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325" r:id="rId5"/>
    <p:sldId id="326" r:id="rId6"/>
    <p:sldId id="346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47" r:id="rId16"/>
    <p:sldId id="334" r:id="rId17"/>
    <p:sldId id="335" r:id="rId18"/>
    <p:sldId id="316" r:id="rId19"/>
    <p:sldId id="318" r:id="rId20"/>
    <p:sldId id="319" r:id="rId21"/>
    <p:sldId id="320" r:id="rId22"/>
    <p:sldId id="336" r:id="rId23"/>
    <p:sldId id="337" r:id="rId24"/>
    <p:sldId id="338" r:id="rId25"/>
    <p:sldId id="339" r:id="rId26"/>
    <p:sldId id="340" r:id="rId27"/>
    <p:sldId id="343" r:id="rId28"/>
    <p:sldId id="341" r:id="rId29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52" d="100"/>
          <a:sy n="52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0" y="-84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EA0E8FB-12E8-4BA6-9DFC-49331541F8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5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358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6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136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257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A2AC8-4B18-4E6C-B134-139748DE84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0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79649-66F6-4815-A2B8-B2311455DB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5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503E-4928-4469-BD88-FF8A918995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8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D2DCA8-3232-4959-BCCE-921F5F978F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35971-354E-47FD-BB71-4719F2DE14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A3FE0-326A-4510-98E2-B7F1F939E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5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B7E3F-B528-4C14-93B6-9F6C4BE4DE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3D48C-48AF-4F20-AAB4-54744C719C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50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D302E-1EDA-40A2-B436-B2F5D0EC2D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8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B67CB-BD27-4FE6-A1DA-A027F72EC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33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99C5C-F25F-4F0A-A51E-1E6C4D51A3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99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44BD-628E-4964-BC6E-D2384C3F17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1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861ED-81AD-4B87-9CC3-20F4C5F3BE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26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292D8-B82B-4A05-92D0-31B65F0EF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84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730BC-11C5-4572-91AB-139888C004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9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9B7D6-FAAB-429B-AD60-FCF3DC0DB6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FA84F-BCDE-482B-B561-504DB07F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4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A5A53-C2C9-48C7-814C-2E37F4E746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71024-63A8-470B-9A3E-7092E83007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1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7482-4188-40A9-8047-88559A2B40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8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2946-9C47-43C7-9CBB-AB96C95F01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3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678CA-E3E4-48B9-93FF-C2E5C8B94A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4A2E145-58FD-4A85-B82C-26F3DBF557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C0F1B4-0B7F-4E1C-942B-0A3D4A6906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15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Advanced Normalization</a:t>
            </a:r>
          </a:p>
          <a:p>
            <a:endParaRPr lang="en-GB" altLang="en-US" b="1" smtClean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A2AC8-4B18-4E6C-B134-139748DE848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4E40E0-161A-42FE-8D33-980D4D1D0197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Inference Rules for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Further rules can be derived from the first three rules that simplify the practical task of computing X+. Let D be another subset of the attributes of relation R, then: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(4)	</a:t>
            </a:r>
            <a:r>
              <a:rPr lang="en-US" altLang="en-US" b="1" i="1" smtClean="0"/>
              <a:t>Self-determination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smtClean="0"/>
              <a:t>		</a:t>
            </a:r>
            <a:r>
              <a:rPr lang="en-US" altLang="en-US" b="1" smtClean="0"/>
              <a:t>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A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(5)	</a:t>
            </a:r>
            <a:r>
              <a:rPr lang="en-US" altLang="en-US" b="1" i="1" smtClean="0"/>
              <a:t>Decomposition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smtClean="0"/>
              <a:t>		</a:t>
            </a:r>
            <a:r>
              <a:rPr lang="en-US" altLang="en-US" b="1" smtClean="0"/>
              <a:t>If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B,C, then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 and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C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</a:t>
            </a:r>
            <a:endParaRPr lang="en-GB" altLang="en-US" b="1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FC513A-3482-4399-BFDB-E4DC40719188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Inference Rules for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smtClean="0"/>
              <a:t>	(6)	</a:t>
            </a:r>
            <a:r>
              <a:rPr lang="en-US" altLang="en-US" b="1" i="1" smtClean="0"/>
              <a:t>Union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smtClean="0"/>
              <a:t>		</a:t>
            </a:r>
            <a:r>
              <a:rPr lang="en-US" altLang="en-US" b="1" smtClean="0"/>
              <a:t> If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 and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C, then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B,C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/>
              <a:t>	(7)	</a:t>
            </a:r>
            <a:r>
              <a:rPr lang="en-US" altLang="en-US" b="1" i="1" smtClean="0"/>
              <a:t>Composition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smtClean="0"/>
              <a:t>		</a:t>
            </a:r>
            <a:r>
              <a:rPr lang="en-US" altLang="en-US" b="1" smtClean="0"/>
              <a:t> If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 and C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D then A,C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B,D</a:t>
            </a:r>
            <a:endParaRPr lang="en-GB" altLang="en-US" b="1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AF538F-CCAA-4E71-82C1-8EE0A39F9C96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Minimal Sets of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/>
              <a:t>A set of functional dependencies Y is </a:t>
            </a:r>
            <a:r>
              <a:rPr lang="en-US" altLang="en-US" b="1" i="1" smtClean="0"/>
              <a:t>covered</a:t>
            </a:r>
            <a:r>
              <a:rPr lang="en-US" altLang="en-US" b="1" smtClean="0"/>
              <a:t> by a set of functional dependencies X, if every functional dependency in Y is also in X+; that is, every dependency in Y can be inferred from X.</a:t>
            </a:r>
            <a:r>
              <a:rPr lang="en-US" altLang="en-US" smtClean="0"/>
              <a:t> </a:t>
            </a:r>
          </a:p>
          <a:p>
            <a:r>
              <a:rPr lang="en-US" altLang="en-US" b="1" smtClean="0"/>
              <a:t>A set of functional dependencies X is </a:t>
            </a:r>
            <a:r>
              <a:rPr lang="en-US" altLang="en-US" b="1" i="1" smtClean="0"/>
              <a:t>minimal</a:t>
            </a:r>
            <a:r>
              <a:rPr lang="en-US" altLang="en-US" b="1" smtClean="0"/>
              <a:t> if it satisfies the following conditions:</a:t>
            </a:r>
          </a:p>
          <a:p>
            <a:pPr lvl="1"/>
            <a:r>
              <a:rPr lang="en-US" altLang="en-US" b="1" smtClean="0"/>
              <a:t>Every dependency in X has a single attribute on its right-hand side.</a:t>
            </a:r>
          </a:p>
          <a:p>
            <a:endParaRPr lang="en-GB" altLang="en-US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C3D68B-99E9-4E51-AE67-2BF3033C4DA9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Minimal Sets of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b="1" smtClean="0"/>
              <a:t>We cannot replace any dependency A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 in X with dependency C </a:t>
            </a:r>
            <a:r>
              <a:rPr lang="en-US" altLang="en-US" b="1" smtClean="0">
                <a:cs typeface="Times New Roman" pitchFamily="18" charset="0"/>
              </a:rPr>
              <a:t>→</a:t>
            </a:r>
            <a:r>
              <a:rPr lang="en-US" altLang="en-US" b="1" smtClean="0"/>
              <a:t> B, where C is a proper subset of A, and still have a set of dependencies that is equivalent to X.</a:t>
            </a:r>
          </a:p>
          <a:p>
            <a:pPr lvl="1"/>
            <a:r>
              <a:rPr lang="en-US" altLang="en-US" b="1" smtClean="0"/>
              <a:t>We cannot remove any dependency from X and still have a set of dependencies that is equivalent to X.</a:t>
            </a:r>
            <a:endParaRPr lang="en-GB" altLang="en-US" b="1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FEB90C-051E-4F0E-B9B0-F4B58AFEB098}" type="slidenum">
              <a:rPr lang="en-GB" altLang="en-US" sz="1400"/>
              <a:pPr/>
              <a:t>14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Boyce–Codd Normal Form (BCNF)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Based on functional dependencies that take into account all candidate keys in a relation, however BCNF also has additional constraints compared with the general definition of 3NF.</a:t>
            </a:r>
          </a:p>
          <a:p>
            <a:r>
              <a:rPr lang="en-US" altLang="en-US" b="1" smtClean="0">
                <a:cs typeface="Times New Roman" pitchFamily="18" charset="0"/>
              </a:rPr>
              <a:t>Boyce–Codd normal form (BCNF)</a:t>
            </a:r>
            <a:endParaRPr lang="en-GB" altLang="en-US" b="1" smtClean="0">
              <a:cs typeface="Times New Roman" pitchFamily="18" charset="0"/>
            </a:endParaRPr>
          </a:p>
          <a:p>
            <a:pPr lvl="1"/>
            <a:r>
              <a:rPr lang="en-US" altLang="en-US" b="1" smtClean="0">
                <a:cs typeface="Times New Roman" pitchFamily="18" charset="0"/>
              </a:rPr>
              <a:t>A relation is in BCNF </a:t>
            </a:r>
            <a:r>
              <a:rPr lang="en-US" altLang="en-US" b="1" i="1" smtClean="0">
                <a:cs typeface="Times New Roman" pitchFamily="18" charset="0"/>
              </a:rPr>
              <a:t>if and only if </a:t>
            </a:r>
            <a:r>
              <a:rPr lang="en-US" altLang="en-US" b="1" smtClean="0">
                <a:cs typeface="Times New Roman" pitchFamily="18" charset="0"/>
              </a:rPr>
              <a:t>every determinant is a candidate key.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968093-6C8C-4A5F-B123-117073D07C80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Boyce–Codd Normal Form (BCNF)</a:t>
            </a:r>
            <a:r>
              <a:rPr lang="en-GB" altLang="en-US" smtClean="0"/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Difference between 3NF and BCNF is that for a functional dependency A </a:t>
            </a:r>
            <a:r>
              <a:rPr lang="en-US" altLang="en-US" b="1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b="1" smtClean="0">
                <a:cs typeface="Times New Roman" pitchFamily="18" charset="0"/>
              </a:rPr>
              <a:t> B, 3NF allows this dependency in a relation if B is a primary-key attribute and A is not a candidate key. 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Whereas, BCNF insists that for this dependency to remain in a relation, A must be a candidate key. 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cs typeface="Times New Roman" pitchFamily="18" charset="0"/>
              </a:rPr>
              <a:t>Every relation in BCNF is also in 3NF. However, a relation in 3NF is not necessarily in BCNF.</a:t>
            </a:r>
          </a:p>
          <a:p>
            <a:pPr>
              <a:lnSpc>
                <a:spcPct val="90000"/>
              </a:lnSpc>
            </a:pPr>
            <a:endParaRPr lang="en-GB" altLang="en-US" sz="2400" smtClean="0">
              <a:cs typeface="Times New Roman" pitchFamily="18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9365FC-D500-4E72-AB92-6C790230E46B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Boyce–Codd Normal Form (BCNF)</a:t>
            </a:r>
            <a:r>
              <a:rPr lang="en-GB" altLang="en-US" smtClean="0"/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Violation of BCNF is quite rare. </a:t>
            </a:r>
          </a:p>
          <a:p>
            <a:r>
              <a:rPr lang="en-US" altLang="en-US" b="1" smtClean="0">
                <a:cs typeface="Times New Roman" pitchFamily="18" charset="0"/>
              </a:rPr>
              <a:t>The potential to violate BCNF may occur in a relation that: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contains two (or more) composite candidate keys;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the candidate keys overlap, that is have at least one attribute in common.</a:t>
            </a:r>
          </a:p>
          <a:p>
            <a:endParaRPr lang="en-GB" altLang="en-US" b="1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7669DA-3DA5-4350-B6F0-756D413F2657}" type="slidenum">
              <a:rPr lang="en-GB" altLang="en-US" sz="1400"/>
              <a:pPr/>
              <a:t>17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/>
            </a:r>
            <a:br>
              <a:rPr lang="en-GB" altLang="en-US" b="1" smtClean="0"/>
            </a:br>
            <a:r>
              <a:rPr lang="en-GB" altLang="en-US" b="1" smtClean="0"/>
              <a:t>Review of Normalization (UNF to BCNF)</a:t>
            </a:r>
          </a:p>
        </p:txBody>
      </p:sp>
      <p:pic>
        <p:nvPicPr>
          <p:cNvPr id="21508" name="Picture 8" descr="C14NF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" r="23320"/>
          <a:stretch>
            <a:fillRect/>
          </a:stretch>
        </p:blipFill>
        <p:spPr>
          <a:xfrm>
            <a:off x="1116013" y="1484313"/>
            <a:ext cx="5832475" cy="491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8A28FE-7C92-4E5C-AD6D-77865F2A7DCE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Review of Normalization (UNF to BCNF)</a:t>
            </a:r>
          </a:p>
        </p:txBody>
      </p:sp>
      <p:pic>
        <p:nvPicPr>
          <p:cNvPr id="22532" name="Picture 13" descr="C14NF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7" r="18817"/>
          <a:stretch>
            <a:fillRect/>
          </a:stretch>
        </p:blipFill>
        <p:spPr>
          <a:xfrm>
            <a:off x="900113" y="1557338"/>
            <a:ext cx="6553200" cy="1957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17" descr="C14NF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182"/>
          <a:stretch>
            <a:fillRect/>
          </a:stretch>
        </p:blipFill>
        <p:spPr>
          <a:xfrm>
            <a:off x="1116013" y="3716338"/>
            <a:ext cx="6264275" cy="2441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4" name="Text Box 1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D6BAFF-ABDA-4288-BA63-DD511C249B5B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001000" cy="1104900"/>
          </a:xfrm>
        </p:spPr>
        <p:txBody>
          <a:bodyPr/>
          <a:lstStyle/>
          <a:p>
            <a:r>
              <a:rPr lang="en-GB" altLang="en-US" b="1" smtClean="0"/>
              <a:t>Review of Normalization (UNF to BCNF)</a:t>
            </a:r>
          </a:p>
        </p:txBody>
      </p:sp>
      <p:pic>
        <p:nvPicPr>
          <p:cNvPr id="23556" name="Picture 5" descr="DS3-Figure 13-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11D5A3-C075-4D4C-B4D3-49FD53FE4EDE}" type="slidenum">
              <a:rPr lang="en-GB" altLang="en-US" sz="1400"/>
              <a:pPr/>
              <a:t>2</a:t>
            </a:fld>
            <a:endParaRPr lang="en-GB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15 -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b="1" smtClean="0"/>
              <a:t>How inference rules can identify a set of </a:t>
            </a:r>
            <a:r>
              <a:rPr lang="en-US" altLang="en-US" b="1" i="1" smtClean="0"/>
              <a:t>all</a:t>
            </a:r>
            <a:r>
              <a:rPr lang="en-US" altLang="en-US" b="1" smtClean="0"/>
              <a:t> functional dependencies for a relation.</a:t>
            </a:r>
            <a:r>
              <a:rPr lang="en-GB" altLang="en-US" smtClean="0"/>
              <a:t> </a:t>
            </a:r>
          </a:p>
          <a:p>
            <a:endParaRPr lang="en-GB" altLang="en-US" b="1" smtClean="0"/>
          </a:p>
          <a:p>
            <a:r>
              <a:rPr lang="en-US" altLang="en-US" b="1" smtClean="0"/>
              <a:t>How Inference rules called Armstrong’s axioms can identify a </a:t>
            </a:r>
            <a:r>
              <a:rPr lang="en-US" altLang="en-US" b="1" i="1" smtClean="0"/>
              <a:t>minimal</a:t>
            </a:r>
            <a:r>
              <a:rPr lang="en-US" altLang="en-US" b="1" smtClean="0"/>
              <a:t> set of useful functional dependencies from the set of all functional dependencies for a relation.</a:t>
            </a:r>
            <a:r>
              <a:rPr lang="en-GB" altLang="en-US" smtClean="0"/>
              <a:t> </a:t>
            </a:r>
          </a:p>
          <a:p>
            <a:endParaRPr lang="en-GB" altLang="en-US" b="1" smtClean="0"/>
          </a:p>
          <a:p>
            <a:pPr>
              <a:buFont typeface="Monotype Sorts" pitchFamily="2" charset="2"/>
              <a:buNone/>
            </a:pPr>
            <a:endParaRPr lang="en-GB" altLang="en-US" b="1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5C6DA-DF05-4E24-B234-E77133AE2679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Review of Normalization (UNF to BCNF)</a:t>
            </a:r>
          </a:p>
        </p:txBody>
      </p:sp>
      <p:pic>
        <p:nvPicPr>
          <p:cNvPr id="24580" name="Picture 5" descr="DS3-Figure 13-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58674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A6D9C1-B5FD-4959-82DF-CFA32CB76FD0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Fourth Normal Form (4NF)</a:t>
            </a:r>
            <a:r>
              <a:rPr lang="en-GB" altLang="en-US" smtClean="0"/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Although BCNF removes anomalies due to functional dependencies, another type of dependency called a multi-valued dependency (MVD) can also cause data redundancy. </a:t>
            </a:r>
          </a:p>
          <a:p>
            <a:endParaRPr lang="en-US" altLang="en-US" b="1" smtClean="0">
              <a:cs typeface="Times New Roman" pitchFamily="18" charset="0"/>
            </a:endParaRPr>
          </a:p>
          <a:p>
            <a:r>
              <a:rPr lang="en-US" altLang="en-US" b="1" smtClean="0">
                <a:cs typeface="Times New Roman" pitchFamily="18" charset="0"/>
              </a:rPr>
              <a:t>Possible existence of multi-valued dependencies in a relation is due to 1NF and can result in data redundancy.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90FB2A-972B-475E-B727-795E11D6A245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Fourth Normal Form (4NF)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Multi-valued Dependency (MVD)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Dependency between attributes (for example, A, B, and C) in a relation, such that for each value of A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there is a set of values for B and a set of values for C.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However, the set of values for B and C are independent of each other.</a:t>
            </a:r>
            <a:r>
              <a:rPr lang="en-GB" altLang="en-US" b="1" smtClean="0">
                <a:cs typeface="Times New Roman" pitchFamily="18" charset="0"/>
              </a:rPr>
              <a:t> </a:t>
            </a:r>
          </a:p>
          <a:p>
            <a:pPr lvl="1"/>
            <a:endParaRPr lang="en-GB" altLang="en-US" b="1" smtClean="0">
              <a:cs typeface="Times New Roman" pitchFamily="18" charset="0"/>
            </a:endParaRPr>
          </a:p>
          <a:p>
            <a:pPr lvl="1"/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DF3006-3825-4D6F-A966-3D55CFA43EED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Fourth Normal Form (4NF)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b="1" smtClean="0">
                <a:cs typeface="Times New Roman" pitchFamily="18" charset="0"/>
              </a:rPr>
              <a:t>MVD between attributes A, B, and C in a relation using the following notation: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A −&gt;&gt; B 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A −&gt;&gt; C</a:t>
            </a:r>
            <a:r>
              <a:rPr lang="en-GB" altLang="en-US" b="1" smtClean="0"/>
              <a:t> </a:t>
            </a:r>
          </a:p>
          <a:p>
            <a:pPr>
              <a:buFont typeface="Monotype Sorts" pitchFamily="2" charset="2"/>
              <a:buNone/>
            </a:pPr>
            <a:endParaRPr lang="en-GB" altLang="en-US" b="1" smtClean="0"/>
          </a:p>
          <a:p>
            <a:pPr>
              <a:buFont typeface="Monotype Sorts" pitchFamily="2" charset="2"/>
              <a:buNone/>
            </a:pPr>
            <a:endParaRPr lang="en-GB" altLang="en-US" b="1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6280AB-7A77-4FDA-9027-75FA3E633A52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785813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Fourth Normal Form (4NF)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412875"/>
            <a:ext cx="7727950" cy="4114800"/>
          </a:xfrm>
        </p:spPr>
        <p:txBody>
          <a:bodyPr/>
          <a:lstStyle/>
          <a:p>
            <a:pPr algn="just"/>
            <a:r>
              <a:rPr lang="en-US" altLang="en-US" b="1" smtClean="0">
                <a:cs typeface="Times New Roman" pitchFamily="18" charset="0"/>
              </a:rPr>
              <a:t>A multi-valued dependency can be further defined as being trivial or nontrivial. 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A  MVD  A −&gt;&gt; B  in relation R is defined as being </a:t>
            </a:r>
            <a:r>
              <a:rPr lang="en-US" altLang="en-US" b="1" i="1" smtClean="0">
                <a:cs typeface="Times New Roman" pitchFamily="18" charset="0"/>
              </a:rPr>
              <a:t>trivial</a:t>
            </a:r>
            <a:r>
              <a:rPr lang="en-US" altLang="en-US" b="1" smtClean="0">
                <a:cs typeface="Times New Roman" pitchFamily="18" charset="0"/>
              </a:rPr>
              <a:t> if (a) B is a subset of A </a:t>
            </a:r>
            <a:r>
              <a:rPr lang="en-US" altLang="en-US" b="1" i="1" smtClean="0">
                <a:cs typeface="Times New Roman" pitchFamily="18" charset="0"/>
              </a:rPr>
              <a:t>or</a:t>
            </a:r>
            <a:r>
              <a:rPr lang="en-US" altLang="en-US" b="1" smtClean="0">
                <a:cs typeface="Times New Roman" pitchFamily="18" charset="0"/>
              </a:rPr>
              <a:t> (b) A </a:t>
            </a:r>
            <a:r>
              <a:rPr lang="en-US" altLang="en-US" b="1" smtClean="0"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b="1" smtClean="0">
                <a:cs typeface="Times New Roman" pitchFamily="18" charset="0"/>
              </a:rPr>
              <a:t> B = R. 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A MVD is defined as being </a:t>
            </a:r>
            <a:r>
              <a:rPr lang="en-US" altLang="en-US" b="1" i="1" smtClean="0">
                <a:cs typeface="Times New Roman" pitchFamily="18" charset="0"/>
              </a:rPr>
              <a:t>nontrivial</a:t>
            </a:r>
            <a:r>
              <a:rPr lang="en-US" altLang="en-US" b="1" smtClean="0">
                <a:cs typeface="Times New Roman" pitchFamily="18" charset="0"/>
              </a:rPr>
              <a:t> if neither (a) nor (b) are satisfied.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A trivial MVD does not specify a constraint on a relation, while a nontrivial MVD does specify a constraint. </a:t>
            </a:r>
          </a:p>
          <a:p>
            <a:endParaRPr lang="en-GB" altLang="en-US" b="1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88BA30-AA4A-4A5B-BEF1-A72234BBC3A6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Fourth Normal Form (4NF)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Defined as a relation that is in Boyce-Codd Normal Form and contains no nontrivial multi-valued dependencies.</a:t>
            </a:r>
            <a:r>
              <a:rPr lang="en-GB" altLang="en-US" smtClean="0"/>
              <a:t>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4F3446-1F58-4696-9243-2D8C1A8A5FEA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4NF - Example</a:t>
            </a:r>
          </a:p>
        </p:txBody>
      </p:sp>
      <p:pic>
        <p:nvPicPr>
          <p:cNvPr id="30724" name="Picture 4" descr="DS3-Figure 13-2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3581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DS3-Figure 13-22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4724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6"/>
          <p:cNvSpPr>
            <a:spLocks noChangeShapeType="1"/>
          </p:cNvSpPr>
          <p:nvPr/>
        </p:nvSpPr>
        <p:spPr bwMode="auto">
          <a:xfrm rot="5400000" flipV="1">
            <a:off x="3924300" y="4076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A7B17-3D92-45D8-85D4-64334EF3AC46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Fifth Normal Form</a:t>
            </a:r>
            <a:r>
              <a:rPr lang="en-GB" altLang="en-US" b="1" smtClean="0"/>
              <a:t> (5NF)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 smtClean="0">
                <a:cs typeface="Times New Roman" pitchFamily="18" charset="0"/>
              </a:rPr>
              <a:t>We will omit fifth normal form.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594FC-722F-4306-9B36-B67D1E73ABEA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/>
              <a:t>Chapter 15 -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Normal forms that go beyond Third Normal Form (3NF), which includes Boyce-Codd Normal Form (BCNF), Fourth Normal Form (4NF), and Fifth Normal Form (5NF).</a:t>
            </a:r>
            <a:r>
              <a:rPr lang="en-GB" altLang="en-US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How to identify Boyce–Codd Normal Form (BCNF).</a:t>
            </a:r>
            <a:r>
              <a:rPr lang="en-GB" altLang="en-US" smtClean="0"/>
              <a:t> </a:t>
            </a:r>
            <a:endParaRPr lang="en-GB" altLang="en-US" b="1" smtClean="0"/>
          </a:p>
          <a:p>
            <a:pPr>
              <a:lnSpc>
                <a:spcPct val="9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How to represent attributes shown on a report as BCNF relations using normalization.</a:t>
            </a:r>
            <a:endParaRPr lang="en-GB" altLang="en-US" b="1" smtClean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CC717D-F582-4D98-9B1B-97566556D8BA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Chapter 15 -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Concept of multi-valued dependencies and Fourth Normal Form (4NF).</a:t>
            </a:r>
            <a:r>
              <a:rPr lang="en-GB" altLang="en-US" smtClean="0"/>
              <a:t> </a:t>
            </a:r>
            <a:endParaRPr lang="en-GB" altLang="en-US" b="1" smtClean="0"/>
          </a:p>
          <a:p>
            <a:pPr>
              <a:lnSpc>
                <a:spcPct val="9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The problems associated with relations that break the rules of 4NF.</a:t>
            </a:r>
            <a:r>
              <a:rPr lang="en-GB" altLang="en-US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How to create 4NF relations from a relation, which breaks the rules of to 4NF.</a:t>
            </a:r>
            <a:r>
              <a:rPr lang="en-GB" altLang="en-US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</a:pPr>
            <a:endParaRPr lang="en-GB" altLang="en-US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FE4D05-6A98-498A-899B-D4B36C4A3DFC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Chapter 15 -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Concept of join dependency and Fifth Normal Form (5NF).</a:t>
            </a:r>
            <a:r>
              <a:rPr lang="en-GB" altLang="en-US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The problems associated with relations that break the rules of 5NF.</a:t>
            </a:r>
            <a:r>
              <a:rPr lang="en-GB" altLang="en-US" b="1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US" altLang="en-US" b="1" smtClean="0"/>
              <a:t>How to create 5NF relations from a relation, which breaks the rules of 5NF.</a:t>
            </a:r>
            <a:r>
              <a:rPr lang="en-GB" altLang="en-US" b="1" smtClean="0"/>
              <a:t> </a:t>
            </a:r>
          </a:p>
          <a:p>
            <a:pPr>
              <a:lnSpc>
                <a:spcPct val="90000"/>
              </a:lnSpc>
            </a:pPr>
            <a:endParaRPr lang="en-GB" altLang="en-US" b="1" smtClean="0"/>
          </a:p>
          <a:p>
            <a:pPr>
              <a:lnSpc>
                <a:spcPct val="90000"/>
              </a:lnSpc>
            </a:pPr>
            <a:endParaRPr lang="en-GB" altLang="en-US" smtClean="0"/>
          </a:p>
          <a:p>
            <a:pPr>
              <a:lnSpc>
                <a:spcPct val="90000"/>
              </a:lnSpc>
            </a:pPr>
            <a:endParaRPr lang="en-GB" altLang="en-US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D6B917-CF87-45FC-A334-D7AA4535E7E4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More on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The complete set of functional dependencies for a given relation can be very large. </a:t>
            </a:r>
          </a:p>
          <a:p>
            <a:endParaRPr lang="en-GB" altLang="en-US" b="1" smtClean="0">
              <a:cs typeface="Times New Roman" pitchFamily="18" charset="0"/>
            </a:endParaRPr>
          </a:p>
          <a:p>
            <a:r>
              <a:rPr lang="en-GB" altLang="en-US" b="1" smtClean="0">
                <a:cs typeface="Times New Roman" pitchFamily="18" charset="0"/>
              </a:rPr>
              <a:t>Important</a:t>
            </a:r>
            <a:r>
              <a:rPr lang="en-US" altLang="en-US" b="1" smtClean="0">
                <a:cs typeface="Times New Roman" pitchFamily="18" charset="0"/>
              </a:rPr>
              <a:t> to find an approach that can reduce the set to a manageable size.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6767D5-EA1F-4255-BE8C-E5C94B5D6D23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3250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Inference Rules for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b="1" smtClean="0">
                <a:cs typeface="Times New Roman" pitchFamily="18" charset="0"/>
              </a:rPr>
              <a:t>Need to</a:t>
            </a:r>
            <a:r>
              <a:rPr lang="en-US" altLang="en-US" b="1" smtClean="0">
                <a:cs typeface="Times New Roman" pitchFamily="18" charset="0"/>
              </a:rPr>
              <a:t> identify a set of functional dependencies (represented as X) for a relation that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is smaller than the complete set of functional dependencies (represented as Y) for that relation, and </a:t>
            </a:r>
          </a:p>
          <a:p>
            <a:pPr lvl="1"/>
            <a:r>
              <a:rPr lang="en-US" altLang="en-US" b="1" smtClean="0">
                <a:cs typeface="Times New Roman" pitchFamily="18" charset="0"/>
              </a:rPr>
              <a:t>has the property that every functional dependency in Y is implied by the functional dependencies in X. </a:t>
            </a:r>
            <a:endParaRPr lang="en-GB" altLang="en-US" b="1" smtClean="0">
              <a:cs typeface="Times New Roman" pitchFamily="18" charset="0"/>
            </a:endParaRPr>
          </a:p>
          <a:p>
            <a:endParaRPr lang="en-GB" altLang="en-US" smtClean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AEE9C1-C1C5-4023-8471-50290DF3388D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3250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Inference Rules for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The set of all functional dependencies that are implied by a given set of functional dependencies X is called the </a:t>
            </a:r>
            <a:r>
              <a:rPr lang="en-US" altLang="en-US" b="1" i="1" smtClean="0">
                <a:cs typeface="Times New Roman" pitchFamily="18" charset="0"/>
              </a:rPr>
              <a:t>closure of X</a:t>
            </a:r>
            <a:r>
              <a:rPr lang="en-US" altLang="en-US" b="1" smtClean="0">
                <a:cs typeface="Times New Roman" pitchFamily="18" charset="0"/>
              </a:rPr>
              <a:t>, written X</a:t>
            </a:r>
            <a:r>
              <a:rPr lang="en-US" altLang="en-US" b="1" baseline="30000" smtClean="0">
                <a:cs typeface="Times New Roman" pitchFamily="18" charset="0"/>
              </a:rPr>
              <a:t>+ </a:t>
            </a:r>
            <a:r>
              <a:rPr lang="en-US" altLang="en-US" b="1" smtClean="0">
                <a:cs typeface="Times New Roman" pitchFamily="18" charset="0"/>
              </a:rPr>
              <a:t>.</a:t>
            </a:r>
            <a:r>
              <a:rPr lang="en-US" altLang="en-US" smtClean="0">
                <a:cs typeface="Times New Roman" pitchFamily="18" charset="0"/>
              </a:rPr>
              <a:t> </a:t>
            </a:r>
          </a:p>
          <a:p>
            <a:endParaRPr lang="en-US" altLang="en-US" smtClean="0">
              <a:cs typeface="Times New Roman" pitchFamily="18" charset="0"/>
            </a:endParaRPr>
          </a:p>
          <a:p>
            <a:r>
              <a:rPr lang="en-US" altLang="en-US" b="1" smtClean="0">
                <a:cs typeface="Times New Roman" pitchFamily="18" charset="0"/>
              </a:rPr>
              <a:t>A set of inference rules, called </a:t>
            </a:r>
            <a:r>
              <a:rPr lang="en-US" altLang="en-US" b="1" i="1" smtClean="0">
                <a:cs typeface="Times New Roman" pitchFamily="18" charset="0"/>
              </a:rPr>
              <a:t>Armstrong’s axioms</a:t>
            </a:r>
            <a:r>
              <a:rPr lang="en-US" altLang="en-US" b="1" smtClean="0">
                <a:cs typeface="Times New Roman" pitchFamily="18" charset="0"/>
              </a:rPr>
              <a:t>, specifies how new functional dependencies can be inferred from given ones.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D1CE62-C756-49F7-9ECE-EAD34020FD74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</p:spPr>
        <p:txBody>
          <a:bodyPr/>
          <a:lstStyle/>
          <a:p>
            <a:r>
              <a:rPr lang="en-US" altLang="en-US" b="1" smtClean="0">
                <a:cs typeface="Times New Roman" pitchFamily="18" charset="0"/>
              </a:rPr>
              <a:t>Inference Rules for Functional Dependencies</a:t>
            </a:r>
            <a:endParaRPr lang="en-GB" altLang="en-US" b="1" smtClean="0"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b="1" smtClean="0">
                <a:cs typeface="Times New Roman" pitchFamily="18" charset="0"/>
              </a:rPr>
              <a:t>Let A, B, and C be subsets of the attributes of the relation R. Armstrong’s axioms are as follows: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b="1" smtClean="0">
                <a:cs typeface="Times New Roman" pitchFamily="18" charset="0"/>
              </a:rPr>
              <a:t>	 (1) </a:t>
            </a:r>
            <a:r>
              <a:rPr lang="en-US" altLang="en-US" b="1" i="1" smtClean="0">
                <a:cs typeface="Times New Roman" pitchFamily="18" charset="0"/>
              </a:rPr>
              <a:t>Reflexivity</a:t>
            </a:r>
          </a:p>
          <a:p>
            <a:pPr lvl="2" algn="just">
              <a:buFontTx/>
              <a:buNone/>
            </a:pPr>
            <a:r>
              <a:rPr lang="en-US" altLang="en-US" sz="2800" b="1" smtClean="0">
                <a:cs typeface="Times New Roman" pitchFamily="18" charset="0"/>
              </a:rPr>
              <a:t>If B is a subset of A, then </a:t>
            </a:r>
            <a:r>
              <a:rPr lang="en-US" altLang="en-US" sz="2800" b="1" smtClean="0">
                <a:cs typeface="Arial" charset="0"/>
              </a:rPr>
              <a:t>A</a:t>
            </a:r>
            <a:r>
              <a:rPr lang="en-US" altLang="en-US" sz="2800" b="1" smtClean="0">
                <a:cs typeface="Times New Roman" pitchFamily="18" charset="0"/>
              </a:rPr>
              <a:t> → </a:t>
            </a:r>
            <a:r>
              <a:rPr lang="en-US" altLang="en-US" sz="2800" b="1" smtClean="0">
                <a:cs typeface="Arial" charset="0"/>
              </a:rPr>
              <a:t>B</a:t>
            </a:r>
            <a:endParaRPr lang="en-US" altLang="en-US" sz="2800" b="1" smtClean="0">
              <a:cs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altLang="en-US" b="1" smtClean="0">
                <a:cs typeface="Times New Roman" pitchFamily="18" charset="0"/>
              </a:rPr>
              <a:t>(2) </a:t>
            </a:r>
            <a:r>
              <a:rPr lang="en-US" altLang="en-US" b="1" i="1" smtClean="0">
                <a:cs typeface="Times New Roman" pitchFamily="18" charset="0"/>
              </a:rPr>
              <a:t>Augmentation</a:t>
            </a:r>
          </a:p>
          <a:p>
            <a:pPr lvl="1" algn="just">
              <a:buFontTx/>
              <a:buNone/>
            </a:pPr>
            <a:r>
              <a:rPr lang="en-US" altLang="en-US" b="1" smtClean="0">
                <a:cs typeface="Times New Roman" pitchFamily="18" charset="0"/>
              </a:rPr>
              <a:t>		If </a:t>
            </a:r>
            <a:r>
              <a:rPr lang="en-US" altLang="en-US" b="1" smtClean="0">
                <a:cs typeface="Arial" charset="0"/>
              </a:rPr>
              <a:t>A</a:t>
            </a:r>
            <a:r>
              <a:rPr lang="en-US" altLang="en-US" b="1" smtClean="0">
                <a:cs typeface="Times New Roman" pitchFamily="18" charset="0"/>
              </a:rPr>
              <a:t> → </a:t>
            </a:r>
            <a:r>
              <a:rPr lang="en-US" altLang="en-US" b="1" smtClean="0">
                <a:cs typeface="Arial" charset="0"/>
              </a:rPr>
              <a:t>B, </a:t>
            </a:r>
            <a:r>
              <a:rPr lang="en-US" altLang="en-US" b="1" smtClean="0">
                <a:cs typeface="Times New Roman" pitchFamily="18" charset="0"/>
              </a:rPr>
              <a:t>then</a:t>
            </a:r>
            <a:r>
              <a:rPr lang="en-US" altLang="en-US" b="1" smtClean="0">
                <a:cs typeface="Arial" charset="0"/>
              </a:rPr>
              <a:t> A,C</a:t>
            </a:r>
            <a:r>
              <a:rPr lang="en-US" altLang="en-US" b="1" smtClean="0">
                <a:cs typeface="Times New Roman" pitchFamily="18" charset="0"/>
              </a:rPr>
              <a:t> → B,</a:t>
            </a:r>
            <a:r>
              <a:rPr lang="en-US" altLang="en-US" b="1" smtClean="0">
                <a:cs typeface="Arial" charset="0"/>
              </a:rPr>
              <a:t>C</a:t>
            </a:r>
            <a:endParaRPr lang="en-US" altLang="en-US" b="1" smtClean="0">
              <a:cs typeface="Times New Roman" pitchFamily="18" charset="0"/>
            </a:endParaRPr>
          </a:p>
          <a:p>
            <a:pPr lvl="1" algn="just">
              <a:buFontTx/>
              <a:buNone/>
            </a:pPr>
            <a:r>
              <a:rPr lang="en-US" altLang="en-US" b="1" smtClean="0">
                <a:cs typeface="Times New Roman" pitchFamily="18" charset="0"/>
              </a:rPr>
              <a:t>(3) </a:t>
            </a:r>
            <a:r>
              <a:rPr lang="en-US" altLang="en-US" b="1" i="1" smtClean="0">
                <a:cs typeface="Times New Roman" pitchFamily="18" charset="0"/>
              </a:rPr>
              <a:t>Transitivity</a:t>
            </a:r>
          </a:p>
          <a:p>
            <a:pPr lvl="1" algn="just">
              <a:buFontTx/>
              <a:buNone/>
            </a:pPr>
            <a:r>
              <a:rPr lang="en-US" altLang="en-US" b="1" smtClean="0">
                <a:cs typeface="Times New Roman" pitchFamily="18" charset="0"/>
              </a:rPr>
              <a:t>		If </a:t>
            </a:r>
            <a:r>
              <a:rPr lang="en-US" altLang="en-US" b="1" smtClean="0">
                <a:cs typeface="Arial" charset="0"/>
              </a:rPr>
              <a:t>A</a:t>
            </a:r>
            <a:r>
              <a:rPr lang="en-US" altLang="en-US" b="1" smtClean="0">
                <a:cs typeface="Times New Roman" pitchFamily="18" charset="0"/>
              </a:rPr>
              <a:t> → </a:t>
            </a:r>
            <a:r>
              <a:rPr lang="en-US" altLang="en-US" b="1" smtClean="0">
                <a:cs typeface="Arial" charset="0"/>
              </a:rPr>
              <a:t>B </a:t>
            </a:r>
            <a:r>
              <a:rPr lang="en-US" altLang="en-US" b="1" smtClean="0">
                <a:cs typeface="Times New Roman" pitchFamily="18" charset="0"/>
              </a:rPr>
              <a:t>and</a:t>
            </a:r>
            <a:r>
              <a:rPr lang="en-US" altLang="en-US" b="1" smtClean="0">
                <a:cs typeface="Arial" charset="0"/>
              </a:rPr>
              <a:t> B</a:t>
            </a:r>
            <a:r>
              <a:rPr lang="en-US" altLang="en-US" b="1" smtClean="0">
                <a:cs typeface="Times New Roman" pitchFamily="18" charset="0"/>
              </a:rPr>
              <a:t> → </a:t>
            </a:r>
            <a:r>
              <a:rPr lang="en-US" altLang="en-US" b="1" smtClean="0">
                <a:cs typeface="Arial" charset="0"/>
              </a:rPr>
              <a:t>C, </a:t>
            </a:r>
            <a:r>
              <a:rPr lang="en-US" altLang="en-US" b="1" smtClean="0">
                <a:cs typeface="Times New Roman" pitchFamily="18" charset="0"/>
              </a:rPr>
              <a:t>then</a:t>
            </a:r>
            <a:r>
              <a:rPr lang="en-US" altLang="en-US" b="1" smtClean="0">
                <a:cs typeface="Arial" charset="0"/>
              </a:rPr>
              <a:t> A</a:t>
            </a:r>
            <a:r>
              <a:rPr lang="en-US" altLang="en-US" b="1" smtClean="0">
                <a:cs typeface="Times New Roman" pitchFamily="18" charset="0"/>
              </a:rPr>
              <a:t> → </a:t>
            </a:r>
            <a:r>
              <a:rPr lang="en-US" altLang="en-US" b="1" smtClean="0">
                <a:cs typeface="Arial" charset="0"/>
              </a:rPr>
              <a:t>C</a:t>
            </a:r>
            <a:endParaRPr lang="en-US" altLang="en-US" b="1" smtClean="0">
              <a:cs typeface="Times New Roman" pitchFamily="18" charset="0"/>
            </a:endParaRPr>
          </a:p>
          <a:p>
            <a:endParaRPr lang="en-GB" altLang="en-US" b="1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33</TotalTime>
  <Pages>43</Pages>
  <Words>1174</Words>
  <Application>Microsoft Office PowerPoint</Application>
  <PresentationFormat>全屏显示(4:3)</PresentationFormat>
  <Paragraphs>158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Monotype Sorts</vt:lpstr>
      <vt:lpstr>Arial</vt:lpstr>
      <vt:lpstr>Symbol</vt:lpstr>
      <vt:lpstr>Times New Roman</vt:lpstr>
      <vt:lpstr>introdbs</vt:lpstr>
      <vt:lpstr>1_introdbs</vt:lpstr>
      <vt:lpstr>Chapter 15</vt:lpstr>
      <vt:lpstr>Chapter 15 - Objectives</vt:lpstr>
      <vt:lpstr>Chapter 15 - Objectives</vt:lpstr>
      <vt:lpstr>Chapter 15 - Objectives</vt:lpstr>
      <vt:lpstr>Chapter 15 - Objectives</vt:lpstr>
      <vt:lpstr>More on Functional Dependencies</vt:lpstr>
      <vt:lpstr>Inference Rules for Functional Dependencies</vt:lpstr>
      <vt:lpstr>Inference Rules for Functional Dependencies</vt:lpstr>
      <vt:lpstr>Inference Rules for Functional Dependencies</vt:lpstr>
      <vt:lpstr>Inference Rules for Functional Dependencies</vt:lpstr>
      <vt:lpstr>Inference Rules for Functional Dependencies</vt:lpstr>
      <vt:lpstr>Minimal Sets of Functional Dependencies</vt:lpstr>
      <vt:lpstr>Minimal Sets of Functional Dependencies</vt:lpstr>
      <vt:lpstr>Boyce–Codd Normal Form (BCNF)</vt:lpstr>
      <vt:lpstr>Boyce–Codd Normal Form (BCNF) </vt:lpstr>
      <vt:lpstr>Boyce–Codd Normal Form (BCNF) </vt:lpstr>
      <vt:lpstr> Review of Normalization (UNF to BCNF)</vt:lpstr>
      <vt:lpstr>Review of Normalization (UNF to BCNF)</vt:lpstr>
      <vt:lpstr>Review of Normalization (UNF to BCNF)</vt:lpstr>
      <vt:lpstr>Review of Normalization (UNF to BCNF)</vt:lpstr>
      <vt:lpstr>Fourth Normal Form (4NF) </vt:lpstr>
      <vt:lpstr>Fourth Normal Form (4NF)</vt:lpstr>
      <vt:lpstr>Fourth Normal Form (4NF)</vt:lpstr>
      <vt:lpstr>Fourth Normal Form (4NF)</vt:lpstr>
      <vt:lpstr>Fourth Normal Form (4NF)</vt:lpstr>
      <vt:lpstr>4NF - Example</vt:lpstr>
      <vt:lpstr>Fifth Normal Form (5NF)</vt:lpstr>
    </vt:vector>
  </TitlesOfParts>
  <Company>University of Paisley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Database Systems</dc:subject>
  <dc:creator>Thomas Connolly and Carolyn Begg</dc:creator>
  <dc:description>Transparencies for Chapter 6 of textbook_x000d_
Database Systems: A Practical Approach to Design. Implementation and Management</dc:description>
  <cp:lastModifiedBy>Jeff Liu</cp:lastModifiedBy>
  <cp:revision>55</cp:revision>
  <cp:lastPrinted>1998-07-14T09:19:00Z</cp:lastPrinted>
  <dcterms:created xsi:type="dcterms:W3CDTF">1998-02-12T14:58:02Z</dcterms:created>
  <dcterms:modified xsi:type="dcterms:W3CDTF">2015-11-05T07:28:49Z</dcterms:modified>
</cp:coreProperties>
</file>