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notesSlides/notesSlide6.xml" ContentType="application/vnd.openxmlformats-officedocument.presentationml.notesSlide+xml"/>
  <Override PartName="/ppt/theme/themeOverride23.xml" ContentType="application/vnd.openxmlformats-officedocument.themeOverride+xml"/>
  <Override PartName="/ppt/notesSlides/notesSlide7.xml" ContentType="application/vnd.openxmlformats-officedocument.presentationml.notesSlide+xml"/>
  <Override PartName="/ppt/theme/themeOverride24.xml" ContentType="application/vnd.openxmlformats-officedocument.themeOverride+xml"/>
  <Override PartName="/ppt/theme/themeOverride25.xml" ContentType="application/vnd.openxmlformats-officedocument.themeOverride+xml"/>
  <Override PartName="/ppt/notesSlides/notesSlide8.xml" ContentType="application/vnd.openxmlformats-officedocument.presentationml.notesSlide+xml"/>
  <Override PartName="/ppt/theme/themeOverride26.xml" ContentType="application/vnd.openxmlformats-officedocument.themeOverride+xml"/>
  <Override PartName="/ppt/notesSlides/notesSlide9.xml" ContentType="application/vnd.openxmlformats-officedocument.presentationml.notesSlide+xml"/>
  <Override PartName="/ppt/theme/themeOverride27.xml" ContentType="application/vnd.openxmlformats-officedocument.themeOverride+xml"/>
  <Override PartName="/ppt/notesSlides/notesSlide10.xml" ContentType="application/vnd.openxmlformats-officedocument.presentationml.notesSlide+xml"/>
  <Override PartName="/ppt/theme/themeOverride28.xml" ContentType="application/vnd.openxmlformats-officedocument.themeOverride+xml"/>
  <Override PartName="/ppt/notesSlides/notesSlide11.xml" ContentType="application/vnd.openxmlformats-officedocument.presentationml.notesSlide+xml"/>
  <Override PartName="/ppt/theme/themeOverride29.xml" ContentType="application/vnd.openxmlformats-officedocument.themeOverride+xml"/>
  <Override PartName="/ppt/notesSlides/notesSlide12.xml" ContentType="application/vnd.openxmlformats-officedocument.presentationml.notesSlide+xml"/>
  <Override PartName="/ppt/theme/themeOverride30.xml" ContentType="application/vnd.openxmlformats-officedocument.themeOverride+xml"/>
  <Override PartName="/ppt/notesSlides/notesSlide13.xml" ContentType="application/vnd.openxmlformats-officedocument.presentationml.notesSl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 id="2147483653" r:id="rId2"/>
  </p:sldMasterIdLst>
  <p:notesMasterIdLst>
    <p:notesMasterId r:id="rId36"/>
  </p:notesMasterIdLst>
  <p:handoutMasterIdLst>
    <p:handoutMasterId r:id="rId37"/>
  </p:handoutMasterIdLst>
  <p:sldIdLst>
    <p:sldId id="256" r:id="rId3"/>
    <p:sldId id="257" r:id="rId4"/>
    <p:sldId id="258" r:id="rId5"/>
    <p:sldId id="259" r:id="rId6"/>
    <p:sldId id="270" r:id="rId7"/>
    <p:sldId id="280" r:id="rId8"/>
    <p:sldId id="281" r:id="rId9"/>
    <p:sldId id="282" r:id="rId10"/>
    <p:sldId id="283" r:id="rId11"/>
    <p:sldId id="286" r:id="rId12"/>
    <p:sldId id="287" r:id="rId13"/>
    <p:sldId id="289" r:id="rId14"/>
    <p:sldId id="290" r:id="rId15"/>
    <p:sldId id="293" r:id="rId16"/>
    <p:sldId id="303" r:id="rId17"/>
    <p:sldId id="291" r:id="rId18"/>
    <p:sldId id="292" r:id="rId19"/>
    <p:sldId id="294" r:id="rId20"/>
    <p:sldId id="295" r:id="rId21"/>
    <p:sldId id="296" r:id="rId22"/>
    <p:sldId id="288" r:id="rId23"/>
    <p:sldId id="272" r:id="rId24"/>
    <p:sldId id="273" r:id="rId25"/>
    <p:sldId id="297" r:id="rId26"/>
    <p:sldId id="274" r:id="rId27"/>
    <p:sldId id="275" r:id="rId28"/>
    <p:sldId id="302" r:id="rId29"/>
    <p:sldId id="301" r:id="rId30"/>
    <p:sldId id="278" r:id="rId31"/>
    <p:sldId id="279" r:id="rId32"/>
    <p:sldId id="298" r:id="rId33"/>
    <p:sldId id="299" r:id="rId34"/>
    <p:sldId id="300" r:id="rId35"/>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37" autoAdjust="0"/>
  </p:normalViewPr>
  <p:slideViewPr>
    <p:cSldViewPr>
      <p:cViewPr varScale="1">
        <p:scale>
          <a:sx n="52" d="100"/>
          <a:sy n="52" d="100"/>
        </p:scale>
        <p:origin x="11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09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idx="2"/>
          </p:nvPr>
        </p:nvSpPr>
        <p:spPr bwMode="auto">
          <a:xfrm>
            <a:off x="1144588" y="852488"/>
            <a:ext cx="4568825" cy="34258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47738" y="4633913"/>
            <a:ext cx="4975225"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493208849"/>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cap="flat"/>
        </p:spPr>
      </p:sp>
      <p:sp>
        <p:nvSpPr>
          <p:cNvPr id="399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41563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cap="flat"/>
        </p:spPr>
      </p:sp>
      <p:sp>
        <p:nvSpPr>
          <p:cNvPr id="491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87412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cap="flat"/>
        </p:spPr>
      </p:sp>
      <p:sp>
        <p:nvSpPr>
          <p:cNvPr id="5017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16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cap="flat"/>
        </p:spPr>
      </p:sp>
      <p:sp>
        <p:nvSpPr>
          <p:cNvPr id="512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31012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cap="flat"/>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6338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cap="flat"/>
        </p:spPr>
      </p:sp>
      <p:sp>
        <p:nvSpPr>
          <p:cNvPr id="409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12911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cap="flat"/>
        </p:spPr>
      </p:sp>
      <p:sp>
        <p:nvSpPr>
          <p:cNvPr id="419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843795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cap="flat"/>
        </p:spPr>
      </p:sp>
      <p:sp>
        <p:nvSpPr>
          <p:cNvPr id="430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60116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cap="flat"/>
        </p:spPr>
      </p:sp>
      <p:sp>
        <p:nvSpPr>
          <p:cNvPr id="4403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91345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cap="flat"/>
        </p:spPr>
      </p:sp>
      <p:sp>
        <p:nvSpPr>
          <p:cNvPr id="450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21987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cap="flat"/>
        </p:spPr>
      </p:sp>
      <p:sp>
        <p:nvSpPr>
          <p:cNvPr id="4608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75790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cap="flat"/>
        </p:spPr>
      </p:sp>
      <p:sp>
        <p:nvSpPr>
          <p:cNvPr id="471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9148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cap="flat"/>
        </p:spPr>
      </p:sp>
      <p:sp>
        <p:nvSpPr>
          <p:cNvPr id="4813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3759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5" name="Rectangle 3"/>
          <p:cNvSpPr>
            <a:spLocks noGrp="1" noChangeArrowheads="1"/>
          </p:cNvSpPr>
          <p:nvPr>
            <p:ph type="ctrTitle" sz="quarter"/>
          </p:nvPr>
        </p:nvSpPr>
        <p:spPr>
          <a:xfrm>
            <a:off x="381000" y="2286000"/>
            <a:ext cx="7772400" cy="1143000"/>
          </a:xfrm>
        </p:spPr>
        <p:txBody>
          <a:bodyPr/>
          <a:lstStyle>
            <a:lvl1pPr>
              <a:defRPr/>
            </a:lvl1pPr>
          </a:lstStyle>
          <a:p>
            <a:pPr lvl="0"/>
            <a:r>
              <a:rPr lang="en-GB" noProof="0" smtClean="0"/>
              <a:t>Click to edit Master title style</a:t>
            </a:r>
          </a:p>
        </p:txBody>
      </p:sp>
      <p:sp>
        <p:nvSpPr>
          <p:cNvPr id="95236"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pPr lvl="0"/>
            <a:r>
              <a:rPr lang="en-GB" noProof="0" smtClean="0"/>
              <a:t>Click to edit Master subtitle style</a:t>
            </a:r>
          </a:p>
        </p:txBody>
      </p:sp>
      <p:sp>
        <p:nvSpPr>
          <p:cNvPr id="5" name="Rectangle 5"/>
          <p:cNvSpPr>
            <a:spLocks noGrp="1" noChangeArrowheads="1"/>
          </p:cNvSpPr>
          <p:nvPr>
            <p:ph type="sldNum" sz="quarter" idx="10"/>
          </p:nvPr>
        </p:nvSpPr>
        <p:spPr>
          <a:xfrm>
            <a:off x="6858000" y="6248400"/>
            <a:ext cx="1905000" cy="457200"/>
          </a:xfrm>
        </p:spPr>
        <p:txBody>
          <a:bodyPr/>
          <a:lstStyle>
            <a:lvl1pPr>
              <a:defRPr/>
            </a:lvl1pPr>
          </a:lstStyle>
          <a:p>
            <a:pPr>
              <a:defRPr/>
            </a:pPr>
            <a:fld id="{B3F57D4C-D68D-4145-98AE-CB2535135868}" type="slidenum">
              <a:rPr lang="en-GB"/>
              <a:pPr>
                <a:defRPr/>
              </a:pPr>
              <a:t>‹#›</a:t>
            </a:fld>
            <a:endParaRPr lang="en-GB"/>
          </a:p>
        </p:txBody>
      </p:sp>
    </p:spTree>
    <p:extLst>
      <p:ext uri="{BB962C8B-B14F-4D97-AF65-F5344CB8AC3E}">
        <p14:creationId xmlns:p14="http://schemas.microsoft.com/office/powerpoint/2010/main" val="388200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55180D30-E20E-4D8A-904F-8737676E9E2E}" type="slidenum">
              <a:rPr lang="en-GB"/>
              <a:pPr>
                <a:defRPr/>
              </a:pPr>
              <a:t>‹#›</a:t>
            </a:fld>
            <a:endParaRPr lang="en-GB"/>
          </a:p>
        </p:txBody>
      </p:sp>
    </p:spTree>
    <p:extLst>
      <p:ext uri="{BB962C8B-B14F-4D97-AF65-F5344CB8AC3E}">
        <p14:creationId xmlns:p14="http://schemas.microsoft.com/office/powerpoint/2010/main" val="305761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66700"/>
            <a:ext cx="2095500" cy="55245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81000" y="266700"/>
            <a:ext cx="61341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F27E8A0E-775F-4C42-BE1F-E1C0CC598D8D}" type="slidenum">
              <a:rPr lang="en-GB"/>
              <a:pPr>
                <a:defRPr/>
              </a:pPr>
              <a:t>‹#›</a:t>
            </a:fld>
            <a:endParaRPr lang="en-GB"/>
          </a:p>
        </p:txBody>
      </p:sp>
    </p:spTree>
    <p:extLst>
      <p:ext uri="{BB962C8B-B14F-4D97-AF65-F5344CB8AC3E}">
        <p14:creationId xmlns:p14="http://schemas.microsoft.com/office/powerpoint/2010/main" val="78283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3" name="Rectangle 3"/>
          <p:cNvSpPr>
            <a:spLocks noGrp="1" noChangeArrowheads="1"/>
          </p:cNvSpPr>
          <p:nvPr>
            <p:ph type="ctrTitle" sz="quarter"/>
          </p:nvPr>
        </p:nvSpPr>
        <p:spPr>
          <a:xfrm>
            <a:off x="381000" y="2286000"/>
            <a:ext cx="7772400" cy="1143000"/>
          </a:xfrm>
        </p:spPr>
        <p:txBody>
          <a:bodyPr/>
          <a:lstStyle>
            <a:lvl1pPr>
              <a:defRPr/>
            </a:lvl1pPr>
          </a:lstStyle>
          <a:p>
            <a:pPr lvl="0"/>
            <a:r>
              <a:rPr lang="en-GB" noProof="0" smtClean="0"/>
              <a:t>Click to edit Master title style</a:t>
            </a:r>
          </a:p>
        </p:txBody>
      </p:sp>
      <p:sp>
        <p:nvSpPr>
          <p:cNvPr id="97284"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pPr lvl="0"/>
            <a:r>
              <a:rPr lang="en-GB" noProof="0" smtClean="0"/>
              <a:t>Click to edit Master subtitle style</a:t>
            </a:r>
          </a:p>
        </p:txBody>
      </p:sp>
      <p:sp>
        <p:nvSpPr>
          <p:cNvPr id="5" name="Rectangle 5"/>
          <p:cNvSpPr>
            <a:spLocks noGrp="1" noChangeArrowheads="1"/>
          </p:cNvSpPr>
          <p:nvPr>
            <p:ph type="sldNum" sz="quarter" idx="10"/>
          </p:nvPr>
        </p:nvSpPr>
        <p:spPr>
          <a:xfrm>
            <a:off x="6858000" y="6248400"/>
            <a:ext cx="1905000" cy="457200"/>
          </a:xfrm>
        </p:spPr>
        <p:txBody>
          <a:bodyPr/>
          <a:lstStyle>
            <a:lvl1pPr>
              <a:defRPr/>
            </a:lvl1pPr>
          </a:lstStyle>
          <a:p>
            <a:pPr>
              <a:defRPr/>
            </a:pPr>
            <a:fld id="{3FA0817E-C60E-42CC-A9A3-421559ACB591}" type="slidenum">
              <a:rPr lang="en-GB"/>
              <a:pPr>
                <a:defRPr/>
              </a:pPr>
              <a:t>‹#›</a:t>
            </a:fld>
            <a:endParaRPr lang="en-GB"/>
          </a:p>
        </p:txBody>
      </p:sp>
    </p:spTree>
    <p:extLst>
      <p:ext uri="{BB962C8B-B14F-4D97-AF65-F5344CB8AC3E}">
        <p14:creationId xmlns:p14="http://schemas.microsoft.com/office/powerpoint/2010/main" val="200451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B8DE7B0B-A82C-49D5-9C32-11285BBF0137}" type="slidenum">
              <a:rPr lang="en-GB"/>
              <a:pPr>
                <a:defRPr/>
              </a:pPr>
              <a:t>‹#›</a:t>
            </a:fld>
            <a:endParaRPr lang="en-GB"/>
          </a:p>
        </p:txBody>
      </p:sp>
    </p:spTree>
    <p:extLst>
      <p:ext uri="{BB962C8B-B14F-4D97-AF65-F5344CB8AC3E}">
        <p14:creationId xmlns:p14="http://schemas.microsoft.com/office/powerpoint/2010/main" val="4262554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AC48D0AE-64BD-4EAD-8846-475FB4CC8233}" type="slidenum">
              <a:rPr lang="en-GB"/>
              <a:pPr>
                <a:defRPr/>
              </a:pPr>
              <a:t>‹#›</a:t>
            </a:fld>
            <a:endParaRPr lang="en-GB"/>
          </a:p>
        </p:txBody>
      </p:sp>
    </p:spTree>
    <p:extLst>
      <p:ext uri="{BB962C8B-B14F-4D97-AF65-F5344CB8AC3E}">
        <p14:creationId xmlns:p14="http://schemas.microsoft.com/office/powerpoint/2010/main" val="2258419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5"/>
          <p:cNvSpPr>
            <a:spLocks noGrp="1" noChangeArrowheads="1"/>
          </p:cNvSpPr>
          <p:nvPr>
            <p:ph type="sldNum" sz="quarter" idx="10"/>
          </p:nvPr>
        </p:nvSpPr>
        <p:spPr>
          <a:ln/>
        </p:spPr>
        <p:txBody>
          <a:bodyPr/>
          <a:lstStyle>
            <a:lvl1pPr>
              <a:defRPr/>
            </a:lvl1pPr>
          </a:lstStyle>
          <a:p>
            <a:pPr>
              <a:defRPr/>
            </a:pPr>
            <a:fld id="{F2D94EAC-191E-4BA7-A91D-D9819E78B586}" type="slidenum">
              <a:rPr lang="en-GB"/>
              <a:pPr>
                <a:defRPr/>
              </a:pPr>
              <a:t>‹#›</a:t>
            </a:fld>
            <a:endParaRPr lang="en-GB"/>
          </a:p>
        </p:txBody>
      </p:sp>
    </p:spTree>
    <p:extLst>
      <p:ext uri="{BB962C8B-B14F-4D97-AF65-F5344CB8AC3E}">
        <p14:creationId xmlns:p14="http://schemas.microsoft.com/office/powerpoint/2010/main" val="3021412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5"/>
          <p:cNvSpPr>
            <a:spLocks noGrp="1" noChangeArrowheads="1"/>
          </p:cNvSpPr>
          <p:nvPr>
            <p:ph type="sldNum" sz="quarter" idx="10"/>
          </p:nvPr>
        </p:nvSpPr>
        <p:spPr>
          <a:ln/>
        </p:spPr>
        <p:txBody>
          <a:bodyPr/>
          <a:lstStyle>
            <a:lvl1pPr>
              <a:defRPr/>
            </a:lvl1pPr>
          </a:lstStyle>
          <a:p>
            <a:pPr>
              <a:defRPr/>
            </a:pPr>
            <a:fld id="{700AAAED-39B1-426B-8C62-79BE6836D04E}" type="slidenum">
              <a:rPr lang="en-GB"/>
              <a:pPr>
                <a:defRPr/>
              </a:pPr>
              <a:t>‹#›</a:t>
            </a:fld>
            <a:endParaRPr lang="en-GB"/>
          </a:p>
        </p:txBody>
      </p:sp>
    </p:spTree>
    <p:extLst>
      <p:ext uri="{BB962C8B-B14F-4D97-AF65-F5344CB8AC3E}">
        <p14:creationId xmlns:p14="http://schemas.microsoft.com/office/powerpoint/2010/main" val="491533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5"/>
          <p:cNvSpPr>
            <a:spLocks noGrp="1" noChangeArrowheads="1"/>
          </p:cNvSpPr>
          <p:nvPr>
            <p:ph type="sldNum" sz="quarter" idx="10"/>
          </p:nvPr>
        </p:nvSpPr>
        <p:spPr>
          <a:ln/>
        </p:spPr>
        <p:txBody>
          <a:bodyPr/>
          <a:lstStyle>
            <a:lvl1pPr>
              <a:defRPr/>
            </a:lvl1pPr>
          </a:lstStyle>
          <a:p>
            <a:pPr>
              <a:defRPr/>
            </a:pPr>
            <a:fld id="{EEB46CE5-FA55-48BD-A5F0-F919DAF42400}" type="slidenum">
              <a:rPr lang="en-GB"/>
              <a:pPr>
                <a:defRPr/>
              </a:pPr>
              <a:t>‹#›</a:t>
            </a:fld>
            <a:endParaRPr lang="en-GB"/>
          </a:p>
        </p:txBody>
      </p:sp>
    </p:spTree>
    <p:extLst>
      <p:ext uri="{BB962C8B-B14F-4D97-AF65-F5344CB8AC3E}">
        <p14:creationId xmlns:p14="http://schemas.microsoft.com/office/powerpoint/2010/main" val="3804614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FD0D2A80-67E7-4A33-ACEA-553CDC27860F}" type="slidenum">
              <a:rPr lang="en-GB"/>
              <a:pPr>
                <a:defRPr/>
              </a:pPr>
              <a:t>‹#›</a:t>
            </a:fld>
            <a:endParaRPr lang="en-GB"/>
          </a:p>
        </p:txBody>
      </p:sp>
    </p:spTree>
    <p:extLst>
      <p:ext uri="{BB962C8B-B14F-4D97-AF65-F5344CB8AC3E}">
        <p14:creationId xmlns:p14="http://schemas.microsoft.com/office/powerpoint/2010/main" val="2156512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7E05631-23F7-4806-914A-852BB17275AD}" type="slidenum">
              <a:rPr lang="en-GB"/>
              <a:pPr>
                <a:defRPr/>
              </a:pPr>
              <a:t>‹#›</a:t>
            </a:fld>
            <a:endParaRPr lang="en-GB"/>
          </a:p>
        </p:txBody>
      </p:sp>
    </p:spTree>
    <p:extLst>
      <p:ext uri="{BB962C8B-B14F-4D97-AF65-F5344CB8AC3E}">
        <p14:creationId xmlns:p14="http://schemas.microsoft.com/office/powerpoint/2010/main" val="97720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A85478DB-9C19-4DC5-8AF2-C055A369E75C}" type="slidenum">
              <a:rPr lang="en-GB"/>
              <a:pPr>
                <a:defRPr/>
              </a:pPr>
              <a:t>‹#›</a:t>
            </a:fld>
            <a:endParaRPr lang="en-GB"/>
          </a:p>
        </p:txBody>
      </p:sp>
    </p:spTree>
    <p:extLst>
      <p:ext uri="{BB962C8B-B14F-4D97-AF65-F5344CB8AC3E}">
        <p14:creationId xmlns:p14="http://schemas.microsoft.com/office/powerpoint/2010/main" val="2925544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672266E-925A-4116-840B-F4ED3EB0CDFE}" type="slidenum">
              <a:rPr lang="en-GB"/>
              <a:pPr>
                <a:defRPr/>
              </a:pPr>
              <a:t>‹#›</a:t>
            </a:fld>
            <a:endParaRPr lang="en-GB"/>
          </a:p>
        </p:txBody>
      </p:sp>
    </p:spTree>
    <p:extLst>
      <p:ext uri="{BB962C8B-B14F-4D97-AF65-F5344CB8AC3E}">
        <p14:creationId xmlns:p14="http://schemas.microsoft.com/office/powerpoint/2010/main" val="5770082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DD4999A5-DA6F-4637-8140-4C9691CB66ED}" type="slidenum">
              <a:rPr lang="en-GB"/>
              <a:pPr>
                <a:defRPr/>
              </a:pPr>
              <a:t>‹#›</a:t>
            </a:fld>
            <a:endParaRPr lang="en-GB"/>
          </a:p>
        </p:txBody>
      </p:sp>
    </p:spTree>
    <p:extLst>
      <p:ext uri="{BB962C8B-B14F-4D97-AF65-F5344CB8AC3E}">
        <p14:creationId xmlns:p14="http://schemas.microsoft.com/office/powerpoint/2010/main" val="614977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66700"/>
            <a:ext cx="2095500" cy="55245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81000" y="266700"/>
            <a:ext cx="61341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5"/>
          <p:cNvSpPr>
            <a:spLocks noGrp="1" noChangeArrowheads="1"/>
          </p:cNvSpPr>
          <p:nvPr>
            <p:ph type="sldNum" sz="quarter" idx="10"/>
          </p:nvPr>
        </p:nvSpPr>
        <p:spPr>
          <a:ln/>
        </p:spPr>
        <p:txBody>
          <a:bodyPr/>
          <a:lstStyle>
            <a:lvl1pPr>
              <a:defRPr/>
            </a:lvl1pPr>
          </a:lstStyle>
          <a:p>
            <a:pPr>
              <a:defRPr/>
            </a:pPr>
            <a:fld id="{71CD7F29-4D47-4C69-A2B0-0D34E4B6B317}" type="slidenum">
              <a:rPr lang="en-GB"/>
              <a:pPr>
                <a:defRPr/>
              </a:pPr>
              <a:t>‹#›</a:t>
            </a:fld>
            <a:endParaRPr lang="en-GB"/>
          </a:p>
        </p:txBody>
      </p:sp>
    </p:spTree>
    <p:extLst>
      <p:ext uri="{BB962C8B-B14F-4D97-AF65-F5344CB8AC3E}">
        <p14:creationId xmlns:p14="http://schemas.microsoft.com/office/powerpoint/2010/main" val="36234511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1035050"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975225"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5"/>
          <p:cNvSpPr>
            <a:spLocks noGrp="1" noChangeArrowheads="1"/>
          </p:cNvSpPr>
          <p:nvPr>
            <p:ph type="sldNum" sz="quarter" idx="10"/>
          </p:nvPr>
        </p:nvSpPr>
        <p:spPr>
          <a:ln/>
        </p:spPr>
        <p:txBody>
          <a:bodyPr/>
          <a:lstStyle>
            <a:lvl1pPr>
              <a:defRPr/>
            </a:lvl1pPr>
          </a:lstStyle>
          <a:p>
            <a:pPr>
              <a:defRPr/>
            </a:pPr>
            <a:fld id="{76C91574-9E25-41C6-9660-7BEDA0B90E87}" type="slidenum">
              <a:rPr lang="en-GB"/>
              <a:pPr>
                <a:defRPr/>
              </a:pPr>
              <a:t>‹#›</a:t>
            </a:fld>
            <a:endParaRPr lang="en-GB"/>
          </a:p>
        </p:txBody>
      </p:sp>
    </p:spTree>
    <p:extLst>
      <p:ext uri="{BB962C8B-B14F-4D97-AF65-F5344CB8AC3E}">
        <p14:creationId xmlns:p14="http://schemas.microsoft.com/office/powerpoint/2010/main" val="345099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248100E1-F5D8-4DDB-9259-0E3A1E100B01}" type="slidenum">
              <a:rPr lang="en-GB"/>
              <a:pPr>
                <a:defRPr/>
              </a:pPr>
              <a:t>‹#›</a:t>
            </a:fld>
            <a:endParaRPr lang="en-GB"/>
          </a:p>
        </p:txBody>
      </p:sp>
    </p:spTree>
    <p:extLst>
      <p:ext uri="{BB962C8B-B14F-4D97-AF65-F5344CB8AC3E}">
        <p14:creationId xmlns:p14="http://schemas.microsoft.com/office/powerpoint/2010/main" val="165558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5"/>
          <p:cNvSpPr>
            <a:spLocks noGrp="1" noChangeArrowheads="1"/>
          </p:cNvSpPr>
          <p:nvPr>
            <p:ph type="sldNum" sz="quarter" idx="10"/>
          </p:nvPr>
        </p:nvSpPr>
        <p:spPr>
          <a:ln/>
        </p:spPr>
        <p:txBody>
          <a:bodyPr/>
          <a:lstStyle>
            <a:lvl1pPr>
              <a:defRPr/>
            </a:lvl1pPr>
          </a:lstStyle>
          <a:p>
            <a:pPr>
              <a:defRPr/>
            </a:pPr>
            <a:fld id="{622C11A4-DD4B-4307-BC18-8DDE108BD235}" type="slidenum">
              <a:rPr lang="en-GB"/>
              <a:pPr>
                <a:defRPr/>
              </a:pPr>
              <a:t>‹#›</a:t>
            </a:fld>
            <a:endParaRPr lang="en-GB"/>
          </a:p>
        </p:txBody>
      </p:sp>
    </p:spTree>
    <p:extLst>
      <p:ext uri="{BB962C8B-B14F-4D97-AF65-F5344CB8AC3E}">
        <p14:creationId xmlns:p14="http://schemas.microsoft.com/office/powerpoint/2010/main" val="140735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5"/>
          <p:cNvSpPr>
            <a:spLocks noGrp="1" noChangeArrowheads="1"/>
          </p:cNvSpPr>
          <p:nvPr>
            <p:ph type="sldNum" sz="quarter" idx="10"/>
          </p:nvPr>
        </p:nvSpPr>
        <p:spPr>
          <a:ln/>
        </p:spPr>
        <p:txBody>
          <a:bodyPr/>
          <a:lstStyle>
            <a:lvl1pPr>
              <a:defRPr/>
            </a:lvl1pPr>
          </a:lstStyle>
          <a:p>
            <a:pPr>
              <a:defRPr/>
            </a:pPr>
            <a:fld id="{77246CE6-4DE0-4143-818B-1ABD76403E3D}" type="slidenum">
              <a:rPr lang="en-GB"/>
              <a:pPr>
                <a:defRPr/>
              </a:pPr>
              <a:t>‹#›</a:t>
            </a:fld>
            <a:endParaRPr lang="en-GB"/>
          </a:p>
        </p:txBody>
      </p:sp>
    </p:spTree>
    <p:extLst>
      <p:ext uri="{BB962C8B-B14F-4D97-AF65-F5344CB8AC3E}">
        <p14:creationId xmlns:p14="http://schemas.microsoft.com/office/powerpoint/2010/main" val="258045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5"/>
          <p:cNvSpPr>
            <a:spLocks noGrp="1" noChangeArrowheads="1"/>
          </p:cNvSpPr>
          <p:nvPr>
            <p:ph type="sldNum" sz="quarter" idx="10"/>
          </p:nvPr>
        </p:nvSpPr>
        <p:spPr>
          <a:ln/>
        </p:spPr>
        <p:txBody>
          <a:bodyPr/>
          <a:lstStyle>
            <a:lvl1pPr>
              <a:defRPr/>
            </a:lvl1pPr>
          </a:lstStyle>
          <a:p>
            <a:pPr>
              <a:defRPr/>
            </a:pPr>
            <a:fld id="{03A9D4F4-0A45-44AC-830F-BA0A72F9E3DA}" type="slidenum">
              <a:rPr lang="en-GB"/>
              <a:pPr>
                <a:defRPr/>
              </a:pPr>
              <a:t>‹#›</a:t>
            </a:fld>
            <a:endParaRPr lang="en-GB"/>
          </a:p>
        </p:txBody>
      </p:sp>
    </p:spTree>
    <p:extLst>
      <p:ext uri="{BB962C8B-B14F-4D97-AF65-F5344CB8AC3E}">
        <p14:creationId xmlns:p14="http://schemas.microsoft.com/office/powerpoint/2010/main" val="364319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204E250-8BF3-4134-8F84-08A560824492}" type="slidenum">
              <a:rPr lang="en-GB"/>
              <a:pPr>
                <a:defRPr/>
              </a:pPr>
              <a:t>‹#›</a:t>
            </a:fld>
            <a:endParaRPr lang="en-GB"/>
          </a:p>
        </p:txBody>
      </p:sp>
    </p:spTree>
    <p:extLst>
      <p:ext uri="{BB962C8B-B14F-4D97-AF65-F5344CB8AC3E}">
        <p14:creationId xmlns:p14="http://schemas.microsoft.com/office/powerpoint/2010/main" val="238994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FC88A812-DC29-415E-A7E8-31AC69F93302}" type="slidenum">
              <a:rPr lang="en-GB"/>
              <a:pPr>
                <a:defRPr/>
              </a:pPr>
              <a:t>‹#›</a:t>
            </a:fld>
            <a:endParaRPr lang="en-GB"/>
          </a:p>
        </p:txBody>
      </p:sp>
    </p:spTree>
    <p:extLst>
      <p:ext uri="{BB962C8B-B14F-4D97-AF65-F5344CB8AC3E}">
        <p14:creationId xmlns:p14="http://schemas.microsoft.com/office/powerpoint/2010/main" val="425144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997ADCB-53A6-424B-B3FB-3AB68873D618}" type="slidenum">
              <a:rPr lang="en-GB"/>
              <a:pPr>
                <a:defRPr/>
              </a:pPr>
              <a:t>‹#›</a:t>
            </a:fld>
            <a:endParaRPr lang="en-GB"/>
          </a:p>
        </p:txBody>
      </p:sp>
    </p:spTree>
    <p:extLst>
      <p:ext uri="{BB962C8B-B14F-4D97-AF65-F5344CB8AC3E}">
        <p14:creationId xmlns:p14="http://schemas.microsoft.com/office/powerpoint/2010/main" val="285655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title"/>
          </p:nvPr>
        </p:nvSpPr>
        <p:spPr bwMode="auto">
          <a:xfrm>
            <a:off x="381000" y="2667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GB" altLang="en-US" smtClean="0"/>
              <a:t>Click to edit Master title style</a:t>
            </a:r>
          </a:p>
        </p:txBody>
      </p:sp>
      <p:sp>
        <p:nvSpPr>
          <p:cNvPr id="1028" name="Rectangle 4"/>
          <p:cNvSpPr>
            <a:spLocks noGrp="1" noChangeArrowheads="1"/>
          </p:cNvSpPr>
          <p:nvPr>
            <p:ph type="body" idx="1"/>
          </p:nvPr>
        </p:nvSpPr>
        <p:spPr bwMode="auto">
          <a:xfrm>
            <a:off x="1035050" y="1676400"/>
            <a:ext cx="77279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94213" name="Rectangle 5"/>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9597B8C4-7F62-4FD4-A9AB-7A95F1A18EED}"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24"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defRPr>
      </a:lvl2pPr>
      <a:lvl3pPr algn="l" rtl="0" eaLnBrk="0" fontAlgn="base" hangingPunct="0">
        <a:spcBef>
          <a:spcPct val="0"/>
        </a:spcBef>
        <a:spcAft>
          <a:spcPct val="0"/>
        </a:spcAft>
        <a:defRPr sz="3200">
          <a:solidFill>
            <a:schemeClr val="tx2"/>
          </a:solidFill>
          <a:latin typeface="Times New Roman" pitchFamily="18" charset="0"/>
        </a:defRPr>
      </a:lvl3pPr>
      <a:lvl4pPr algn="l" rtl="0" eaLnBrk="0" fontAlgn="base" hangingPunct="0">
        <a:spcBef>
          <a:spcPct val="0"/>
        </a:spcBef>
        <a:spcAft>
          <a:spcPct val="0"/>
        </a:spcAft>
        <a:defRPr sz="3200">
          <a:solidFill>
            <a:schemeClr val="tx2"/>
          </a:solidFill>
          <a:latin typeface="Times New Roman" pitchFamily="18" charset="0"/>
        </a:defRPr>
      </a:lvl4pPr>
      <a:lvl5pPr algn="l" rtl="0" eaLnBrk="0" fontAlgn="base" hangingPunct="0">
        <a:spcBef>
          <a:spcPct val="0"/>
        </a:spcBef>
        <a:spcAft>
          <a:spcPct val="0"/>
        </a:spcAft>
        <a:defRPr sz="3200">
          <a:solidFill>
            <a:schemeClr val="tx2"/>
          </a:solidFill>
          <a:latin typeface="Times New Roman" pitchFamily="18" charset="0"/>
        </a:defRPr>
      </a:lvl5pPr>
      <a:lvl6pPr marL="457200" algn="l" rtl="0" eaLnBrk="0" fontAlgn="base" hangingPunct="0">
        <a:spcBef>
          <a:spcPct val="0"/>
        </a:spcBef>
        <a:spcAft>
          <a:spcPct val="0"/>
        </a:spcAft>
        <a:defRPr sz="3200">
          <a:solidFill>
            <a:schemeClr val="tx2"/>
          </a:solidFill>
          <a:latin typeface="Times New Roman" pitchFamily="18" charset="0"/>
        </a:defRPr>
      </a:lvl6pPr>
      <a:lvl7pPr marL="914400" algn="l" rtl="0" eaLnBrk="0" fontAlgn="base" hangingPunct="0">
        <a:spcBef>
          <a:spcPct val="0"/>
        </a:spcBef>
        <a:spcAft>
          <a:spcPct val="0"/>
        </a:spcAft>
        <a:defRPr sz="3200">
          <a:solidFill>
            <a:schemeClr val="tx2"/>
          </a:solidFill>
          <a:latin typeface="Times New Roman" pitchFamily="18" charset="0"/>
        </a:defRPr>
      </a:lvl7pPr>
      <a:lvl8pPr marL="1371600" algn="l" rtl="0" eaLnBrk="0" fontAlgn="base" hangingPunct="0">
        <a:spcBef>
          <a:spcPct val="0"/>
        </a:spcBef>
        <a:spcAft>
          <a:spcPct val="0"/>
        </a:spcAft>
        <a:defRPr sz="3200">
          <a:solidFill>
            <a:schemeClr val="tx2"/>
          </a:solidFill>
          <a:latin typeface="Times New Roman" pitchFamily="18" charset="0"/>
        </a:defRPr>
      </a:lvl8pPr>
      <a:lvl9pPr marL="1828800" algn="l" rtl="0" eaLnBrk="0" fontAlgn="base" hangingPunct="0">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2"/>
          <p:cNvSpPr>
            <a:spLocks noChangeShapeType="1"/>
          </p:cNvSpPr>
          <p:nvPr/>
        </p:nvSpPr>
        <p:spPr bwMode="auto">
          <a:xfrm>
            <a:off x="0" y="13716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 name="Rectangle 3"/>
          <p:cNvSpPr>
            <a:spLocks noGrp="1" noChangeArrowheads="1"/>
          </p:cNvSpPr>
          <p:nvPr>
            <p:ph type="title"/>
          </p:nvPr>
        </p:nvSpPr>
        <p:spPr bwMode="auto">
          <a:xfrm>
            <a:off x="381000" y="2667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GB" altLang="en-US" smtClean="0"/>
              <a:t>Click to edit Master title style</a:t>
            </a:r>
          </a:p>
        </p:txBody>
      </p:sp>
      <p:sp>
        <p:nvSpPr>
          <p:cNvPr id="2052" name="Rectangle 4"/>
          <p:cNvSpPr>
            <a:spLocks noGrp="1" noChangeArrowheads="1"/>
          </p:cNvSpPr>
          <p:nvPr>
            <p:ph type="body" idx="1"/>
          </p:nvPr>
        </p:nvSpPr>
        <p:spPr bwMode="auto">
          <a:xfrm>
            <a:off x="1035050" y="1676400"/>
            <a:ext cx="77279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96261" name="Rectangle 5"/>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C96D8337-2042-471D-A05A-96EB3F3BB6E2}"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25"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defRPr>
      </a:lvl2pPr>
      <a:lvl3pPr algn="l" rtl="0" eaLnBrk="0" fontAlgn="base" hangingPunct="0">
        <a:spcBef>
          <a:spcPct val="0"/>
        </a:spcBef>
        <a:spcAft>
          <a:spcPct val="0"/>
        </a:spcAft>
        <a:defRPr sz="3200">
          <a:solidFill>
            <a:schemeClr val="tx2"/>
          </a:solidFill>
          <a:latin typeface="Times New Roman" pitchFamily="18" charset="0"/>
        </a:defRPr>
      </a:lvl3pPr>
      <a:lvl4pPr algn="l" rtl="0" eaLnBrk="0" fontAlgn="base" hangingPunct="0">
        <a:spcBef>
          <a:spcPct val="0"/>
        </a:spcBef>
        <a:spcAft>
          <a:spcPct val="0"/>
        </a:spcAft>
        <a:defRPr sz="3200">
          <a:solidFill>
            <a:schemeClr val="tx2"/>
          </a:solidFill>
          <a:latin typeface="Times New Roman" pitchFamily="18" charset="0"/>
        </a:defRPr>
      </a:lvl4pPr>
      <a:lvl5pPr algn="l" rtl="0" eaLnBrk="0" fontAlgn="base" hangingPunct="0">
        <a:spcBef>
          <a:spcPct val="0"/>
        </a:spcBef>
        <a:spcAft>
          <a:spcPct val="0"/>
        </a:spcAft>
        <a:defRPr sz="3200">
          <a:solidFill>
            <a:schemeClr val="tx2"/>
          </a:solidFill>
          <a:latin typeface="Times New Roman" pitchFamily="18" charset="0"/>
        </a:defRPr>
      </a:lvl5pPr>
      <a:lvl6pPr marL="457200" algn="l" rtl="0" eaLnBrk="0" fontAlgn="base" hangingPunct="0">
        <a:spcBef>
          <a:spcPct val="0"/>
        </a:spcBef>
        <a:spcAft>
          <a:spcPct val="0"/>
        </a:spcAft>
        <a:defRPr sz="3200">
          <a:solidFill>
            <a:schemeClr val="tx2"/>
          </a:solidFill>
          <a:latin typeface="Times New Roman" pitchFamily="18" charset="0"/>
        </a:defRPr>
      </a:lvl6pPr>
      <a:lvl7pPr marL="914400" algn="l" rtl="0" eaLnBrk="0" fontAlgn="base" hangingPunct="0">
        <a:spcBef>
          <a:spcPct val="0"/>
        </a:spcBef>
        <a:spcAft>
          <a:spcPct val="0"/>
        </a:spcAft>
        <a:defRPr sz="3200">
          <a:solidFill>
            <a:schemeClr val="tx2"/>
          </a:solidFill>
          <a:latin typeface="Times New Roman" pitchFamily="18" charset="0"/>
        </a:defRPr>
      </a:lvl7pPr>
      <a:lvl8pPr marL="1371600" algn="l" rtl="0" eaLnBrk="0" fontAlgn="base" hangingPunct="0">
        <a:spcBef>
          <a:spcPct val="0"/>
        </a:spcBef>
        <a:spcAft>
          <a:spcPct val="0"/>
        </a:spcAft>
        <a:defRPr sz="3200">
          <a:solidFill>
            <a:schemeClr val="tx2"/>
          </a:solidFill>
          <a:latin typeface="Times New Roman" pitchFamily="18" charset="0"/>
        </a:defRPr>
      </a:lvl8pPr>
      <a:lvl9pPr marL="1828800" algn="l" rtl="0" eaLnBrk="0" fontAlgn="base" hangingPunct="0">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3.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3.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hemeOverride" Target="../theme/themeOverride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amma/>
                <a:shade val="46275"/>
                <a:invGamma/>
              </a:schemeClr>
            </a:gs>
            <a:gs pos="5000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5122" name="Line 2"/>
          <p:cNvSpPr>
            <a:spLocks noChangeShapeType="1"/>
          </p:cNvSpPr>
          <p:nvPr/>
        </p:nvSpPr>
        <p:spPr bwMode="auto">
          <a:xfrm>
            <a:off x="26988" y="3429000"/>
            <a:ext cx="7974012"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Grp="1" noChangeArrowheads="1"/>
          </p:cNvSpPr>
          <p:nvPr>
            <p:ph type="ctr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Chapter 17</a:t>
            </a:r>
          </a:p>
        </p:txBody>
      </p:sp>
      <p:sp>
        <p:nvSpPr>
          <p:cNvPr id="5124" name="Rectangle 4"/>
          <p:cNvSpPr>
            <a:spLocks noGrp="1" noChangeArrowheads="1"/>
          </p:cNvSpPr>
          <p:nvPr>
            <p:ph type="subTitle"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Methodology</a:t>
            </a:r>
          </a:p>
          <a:p>
            <a:r>
              <a:rPr lang="en-GB" altLang="en-US" b="1" smtClean="0"/>
              <a:t>Logical Database Design for the Relational Model</a:t>
            </a:r>
          </a:p>
          <a:p>
            <a:endParaRPr lang="en-GB" altLang="en-US" b="1" smtClean="0"/>
          </a:p>
        </p:txBody>
      </p:sp>
      <p:sp>
        <p:nvSpPr>
          <p:cNvPr id="5125" name="Text Box 5"/>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tLang="en-US" sz="1200"/>
              <a:t>Pearson Education © 2009</a:t>
            </a:r>
          </a:p>
        </p:txBody>
      </p:sp>
      <p:sp>
        <p:nvSpPr>
          <p:cNvPr id="2" name="Slide Number Placeholder 1"/>
          <p:cNvSpPr>
            <a:spLocks noGrp="1"/>
          </p:cNvSpPr>
          <p:nvPr>
            <p:ph type="sldNum" sz="quarter" idx="10"/>
          </p:nvPr>
        </p:nvSpPr>
        <p:spPr/>
        <p:txBody>
          <a:bodyPr/>
          <a:lstStyle/>
          <a:p>
            <a:pPr>
              <a:defRPr/>
            </a:pPr>
            <a:fld id="{B3F57D4C-D68D-4145-98AE-CB2535135868}" type="slidenum">
              <a:rPr lang="en-GB" smtClean="0"/>
              <a:pPr>
                <a:defRPr/>
              </a:pPr>
              <a:t>1</a:t>
            </a:fld>
            <a:endParaRPr lang="en-GB"/>
          </a:p>
        </p:txBody>
      </p:sp>
    </p:spTree>
  </p:cSld>
  <p:clrMapOvr>
    <a:overrideClrMapping bg1="lt1" tx1="dk1" bg2="lt2" tx2="dk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C5369D9-F240-4963-9207-1FEC5FE2E60B}" type="slidenum">
              <a:rPr lang="en-GB" altLang="en-US" sz="1400" smtClean="0"/>
              <a:pPr/>
              <a:t>10</a:t>
            </a:fld>
            <a:endParaRPr lang="en-GB" altLang="en-US" sz="1400" smtClean="0"/>
          </a:p>
        </p:txBody>
      </p:sp>
      <p:sp>
        <p:nvSpPr>
          <p:cNvPr id="14339" name="Rectangle 2"/>
          <p:cNvSpPr>
            <a:spLocks noGrp="1" noChangeArrowheads="1"/>
          </p:cNvSpPr>
          <p:nvPr>
            <p:ph type="title"/>
          </p:nvPr>
        </p:nvSpPr>
        <p:spPr/>
        <p:txBody>
          <a:bodyPr/>
          <a:lstStyle/>
          <a:p>
            <a:r>
              <a:rPr lang="en-GB" altLang="en-US" b="1" smtClean="0"/>
              <a:t>Step 2.1  </a:t>
            </a:r>
            <a:r>
              <a:rPr lang="en-US" altLang="en-US" b="1" smtClean="0">
                <a:cs typeface="Times New Roman" pitchFamily="18" charset="0"/>
              </a:rPr>
              <a:t>Derive relations for logical data model</a:t>
            </a:r>
            <a:endParaRPr lang="en-GB" altLang="en-US" b="1" smtClean="0">
              <a:cs typeface="Times New Roman" pitchFamily="18" charset="0"/>
            </a:endParaRPr>
          </a:p>
        </p:txBody>
      </p:sp>
      <p:sp>
        <p:nvSpPr>
          <p:cNvPr id="14340" name="Rectangle 3"/>
          <p:cNvSpPr>
            <a:spLocks noGrp="1" noChangeArrowheads="1"/>
          </p:cNvSpPr>
          <p:nvPr>
            <p:ph type="body" idx="1"/>
          </p:nvPr>
        </p:nvSpPr>
        <p:spPr/>
        <p:txBody>
          <a:bodyPr/>
          <a:lstStyle/>
          <a:p>
            <a:pPr>
              <a:lnSpc>
                <a:spcPct val="90000"/>
              </a:lnSpc>
            </a:pPr>
            <a:r>
              <a:rPr lang="en-US" altLang="en-US" sz="2000" b="1" smtClean="0">
                <a:cs typeface="Times New Roman" pitchFamily="18" charset="0"/>
              </a:rPr>
              <a:t>(a)	</a:t>
            </a:r>
            <a:r>
              <a:rPr lang="en-US" altLang="en-US" sz="2000" b="1" i="1" smtClean="0">
                <a:cs typeface="Times New Roman" pitchFamily="18" charset="0"/>
              </a:rPr>
              <a:t>Mandatory </a:t>
            </a:r>
            <a:r>
              <a:rPr lang="en-US" altLang="en-US" sz="2000" b="1" smtClean="0">
                <a:cs typeface="Times New Roman" pitchFamily="18" charset="0"/>
              </a:rPr>
              <a:t>participation on </a:t>
            </a:r>
            <a:r>
              <a:rPr lang="en-US" altLang="en-US" sz="2000" b="1" i="1" smtClean="0">
                <a:cs typeface="Times New Roman" pitchFamily="18" charset="0"/>
              </a:rPr>
              <a:t>both</a:t>
            </a:r>
            <a:r>
              <a:rPr lang="en-US" altLang="en-US" sz="2000" b="1" smtClean="0">
                <a:cs typeface="Times New Roman" pitchFamily="18" charset="0"/>
              </a:rPr>
              <a:t> sides of 1:1 relationship</a:t>
            </a:r>
            <a:r>
              <a:rPr lang="en-GB" altLang="en-US" sz="2000" smtClean="0"/>
              <a:t> </a:t>
            </a:r>
          </a:p>
          <a:p>
            <a:pPr lvl="1">
              <a:lnSpc>
                <a:spcPct val="90000"/>
              </a:lnSpc>
            </a:pPr>
            <a:r>
              <a:rPr lang="en-US" altLang="en-US" sz="2000" smtClean="0">
                <a:cs typeface="Times New Roman" pitchFamily="18" charset="0"/>
              </a:rPr>
              <a:t>Combine entities involved into one relation and choose one of the primary keys of original entities to be primary key of the new relation, while the other (if one exists) is used as an alternate key. </a:t>
            </a:r>
          </a:p>
          <a:p>
            <a:pPr lvl="1">
              <a:lnSpc>
                <a:spcPct val="90000"/>
              </a:lnSpc>
            </a:pPr>
            <a:endParaRPr lang="en-US" altLang="en-US" sz="2000" smtClean="0">
              <a:cs typeface="Times New Roman" pitchFamily="18" charset="0"/>
            </a:endParaRPr>
          </a:p>
          <a:p>
            <a:pPr algn="just">
              <a:lnSpc>
                <a:spcPct val="90000"/>
              </a:lnSpc>
            </a:pPr>
            <a:r>
              <a:rPr lang="en-US" altLang="en-US" sz="2000" b="1" smtClean="0">
                <a:cs typeface="Times New Roman" pitchFamily="18" charset="0"/>
              </a:rPr>
              <a:t>(b)	</a:t>
            </a:r>
            <a:r>
              <a:rPr lang="en-US" altLang="en-US" sz="2000" b="1" i="1" smtClean="0">
                <a:cs typeface="Times New Roman" pitchFamily="18" charset="0"/>
              </a:rPr>
              <a:t>Mandatory</a:t>
            </a:r>
            <a:r>
              <a:rPr lang="en-US" altLang="en-US" sz="2000" b="1" smtClean="0">
                <a:cs typeface="Times New Roman" pitchFamily="18" charset="0"/>
              </a:rPr>
              <a:t> participation on </a:t>
            </a:r>
            <a:r>
              <a:rPr lang="en-US" altLang="en-US" sz="2000" b="1" i="1" smtClean="0">
                <a:cs typeface="Times New Roman" pitchFamily="18" charset="0"/>
              </a:rPr>
              <a:t>one</a:t>
            </a:r>
            <a:r>
              <a:rPr lang="en-US" altLang="en-US" sz="2000" b="1" smtClean="0">
                <a:cs typeface="Times New Roman" pitchFamily="18" charset="0"/>
              </a:rPr>
              <a:t> side of a 1:1 relationship</a:t>
            </a:r>
          </a:p>
          <a:p>
            <a:pPr lvl="1">
              <a:lnSpc>
                <a:spcPct val="90000"/>
              </a:lnSpc>
            </a:pPr>
            <a:r>
              <a:rPr lang="en-US" altLang="en-US" sz="2000" smtClean="0">
                <a:cs typeface="Times New Roman" pitchFamily="18" charset="0"/>
              </a:rPr>
              <a:t>Identify parent and child entities using participation constraints. Entity with optional participation in relationship is designated as parent entity, and entity with mandatory participation is designated as child entity. A copy of primary key of the parent entity is placed in the relation representing the child entity. If the relationship has one or more attributes, these attributes should follow the posting of the primary key to the child relation.</a:t>
            </a:r>
            <a:r>
              <a:rPr lang="en-US" altLang="en-US" sz="2400" smtClean="0">
                <a:cs typeface="Times New Roman" pitchFamily="18" charset="0"/>
              </a:rPr>
              <a:t> </a:t>
            </a:r>
          </a:p>
          <a:p>
            <a:pPr lvl="1" algn="just">
              <a:lnSpc>
                <a:spcPct val="90000"/>
              </a:lnSpc>
            </a:pPr>
            <a:endParaRPr lang="en-US" altLang="en-US" sz="2400" smtClean="0">
              <a:cs typeface="Times New Roman" pitchFamily="18" charset="0"/>
            </a:endParaRPr>
          </a:p>
          <a:p>
            <a:pPr>
              <a:lnSpc>
                <a:spcPct val="90000"/>
              </a:lnSpc>
            </a:pPr>
            <a:endParaRPr lang="en-US" altLang="en-US" sz="2400" smtClean="0">
              <a:cs typeface="Times New Roman" pitchFamily="18" charset="0"/>
            </a:endParaRPr>
          </a:p>
          <a:p>
            <a:pPr>
              <a:lnSpc>
                <a:spcPct val="90000"/>
              </a:lnSpc>
            </a:pPr>
            <a:endParaRPr lang="en-GB" altLang="en-US" sz="2000" smtClean="0"/>
          </a:p>
        </p:txBody>
      </p:sp>
      <p:sp>
        <p:nvSpPr>
          <p:cNvPr id="14341"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771C9BF-1B9C-49D4-8745-41837BBA060A}" type="slidenum">
              <a:rPr lang="en-GB" altLang="en-US" sz="1400" smtClean="0"/>
              <a:pPr/>
              <a:t>11</a:t>
            </a:fld>
            <a:endParaRPr lang="en-GB" altLang="en-US" sz="1400" smtClean="0"/>
          </a:p>
        </p:txBody>
      </p:sp>
      <p:sp>
        <p:nvSpPr>
          <p:cNvPr id="15363" name="Rectangle 2"/>
          <p:cNvSpPr>
            <a:spLocks noGrp="1" noChangeArrowheads="1"/>
          </p:cNvSpPr>
          <p:nvPr>
            <p:ph type="title"/>
          </p:nvPr>
        </p:nvSpPr>
        <p:spPr/>
        <p:txBody>
          <a:bodyPr/>
          <a:lstStyle/>
          <a:p>
            <a:r>
              <a:rPr lang="en-GB" altLang="en-US" b="1" smtClean="0"/>
              <a:t>Step 2.1  </a:t>
            </a:r>
            <a:r>
              <a:rPr lang="en-US" altLang="en-US" b="1" smtClean="0">
                <a:cs typeface="Times New Roman" pitchFamily="18" charset="0"/>
              </a:rPr>
              <a:t>Derive relations for logical data model</a:t>
            </a:r>
            <a:endParaRPr lang="en-GB" altLang="en-US" b="1" smtClean="0">
              <a:cs typeface="Times New Roman" pitchFamily="18" charset="0"/>
            </a:endParaRPr>
          </a:p>
        </p:txBody>
      </p:sp>
      <p:sp>
        <p:nvSpPr>
          <p:cNvPr id="15364" name="Rectangle 3"/>
          <p:cNvSpPr>
            <a:spLocks noGrp="1" noChangeArrowheads="1"/>
          </p:cNvSpPr>
          <p:nvPr>
            <p:ph type="body" idx="1"/>
          </p:nvPr>
        </p:nvSpPr>
        <p:spPr/>
        <p:txBody>
          <a:bodyPr/>
          <a:lstStyle/>
          <a:p>
            <a:r>
              <a:rPr lang="en-US" altLang="en-US" sz="2000" b="1" smtClean="0">
                <a:cs typeface="Times New Roman" pitchFamily="18" charset="0"/>
              </a:rPr>
              <a:t>(c)	</a:t>
            </a:r>
            <a:r>
              <a:rPr lang="en-US" altLang="en-US" sz="2000" b="1" i="1" smtClean="0">
                <a:cs typeface="Times New Roman" pitchFamily="18" charset="0"/>
              </a:rPr>
              <a:t>Optional</a:t>
            </a:r>
            <a:r>
              <a:rPr lang="en-US" altLang="en-US" sz="2000" b="1" smtClean="0">
                <a:cs typeface="Times New Roman" pitchFamily="18" charset="0"/>
              </a:rPr>
              <a:t> participation on </a:t>
            </a:r>
            <a:r>
              <a:rPr lang="en-US" altLang="en-US" sz="2000" b="1" i="1" smtClean="0">
                <a:cs typeface="Times New Roman" pitchFamily="18" charset="0"/>
              </a:rPr>
              <a:t>both</a:t>
            </a:r>
            <a:r>
              <a:rPr lang="en-US" altLang="en-US" sz="2000" b="1" smtClean="0">
                <a:cs typeface="Times New Roman" pitchFamily="18" charset="0"/>
              </a:rPr>
              <a:t> sides of a 1:1 relationship</a:t>
            </a:r>
            <a:endParaRPr lang="en-GB" altLang="en-US" sz="2000" smtClean="0"/>
          </a:p>
          <a:p>
            <a:pPr lvl="2"/>
            <a:r>
              <a:rPr lang="en-US" altLang="en-US" smtClean="0">
                <a:cs typeface="Times New Roman" pitchFamily="18" charset="0"/>
              </a:rPr>
              <a:t>In this case, the designation of the parent and child entities is arbitrary unless we can find out more about the relationship that can help a decision to be made one way or the other.</a:t>
            </a:r>
          </a:p>
        </p:txBody>
      </p:sp>
      <p:sp>
        <p:nvSpPr>
          <p:cNvPr id="15365" name="Text Box 5"/>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D86F12B-10C7-44A9-A367-02D958326A23}" type="slidenum">
              <a:rPr lang="en-GB" altLang="en-US" sz="1400" smtClean="0"/>
              <a:pPr/>
              <a:t>12</a:t>
            </a:fld>
            <a:endParaRPr lang="en-GB" altLang="en-US" sz="1400" smtClean="0"/>
          </a:p>
        </p:txBody>
      </p:sp>
      <p:sp>
        <p:nvSpPr>
          <p:cNvPr id="16387" name="Rectangle 2"/>
          <p:cNvSpPr>
            <a:spLocks noGrp="1" noChangeArrowheads="1"/>
          </p:cNvSpPr>
          <p:nvPr>
            <p:ph type="title"/>
          </p:nvPr>
        </p:nvSpPr>
        <p:spPr/>
        <p:txBody>
          <a:bodyPr/>
          <a:lstStyle/>
          <a:p>
            <a:r>
              <a:rPr lang="en-GB" altLang="en-US" b="1" smtClean="0"/>
              <a:t>Step 2.1  </a:t>
            </a:r>
            <a:r>
              <a:rPr lang="en-US" altLang="en-US" b="1" smtClean="0">
                <a:cs typeface="Times New Roman" pitchFamily="18" charset="0"/>
              </a:rPr>
              <a:t>Derive relations for logical data model</a:t>
            </a:r>
            <a:endParaRPr lang="en-GB" altLang="en-US" b="1" smtClean="0">
              <a:cs typeface="Times New Roman" pitchFamily="18" charset="0"/>
            </a:endParaRPr>
          </a:p>
        </p:txBody>
      </p:sp>
      <p:sp>
        <p:nvSpPr>
          <p:cNvPr id="16388" name="Rectangle 3"/>
          <p:cNvSpPr>
            <a:spLocks noGrp="1" noChangeArrowheads="1"/>
          </p:cNvSpPr>
          <p:nvPr>
            <p:ph type="body" idx="1"/>
          </p:nvPr>
        </p:nvSpPr>
        <p:spPr/>
        <p:txBody>
          <a:bodyPr/>
          <a:lstStyle/>
          <a:p>
            <a:pPr>
              <a:lnSpc>
                <a:spcPct val="90000"/>
              </a:lnSpc>
            </a:pPr>
            <a:r>
              <a:rPr lang="en-US" altLang="en-US" sz="2000" b="1" smtClean="0">
                <a:cs typeface="Times New Roman" pitchFamily="18" charset="0"/>
              </a:rPr>
              <a:t>(5)	One-to-one (1:1) recursive relationships</a:t>
            </a:r>
            <a:r>
              <a:rPr lang="en-GB" altLang="en-US" sz="2000" smtClean="0">
                <a:cs typeface="Times New Roman" pitchFamily="18" charset="0"/>
              </a:rPr>
              <a:t> </a:t>
            </a:r>
          </a:p>
          <a:p>
            <a:pPr lvl="1">
              <a:lnSpc>
                <a:spcPct val="90000"/>
              </a:lnSpc>
            </a:pPr>
            <a:r>
              <a:rPr lang="en-US" altLang="en-US" sz="2000" smtClean="0">
                <a:cs typeface="Times New Roman" pitchFamily="18" charset="0"/>
              </a:rPr>
              <a:t>For a 1:1 recursive relationship, follow the rules for participation as described above for a 1:1 relationship. </a:t>
            </a:r>
          </a:p>
          <a:p>
            <a:pPr lvl="2" algn="just">
              <a:lnSpc>
                <a:spcPct val="90000"/>
              </a:lnSpc>
            </a:pPr>
            <a:r>
              <a:rPr lang="en-US" altLang="en-US" smtClean="0">
                <a:cs typeface="Times New Roman" pitchFamily="18" charset="0"/>
              </a:rPr>
              <a:t>mandatory participation on both sides, represent the recursive relationship as a single relation with two copies of the primary key. </a:t>
            </a:r>
          </a:p>
          <a:p>
            <a:pPr lvl="2" algn="just">
              <a:lnSpc>
                <a:spcPct val="90000"/>
              </a:lnSpc>
            </a:pPr>
            <a:r>
              <a:rPr lang="en-US" altLang="en-US" smtClean="0">
                <a:cs typeface="Times New Roman" pitchFamily="18" charset="0"/>
              </a:rPr>
              <a:t>mandatory participation on only one side, option to create a single relation with two copies of the primary key, or to create a new relation to represent the relationship. The new relation would only have two attributes, both copies of the primary key. As before, the copies of the primary keys act as foreign keys and have to be renamed to indicate the purpose of each in the relation.</a:t>
            </a:r>
          </a:p>
          <a:p>
            <a:pPr lvl="2" algn="just">
              <a:lnSpc>
                <a:spcPct val="90000"/>
              </a:lnSpc>
            </a:pPr>
            <a:r>
              <a:rPr lang="en-US" altLang="en-US" smtClean="0">
                <a:cs typeface="Times New Roman" pitchFamily="18" charset="0"/>
              </a:rPr>
              <a:t>optional participation on both sides, again create a new relation as described above.</a:t>
            </a:r>
            <a:r>
              <a:rPr lang="en-US" altLang="en-US" sz="1800" smtClean="0">
                <a:cs typeface="Times New Roman" pitchFamily="18" charset="0"/>
              </a:rPr>
              <a:t> </a:t>
            </a:r>
          </a:p>
        </p:txBody>
      </p:sp>
      <p:sp>
        <p:nvSpPr>
          <p:cNvPr id="1638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06BEA0F-A8AB-471B-A3E6-6FAECA9A036C}" type="slidenum">
              <a:rPr lang="en-GB" altLang="en-US" sz="1400" smtClean="0"/>
              <a:pPr/>
              <a:t>13</a:t>
            </a:fld>
            <a:endParaRPr lang="en-GB" altLang="en-US" sz="1400" smtClean="0"/>
          </a:p>
        </p:txBody>
      </p:sp>
      <p:sp>
        <p:nvSpPr>
          <p:cNvPr id="17411" name="Rectangle 2"/>
          <p:cNvSpPr>
            <a:spLocks noGrp="1" noChangeArrowheads="1"/>
          </p:cNvSpPr>
          <p:nvPr>
            <p:ph type="title"/>
          </p:nvPr>
        </p:nvSpPr>
        <p:spPr/>
        <p:txBody>
          <a:bodyPr/>
          <a:lstStyle/>
          <a:p>
            <a:r>
              <a:rPr lang="en-GB" altLang="en-US" b="1" smtClean="0"/>
              <a:t>Step 2.1  </a:t>
            </a:r>
            <a:r>
              <a:rPr lang="en-US" altLang="en-US" b="1" smtClean="0">
                <a:cs typeface="Times New Roman" pitchFamily="18" charset="0"/>
              </a:rPr>
              <a:t>Derive relations for logical data model</a:t>
            </a:r>
            <a:endParaRPr lang="en-GB" altLang="en-US" b="1" smtClean="0">
              <a:cs typeface="Times New Roman" pitchFamily="18" charset="0"/>
            </a:endParaRPr>
          </a:p>
        </p:txBody>
      </p:sp>
      <p:sp>
        <p:nvSpPr>
          <p:cNvPr id="17412" name="Rectangle 3"/>
          <p:cNvSpPr>
            <a:spLocks noGrp="1" noChangeArrowheads="1"/>
          </p:cNvSpPr>
          <p:nvPr>
            <p:ph type="body" idx="1"/>
          </p:nvPr>
        </p:nvSpPr>
        <p:spPr/>
        <p:txBody>
          <a:bodyPr/>
          <a:lstStyle/>
          <a:p>
            <a:r>
              <a:rPr lang="en-US" altLang="en-US" sz="2000" b="1" smtClean="0">
                <a:cs typeface="Times New Roman" pitchFamily="18" charset="0"/>
              </a:rPr>
              <a:t> (6)	Superclass/subclass relationship types</a:t>
            </a:r>
          </a:p>
          <a:p>
            <a:pPr lvl="1"/>
            <a:r>
              <a:rPr lang="en-US" altLang="en-US" sz="2000" smtClean="0">
                <a:cs typeface="Times New Roman" pitchFamily="18" charset="0"/>
              </a:rPr>
              <a:t>Identify superclass entity as parent entity and subclass entity as the child entity. There are various options on how to represent such a relationship as one or more relations. </a:t>
            </a:r>
          </a:p>
          <a:p>
            <a:pPr lvl="1"/>
            <a:r>
              <a:rPr lang="en-US" altLang="en-US" sz="2000" smtClean="0">
                <a:cs typeface="Times New Roman" pitchFamily="18" charset="0"/>
              </a:rPr>
              <a:t>The selection of the most appropriate option is dependent on a number of factors such as the disjointness and participation constraints on the superclass/subclass relationship, whether the subclasses are involved in distinct relationships, and the number of participants in the superclass/subclass relationship.</a:t>
            </a:r>
            <a:r>
              <a:rPr lang="en-GB" altLang="en-US" sz="2400" b="1" smtClean="0"/>
              <a:t>  </a:t>
            </a:r>
          </a:p>
        </p:txBody>
      </p:sp>
      <p:sp>
        <p:nvSpPr>
          <p:cNvPr id="1741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F09333D-4A2F-4412-9635-F877164A7B8C}" type="slidenum">
              <a:rPr lang="en-GB" altLang="en-US" sz="1400" smtClean="0"/>
              <a:pPr/>
              <a:t>14</a:t>
            </a:fld>
            <a:endParaRPr lang="en-GB" altLang="en-US" sz="1400" smtClean="0"/>
          </a:p>
        </p:txBody>
      </p:sp>
      <p:sp>
        <p:nvSpPr>
          <p:cNvPr id="18435" name="Rectangle 1026"/>
          <p:cNvSpPr>
            <a:spLocks noGrp="1" noChangeArrowheads="1"/>
          </p:cNvSpPr>
          <p:nvPr>
            <p:ph type="title"/>
          </p:nvPr>
        </p:nvSpPr>
        <p:spPr/>
        <p:txBody>
          <a:bodyPr/>
          <a:lstStyle/>
          <a:p>
            <a:r>
              <a:rPr lang="en-US" altLang="en-US" b="1" smtClean="0">
                <a:cs typeface="Times New Roman" pitchFamily="18" charset="0"/>
              </a:rPr>
              <a:t>Guidelines for representation of  superclass / subclass relationship</a:t>
            </a:r>
            <a:endParaRPr lang="en-GB" altLang="en-US" b="1" smtClean="0"/>
          </a:p>
        </p:txBody>
      </p:sp>
      <p:pic>
        <p:nvPicPr>
          <p:cNvPr id="18436" name="Picture 1032" descr="C16NT0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132" t="16533"/>
          <a:stretch>
            <a:fillRect/>
          </a:stretch>
        </p:blipFill>
        <p:spPr>
          <a:xfrm>
            <a:off x="684213" y="1773238"/>
            <a:ext cx="7200900" cy="3117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7" name="Text Box 1033"/>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FDCA5FE-82CC-4272-BA30-82D7084AA849}" type="slidenum">
              <a:rPr lang="en-GB" altLang="en-US" sz="1400" smtClean="0"/>
              <a:pPr/>
              <a:t>15</a:t>
            </a:fld>
            <a:endParaRPr lang="en-GB" altLang="en-US" sz="1400" smtClean="0"/>
          </a:p>
        </p:txBody>
      </p:sp>
      <p:sp>
        <p:nvSpPr>
          <p:cNvPr id="19459" name="Rectangle 2"/>
          <p:cNvSpPr>
            <a:spLocks noGrp="1" noChangeArrowheads="1"/>
          </p:cNvSpPr>
          <p:nvPr>
            <p:ph type="title"/>
          </p:nvPr>
        </p:nvSpPr>
        <p:spPr>
          <a:xfrm>
            <a:off x="381000" y="266700"/>
            <a:ext cx="8294688" cy="1104900"/>
          </a:xfrm>
        </p:spPr>
        <p:txBody>
          <a:bodyPr/>
          <a:lstStyle/>
          <a:p>
            <a:r>
              <a:rPr lang="en-US" altLang="en-US" sz="2800" b="1" smtClean="0">
                <a:cs typeface="Times New Roman" pitchFamily="18" charset="0"/>
              </a:rPr>
              <a:t>Representation of  superclass / subclass relationship based on participation and disjointness</a:t>
            </a:r>
            <a:endParaRPr lang="en-GB" altLang="en-US" sz="2800" b="1" smtClean="0"/>
          </a:p>
        </p:txBody>
      </p:sp>
      <p:pic>
        <p:nvPicPr>
          <p:cNvPr id="19460" name="Picture 5" descr="C16NF0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t="-943" r="17477"/>
          <a:stretch>
            <a:fillRect/>
          </a:stretch>
        </p:blipFill>
        <p:spPr>
          <a:xfrm>
            <a:off x="971550" y="1412875"/>
            <a:ext cx="5832475" cy="538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1" name="Text Box 6"/>
          <p:cNvSpPr txBox="1">
            <a:spLocks noChangeArrowheads="1"/>
          </p:cNvSpPr>
          <p:nvPr/>
        </p:nvSpPr>
        <p:spPr bwMode="auto">
          <a:xfrm>
            <a:off x="6781800" y="64008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7DEE97-8E7C-4829-B5D0-8A486AE5B4DA}" type="slidenum">
              <a:rPr lang="en-GB" altLang="en-US" sz="1400" smtClean="0"/>
              <a:pPr/>
              <a:t>16</a:t>
            </a:fld>
            <a:endParaRPr lang="en-GB" altLang="en-US" sz="1400" smtClean="0"/>
          </a:p>
        </p:txBody>
      </p:sp>
      <p:sp>
        <p:nvSpPr>
          <p:cNvPr id="20483" name="Rectangle 2"/>
          <p:cNvSpPr>
            <a:spLocks noGrp="1" noChangeArrowheads="1"/>
          </p:cNvSpPr>
          <p:nvPr>
            <p:ph type="title"/>
          </p:nvPr>
        </p:nvSpPr>
        <p:spPr/>
        <p:txBody>
          <a:bodyPr/>
          <a:lstStyle/>
          <a:p>
            <a:r>
              <a:rPr lang="en-GB" altLang="en-US" b="1" smtClean="0"/>
              <a:t>Step 2.1  </a:t>
            </a:r>
            <a:r>
              <a:rPr lang="en-US" altLang="en-US" b="1" smtClean="0">
                <a:cs typeface="Times New Roman" pitchFamily="18" charset="0"/>
              </a:rPr>
              <a:t>Derive relations for logical data model</a:t>
            </a:r>
            <a:endParaRPr lang="en-GB" altLang="en-US" b="1" smtClean="0">
              <a:cs typeface="Times New Roman" pitchFamily="18" charset="0"/>
            </a:endParaRPr>
          </a:p>
        </p:txBody>
      </p:sp>
      <p:sp>
        <p:nvSpPr>
          <p:cNvPr id="20484" name="Rectangle 3"/>
          <p:cNvSpPr>
            <a:spLocks noGrp="1" noChangeArrowheads="1"/>
          </p:cNvSpPr>
          <p:nvPr>
            <p:ph type="body" idx="1"/>
          </p:nvPr>
        </p:nvSpPr>
        <p:spPr/>
        <p:txBody>
          <a:bodyPr/>
          <a:lstStyle/>
          <a:p>
            <a:r>
              <a:rPr lang="en-US" altLang="en-US" sz="2000" b="1" smtClean="0">
                <a:cs typeface="Times New Roman" pitchFamily="18" charset="0"/>
              </a:rPr>
              <a:t>(7)	Many-to-many (*:*) binary relationship types</a:t>
            </a:r>
          </a:p>
          <a:p>
            <a:pPr lvl="1"/>
            <a:r>
              <a:rPr lang="en-US" altLang="en-US" sz="2000" smtClean="0">
                <a:cs typeface="Times New Roman" pitchFamily="18" charset="0"/>
              </a:rPr>
              <a:t>Create a relation to represent the relationship and include any attributes that are part of the relationship. We post a copy of the primary key attribute(s) of the entities that participate in the relationship into the new relation, to act as foreign keys. These foreign keys will also form the primary key of the new relation, possibly in combination with some of the attributes of the relationship.</a:t>
            </a:r>
            <a:r>
              <a:rPr lang="en-US" altLang="en-US" sz="2000" b="1" smtClean="0">
                <a:cs typeface="Times New Roman" pitchFamily="18" charset="0"/>
              </a:rPr>
              <a:t> </a:t>
            </a:r>
          </a:p>
          <a:p>
            <a:endParaRPr lang="en-GB" altLang="en-US" sz="2000" smtClean="0"/>
          </a:p>
        </p:txBody>
      </p:sp>
      <p:sp>
        <p:nvSpPr>
          <p:cNvPr id="20485" name="Text Box 5"/>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22D9A1-EB11-4A6D-B5EA-0808E6C03625}" type="slidenum">
              <a:rPr lang="en-GB" altLang="en-US" sz="1400" smtClean="0"/>
              <a:pPr/>
              <a:t>17</a:t>
            </a:fld>
            <a:endParaRPr lang="en-GB" altLang="en-US" sz="1400" smtClean="0"/>
          </a:p>
        </p:txBody>
      </p:sp>
      <p:sp>
        <p:nvSpPr>
          <p:cNvPr id="21507" name="Rectangle 2"/>
          <p:cNvSpPr>
            <a:spLocks noGrp="1" noChangeArrowheads="1"/>
          </p:cNvSpPr>
          <p:nvPr>
            <p:ph type="title"/>
          </p:nvPr>
        </p:nvSpPr>
        <p:spPr/>
        <p:txBody>
          <a:bodyPr/>
          <a:lstStyle/>
          <a:p>
            <a:r>
              <a:rPr lang="en-GB" altLang="en-US" b="1" smtClean="0"/>
              <a:t>Step 2.1  </a:t>
            </a:r>
            <a:r>
              <a:rPr lang="en-US" altLang="en-US" b="1" smtClean="0">
                <a:cs typeface="Times New Roman" pitchFamily="18" charset="0"/>
              </a:rPr>
              <a:t>Derive relations for logical data model</a:t>
            </a:r>
            <a:endParaRPr lang="en-GB" altLang="en-US" b="1" smtClean="0">
              <a:cs typeface="Times New Roman" pitchFamily="18" charset="0"/>
            </a:endParaRPr>
          </a:p>
        </p:txBody>
      </p:sp>
      <p:sp>
        <p:nvSpPr>
          <p:cNvPr id="21508" name="Rectangle 3"/>
          <p:cNvSpPr>
            <a:spLocks noGrp="1" noChangeArrowheads="1"/>
          </p:cNvSpPr>
          <p:nvPr>
            <p:ph type="body" idx="1"/>
          </p:nvPr>
        </p:nvSpPr>
        <p:spPr/>
        <p:txBody>
          <a:bodyPr/>
          <a:lstStyle/>
          <a:p>
            <a:r>
              <a:rPr lang="en-US" altLang="en-US" sz="2000" b="1" smtClean="0">
                <a:cs typeface="Times New Roman" pitchFamily="18" charset="0"/>
              </a:rPr>
              <a:t>(8)	Complex relationship types (degree &gt; 2)</a:t>
            </a:r>
          </a:p>
          <a:p>
            <a:pPr lvl="1"/>
            <a:r>
              <a:rPr lang="en-US" altLang="en-US" sz="2000" smtClean="0">
                <a:cs typeface="Times New Roman" pitchFamily="18" charset="0"/>
              </a:rPr>
              <a:t>Create a relation to represent the relationship and include any attributes that are part of the relationship. Post a copy of the primary key attribute(s) of the entities that participate in the complex relationship into the new relation, to act as foreign keys. Any foreign keys that represent a ‘many’ relationship (for example, 1..*, 0..*) generally will also form the primary key of this new relation, possibly in combination with some of the attributes of the relationship.</a:t>
            </a:r>
          </a:p>
          <a:p>
            <a:pPr lvl="1"/>
            <a:endParaRPr lang="en-US" altLang="en-US" sz="2000" b="1" smtClean="0">
              <a:cs typeface="Times New Roman" pitchFamily="18" charset="0"/>
            </a:endParaRPr>
          </a:p>
          <a:p>
            <a:endParaRPr lang="en-GB" altLang="en-US" smtClean="0"/>
          </a:p>
        </p:txBody>
      </p:sp>
      <p:sp>
        <p:nvSpPr>
          <p:cNvPr id="2150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E2D7B2-49F3-495D-B66B-6783FEF9E6CD}" type="slidenum">
              <a:rPr lang="en-GB" altLang="en-US" sz="1400" smtClean="0"/>
              <a:pPr/>
              <a:t>18</a:t>
            </a:fld>
            <a:endParaRPr lang="en-GB" altLang="en-US" sz="1400" smtClean="0"/>
          </a:p>
        </p:txBody>
      </p:sp>
      <p:sp>
        <p:nvSpPr>
          <p:cNvPr id="22531" name="Rectangle 2"/>
          <p:cNvSpPr>
            <a:spLocks noGrp="1" noChangeArrowheads="1"/>
          </p:cNvSpPr>
          <p:nvPr>
            <p:ph type="title"/>
          </p:nvPr>
        </p:nvSpPr>
        <p:spPr/>
        <p:txBody>
          <a:bodyPr/>
          <a:lstStyle/>
          <a:p>
            <a:r>
              <a:rPr lang="en-GB" altLang="en-US" b="1" smtClean="0"/>
              <a:t>Step 2.1  </a:t>
            </a:r>
            <a:r>
              <a:rPr lang="en-US" altLang="en-US" b="1" smtClean="0">
                <a:cs typeface="Times New Roman" pitchFamily="18" charset="0"/>
              </a:rPr>
              <a:t>Derive relations for logical data model</a:t>
            </a:r>
            <a:endParaRPr lang="en-GB" altLang="en-US" b="1" smtClean="0">
              <a:cs typeface="Times New Roman" pitchFamily="18" charset="0"/>
            </a:endParaRPr>
          </a:p>
        </p:txBody>
      </p:sp>
      <p:sp>
        <p:nvSpPr>
          <p:cNvPr id="22532" name="Rectangle 3"/>
          <p:cNvSpPr>
            <a:spLocks noGrp="1" noChangeArrowheads="1"/>
          </p:cNvSpPr>
          <p:nvPr>
            <p:ph type="body" idx="1"/>
          </p:nvPr>
        </p:nvSpPr>
        <p:spPr/>
        <p:txBody>
          <a:bodyPr/>
          <a:lstStyle/>
          <a:p>
            <a:r>
              <a:rPr lang="en-US" altLang="en-US" sz="2000" b="1" smtClean="0">
                <a:cs typeface="Times New Roman" pitchFamily="18" charset="0"/>
              </a:rPr>
              <a:t>(9)	Multi-valued attributes</a:t>
            </a:r>
          </a:p>
          <a:p>
            <a:pPr lvl="1"/>
            <a:r>
              <a:rPr lang="en-US" altLang="en-US" sz="2000" smtClean="0">
                <a:cs typeface="Times New Roman" pitchFamily="18" charset="0"/>
              </a:rPr>
              <a:t>Create a new relation to represent multi-valued attribute and include primary key of entity in new relation, to act as a foreign key. Unless the multi-valued attribute is itself an alternate key of the entity, the primary key of the new relation is the combination of the multi-valued attribute and the primary key of the entity.</a:t>
            </a:r>
          </a:p>
          <a:p>
            <a:pPr lvl="1"/>
            <a:endParaRPr lang="en-US" altLang="en-US" sz="2000" smtClean="0">
              <a:cs typeface="Times New Roman" pitchFamily="18" charset="0"/>
            </a:endParaRPr>
          </a:p>
          <a:p>
            <a:endParaRPr lang="en-GB" altLang="en-US" sz="2400" smtClean="0"/>
          </a:p>
        </p:txBody>
      </p:sp>
      <p:sp>
        <p:nvSpPr>
          <p:cNvPr id="2253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30F69FD-A0BC-4C49-A80D-C4607D4C7409}" type="slidenum">
              <a:rPr lang="en-GB" altLang="en-US" sz="1400" smtClean="0"/>
              <a:pPr/>
              <a:t>19</a:t>
            </a:fld>
            <a:endParaRPr lang="en-GB" altLang="en-US" sz="1400" smtClean="0"/>
          </a:p>
        </p:txBody>
      </p:sp>
      <p:sp>
        <p:nvSpPr>
          <p:cNvPr id="23555" name="Rectangle 1026"/>
          <p:cNvSpPr>
            <a:spLocks noGrp="1" noChangeArrowheads="1"/>
          </p:cNvSpPr>
          <p:nvPr>
            <p:ph type="title"/>
          </p:nvPr>
        </p:nvSpPr>
        <p:spPr/>
        <p:txBody>
          <a:bodyPr/>
          <a:lstStyle/>
          <a:p>
            <a:r>
              <a:rPr lang="en-US" altLang="en-US" b="1" smtClean="0">
                <a:cs typeface="Times New Roman" pitchFamily="18" charset="0"/>
              </a:rPr>
              <a:t>Summary of how to map entities and relationships to relations</a:t>
            </a:r>
            <a:endParaRPr lang="en-GB" altLang="en-US" b="1" smtClean="0"/>
          </a:p>
        </p:txBody>
      </p:sp>
      <p:pic>
        <p:nvPicPr>
          <p:cNvPr id="23556" name="Picture 1032" descr="C16NT0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l="-882" t="5826"/>
          <a:stretch>
            <a:fillRect/>
          </a:stretch>
        </p:blipFill>
        <p:spPr>
          <a:xfrm>
            <a:off x="900113" y="1484313"/>
            <a:ext cx="5832475"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7" name="Text Box 1033"/>
          <p:cNvSpPr txBox="1">
            <a:spLocks noChangeArrowheads="1"/>
          </p:cNvSpPr>
          <p:nvPr/>
        </p:nvSpPr>
        <p:spPr bwMode="auto">
          <a:xfrm>
            <a:off x="6705600" y="6400800"/>
            <a:ext cx="2438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AD132A1-5A49-49FB-8352-49DB8C8FD42F}" type="slidenum">
              <a:rPr lang="en-GB" altLang="en-US" sz="1400" smtClean="0"/>
              <a:pPr/>
              <a:t>2</a:t>
            </a:fld>
            <a:endParaRPr lang="en-GB" altLang="en-US" sz="1400" smtClean="0"/>
          </a:p>
        </p:txBody>
      </p:sp>
      <p:sp>
        <p:nvSpPr>
          <p:cNvPr id="6147"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Chapter 17 - Objectives</a:t>
            </a:r>
          </a:p>
        </p:txBody>
      </p:sp>
      <p:sp>
        <p:nvSpPr>
          <p:cNvPr id="6148"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How to derive </a:t>
            </a:r>
            <a:r>
              <a:rPr lang="en-US" altLang="en-US" b="1" smtClean="0">
                <a:cs typeface="Times New Roman" pitchFamily="18" charset="0"/>
              </a:rPr>
              <a:t>a set of </a:t>
            </a:r>
            <a:r>
              <a:rPr lang="en-GB" altLang="en-US" b="1" smtClean="0"/>
              <a:t> relations from a conceptual data model.</a:t>
            </a:r>
          </a:p>
          <a:p>
            <a:pPr>
              <a:spcBef>
                <a:spcPct val="0"/>
              </a:spcBef>
            </a:pPr>
            <a:endParaRPr lang="en-GB" altLang="en-US" b="1" smtClean="0"/>
          </a:p>
          <a:p>
            <a:pPr>
              <a:spcBef>
                <a:spcPct val="0"/>
              </a:spcBef>
            </a:pPr>
            <a:r>
              <a:rPr lang="en-US" altLang="en-US" b="1" smtClean="0">
                <a:cs typeface="Times New Roman" pitchFamily="18" charset="0"/>
              </a:rPr>
              <a:t>How to validate these relations using the technique of normalization.</a:t>
            </a:r>
            <a:r>
              <a:rPr lang="en-GB" altLang="en-US" b="1" smtClean="0"/>
              <a:t> </a:t>
            </a:r>
          </a:p>
        </p:txBody>
      </p:sp>
      <p:sp>
        <p:nvSpPr>
          <p:cNvPr id="614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3E3785-D593-46A3-BC10-3367575E46B0}" type="slidenum">
              <a:rPr lang="en-GB" altLang="en-US" sz="1400" smtClean="0"/>
              <a:pPr/>
              <a:t>20</a:t>
            </a:fld>
            <a:endParaRPr lang="en-GB" altLang="en-US" sz="1400" smtClean="0"/>
          </a:p>
        </p:txBody>
      </p:sp>
      <p:sp>
        <p:nvSpPr>
          <p:cNvPr id="24579" name="Rectangle 1026"/>
          <p:cNvSpPr>
            <a:spLocks noGrp="1" noChangeArrowheads="1"/>
          </p:cNvSpPr>
          <p:nvPr>
            <p:ph type="title"/>
          </p:nvPr>
        </p:nvSpPr>
        <p:spPr/>
        <p:txBody>
          <a:bodyPr/>
          <a:lstStyle/>
          <a:p>
            <a:r>
              <a:rPr lang="en-US" altLang="en-US" b="1" smtClean="0">
                <a:cs typeface="Times New Roman" pitchFamily="18" charset="0"/>
              </a:rPr>
              <a:t>Relations for the Staff user views of </a:t>
            </a:r>
            <a:r>
              <a:rPr lang="en-US" altLang="en-US" b="1" i="1" smtClean="0">
                <a:cs typeface="Times New Roman" pitchFamily="18" charset="0"/>
              </a:rPr>
              <a:t>DreamHome</a:t>
            </a:r>
            <a:r>
              <a:rPr lang="en-GB" altLang="en-US" smtClean="0"/>
              <a:t> </a:t>
            </a:r>
          </a:p>
        </p:txBody>
      </p:sp>
      <p:pic>
        <p:nvPicPr>
          <p:cNvPr id="24580" name="Picture 1035" descr="C16NF0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l="-99" b="4900"/>
          <a:stretch>
            <a:fillRect/>
          </a:stretch>
        </p:blipFill>
        <p:spPr>
          <a:xfrm>
            <a:off x="684213" y="1628775"/>
            <a:ext cx="7416800" cy="453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1" name="Text Box 1036"/>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4C061F-0EE4-41DE-A3B8-DEC8624A1E44}" type="slidenum">
              <a:rPr lang="en-GB" altLang="en-US" sz="1400" smtClean="0"/>
              <a:pPr/>
              <a:t>21</a:t>
            </a:fld>
            <a:endParaRPr lang="en-GB" altLang="en-US" sz="1400" smtClean="0"/>
          </a:p>
        </p:txBody>
      </p:sp>
      <p:sp>
        <p:nvSpPr>
          <p:cNvPr id="25603" name="Rectangle 2"/>
          <p:cNvSpPr>
            <a:spLocks noGrp="1" noChangeArrowheads="1"/>
          </p:cNvSpPr>
          <p:nvPr>
            <p:ph type="title"/>
          </p:nvPr>
        </p:nvSpPr>
        <p:spPr>
          <a:xfrm>
            <a:off x="381000" y="266700"/>
            <a:ext cx="8223250" cy="1104900"/>
          </a:xfrm>
        </p:spPr>
        <p:txBody>
          <a:bodyPr/>
          <a:lstStyle/>
          <a:p>
            <a:r>
              <a:rPr lang="en-GB" altLang="en-US" sz="2800" b="1" smtClean="0"/>
              <a:t/>
            </a:r>
            <a:br>
              <a:rPr lang="en-GB" altLang="en-US" sz="2800" b="1" smtClean="0"/>
            </a:br>
            <a:r>
              <a:rPr lang="en-GB" altLang="en-US" sz="2800" b="1" smtClean="0"/>
              <a:t>Step 2.2  Validate relations using normalization</a:t>
            </a:r>
          </a:p>
        </p:txBody>
      </p:sp>
      <p:sp>
        <p:nvSpPr>
          <p:cNvPr id="25604" name="Rectangle 3"/>
          <p:cNvSpPr>
            <a:spLocks noGrp="1" noChangeArrowheads="1"/>
          </p:cNvSpPr>
          <p:nvPr>
            <p:ph type="body" idx="1"/>
          </p:nvPr>
        </p:nvSpPr>
        <p:spPr>
          <a:xfrm>
            <a:off x="1035050" y="1676400"/>
            <a:ext cx="7424738" cy="4114800"/>
          </a:xfrm>
        </p:spPr>
        <p:txBody>
          <a:bodyPr/>
          <a:lstStyle/>
          <a:p>
            <a:r>
              <a:rPr lang="en-US" altLang="en-US" b="1" smtClean="0">
                <a:cs typeface="Times New Roman" pitchFamily="18" charset="0"/>
              </a:rPr>
              <a:t>To validate the relations in the logical data model using normalization.</a:t>
            </a:r>
            <a:r>
              <a:rPr lang="en-GB" altLang="en-US" b="1" smtClean="0"/>
              <a:t> </a:t>
            </a:r>
          </a:p>
        </p:txBody>
      </p:sp>
      <p:sp>
        <p:nvSpPr>
          <p:cNvPr id="25605"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78EDE01-0237-4ABF-86CE-842E9AF593F1}" type="slidenum">
              <a:rPr lang="en-GB" altLang="en-US" sz="1400" smtClean="0"/>
              <a:pPr/>
              <a:t>22</a:t>
            </a:fld>
            <a:endParaRPr lang="en-GB" altLang="en-US" sz="1400" smtClean="0"/>
          </a:p>
        </p:txBody>
      </p:sp>
      <p:sp>
        <p:nvSpPr>
          <p:cNvPr id="26627"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Step 2.3  Validate relations against user transactions</a:t>
            </a:r>
          </a:p>
        </p:txBody>
      </p:sp>
      <p:sp>
        <p:nvSpPr>
          <p:cNvPr id="26628"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smtClean="0">
                <a:cs typeface="Times New Roman" pitchFamily="18" charset="0"/>
              </a:rPr>
              <a:t>To ensure that the relations in the logical data model support the required transactions.</a:t>
            </a:r>
            <a:r>
              <a:rPr lang="en-GB" altLang="en-US" sz="2000" b="1" smtClean="0"/>
              <a:t> </a:t>
            </a:r>
          </a:p>
        </p:txBody>
      </p:sp>
      <p:sp>
        <p:nvSpPr>
          <p:cNvPr id="26629" name="Text Box 5"/>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D95A9AC-E11A-45EE-9E54-9B7C5AF4706B}" type="slidenum">
              <a:rPr lang="en-GB" altLang="en-US" sz="1400" smtClean="0"/>
              <a:pPr/>
              <a:t>23</a:t>
            </a:fld>
            <a:endParaRPr lang="en-GB" altLang="en-US" sz="1400" smtClean="0"/>
          </a:p>
        </p:txBody>
      </p:sp>
      <p:sp>
        <p:nvSpPr>
          <p:cNvPr id="27651"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Step 2.4  Check integrity constraints</a:t>
            </a:r>
          </a:p>
        </p:txBody>
      </p:sp>
      <p:sp>
        <p:nvSpPr>
          <p:cNvPr id="27652"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smtClean="0">
                <a:cs typeface="Times New Roman" pitchFamily="18" charset="0"/>
              </a:rPr>
              <a:t>To check integrity constraints are represented in the logical data model.</a:t>
            </a:r>
            <a:r>
              <a:rPr lang="en-GB" altLang="en-US" b="1" smtClean="0"/>
              <a:t> This includes identifying:</a:t>
            </a:r>
          </a:p>
          <a:p>
            <a:pPr lvl="2"/>
            <a:r>
              <a:rPr lang="en-GB" altLang="en-US" sz="2800" b="1" smtClean="0"/>
              <a:t>Required data </a:t>
            </a:r>
          </a:p>
          <a:p>
            <a:pPr lvl="2"/>
            <a:r>
              <a:rPr lang="en-GB" altLang="en-US" sz="2800" b="1" smtClean="0"/>
              <a:t>Attribute domain constraints</a:t>
            </a:r>
          </a:p>
          <a:p>
            <a:pPr lvl="2"/>
            <a:r>
              <a:rPr lang="en-GB" altLang="en-US" sz="2800" b="1" smtClean="0"/>
              <a:t>Multiplicity</a:t>
            </a:r>
          </a:p>
          <a:p>
            <a:pPr lvl="2"/>
            <a:r>
              <a:rPr lang="en-GB" altLang="en-US" sz="2800" b="1" smtClean="0"/>
              <a:t>Entity integrity</a:t>
            </a:r>
          </a:p>
          <a:p>
            <a:pPr lvl="2"/>
            <a:r>
              <a:rPr lang="en-GB" altLang="en-US" sz="2800" b="1" smtClean="0"/>
              <a:t>Referential integrity</a:t>
            </a:r>
          </a:p>
          <a:p>
            <a:pPr lvl="2"/>
            <a:r>
              <a:rPr lang="en-GB" altLang="en-US" sz="2800" b="1" smtClean="0"/>
              <a:t>General constraints</a:t>
            </a:r>
          </a:p>
        </p:txBody>
      </p:sp>
      <p:sp>
        <p:nvSpPr>
          <p:cNvPr id="2765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C884667-6B44-4DAF-BEB6-C08BED384048}" type="slidenum">
              <a:rPr lang="en-GB" altLang="en-US" sz="1400" smtClean="0"/>
              <a:pPr/>
              <a:t>24</a:t>
            </a:fld>
            <a:endParaRPr lang="en-GB" altLang="en-US" sz="1400" smtClean="0"/>
          </a:p>
        </p:txBody>
      </p:sp>
      <p:sp>
        <p:nvSpPr>
          <p:cNvPr id="28675" name="Rectangle 1026"/>
          <p:cNvSpPr>
            <a:spLocks noGrp="1" noChangeArrowheads="1"/>
          </p:cNvSpPr>
          <p:nvPr>
            <p:ph type="title"/>
          </p:nvPr>
        </p:nvSpPr>
        <p:spPr/>
        <p:txBody>
          <a:bodyPr/>
          <a:lstStyle/>
          <a:p>
            <a:r>
              <a:rPr lang="en-US" altLang="en-US" b="1" smtClean="0">
                <a:cs typeface="Times New Roman" pitchFamily="18" charset="0"/>
              </a:rPr>
              <a:t>Referential integrity constraints for relations in Staff user views of </a:t>
            </a:r>
            <a:r>
              <a:rPr lang="en-US" altLang="en-US" b="1" i="1" smtClean="0">
                <a:cs typeface="Times New Roman" pitchFamily="18" charset="0"/>
              </a:rPr>
              <a:t>DreamHome</a:t>
            </a:r>
            <a:endParaRPr lang="en-GB" altLang="en-US" smtClean="0">
              <a:cs typeface="Times New Roman" pitchFamily="18" charset="0"/>
            </a:endParaRPr>
          </a:p>
        </p:txBody>
      </p:sp>
      <p:pic>
        <p:nvPicPr>
          <p:cNvPr id="28676" name="Picture 1032" descr="C16NF0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t="578" r="17448"/>
          <a:stretch>
            <a:fillRect/>
          </a:stretch>
        </p:blipFill>
        <p:spPr>
          <a:xfrm>
            <a:off x="900113" y="1628775"/>
            <a:ext cx="6264275" cy="4930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7" name="Text Box 1033"/>
          <p:cNvSpPr txBox="1">
            <a:spLocks noChangeArrowheads="1"/>
          </p:cNvSpPr>
          <p:nvPr/>
        </p:nvSpPr>
        <p:spPr bwMode="auto">
          <a:xfrm>
            <a:off x="3124200" y="6583363"/>
            <a:ext cx="3200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C91F4F-7D37-4673-820F-6448418E3E1B}" type="slidenum">
              <a:rPr lang="en-GB" altLang="en-US" sz="1400" smtClean="0"/>
              <a:pPr/>
              <a:t>25</a:t>
            </a:fld>
            <a:endParaRPr lang="en-GB" altLang="en-US" sz="1400" smtClean="0"/>
          </a:p>
        </p:txBody>
      </p:sp>
      <p:sp>
        <p:nvSpPr>
          <p:cNvPr id="29699" name="Rectangle 2"/>
          <p:cNvSpPr>
            <a:spLocks noGrp="1" noChangeArrowheads="1"/>
          </p:cNvSpPr>
          <p:nvPr>
            <p:ph type="title"/>
          </p:nvPr>
        </p:nvSpPr>
        <p:spPr>
          <a:xfrm>
            <a:off x="381000" y="266700"/>
            <a:ext cx="8007350" cy="11049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Step 2.5  Review logical data model with user</a:t>
            </a:r>
          </a:p>
        </p:txBody>
      </p:sp>
      <p:sp>
        <p:nvSpPr>
          <p:cNvPr id="29700"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smtClean="0">
                <a:cs typeface="Times New Roman" pitchFamily="18" charset="0"/>
              </a:rPr>
              <a:t>To review the logical data model with the users to ensure that they consider the model to be a true representation of the data requirements of the enterprise.</a:t>
            </a:r>
            <a:r>
              <a:rPr lang="en-GB" altLang="en-US" b="1" smtClean="0"/>
              <a:t> </a:t>
            </a:r>
          </a:p>
        </p:txBody>
      </p:sp>
      <p:sp>
        <p:nvSpPr>
          <p:cNvPr id="29701"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B6AB5A-0AC9-4E4A-B038-860482D36515}" type="slidenum">
              <a:rPr lang="en-GB" altLang="en-US" sz="1400" smtClean="0"/>
              <a:pPr/>
              <a:t>26</a:t>
            </a:fld>
            <a:endParaRPr lang="en-GB" altLang="en-US" sz="1400" smtClean="0"/>
          </a:p>
        </p:txBody>
      </p:sp>
      <p:sp>
        <p:nvSpPr>
          <p:cNvPr id="30723"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Step 2.6 Merge logical data models into global  Model (optional step)</a:t>
            </a:r>
          </a:p>
        </p:txBody>
      </p:sp>
      <p:sp>
        <p:nvSpPr>
          <p:cNvPr id="30724"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smtClean="0">
                <a:cs typeface="Times New Roman" pitchFamily="18" charset="0"/>
              </a:rPr>
              <a:t>To merge logical data models into a single global logical data model that represents all user views of a database.</a:t>
            </a:r>
            <a:r>
              <a:rPr lang="en-GB" altLang="en-US" b="1" smtClean="0"/>
              <a:t> </a:t>
            </a:r>
          </a:p>
          <a:p>
            <a:endParaRPr lang="en-GB" altLang="en-US" b="1" smtClean="0"/>
          </a:p>
        </p:txBody>
      </p:sp>
      <p:sp>
        <p:nvSpPr>
          <p:cNvPr id="30725"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0B9A4-F41E-47A4-93EB-A1E2E6261149}" type="slidenum">
              <a:rPr lang="en-GB" altLang="en-US" sz="1400" smtClean="0"/>
              <a:pPr/>
              <a:t>27</a:t>
            </a:fld>
            <a:endParaRPr lang="en-GB" altLang="en-US" sz="1400" smtClean="0"/>
          </a:p>
        </p:txBody>
      </p:sp>
      <p:sp>
        <p:nvSpPr>
          <p:cNvPr id="31747"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Step 2.6.1 </a:t>
            </a:r>
            <a:r>
              <a:rPr lang="en-US" altLang="en-US" b="1" smtClean="0"/>
              <a:t>Merge local logical data models into global model</a:t>
            </a:r>
            <a:endParaRPr lang="en-GB" altLang="en-US" b="1" smtClean="0"/>
          </a:p>
        </p:txBody>
      </p:sp>
      <p:sp>
        <p:nvSpPr>
          <p:cNvPr id="31748" name="Rectangle 3"/>
          <p:cNvSpPr>
            <a:spLocks noGrp="1" noChangeArrowheads="1"/>
          </p:cNvSpPr>
          <p:nvPr>
            <p:ph type="body" idx="1"/>
          </p:nvPr>
        </p:nvSpPr>
        <p:spPr>
          <a:xfrm>
            <a:off x="609600" y="1600200"/>
            <a:ext cx="833755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GB" altLang="en-US" b="1" smtClean="0"/>
              <a:t>To merge local logical data model into a single global logical data model.</a:t>
            </a:r>
          </a:p>
          <a:p>
            <a:pPr>
              <a:lnSpc>
                <a:spcPct val="90000"/>
              </a:lnSpc>
            </a:pPr>
            <a:endParaRPr lang="en-GB" altLang="en-US" b="1" smtClean="0"/>
          </a:p>
          <a:p>
            <a:pPr>
              <a:lnSpc>
                <a:spcPct val="90000"/>
              </a:lnSpc>
            </a:pPr>
            <a:r>
              <a:rPr lang="en-GB" altLang="en-US" b="1" smtClean="0"/>
              <a:t>This activities in this step include: </a:t>
            </a:r>
          </a:p>
          <a:p>
            <a:pPr lvl="1">
              <a:lnSpc>
                <a:spcPct val="90000"/>
              </a:lnSpc>
            </a:pPr>
            <a:r>
              <a:rPr lang="en-US" altLang="en-US" b="1" smtClean="0"/>
              <a:t>Step 2.6.1 Merge local logical data models into global model</a:t>
            </a:r>
          </a:p>
          <a:p>
            <a:pPr lvl="1">
              <a:lnSpc>
                <a:spcPct val="90000"/>
              </a:lnSpc>
            </a:pPr>
            <a:r>
              <a:rPr lang="en-US" altLang="en-US" b="1" smtClean="0"/>
              <a:t>Step 2.6.2 Validate global logical data model</a:t>
            </a:r>
          </a:p>
          <a:p>
            <a:pPr lvl="1">
              <a:lnSpc>
                <a:spcPct val="90000"/>
              </a:lnSpc>
            </a:pPr>
            <a:r>
              <a:rPr lang="en-US" altLang="en-US" b="1" smtClean="0"/>
              <a:t>Step 2.6.3 Review global logical data model with users.</a:t>
            </a:r>
            <a:endParaRPr lang="en-GB" altLang="en-US" b="1" smtClean="0"/>
          </a:p>
          <a:p>
            <a:pPr>
              <a:lnSpc>
                <a:spcPct val="90000"/>
              </a:lnSpc>
            </a:pPr>
            <a:endParaRPr lang="en-US" altLang="en-US" b="1" smtClean="0"/>
          </a:p>
          <a:p>
            <a:pPr lvl="1">
              <a:lnSpc>
                <a:spcPct val="90000"/>
              </a:lnSpc>
            </a:pPr>
            <a:endParaRPr lang="en-GB" altLang="en-US" b="1" smtClean="0"/>
          </a:p>
        </p:txBody>
      </p:sp>
      <p:sp>
        <p:nvSpPr>
          <p:cNvPr id="3174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5715DC-CC92-451A-8EC7-78943AA06E56}" type="slidenum">
              <a:rPr lang="en-GB" altLang="en-US" sz="1400" smtClean="0"/>
              <a:pPr/>
              <a:t>28</a:t>
            </a:fld>
            <a:endParaRPr lang="en-GB" altLang="en-US" sz="1400" smtClean="0"/>
          </a:p>
        </p:txBody>
      </p:sp>
      <p:sp>
        <p:nvSpPr>
          <p:cNvPr id="32771"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Step 2.6.1 Merge logical data models into a global model</a:t>
            </a:r>
          </a:p>
        </p:txBody>
      </p:sp>
      <p:sp>
        <p:nvSpPr>
          <p:cNvPr id="32772" name="Rectangle 3"/>
          <p:cNvSpPr>
            <a:spLocks noGrp="1" noChangeArrowheads="1"/>
          </p:cNvSpPr>
          <p:nvPr>
            <p:ph type="body" idx="1"/>
          </p:nvPr>
        </p:nvSpPr>
        <p:spPr>
          <a:xfrm>
            <a:off x="609600" y="1600200"/>
            <a:ext cx="833755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GB" altLang="en-US" sz="2400" b="1" smtClean="0"/>
              <a:t>Tasks typically includes:</a:t>
            </a:r>
            <a:endParaRPr lang="en-GB" altLang="en-US" sz="2400" smtClean="0"/>
          </a:p>
          <a:p>
            <a:pPr lvl="2">
              <a:lnSpc>
                <a:spcPct val="90000"/>
              </a:lnSpc>
            </a:pPr>
            <a:r>
              <a:rPr lang="en-GB" altLang="en-US" sz="1800" b="1" smtClean="0"/>
              <a:t>(1) </a:t>
            </a:r>
            <a:r>
              <a:rPr lang="en-US" altLang="en-US" sz="1800" b="1" smtClean="0">
                <a:cs typeface="Times New Roman" pitchFamily="18" charset="0"/>
              </a:rPr>
              <a:t>Review the names and contents of entities/relations and their candidate keys.</a:t>
            </a:r>
            <a:r>
              <a:rPr lang="en-GB" altLang="en-US" sz="1800" b="1" smtClean="0"/>
              <a:t> </a:t>
            </a:r>
          </a:p>
          <a:p>
            <a:pPr lvl="2">
              <a:lnSpc>
                <a:spcPct val="90000"/>
              </a:lnSpc>
            </a:pPr>
            <a:r>
              <a:rPr lang="en-GB" altLang="en-US" sz="1800" b="1" smtClean="0"/>
              <a:t>(2) </a:t>
            </a:r>
            <a:r>
              <a:rPr lang="en-US" altLang="en-US" sz="1800" b="1" smtClean="0">
                <a:cs typeface="Times New Roman" pitchFamily="18" charset="0"/>
              </a:rPr>
              <a:t>Review the names and contents of relationships/foreign keys.</a:t>
            </a:r>
            <a:r>
              <a:rPr lang="en-GB" altLang="en-US" sz="1800" b="1" smtClean="0"/>
              <a:t> </a:t>
            </a:r>
          </a:p>
          <a:p>
            <a:pPr lvl="2">
              <a:lnSpc>
                <a:spcPct val="90000"/>
              </a:lnSpc>
            </a:pPr>
            <a:r>
              <a:rPr lang="en-GB" altLang="en-US" sz="1800" b="1" smtClean="0"/>
              <a:t>(3) </a:t>
            </a:r>
            <a:r>
              <a:rPr lang="en-US" altLang="en-US" sz="1800" b="1" smtClean="0">
                <a:cs typeface="Times New Roman" pitchFamily="18" charset="0"/>
              </a:rPr>
              <a:t>Merge entities/relations from the local data models</a:t>
            </a:r>
            <a:r>
              <a:rPr lang="en-GB" altLang="en-US" sz="1800" b="1" smtClean="0"/>
              <a:t> </a:t>
            </a:r>
          </a:p>
          <a:p>
            <a:pPr lvl="2">
              <a:lnSpc>
                <a:spcPct val="90000"/>
              </a:lnSpc>
            </a:pPr>
            <a:r>
              <a:rPr lang="en-GB" altLang="en-US" sz="1800" b="1" smtClean="0"/>
              <a:t>(4) </a:t>
            </a:r>
            <a:r>
              <a:rPr lang="en-US" altLang="en-US" sz="1800" b="1" smtClean="0">
                <a:cs typeface="Times New Roman" pitchFamily="18" charset="0"/>
              </a:rPr>
              <a:t>Include (without merging) entities/relations unique to each local data model</a:t>
            </a:r>
            <a:r>
              <a:rPr lang="en-GB" altLang="en-US" sz="1800" b="1" smtClean="0"/>
              <a:t> </a:t>
            </a:r>
          </a:p>
          <a:p>
            <a:pPr lvl="2">
              <a:lnSpc>
                <a:spcPct val="90000"/>
              </a:lnSpc>
            </a:pPr>
            <a:r>
              <a:rPr lang="en-GB" altLang="en-US" sz="1800" b="1" smtClean="0"/>
              <a:t>(5) </a:t>
            </a:r>
            <a:r>
              <a:rPr lang="en-US" altLang="en-US" sz="1800" b="1" smtClean="0">
                <a:cs typeface="Times New Roman" pitchFamily="18" charset="0"/>
              </a:rPr>
              <a:t>Merge relationships/foreign keys from the local data models.</a:t>
            </a:r>
            <a:r>
              <a:rPr lang="en-GB" altLang="en-US" sz="1800" b="1" smtClean="0"/>
              <a:t> </a:t>
            </a:r>
          </a:p>
          <a:p>
            <a:pPr lvl="2">
              <a:lnSpc>
                <a:spcPct val="90000"/>
              </a:lnSpc>
            </a:pPr>
            <a:r>
              <a:rPr lang="en-GB" altLang="en-US" sz="1800" b="1" smtClean="0"/>
              <a:t>(6) </a:t>
            </a:r>
            <a:r>
              <a:rPr lang="en-US" altLang="en-US" sz="1800" b="1" smtClean="0">
                <a:cs typeface="Times New Roman" pitchFamily="18" charset="0"/>
              </a:rPr>
              <a:t>Include (without merging) relationships/foreign keys unique to each local data model.</a:t>
            </a:r>
            <a:r>
              <a:rPr lang="en-GB" altLang="en-US" sz="1800" b="1" smtClean="0"/>
              <a:t> </a:t>
            </a:r>
          </a:p>
          <a:p>
            <a:pPr lvl="2">
              <a:lnSpc>
                <a:spcPct val="90000"/>
              </a:lnSpc>
            </a:pPr>
            <a:r>
              <a:rPr lang="en-GB" altLang="en-US" sz="1800" b="1" smtClean="0"/>
              <a:t>(7) </a:t>
            </a:r>
            <a:r>
              <a:rPr lang="en-US" altLang="en-US" sz="1800" b="1" smtClean="0">
                <a:cs typeface="Times New Roman" pitchFamily="18" charset="0"/>
              </a:rPr>
              <a:t>Check for missing entities/relations and relationships/foreign keys.</a:t>
            </a:r>
            <a:r>
              <a:rPr lang="en-GB" altLang="en-US" sz="1800" b="1" smtClean="0"/>
              <a:t> </a:t>
            </a:r>
          </a:p>
          <a:p>
            <a:pPr lvl="2">
              <a:lnSpc>
                <a:spcPct val="90000"/>
              </a:lnSpc>
            </a:pPr>
            <a:r>
              <a:rPr lang="en-GB" altLang="en-US" sz="1800" b="1" smtClean="0"/>
              <a:t>(8)  Check foreign keys.</a:t>
            </a:r>
          </a:p>
          <a:p>
            <a:pPr lvl="2">
              <a:lnSpc>
                <a:spcPct val="90000"/>
              </a:lnSpc>
            </a:pPr>
            <a:r>
              <a:rPr lang="en-GB" altLang="en-US" sz="1800" b="1" smtClean="0"/>
              <a:t>(9)  Check Integrity Constraints.</a:t>
            </a:r>
          </a:p>
          <a:p>
            <a:pPr lvl="2">
              <a:lnSpc>
                <a:spcPct val="90000"/>
              </a:lnSpc>
            </a:pPr>
            <a:r>
              <a:rPr lang="en-GB" altLang="en-US" sz="1800" b="1" smtClean="0"/>
              <a:t>(10) </a:t>
            </a:r>
            <a:r>
              <a:rPr lang="en-US" altLang="en-US" sz="1800" b="1" smtClean="0">
                <a:cs typeface="Times New Roman" pitchFamily="18" charset="0"/>
              </a:rPr>
              <a:t>Draw the global ER/relation diagram</a:t>
            </a:r>
            <a:r>
              <a:rPr lang="en-GB" altLang="en-US" sz="1800" b="1" smtClean="0"/>
              <a:t> </a:t>
            </a:r>
          </a:p>
          <a:p>
            <a:pPr lvl="2">
              <a:lnSpc>
                <a:spcPct val="90000"/>
              </a:lnSpc>
            </a:pPr>
            <a:r>
              <a:rPr lang="en-GB" altLang="en-US" sz="1800" b="1" smtClean="0"/>
              <a:t>(11)  Update the documentation.</a:t>
            </a:r>
          </a:p>
        </p:txBody>
      </p:sp>
      <p:sp>
        <p:nvSpPr>
          <p:cNvPr id="3277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9CBF7D-19D6-4949-9855-44E57AC4786B}" type="slidenum">
              <a:rPr lang="en-GB" altLang="en-US" sz="1400" smtClean="0"/>
              <a:pPr/>
              <a:t>29</a:t>
            </a:fld>
            <a:endParaRPr lang="en-GB" altLang="en-US" sz="1400" smtClean="0"/>
          </a:p>
        </p:txBody>
      </p:sp>
      <p:sp>
        <p:nvSpPr>
          <p:cNvPr id="33795"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Step 2.6.2  </a:t>
            </a:r>
            <a:r>
              <a:rPr lang="en-US" altLang="en-US" b="1" smtClean="0">
                <a:cs typeface="Times New Roman" pitchFamily="18" charset="0"/>
              </a:rPr>
              <a:t>Validate global logical data model</a:t>
            </a:r>
            <a:r>
              <a:rPr lang="en-GB" altLang="en-US" b="1" smtClean="0"/>
              <a:t> </a:t>
            </a:r>
          </a:p>
        </p:txBody>
      </p:sp>
      <p:sp>
        <p:nvSpPr>
          <p:cNvPr id="33796"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smtClean="0">
                <a:cs typeface="Times New Roman" pitchFamily="18" charset="0"/>
              </a:rPr>
              <a:t>To validate the relations created from the global logical data model using the technique of normalization and to ensure they support the required transactions, if necessary.</a:t>
            </a:r>
            <a:r>
              <a:rPr lang="en-GB" altLang="en-US" sz="3200" b="1" smtClean="0"/>
              <a:t> </a:t>
            </a:r>
          </a:p>
        </p:txBody>
      </p:sp>
      <p:sp>
        <p:nvSpPr>
          <p:cNvPr id="33797"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6828382-6E4A-4807-9E0D-99A624B7A7FD}" type="slidenum">
              <a:rPr lang="en-GB" altLang="en-US" sz="1400" smtClean="0"/>
              <a:pPr/>
              <a:t>3</a:t>
            </a:fld>
            <a:endParaRPr lang="en-GB" altLang="en-US" sz="1400" smtClean="0"/>
          </a:p>
        </p:txBody>
      </p:sp>
      <p:sp>
        <p:nvSpPr>
          <p:cNvPr id="7171"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Chapter 17 - Objectives</a:t>
            </a:r>
          </a:p>
        </p:txBody>
      </p:sp>
      <p:sp>
        <p:nvSpPr>
          <p:cNvPr id="7172"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spcBef>
                <a:spcPct val="0"/>
              </a:spcBef>
            </a:pPr>
            <a:r>
              <a:rPr lang="en-US" altLang="en-US" b="1" smtClean="0">
                <a:cs typeface="Times New Roman" pitchFamily="18" charset="0"/>
              </a:rPr>
              <a:t>How to validate a logical data model to ensure it supports the required transactions.</a:t>
            </a:r>
            <a:endParaRPr lang="en-GB" altLang="en-US" b="1" smtClean="0"/>
          </a:p>
          <a:p>
            <a:pPr>
              <a:lnSpc>
                <a:spcPct val="90000"/>
              </a:lnSpc>
              <a:spcBef>
                <a:spcPct val="0"/>
              </a:spcBef>
            </a:pPr>
            <a:endParaRPr lang="en-GB" altLang="en-US" b="1" smtClean="0"/>
          </a:p>
          <a:p>
            <a:pPr>
              <a:lnSpc>
                <a:spcPct val="90000"/>
              </a:lnSpc>
              <a:spcBef>
                <a:spcPct val="0"/>
              </a:spcBef>
            </a:pPr>
            <a:r>
              <a:rPr lang="en-US" altLang="en-US" b="1" smtClean="0">
                <a:cs typeface="Times New Roman" pitchFamily="18" charset="0"/>
              </a:rPr>
              <a:t>How to merge local logical data models based on one or more user views into a global logical data model that represents all user views.</a:t>
            </a:r>
            <a:r>
              <a:rPr lang="en-GB" altLang="en-US" b="1" smtClean="0"/>
              <a:t> </a:t>
            </a:r>
          </a:p>
          <a:p>
            <a:pPr>
              <a:lnSpc>
                <a:spcPct val="90000"/>
              </a:lnSpc>
              <a:spcBef>
                <a:spcPct val="0"/>
              </a:spcBef>
            </a:pPr>
            <a:endParaRPr lang="en-GB" altLang="en-US" b="1" smtClean="0"/>
          </a:p>
          <a:p>
            <a:pPr>
              <a:lnSpc>
                <a:spcPct val="90000"/>
              </a:lnSpc>
            </a:pPr>
            <a:r>
              <a:rPr lang="en-US" altLang="en-US" b="1" smtClean="0">
                <a:cs typeface="Times New Roman" pitchFamily="18" charset="0"/>
              </a:rPr>
              <a:t>How to ensure that the final logical data model is a true and accurate representation of the data requirements of the enterprise.</a:t>
            </a:r>
            <a:r>
              <a:rPr lang="en-GB" altLang="en-US" sz="2400" b="1" smtClean="0"/>
              <a:t> </a:t>
            </a:r>
          </a:p>
        </p:txBody>
      </p:sp>
      <p:sp>
        <p:nvSpPr>
          <p:cNvPr id="717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F6563D-55FD-4B0B-927E-B7BDAB3A3812}" type="slidenum">
              <a:rPr lang="en-GB" altLang="en-US" sz="1400" smtClean="0"/>
              <a:pPr/>
              <a:t>30</a:t>
            </a:fld>
            <a:endParaRPr lang="en-GB" altLang="en-US" sz="1400" smtClean="0"/>
          </a:p>
        </p:txBody>
      </p:sp>
      <p:sp>
        <p:nvSpPr>
          <p:cNvPr id="34819"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Step 2.6.3  </a:t>
            </a:r>
            <a:r>
              <a:rPr lang="en-US" altLang="en-US" b="1" smtClean="0">
                <a:cs typeface="Times New Roman" pitchFamily="18" charset="0"/>
              </a:rPr>
              <a:t>Review global logical data model with users</a:t>
            </a:r>
            <a:endParaRPr lang="en-GB" altLang="en-US" b="1" smtClean="0">
              <a:cs typeface="Times New Roman" pitchFamily="18" charset="0"/>
            </a:endParaRPr>
          </a:p>
        </p:txBody>
      </p:sp>
      <p:sp>
        <p:nvSpPr>
          <p:cNvPr id="34820"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To review the global logical data model with the users to ensure that they consider the model to be a true representation of the data requirements of an enterprise.</a:t>
            </a:r>
          </a:p>
        </p:txBody>
      </p:sp>
      <p:sp>
        <p:nvSpPr>
          <p:cNvPr id="34821"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E0B3DE-9CC3-40E4-925A-25B6C987EB6A}" type="slidenum">
              <a:rPr lang="en-GB" altLang="en-US" sz="1400" smtClean="0"/>
              <a:pPr/>
              <a:t>31</a:t>
            </a:fld>
            <a:endParaRPr lang="en-GB" altLang="en-US" sz="1400" smtClean="0"/>
          </a:p>
        </p:txBody>
      </p:sp>
      <p:sp>
        <p:nvSpPr>
          <p:cNvPr id="35843" name="Rectangle 2"/>
          <p:cNvSpPr>
            <a:spLocks noGrp="1" noChangeArrowheads="1"/>
          </p:cNvSpPr>
          <p:nvPr>
            <p:ph type="title"/>
          </p:nvPr>
        </p:nvSpPr>
        <p:spPr/>
        <p:txBody>
          <a:bodyPr/>
          <a:lstStyle/>
          <a:p>
            <a:r>
              <a:rPr lang="en-US" altLang="en-US" b="1" smtClean="0">
                <a:cs typeface="Times New Roman" pitchFamily="18" charset="0"/>
              </a:rPr>
              <a:t>Relations for the Branch user views of </a:t>
            </a:r>
            <a:r>
              <a:rPr lang="en-US" altLang="en-US" b="1" i="1" smtClean="0">
                <a:cs typeface="Times New Roman" pitchFamily="18" charset="0"/>
              </a:rPr>
              <a:t>DreamHome</a:t>
            </a:r>
            <a:r>
              <a:rPr lang="en-GB" altLang="en-US" smtClean="0"/>
              <a:t> </a:t>
            </a:r>
          </a:p>
        </p:txBody>
      </p:sp>
      <p:pic>
        <p:nvPicPr>
          <p:cNvPr id="35844" name="Picture 8" descr="C16NF0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r="-240" b="3163"/>
          <a:stretch>
            <a:fillRect/>
          </a:stretch>
        </p:blipFill>
        <p:spPr>
          <a:xfrm>
            <a:off x="684213" y="1412875"/>
            <a:ext cx="6335712" cy="541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5" name="Text Box 9"/>
          <p:cNvSpPr txBox="1">
            <a:spLocks noChangeArrowheads="1"/>
          </p:cNvSpPr>
          <p:nvPr/>
        </p:nvSpPr>
        <p:spPr bwMode="auto">
          <a:xfrm>
            <a:off x="7086600" y="6400800"/>
            <a:ext cx="228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EE9785-C46B-4A0C-8225-8A22A5A3CE09}" type="slidenum">
              <a:rPr lang="en-GB" altLang="en-US" sz="1400" smtClean="0"/>
              <a:pPr/>
              <a:t>32</a:t>
            </a:fld>
            <a:endParaRPr lang="en-GB" altLang="en-US" sz="1400" smtClean="0"/>
          </a:p>
        </p:txBody>
      </p:sp>
      <p:sp>
        <p:nvSpPr>
          <p:cNvPr id="36867" name="Rectangle 2"/>
          <p:cNvSpPr>
            <a:spLocks noGrp="1" noChangeArrowheads="1"/>
          </p:cNvSpPr>
          <p:nvPr>
            <p:ph type="title"/>
          </p:nvPr>
        </p:nvSpPr>
        <p:spPr/>
        <p:txBody>
          <a:bodyPr/>
          <a:lstStyle/>
          <a:p>
            <a:r>
              <a:rPr lang="en-US" altLang="en-US" b="1" smtClean="0">
                <a:cs typeface="Times New Roman" pitchFamily="18" charset="0"/>
              </a:rPr>
              <a:t>Relations that represent the global logical data model for </a:t>
            </a:r>
            <a:r>
              <a:rPr lang="en-US" altLang="en-US" b="1" i="1" smtClean="0">
                <a:cs typeface="Times New Roman" pitchFamily="18" charset="0"/>
              </a:rPr>
              <a:t>DreamHome</a:t>
            </a:r>
            <a:r>
              <a:rPr lang="en-GB" altLang="en-US" smtClean="0"/>
              <a:t> </a:t>
            </a:r>
          </a:p>
        </p:txBody>
      </p:sp>
      <p:pic>
        <p:nvPicPr>
          <p:cNvPr id="36868" name="Picture 8" descr="C16NF08"/>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r="-815" b="3163"/>
          <a:stretch>
            <a:fillRect/>
          </a:stretch>
        </p:blipFill>
        <p:spPr>
          <a:xfrm>
            <a:off x="1187450" y="1412875"/>
            <a:ext cx="53641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Text Box 9"/>
          <p:cNvSpPr txBox="1">
            <a:spLocks noChangeArrowheads="1"/>
          </p:cNvSpPr>
          <p:nvPr/>
        </p:nvSpPr>
        <p:spPr bwMode="auto">
          <a:xfrm>
            <a:off x="6553200" y="6400800"/>
            <a:ext cx="1981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8D526B-A1C8-4D84-9660-2BA329A9B810}" type="slidenum">
              <a:rPr lang="en-GB" altLang="en-US" sz="1400" smtClean="0"/>
              <a:pPr/>
              <a:t>33</a:t>
            </a:fld>
            <a:endParaRPr lang="en-GB" altLang="en-US" sz="1400" smtClean="0"/>
          </a:p>
        </p:txBody>
      </p:sp>
      <p:sp>
        <p:nvSpPr>
          <p:cNvPr id="37891" name="Rectangle 2"/>
          <p:cNvSpPr>
            <a:spLocks noGrp="1" noChangeArrowheads="1"/>
          </p:cNvSpPr>
          <p:nvPr>
            <p:ph type="title"/>
          </p:nvPr>
        </p:nvSpPr>
        <p:spPr>
          <a:xfrm>
            <a:off x="381000" y="266700"/>
            <a:ext cx="7772400" cy="785813"/>
          </a:xfrm>
        </p:spPr>
        <p:txBody>
          <a:bodyPr/>
          <a:lstStyle/>
          <a:p>
            <a:r>
              <a:rPr lang="en-US" altLang="en-US" b="1" smtClean="0">
                <a:cs typeface="Times New Roman" pitchFamily="18" charset="0"/>
              </a:rPr>
              <a:t>Global relation diagram for </a:t>
            </a:r>
            <a:r>
              <a:rPr lang="en-US" altLang="en-US" b="1" i="1" smtClean="0">
                <a:cs typeface="Times New Roman" pitchFamily="18" charset="0"/>
              </a:rPr>
              <a:t>DreamHome</a:t>
            </a:r>
            <a:r>
              <a:rPr lang="en-GB" altLang="en-US" smtClean="0"/>
              <a:t> </a:t>
            </a:r>
          </a:p>
        </p:txBody>
      </p:sp>
      <p:pic>
        <p:nvPicPr>
          <p:cNvPr id="37892" name="Picture 8" descr="C16NF09"/>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l="1102" b="3163"/>
          <a:stretch>
            <a:fillRect/>
          </a:stretch>
        </p:blipFill>
        <p:spPr>
          <a:xfrm>
            <a:off x="1979613" y="1022350"/>
            <a:ext cx="4343400" cy="551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3" name="Text Box 9"/>
          <p:cNvSpPr txBox="1">
            <a:spLocks noChangeArrowheads="1"/>
          </p:cNvSpPr>
          <p:nvPr/>
        </p:nvSpPr>
        <p:spPr bwMode="auto">
          <a:xfrm>
            <a:off x="5562600" y="6400800"/>
            <a:ext cx="2362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0C4C49-B361-4491-996B-365F18ED1FAC}" type="slidenum">
              <a:rPr lang="en-GB" altLang="en-US" sz="1400" smtClean="0"/>
              <a:pPr/>
              <a:t>4</a:t>
            </a:fld>
            <a:endParaRPr lang="en-GB" altLang="en-US" sz="1400" smtClean="0"/>
          </a:p>
        </p:txBody>
      </p:sp>
      <p:sp>
        <p:nvSpPr>
          <p:cNvPr id="8195" name="Rectangle 2"/>
          <p:cNvSpPr>
            <a:spLocks noGrp="1" noChangeArrowheads="1"/>
          </p:cNvSpPr>
          <p:nvPr>
            <p:ph type="title"/>
          </p:nvPr>
        </p:nvSpPr>
        <p:spPr>
          <a:xfrm>
            <a:off x="381000" y="266700"/>
            <a:ext cx="8367713" cy="11049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Step 2 Build and Validate Logical Data Model</a:t>
            </a:r>
          </a:p>
        </p:txBody>
      </p:sp>
      <p:sp>
        <p:nvSpPr>
          <p:cNvPr id="8196" name="Rectangle 3"/>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smtClean="0"/>
              <a:t>To translate the conceptual data model into a logical data model and then to validate this model to check that it is structurally correct using normalization and supports the required transactions.</a:t>
            </a:r>
            <a:r>
              <a:rPr lang="en-US" altLang="en-US" smtClean="0"/>
              <a:t> </a:t>
            </a:r>
            <a:endParaRPr lang="en-GB" altLang="en-US" smtClean="0"/>
          </a:p>
        </p:txBody>
      </p:sp>
      <p:sp>
        <p:nvSpPr>
          <p:cNvPr id="8197"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3BEBA79-2EBD-426E-B16F-4931D89728A2}" type="slidenum">
              <a:rPr lang="en-GB" altLang="en-US" sz="1400" smtClean="0"/>
              <a:pPr/>
              <a:t>5</a:t>
            </a:fld>
            <a:endParaRPr lang="en-GB" altLang="en-US" sz="1400" smtClean="0"/>
          </a:p>
        </p:txBody>
      </p:sp>
      <p:sp>
        <p:nvSpPr>
          <p:cNvPr id="9219" name="Rectangle 1026"/>
          <p:cNvSpPr>
            <a:spLocks noGrp="1" noChangeArrowheads="1"/>
          </p:cNvSpPr>
          <p:nvPr>
            <p:ph type="title"/>
          </p:nvPr>
        </p:nvSpPr>
        <p:spPr>
          <a:xfrm>
            <a:off x="381000" y="266700"/>
            <a:ext cx="8294688" cy="11049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Step 2 Build and Validate Logical Data Model</a:t>
            </a:r>
          </a:p>
        </p:txBody>
      </p:sp>
      <p:sp>
        <p:nvSpPr>
          <p:cNvPr id="9220" name="Rectangle 1027"/>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smtClean="0"/>
              <a:t>Step 2.1  </a:t>
            </a:r>
            <a:r>
              <a:rPr lang="en-US" altLang="en-US" b="1" smtClean="0">
                <a:cs typeface="Times New Roman" pitchFamily="18" charset="0"/>
              </a:rPr>
              <a:t>Derive relations for logical data model</a:t>
            </a:r>
            <a:r>
              <a:rPr lang="en-GB" altLang="en-US" b="1" smtClean="0"/>
              <a:t> </a:t>
            </a:r>
          </a:p>
          <a:p>
            <a:pPr lvl="1"/>
            <a:r>
              <a:rPr lang="en-US" altLang="en-US" sz="2400" b="1" smtClean="0">
                <a:cs typeface="Times New Roman" pitchFamily="18" charset="0"/>
              </a:rPr>
              <a:t>To create relations for the logical data model to represent the entities, relationships, and attributes that have been identified.</a:t>
            </a:r>
            <a:r>
              <a:rPr lang="en-GB" altLang="en-US" sz="2000" b="1" smtClean="0"/>
              <a:t> </a:t>
            </a:r>
          </a:p>
          <a:p>
            <a:pPr lvl="1"/>
            <a:endParaRPr lang="en-GB" altLang="en-US" sz="2000" b="1" smtClean="0"/>
          </a:p>
        </p:txBody>
      </p:sp>
      <p:sp>
        <p:nvSpPr>
          <p:cNvPr id="9221" name="Text Box 1028"/>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27E94E-657F-41DE-BBDC-51AB7AD169F0}" type="slidenum">
              <a:rPr lang="en-GB" altLang="en-US" sz="1400" smtClean="0"/>
              <a:pPr/>
              <a:t>6</a:t>
            </a:fld>
            <a:endParaRPr lang="en-GB" altLang="en-US" sz="1400" smtClean="0"/>
          </a:p>
        </p:txBody>
      </p:sp>
      <p:sp>
        <p:nvSpPr>
          <p:cNvPr id="10243" name="Rectangle 2"/>
          <p:cNvSpPr>
            <a:spLocks noGrp="1" noChangeArrowheads="1"/>
          </p:cNvSpPr>
          <p:nvPr>
            <p:ph type="title"/>
          </p:nvPr>
        </p:nvSpPr>
        <p:spPr>
          <a:xfrm>
            <a:off x="468313" y="188913"/>
            <a:ext cx="7772400" cy="857250"/>
          </a:xfrm>
        </p:spPr>
        <p:txBody>
          <a:bodyPr/>
          <a:lstStyle/>
          <a:p>
            <a:r>
              <a:rPr lang="en-US" altLang="en-US" b="1" smtClean="0">
                <a:cs typeface="Times New Roman" pitchFamily="18" charset="0"/>
              </a:rPr>
              <a:t>Conceptual data model for Staff view showing all attributes</a:t>
            </a:r>
            <a:endParaRPr lang="en-GB" altLang="en-US" smtClean="0"/>
          </a:p>
        </p:txBody>
      </p:sp>
      <p:pic>
        <p:nvPicPr>
          <p:cNvPr id="10244" name="Picture 8" descr="C16NF01"/>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r="366" b="3743"/>
          <a:stretch>
            <a:fillRect/>
          </a:stretch>
        </p:blipFill>
        <p:spPr>
          <a:xfrm>
            <a:off x="1258888" y="1185863"/>
            <a:ext cx="5275262" cy="551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5" name="Text Box 9"/>
          <p:cNvSpPr txBox="1">
            <a:spLocks noChangeArrowheads="1"/>
          </p:cNvSpPr>
          <p:nvPr/>
        </p:nvSpPr>
        <p:spPr bwMode="auto">
          <a:xfrm>
            <a:off x="6172200" y="6583363"/>
            <a:ext cx="3200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4D7FCB-1646-41F7-A6AF-A206D6BD80D2}" type="slidenum">
              <a:rPr lang="en-GB" altLang="en-US" sz="1400" smtClean="0"/>
              <a:pPr/>
              <a:t>7</a:t>
            </a:fld>
            <a:endParaRPr lang="en-GB" altLang="en-US" sz="1400" smtClean="0"/>
          </a:p>
        </p:txBody>
      </p:sp>
      <p:sp>
        <p:nvSpPr>
          <p:cNvPr id="11267" name="Rectangle 2"/>
          <p:cNvSpPr>
            <a:spLocks noGrp="1" noChangeArrowheads="1"/>
          </p:cNvSpPr>
          <p:nvPr>
            <p:ph type="title"/>
          </p:nvPr>
        </p:nvSpPr>
        <p:spPr/>
        <p:txBody>
          <a:bodyPr/>
          <a:lstStyle/>
          <a:p>
            <a:r>
              <a:rPr lang="en-GB" altLang="en-US" b="1" smtClean="0"/>
              <a:t>Step 2.1  </a:t>
            </a:r>
            <a:r>
              <a:rPr lang="en-US" altLang="en-US" b="1" smtClean="0">
                <a:cs typeface="Times New Roman" pitchFamily="18" charset="0"/>
              </a:rPr>
              <a:t>Derive relations for logical data model</a:t>
            </a:r>
            <a:endParaRPr lang="en-GB" altLang="en-US" b="1" smtClean="0">
              <a:cs typeface="Times New Roman" pitchFamily="18" charset="0"/>
            </a:endParaRPr>
          </a:p>
        </p:txBody>
      </p:sp>
      <p:sp>
        <p:nvSpPr>
          <p:cNvPr id="11268" name="Rectangle 3"/>
          <p:cNvSpPr>
            <a:spLocks noGrp="1" noChangeArrowheads="1"/>
          </p:cNvSpPr>
          <p:nvPr>
            <p:ph type="body" idx="1"/>
          </p:nvPr>
        </p:nvSpPr>
        <p:spPr/>
        <p:txBody>
          <a:bodyPr/>
          <a:lstStyle/>
          <a:p>
            <a:pPr marL="457200" indent="-457200"/>
            <a:r>
              <a:rPr lang="en-US" altLang="en-US" sz="2000" b="1" smtClean="0">
                <a:cs typeface="Times New Roman" pitchFamily="18" charset="0"/>
              </a:rPr>
              <a:t>(1)	Strong entity types</a:t>
            </a:r>
          </a:p>
          <a:p>
            <a:pPr marL="914400" lvl="1" indent="-457200"/>
            <a:r>
              <a:rPr lang="en-US" altLang="en-US" sz="2000" smtClean="0">
                <a:cs typeface="Times New Roman" pitchFamily="18" charset="0"/>
              </a:rPr>
              <a:t>For each strong entity in the data model, create a relation that includes all the simple attributes of that entity. For composite attributes, include only the constituent simple attributes</a:t>
            </a:r>
            <a:r>
              <a:rPr lang="en-GB" altLang="en-US" sz="2000" smtClean="0"/>
              <a:t>.</a:t>
            </a:r>
          </a:p>
          <a:p>
            <a:pPr marL="914400" lvl="1" indent="-457200">
              <a:buFontTx/>
              <a:buAutoNum type="arabicParenBoth" startAt="2"/>
            </a:pPr>
            <a:r>
              <a:rPr lang="en-US" altLang="en-US" sz="2000" b="1" smtClean="0">
                <a:cs typeface="Times New Roman" pitchFamily="18" charset="0"/>
              </a:rPr>
              <a:t>Weak entity types</a:t>
            </a:r>
          </a:p>
          <a:p>
            <a:pPr marL="914400" lvl="1" indent="-457200"/>
            <a:r>
              <a:rPr lang="en-US" altLang="en-US" sz="2000" smtClean="0">
                <a:cs typeface="Times New Roman" pitchFamily="18" charset="0"/>
              </a:rPr>
              <a:t>For each weak entity in the data model, create a relation that includes all the simple attributes of that entity. The primary key of a weak entity is partially or fully derived from each owner entity and so the identification of the primary key of a weak entity cannot be made until after all the relationships with the owner entities have been mapped.</a:t>
            </a:r>
            <a:r>
              <a:rPr lang="en-GB" altLang="en-US" sz="2400" smtClean="0"/>
              <a:t> </a:t>
            </a:r>
          </a:p>
        </p:txBody>
      </p:sp>
      <p:sp>
        <p:nvSpPr>
          <p:cNvPr id="11269"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50F5CE-BD7A-4D4D-AA82-929761E24750}" type="slidenum">
              <a:rPr lang="en-GB" altLang="en-US" sz="1400" smtClean="0"/>
              <a:pPr/>
              <a:t>8</a:t>
            </a:fld>
            <a:endParaRPr lang="en-GB" altLang="en-US" sz="1400" smtClean="0"/>
          </a:p>
        </p:txBody>
      </p:sp>
      <p:sp>
        <p:nvSpPr>
          <p:cNvPr id="12291" name="Rectangle 2"/>
          <p:cNvSpPr>
            <a:spLocks noGrp="1" noChangeArrowheads="1"/>
          </p:cNvSpPr>
          <p:nvPr>
            <p:ph type="title"/>
          </p:nvPr>
        </p:nvSpPr>
        <p:spPr/>
        <p:txBody>
          <a:bodyPr/>
          <a:lstStyle/>
          <a:p>
            <a:r>
              <a:rPr lang="en-GB" altLang="en-US" b="1" smtClean="0"/>
              <a:t>Step 2.1  </a:t>
            </a:r>
            <a:r>
              <a:rPr lang="en-US" altLang="en-US" b="1" smtClean="0">
                <a:cs typeface="Times New Roman" pitchFamily="18" charset="0"/>
              </a:rPr>
              <a:t>Derive relations for logical data model</a:t>
            </a:r>
            <a:endParaRPr lang="en-GB" altLang="en-US" b="1" smtClean="0">
              <a:cs typeface="Times New Roman" pitchFamily="18" charset="0"/>
            </a:endParaRPr>
          </a:p>
        </p:txBody>
      </p:sp>
      <p:sp>
        <p:nvSpPr>
          <p:cNvPr id="12292" name="Rectangle 3"/>
          <p:cNvSpPr>
            <a:spLocks noGrp="1" noChangeArrowheads="1"/>
          </p:cNvSpPr>
          <p:nvPr>
            <p:ph type="body" idx="1"/>
          </p:nvPr>
        </p:nvSpPr>
        <p:spPr/>
        <p:txBody>
          <a:bodyPr/>
          <a:lstStyle/>
          <a:p>
            <a:r>
              <a:rPr lang="en-US" altLang="en-US" sz="2000" b="1" smtClean="0">
                <a:cs typeface="Times New Roman" pitchFamily="18" charset="0"/>
              </a:rPr>
              <a:t>(3)	One-to-many (1:*) binary relationship types</a:t>
            </a:r>
          </a:p>
          <a:p>
            <a:pPr lvl="1"/>
            <a:r>
              <a:rPr lang="en-US" altLang="en-US" sz="2000" smtClean="0">
                <a:cs typeface="Times New Roman" pitchFamily="18" charset="0"/>
              </a:rPr>
              <a:t>For each 1:* binary relationship, the entity on the ‘one side’ of the relationship is designated as the parent entity and the entity on the ‘many side’ is designated as the child entity. To represent this relationship, post a copy of the primary key attribute(s) of parent entity into the relation representing the child entity, to act as a foreign key.</a:t>
            </a:r>
            <a:r>
              <a:rPr lang="en-US" altLang="en-US" smtClean="0">
                <a:cs typeface="Times New Roman" pitchFamily="18" charset="0"/>
              </a:rPr>
              <a:t> </a:t>
            </a:r>
            <a:endParaRPr lang="en-GB" altLang="en-US" smtClean="0">
              <a:cs typeface="Times New Roman" pitchFamily="18" charset="0"/>
            </a:endParaRPr>
          </a:p>
        </p:txBody>
      </p:sp>
      <p:sp>
        <p:nvSpPr>
          <p:cNvPr id="12293"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B47920-7678-41FC-A9DB-939E1D3AF70E}" type="slidenum">
              <a:rPr lang="en-GB" altLang="en-US" sz="1400" smtClean="0"/>
              <a:pPr/>
              <a:t>9</a:t>
            </a:fld>
            <a:endParaRPr lang="en-GB" altLang="en-US" sz="1400" smtClean="0"/>
          </a:p>
        </p:txBody>
      </p:sp>
      <p:sp>
        <p:nvSpPr>
          <p:cNvPr id="13315" name="Rectangle 2"/>
          <p:cNvSpPr>
            <a:spLocks noGrp="1" noChangeArrowheads="1"/>
          </p:cNvSpPr>
          <p:nvPr>
            <p:ph type="title"/>
          </p:nvPr>
        </p:nvSpPr>
        <p:spPr/>
        <p:txBody>
          <a:bodyPr/>
          <a:lstStyle/>
          <a:p>
            <a:r>
              <a:rPr lang="en-GB" altLang="en-US" b="1" smtClean="0"/>
              <a:t>Step 2.1  </a:t>
            </a:r>
            <a:r>
              <a:rPr lang="en-US" altLang="en-US" b="1" smtClean="0">
                <a:cs typeface="Times New Roman" pitchFamily="18" charset="0"/>
              </a:rPr>
              <a:t>Derive relations for logical data model</a:t>
            </a:r>
            <a:endParaRPr lang="en-GB" altLang="en-US" b="1" smtClean="0">
              <a:cs typeface="Times New Roman" pitchFamily="18" charset="0"/>
            </a:endParaRPr>
          </a:p>
        </p:txBody>
      </p:sp>
      <p:sp>
        <p:nvSpPr>
          <p:cNvPr id="13316" name="Rectangle 3"/>
          <p:cNvSpPr>
            <a:spLocks noGrp="1" noChangeArrowheads="1"/>
          </p:cNvSpPr>
          <p:nvPr>
            <p:ph type="body" idx="1"/>
          </p:nvPr>
        </p:nvSpPr>
        <p:spPr/>
        <p:txBody>
          <a:bodyPr/>
          <a:lstStyle/>
          <a:p>
            <a:r>
              <a:rPr lang="en-US" altLang="en-US" sz="2000" b="1" smtClean="0">
                <a:cs typeface="Times New Roman" pitchFamily="18" charset="0"/>
              </a:rPr>
              <a:t>(4)	One-to-one (1:1) binary relationship types</a:t>
            </a:r>
          </a:p>
          <a:p>
            <a:pPr lvl="1"/>
            <a:r>
              <a:rPr lang="en-US" altLang="en-US" sz="2000" smtClean="0">
                <a:cs typeface="Times New Roman" pitchFamily="18" charset="0"/>
              </a:rPr>
              <a:t>Creating relations to represent a 1:1 relationship is more complex as the cardinality cannot be used to identify the parent and child entities in a relationship. Instead, the participation constraints are used to decide whether it is best to represent the relationship by combining the entities involved into one relation or by creating two relations and posting a copy of the primary key from one relation to the other. </a:t>
            </a:r>
          </a:p>
          <a:p>
            <a:pPr lvl="1"/>
            <a:r>
              <a:rPr lang="en-US" altLang="en-US" sz="2000" smtClean="0">
                <a:cs typeface="Times New Roman" pitchFamily="18" charset="0"/>
              </a:rPr>
              <a:t>Consider the following</a:t>
            </a:r>
          </a:p>
          <a:p>
            <a:pPr lvl="2"/>
            <a:r>
              <a:rPr lang="en-US" altLang="en-US" i="1" smtClean="0">
                <a:cs typeface="Times New Roman" pitchFamily="18" charset="0"/>
              </a:rPr>
              <a:t>(a) mandatory </a:t>
            </a:r>
            <a:r>
              <a:rPr lang="en-US" altLang="en-US" smtClean="0">
                <a:cs typeface="Times New Roman" pitchFamily="18" charset="0"/>
              </a:rPr>
              <a:t>participation on </a:t>
            </a:r>
            <a:r>
              <a:rPr lang="en-US" altLang="en-US" i="1" smtClean="0">
                <a:cs typeface="Times New Roman" pitchFamily="18" charset="0"/>
              </a:rPr>
              <a:t>both </a:t>
            </a:r>
            <a:r>
              <a:rPr lang="en-US" altLang="en-US" smtClean="0">
                <a:cs typeface="Times New Roman" pitchFamily="18" charset="0"/>
              </a:rPr>
              <a:t>sides of 1:1 relationship;</a:t>
            </a:r>
          </a:p>
          <a:p>
            <a:pPr lvl="2"/>
            <a:r>
              <a:rPr lang="en-US" altLang="en-US" i="1" smtClean="0">
                <a:cs typeface="Times New Roman" pitchFamily="18" charset="0"/>
              </a:rPr>
              <a:t>(b) mandatory</a:t>
            </a:r>
            <a:r>
              <a:rPr lang="en-US" altLang="en-US" smtClean="0">
                <a:cs typeface="Times New Roman" pitchFamily="18" charset="0"/>
              </a:rPr>
              <a:t> participation on </a:t>
            </a:r>
            <a:r>
              <a:rPr lang="en-US" altLang="en-US" i="1" smtClean="0">
                <a:cs typeface="Times New Roman" pitchFamily="18" charset="0"/>
              </a:rPr>
              <a:t>one</a:t>
            </a:r>
            <a:r>
              <a:rPr lang="en-US" altLang="en-US" smtClean="0">
                <a:cs typeface="Times New Roman" pitchFamily="18" charset="0"/>
              </a:rPr>
              <a:t> side of 1:1 relationship;</a:t>
            </a:r>
          </a:p>
          <a:p>
            <a:pPr lvl="2"/>
            <a:r>
              <a:rPr lang="en-US" altLang="en-US" i="1" smtClean="0">
                <a:cs typeface="Times New Roman" pitchFamily="18" charset="0"/>
              </a:rPr>
              <a:t>(c) optional</a:t>
            </a:r>
            <a:r>
              <a:rPr lang="en-US" altLang="en-US" smtClean="0">
                <a:cs typeface="Times New Roman" pitchFamily="18" charset="0"/>
              </a:rPr>
              <a:t> participation on </a:t>
            </a:r>
            <a:r>
              <a:rPr lang="en-US" altLang="en-US" i="1" smtClean="0">
                <a:cs typeface="Times New Roman" pitchFamily="18" charset="0"/>
              </a:rPr>
              <a:t>both</a:t>
            </a:r>
            <a:r>
              <a:rPr lang="en-US" altLang="en-US" smtClean="0">
                <a:cs typeface="Times New Roman" pitchFamily="18" charset="0"/>
              </a:rPr>
              <a:t> sides of 1:1 relationship.</a:t>
            </a:r>
          </a:p>
          <a:p>
            <a:pPr lvl="1"/>
            <a:endParaRPr lang="en-GB" altLang="en-US" sz="2000" smtClean="0">
              <a:cs typeface="Times New Roman" pitchFamily="18" charset="0"/>
            </a:endParaRPr>
          </a:p>
        </p:txBody>
      </p:sp>
      <p:sp>
        <p:nvSpPr>
          <p:cNvPr id="13317"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introdbs">
  <a:themeElements>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fontScheme name="introdb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rodb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introdbs 5">
        <a:dk1>
          <a:srgbClr val="000066"/>
        </a:dk1>
        <a:lt1>
          <a:srgbClr val="969696"/>
        </a:lt1>
        <a:dk2>
          <a:srgbClr val="000080"/>
        </a:dk2>
        <a:lt2>
          <a:srgbClr val="000000"/>
        </a:lt2>
        <a:accent1>
          <a:srgbClr val="9999FF"/>
        </a:accent1>
        <a:accent2>
          <a:srgbClr val="CC00FF"/>
        </a:accent2>
        <a:accent3>
          <a:srgbClr val="C9C9C9"/>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6">
        <a:dk1>
          <a:srgbClr val="000066"/>
        </a:dk1>
        <a:lt1>
          <a:srgbClr val="DDDDDD"/>
        </a:lt1>
        <a:dk2>
          <a:srgbClr val="000080"/>
        </a:dk2>
        <a:lt2>
          <a:srgbClr val="000000"/>
        </a:lt2>
        <a:accent1>
          <a:srgbClr val="9999FF"/>
        </a:accent1>
        <a:accent2>
          <a:srgbClr val="CC0000"/>
        </a:accent2>
        <a:accent3>
          <a:srgbClr val="EBEBEB"/>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ntrodbs">
  <a:themeElements>
    <a:clrScheme name="1_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fontScheme name="1_introdb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ntrodb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1_introdb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introdb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1_introdbs 5">
        <a:dk1>
          <a:srgbClr val="000066"/>
        </a:dk1>
        <a:lt1>
          <a:srgbClr val="969696"/>
        </a:lt1>
        <a:dk2>
          <a:srgbClr val="000080"/>
        </a:dk2>
        <a:lt2>
          <a:srgbClr val="000000"/>
        </a:lt2>
        <a:accent1>
          <a:srgbClr val="9999FF"/>
        </a:accent1>
        <a:accent2>
          <a:srgbClr val="CC00FF"/>
        </a:accent2>
        <a:accent3>
          <a:srgbClr val="C9C9C9"/>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6">
        <a:dk1>
          <a:srgbClr val="000066"/>
        </a:dk1>
        <a:lt1>
          <a:srgbClr val="DDDDDD"/>
        </a:lt1>
        <a:dk2>
          <a:srgbClr val="000080"/>
        </a:dk2>
        <a:lt2>
          <a:srgbClr val="000000"/>
        </a:lt2>
        <a:accent1>
          <a:srgbClr val="9999FF"/>
        </a:accent1>
        <a:accent2>
          <a:srgbClr val="CC0000"/>
        </a:accent2>
        <a:accent3>
          <a:srgbClr val="EBEBEB"/>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docProps/app.xml><?xml version="1.0" encoding="utf-8"?>
<Properties xmlns="http://schemas.openxmlformats.org/officeDocument/2006/extended-properties" xmlns:vt="http://schemas.openxmlformats.org/officeDocument/2006/docPropsVTypes">
  <Template>C:\Book2ndEdition\Final\Instructors Guide\PP Slides\TempTRB.pot</Template>
  <TotalTime>14</TotalTime>
  <Pages>24</Pages>
  <Words>945</Words>
  <Application>Microsoft Office PowerPoint</Application>
  <PresentationFormat>全屏显示(4:3)</PresentationFormat>
  <Paragraphs>177</Paragraphs>
  <Slides>33</Slides>
  <Notes>13</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33</vt:i4>
      </vt:variant>
    </vt:vector>
  </HeadingPairs>
  <TitlesOfParts>
    <vt:vector size="37" baseType="lpstr">
      <vt:lpstr>Monotype Sorts</vt:lpstr>
      <vt:lpstr>Times New Roman</vt:lpstr>
      <vt:lpstr>introdbs</vt:lpstr>
      <vt:lpstr>1_introdbs</vt:lpstr>
      <vt:lpstr>Chapter 17</vt:lpstr>
      <vt:lpstr>Chapter 17 - Objectives</vt:lpstr>
      <vt:lpstr>Chapter 17 - Objectives</vt:lpstr>
      <vt:lpstr>Step 2 Build and Validate Logical Data Model</vt:lpstr>
      <vt:lpstr>Step 2 Build and Validate Logical Data Model</vt:lpstr>
      <vt:lpstr>Conceptual data model for Staff view showing all attributes</vt:lpstr>
      <vt:lpstr>Step 2.1  Derive relations for logical data model</vt:lpstr>
      <vt:lpstr>Step 2.1  Derive relations for logical data model</vt:lpstr>
      <vt:lpstr>Step 2.1  Derive relations for logical data model</vt:lpstr>
      <vt:lpstr>Step 2.1  Derive relations for logical data model</vt:lpstr>
      <vt:lpstr>Step 2.1  Derive relations for logical data model</vt:lpstr>
      <vt:lpstr>Step 2.1  Derive relations for logical data model</vt:lpstr>
      <vt:lpstr>Step 2.1  Derive relations for logical data model</vt:lpstr>
      <vt:lpstr>Guidelines for representation of  superclass / subclass relationship</vt:lpstr>
      <vt:lpstr>Representation of  superclass / subclass relationship based on participation and disjointness</vt:lpstr>
      <vt:lpstr>Step 2.1  Derive relations for logical data model</vt:lpstr>
      <vt:lpstr>Step 2.1  Derive relations for logical data model</vt:lpstr>
      <vt:lpstr>Step 2.1  Derive relations for logical data model</vt:lpstr>
      <vt:lpstr>Summary of how to map entities and relationships to relations</vt:lpstr>
      <vt:lpstr>Relations for the Staff user views of DreamHome </vt:lpstr>
      <vt:lpstr> Step 2.2  Validate relations using normalization</vt:lpstr>
      <vt:lpstr>Step 2.3  Validate relations against user transactions</vt:lpstr>
      <vt:lpstr>Step 2.4  Check integrity constraints</vt:lpstr>
      <vt:lpstr>Referential integrity constraints for relations in Staff user views of DreamHome</vt:lpstr>
      <vt:lpstr>Step 2.5  Review logical data model with user</vt:lpstr>
      <vt:lpstr>Step 2.6 Merge logical data models into global  Model (optional step)</vt:lpstr>
      <vt:lpstr>Step 2.6.1 Merge local logical data models into global model</vt:lpstr>
      <vt:lpstr>Step 2.6.1 Merge logical data models into a global model</vt:lpstr>
      <vt:lpstr>Step 2.6.2  Validate global logical data model </vt:lpstr>
      <vt:lpstr>Step 2.6.3  Review global logical data model with users</vt:lpstr>
      <vt:lpstr>Relations for the Branch user views of DreamHome </vt:lpstr>
      <vt:lpstr>Relations that represent the global logical data model for DreamHome </vt:lpstr>
      <vt:lpstr>Global relation diagram for DreamHome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June Blackburn</dc:creator>
  <cp:lastModifiedBy>Jeff Liu</cp:lastModifiedBy>
  <cp:revision>44</cp:revision>
  <cp:lastPrinted>1998-06-30T15:27:18Z</cp:lastPrinted>
  <dcterms:created xsi:type="dcterms:W3CDTF">1998-06-22T01:58:06Z</dcterms:created>
  <dcterms:modified xsi:type="dcterms:W3CDTF">2015-11-05T07:29:10Z</dcterms:modified>
</cp:coreProperties>
</file>