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53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60" r:id="rId6"/>
    <p:sldId id="261" r:id="rId7"/>
    <p:sldId id="262" r:id="rId8"/>
    <p:sldId id="295" r:id="rId9"/>
    <p:sldId id="264" r:id="rId10"/>
    <p:sldId id="296" r:id="rId11"/>
    <p:sldId id="297" r:id="rId12"/>
    <p:sldId id="320" r:id="rId13"/>
    <p:sldId id="300" r:id="rId14"/>
    <p:sldId id="301" r:id="rId15"/>
    <p:sldId id="321" r:id="rId16"/>
    <p:sldId id="302" r:id="rId17"/>
    <p:sldId id="303" r:id="rId18"/>
    <p:sldId id="304" r:id="rId19"/>
    <p:sldId id="306" r:id="rId20"/>
    <p:sldId id="308" r:id="rId21"/>
    <p:sldId id="309" r:id="rId22"/>
    <p:sldId id="310" r:id="rId23"/>
    <p:sldId id="311" r:id="rId24"/>
    <p:sldId id="307" r:id="rId25"/>
    <p:sldId id="278" r:id="rId26"/>
    <p:sldId id="312" r:id="rId27"/>
    <p:sldId id="313" r:id="rId28"/>
    <p:sldId id="315" r:id="rId29"/>
    <p:sldId id="322" r:id="rId30"/>
    <p:sldId id="316" r:id="rId31"/>
    <p:sldId id="317" r:id="rId32"/>
    <p:sldId id="323" r:id="rId33"/>
    <p:sldId id="318" r:id="rId34"/>
    <p:sldId id="314" r:id="rId35"/>
    <p:sldId id="319" r:id="rId36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79" autoAdjust="0"/>
  </p:normalViewPr>
  <p:slideViewPr>
    <p:cSldViewPr>
      <p:cViewPr varScale="1">
        <p:scale>
          <a:sx n="52" d="100"/>
          <a:sy n="52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99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2906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29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076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948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ABBE4B-6096-4E34-9286-8521AC4F1F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1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C8349-D1B9-49EB-BAC3-132A6DF97E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2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37CD7-831C-47B6-916B-0F854454DD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15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0CE0E1-3A7E-440A-987D-7F1007B740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9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9D0D6-B5C7-44E7-B39E-5A8489B06A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6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A2F19-001C-48E6-94D7-BFF0D2676F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ED3E7-7757-4F76-B4B2-FFEA57C2E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2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3C1C7-C129-4F78-81A6-D42026FA10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15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FC0D1-1EFA-4AC7-8306-67741B7BB3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847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DB84D-161F-463A-A31B-CBC2C17C20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46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77BAA-769E-48A1-A490-D11C538AA7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8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066AE-24F2-471A-8C59-5EBB07011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3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2BB3F-BC9C-464B-A580-062FD8B39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8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BD795-342D-4EF6-8ABD-B4D20527DD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10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4ED0-6C30-486E-9160-D4CE1F02E2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7298-94C2-4F4A-A919-D9680EB1A5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D2C8E-E335-4F01-973B-BB5F609AD8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13703-3A98-4C1D-9CEA-9A9AD6E412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1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2FF7-8BEC-4B75-A0A9-150A14CD2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4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684E8-A689-4065-A3E6-7E4F2D7E0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86AA6-F7C0-4F3A-B7F5-A6E84DC01E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9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1308-857D-48EC-8C05-9122A9C4B4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079EF1F-F9FA-4E27-BD67-533002C24A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7CC6508-3137-402B-8D10-AC276D3978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CG Times" charset="0"/>
              </a:rPr>
              <a:t>Chapter 18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b="1" smtClean="0">
                <a:latin typeface="CG Times" charset="0"/>
                <a:cs typeface="Times New Roman" pitchFamily="18" charset="0"/>
              </a:rPr>
              <a:t>Methodology – Physical Database Design for Relational Databases</a:t>
            </a:r>
            <a:r>
              <a:rPr lang="en-GB" altLang="en-US" b="1" smtClean="0">
                <a:latin typeface="CG Times" charset="0"/>
              </a:rPr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5B6E56-EE28-43FC-861C-CE5D5D38CF53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3.1  Design base relations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077200" cy="43195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200" b="1" smtClean="0">
                <a:cs typeface="Times New Roman" pitchFamily="18" charset="0"/>
              </a:rPr>
              <a:t>	To decide how to represent base relations identified in logical model in target DBMS.</a:t>
            </a:r>
            <a:r>
              <a:rPr lang="en-GB" altLang="en-US" sz="3200" smtClean="0">
                <a:cs typeface="Times New Roman" pitchFamily="18" charset="0"/>
              </a:rPr>
              <a:t> </a:t>
            </a:r>
          </a:p>
          <a:p>
            <a:pPr>
              <a:lnSpc>
                <a:spcPct val="10000"/>
              </a:lnSpc>
              <a:buFont typeface="Monotype Sorts" pitchFamily="2" charset="2"/>
              <a:buNone/>
            </a:pPr>
            <a:endParaRPr lang="en-GB" altLang="en-US" sz="3200" smtClean="0">
              <a:cs typeface="Times New Roman" pitchFamily="18" charset="0"/>
            </a:endParaRPr>
          </a:p>
          <a:p>
            <a:pPr algn="just"/>
            <a:r>
              <a:rPr lang="en-US" altLang="en-US" sz="3200" b="1" smtClean="0">
                <a:latin typeface="Times" pitchFamily="18" charset="0"/>
                <a:cs typeface="Times New Roman" pitchFamily="18" charset="0"/>
              </a:rPr>
              <a:t>For each relation, need to define:</a:t>
            </a:r>
          </a:p>
          <a:p>
            <a:pPr lvl="1" indent="-209550"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the name of the relation;</a:t>
            </a:r>
          </a:p>
          <a:p>
            <a:pPr lvl="1" indent="-209550"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 list of simple attributes in brackets;</a:t>
            </a:r>
          </a:p>
          <a:p>
            <a:pPr lvl="1" indent="-209550"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the PK and, where appropriate, AKs and FKs.</a:t>
            </a:r>
          </a:p>
          <a:p>
            <a:pPr lvl="1" indent="-209550"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referential integrity constraints for any FKs identified.</a:t>
            </a:r>
            <a:endParaRPr lang="en-US" altLang="en-US" sz="2000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4498B8-B760-4277-9AF3-0AFBA3F8DCBC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3.1  Design base relations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848600" cy="4392612"/>
          </a:xfrm>
        </p:spPr>
        <p:txBody>
          <a:bodyPr/>
          <a:lstStyle/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From data dictionary, we have for each attribute:</a:t>
            </a:r>
          </a:p>
          <a:p>
            <a:pPr lvl="1" algn="just"/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its domain, consisting of a data type, length, and any constraints on the domain;</a:t>
            </a:r>
          </a:p>
          <a:p>
            <a:pPr lvl="1" algn="just"/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an optional default value for the attribute;</a:t>
            </a:r>
          </a:p>
          <a:p>
            <a:pPr lvl="1" algn="just"/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whether it can hold nulls;</a:t>
            </a:r>
          </a:p>
          <a:p>
            <a:pPr lvl="1" algn="just"/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whether it is derived, and if so, how it should be computed.</a:t>
            </a:r>
          </a:p>
          <a:p>
            <a:pPr lvl="1" algn="just"/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0BF46D-5253-4486-B344-1F61C8D20171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DBDL for the PropertyForRent Relation</a:t>
            </a:r>
            <a:r>
              <a:rPr lang="en-GB" altLang="en-US" smtClean="0"/>
              <a:t> </a:t>
            </a:r>
          </a:p>
        </p:txBody>
      </p:sp>
      <p:pic>
        <p:nvPicPr>
          <p:cNvPr id="16388" name="Picture 4" descr="DS3-Figure 16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5805488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86EEF1-E0A1-458E-852A-AF6F1B60408A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67713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3.2  Design representation of derived data</a:t>
            </a:r>
            <a:endParaRPr lang="en-GB" alt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7279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To decide how to represent any derived data present in logical data model in target DBMS.</a:t>
            </a: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altLang="en-US" b="1" smtClean="0">
              <a:cs typeface="Times New Roman" pitchFamily="18" charset="0"/>
            </a:endParaRPr>
          </a:p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Examine logical data model and data dictionary, and produce list of all derived attributes. </a:t>
            </a:r>
          </a:p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Derived attribute can be stored in database or calculated every time it is needed.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3539C7-F8DC-4323-B432-E214956B35F1}" type="slidenum">
              <a:rPr lang="en-GB" altLang="en-US" sz="1400"/>
              <a:pPr/>
              <a:t>14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67713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3.2  Design representation of derived data</a:t>
            </a:r>
            <a:endParaRPr lang="en-GB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727950" cy="4114800"/>
          </a:xfrm>
        </p:spPr>
        <p:txBody>
          <a:bodyPr/>
          <a:lstStyle/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Option selected is based on:</a:t>
            </a:r>
          </a:p>
          <a:p>
            <a:pPr lvl="1"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additional cost to store the derived data and keep it consistent with operational data from which it is derived;</a:t>
            </a:r>
          </a:p>
          <a:p>
            <a:pPr lvl="1"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cost to calculate it each time it is required.</a:t>
            </a:r>
          </a:p>
          <a:p>
            <a:pPr lvl="1" algn="just">
              <a:lnSpc>
                <a:spcPct val="20000"/>
              </a:lnSpc>
            </a:pPr>
            <a:endParaRPr lang="en-US" altLang="en-US" b="1" smtClean="0">
              <a:latin typeface="Times" pitchFamily="18" charset="0"/>
              <a:cs typeface="Times New Roman" pitchFamily="18" charset="0"/>
            </a:endParaRPr>
          </a:p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Less expensive option is chosen subject to performance constraints. 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07C084-CDD4-4123-903A-16CB7E4D5230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imes" pitchFamily="18" charset="0"/>
                <a:cs typeface="Arial" pitchFamily="34" charset="0"/>
              </a:rPr>
              <a:t>PropertyforRent</a:t>
            </a:r>
            <a:r>
              <a:rPr lang="en-US" altLang="en-US" sz="2800" b="1" smtClean="0">
                <a:latin typeface="Times" pitchFamily="18" charset="0"/>
                <a:cs typeface="Times New Roman" pitchFamily="18" charset="0"/>
              </a:rPr>
              <a:t> Relation and </a:t>
            </a:r>
            <a:r>
              <a:rPr lang="en-US" altLang="en-US" sz="2800" b="1" smtClean="0">
                <a:latin typeface="Times" pitchFamily="18" charset="0"/>
                <a:cs typeface="Arial" pitchFamily="34" charset="0"/>
              </a:rPr>
              <a:t>Staff</a:t>
            </a:r>
            <a:r>
              <a:rPr lang="en-US" altLang="en-US" sz="2800" b="1" smtClean="0">
                <a:latin typeface="Times" pitchFamily="18" charset="0"/>
                <a:cs typeface="Times New Roman" pitchFamily="18" charset="0"/>
              </a:rPr>
              <a:t> Relation with Derived Attribute </a:t>
            </a:r>
            <a:r>
              <a:rPr lang="en-US" altLang="en-US" sz="2800" b="1" smtClean="0">
                <a:latin typeface="Times" pitchFamily="18" charset="0"/>
                <a:cs typeface="Arial" pitchFamily="34" charset="0"/>
              </a:rPr>
              <a:t>noOfProperties</a:t>
            </a:r>
            <a:r>
              <a:rPr lang="en-GB" altLang="en-US" smtClean="0"/>
              <a:t> </a:t>
            </a:r>
          </a:p>
        </p:txBody>
      </p:sp>
      <p:pic>
        <p:nvPicPr>
          <p:cNvPr id="19460" name="Picture 4" descr="DS3-Figure 16-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7920038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B6E1B4-D3B2-468B-8A5C-45696EB520FF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3.3  Design general constraints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3597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To design the general constraints for target DBMS.</a:t>
            </a:r>
            <a:r>
              <a:rPr lang="en-GB" altLang="en-US" smtClean="0"/>
              <a:t> </a:t>
            </a:r>
          </a:p>
          <a:p>
            <a:pPr>
              <a:lnSpc>
                <a:spcPct val="20000"/>
              </a:lnSpc>
              <a:buFont typeface="Monotype Sorts" pitchFamily="2" charset="2"/>
              <a:buNone/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Some DBMS provide more facilities than others for defining enterprise constraints.</a:t>
            </a:r>
            <a:r>
              <a:rPr lang="en-GB" altLang="en-US" sz="2400" b="1" smtClean="0">
                <a:latin typeface="Times" pitchFamily="18" charset="0"/>
              </a:rPr>
              <a:t> Example:</a:t>
            </a: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smtClean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CONSTRAINT </a:t>
            </a:r>
            <a:r>
              <a:rPr lang="en-US" altLang="en-US" sz="2400" b="1" smtClean="0">
                <a:latin typeface="Times" pitchFamily="18" charset="0"/>
                <a:cs typeface="Arial" pitchFamily="34" charset="0"/>
              </a:rPr>
              <a:t>StaffNotHandlingTooMuch</a:t>
            </a:r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		CHECK (NOT EXISTS (SELECT </a:t>
            </a:r>
            <a:r>
              <a:rPr lang="en-US" altLang="en-US" sz="2400" b="1" smtClean="0">
                <a:latin typeface="Times" pitchFamily="18" charset="0"/>
                <a:cs typeface="Arial" pitchFamily="34" charset="0"/>
              </a:rPr>
              <a:t>staffNo</a:t>
            </a:r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					FROM </a:t>
            </a:r>
            <a:r>
              <a:rPr lang="en-US" altLang="en-US" sz="2400" b="1" smtClean="0">
                <a:latin typeface="Times" pitchFamily="18" charset="0"/>
                <a:cs typeface="Arial" pitchFamily="34" charset="0"/>
              </a:rPr>
              <a:t>PropertyForRent</a:t>
            </a:r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					GROUP BY </a:t>
            </a:r>
            <a:r>
              <a:rPr lang="en-US" altLang="en-US" sz="2400" b="1" smtClean="0">
                <a:latin typeface="Times" pitchFamily="18" charset="0"/>
                <a:cs typeface="Arial" pitchFamily="34" charset="0"/>
              </a:rPr>
              <a:t>staffNo</a:t>
            </a:r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					HAVING COUNT(*) &gt; 100))</a:t>
            </a:r>
            <a:r>
              <a:rPr lang="en-GB" altLang="en-US" sz="2400" b="1" smtClean="0">
                <a:latin typeface="Times" pitchFamily="18" charset="0"/>
              </a:rPr>
              <a:t>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7D2768-BF89-4B72-A848-11E69B86748A}" type="slidenum">
              <a:rPr lang="en-GB" altLang="en-US" sz="1400"/>
              <a:pPr/>
              <a:t>17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151813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  Design File Organizations and Indexes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7279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To determine optimal file organizations to store the base relations and the indexes that are required to achieve acceptable performance; that is, the way in which relations and tuples will be held on secondary storage.</a:t>
            </a:r>
            <a:r>
              <a:rPr lang="en-GB" altLang="en-US" smtClean="0"/>
              <a:t>  </a:t>
            </a:r>
          </a:p>
          <a:p>
            <a:pPr>
              <a:buFont typeface="Monotype Sorts" pitchFamily="2" charset="2"/>
              <a:buNone/>
            </a:pPr>
            <a:endParaRPr lang="en-GB" altLang="en-US" smtClean="0"/>
          </a:p>
          <a:p>
            <a:r>
              <a:rPr lang="en-GB" altLang="en-US" b="1" smtClean="0"/>
              <a:t>Must understand the typical </a:t>
            </a:r>
            <a:r>
              <a:rPr lang="en-GB" altLang="en-US" b="1" i="1" smtClean="0"/>
              <a:t>workload</a:t>
            </a:r>
            <a:r>
              <a:rPr lang="en-GB" altLang="en-US" b="1" smtClean="0"/>
              <a:t> that database must support.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FEBD71-BE82-4B38-8AA7-349C56DCEF38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4.1  Analyze transactions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smtClean="0">
                <a:cs typeface="Times New Roman" pitchFamily="18" charset="0"/>
              </a:rPr>
              <a:t>	</a:t>
            </a:r>
            <a:r>
              <a:rPr lang="en-US" altLang="en-US" b="1" smtClean="0">
                <a:cs typeface="Times New Roman" pitchFamily="18" charset="0"/>
              </a:rPr>
              <a:t>To understand the functionality of the transactions that will run on the database and to analyze the important transactions.</a:t>
            </a:r>
            <a:r>
              <a:rPr lang="en-GB" altLang="en-US" sz="2400" smtClean="0"/>
              <a:t> </a:t>
            </a: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GB" altLang="en-US" sz="2400" smtClean="0"/>
          </a:p>
          <a:p>
            <a:pPr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Attempt to identify performance criteria, such as: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transactions that run frequently and will have a significant impact on performance;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transactions that are critical to the business;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times during the day/week when there will be a high demand made on the database (called the </a:t>
            </a:r>
            <a:r>
              <a:rPr lang="en-US" altLang="en-US" sz="2400" b="1" i="1" smtClean="0">
                <a:latin typeface="Times" pitchFamily="18" charset="0"/>
                <a:cs typeface="Times New Roman" pitchFamily="18" charset="0"/>
              </a:rPr>
              <a:t>peak load</a:t>
            </a: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).</a:t>
            </a:r>
            <a:endParaRPr lang="en-GB" altLang="en-US" sz="2400" b="1" smtClean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7DDE86-401B-4EB4-9AA3-8043E57759CD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4.1  Analyze transactions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727950" cy="4114800"/>
          </a:xfrm>
        </p:spPr>
        <p:txBody>
          <a:bodyPr/>
          <a:lstStyle/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Use this information to identify the parts of the database that may cause performance problems. </a:t>
            </a:r>
          </a:p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Also need to know high-level functionality of the transactions, such as:</a:t>
            </a:r>
          </a:p>
          <a:p>
            <a:pPr lvl="1" algn="just"/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attributes that are updated; </a:t>
            </a:r>
          </a:p>
          <a:p>
            <a:pPr lvl="1" algn="just"/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search criteria used in a query.</a:t>
            </a:r>
          </a:p>
          <a:p>
            <a:pPr algn="just"/>
            <a:endParaRPr lang="en-GB" altLang="en-US" sz="2400" b="1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5FC951-01CC-44CB-9CEE-23B99F4E8071}" type="slidenum">
              <a:rPr lang="en-GB" altLang="en-US" sz="1400"/>
              <a:pPr/>
              <a:t>2</a:t>
            </a:fld>
            <a:endParaRPr lang="en-GB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CG Times" charset="0"/>
              </a:rPr>
              <a:t>Chapter 18 - 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Purpose of physical database design.</a:t>
            </a:r>
          </a:p>
          <a:p>
            <a:pPr>
              <a:lnSpc>
                <a:spcPct val="40000"/>
              </a:lnSpc>
            </a:pPr>
            <a:endParaRPr lang="en-GB" altLang="en-US" b="1" smtClean="0"/>
          </a:p>
          <a:p>
            <a:r>
              <a:rPr lang="en-GB" altLang="en-US" b="1" smtClean="0"/>
              <a:t>How to map the logical database design to a physical database design.</a:t>
            </a:r>
          </a:p>
          <a:p>
            <a:pPr>
              <a:lnSpc>
                <a:spcPct val="40000"/>
              </a:lnSpc>
            </a:pPr>
            <a:endParaRPr lang="en-GB" altLang="en-US" b="1" smtClean="0"/>
          </a:p>
          <a:p>
            <a:r>
              <a:rPr lang="en-GB" altLang="en-US" b="1" smtClean="0"/>
              <a:t>How to design base relations for target DBMS.</a:t>
            </a:r>
          </a:p>
          <a:p>
            <a:pPr>
              <a:lnSpc>
                <a:spcPct val="40000"/>
              </a:lnSpc>
            </a:pPr>
            <a:endParaRPr lang="en-GB" altLang="en-US" b="1" smtClean="0"/>
          </a:p>
          <a:p>
            <a:r>
              <a:rPr lang="en-GB" altLang="en-US" b="1" smtClean="0"/>
              <a:t>How to design general constraints for target DBMS.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5724C2-47B7-4A30-8D9A-EC4DB682F0D6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4.1  Analyze transactions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848600" cy="4114800"/>
          </a:xfrm>
        </p:spPr>
        <p:txBody>
          <a:bodyPr/>
          <a:lstStyle/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Often not possible to analyze all transactions, so investigate most ‘important’ ones. </a:t>
            </a:r>
          </a:p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To help identify these can use:</a:t>
            </a:r>
          </a:p>
          <a:p>
            <a:pPr lvl="1"/>
            <a:r>
              <a:rPr lang="en-US" altLang="en-US" b="1" i="1" smtClean="0">
                <a:latin typeface="Times" pitchFamily="18" charset="0"/>
                <a:cs typeface="Times New Roman" pitchFamily="18" charset="0"/>
              </a:rPr>
              <a:t>transaction/relation cross-reference matrix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, showing relations that each transaction accesses, and/or </a:t>
            </a:r>
          </a:p>
          <a:p>
            <a:pPr lvl="1"/>
            <a:r>
              <a:rPr lang="en-US" altLang="en-US" b="1" i="1" smtClean="0">
                <a:latin typeface="Times" pitchFamily="18" charset="0"/>
                <a:cs typeface="Times New Roman" pitchFamily="18" charset="0"/>
              </a:rPr>
              <a:t>transaction usage map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, indicating which relations are potentially heavily used. </a:t>
            </a: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EBE910-DD3F-49F5-9DE7-4596E790BA33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4.1  Analyze transactions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114800"/>
          </a:xfrm>
        </p:spPr>
        <p:txBody>
          <a:bodyPr/>
          <a:lstStyle/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To focus on areas that may be problematic:</a:t>
            </a:r>
          </a:p>
          <a:p>
            <a:pPr lvl="1" algn="just">
              <a:lnSpc>
                <a:spcPct val="20000"/>
              </a:lnSpc>
            </a:pPr>
            <a:endParaRPr lang="en-US" altLang="en-US" b="1" smtClean="0">
              <a:latin typeface="Times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(1) Map all transaction paths to relations.</a:t>
            </a:r>
          </a:p>
          <a:p>
            <a:pPr>
              <a:lnSpc>
                <a:spcPct val="50000"/>
              </a:lnSpc>
              <a:buFont typeface="Monotype Sorts" pitchFamily="2" charset="2"/>
              <a:buNone/>
            </a:pPr>
            <a:endParaRPr lang="en-US" altLang="en-US" b="1" smtClean="0">
              <a:latin typeface="Times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(2) Determine which relations are most frequently accessed by transactions.</a:t>
            </a:r>
          </a:p>
          <a:p>
            <a:pPr>
              <a:lnSpc>
                <a:spcPct val="50000"/>
              </a:lnSpc>
              <a:buFont typeface="Monotype Sorts" pitchFamily="2" charset="2"/>
              <a:buNone/>
            </a:pPr>
            <a:endParaRPr lang="en-US" altLang="en-US" b="1" smtClean="0">
              <a:latin typeface="Times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(3) Analyze the data usage of selected transactions that involve these relations.</a:t>
            </a:r>
          </a:p>
          <a:p>
            <a:pPr lvl="1"/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98C58C-5120-42D0-90B6-2F93B7281933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Cross-referencing transactions and relations</a:t>
            </a:r>
            <a:endParaRPr lang="en-GB" altLang="en-US" smtClean="0"/>
          </a:p>
        </p:txBody>
      </p:sp>
      <p:pic>
        <p:nvPicPr>
          <p:cNvPr id="26628" name="Picture 5" descr="C17NT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84313"/>
            <a:ext cx="8207375" cy="48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9B723A-E1CE-4FC0-935E-BD35581181CC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6927850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Example Transaction Usage Map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pic>
        <p:nvPicPr>
          <p:cNvPr id="27652" name="Picture 4" descr="DS3-Figure 16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79914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E6AFA-144E-49B1-A84A-7695BDD2CE6F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1350"/>
          </a:xfrm>
        </p:spPr>
        <p:txBody>
          <a:bodyPr/>
          <a:lstStyle/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Example Transaction Analysis Form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28676" name="Picture 8" descr="C17NF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908050"/>
            <a:ext cx="5689600" cy="5456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63246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BA0567-4145-4245-9D38-41CB2BEA4CCE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4.2  Choose file organizations</a:t>
            </a:r>
            <a:r>
              <a:rPr lang="en-GB" altLang="en-US" smtClean="0"/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279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	To determine an efficient file organization for each base relation.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>
              <a:lnSpc>
                <a:spcPct val="40000"/>
              </a:lnSpc>
              <a:buFont typeface="Monotype Sorts" pitchFamily="2" charset="2"/>
              <a:buNone/>
            </a:pPr>
            <a:endParaRPr lang="en-GB" altLang="en-US" b="1" smtClean="0">
              <a:latin typeface="Times" pitchFamily="18" charset="0"/>
            </a:endParaRPr>
          </a:p>
          <a:p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File organizations include Heap, Hash, Indexed Sequential Access Method (ISAM), B+-Tree, and Clusters.</a:t>
            </a:r>
          </a:p>
          <a:p>
            <a:r>
              <a:rPr lang="en-GB" altLang="en-US" b="1" smtClean="0">
                <a:latin typeface="Times" pitchFamily="18" charset="0"/>
                <a:cs typeface="Times New Roman" pitchFamily="18" charset="0"/>
              </a:rPr>
              <a:t>Some DBMSs may not allow selection of file organizations.</a:t>
            </a:r>
            <a:endParaRPr lang="en-US" altLang="en-US" b="1" smtClean="0">
              <a:latin typeface="Times" pitchFamily="18" charset="0"/>
              <a:cs typeface="Times New Roman" pitchFamily="18" charset="0"/>
            </a:endParaRPr>
          </a:p>
          <a:p>
            <a:pPr lvl="1"/>
            <a:endParaRPr lang="en-GB" altLang="en-US" sz="2400" b="1" smtClean="0">
              <a:latin typeface="Times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F3F0F5-E2A3-491D-8472-752E98A46252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4.3  Choose indexes</a:t>
            </a:r>
            <a:r>
              <a:rPr lang="en-GB" altLang="en-US" smtClean="0"/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279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To determine whether adding indexes will improve the performance of the system.</a:t>
            </a:r>
            <a:endParaRPr lang="en-GB" altLang="en-US" smtClean="0"/>
          </a:p>
          <a:p>
            <a:pPr>
              <a:lnSpc>
                <a:spcPct val="20000"/>
              </a:lnSpc>
              <a:buFont typeface="Monotype Sorts" pitchFamily="2" charset="2"/>
              <a:buNone/>
            </a:pPr>
            <a:endParaRPr lang="en-GB" altLang="en-US" smtClean="0"/>
          </a:p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One approach is to keep tuples unordered and create as many </a:t>
            </a:r>
            <a:r>
              <a:rPr lang="en-US" altLang="en-US" b="1" u="sng" smtClean="0">
                <a:latin typeface="Times" pitchFamily="18" charset="0"/>
                <a:cs typeface="Times New Roman" pitchFamily="18" charset="0"/>
              </a:rPr>
              <a:t>secondary indexes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 as necessary.</a:t>
            </a:r>
            <a:r>
              <a:rPr lang="en-US" altLang="en-US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GB" altLang="en-US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A0D32D-4DC1-4AA0-8708-E4EE9712D7D1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4.3  Choose indexes</a:t>
            </a:r>
            <a:r>
              <a:rPr lang="en-GB" altLang="en-US" smtClean="0"/>
              <a:t>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57338"/>
            <a:ext cx="772795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Another approach is to order tuples in the relation by specifying a </a:t>
            </a:r>
            <a:r>
              <a:rPr lang="en-US" altLang="en-US" b="1" i="1" smtClean="0">
                <a:latin typeface="Times" pitchFamily="18" charset="0"/>
                <a:cs typeface="Times New Roman" pitchFamily="18" charset="0"/>
              </a:rPr>
              <a:t>primary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 or </a:t>
            </a:r>
            <a:r>
              <a:rPr lang="en-US" altLang="en-US" b="1" i="1" smtClean="0">
                <a:latin typeface="Times" pitchFamily="18" charset="0"/>
                <a:cs typeface="Times New Roman" pitchFamily="18" charset="0"/>
              </a:rPr>
              <a:t>clustering index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In this case, choose the attribute for ordering or clustering the tuples as: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attribute that is used most often for join operations - this makes join operation more efficient, or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attribute that is used most often to access the tuples in a relation in order of that attribute. 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122047-1B6B-4D02-9EE8-A1B41245FBAC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4.3  Choose indexes</a:t>
            </a:r>
            <a:r>
              <a:rPr lang="en-GB" altLang="en-US" smtClean="0"/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57338"/>
            <a:ext cx="7727950" cy="4114800"/>
          </a:xfrm>
        </p:spPr>
        <p:txBody>
          <a:bodyPr/>
          <a:lstStyle/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If ordering attribute chosen is key of relation, index will be a </a:t>
            </a:r>
            <a:r>
              <a:rPr lang="en-US" altLang="en-US" b="1" i="1" smtClean="0">
                <a:latin typeface="Times" pitchFamily="18" charset="0"/>
                <a:cs typeface="Times New Roman" pitchFamily="18" charset="0"/>
              </a:rPr>
              <a:t>primary index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; otherwise, index will be a </a:t>
            </a:r>
            <a:r>
              <a:rPr lang="en-US" altLang="en-US" b="1" i="1" smtClean="0">
                <a:latin typeface="Times" pitchFamily="18" charset="0"/>
                <a:cs typeface="Times New Roman" pitchFamily="18" charset="0"/>
              </a:rPr>
              <a:t>clustering index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Each relation can only have either a primary index or a clustering index.</a:t>
            </a:r>
          </a:p>
          <a:p>
            <a:pPr algn="just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Secondary indexes provide a mechanism for specifying an additional key for a base relation that can be used to retrieve data more efficiently.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74FA2F-586B-400D-BDE7-130DFF3F4CF7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4.3  Choose indexes</a:t>
            </a:r>
            <a:r>
              <a:rPr lang="en-GB" altLang="en-US" smtClean="0"/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6225"/>
            <a:ext cx="8147050" cy="47625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Have to balance overhead involved in maintenance and use of secondary indexes against performance improvement gained when retrieving data</a:t>
            </a:r>
            <a:r>
              <a:rPr lang="en-GB" altLang="en-US" b="1" smtClean="0">
                <a:latin typeface="Times" pitchFamily="18" charset="0"/>
                <a:cs typeface="Times New Roman" pitchFamily="18" charset="0"/>
              </a:rPr>
              <a:t>.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This includes: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adding an index record to every secondary index whenever tuple is inserted;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updating secondary index when corresponding tuple updated;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increase in disk space needed to store secondary index;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possible performance degradation during query optimization to consider all secondary indexes.</a:t>
            </a:r>
            <a:r>
              <a:rPr lang="en-GB" altLang="en-US" sz="2400" b="1" smtClean="0">
                <a:latin typeface="Times" pitchFamily="18" charset="0"/>
                <a:cs typeface="Times New Roman" pitchFamily="18" charset="0"/>
              </a:rPr>
              <a:t> </a:t>
            </a:r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7619F5-28BB-4951-9003-D2927685EFEA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CG Times" charset="0"/>
              </a:rPr>
              <a:t>Chapter 18 - 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en-US" b="1" smtClean="0"/>
              <a:t>How to select appropriate file organizations based on analysis of transactions.</a:t>
            </a:r>
          </a:p>
          <a:p>
            <a:pPr>
              <a:lnSpc>
                <a:spcPct val="3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GB" altLang="en-US" b="1" smtClean="0"/>
              <a:t>When to use secondary indexes to improve performance.</a:t>
            </a:r>
          </a:p>
          <a:p>
            <a:pPr>
              <a:lnSpc>
                <a:spcPct val="3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GB" altLang="en-US" b="1" smtClean="0"/>
              <a:t>How to estimate the size of the database.</a:t>
            </a:r>
          </a:p>
          <a:p>
            <a:pPr>
              <a:lnSpc>
                <a:spcPct val="3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How to design user views.</a:t>
            </a:r>
          </a:p>
          <a:p>
            <a:pPr>
              <a:lnSpc>
                <a:spcPct val="3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GB" altLang="en-US" b="1" smtClean="0"/>
              <a:t>How to design security mechanisms to satisfy user requirements.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164CFC-0AA1-4999-B132-36F58C9949AC}" type="slidenum">
              <a:rPr lang="en-GB" altLang="en-US" sz="1400"/>
              <a:pPr/>
              <a:t>30</a:t>
            </a:fld>
            <a:endParaRPr lang="en-GB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4.3  Choose indexes</a:t>
            </a:r>
            <a:r>
              <a:rPr lang="en-GB" altLang="en-US" b="1" smtClean="0"/>
              <a:t> – Guidelines for choosing ‘wish-list’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15313" cy="45354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1. Do not index small relations.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2. Index PK of a relation if it is not a key of the file organization.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3. Add secondary index to a FK if it is frequently accessed.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4. Add secondary index to any attribute heavily used as a secondary key.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5. Add secondary index on attributes involved in: selection or join criteria; ORDER BY; GROUP BY; and other operations involving sorting (such as UNION or DISTINCT).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E74223-AE79-41C8-A2F5-2424A67286D1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4.3  Choose indexes</a:t>
            </a:r>
            <a:r>
              <a:rPr lang="en-GB" altLang="en-US" b="1" smtClean="0"/>
              <a:t> – Guidelines for choosing ‘wish-list’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147050" cy="4608512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6. Add secondary index on attributes involved in built-in functions.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7. Add secondary index on attributes that could result in an index-only plan.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8. Avoid indexing an attribute or relation that is frequently updated.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9. Avoid indexing an attribute if the query will retrieve a significant proportion of the relation.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10. Avoid indexing attributes that consist of long character strings.</a:t>
            </a:r>
          </a:p>
          <a:p>
            <a:pPr lvl="1" algn="just">
              <a:lnSpc>
                <a:spcPct val="90000"/>
              </a:lnSpc>
            </a:pPr>
            <a:endParaRPr lang="en-US" altLang="en-US" sz="2400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DDD1F0-8B7D-4970-A174-FD5BCAE6B533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4.4  Estimate disk space requirements</a:t>
            </a:r>
            <a:endParaRPr lang="en-GB" alt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2795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	To estimate the amount of disk space that will be required by the database.</a:t>
            </a:r>
            <a:r>
              <a:rPr lang="en-GB" altLang="en-US" sz="2400" smtClean="0">
                <a:latin typeface="Times" pitchFamily="18" charset="0"/>
                <a:cs typeface="Times New Roman" pitchFamily="18" charset="0"/>
              </a:rPr>
              <a:t> </a:t>
            </a:r>
            <a:endParaRPr lang="en-US" altLang="en-US" sz="2400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0B49BC-1580-4066-B512-CB3F30FF46A6}" type="slidenum">
              <a:rPr lang="en-GB" altLang="en-US" sz="1400"/>
              <a:pPr/>
              <a:t>33</a:t>
            </a:fld>
            <a:endParaRPr lang="en-GB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5  Design User Views</a:t>
            </a:r>
            <a:r>
              <a:rPr lang="en-GB" altLang="en-US" smtClean="0"/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7375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To design the user views that were identified during the Requirements Collection and Analysis stage of the database system development lifecycle.</a:t>
            </a:r>
            <a:r>
              <a:rPr lang="en-GB" altLang="en-US" smtClean="0"/>
              <a:t>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1BD5B5-AD1A-48D6-B1BB-6CE957470C01}" type="slidenum">
              <a:rPr lang="en-GB" altLang="en-US" sz="1400"/>
              <a:pPr/>
              <a:t>34</a:t>
            </a:fld>
            <a:endParaRPr lang="en-GB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6  Design Security Measures</a:t>
            </a:r>
            <a:r>
              <a:rPr lang="en-GB" alt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645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To design the security measures for the database as specified by the users.</a:t>
            </a:r>
            <a:r>
              <a:rPr lang="en-GB" altLang="en-US" smtClean="0"/>
              <a:t>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417C92-A228-41B0-B5A6-D2BA0C657436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b="1" smtClean="0">
                <a:cs typeface="Times New Roman" pitchFamily="18" charset="0"/>
              </a:rPr>
              <a:t>Logical </a:t>
            </a:r>
            <a:r>
              <a:rPr lang="en-US" altLang="en-US" b="1" i="1" smtClean="0">
                <a:cs typeface="Times New Roman" pitchFamily="18" charset="0"/>
              </a:rPr>
              <a:t>v</a:t>
            </a:r>
            <a:r>
              <a:rPr lang="en-US" altLang="en-US" b="1" smtClean="0">
                <a:cs typeface="Times New Roman" pitchFamily="18" charset="0"/>
              </a:rPr>
              <a:t>. Physical Database Design</a:t>
            </a:r>
            <a:r>
              <a:rPr lang="en-GB" altLang="en-US" b="1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Sources of information for physical design process includes logical data model and documentation that describes model. </a:t>
            </a:r>
          </a:p>
          <a:p>
            <a:pPr>
              <a:lnSpc>
                <a:spcPct val="40000"/>
              </a:lnSpc>
            </a:pPr>
            <a:endParaRPr lang="en-GB" altLang="en-US" b="1" smtClean="0"/>
          </a:p>
          <a:p>
            <a:r>
              <a:rPr lang="en-GB" altLang="en-US" b="1" smtClean="0"/>
              <a:t>Logical database design is concerned with the </a:t>
            </a:r>
            <a:r>
              <a:rPr lang="en-GB" altLang="en-US" b="1" i="1" smtClean="0"/>
              <a:t>what</a:t>
            </a:r>
            <a:r>
              <a:rPr lang="en-GB" altLang="en-US" b="1" smtClean="0"/>
              <a:t>, physical database design is concerned with the </a:t>
            </a:r>
            <a:r>
              <a:rPr lang="en-GB" altLang="en-US" b="1" i="1" smtClean="0"/>
              <a:t>how</a:t>
            </a:r>
            <a:r>
              <a:rPr lang="en-GB" altLang="en-US" b="1" smtClean="0"/>
              <a:t>. 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8DAF9B-E470-4430-98DA-F62DF3D785AA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/>
            <a:r>
              <a:rPr lang="en-GB" altLang="en-US" b="1" smtClean="0"/>
              <a:t>Physical Database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	Process of producing a description of the implementation of the database on secondary storage. 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	It describes the base relations, file organizations, and indexes </a:t>
            </a:r>
            <a:r>
              <a:rPr lang="en-US" altLang="en-US" b="1" smtClean="0">
                <a:cs typeface="Times New Roman" pitchFamily="18" charset="0"/>
              </a:rPr>
              <a:t>used to achieve efficient access to the data, and any associated integrity constraints and security measures.</a:t>
            </a:r>
            <a:r>
              <a:rPr lang="en-GB" altLang="en-US" b="1" smtClean="0"/>
              <a:t>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FE1235-ACED-4032-972F-2A4917A24158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of Physical Database Design Methodology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57338"/>
            <a:ext cx="81343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3  Translate logical data model for target DBMS</a:t>
            </a:r>
          </a:p>
          <a:p>
            <a:pPr lvl="1"/>
            <a:r>
              <a:rPr lang="en-GB" altLang="en-US" b="1" smtClean="0"/>
              <a:t>Step 3.1  Design base relations</a:t>
            </a:r>
          </a:p>
          <a:p>
            <a:pPr lvl="1"/>
            <a:r>
              <a:rPr lang="en-GB" altLang="en-US" b="1" smtClean="0"/>
              <a:t>Step 3.2  </a:t>
            </a:r>
            <a:r>
              <a:rPr lang="en-US" altLang="en-US" b="1" smtClean="0">
                <a:cs typeface="Times New Roman" pitchFamily="18" charset="0"/>
              </a:rPr>
              <a:t>Design representation of derived data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Step 3.3  Design general constraints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C23B21-E075-4217-9291-6FAB43BDD850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Overview of Physical Database Design Methodology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</p:spPr>
        <p:txBody>
          <a:bodyPr/>
          <a:lstStyle/>
          <a:p>
            <a:r>
              <a:rPr lang="en-GB" altLang="en-US" b="1" smtClean="0"/>
              <a:t>Step 4  Design  file organizations and indexes</a:t>
            </a:r>
          </a:p>
          <a:p>
            <a:pPr lvl="1"/>
            <a:r>
              <a:rPr lang="en-GB" altLang="en-US" b="1" smtClean="0"/>
              <a:t>Step 4.1  Analyze transactions</a:t>
            </a:r>
          </a:p>
          <a:p>
            <a:pPr lvl="1"/>
            <a:r>
              <a:rPr lang="en-GB" altLang="en-US" b="1" smtClean="0"/>
              <a:t>Step 4.2  Choose file organizations</a:t>
            </a:r>
          </a:p>
          <a:p>
            <a:pPr lvl="1"/>
            <a:r>
              <a:rPr lang="en-GB" altLang="en-US" b="1" smtClean="0"/>
              <a:t>Step 4.3  Choose indexes</a:t>
            </a:r>
          </a:p>
          <a:p>
            <a:pPr lvl="1"/>
            <a:r>
              <a:rPr lang="en-GB" altLang="en-US" b="1" smtClean="0"/>
              <a:t>Step 4.4  Estimate disk space requirements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4103DB-CD9D-4A53-8471-F33BB5D52E6E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of Physical Database Design Methodology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5  Design user views</a:t>
            </a:r>
          </a:p>
          <a:p>
            <a:r>
              <a:rPr lang="en-GB" altLang="en-US" b="1" smtClean="0"/>
              <a:t>Step 6  Design security mechanisms</a:t>
            </a:r>
          </a:p>
          <a:p>
            <a:r>
              <a:rPr lang="en-US" altLang="en-US" b="1" smtClean="0">
                <a:cs typeface="Times New Roman" pitchFamily="18" charset="0"/>
              </a:rPr>
              <a:t>Step 7  Consider the introduction of controlled redundancy </a:t>
            </a:r>
            <a:endParaRPr lang="en-GB" altLang="en-US" b="1" smtClean="0"/>
          </a:p>
          <a:p>
            <a:r>
              <a:rPr lang="en-US" altLang="en-US" b="1" smtClean="0">
                <a:cs typeface="Times New Roman" pitchFamily="18" charset="0"/>
              </a:rPr>
              <a:t>Step 8  Monitor and tune operational system</a:t>
            </a:r>
            <a:r>
              <a:rPr lang="en-GB" altLang="en-US" b="1" smtClean="0"/>
              <a:t>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D4402-D374-4B71-BBA9-82B937423018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Step 3  Translate Logical Data Model for Target DBMS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</a:t>
            </a:r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To produce a relational database schema from the logical data model that can be implemented in the target DBMS.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>
              <a:lnSpc>
                <a:spcPct val="10000"/>
              </a:lnSpc>
              <a:buFont typeface="Monotype Sorts" pitchFamily="2" charset="2"/>
              <a:buNone/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Need to know functionality of target DBMS such as how to create base relations and whether the system supports the definition of: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PKs, FKs, and AKs;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required data – i.e. whether system supports NOT NULL;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domains;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relational integrity constraints;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smtClean="0">
                <a:latin typeface="Times" pitchFamily="18" charset="0"/>
                <a:cs typeface="Times New Roman" pitchFamily="18" charset="0"/>
              </a:rPr>
              <a:t>general constraints.</a:t>
            </a:r>
            <a:r>
              <a:rPr lang="en-GB" altLang="en-US" sz="2400" b="1" smtClean="0">
                <a:latin typeface="Times" pitchFamily="18" charset="0"/>
              </a:rPr>
              <a:t> </a:t>
            </a:r>
          </a:p>
          <a:p>
            <a:pPr lvl="3">
              <a:lnSpc>
                <a:spcPct val="80000"/>
              </a:lnSpc>
            </a:pPr>
            <a:endParaRPr lang="en-GB" altLang="en-US" sz="1800" b="1" smtClean="0">
              <a:latin typeface="Times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2</TotalTime>
  <Pages>17</Pages>
  <Words>1114</Words>
  <Application>Microsoft Office PowerPoint</Application>
  <PresentationFormat>全屏显示(4:3)</PresentationFormat>
  <Paragraphs>231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CG Times</vt:lpstr>
      <vt:lpstr>Monotype Sorts</vt:lpstr>
      <vt:lpstr>Arial</vt:lpstr>
      <vt:lpstr>Times</vt:lpstr>
      <vt:lpstr>Times New Roman</vt:lpstr>
      <vt:lpstr>introdbs</vt:lpstr>
      <vt:lpstr>1_introdbs</vt:lpstr>
      <vt:lpstr>Chapter 18</vt:lpstr>
      <vt:lpstr>Chapter 18 - Objectives</vt:lpstr>
      <vt:lpstr>Chapter 18 - Objectives</vt:lpstr>
      <vt:lpstr>Logical v. Physical Database Design </vt:lpstr>
      <vt:lpstr>Physical Database Design</vt:lpstr>
      <vt:lpstr>Overview of Physical Database Design Methodology</vt:lpstr>
      <vt:lpstr>Overview of Physical Database Design Methodology</vt:lpstr>
      <vt:lpstr>Overview of Physical Database Design Methodology</vt:lpstr>
      <vt:lpstr>Step 3  Translate Logical Data Model for Target DBMS</vt:lpstr>
      <vt:lpstr>Step 3.1  Design base relations</vt:lpstr>
      <vt:lpstr>Step 3.1  Design base relations</vt:lpstr>
      <vt:lpstr>DBDL for the PropertyForRent Relation </vt:lpstr>
      <vt:lpstr>Step 3.2  Design representation of derived data</vt:lpstr>
      <vt:lpstr>Step 3.2  Design representation of derived data</vt:lpstr>
      <vt:lpstr>PropertyforRent Relation and Staff Relation with Derived Attribute noOfProperties </vt:lpstr>
      <vt:lpstr>Step 3.3  Design general constraints</vt:lpstr>
      <vt:lpstr>Step 4  Design File Organizations and Indexes</vt:lpstr>
      <vt:lpstr>Step 4.1  Analyze transactions </vt:lpstr>
      <vt:lpstr>Step 4.1  Analyze transactions </vt:lpstr>
      <vt:lpstr>Step 4.1  Analyze transactions </vt:lpstr>
      <vt:lpstr>Step 4.1  Analyze transactions </vt:lpstr>
      <vt:lpstr>Cross-referencing transactions and relations</vt:lpstr>
      <vt:lpstr>Example Transaction Usage Map </vt:lpstr>
      <vt:lpstr>Example Transaction Analysis Form </vt:lpstr>
      <vt:lpstr>Step 4.2  Choose file organizations </vt:lpstr>
      <vt:lpstr>Step 4.3  Choose indexes </vt:lpstr>
      <vt:lpstr>Step 4.3  Choose indexes </vt:lpstr>
      <vt:lpstr>Step 4.3  Choose indexes </vt:lpstr>
      <vt:lpstr>Step 4.3  Choose indexes </vt:lpstr>
      <vt:lpstr>Step 4.3  Choose indexes – Guidelines for choosing ‘wish-list’</vt:lpstr>
      <vt:lpstr>Step 4.3  Choose indexes – Guidelines for choosing ‘wish-list’</vt:lpstr>
      <vt:lpstr>Step 4.4  Estimate disk space requirements</vt:lpstr>
      <vt:lpstr>Step 5  Design User Views </vt:lpstr>
      <vt:lpstr>Step 6  Design Security Measures </vt:lpstr>
    </vt:vector>
  </TitlesOfParts>
  <Company>University of Paisley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subject>Database Systems</dc:subject>
  <dc:creator>Thomas Connolly and Carolyn Begg</dc:creator>
  <dc:description>Transparencies for Chapter 17 of textbook_x000d_
Database Systems: A Practical Approach to Design, Implementation, and Management</dc:description>
  <cp:lastModifiedBy>Jeff Liu</cp:lastModifiedBy>
  <cp:revision>58</cp:revision>
  <cp:lastPrinted>1998-07-14T11:44:44Z</cp:lastPrinted>
  <dcterms:created xsi:type="dcterms:W3CDTF">1998-06-28T10:24:16Z</dcterms:created>
  <dcterms:modified xsi:type="dcterms:W3CDTF">2015-11-05T07:29:20Z</dcterms:modified>
</cp:coreProperties>
</file>