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696" r:id="rId2"/>
  </p:sldMasterIdLst>
  <p:notesMasterIdLst>
    <p:notesMasterId r:id="rId24"/>
  </p:notesMasterIdLst>
  <p:handoutMasterIdLst>
    <p:handoutMasterId r:id="rId25"/>
  </p:handoutMasterIdLst>
  <p:sldIdLst>
    <p:sldId id="276" r:id="rId3"/>
    <p:sldId id="257" r:id="rId4"/>
    <p:sldId id="277" r:id="rId5"/>
    <p:sldId id="279" r:id="rId6"/>
    <p:sldId id="280" r:id="rId7"/>
    <p:sldId id="300" r:id="rId8"/>
    <p:sldId id="281" r:id="rId9"/>
    <p:sldId id="282" r:id="rId10"/>
    <p:sldId id="283" r:id="rId11"/>
    <p:sldId id="284" r:id="rId12"/>
    <p:sldId id="285" r:id="rId13"/>
    <p:sldId id="286" r:id="rId14"/>
    <p:sldId id="30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</p:sldIdLst>
  <p:sldSz cx="9144000" cy="6858000" type="screen4x3"/>
  <p:notesSz cx="6616700" cy="981075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737" autoAdjust="0"/>
  </p:normalViewPr>
  <p:slideViewPr>
    <p:cSldViewPr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572" y="-102"/>
      </p:cViewPr>
      <p:guideLst>
        <p:guide orient="horz" pos="3090"/>
        <p:guide pos="20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7671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39326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38200" y="762000"/>
            <a:ext cx="4876800" cy="3657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648200"/>
            <a:ext cx="4800600" cy="441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0" y="34290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C236A39-392E-4B5B-A989-B5AEBF8EBB3B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5E9F6F-EC77-4D62-B691-584AC7CC5268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66700"/>
            <a:ext cx="2095500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66700"/>
            <a:ext cx="6134100" cy="552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573610-3610-4DE5-8B2C-418D9DBAA146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Saturday, April 26, 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236A39-392E-4B5B-A989-B5AEBF8EBB3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E771BAD-AC40-4CFB-BD6B-EF80D2407F3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dirty="0" err="1" smtClean="0"/>
              <a:t>Huan</a:t>
            </a:r>
            <a:r>
              <a:rPr lang="en-GB" sz="1200" dirty="0" smtClean="0"/>
              <a:t> </a:t>
            </a:r>
            <a:r>
              <a:rPr lang="en-GB" sz="1200" dirty="0" err="1" smtClean="0"/>
              <a:t>Huo</a:t>
            </a:r>
            <a:r>
              <a:rPr lang="en-GB" sz="1200" dirty="0" smtClean="0"/>
              <a:t> © huoh@usst.edu.cn</a:t>
            </a:r>
            <a:endParaRPr lang="en-GB" sz="1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Saturday, April 26, 2014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DDB417-342E-460F-870E-C1CBDA50E0C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CEBA98F-560C-4997-81C4-81D4D9187EAB}" type="datetime2">
              <a:rPr lang="en-US" smtClean="0"/>
              <a:t>Saturday, April 26,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3A7D-1D88-4E54-A0FE-D17C05DD8C2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Saturday, April 26,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3676ABD-1F22-4F66-8969-E773EF99F9C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Saturday, April 26,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5707518-2D73-47FF-9E56-8ED4BDA1B8C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dirty="0"/>
              <a:t>Pearson Education © 2009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Saturday, April 26,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3A801A5-E09B-42CB-B9C1-F5B3610A332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234F886-3BC1-42D7-9270-A4401BF4F85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Saturday, April 26,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 algn="r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A21E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771BAD-AC40-4CFB-BD6B-EF80D2407F3F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dirty="0"/>
              <a:t>Pearson Education © 2009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02A43E6-B93C-4B9C-91B0-DB2FB0CCB34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BDC1E59-17DD-41CE-97CA-624A472382D4}" type="datetime2">
              <a:rPr lang="en-US" smtClean="0"/>
              <a:t>Saturday, April 26,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 algn="r"/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Saturday, April 26,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9F6F-EC77-4D62-B691-584AC7CC5268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6573610-3610-4DE5-8B2C-418D9DBAA14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Saturday, April 26,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DDB417-342E-460F-870E-C1CBDA50E0C9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5050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225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ED33A7D-1D88-4E54-A0FE-D17C05DD8C26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676ABD-1F22-4F66-8969-E773EF99F9C8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A21E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707518-2D73-47FF-9E56-8ED4BDA1B8C4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dirty="0"/>
              <a:t>Pearson Education © 2009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3A801A5-E09B-42CB-B9C1-F5B3610A3325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34F886-3BC1-42D7-9270-A4401BF4F85C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2A43E6-B93C-4B9C-91B0-DB2FB0CCB34C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0" y="13716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667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5050" y="1676400"/>
            <a:ext cx="77279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7142E4-31B2-41D2-903B-480226B8EC1F}" type="slidenum">
              <a:rPr lang="en-GB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4/26/2014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C7142E4-31B2-41D2-903B-480226B8EC1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>
                <a:latin typeface="Times" pitchFamily="18" charset="0"/>
              </a:rPr>
              <a:t>Database Architectures</a:t>
            </a:r>
          </a:p>
          <a:p>
            <a:r>
              <a:rPr lang="en-US" sz="1800" b="1" dirty="0" smtClean="0">
                <a:latin typeface="Times" pitchFamily="18" charset="0"/>
              </a:rPr>
              <a:t>and the Web</a:t>
            </a:r>
            <a:endParaRPr lang="en-GB" sz="1800" b="1" dirty="0">
              <a:latin typeface="Times" pitchFamily="18" charset="0"/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latin typeface="Times" pitchFamily="18" charset="0"/>
              </a:rPr>
              <a:t>Chapter </a:t>
            </a:r>
            <a:r>
              <a:rPr lang="en-GB" b="1" dirty="0" smtClean="0">
                <a:latin typeface="Times" pitchFamily="18" charset="0"/>
              </a:rPr>
              <a:t>3</a:t>
            </a:r>
            <a:endParaRPr lang="en-GB" b="1" dirty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464024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200" dirty="0" smtClean="0"/>
              <a:t>University of Shanghai for Science and Technology</a:t>
            </a:r>
            <a:endParaRPr lang="en-GB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3779912" y="4815243"/>
            <a:ext cx="2520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1400" b="1" cap="all" spc="250" dirty="0">
                <a:solidFill>
                  <a:schemeClr val="tx2"/>
                </a:solidFill>
                <a:latin typeface="Times" pitchFamily="18" charset="0"/>
              </a:rPr>
              <a:t>Dr. </a:t>
            </a:r>
            <a:r>
              <a:rPr lang="en-US" sz="1400" b="1" cap="all" spc="250" dirty="0" err="1">
                <a:solidFill>
                  <a:schemeClr val="tx2"/>
                </a:solidFill>
                <a:latin typeface="Times" pitchFamily="18" charset="0"/>
              </a:rPr>
              <a:t>Huan</a:t>
            </a:r>
            <a:r>
              <a:rPr lang="en-US" sz="1400" b="1" cap="all" spc="250" dirty="0">
                <a:solidFill>
                  <a:schemeClr val="tx2"/>
                </a:solidFill>
                <a:latin typeface="Times" pitchFamily="18" charset="0"/>
              </a:rPr>
              <a:t> </a:t>
            </a:r>
            <a:r>
              <a:rPr lang="en-US" sz="1400" b="1" cap="all" spc="250" dirty="0" err="1">
                <a:solidFill>
                  <a:schemeClr val="tx2"/>
                </a:solidFill>
                <a:latin typeface="Times" pitchFamily="18" charset="0"/>
              </a:rPr>
              <a:t>Huo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Multi-user DBMS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35050" y="1676400"/>
            <a:ext cx="7751792" cy="4752996"/>
          </a:xfrm>
        </p:spPr>
        <p:txBody>
          <a:bodyPr/>
          <a:lstStyle/>
          <a:p>
            <a:r>
              <a:rPr lang="en-US" dirty="0" smtClean="0"/>
              <a:t>Middleware</a:t>
            </a:r>
          </a:p>
          <a:p>
            <a:pPr lvl="1"/>
            <a:r>
              <a:rPr lang="en-US" dirty="0" smtClean="0"/>
              <a:t>Software that mediates with other software </a:t>
            </a:r>
          </a:p>
          <a:p>
            <a:pPr lvl="1"/>
            <a:r>
              <a:rPr lang="en-US" dirty="0" smtClean="0"/>
              <a:t>Communication among disparate applications</a:t>
            </a:r>
          </a:p>
          <a:p>
            <a:pPr lvl="1"/>
            <a:r>
              <a:rPr lang="en-US" dirty="0" smtClean="0"/>
              <a:t>Six main types</a:t>
            </a:r>
          </a:p>
          <a:p>
            <a:pPr lvl="2"/>
            <a:r>
              <a:rPr lang="en-US" dirty="0" smtClean="0"/>
              <a:t>Asynchronous Remote Procedure Call (RPC)</a:t>
            </a:r>
          </a:p>
          <a:p>
            <a:pPr lvl="2"/>
            <a:r>
              <a:rPr lang="en-US" dirty="0" smtClean="0"/>
              <a:t>Synchronous RPC</a:t>
            </a:r>
          </a:p>
          <a:p>
            <a:pPr lvl="2"/>
            <a:r>
              <a:rPr lang="en-US" dirty="0" smtClean="0"/>
              <a:t>Publish/Subscribe</a:t>
            </a:r>
          </a:p>
          <a:p>
            <a:pPr lvl="2"/>
            <a:r>
              <a:rPr lang="en-US" dirty="0" smtClean="0"/>
              <a:t>Message-Oriented middleware (MOM)</a:t>
            </a:r>
          </a:p>
          <a:p>
            <a:pPr lvl="2"/>
            <a:r>
              <a:rPr lang="en-US" dirty="0" smtClean="0"/>
              <a:t>Object-request broker (ORB)</a:t>
            </a:r>
          </a:p>
          <a:p>
            <a:pPr lvl="2"/>
            <a:r>
              <a:rPr lang="en-US" dirty="0" smtClean="0"/>
              <a:t>SQL-oriented data access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Multi-user DBMS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Transaction processing monitor</a:t>
            </a:r>
          </a:p>
          <a:p>
            <a:pPr lvl="1"/>
            <a:r>
              <a:rPr lang="en-US" dirty="0" smtClean="0"/>
              <a:t>Controls data transfer between clients/servers</a:t>
            </a:r>
          </a:p>
          <a:p>
            <a:pPr lvl="1"/>
            <a:r>
              <a:rPr lang="en-US" dirty="0" smtClean="0"/>
              <a:t>Provides a consistent environment, particularly for online transaction processing (OLTP)</a:t>
            </a:r>
          </a:p>
          <a:p>
            <a:pPr lvl="1"/>
            <a:r>
              <a:rPr lang="en-US" dirty="0" smtClean="0"/>
              <a:t>Significant advantages</a:t>
            </a:r>
          </a:p>
          <a:p>
            <a:pPr lvl="2"/>
            <a:r>
              <a:rPr lang="en-US" dirty="0" smtClean="0"/>
              <a:t>Transaction routing</a:t>
            </a:r>
          </a:p>
          <a:p>
            <a:pPr lvl="2"/>
            <a:r>
              <a:rPr lang="en-US" dirty="0" smtClean="0"/>
              <a:t>Managing distributed transactions</a:t>
            </a:r>
          </a:p>
          <a:p>
            <a:pPr lvl="2"/>
            <a:r>
              <a:rPr lang="en-US" dirty="0" smtClean="0"/>
              <a:t>Load balancing</a:t>
            </a:r>
          </a:p>
          <a:p>
            <a:pPr lvl="2"/>
            <a:r>
              <a:rPr lang="en-US" dirty="0" smtClean="0"/>
              <a:t>Funneling</a:t>
            </a:r>
          </a:p>
          <a:p>
            <a:pPr lvl="2"/>
            <a:r>
              <a:rPr lang="en-US" dirty="0" smtClean="0"/>
              <a:t>Increased reliability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Multi-user DBMS Architectures</a:t>
            </a:r>
            <a:endParaRPr lang="en-US" dirty="0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285992"/>
            <a:ext cx="6296016" cy="3393205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6" name="Rectangle 5"/>
          <p:cNvSpPr/>
          <p:nvPr/>
        </p:nvSpPr>
        <p:spPr>
          <a:xfrm>
            <a:off x="0" y="164305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Transaction processing monitor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"/>
            <a:ext cx="7772400" cy="858044"/>
          </a:xfrm>
        </p:spPr>
        <p:txBody>
          <a:bodyPr/>
          <a:lstStyle/>
          <a:p>
            <a:r>
              <a:rPr lang="en-US" dirty="0" smtClean="0"/>
              <a:t>Distributed DBMSs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9552" y="1412776"/>
            <a:ext cx="7751792" cy="4681558"/>
          </a:xfrm>
        </p:spPr>
        <p:txBody>
          <a:bodyPr/>
          <a:lstStyle/>
          <a:p>
            <a:r>
              <a:rPr lang="en-US" dirty="0" smtClean="0"/>
              <a:t>Characteristics of DDBMS</a:t>
            </a:r>
          </a:p>
          <a:p>
            <a:pPr lvl="1"/>
            <a:r>
              <a:rPr lang="en-US" dirty="0" smtClean="0"/>
              <a:t>Collection of logically related shared data</a:t>
            </a:r>
          </a:p>
          <a:p>
            <a:pPr lvl="1"/>
            <a:r>
              <a:rPr lang="en-US" dirty="0" smtClean="0"/>
              <a:t>Data split into fragments</a:t>
            </a:r>
          </a:p>
          <a:p>
            <a:pPr lvl="1"/>
            <a:r>
              <a:rPr lang="en-US" dirty="0" smtClean="0"/>
              <a:t>Fragments may be replicated</a:t>
            </a:r>
          </a:p>
          <a:p>
            <a:pPr lvl="1"/>
            <a:r>
              <a:rPr lang="en-US" dirty="0" smtClean="0"/>
              <a:t>Fragments/replicas are allocated to sites</a:t>
            </a:r>
          </a:p>
          <a:p>
            <a:pPr lvl="1"/>
            <a:r>
              <a:rPr lang="en-US" dirty="0" smtClean="0"/>
              <a:t>Sites are linked by a communications network</a:t>
            </a:r>
          </a:p>
          <a:p>
            <a:pPr lvl="1"/>
            <a:r>
              <a:rPr lang="en-US" dirty="0" smtClean="0"/>
              <a:t>Data at each site is controlled by DBMS</a:t>
            </a:r>
          </a:p>
          <a:p>
            <a:pPr lvl="1"/>
            <a:r>
              <a:rPr lang="en-US" dirty="0" smtClean="0"/>
              <a:t>DMBS handles local apps autonomously</a:t>
            </a:r>
          </a:p>
          <a:p>
            <a:pPr lvl="1"/>
            <a:r>
              <a:rPr lang="en-US" dirty="0" smtClean="0"/>
              <a:t>Each DBMS in one or more global application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DBMSs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Distributed processing</a:t>
            </a:r>
          </a:p>
          <a:p>
            <a:pPr lvl="1"/>
            <a:r>
              <a:rPr lang="en-US" dirty="0" smtClean="0"/>
              <a:t>Centralized database that can be accessed over a computer network</a:t>
            </a:r>
          </a:p>
          <a:p>
            <a:r>
              <a:rPr lang="en-US" dirty="0" smtClean="0"/>
              <a:t>System consists of data that is physically distributed across a number of sites in the network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Warehousing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warehouse</a:t>
            </a:r>
          </a:p>
          <a:p>
            <a:pPr lvl="1"/>
            <a:r>
              <a:rPr lang="en-US" dirty="0" smtClean="0"/>
              <a:t>Consolidated/integrated view of corporate data </a:t>
            </a:r>
          </a:p>
          <a:p>
            <a:pPr lvl="1"/>
            <a:r>
              <a:rPr lang="en-US" dirty="0" smtClean="0"/>
              <a:t>Drawn from disparate operational data sources </a:t>
            </a:r>
          </a:p>
          <a:p>
            <a:pPr lvl="1"/>
            <a:r>
              <a:rPr lang="en-US" dirty="0" smtClean="0"/>
              <a:t>Range of end-user access tools capable of supporting simple to highly complex queries to support decision making</a:t>
            </a:r>
          </a:p>
          <a:p>
            <a:pPr lvl="1"/>
            <a:r>
              <a:rPr lang="en-US" dirty="0" smtClean="0"/>
              <a:t>Subject-oriented, integrated, time-variant, and nonvolatile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 Architecture of a Data Warehouse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714488"/>
            <a:ext cx="622755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DBMS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Major components of a DBMS:</a:t>
            </a:r>
          </a:p>
          <a:p>
            <a:pPr lvl="1"/>
            <a:r>
              <a:rPr lang="en-US" dirty="0" smtClean="0"/>
              <a:t>Query processor</a:t>
            </a:r>
          </a:p>
          <a:p>
            <a:pPr lvl="1"/>
            <a:r>
              <a:rPr lang="en-US" dirty="0" smtClean="0"/>
              <a:t>Database manager (DM)</a:t>
            </a:r>
          </a:p>
          <a:p>
            <a:pPr lvl="1"/>
            <a:r>
              <a:rPr lang="en-US" dirty="0" smtClean="0"/>
              <a:t>File manager</a:t>
            </a:r>
          </a:p>
          <a:p>
            <a:pPr lvl="1"/>
            <a:r>
              <a:rPr lang="en-US" dirty="0" smtClean="0"/>
              <a:t>DML preprocessor</a:t>
            </a:r>
          </a:p>
          <a:p>
            <a:pPr lvl="1"/>
            <a:r>
              <a:rPr lang="en-US" dirty="0" smtClean="0"/>
              <a:t>DDL compiler</a:t>
            </a:r>
          </a:p>
          <a:p>
            <a:pPr lvl="1"/>
            <a:r>
              <a:rPr lang="en-US" dirty="0" smtClean="0"/>
              <a:t>Catalog manager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42910" y="1714488"/>
            <a:ext cx="7870826" cy="4114800"/>
          </a:xfrm>
        </p:spPr>
        <p:txBody>
          <a:bodyPr/>
          <a:lstStyle/>
          <a:p>
            <a:r>
              <a:rPr lang="en-US" dirty="0" smtClean="0"/>
              <a:t>Major software components for database manager</a:t>
            </a:r>
          </a:p>
          <a:p>
            <a:pPr lvl="1"/>
            <a:r>
              <a:rPr lang="en-US" dirty="0" smtClean="0"/>
              <a:t>Authorization control</a:t>
            </a:r>
          </a:p>
          <a:p>
            <a:pPr lvl="1"/>
            <a:r>
              <a:rPr lang="en-US" dirty="0" smtClean="0"/>
              <a:t>Command processor</a:t>
            </a:r>
          </a:p>
          <a:p>
            <a:pPr lvl="1"/>
            <a:r>
              <a:rPr lang="en-US" dirty="0" smtClean="0"/>
              <a:t>Integrity checker</a:t>
            </a:r>
          </a:p>
          <a:p>
            <a:pPr lvl="1"/>
            <a:r>
              <a:rPr lang="en-US" dirty="0" smtClean="0"/>
              <a:t>Query optimizer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72066" y="2214554"/>
            <a:ext cx="34290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Times New Roman" pitchFamily="18" charset="0"/>
              <a:buChar char="–"/>
            </a:pPr>
            <a:r>
              <a:rPr lang="en-US" sz="2800" dirty="0" smtClean="0"/>
              <a:t> Transaction manager</a:t>
            </a:r>
          </a:p>
          <a:p>
            <a:pPr>
              <a:buFont typeface="Times New Roman" pitchFamily="18" charset="0"/>
              <a:buChar char="–"/>
            </a:pPr>
            <a:r>
              <a:rPr lang="en-US" sz="2800" dirty="0" smtClean="0"/>
              <a:t> Scheduler</a:t>
            </a:r>
          </a:p>
          <a:p>
            <a:pPr>
              <a:buFont typeface="Times New Roman" pitchFamily="18" charset="0"/>
              <a:buChar char="–"/>
            </a:pPr>
            <a:r>
              <a:rPr lang="en-US" sz="2800" dirty="0" smtClean="0"/>
              <a:t> Recovery manager</a:t>
            </a:r>
          </a:p>
          <a:p>
            <a:pPr>
              <a:buFont typeface="Times New Roman" pitchFamily="18" charset="0"/>
              <a:buChar char="–"/>
            </a:pPr>
            <a:r>
              <a:rPr lang="en-US" sz="2800" dirty="0" smtClean="0"/>
              <a:t> Buffer manager</a:t>
            </a:r>
          </a:p>
          <a:p>
            <a:pPr>
              <a:buFont typeface="Times New Roman" pitchFamily="18" charset="0"/>
              <a:buChar char="–"/>
            </a:pPr>
            <a:endParaRPr lang="en-US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Oracle’s logical database structure</a:t>
            </a:r>
          </a:p>
          <a:p>
            <a:pPr lvl="1"/>
            <a:r>
              <a:rPr lang="en-US" dirty="0" smtClean="0"/>
              <a:t>Tablespaces</a:t>
            </a:r>
          </a:p>
          <a:p>
            <a:pPr lvl="1"/>
            <a:r>
              <a:rPr lang="en-US" dirty="0" smtClean="0"/>
              <a:t>Schemas</a:t>
            </a:r>
          </a:p>
          <a:p>
            <a:pPr lvl="1"/>
            <a:r>
              <a:rPr lang="en-US" dirty="0" smtClean="0"/>
              <a:t>Data blocks </a:t>
            </a:r>
          </a:p>
          <a:p>
            <a:pPr lvl="1"/>
            <a:r>
              <a:rPr lang="en-US" dirty="0" smtClean="0"/>
              <a:t>Extents/segments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Chapter 3 - Objectives</a:t>
            </a:r>
            <a:endParaRPr lang="en-GB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meaning of the client–server architecture and the advantages of this type of architecture for a DBMS</a:t>
            </a:r>
          </a:p>
          <a:p>
            <a:r>
              <a:rPr lang="en-US" dirty="0" smtClean="0"/>
              <a:t>The difference between two-tier, three-tier and n-tier client–server architectures</a:t>
            </a:r>
          </a:p>
          <a:p>
            <a:r>
              <a:rPr lang="en-US" dirty="0" smtClean="0"/>
              <a:t>The function of an application server</a:t>
            </a:r>
          </a:p>
          <a:p>
            <a:r>
              <a:rPr lang="en-US" dirty="0" smtClean="0"/>
              <a:t>The meaning of middleware and the different types of middleware that exist</a:t>
            </a:r>
          </a:p>
          <a:p>
            <a:r>
              <a:rPr lang="en-US" dirty="0" smtClean="0"/>
              <a:t>The function and uses of Transaction Processing (TP) Monitors</a:t>
            </a: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Relationship between an Oracle Database,</a:t>
            </a:r>
            <a:br>
              <a:rPr lang="en-US" dirty="0" smtClean="0"/>
            </a:br>
            <a:r>
              <a:rPr lang="en-US" dirty="0" smtClean="0"/>
              <a:t>Tablespaces, and Datafiles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4075" y="1566863"/>
            <a:ext cx="489585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Oracle’s physical database structure</a:t>
            </a:r>
          </a:p>
          <a:p>
            <a:pPr lvl="1"/>
            <a:r>
              <a:rPr lang="en-US" dirty="0" smtClean="0"/>
              <a:t>Datafiles</a:t>
            </a:r>
          </a:p>
          <a:p>
            <a:pPr lvl="1"/>
            <a:r>
              <a:rPr lang="en-US" dirty="0" smtClean="0"/>
              <a:t>Redo log files</a:t>
            </a:r>
          </a:p>
          <a:p>
            <a:pPr lvl="1"/>
            <a:r>
              <a:rPr lang="en-US" dirty="0" smtClean="0"/>
              <a:t>Control files</a:t>
            </a:r>
          </a:p>
          <a:p>
            <a:r>
              <a:rPr lang="en-US" dirty="0" smtClean="0"/>
              <a:t>The Oracle instance </a:t>
            </a:r>
          </a:p>
          <a:p>
            <a:pPr lvl="1"/>
            <a:r>
              <a:rPr lang="en-US" dirty="0" smtClean="0"/>
              <a:t>Oracle processes and shared memory required to access information in the database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Chapter 3 -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35050" y="1676400"/>
            <a:ext cx="7727950" cy="43958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purpose of a Web service and the technological standards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meaning of service-oriented architecture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(SOA)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difference between distributed DBMSs, and distributed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processing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architecture of a data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warehouse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components of a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DBMS</a:t>
            </a:r>
          </a:p>
          <a:p>
            <a:r>
              <a:rPr lang="en-US" dirty="0" smtClean="0"/>
              <a:t>About Oracle’s logical and physical structure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Multi-user DBMS Architectures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Teleprocessing</a:t>
            </a:r>
          </a:p>
          <a:p>
            <a:pPr lvl="1"/>
            <a:r>
              <a:rPr lang="en-US" dirty="0" smtClean="0"/>
              <a:t>Traditional architecture for multi-user systems</a:t>
            </a:r>
          </a:p>
          <a:p>
            <a:pPr lvl="1"/>
            <a:r>
              <a:rPr lang="en-US" dirty="0" smtClean="0"/>
              <a:t>One computer with a single central processing unit (CPU) and a number of terminals</a:t>
            </a:r>
          </a:p>
          <a:p>
            <a:pPr lvl="1"/>
            <a:r>
              <a:rPr lang="en-US" dirty="0" smtClean="0"/>
              <a:t>Put a huge burden on the central computer</a:t>
            </a:r>
          </a:p>
          <a:p>
            <a:r>
              <a:rPr lang="en-US" dirty="0" smtClean="0"/>
              <a:t>Downsizing</a:t>
            </a:r>
          </a:p>
          <a:p>
            <a:pPr lvl="1"/>
            <a:r>
              <a:rPr lang="en-US" dirty="0" smtClean="0"/>
              <a:t>Replacing expensive mainframe computers with more cost-effective networks of personal computers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Multi-user DBMS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File-server architecture</a:t>
            </a:r>
          </a:p>
          <a:p>
            <a:pPr lvl="1"/>
            <a:r>
              <a:rPr lang="en-US" dirty="0" smtClean="0"/>
              <a:t>Processing is distributed about the network</a:t>
            </a:r>
          </a:p>
          <a:p>
            <a:pPr lvl="1"/>
            <a:r>
              <a:rPr lang="en-US" dirty="0" smtClean="0"/>
              <a:t>Three main disadvantages</a:t>
            </a:r>
          </a:p>
          <a:p>
            <a:pPr lvl="2"/>
            <a:r>
              <a:rPr lang="en-US" dirty="0" smtClean="0"/>
              <a:t>Large amount of network traffic</a:t>
            </a:r>
          </a:p>
          <a:p>
            <a:pPr lvl="2"/>
            <a:r>
              <a:rPr lang="en-US" dirty="0" smtClean="0"/>
              <a:t>Full copy of DBMS required on each workstation</a:t>
            </a:r>
          </a:p>
          <a:p>
            <a:pPr lvl="2"/>
            <a:r>
              <a:rPr lang="en-US" dirty="0" smtClean="0"/>
              <a:t>Concurrency, recovery, and integrity control are complex</a:t>
            </a:r>
          </a:p>
          <a:p>
            <a:pPr lvl="3"/>
            <a:r>
              <a:rPr lang="en-US" dirty="0" smtClean="0"/>
              <a:t>Multiple DBMSs can access the same files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Multi-user DBMS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Traditional two-tier client–server architecture</a:t>
            </a:r>
          </a:p>
          <a:p>
            <a:pPr lvl="1"/>
            <a:r>
              <a:rPr lang="en-US" dirty="0" smtClean="0"/>
              <a:t>Client process requires some resource</a:t>
            </a:r>
          </a:p>
          <a:p>
            <a:pPr lvl="1"/>
            <a:r>
              <a:rPr lang="en-US" dirty="0" smtClean="0"/>
              <a:t>Server provides the resource</a:t>
            </a:r>
          </a:p>
          <a:p>
            <a:pPr lvl="1"/>
            <a:r>
              <a:rPr lang="en-US" dirty="0"/>
              <a:t>B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asic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separation of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four main components of business application (database, transaction logic, business logic &amp; user interface)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n-lt"/>
              </a:rPr>
              <a:t>Typical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interaction between client and server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 of client–server functions</a:t>
            </a:r>
            <a:endParaRPr lang="en-US" dirty="0"/>
          </a:p>
        </p:txBody>
      </p:sp>
      <p:pic>
        <p:nvPicPr>
          <p:cNvPr id="9421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10494" y="2551112"/>
            <a:ext cx="6286500" cy="252412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Multi-user DBMS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Three-tier client–server architecture</a:t>
            </a:r>
          </a:p>
          <a:p>
            <a:pPr lvl="1"/>
            <a:r>
              <a:rPr lang="en-US" dirty="0" smtClean="0"/>
              <a:t>User interface layer</a:t>
            </a:r>
          </a:p>
          <a:p>
            <a:pPr lvl="1"/>
            <a:r>
              <a:rPr lang="en-US" dirty="0" smtClean="0"/>
              <a:t>Business logic and data processing layer</a:t>
            </a:r>
          </a:p>
          <a:p>
            <a:pPr lvl="1"/>
            <a:r>
              <a:rPr lang="en-US" dirty="0" smtClean="0"/>
              <a:t>DBMS</a:t>
            </a:r>
          </a:p>
          <a:p>
            <a:pPr lvl="1"/>
            <a:r>
              <a:rPr lang="en-US" dirty="0" smtClean="0"/>
              <a:t>Many advantages over traditional two-tier or single-tier designs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Multi-user DBMS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N-tier architectures</a:t>
            </a:r>
          </a:p>
          <a:p>
            <a:pPr lvl="1"/>
            <a:r>
              <a:rPr lang="en-US" dirty="0" smtClean="0"/>
              <a:t>Three-tier architecture can be expanded to n tiers</a:t>
            </a:r>
          </a:p>
          <a:p>
            <a:r>
              <a:rPr lang="en-US" dirty="0" smtClean="0"/>
              <a:t>Application servers	</a:t>
            </a:r>
          </a:p>
          <a:p>
            <a:pPr lvl="1"/>
            <a:r>
              <a:rPr lang="en-US" dirty="0" smtClean="0"/>
              <a:t>Hosts an application programming interface (API) to expose business logic and business processes for use by other applications</a:t>
            </a:r>
            <a:endParaRPr lang="en-US" dirty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bs">
  <a:themeElements>
    <a:clrScheme name="introdbs.pps 7">
      <a:dk1>
        <a:srgbClr val="000066"/>
      </a:dk1>
      <a:lt1>
        <a:srgbClr val="EAEAEA"/>
      </a:lt1>
      <a:dk2>
        <a:srgbClr val="000080"/>
      </a:dk2>
      <a:lt2>
        <a:srgbClr val="000000"/>
      </a:lt2>
      <a:accent1>
        <a:srgbClr val="9999FF"/>
      </a:accent1>
      <a:accent2>
        <a:srgbClr val="CC0000"/>
      </a:accent2>
      <a:accent3>
        <a:srgbClr val="F3F3F3"/>
      </a:accent3>
      <a:accent4>
        <a:srgbClr val="000056"/>
      </a:accent4>
      <a:accent5>
        <a:srgbClr val="CACAFF"/>
      </a:accent5>
      <a:accent6>
        <a:srgbClr val="B90000"/>
      </a:accent6>
      <a:hlink>
        <a:srgbClr val="00CC99"/>
      </a:hlink>
      <a:folHlink>
        <a:srgbClr val="0099CC"/>
      </a:folHlink>
    </a:clrScheme>
    <a:fontScheme name="introdbs.pp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dbs.pps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bs.pps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.pp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.pps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bs.pps 5">
        <a:dk1>
          <a:srgbClr val="000066"/>
        </a:dk1>
        <a:lt1>
          <a:srgbClr val="969696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C9C9C9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.pps 6">
        <a:dk1>
          <a:srgbClr val="000066"/>
        </a:dk1>
        <a:lt1>
          <a:srgbClr val="DDDDDD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EBEBEB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.pps 7">
        <a:dk1>
          <a:srgbClr val="000066"/>
        </a:dk1>
        <a:lt1>
          <a:srgbClr val="EAEAEA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F3F3F3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.pps 8">
        <a:dk1>
          <a:srgbClr val="000066"/>
        </a:dk1>
        <a:lt1>
          <a:srgbClr val="EAEAEA"/>
        </a:lt1>
        <a:dk2>
          <a:srgbClr val="3A21EF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F3F3F3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</TotalTime>
  <Words>610</Words>
  <Application>Microsoft Office PowerPoint</Application>
  <PresentationFormat>On-screen Show (4:3)</PresentationFormat>
  <Paragraphs>128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introdbs</vt:lpstr>
      <vt:lpstr>Civic</vt:lpstr>
      <vt:lpstr>Chapter 3</vt:lpstr>
      <vt:lpstr>Chapter 3 - Objectives</vt:lpstr>
      <vt:lpstr>Chapter 3 - Objectives</vt:lpstr>
      <vt:lpstr>Multi-user DBMS Architectures</vt:lpstr>
      <vt:lpstr>Multi-user DBMS Architectures</vt:lpstr>
      <vt:lpstr>Multi-user DBMS Architectures</vt:lpstr>
      <vt:lpstr>Summary of client–server functions</vt:lpstr>
      <vt:lpstr>Multi-user DBMS Architectures</vt:lpstr>
      <vt:lpstr>Multi-user DBMS Architectures</vt:lpstr>
      <vt:lpstr>Multi-user DBMS Architectures</vt:lpstr>
      <vt:lpstr>Multi-user DBMS Architectures</vt:lpstr>
      <vt:lpstr>Multi-user DBMS Architectures</vt:lpstr>
      <vt:lpstr>Distributed DBMSs</vt:lpstr>
      <vt:lpstr>Distributed DBMSs</vt:lpstr>
      <vt:lpstr>Data Warehousing</vt:lpstr>
      <vt:lpstr>Typical Architecture of a Data Warehouse</vt:lpstr>
      <vt:lpstr>Components of a DBMS</vt:lpstr>
      <vt:lpstr>Components of a DBMS</vt:lpstr>
      <vt:lpstr>Oracle Architecture</vt:lpstr>
      <vt:lpstr>Relationship between an Oracle Database, Tablespaces, and Datafiles</vt:lpstr>
      <vt:lpstr>Oracle Architecture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subject>Database Systems</dc:subject>
  <dc:creator>Thomas Connolly &amp; Carolyn Begg</dc:creator>
  <dc:description>Transparencies for Chapter 1 of textbook_x000d_
Database Systems: A Practical Approach to Design, Implementation, and Management</dc:description>
  <cp:lastModifiedBy>Huan Huo</cp:lastModifiedBy>
  <cp:revision>104</cp:revision>
  <cp:lastPrinted>1997-01-27T16:12:02Z</cp:lastPrinted>
  <dcterms:created xsi:type="dcterms:W3CDTF">1996-12-09T10:09:10Z</dcterms:created>
  <dcterms:modified xsi:type="dcterms:W3CDTF">2014-04-26T18:32:28Z</dcterms:modified>
</cp:coreProperties>
</file>