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57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385" r:id="rId5"/>
    <p:sldId id="272" r:id="rId6"/>
    <p:sldId id="273" r:id="rId7"/>
    <p:sldId id="375" r:id="rId8"/>
    <p:sldId id="376" r:id="rId9"/>
    <p:sldId id="274" r:id="rId10"/>
    <p:sldId id="366" r:id="rId11"/>
    <p:sldId id="275" r:id="rId12"/>
    <p:sldId id="367" r:id="rId13"/>
    <p:sldId id="377" r:id="rId14"/>
    <p:sldId id="378" r:id="rId15"/>
    <p:sldId id="379" r:id="rId16"/>
    <p:sldId id="380" r:id="rId17"/>
    <p:sldId id="381" r:id="rId18"/>
    <p:sldId id="382" r:id="rId19"/>
    <p:sldId id="276" r:id="rId20"/>
    <p:sldId id="368" r:id="rId21"/>
    <p:sldId id="371" r:id="rId22"/>
    <p:sldId id="279" r:id="rId23"/>
    <p:sldId id="280" r:id="rId24"/>
    <p:sldId id="281" r:id="rId25"/>
    <p:sldId id="282" r:id="rId26"/>
    <p:sldId id="283" r:id="rId27"/>
    <p:sldId id="284" r:id="rId28"/>
    <p:sldId id="372" r:id="rId29"/>
    <p:sldId id="285" r:id="rId30"/>
    <p:sldId id="373" r:id="rId31"/>
    <p:sldId id="286" r:id="rId32"/>
    <p:sldId id="374" r:id="rId33"/>
    <p:sldId id="288" r:id="rId34"/>
    <p:sldId id="320" r:id="rId35"/>
    <p:sldId id="386" r:id="rId36"/>
    <p:sldId id="387" r:id="rId37"/>
    <p:sldId id="388" r:id="rId38"/>
    <p:sldId id="389" r:id="rId39"/>
    <p:sldId id="351" r:id="rId40"/>
    <p:sldId id="350" r:id="rId41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95" autoAdjust="0"/>
  </p:normalViewPr>
  <p:slideViewPr>
    <p:cSldViewPr>
      <p:cViewPr>
        <p:scale>
          <a:sx n="66" d="100"/>
          <a:sy n="66" d="100"/>
        </p:scale>
        <p:origin x="-100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350" y="-78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117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923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DDC2E-93D6-4B3E-A5BB-E187466D54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023A-5073-4E80-B64C-100EEACBA6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7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F6760-63AA-4691-BA8E-A2B6F5EEDD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0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8D61D3-385B-4320-B942-202DED4A3F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7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4387A-8B19-425D-9A64-0DF11AEFB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9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B1B2-D046-46EE-8631-439B433817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5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675D-82A4-4B4D-B8DD-76D64ECBB9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B648F-6F8B-4E3B-899C-6F4E0135EB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2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6E07-545F-49D4-B4A9-8ED07747C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27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214F4-B814-4F70-9452-6514563540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68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8CBD-77BA-467C-9194-F7814DC41A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0AF5-6640-4311-9932-42490F0E47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57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F728C-3AA6-4F7B-A38A-6C1CE91EB6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47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F11E9-343B-415A-B5E0-1D24FAA4E3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47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E4AB0-45B6-4EA7-AABF-B538D7B34E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69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D0D3-735D-41AD-9426-6B938692F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4BCB-CFA6-4AE6-B8CC-BC9336D5B8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CD101-C2E5-4411-B7FC-B0FAB0B9C7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188B4-B0DE-40D6-8812-4A87E40EDA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8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CF00-AD36-4E02-9372-F3951AF142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FF919-BA01-41EF-87CC-E5B41EFD2C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D73E-1255-478E-AA11-C160592D6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6D066-C38A-4C33-97D5-DC9B984084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435D9BE-CDFC-492C-814E-EEA5DDDA49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9029988-76F9-4D5F-9A8E-9A7293AE3F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Chapter 5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Relational Algebra and </a:t>
            </a:r>
          </a:p>
          <a:p>
            <a:r>
              <a:rPr lang="en-GB" b="1" smtClean="0">
                <a:latin typeface="Times" pitchFamily="18" charset="0"/>
              </a:rPr>
              <a:t>Relational Calculus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C023C7-A97E-4665-AF37-458AB1D73927}" type="slidenum">
              <a:rPr lang="en-GB" sz="1400"/>
              <a:pPr/>
              <a:t>10</a:t>
            </a:fld>
            <a:endParaRPr lang="en-GB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Projection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col1, . . . , coln</a:t>
            </a:r>
            <a:r>
              <a:rPr lang="en-GB" b="1" smtClean="0"/>
              <a:t>(R)</a:t>
            </a:r>
          </a:p>
          <a:p>
            <a:pPr lvl="1"/>
            <a:r>
              <a:rPr lang="en-GB" b="1" smtClean="0"/>
              <a:t>Works on a single relation R and defines a relation that contains a vertical subset of R, extracting the values of specified attributes and eliminating duplicates.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C93FF4-E991-430D-B00A-79C56B4F68BA}" type="slidenum">
              <a:rPr lang="en-GB" sz="1400"/>
              <a:pPr/>
              <a:t>11</a:t>
            </a:fld>
            <a:endParaRPr lang="en-GB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Projection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Produce a list of salaries for all staff, showing only  staffNo, fName, lName, and salary details.</a:t>
            </a:r>
            <a:endParaRPr lang="en-GB" b="1" i="1" smtClean="0"/>
          </a:p>
          <a:p>
            <a:pPr lvl="1">
              <a:lnSpc>
                <a:spcPct val="30000"/>
              </a:lnSpc>
            </a:pPr>
            <a:endParaRPr lang="en-GB" b="1" i="1" smtClean="0"/>
          </a:p>
          <a:p>
            <a:pPr lvl="1">
              <a:buFontTx/>
              <a:buNone/>
            </a:pPr>
            <a:r>
              <a:rPr lang="en-GB" b="1" smtClean="0">
                <a:sym typeface="WP MultinationalA Roman" pitchFamily="18" charset="2"/>
              </a:rPr>
              <a:t>	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staffNo, fName, lName, salary</a:t>
            </a:r>
            <a:r>
              <a:rPr lang="en-GB" b="1" smtClean="0"/>
              <a:t>(Staff)</a:t>
            </a:r>
          </a:p>
        </p:txBody>
      </p:sp>
      <p:pic>
        <p:nvPicPr>
          <p:cNvPr id="172037" name="Picture 5" descr="DS3-Figure 04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09950"/>
            <a:ext cx="38893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4369ED-6B88-4262-8E9D-C7BF82CAA90B}" type="slidenum">
              <a:rPr lang="en-GB" sz="1400"/>
              <a:pPr/>
              <a:t>12</a:t>
            </a:fld>
            <a:endParaRPr lang="en-GB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Union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smtClean="0"/>
              <a:t>R </a:t>
            </a:r>
            <a:r>
              <a:rPr lang="en-GB" b="1" smtClean="0">
                <a:sym typeface="Symbol" pitchFamily="18" charset="2"/>
              </a:rPr>
              <a:t></a:t>
            </a:r>
            <a:r>
              <a:rPr lang="en-GB" b="1" smtClean="0"/>
              <a:t> S</a:t>
            </a:r>
          </a:p>
          <a:p>
            <a:pPr lvl="1">
              <a:lnSpc>
                <a:spcPct val="90000"/>
              </a:lnSpc>
            </a:pPr>
            <a:r>
              <a:rPr lang="en-GB" b="1" smtClean="0"/>
              <a:t>Union of two relations R and S defines a relation that contains all the tuples of R, or S, or both R and S, duplicate tuples being eliminated. </a:t>
            </a:r>
          </a:p>
          <a:p>
            <a:pPr lvl="1">
              <a:lnSpc>
                <a:spcPct val="90000"/>
              </a:lnSpc>
            </a:pPr>
            <a:r>
              <a:rPr lang="en-GB" b="1" smtClean="0"/>
              <a:t>R and S must be union-compatible.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b="1" smtClean="0"/>
          </a:p>
          <a:p>
            <a:pPr>
              <a:lnSpc>
                <a:spcPct val="90000"/>
              </a:lnSpc>
            </a:pPr>
            <a:r>
              <a:rPr lang="en-GB" b="1" smtClean="0"/>
              <a:t>If R and S have </a:t>
            </a:r>
            <a:r>
              <a:rPr lang="en-GB" b="1" i="1" smtClean="0"/>
              <a:t>I</a:t>
            </a:r>
            <a:r>
              <a:rPr lang="en-GB" b="1" smtClean="0"/>
              <a:t> and </a:t>
            </a:r>
            <a:r>
              <a:rPr lang="en-GB" b="1" i="1" smtClean="0"/>
              <a:t>J</a:t>
            </a:r>
            <a:r>
              <a:rPr lang="en-GB" b="1" smtClean="0"/>
              <a:t> tuples, respectively, union is obtained by concatenating them into one relation with a maximum of (</a:t>
            </a:r>
            <a:r>
              <a:rPr lang="en-GB" b="1" i="1" smtClean="0"/>
              <a:t>I</a:t>
            </a:r>
            <a:r>
              <a:rPr lang="en-GB" b="1" smtClean="0"/>
              <a:t> + </a:t>
            </a:r>
            <a:r>
              <a:rPr lang="en-GB" b="1" i="1" smtClean="0"/>
              <a:t>J</a:t>
            </a:r>
            <a:r>
              <a:rPr lang="en-GB" b="1" smtClean="0"/>
              <a:t>) tuples.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F26BBA-4AF9-4C1B-BBD4-F0612215491D}" type="slidenum">
              <a:rPr lang="en-GB" sz="1400"/>
              <a:pPr/>
              <a:t>13</a:t>
            </a:fld>
            <a:endParaRPr lang="en-GB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Example - Union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r>
              <a:rPr lang="en-GB" b="1" smtClean="0"/>
              <a:t>List all cities where there is either a branch office or a property for rent.</a:t>
            </a:r>
          </a:p>
          <a:p>
            <a:pPr lvl="1">
              <a:lnSpc>
                <a:spcPct val="40000"/>
              </a:lnSpc>
            </a:pPr>
            <a:endParaRPr lang="en-GB" b="1" smtClean="0"/>
          </a:p>
          <a:p>
            <a:pPr lvl="1">
              <a:buFontTx/>
              <a:buNone/>
            </a:pPr>
            <a:r>
              <a:rPr lang="en-GB" b="1" smtClean="0"/>
              <a:t>	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city</a:t>
            </a:r>
            <a:r>
              <a:rPr lang="en-GB" b="1" smtClean="0"/>
              <a:t>(Branch) </a:t>
            </a:r>
            <a:r>
              <a:rPr lang="en-GB" b="1" smtClean="0">
                <a:sym typeface="Symbol" pitchFamily="18" charset="2"/>
              </a:rPr>
              <a:t></a:t>
            </a:r>
            <a:r>
              <a:rPr lang="en-GB" b="1" smtClean="0"/>
              <a:t> 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city</a:t>
            </a:r>
            <a:r>
              <a:rPr lang="en-GB" b="1" smtClean="0"/>
              <a:t>(PropertyForRent)</a:t>
            </a:r>
          </a:p>
          <a:p>
            <a:pPr lvl="1">
              <a:lnSpc>
                <a:spcPct val="60000"/>
              </a:lnSpc>
            </a:pPr>
            <a:endParaRPr lang="en-GB" b="1" smtClean="0"/>
          </a:p>
        </p:txBody>
      </p:sp>
      <p:pic>
        <p:nvPicPr>
          <p:cNvPr id="188421" name="Picture 5" descr="DS3-Figure 04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0438"/>
            <a:ext cx="15668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7D3FEC-60D5-4497-B9FA-6636F0DC3A81}" type="slidenum">
              <a:rPr lang="en-GB" sz="1400"/>
              <a:pPr/>
              <a:t>14</a:t>
            </a:fld>
            <a:endParaRPr lang="en-GB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Set Difference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R – S</a:t>
            </a:r>
          </a:p>
          <a:p>
            <a:pPr lvl="1"/>
            <a:r>
              <a:rPr lang="en-GB" b="1" smtClean="0"/>
              <a:t>Defines a relation consisting of the tuples that are in relation R, but not in S. </a:t>
            </a:r>
          </a:p>
          <a:p>
            <a:pPr lvl="1"/>
            <a:r>
              <a:rPr lang="en-GB" b="1" smtClean="0"/>
              <a:t>R and S must be union-compatible.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88BF9F-211B-42A7-9AB8-62F7A29C97CE}" type="slidenum">
              <a:rPr lang="en-GB" sz="1400"/>
              <a:pPr/>
              <a:t>15</a:t>
            </a:fld>
            <a:endParaRPr lang="en-GB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Set Difference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List all cities where there is a branch office but no properties for rent.</a:t>
            </a:r>
          </a:p>
          <a:p>
            <a:pPr lvl="1">
              <a:lnSpc>
                <a:spcPct val="50000"/>
              </a:lnSpc>
            </a:pPr>
            <a:endParaRPr lang="en-GB" b="1" i="1" smtClean="0"/>
          </a:p>
          <a:p>
            <a:pPr lvl="1">
              <a:buFontTx/>
              <a:buNone/>
            </a:pPr>
            <a:r>
              <a:rPr lang="en-GB" b="1" smtClean="0"/>
              <a:t>	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city</a:t>
            </a:r>
            <a:r>
              <a:rPr lang="en-GB" b="1" smtClean="0"/>
              <a:t>(Branch) – 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city</a:t>
            </a:r>
            <a:r>
              <a:rPr lang="en-GB" b="1" smtClean="0"/>
              <a:t>(PropertyForRent)</a:t>
            </a:r>
          </a:p>
        </p:txBody>
      </p:sp>
      <p:pic>
        <p:nvPicPr>
          <p:cNvPr id="190469" name="Picture 5" descr="DS3-Figure 04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89363"/>
            <a:ext cx="175260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CA96FC-7907-49E4-A8F4-3E4B99501169}" type="slidenum">
              <a:rPr lang="en-GB" sz="1400"/>
              <a:pPr/>
              <a:t>16</a:t>
            </a:fld>
            <a:endParaRPr lang="en-GB" sz="1400"/>
          </a:p>
        </p:txBody>
      </p:sp>
      <p:sp>
        <p:nvSpPr>
          <p:cNvPr id="20483" name="Rectangle 2050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Intersection</a:t>
            </a:r>
          </a:p>
        </p:txBody>
      </p:sp>
      <p:sp>
        <p:nvSpPr>
          <p:cNvPr id="1914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R </a:t>
            </a:r>
            <a:r>
              <a:rPr lang="en-GB" b="1" noProof="1" smtClean="0">
                <a:sym typeface="Symbol" pitchFamily="18" charset="2"/>
              </a:rPr>
              <a:t></a:t>
            </a:r>
            <a:r>
              <a:rPr lang="en-GB" b="1" smtClean="0"/>
              <a:t> S</a:t>
            </a:r>
          </a:p>
          <a:p>
            <a:pPr lvl="1"/>
            <a:r>
              <a:rPr lang="en-GB" b="1" smtClean="0"/>
              <a:t>Defines a relation consisting of the set of all tuples that are in both R and S. </a:t>
            </a:r>
          </a:p>
          <a:p>
            <a:pPr lvl="1"/>
            <a:r>
              <a:rPr lang="en-GB" b="1" smtClean="0"/>
              <a:t>R and S must be union-compatible.</a:t>
            </a:r>
          </a:p>
          <a:p>
            <a:pPr lvl="1"/>
            <a:endParaRPr lang="en-GB" b="1" smtClean="0"/>
          </a:p>
          <a:p>
            <a:pPr algn="just"/>
            <a:r>
              <a:rPr lang="en-GB" b="1" smtClean="0"/>
              <a:t>Expressed using basic operations:</a:t>
            </a:r>
            <a:endParaRPr lang="en-GB" smtClean="0">
              <a:latin typeface="Times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 smtClean="0"/>
              <a:t>	</a:t>
            </a:r>
            <a:r>
              <a:rPr lang="en-GB" b="1" noProof="1" smtClean="0"/>
              <a:t>R </a:t>
            </a:r>
            <a:r>
              <a:rPr lang="en-GB" b="1" noProof="1" smtClean="0">
                <a:sym typeface="Symbol" pitchFamily="18" charset="2"/>
              </a:rPr>
              <a:t></a:t>
            </a:r>
            <a:r>
              <a:rPr lang="en-GB" b="1" noProof="1" smtClean="0"/>
              <a:t> S = R – (R – S)</a:t>
            </a:r>
            <a:endParaRPr lang="en-GB" b="1" smtClean="0"/>
          </a:p>
        </p:txBody>
      </p:sp>
      <p:sp>
        <p:nvSpPr>
          <p:cNvPr id="20485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4C2CFA-2056-494A-BBFB-C18279A62990}" type="slidenum">
              <a:rPr lang="en-GB" sz="1400"/>
              <a:pPr/>
              <a:t>17</a:t>
            </a:fld>
            <a:endParaRPr lang="en-GB" sz="140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Intersection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List all cities where there is both a branch office and at least one property for rent.</a:t>
            </a:r>
          </a:p>
          <a:p>
            <a:pPr lvl="1">
              <a:lnSpc>
                <a:spcPct val="40000"/>
              </a:lnSpc>
            </a:pPr>
            <a:endParaRPr lang="en-GB" b="1" i="1" smtClean="0"/>
          </a:p>
          <a:p>
            <a:pPr lvl="1">
              <a:buFontTx/>
              <a:buNone/>
            </a:pPr>
            <a:r>
              <a:rPr lang="en-GB" b="1" smtClean="0"/>
              <a:t>	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city</a:t>
            </a:r>
            <a:r>
              <a:rPr lang="en-GB" b="1" smtClean="0"/>
              <a:t>(Branch) </a:t>
            </a:r>
            <a:r>
              <a:rPr lang="en-GB" b="1" noProof="1" smtClean="0">
                <a:sym typeface="Symbol" pitchFamily="18" charset="2"/>
              </a:rPr>
              <a:t></a:t>
            </a:r>
            <a:r>
              <a:rPr lang="en-GB" b="1" smtClean="0"/>
              <a:t> 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city</a:t>
            </a:r>
            <a:r>
              <a:rPr lang="en-GB" b="1" smtClean="0"/>
              <a:t>(PropertyForRent)</a:t>
            </a:r>
          </a:p>
        </p:txBody>
      </p:sp>
      <p:pic>
        <p:nvPicPr>
          <p:cNvPr id="192517" name="Picture 1029" descr="DS3-Figure 0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44900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5681CB-2BCB-424E-8A48-C00A95F4D62F}" type="slidenum">
              <a:rPr lang="en-GB" sz="1400"/>
              <a:pPr/>
              <a:t>18</a:t>
            </a:fld>
            <a:endParaRPr lang="en-GB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Cartesian product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R X S	</a:t>
            </a:r>
          </a:p>
          <a:p>
            <a:pPr lvl="1"/>
            <a:r>
              <a:rPr lang="en-GB" b="1" smtClean="0"/>
              <a:t>Defines a relation that is the concatenation of every tuple of relation R with every tuple of relation S.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0D1101-D23D-4744-A636-C74C19A53DF0}" type="slidenum">
              <a:rPr lang="en-GB" sz="1400"/>
              <a:pPr/>
              <a:t>19</a:t>
            </a:fld>
            <a:endParaRPr lang="en-GB" sz="1400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Cartesian product</a:t>
            </a: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sz="2400" b="1" smtClean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sz="2600" b="1" smtClean="0"/>
              <a:t>(</a:t>
            </a:r>
            <a:r>
              <a:rPr lang="en-GB" sz="2600" b="1" smtClean="0">
                <a:sym typeface="Symbol" pitchFamily="18" charset="2"/>
              </a:rPr>
              <a:t></a:t>
            </a:r>
            <a:r>
              <a:rPr lang="en-GB" sz="2600" b="1" baseline="-14000" smtClean="0"/>
              <a:t>clientNo, fName, lName</a:t>
            </a:r>
            <a:r>
              <a:rPr lang="en-GB" sz="2600" b="1" smtClean="0"/>
              <a:t>(Client)) X (</a:t>
            </a:r>
            <a:r>
              <a:rPr lang="en-GB" sz="2600" b="1" smtClean="0">
                <a:sym typeface="Symbol" pitchFamily="18" charset="2"/>
              </a:rPr>
              <a:t></a:t>
            </a:r>
            <a:r>
              <a:rPr lang="en-GB" sz="2600" b="1" baseline="-14000" smtClean="0"/>
              <a:t>clientNo, propertyNo, comment </a:t>
            </a:r>
            <a:r>
              <a:rPr lang="en-GB" sz="2600" b="1" smtClean="0"/>
              <a:t>(Viewing))</a:t>
            </a:r>
          </a:p>
        </p:txBody>
      </p:sp>
      <p:pic>
        <p:nvPicPr>
          <p:cNvPr id="173061" name="Picture 1029" descr="DS3-Figure 04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464820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55CBF5-D7C8-428A-ADCE-6AF695F8F9FC}" type="slidenum">
              <a:rPr lang="en-GB" sz="1400"/>
              <a:pPr/>
              <a:t>2</a:t>
            </a:fld>
            <a:endParaRPr lang="en-GB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Chapter 5 - 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24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Meaning of the term relational completeness.</a:t>
            </a:r>
          </a:p>
          <a:p>
            <a:pPr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How to form queries in relational algebra.</a:t>
            </a:r>
          </a:p>
          <a:p>
            <a:pPr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How to form queries in tuple relational calculus.</a:t>
            </a:r>
          </a:p>
          <a:p>
            <a:pPr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How to form queries in domain relational calculus.</a:t>
            </a:r>
          </a:p>
          <a:p>
            <a:pPr>
              <a:lnSpc>
                <a:spcPct val="4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Categories of relational DML.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6D1668-BDE1-41F2-8A2A-B56B7374C94F}" type="slidenum">
              <a:rPr lang="en-GB" sz="1400"/>
              <a:pPr/>
              <a:t>20</a:t>
            </a:fld>
            <a:endParaRPr lang="en-GB" sz="1400"/>
          </a:p>
        </p:txBody>
      </p:sp>
      <p:sp>
        <p:nvSpPr>
          <p:cNvPr id="24579" name="Rectangle 2050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Cartesian product and Selection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44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400" b="1" smtClean="0">
                <a:latin typeface="Times" pitchFamily="18" charset="0"/>
              </a:rPr>
              <a:t>Use selection operation to extract those tuples where Client.clientNo = Viewing.clientNo.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b="1" noProof="1" smtClean="0">
                <a:latin typeface="Symbol" pitchFamily="18" charset="2"/>
              </a:rPr>
              <a:t>s</a:t>
            </a:r>
            <a:r>
              <a:rPr lang="en-GB" sz="2400" b="1" baseline="-25000" smtClean="0">
                <a:latin typeface="Times" pitchFamily="18" charset="0"/>
              </a:rPr>
              <a:t>Client</a:t>
            </a:r>
            <a:r>
              <a:rPr lang="en-GB" sz="2400" b="1" baseline="-25000" noProof="1" smtClean="0">
                <a:latin typeface="Times" pitchFamily="18" charset="0"/>
              </a:rPr>
              <a:t>.</a:t>
            </a:r>
            <a:r>
              <a:rPr lang="en-GB" sz="2400" b="1" baseline="-25000" smtClean="0">
                <a:latin typeface="Times" pitchFamily="18" charset="0"/>
              </a:rPr>
              <a:t>clientN</a:t>
            </a:r>
            <a:r>
              <a:rPr lang="en-GB" sz="2400" b="1" baseline="-25000" noProof="1" smtClean="0">
                <a:latin typeface="Times" pitchFamily="18" charset="0"/>
              </a:rPr>
              <a:t>o = </a:t>
            </a:r>
            <a:r>
              <a:rPr lang="en-GB" sz="2400" b="1" baseline="-25000" smtClean="0">
                <a:latin typeface="Times" pitchFamily="18" charset="0"/>
              </a:rPr>
              <a:t>V</a:t>
            </a:r>
            <a:r>
              <a:rPr lang="en-GB" sz="2400" b="1" baseline="-25000" noProof="1" smtClean="0">
                <a:latin typeface="Times" pitchFamily="18" charset="0"/>
              </a:rPr>
              <a:t>iewing.</a:t>
            </a:r>
            <a:r>
              <a:rPr lang="en-GB" sz="2400" b="1" baseline="-25000" smtClean="0">
                <a:latin typeface="Times" pitchFamily="18" charset="0"/>
              </a:rPr>
              <a:t>clientN</a:t>
            </a:r>
            <a:r>
              <a:rPr lang="en-GB" sz="2400" b="1" baseline="-25000" noProof="1" smtClean="0">
                <a:latin typeface="Times" pitchFamily="18" charset="0"/>
              </a:rPr>
              <a:t>o</a:t>
            </a:r>
            <a:r>
              <a:rPr lang="en-GB" sz="2400" b="1" noProof="1" smtClean="0">
                <a:latin typeface="Times" pitchFamily="18" charset="0"/>
              </a:rPr>
              <a:t>((</a:t>
            </a:r>
            <a:r>
              <a:rPr lang="en-GB" sz="2400" b="1" noProof="1" smtClean="0">
                <a:latin typeface="Symbol" pitchFamily="18" charset="2"/>
              </a:rPr>
              <a:t>Õ</a:t>
            </a:r>
            <a:r>
              <a:rPr lang="en-GB" sz="2400" b="1" baseline="-25000" smtClean="0">
                <a:latin typeface="Times" pitchFamily="18" charset="0"/>
              </a:rPr>
              <a:t>clientNo</a:t>
            </a:r>
            <a:r>
              <a:rPr lang="en-GB" sz="2400" b="1" baseline="-25000" noProof="1" smtClean="0">
                <a:latin typeface="Times" pitchFamily="18" charset="0"/>
              </a:rPr>
              <a:t>,</a:t>
            </a:r>
            <a:r>
              <a:rPr lang="en-GB" sz="2400" b="1" baseline="-25000" smtClean="0">
                <a:latin typeface="Times" pitchFamily="18" charset="0"/>
              </a:rPr>
              <a:t> </a:t>
            </a:r>
            <a:r>
              <a:rPr lang="en-GB" sz="2400" b="1" baseline="-25000" noProof="1" smtClean="0">
                <a:latin typeface="Times" pitchFamily="18" charset="0"/>
              </a:rPr>
              <a:t>f</a:t>
            </a:r>
            <a:r>
              <a:rPr lang="en-GB" sz="2400" b="1" baseline="-25000" smtClean="0">
                <a:latin typeface="Times" pitchFamily="18" charset="0"/>
              </a:rPr>
              <a:t>N</a:t>
            </a:r>
            <a:r>
              <a:rPr lang="en-GB" sz="2400" b="1" baseline="-25000" noProof="1" smtClean="0">
                <a:latin typeface="Times" pitchFamily="18" charset="0"/>
              </a:rPr>
              <a:t>ame,</a:t>
            </a:r>
            <a:r>
              <a:rPr lang="en-GB" sz="2400" b="1" baseline="-25000" smtClean="0">
                <a:latin typeface="Times" pitchFamily="18" charset="0"/>
              </a:rPr>
              <a:t> </a:t>
            </a:r>
            <a:r>
              <a:rPr lang="en-GB" sz="2400" b="1" baseline="-25000" noProof="1" smtClean="0">
                <a:latin typeface="Times" pitchFamily="18" charset="0"/>
              </a:rPr>
              <a:t>l</a:t>
            </a:r>
            <a:r>
              <a:rPr lang="en-GB" sz="2400" b="1" baseline="-25000" smtClean="0">
                <a:latin typeface="Times" pitchFamily="18" charset="0"/>
              </a:rPr>
              <a:t>N</a:t>
            </a:r>
            <a:r>
              <a:rPr lang="en-GB" sz="2400" b="1" baseline="-25000" noProof="1" smtClean="0">
                <a:latin typeface="Times" pitchFamily="18" charset="0"/>
              </a:rPr>
              <a:t>ame</a:t>
            </a:r>
            <a:r>
              <a:rPr lang="en-GB" sz="2400" b="1" noProof="1" smtClean="0">
                <a:latin typeface="Times" pitchFamily="18" charset="0"/>
              </a:rPr>
              <a:t>(</a:t>
            </a:r>
            <a:r>
              <a:rPr lang="en-GB" sz="2400" b="1" smtClean="0">
                <a:latin typeface="Times" pitchFamily="18" charset="0"/>
              </a:rPr>
              <a:t>Client</a:t>
            </a:r>
            <a:r>
              <a:rPr lang="en-GB" sz="2400" b="1" noProof="1" smtClean="0">
                <a:latin typeface="Times" pitchFamily="18" charset="0"/>
              </a:rPr>
              <a:t>)) </a:t>
            </a:r>
            <a:r>
              <a:rPr lang="en-GB" sz="2400" b="1" noProof="1" smtClean="0">
                <a:latin typeface="Symbol" pitchFamily="18" charset="2"/>
                <a:sym typeface="Symbol" pitchFamily="18" charset="2"/>
              </a:rPr>
              <a:t></a:t>
            </a:r>
            <a:r>
              <a:rPr lang="en-GB" sz="2400" b="1" noProof="1" smtClean="0">
                <a:latin typeface="Times" pitchFamily="18" charset="0"/>
              </a:rPr>
              <a:t> (</a:t>
            </a:r>
            <a:r>
              <a:rPr lang="en-GB" sz="2400" b="1" noProof="1" smtClean="0">
                <a:latin typeface="Symbol" pitchFamily="18" charset="2"/>
              </a:rPr>
              <a:t>Õ</a:t>
            </a:r>
            <a:r>
              <a:rPr lang="en-GB" sz="2400" b="1" baseline="-25000" smtClean="0">
                <a:latin typeface="Times" pitchFamily="18" charset="0"/>
              </a:rPr>
              <a:t>clientN</a:t>
            </a:r>
            <a:r>
              <a:rPr lang="en-GB" sz="2400" b="1" baseline="-25000" noProof="1" smtClean="0">
                <a:latin typeface="Times" pitchFamily="18" charset="0"/>
              </a:rPr>
              <a:t>o,</a:t>
            </a:r>
            <a:r>
              <a:rPr lang="en-GB" sz="2400" b="1" baseline="-25000" smtClean="0">
                <a:latin typeface="Times" pitchFamily="18" charset="0"/>
              </a:rPr>
              <a:t> </a:t>
            </a:r>
            <a:r>
              <a:rPr lang="en-GB" sz="2400" b="1" baseline="-25000" noProof="1" smtClean="0">
                <a:latin typeface="Times" pitchFamily="18" charset="0"/>
              </a:rPr>
              <a:t>p</a:t>
            </a:r>
            <a:r>
              <a:rPr lang="en-GB" sz="2400" b="1" baseline="-25000" smtClean="0">
                <a:latin typeface="Times" pitchFamily="18" charset="0"/>
              </a:rPr>
              <a:t>ropertyN</a:t>
            </a:r>
            <a:r>
              <a:rPr lang="en-GB" sz="2400" b="1" baseline="-25000" noProof="1" smtClean="0">
                <a:latin typeface="Times" pitchFamily="18" charset="0"/>
              </a:rPr>
              <a:t>o,</a:t>
            </a:r>
            <a:r>
              <a:rPr lang="en-GB" sz="2400" b="1" baseline="-25000" smtClean="0">
                <a:latin typeface="Times" pitchFamily="18" charset="0"/>
              </a:rPr>
              <a:t> </a:t>
            </a:r>
            <a:r>
              <a:rPr lang="en-GB" sz="2400" b="1" baseline="-25000" noProof="1" smtClean="0">
                <a:latin typeface="Times" pitchFamily="18" charset="0"/>
              </a:rPr>
              <a:t>comment</a:t>
            </a:r>
            <a:r>
              <a:rPr lang="en-GB" sz="2400" b="1" noProof="1" smtClean="0">
                <a:latin typeface="Times" pitchFamily="18" charset="0"/>
              </a:rPr>
              <a:t>(Viewing)))</a:t>
            </a:r>
          </a:p>
          <a:p>
            <a:pPr lvl="1" algn="just">
              <a:lnSpc>
                <a:spcPct val="90000"/>
              </a:lnSpc>
            </a:pPr>
            <a:endParaRPr lang="en-GB" sz="2400" b="1" noProof="1" smtClean="0">
              <a:latin typeface="Times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sz="2400" b="1" noProof="1" smtClean="0">
              <a:latin typeface="Times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sz="2400" b="1" noProof="1" smtClean="0">
              <a:latin typeface="Times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sz="2400" b="1" noProof="1" smtClean="0">
              <a:latin typeface="Times" pitchFamily="18" charset="0"/>
            </a:endParaRPr>
          </a:p>
          <a:p>
            <a:pPr algn="just">
              <a:lnSpc>
                <a:spcPct val="90000"/>
              </a:lnSpc>
            </a:pPr>
            <a:endParaRPr lang="en-GB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sz="2400" b="1" smtClean="0"/>
          </a:p>
        </p:txBody>
      </p:sp>
      <p:pic>
        <p:nvPicPr>
          <p:cNvPr id="177158" name="Picture 2054" descr="DS3-Figure 0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28975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/>
          <p:cNvSpPr txBox="1">
            <a:spLocks noChangeArrowheads="1"/>
          </p:cNvSpPr>
          <p:nvPr/>
        </p:nvSpPr>
        <p:spPr bwMode="auto">
          <a:xfrm>
            <a:off x="457200" y="5257800"/>
            <a:ext cx="84582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b="1">
                <a:latin typeface="Times" pitchFamily="18" charset="0"/>
              </a:rPr>
              <a:t> Cartesian product and Selection can be reduced to a single operation called a </a:t>
            </a:r>
            <a:r>
              <a:rPr lang="en-GB" b="1" i="1">
                <a:latin typeface="Times" pitchFamily="18" charset="0"/>
              </a:rPr>
              <a:t>Join</a:t>
            </a:r>
            <a:r>
              <a:rPr lang="en-GB" b="1">
                <a:latin typeface="Times" pitchFamily="18" charset="0"/>
              </a:rPr>
              <a:t>.</a:t>
            </a:r>
            <a:endParaRPr lang="en-GB">
              <a:latin typeface="Times" pitchFamily="18" charset="0"/>
            </a:endParaRPr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24583" name="Text Box 205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83F5F6-5D48-48E1-98CE-126041AD5F63}" type="slidenum">
              <a:rPr lang="en-GB" sz="1400"/>
              <a:pPr/>
              <a:t>21</a:t>
            </a:fld>
            <a:endParaRPr lang="en-GB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Join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 smtClean="0"/>
              <a:t>Join is a derivative of Cartesian product.</a:t>
            </a:r>
          </a:p>
          <a:p>
            <a:pPr>
              <a:lnSpc>
                <a:spcPct val="70000"/>
              </a:lnSpc>
            </a:pPr>
            <a:endParaRPr lang="en-GB" b="1" smtClean="0"/>
          </a:p>
          <a:p>
            <a:pPr>
              <a:lnSpc>
                <a:spcPct val="90000"/>
              </a:lnSpc>
            </a:pPr>
            <a:r>
              <a:rPr lang="en-GB" b="1" smtClean="0"/>
              <a:t>Equivalent to performing a Selection, using join predicate as selection formula, over Cartesian product of the two operand relations. </a:t>
            </a:r>
          </a:p>
          <a:p>
            <a:pPr>
              <a:lnSpc>
                <a:spcPct val="90000"/>
              </a:lnSpc>
            </a:pPr>
            <a:endParaRPr lang="en-GB" b="1" smtClean="0"/>
          </a:p>
          <a:p>
            <a:pPr>
              <a:lnSpc>
                <a:spcPct val="90000"/>
              </a:lnSpc>
            </a:pPr>
            <a:r>
              <a:rPr lang="en-GB" b="1" smtClean="0"/>
              <a:t>One of the most difficult operations to implement efficiently in an RDBMS and one reason why RDBMSs have intrinsic performance problems.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D5B519-5081-4FDF-BD94-252C51E17755}" type="slidenum">
              <a:rPr lang="en-GB" sz="1400"/>
              <a:pPr/>
              <a:t>22</a:t>
            </a:fld>
            <a:endParaRPr lang="en-GB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Join Operations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Various forms of join operation</a:t>
            </a:r>
          </a:p>
          <a:p>
            <a:pPr lvl="1"/>
            <a:r>
              <a:rPr lang="en-GB" b="1" smtClean="0"/>
              <a:t>Theta join</a:t>
            </a:r>
          </a:p>
          <a:p>
            <a:pPr lvl="1"/>
            <a:r>
              <a:rPr lang="en-GB" b="1" smtClean="0"/>
              <a:t>Equijoin (a particular type of Theta join)</a:t>
            </a:r>
          </a:p>
          <a:p>
            <a:pPr lvl="1"/>
            <a:r>
              <a:rPr lang="en-GB" b="1" smtClean="0"/>
              <a:t>Natural join</a:t>
            </a:r>
          </a:p>
          <a:p>
            <a:pPr lvl="1"/>
            <a:r>
              <a:rPr lang="en-GB" b="1" smtClean="0"/>
              <a:t>Outer join</a:t>
            </a:r>
          </a:p>
          <a:p>
            <a:pPr lvl="1"/>
            <a:r>
              <a:rPr lang="en-GB" b="1" smtClean="0"/>
              <a:t>Semijoin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A49A3B-2F97-4871-BF79-1A0C0A2F7998}" type="slidenum">
              <a:rPr lang="en-GB" sz="1400"/>
              <a:pPr/>
              <a:t>23</a:t>
            </a:fld>
            <a:endParaRPr lang="en-GB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/>
            <a:r>
              <a:rPr lang="en-GB" b="1" smtClean="0"/>
              <a:t>Theta join (</a:t>
            </a:r>
            <a:r>
              <a:rPr lang="en-GB" b="1" smtClean="0">
                <a:sym typeface="Symbol" pitchFamily="18" charset="2"/>
              </a:rPr>
              <a:t></a:t>
            </a:r>
            <a:r>
              <a:rPr lang="en-GB" b="1" smtClean="0"/>
              <a:t>-join)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R       </a:t>
            </a:r>
            <a:r>
              <a:rPr lang="en-GB" b="1" baseline="-20000" smtClean="0"/>
              <a:t>F</a:t>
            </a:r>
            <a:r>
              <a:rPr lang="en-GB" b="1" smtClean="0"/>
              <a:t>S	</a:t>
            </a:r>
          </a:p>
          <a:p>
            <a:pPr lvl="1"/>
            <a:r>
              <a:rPr lang="en-GB" b="1" smtClean="0"/>
              <a:t>Defines a relation that contains tuples satisfying the predicate F from the Cartesian product of R and S. </a:t>
            </a:r>
          </a:p>
          <a:p>
            <a:pPr lvl="1"/>
            <a:r>
              <a:rPr lang="en-GB" b="1" smtClean="0"/>
              <a:t>The predicate F is of the form R.a</a:t>
            </a:r>
            <a:r>
              <a:rPr lang="en-GB" b="1" baseline="-20000" smtClean="0"/>
              <a:t>i</a:t>
            </a:r>
            <a:r>
              <a:rPr lang="en-GB" b="1" smtClean="0"/>
              <a:t> </a:t>
            </a:r>
            <a:r>
              <a:rPr lang="en-GB" b="1" smtClean="0">
                <a:sym typeface="Symbol" pitchFamily="18" charset="2"/>
              </a:rPr>
              <a:t></a:t>
            </a:r>
            <a:r>
              <a:rPr lang="en-GB" b="1" smtClean="0"/>
              <a:t> S.b</a:t>
            </a:r>
            <a:r>
              <a:rPr lang="en-GB" b="1" baseline="-20000" smtClean="0"/>
              <a:t>i</a:t>
            </a:r>
            <a:r>
              <a:rPr lang="en-GB" b="1" smtClean="0"/>
              <a:t> where </a:t>
            </a:r>
            <a:r>
              <a:rPr lang="en-GB" b="1" smtClean="0">
                <a:sym typeface="Symbol" pitchFamily="18" charset="2"/>
              </a:rPr>
              <a:t></a:t>
            </a:r>
            <a:r>
              <a:rPr lang="en-GB" b="1" smtClean="0"/>
              <a:t> may be one of the comparison operators (&lt;, </a:t>
            </a:r>
            <a:r>
              <a:rPr lang="en-GB" b="1" smtClean="0">
                <a:sym typeface="Symbol" pitchFamily="18" charset="2"/>
              </a:rPr>
              <a:t></a:t>
            </a:r>
            <a:r>
              <a:rPr lang="en-GB" b="1" smtClean="0"/>
              <a:t>, &gt;, </a:t>
            </a:r>
            <a:r>
              <a:rPr lang="en-GB" b="1" smtClean="0">
                <a:sym typeface="Symbol" pitchFamily="18" charset="2"/>
              </a:rPr>
              <a:t></a:t>
            </a:r>
            <a:r>
              <a:rPr lang="en-GB" b="1" smtClean="0"/>
              <a:t>, =, </a:t>
            </a:r>
            <a:r>
              <a:rPr lang="en-GB" b="1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GB" b="1" smtClean="0"/>
              <a:t>).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1524000" y="1828800"/>
            <a:ext cx="304800" cy="244475"/>
            <a:chOff x="2448" y="9360"/>
            <a:chExt cx="288" cy="144"/>
          </a:xfrm>
        </p:grpSpPr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871168-71BE-47A4-AFE2-39C8EEAA61B6}" type="slidenum">
              <a:rPr lang="en-GB" sz="1400"/>
              <a:pPr/>
              <a:t>24</a:t>
            </a:fld>
            <a:endParaRPr lang="en-GB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Theta join (</a:t>
            </a:r>
            <a:r>
              <a:rPr lang="en-GB" b="1" smtClean="0">
                <a:sym typeface="Symbol" pitchFamily="18" charset="2"/>
              </a:rPr>
              <a:t></a:t>
            </a:r>
            <a:r>
              <a:rPr lang="en-GB" b="1" smtClean="0"/>
              <a:t>-join)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1981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Can rewrite Theta join using basic Selection and Cartesian product operations.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GB" sz="2400" b="1" smtClean="0"/>
              <a:t>	</a:t>
            </a:r>
          </a:p>
          <a:p>
            <a:pPr lvl="2">
              <a:buFontTx/>
              <a:buNone/>
            </a:pPr>
            <a:r>
              <a:rPr lang="en-GB" sz="2800" b="1" smtClean="0"/>
              <a:t>R      </a:t>
            </a:r>
            <a:r>
              <a:rPr lang="en-GB" sz="2800" b="1" baseline="-14000" smtClean="0"/>
              <a:t>F</a:t>
            </a:r>
            <a:r>
              <a:rPr lang="en-GB" sz="2800" b="1" smtClean="0"/>
              <a:t>S = </a:t>
            </a:r>
            <a:r>
              <a:rPr lang="en-GB" sz="2800" b="1" smtClean="0">
                <a:sym typeface="Symbol" pitchFamily="18" charset="2"/>
              </a:rPr>
              <a:t></a:t>
            </a:r>
            <a:r>
              <a:rPr lang="en-GB" sz="2800" b="1" baseline="-14000" smtClean="0"/>
              <a:t>F</a:t>
            </a:r>
            <a:r>
              <a:rPr lang="en-GB" sz="2800" b="1" smtClean="0"/>
              <a:t>(R </a:t>
            </a:r>
            <a:r>
              <a:rPr lang="en-GB" sz="2800" b="1" smtClean="0">
                <a:sym typeface="Symbol" pitchFamily="18" charset="2"/>
              </a:rPr>
              <a:t></a:t>
            </a:r>
            <a:r>
              <a:rPr lang="en-GB" sz="2800" b="1" smtClean="0"/>
              <a:t> S)</a:t>
            </a:r>
            <a:endParaRPr lang="en-GB" b="1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1981200" y="3048000"/>
            <a:ext cx="304800" cy="244475"/>
            <a:chOff x="2448" y="9360"/>
            <a:chExt cx="288" cy="144"/>
          </a:xfrm>
        </p:grpSpPr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09600" y="40386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sz="2800" b="1"/>
              <a:t>Degree of a Theta join is sum of degrees of the operand relations R and S. If predicate F contains only equality (=), the term </a:t>
            </a:r>
            <a:r>
              <a:rPr lang="en-GB" sz="2800" b="1" i="1"/>
              <a:t>Equijoin</a:t>
            </a:r>
            <a:r>
              <a:rPr lang="en-GB" sz="2800" b="1"/>
              <a:t> is used. </a:t>
            </a:r>
          </a:p>
        </p:txBody>
      </p:sp>
      <p:sp>
        <p:nvSpPr>
          <p:cNvPr id="28679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1B4A2D-4CF2-4374-8B02-C4583363CAB0}" type="slidenum">
              <a:rPr lang="en-GB" sz="1400"/>
              <a:pPr/>
              <a:t>25</a:t>
            </a:fld>
            <a:endParaRPr lang="en-GB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Equijoin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b="1" smtClean="0"/>
              <a:t>	(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clientNo, fName, lName</a:t>
            </a:r>
            <a:r>
              <a:rPr lang="en-GB" b="1" smtClean="0"/>
              <a:t>(Client))      </a:t>
            </a:r>
            <a:r>
              <a:rPr lang="en-GB" b="1" baseline="-14000" smtClean="0"/>
              <a:t>Client.clientNo = Viewing.clientNo </a:t>
            </a: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clientNo, propertyNo, comment</a:t>
            </a:r>
            <a:r>
              <a:rPr lang="en-GB" b="1" smtClean="0"/>
              <a:t>(Viewing))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5486400" y="2819400"/>
            <a:ext cx="304800" cy="244475"/>
            <a:chOff x="2448" y="9360"/>
            <a:chExt cx="288" cy="144"/>
          </a:xfrm>
        </p:grpSpPr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3" name="Picture 11" descr="DS3-Figure 0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934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1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61780B-D96F-4750-B54A-CA286D1B4D0A}" type="slidenum">
              <a:rPr lang="en-GB" sz="1400"/>
              <a:pPr/>
              <a:t>26</a:t>
            </a:fld>
            <a:endParaRPr lang="en-GB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Natural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R      S	</a:t>
            </a:r>
          </a:p>
          <a:p>
            <a:pPr lvl="1"/>
            <a:r>
              <a:rPr lang="en-GB" b="1" smtClean="0"/>
              <a:t>An Equijoin of the two relations R and S over all common attributes </a:t>
            </a:r>
            <a:r>
              <a:rPr lang="en-GB" b="1" i="1" smtClean="0"/>
              <a:t>x</a:t>
            </a:r>
            <a:r>
              <a:rPr lang="en-GB" b="1" smtClean="0"/>
              <a:t>. One occurrence of each common attribute is eliminated from the result.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1143000" y="1752600"/>
            <a:ext cx="304800" cy="244475"/>
            <a:chOff x="2448" y="9360"/>
            <a:chExt cx="288" cy="144"/>
          </a:xfrm>
        </p:grpSpPr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6" name="Text Box 1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38BB96-71A9-4095-8B08-70E79302E7C7}" type="slidenum">
              <a:rPr lang="en-GB" sz="1400"/>
              <a:pPr/>
              <a:t>27</a:t>
            </a:fld>
            <a:endParaRPr lang="en-GB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Natural join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GB" b="1" smtClean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clientNo, fName, lName</a:t>
            </a:r>
            <a:r>
              <a:rPr lang="en-GB" b="1" smtClean="0"/>
              <a:t>(Client))      </a:t>
            </a:r>
          </a:p>
          <a:p>
            <a:pPr lvl="1">
              <a:buFontTx/>
              <a:buNone/>
            </a:pPr>
            <a:r>
              <a:rPr lang="en-GB" b="1" baseline="-14000" smtClean="0"/>
              <a:t> </a:t>
            </a: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clientNo, propertyNo, comment</a:t>
            </a:r>
            <a:r>
              <a:rPr lang="en-GB" b="1" smtClean="0"/>
              <a:t>(Viewing))</a:t>
            </a:r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5181600" y="2819400"/>
            <a:ext cx="304800" cy="244475"/>
            <a:chOff x="2448" y="9360"/>
            <a:chExt cx="288" cy="144"/>
          </a:xfrm>
        </p:grpSpPr>
        <p:sp>
          <p:nvSpPr>
            <p:cNvPr id="31752" name="Line 10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1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12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191" name="Picture 15" descr="DS3-Figure 04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23728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1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A94875-8D67-4496-9BDD-A1D3043CD3B6}" type="slidenum">
              <a:rPr lang="en-GB" sz="1400"/>
              <a:pPr/>
              <a:t>28</a:t>
            </a:fld>
            <a:endParaRPr lang="en-GB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Outer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To display rows in the result that do not have matching values in the join column, use Outer join.</a:t>
            </a:r>
          </a:p>
          <a:p>
            <a:pPr>
              <a:lnSpc>
                <a:spcPct val="90000"/>
              </a:lnSpc>
            </a:pPr>
            <a:endParaRPr lang="en-GB" b="1" smtClean="0"/>
          </a:p>
          <a:p>
            <a:pPr>
              <a:lnSpc>
                <a:spcPct val="90000"/>
              </a:lnSpc>
            </a:pPr>
            <a:r>
              <a:rPr lang="en-GB" b="1" smtClean="0"/>
              <a:t>R       S</a:t>
            </a:r>
          </a:p>
          <a:p>
            <a:pPr lvl="1">
              <a:lnSpc>
                <a:spcPct val="90000"/>
              </a:lnSpc>
            </a:pPr>
            <a:r>
              <a:rPr lang="en-GB" b="1" smtClean="0"/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371600" y="3429000"/>
            <a:ext cx="304800" cy="242888"/>
            <a:chOff x="1568" y="8789"/>
            <a:chExt cx="313" cy="144"/>
          </a:xfrm>
        </p:grpSpPr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4" name="Text Box 1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F4322E-848A-4A56-AEEE-AB2A3075A53B}" type="slidenum">
              <a:rPr lang="en-GB" sz="1400"/>
              <a:pPr/>
              <a:t>29</a:t>
            </a:fld>
            <a:endParaRPr lang="en-GB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Left Outer join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Produce a status report on property viewings.</a:t>
            </a:r>
            <a:endParaRPr lang="en-GB" b="1" i="1" smtClean="0"/>
          </a:p>
          <a:p>
            <a:pPr lvl="1">
              <a:lnSpc>
                <a:spcPct val="10000"/>
              </a:lnSpc>
            </a:pPr>
            <a:endParaRPr lang="en-GB" b="1" i="1" smtClean="0"/>
          </a:p>
          <a:p>
            <a:pPr lvl="1">
              <a:buFontTx/>
              <a:buNone/>
            </a:pP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propertyNo, street, city</a:t>
            </a:r>
            <a:r>
              <a:rPr lang="en-GB" b="1" smtClean="0"/>
              <a:t>(PropertyForRent)       </a:t>
            </a:r>
          </a:p>
          <a:p>
            <a:pPr lvl="1">
              <a:buFontTx/>
              <a:buNone/>
            </a:pPr>
            <a:r>
              <a:rPr lang="en-GB" b="1" smtClean="0"/>
              <a:t> Viewing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6781800" y="2492375"/>
            <a:ext cx="304800" cy="242888"/>
            <a:chOff x="1568" y="8789"/>
            <a:chExt cx="313" cy="144"/>
          </a:xfrm>
        </p:grpSpPr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3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217" name="Picture 17" descr="DS3-Figure 0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73463"/>
            <a:ext cx="7021513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1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AC181B-1429-418F-A61B-CBE1380585FB}" type="slidenum">
              <a:rPr lang="en-GB" sz="1400"/>
              <a:pPr/>
              <a:t>3</a:t>
            </a:fld>
            <a:endParaRPr lang="en-GB" sz="14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Introduction</a:t>
            </a:r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Relational algebra and relational calculus are formal languages associated with the relational model.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Informally, relational algebra is a (high-level) procedural language and relational calculus a non-procedural language.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However, formally both are equivalent to one another.</a:t>
            </a: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 language that produces a relation that can be derived using relational calculus is </a:t>
            </a:r>
            <a:r>
              <a:rPr lang="en-GB" b="1" u="sng" smtClean="0">
                <a:latin typeface="Times" pitchFamily="18" charset="0"/>
              </a:rPr>
              <a:t>relationally complete</a:t>
            </a:r>
            <a:r>
              <a:rPr lang="en-GB" b="1" smtClean="0">
                <a:latin typeface="Times" pitchFamily="18" charset="0"/>
              </a:rPr>
              <a:t>.</a:t>
            </a:r>
          </a:p>
        </p:txBody>
      </p:sp>
      <p:sp>
        <p:nvSpPr>
          <p:cNvPr id="7173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5E8A3F-054F-484E-8BAE-69B74414A089}" type="slidenum">
              <a:rPr lang="en-GB" sz="1400"/>
              <a:pPr/>
              <a:t>30</a:t>
            </a:fld>
            <a:endParaRPr lang="en-GB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Semijoin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1676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R     </a:t>
            </a:r>
            <a:r>
              <a:rPr lang="en-GB" b="1" baseline="-14000" smtClean="0"/>
              <a:t>F </a:t>
            </a:r>
            <a:r>
              <a:rPr lang="en-GB" b="1" smtClean="0"/>
              <a:t>S	</a:t>
            </a:r>
          </a:p>
          <a:p>
            <a:pPr lvl="1"/>
            <a:r>
              <a:rPr lang="en-GB" b="1" smtClean="0"/>
              <a:t>Defines a relation that contains the tuples of R that participate in the join of R with S.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1219200" y="1752600"/>
            <a:ext cx="228600" cy="241300"/>
            <a:chOff x="2685" y="8520"/>
            <a:chExt cx="170" cy="142"/>
          </a:xfrm>
        </p:grpSpPr>
        <p:sp>
          <p:nvSpPr>
            <p:cNvPr id="34833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81000" y="3657600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sz="2800" b="1"/>
              <a:t>Can rewrite Semijoin using Projection and Join:</a:t>
            </a:r>
          </a:p>
          <a:p>
            <a:pPr marL="742950" lvl="1" indent="-285750" algn="l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GB" sz="2800" b="1"/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</a:pPr>
            <a:r>
              <a:rPr lang="en-GB" sz="2800" b="1"/>
              <a:t>R    </a:t>
            </a:r>
            <a:r>
              <a:rPr lang="en-GB" sz="2800" b="1" baseline="-14000"/>
              <a:t>F </a:t>
            </a:r>
            <a:r>
              <a:rPr lang="en-GB" sz="2800" b="1"/>
              <a:t>S	 = </a:t>
            </a:r>
            <a:r>
              <a:rPr lang="en-GB" sz="2800" b="1">
                <a:sym typeface="Symbol" pitchFamily="18" charset="2"/>
              </a:rPr>
              <a:t></a:t>
            </a:r>
            <a:r>
              <a:rPr lang="en-GB" sz="2800" b="1" baseline="-14000"/>
              <a:t>A</a:t>
            </a:r>
            <a:r>
              <a:rPr lang="en-GB" sz="2800" b="1"/>
              <a:t>(R      </a:t>
            </a:r>
            <a:r>
              <a:rPr lang="en-GB" sz="2800" b="1" baseline="-25000"/>
              <a:t>F</a:t>
            </a:r>
            <a:r>
              <a:rPr lang="en-GB" sz="2800" b="1"/>
              <a:t> S)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</a:pPr>
            <a:endParaRPr lang="en-GB" sz="2800" b="1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1295400" y="4648200"/>
            <a:ext cx="228600" cy="241300"/>
            <a:chOff x="2685" y="8520"/>
            <a:chExt cx="170" cy="142"/>
          </a:xfrm>
        </p:grpSpPr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3657600" y="4708525"/>
            <a:ext cx="304800" cy="244475"/>
            <a:chOff x="2448" y="9360"/>
            <a:chExt cx="288" cy="144"/>
          </a:xfrm>
        </p:grpSpPr>
        <p:sp>
          <p:nvSpPr>
            <p:cNvPr id="34826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5" name="Text Box 2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847F8E-3DB9-4789-A028-540C99509CAF}" type="slidenum">
              <a:rPr lang="en-GB" sz="1400"/>
              <a:pPr/>
              <a:t>31</a:t>
            </a:fld>
            <a:endParaRPr lang="en-GB" sz="1400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Semijoin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List complete details of all staff who work at the branch in Glasgow.</a:t>
            </a:r>
            <a:endParaRPr lang="en-GB" b="1" i="1" smtClean="0"/>
          </a:p>
          <a:p>
            <a:pPr lvl="1">
              <a:lnSpc>
                <a:spcPct val="40000"/>
              </a:lnSpc>
            </a:pPr>
            <a:endParaRPr lang="en-GB" b="1" smtClean="0"/>
          </a:p>
          <a:p>
            <a:pPr lvl="1">
              <a:buFontTx/>
              <a:buNone/>
            </a:pPr>
            <a:r>
              <a:rPr lang="en-GB" b="1" smtClean="0"/>
              <a:t>Staff    </a:t>
            </a:r>
            <a:r>
              <a:rPr lang="en-GB" b="1" baseline="-25000" smtClean="0"/>
              <a:t>Staff.branchNo=Branch.branchNo</a:t>
            </a: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</a:t>
            </a:r>
            <a:r>
              <a:rPr lang="en-GB" b="1" baseline="-25000" smtClean="0"/>
              <a:t>city=‘Glasgow’</a:t>
            </a:r>
            <a:r>
              <a:rPr lang="en-GB" b="1" smtClean="0"/>
              <a:t>(Branch))</a:t>
            </a:r>
          </a:p>
        </p:txBody>
      </p:sp>
      <p:grpSp>
        <p:nvGrpSpPr>
          <p:cNvPr id="180232" name="Group 1032"/>
          <p:cNvGrpSpPr>
            <a:grpSpLocks/>
          </p:cNvGrpSpPr>
          <p:nvPr/>
        </p:nvGrpSpPr>
        <p:grpSpPr bwMode="auto">
          <a:xfrm>
            <a:off x="1752600" y="2971800"/>
            <a:ext cx="228600" cy="241300"/>
            <a:chOff x="2685" y="8520"/>
            <a:chExt cx="170" cy="142"/>
          </a:xfrm>
        </p:grpSpPr>
        <p:sp>
          <p:nvSpPr>
            <p:cNvPr id="35848" name="Line 1033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1034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1035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0237" name="Picture 1037" descr="DS3-Figure 04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4900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 Box 103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913BF9-406F-4C81-9C01-696ACF6EAA62}" type="slidenum">
              <a:rPr lang="en-GB" sz="1400"/>
              <a:pPr/>
              <a:t>32</a:t>
            </a:fld>
            <a:endParaRPr lang="en-GB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Division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3200" b="1" smtClean="0"/>
              <a:t>R </a:t>
            </a:r>
            <a:r>
              <a:rPr lang="en-GB" sz="3200" b="1" smtClean="0">
                <a:sym typeface="Symbol" pitchFamily="18" charset="2"/>
              </a:rPr>
              <a:t></a:t>
            </a:r>
            <a:r>
              <a:rPr lang="en-GB" sz="3200" b="1" smtClean="0"/>
              <a:t> S</a:t>
            </a:r>
          </a:p>
          <a:p>
            <a:pPr lvl="1">
              <a:lnSpc>
                <a:spcPct val="90000"/>
              </a:lnSpc>
            </a:pPr>
            <a:r>
              <a:rPr lang="en-GB" sz="2400" b="1" smtClean="0"/>
              <a:t>Defines a relation over the attributes C that consists of set of tuples from R that match combination of </a:t>
            </a:r>
            <a:r>
              <a:rPr lang="en-GB" sz="2400" b="1" i="1" smtClean="0"/>
              <a:t>every</a:t>
            </a:r>
            <a:r>
              <a:rPr lang="en-GB" sz="2400" b="1" smtClean="0"/>
              <a:t> tuple in S.</a:t>
            </a:r>
          </a:p>
          <a:p>
            <a:pPr lvl="1">
              <a:lnSpc>
                <a:spcPct val="60000"/>
              </a:lnSpc>
            </a:pPr>
            <a:endParaRPr lang="en-GB" sz="2400" b="1" smtClean="0"/>
          </a:p>
          <a:p>
            <a:pPr>
              <a:lnSpc>
                <a:spcPct val="90000"/>
              </a:lnSpc>
            </a:pPr>
            <a:r>
              <a:rPr lang="en-GB" b="1" smtClean="0"/>
              <a:t>Expressed using basic operations:</a:t>
            </a:r>
            <a:endParaRPr lang="en-GB" smtClean="0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noProof="1" smtClean="0"/>
              <a:t>	T</a:t>
            </a:r>
            <a:r>
              <a:rPr lang="en-GB" b="1" baseline="-25000" noProof="1" smtClean="0"/>
              <a:t>1</a:t>
            </a:r>
            <a:r>
              <a:rPr lang="en-GB" b="1" noProof="1" smtClean="0"/>
              <a:t> </a:t>
            </a:r>
            <a:r>
              <a:rPr lang="en-GB" b="1" noProof="1" smtClean="0">
                <a:sym typeface="Symbol" pitchFamily="18" charset="2"/>
              </a:rPr>
              <a:t></a:t>
            </a:r>
            <a:r>
              <a:rPr lang="en-GB" b="1" noProof="1" smtClean="0"/>
              <a:t> </a:t>
            </a:r>
            <a:r>
              <a:rPr lang="en-GB" b="1" noProof="1" smtClean="0">
                <a:sym typeface="Symbol" pitchFamily="18" charset="2"/>
              </a:rPr>
              <a:t></a:t>
            </a:r>
            <a:r>
              <a:rPr lang="en-GB" b="1" baseline="-25000" noProof="1" smtClean="0"/>
              <a:t>C</a:t>
            </a:r>
            <a:r>
              <a:rPr lang="en-GB" b="1" noProof="1" smtClean="0"/>
              <a:t>(R)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noProof="1" smtClean="0"/>
              <a:t>	T</a:t>
            </a:r>
            <a:r>
              <a:rPr lang="en-GB" b="1" baseline="-25000" noProof="1" smtClean="0"/>
              <a:t>2</a:t>
            </a:r>
            <a:r>
              <a:rPr lang="en-GB" b="1" noProof="1" smtClean="0"/>
              <a:t> </a:t>
            </a:r>
            <a:r>
              <a:rPr lang="en-GB" b="1" noProof="1" smtClean="0">
                <a:sym typeface="Symbol" pitchFamily="18" charset="2"/>
              </a:rPr>
              <a:t></a:t>
            </a:r>
            <a:r>
              <a:rPr lang="en-GB" b="1" noProof="1" smtClean="0"/>
              <a:t> </a:t>
            </a:r>
            <a:r>
              <a:rPr lang="en-GB" b="1" noProof="1" smtClean="0">
                <a:sym typeface="Symbol" pitchFamily="18" charset="2"/>
              </a:rPr>
              <a:t></a:t>
            </a:r>
            <a:r>
              <a:rPr lang="en-GB" b="1" baseline="-25000" noProof="1" smtClean="0"/>
              <a:t>C</a:t>
            </a:r>
            <a:r>
              <a:rPr lang="en-GB" b="1" noProof="1" smtClean="0"/>
              <a:t>((S X T</a:t>
            </a:r>
            <a:r>
              <a:rPr lang="en-GB" b="1" baseline="-25000" noProof="1" smtClean="0"/>
              <a:t>1</a:t>
            </a:r>
            <a:r>
              <a:rPr lang="en-GB" b="1" noProof="1" smtClean="0"/>
              <a:t>) – 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noProof="1" smtClean="0"/>
              <a:t>	T </a:t>
            </a:r>
            <a:r>
              <a:rPr lang="en-GB" b="1" noProof="1" smtClean="0">
                <a:sym typeface="Symbol" pitchFamily="18" charset="2"/>
              </a:rPr>
              <a:t></a:t>
            </a:r>
            <a:r>
              <a:rPr lang="en-GB" b="1" noProof="1" smtClean="0"/>
              <a:t> T</a:t>
            </a:r>
            <a:r>
              <a:rPr lang="en-GB" b="1" baseline="-25000" noProof="1" smtClean="0"/>
              <a:t>1</a:t>
            </a:r>
            <a:r>
              <a:rPr lang="en-GB" b="1" noProof="1" smtClean="0"/>
              <a:t> – T</a:t>
            </a:r>
            <a:r>
              <a:rPr lang="en-GB" b="1" baseline="-25000" noProof="1" smtClean="0"/>
              <a:t>2</a:t>
            </a:r>
            <a:endParaRPr lang="en-GB" sz="2400" b="1" smtClean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EF37BE-2660-4E8E-9BA4-8539F47B2C74}" type="slidenum">
              <a:rPr lang="en-GB" sz="1400"/>
              <a:pPr/>
              <a:t>33</a:t>
            </a:fld>
            <a:endParaRPr lang="en-GB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Division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Identify all clients who have viewed all properties with three rooms.</a:t>
            </a:r>
          </a:p>
          <a:p>
            <a:pPr lvl="1">
              <a:lnSpc>
                <a:spcPct val="0"/>
              </a:lnSpc>
            </a:pPr>
            <a:endParaRPr lang="en-GB" b="1" smtClean="0"/>
          </a:p>
          <a:p>
            <a:pPr lvl="1">
              <a:buFontTx/>
              <a:buNone/>
            </a:pPr>
            <a:r>
              <a:rPr lang="en-GB" sz="2400" b="1" smtClean="0"/>
              <a:t>	</a:t>
            </a: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clientNo, propertyNo</a:t>
            </a:r>
            <a:r>
              <a:rPr lang="en-GB" b="1" smtClean="0"/>
              <a:t>(Viewing)) </a:t>
            </a:r>
            <a:r>
              <a:rPr lang="en-GB" b="1" smtClean="0">
                <a:sym typeface="Symbol" pitchFamily="18" charset="2"/>
              </a:rPr>
              <a:t></a:t>
            </a:r>
            <a:r>
              <a:rPr lang="en-GB" b="1" smtClean="0"/>
              <a:t> </a:t>
            </a:r>
          </a:p>
          <a:p>
            <a:pPr lvl="1">
              <a:buFontTx/>
              <a:buNone/>
            </a:pP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</a:t>
            </a:r>
            <a:r>
              <a:rPr lang="en-GB" b="1" baseline="-14000" smtClean="0"/>
              <a:t>propertyNo</a:t>
            </a:r>
            <a:r>
              <a:rPr lang="en-GB" b="1" smtClean="0"/>
              <a:t>(</a:t>
            </a:r>
            <a:r>
              <a:rPr lang="en-GB" b="1" smtClean="0">
                <a:sym typeface="Symbol" pitchFamily="18" charset="2"/>
              </a:rPr>
              <a:t></a:t>
            </a:r>
            <a:r>
              <a:rPr lang="en-GB" b="1" baseline="-14000" smtClean="0"/>
              <a:t>rooms = 3</a:t>
            </a:r>
            <a:r>
              <a:rPr lang="en-GB" b="1" smtClean="0"/>
              <a:t> (PropertyForRent)))</a:t>
            </a:r>
          </a:p>
        </p:txBody>
      </p:sp>
      <p:pic>
        <p:nvPicPr>
          <p:cNvPr id="96261" name="Picture 5" descr="DS3-Figure 04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33825"/>
            <a:ext cx="67198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DB7E70-B4DF-48EC-B29B-3CC390D43E65}" type="slidenum">
              <a:rPr lang="en-GB" sz="1400"/>
              <a:pPr/>
              <a:t>34</a:t>
            </a:fld>
            <a:endParaRPr lang="en-GB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Aggregate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b="1" smtClean="0">
                <a:sym typeface="Symbol" pitchFamily="18" charset="2"/>
              </a:rPr>
              <a:t></a:t>
            </a:r>
            <a:r>
              <a:rPr lang="en-US" b="1" baseline="-25000" smtClean="0"/>
              <a:t>AL</a:t>
            </a:r>
            <a:r>
              <a:rPr lang="en-US" b="1" smtClean="0"/>
              <a:t>(R)</a:t>
            </a:r>
            <a:r>
              <a:rPr lang="en-US" smtClean="0"/>
              <a:t> </a:t>
            </a:r>
            <a:r>
              <a:rPr lang="en-GB" b="1" smtClean="0"/>
              <a:t>	</a:t>
            </a:r>
          </a:p>
          <a:p>
            <a:pPr lvl="1"/>
            <a:r>
              <a:rPr lang="en-US" b="1" smtClean="0"/>
              <a:t>Applies aggregate function list, AL, to R to define a relation over the aggregate list. </a:t>
            </a:r>
          </a:p>
          <a:p>
            <a:pPr lvl="1"/>
            <a:r>
              <a:rPr lang="en-US" b="1" smtClean="0"/>
              <a:t>AL contains one or more (&lt;aggregate_function&gt;, &lt;attribute&gt;) pairs</a:t>
            </a:r>
            <a:r>
              <a:rPr lang="en-US" smtClean="0"/>
              <a:t> </a:t>
            </a:r>
            <a:r>
              <a:rPr lang="en-GB" b="1" smtClean="0"/>
              <a:t>.</a:t>
            </a:r>
          </a:p>
          <a:p>
            <a:r>
              <a:rPr lang="en-GB" b="1" smtClean="0"/>
              <a:t>Main aggregate functions are: COUNT, SUM, AVG, MIN, and MAX.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D3E8FD-BE15-4EA5-B862-22BCBD108E54}" type="slidenum">
              <a:rPr lang="en-GB" sz="1400"/>
              <a:pPr/>
              <a:t>35</a:t>
            </a:fld>
            <a:endParaRPr lang="en-GB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– Aggregate Operations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sz="2400" b="1" smtClean="0"/>
              <a:t>How many properties cost more than £350 per month to rent?</a:t>
            </a:r>
          </a:p>
          <a:p>
            <a:pPr lvl="1">
              <a:lnSpc>
                <a:spcPct val="0"/>
              </a:lnSpc>
            </a:pPr>
            <a:endParaRPr lang="en-GB" sz="2400" b="1" smtClean="0"/>
          </a:p>
          <a:p>
            <a:pPr lvl="1">
              <a:buFontTx/>
              <a:buNone/>
            </a:pPr>
            <a:r>
              <a:rPr lang="en-GB" sz="2000" b="1" smtClean="0"/>
              <a:t>	</a:t>
            </a:r>
            <a:r>
              <a:rPr lang="en-US" sz="2400" b="1" smtClean="0">
                <a:sym typeface="Symbol" pitchFamily="18" charset="2"/>
              </a:rPr>
              <a:t></a:t>
            </a:r>
            <a:r>
              <a:rPr lang="en-US" sz="2400" b="1" baseline="-25000" smtClean="0"/>
              <a:t>R</a:t>
            </a:r>
            <a:r>
              <a:rPr lang="en-US" sz="2400" b="1" smtClean="0"/>
              <a:t>(myCount) </a:t>
            </a:r>
            <a:r>
              <a:rPr lang="en-US" sz="2400" b="1" smtClean="0">
                <a:sym typeface="Symbol" pitchFamily="18" charset="2"/>
              </a:rPr>
              <a:t></a:t>
            </a:r>
            <a:r>
              <a:rPr lang="en-US" sz="2400" b="1" baseline="-25000" smtClean="0"/>
              <a:t>COUNT</a:t>
            </a:r>
            <a:r>
              <a:rPr lang="en-US" sz="2400" b="1" smtClean="0"/>
              <a:t> </a:t>
            </a:r>
            <a:r>
              <a:rPr lang="en-US" sz="2400" b="1" baseline="-25000" smtClean="0"/>
              <a:t>propertyNo</a:t>
            </a:r>
            <a:r>
              <a:rPr lang="en-US" sz="2400" b="1" smtClean="0"/>
              <a:t> (</a:t>
            </a:r>
            <a:r>
              <a:rPr lang="el-GR" sz="2400" b="1" smtClean="0">
                <a:cs typeface="Times New Roman" pitchFamily="18" charset="0"/>
              </a:rPr>
              <a:t>σ</a:t>
            </a:r>
            <a:r>
              <a:rPr lang="en-US" sz="2400" b="1" baseline="-25000" smtClean="0"/>
              <a:t>rent &gt; 350</a:t>
            </a:r>
            <a:r>
              <a:rPr lang="en-US" sz="2400" b="1" smtClean="0"/>
              <a:t> (PropertyForRent))</a:t>
            </a:r>
            <a:r>
              <a:rPr lang="en-US" sz="2400" smtClean="0"/>
              <a:t> </a:t>
            </a:r>
            <a:endParaRPr lang="en-GB" sz="2400" smtClean="0"/>
          </a:p>
        </p:txBody>
      </p:sp>
      <p:pic>
        <p:nvPicPr>
          <p:cNvPr id="200709" name="Picture 5" descr="C04NF13a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3644900"/>
            <a:ext cx="2016125" cy="200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153D1-8801-45BD-A61D-034E51250377}" type="slidenum">
              <a:rPr lang="en-GB" sz="1400"/>
              <a:pPr/>
              <a:t>36</a:t>
            </a:fld>
            <a:endParaRPr lang="en-GB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Grouping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1" baseline="-25000" smtClean="0"/>
              <a:t>GA</a:t>
            </a:r>
            <a:r>
              <a:rPr lang="en-US" b="1" smtClean="0">
                <a:sym typeface="Symbol" pitchFamily="18" charset="2"/>
              </a:rPr>
              <a:t></a:t>
            </a:r>
            <a:r>
              <a:rPr lang="en-US" b="1" baseline="-25000" smtClean="0"/>
              <a:t>AL</a:t>
            </a:r>
            <a:r>
              <a:rPr lang="en-US" b="1" smtClean="0"/>
              <a:t>(R)</a:t>
            </a:r>
            <a:r>
              <a:rPr lang="en-US" smtClean="0"/>
              <a:t> </a:t>
            </a:r>
            <a:r>
              <a:rPr lang="en-GB" b="1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Groups tuples of R by grouping attributes, GA, and then applies aggregate function list, AL, to define a new relation. 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AL contains one or more (&lt;aggregate_function&gt;, &lt;attribute&gt;) pairs. 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Resulting relation contains the grouping attributes, GA, along with results of each of the aggregate functions</a:t>
            </a:r>
            <a:r>
              <a:rPr lang="en-GB" b="1" smtClean="0"/>
              <a:t>.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874A61-A1C0-4925-9BDF-51FF8F1C0CCC}" type="slidenum">
              <a:rPr lang="en-GB" sz="1400"/>
              <a:pPr/>
              <a:t>37</a:t>
            </a:fld>
            <a:endParaRPr lang="en-GB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– Grouping Operation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sz="2400" b="1" smtClean="0"/>
              <a:t>Find the number of staff working in each branch and the sum of their salaries.</a:t>
            </a:r>
          </a:p>
          <a:p>
            <a:pPr lvl="1">
              <a:lnSpc>
                <a:spcPct val="0"/>
              </a:lnSpc>
            </a:pPr>
            <a:endParaRPr lang="en-GB" sz="2400" b="1" smtClean="0"/>
          </a:p>
          <a:p>
            <a:pPr lvl="1">
              <a:buFontTx/>
              <a:buNone/>
            </a:pPr>
            <a:r>
              <a:rPr lang="en-GB" sz="2000" b="1" smtClean="0"/>
              <a:t>	</a:t>
            </a:r>
            <a:r>
              <a:rPr lang="en-US" sz="2300" b="1" smtClean="0">
                <a:sym typeface="Symbol" pitchFamily="18" charset="2"/>
              </a:rPr>
              <a:t></a:t>
            </a:r>
            <a:r>
              <a:rPr lang="en-US" sz="2300" b="1" baseline="-25000" smtClean="0"/>
              <a:t>R</a:t>
            </a:r>
            <a:r>
              <a:rPr lang="en-US" sz="2300" b="1" smtClean="0"/>
              <a:t>(branchNo, myCount, mySum)</a:t>
            </a:r>
          </a:p>
          <a:p>
            <a:pPr lvl="1">
              <a:buFontTx/>
              <a:buNone/>
            </a:pPr>
            <a:r>
              <a:rPr lang="en-US" sz="2300" b="1" baseline="-25000" smtClean="0"/>
              <a:t>branchNo </a:t>
            </a:r>
            <a:r>
              <a:rPr lang="en-US" sz="2300" b="1" smtClean="0">
                <a:sym typeface="Symbol" pitchFamily="18" charset="2"/>
              </a:rPr>
              <a:t> </a:t>
            </a:r>
            <a:r>
              <a:rPr lang="en-US" sz="2300" b="1" baseline="-25000" smtClean="0"/>
              <a:t>COUNT staffNo,</a:t>
            </a:r>
            <a:r>
              <a:rPr lang="en-US" sz="2300" b="1" smtClean="0"/>
              <a:t> </a:t>
            </a:r>
            <a:r>
              <a:rPr lang="en-US" sz="2300" b="1" baseline="-25000" smtClean="0"/>
              <a:t>SUM salary</a:t>
            </a:r>
            <a:r>
              <a:rPr lang="en-US" sz="2300" b="1" smtClean="0"/>
              <a:t> (Staff)</a:t>
            </a:r>
            <a:r>
              <a:rPr lang="en-US" sz="2300" smtClean="0"/>
              <a:t> </a:t>
            </a:r>
            <a:endParaRPr lang="en-GB" sz="2300" smtClean="0"/>
          </a:p>
        </p:txBody>
      </p:sp>
      <p:pic>
        <p:nvPicPr>
          <p:cNvPr id="203782" name="Picture 6" descr="C04NF1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3573463"/>
            <a:ext cx="489585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AAAFD3-1FCC-4158-87E7-C8316F8E8391}" type="slidenum">
              <a:rPr lang="en-GB" sz="1400"/>
              <a:pPr/>
              <a:t>38</a:t>
            </a:fld>
            <a:endParaRPr lang="en-GB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smtClean="0"/>
              <a:t>Other Languages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114800"/>
          </a:xfrm>
        </p:spPr>
        <p:txBody>
          <a:bodyPr/>
          <a:lstStyle/>
          <a:p>
            <a:r>
              <a:rPr lang="en-GB" b="1" smtClean="0"/>
              <a:t>Transform-oriented languages are non-procedural languages that use relations to transform input data into required outputs (e.g. SQL).</a:t>
            </a:r>
          </a:p>
          <a:p>
            <a:pPr>
              <a:lnSpc>
                <a:spcPct val="60000"/>
              </a:lnSpc>
            </a:pPr>
            <a:endParaRPr lang="en-GB" b="1" smtClean="0"/>
          </a:p>
          <a:p>
            <a:r>
              <a:rPr lang="en-GB" b="1" smtClean="0"/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120B1B-06A2-4716-9E6C-EACF11E9536D}" type="slidenum">
              <a:rPr lang="en-GB" sz="1400"/>
              <a:pPr/>
              <a:t>39</a:t>
            </a:fld>
            <a:endParaRPr lang="en-GB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Other Languages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557338"/>
            <a:ext cx="8077200" cy="41148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4GLs can create complete customized application using limited set of commands in a user-friendly, often menu-driven environment.</a:t>
            </a:r>
          </a:p>
          <a:p>
            <a:pPr>
              <a:lnSpc>
                <a:spcPct val="60000"/>
              </a:lnSpc>
            </a:pPr>
            <a:endParaRPr lang="en-GB" b="1" smtClean="0">
              <a:latin typeface="Times" pitchFamily="18" charset="0"/>
            </a:endParaRPr>
          </a:p>
          <a:p>
            <a:r>
              <a:rPr lang="en-GB" b="1" smtClean="0">
                <a:latin typeface="Times" pitchFamily="18" charset="0"/>
              </a:rPr>
              <a:t>Some systems accept a form of </a:t>
            </a:r>
            <a:r>
              <a:rPr lang="en-GB" b="1" i="1" smtClean="0">
                <a:latin typeface="Times" pitchFamily="18" charset="0"/>
              </a:rPr>
              <a:t>natural language</a:t>
            </a:r>
            <a:r>
              <a:rPr lang="en-GB" b="1" smtClean="0">
                <a:latin typeface="Times" pitchFamily="18" charset="0"/>
              </a:rPr>
              <a:t>, sometimes called a 5GL, although this development is still at an early stage.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B0A2F9-A386-4788-A41D-C0DF7F67CC25}" type="slidenum">
              <a:rPr lang="en-GB" sz="1400"/>
              <a:pPr/>
              <a:t>4</a:t>
            </a:fld>
            <a:endParaRPr lang="en-GB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Relational Algebra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Relational algebra operations work on one or more relations to define another relation without changing the original relations.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Both operands and results are relations, so output from one operation can become input to another operation. 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Allows expressions to be nested, just as in arithmetic. This property is called </a:t>
            </a:r>
            <a:r>
              <a:rPr lang="en-GB" b="1" u="sng" smtClean="0">
                <a:latin typeface="Times" pitchFamily="18" charset="0"/>
              </a:rPr>
              <a:t>closure</a:t>
            </a:r>
            <a:r>
              <a:rPr lang="en-GB" b="1" smtClean="0">
                <a:latin typeface="Times" pitchFamily="18" charset="0"/>
              </a:rPr>
              <a:t>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7F9113-F5F1-4310-9D86-09DF82D683D3}" type="slidenum">
              <a:rPr lang="en-GB" sz="1400"/>
              <a:pPr/>
              <a:t>5</a:t>
            </a:fld>
            <a:endParaRPr lang="en-GB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latin typeface="Times" pitchFamily="18" charset="0"/>
              </a:rPr>
              <a:t>Relational Algebra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Five basic operations in relational algebra: Selection, Projection, Cartesian product, Union,  and Set Difference. 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These perform most of the data retrieval operations needed.</a:t>
            </a:r>
          </a:p>
          <a:p>
            <a:pPr>
              <a:lnSpc>
                <a:spcPct val="90000"/>
              </a:lnSpc>
            </a:pPr>
            <a:endParaRPr lang="en-GB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Also have Join, Intersection, and Division operations, which can be expressed in terms of 5 basic operations.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B5114A-D1A8-44AE-B1E6-A3C5F0A9C77A}" type="slidenum">
              <a:rPr lang="en-GB" sz="1400"/>
              <a:pPr/>
              <a:t>6</a:t>
            </a:fld>
            <a:endParaRPr lang="en-GB" sz="1400"/>
          </a:p>
        </p:txBody>
      </p:sp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Relational Algebra Operations</a:t>
            </a:r>
          </a:p>
        </p:txBody>
      </p:sp>
      <p:pic>
        <p:nvPicPr>
          <p:cNvPr id="10244" name="Picture 2056" descr="C04NF01a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7488238" cy="497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205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55D666-DA87-42D6-B352-975D3E5D23B0}" type="slidenum">
              <a:rPr lang="en-GB" sz="1400"/>
              <a:pPr/>
              <a:t>7</a:t>
            </a:fld>
            <a:endParaRPr lang="en-GB" sz="1400"/>
          </a:p>
        </p:txBody>
      </p:sp>
      <p:sp>
        <p:nvSpPr>
          <p:cNvPr id="1126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Relational Algebra Operations</a:t>
            </a:r>
          </a:p>
        </p:txBody>
      </p:sp>
      <p:pic>
        <p:nvPicPr>
          <p:cNvPr id="11268" name="Picture 2053" descr="C04NF01b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7632700" cy="494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205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D302A6-5DB0-47F1-8FB2-7E386EBB957A}" type="slidenum">
              <a:rPr lang="en-GB" sz="1400"/>
              <a:pPr/>
              <a:t>8</a:t>
            </a:fld>
            <a:endParaRPr lang="en-GB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Selection (or Restriction)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>
                <a:sym typeface="Symbol" pitchFamily="18" charset="2"/>
              </a:rPr>
              <a:t></a:t>
            </a:r>
            <a:r>
              <a:rPr lang="en-GB" b="1" baseline="-14000" smtClean="0"/>
              <a:t>predicate</a:t>
            </a:r>
            <a:r>
              <a:rPr lang="en-GB" b="1" smtClean="0"/>
              <a:t> (R)</a:t>
            </a:r>
          </a:p>
          <a:p>
            <a:pPr lvl="1"/>
            <a:r>
              <a:rPr lang="en-GB" b="1" smtClean="0"/>
              <a:t>Works on a single relation R and defines a relation that contains only those tuples (rows) of R that satisfy the specified condition (</a:t>
            </a:r>
            <a:r>
              <a:rPr lang="en-GB" b="1" i="1" smtClean="0"/>
              <a:t>predicate</a:t>
            </a:r>
            <a:r>
              <a:rPr lang="en-GB" b="1" smtClean="0"/>
              <a:t>).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96DA86-A145-4626-BE20-9ADA8A6E1A28}" type="slidenum">
              <a:rPr lang="en-GB" sz="1400"/>
              <a:pPr/>
              <a:t>9</a:t>
            </a:fld>
            <a:endParaRPr lang="en-GB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Example - Selection (or Restriction)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 smtClean="0"/>
              <a:t>List all staff with a salary greater than £10,000.</a:t>
            </a:r>
          </a:p>
          <a:p>
            <a:pPr lvl="1">
              <a:lnSpc>
                <a:spcPct val="30000"/>
              </a:lnSpc>
            </a:pPr>
            <a:endParaRPr lang="en-GB" b="1" smtClean="0"/>
          </a:p>
          <a:p>
            <a:pPr lvl="1">
              <a:buFontTx/>
              <a:buNone/>
            </a:pPr>
            <a:r>
              <a:rPr lang="en-GB" b="1" smtClean="0">
                <a:sym typeface="WP MultinationalA Roman" pitchFamily="18" charset="2"/>
              </a:rPr>
              <a:t>	</a:t>
            </a:r>
            <a:r>
              <a:rPr lang="en-GB" b="1" smtClean="0">
                <a:sym typeface="Symbol" pitchFamily="18" charset="2"/>
              </a:rPr>
              <a:t></a:t>
            </a:r>
            <a:r>
              <a:rPr lang="en-GB" b="1" baseline="-25000" smtClean="0"/>
              <a:t>salary &gt; 10000</a:t>
            </a:r>
            <a:r>
              <a:rPr lang="en-GB" b="1" smtClean="0"/>
              <a:t> (Staff)</a:t>
            </a:r>
          </a:p>
        </p:txBody>
      </p:sp>
      <p:pic>
        <p:nvPicPr>
          <p:cNvPr id="171013" name="Picture 5" descr="DS3-Figure 04-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theme/theme1.xml><?xml version="1.0" encoding="utf-8"?>
<a:theme xmlns:a="http://schemas.openxmlformats.org/drawingml/2006/main" name="introdbs">
  <a:themeElements>
    <a:clrScheme name="introdbs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0</TotalTime>
  <Pages>61</Pages>
  <Words>1342</Words>
  <Application>Microsoft Office PowerPoint</Application>
  <PresentationFormat>On-screen Show (4:3)</PresentationFormat>
  <Paragraphs>258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Times New Roman</vt:lpstr>
      <vt:lpstr>Arial</vt:lpstr>
      <vt:lpstr>Monotype Sorts</vt:lpstr>
      <vt:lpstr>Times</vt:lpstr>
      <vt:lpstr>Symbol</vt:lpstr>
      <vt:lpstr>WP MultinationalA Roman</vt:lpstr>
      <vt:lpstr>introdbs</vt:lpstr>
      <vt:lpstr>1_introdbs</vt:lpstr>
      <vt:lpstr>Chapter 5</vt:lpstr>
      <vt:lpstr>Chapter 5 - Objectives</vt:lpstr>
      <vt:lpstr>Introduction</vt:lpstr>
      <vt:lpstr>Relational Algebra</vt:lpstr>
      <vt:lpstr>Relational Algebra</vt:lpstr>
      <vt:lpstr>Relational Algebra Operations</vt:lpstr>
      <vt:lpstr>Relational Algebra Operations</vt:lpstr>
      <vt:lpstr>Selection (or Restriction)</vt:lpstr>
      <vt:lpstr>Example - Selection (or Restriction)</vt:lpstr>
      <vt:lpstr>Projection</vt:lpstr>
      <vt:lpstr>Example - 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Example - Cartesian product</vt:lpstr>
      <vt:lpstr>Example - Cartesian product and Selection</vt:lpstr>
      <vt:lpstr>Join Operations</vt:lpstr>
      <vt:lpstr>Join Operations</vt:lpstr>
      <vt:lpstr>Theta join (-join)</vt:lpstr>
      <vt:lpstr>Theta join (-join)</vt:lpstr>
      <vt:lpstr>Example - Equijoin </vt:lpstr>
      <vt:lpstr>Natural join</vt:lpstr>
      <vt:lpstr>Example - Natural join</vt:lpstr>
      <vt:lpstr>Outer join</vt:lpstr>
      <vt:lpstr>Example - Left Outer join</vt:lpstr>
      <vt:lpstr>Semijoin</vt:lpstr>
      <vt:lpstr>Example - Semijoin</vt:lpstr>
      <vt:lpstr>Division</vt:lpstr>
      <vt:lpstr>Example - Division</vt:lpstr>
      <vt:lpstr>Aggregate Operations</vt:lpstr>
      <vt:lpstr>Example – Aggregate Operations</vt:lpstr>
      <vt:lpstr>Grouping Operation</vt:lpstr>
      <vt:lpstr>Example – Grouping Operation</vt:lpstr>
      <vt:lpstr>Other Languages</vt:lpstr>
      <vt:lpstr>Other Languages</vt:lpstr>
    </vt:vector>
  </TitlesOfParts>
  <Company>University of Paisley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Database Systems</dc:subject>
  <dc:creator>Thomas Connolly and Carolyn Begg</dc:creator>
  <dc:description>Transparencies for Chapter 4 of textbook_x000d_
Database Systems: A Practical Approach to Design, Implementation, and Management</dc:description>
  <cp:lastModifiedBy>tech</cp:lastModifiedBy>
  <cp:revision>79</cp:revision>
  <cp:lastPrinted>1998-07-28T13:47:34Z</cp:lastPrinted>
  <dcterms:created xsi:type="dcterms:W3CDTF">1996-12-09T10:09:10Z</dcterms:created>
  <dcterms:modified xsi:type="dcterms:W3CDTF">2013-09-11T15:04:02Z</dcterms:modified>
</cp:coreProperties>
</file>