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655" r:id="rId2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261" r:id="rId5"/>
    <p:sldId id="337" r:id="rId6"/>
    <p:sldId id="260" r:id="rId7"/>
    <p:sldId id="262" r:id="rId8"/>
    <p:sldId id="317" r:id="rId9"/>
    <p:sldId id="264" r:id="rId10"/>
    <p:sldId id="272" r:id="rId11"/>
    <p:sldId id="321" r:id="rId12"/>
    <p:sldId id="322" r:id="rId13"/>
    <p:sldId id="273" r:id="rId14"/>
    <p:sldId id="323" r:id="rId15"/>
    <p:sldId id="324" r:id="rId16"/>
    <p:sldId id="325" r:id="rId17"/>
    <p:sldId id="327" r:id="rId18"/>
    <p:sldId id="326" r:id="rId19"/>
    <p:sldId id="328" r:id="rId20"/>
    <p:sldId id="265" r:id="rId21"/>
    <p:sldId id="266" r:id="rId22"/>
    <p:sldId id="267" r:id="rId23"/>
    <p:sldId id="268" r:id="rId24"/>
    <p:sldId id="270" r:id="rId25"/>
    <p:sldId id="269" r:id="rId26"/>
    <p:sldId id="263" r:id="rId27"/>
    <p:sldId id="281" r:id="rId28"/>
    <p:sldId id="330" r:id="rId29"/>
    <p:sldId id="318" r:id="rId30"/>
    <p:sldId id="331" r:id="rId31"/>
    <p:sldId id="284" r:id="rId32"/>
    <p:sldId id="285" r:id="rId33"/>
    <p:sldId id="286" r:id="rId34"/>
    <p:sldId id="287" r:id="rId35"/>
    <p:sldId id="288" r:id="rId36"/>
    <p:sldId id="289" r:id="rId37"/>
    <p:sldId id="332" r:id="rId38"/>
    <p:sldId id="333" r:id="rId39"/>
    <p:sldId id="334" r:id="rId40"/>
    <p:sldId id="320" r:id="rId41"/>
    <p:sldId id="319" r:id="rId42"/>
    <p:sldId id="336" r:id="rId43"/>
    <p:sldId id="335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52" d="100"/>
          <a:sy n="52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41922"/>
            <a:ext cx="3037840" cy="43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D883D42-0BA4-48A4-AE68-B89DB7E09F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3500" y="811213"/>
            <a:ext cx="4343400" cy="3257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8799" y="4407373"/>
            <a:ext cx="5085786" cy="391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39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839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92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7167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0521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771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6129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3957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119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75779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123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525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519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629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4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9458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758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293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0540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3207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6678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5466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3856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433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8952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7370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77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4824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4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486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733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243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340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679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227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EE4BAF-E445-4CB6-91D1-DC01589A9B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49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5BAD9-2E70-4475-A69E-D6F89B9EA9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B9995-A7A1-4AA2-8BA5-C0CEEC3320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1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356ABC-AA45-45E3-A92A-F83CBC0974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90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3A625-61E4-40CD-84F6-248EE2935C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4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732EB-D4C6-48C2-B922-F0EDA57DBA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86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7944B-27F0-4753-AA27-68AC9B140A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7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8C7E-B6B5-438A-8D73-F8EB33400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43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E28AA-06BA-40B1-9AEA-C5EE78EB3B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2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F53C3-7F50-4E74-B9FE-595AAB6BEB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26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7F18D-2077-418C-A950-0A6727C927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CD28-2477-46FD-9C25-E463B8089C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97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CDA8-33AE-41D6-BEE7-162901142E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01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39FC9-E076-4E7D-8F5F-1629C573D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0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28CA4-3C38-4BEF-886C-A1874D0AC8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31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33351-3A5F-44C3-A2B0-CD90F7D6A6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6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76ECF-9266-4573-8C21-7CFEC15CB0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6F64C-DB3C-4F6C-9034-2DFB90C348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9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5AA-64B6-475C-A293-A2718BB024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C09E-2A14-42DE-B812-389D231BF0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1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C8DD4-553D-415A-829E-7F165772E0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BC40-8ACB-42AD-8B23-0EDFFDF57F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A566E92-58E5-4167-8DE1-97D2C56326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0DA2F09-8B67-47F2-A374-DCE17B2B35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Chapter 12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Entity-Relationship Modeling</a:t>
            </a:r>
          </a:p>
          <a:p>
            <a:endParaRPr lang="en-GB" altLang="en-US" b="1" smtClean="0">
              <a:latin typeface="Times" pitchFamily="18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EE4BAF-E445-4CB6-91D1-DC01589A9BB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C99898-5BD0-4F48-B60B-EA3465DE49FE}" type="slidenum">
              <a:rPr lang="en-GB" altLang="en-US" sz="1400"/>
              <a:pPr/>
              <a:t>10</a:t>
            </a:fld>
            <a:endParaRPr lang="en-GB" altLang="en-US" sz="1400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Has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relationship type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4340" name="Picture 1029" descr="DS3-Figure 11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15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7B951-045E-454E-9702-83BFB804D30C}" type="slidenum">
              <a:rPr lang="en-GB" altLang="en-US" sz="1400"/>
              <a:pPr/>
              <a:t>11</a:t>
            </a:fld>
            <a:endParaRPr lang="en-GB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</p:spPr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ER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diagram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Branch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Has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 Staff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relationship </a:t>
            </a: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5364" name="Picture 6" descr="DS3-Figure 11-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248400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442711-07B4-490F-A5D7-D482AC211AF1}" type="slidenum">
              <a:rPr lang="en-GB" altLang="en-US" sz="1400"/>
              <a:pPr/>
              <a:t>12</a:t>
            </a:fld>
            <a:endParaRPr lang="en-GB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Relationship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Degree of a Relationship</a:t>
            </a:r>
          </a:p>
          <a:p>
            <a:pPr lvl="1"/>
            <a:r>
              <a:rPr lang="en-GB" altLang="en-US" b="1" smtClean="0">
                <a:latin typeface="Times" pitchFamily="18" charset="0"/>
              </a:rPr>
              <a:t>Number of participating entities in  relationship.</a:t>
            </a:r>
          </a:p>
          <a:p>
            <a:pPr lvl="1">
              <a:lnSpc>
                <a:spcPct val="5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Relationship of degree :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two is binary 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three is ternary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four is quaternary.</a:t>
            </a: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2542AC-E160-4DDB-A491-CFE7CED0EF0C}" type="slidenum">
              <a:rPr lang="en-GB" altLang="en-US" sz="1400"/>
              <a:pPr/>
              <a:t>13</a:t>
            </a:fld>
            <a:endParaRPr lang="en-GB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924800" cy="1104900"/>
          </a:xfrm>
        </p:spPr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Binary relationship called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P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Owns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61797" name="Picture 5" descr="DS3-Figure 11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914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57FFFA-CB1C-4552-BB87-F6FD9D7A7BF1}" type="slidenum">
              <a:rPr lang="en-GB" altLang="en-US" sz="1400"/>
              <a:pPr/>
              <a:t>14</a:t>
            </a:fld>
            <a:endParaRPr lang="en-GB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Ternary relationship called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Registers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62821" name="Picture 5" descr="DS3-Figure 11-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152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3D6463-D94E-4E45-9C75-702716F9B459}" type="slidenum">
              <a:rPr lang="en-GB" altLang="en-US" sz="1400"/>
              <a:pPr/>
              <a:t>15</a:t>
            </a:fld>
            <a:endParaRPr lang="en-GB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Quaternary relationship called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Arranges</a:t>
            </a:r>
          </a:p>
        </p:txBody>
      </p:sp>
      <p:pic>
        <p:nvPicPr>
          <p:cNvPr id="19460" name="Picture 5" descr="DS3-Figure 11-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1628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0285C0-5E42-4A21-AAD5-78DB02DFE9F3}" type="slidenum">
              <a:rPr lang="en-GB" altLang="en-US" sz="1400"/>
              <a:pPr/>
              <a:t>16</a:t>
            </a:fld>
            <a:endParaRPr lang="en-GB" altLang="en-US" sz="1400"/>
          </a:p>
        </p:txBody>
      </p:sp>
      <p:sp>
        <p:nvSpPr>
          <p:cNvPr id="20483" name="Rectangle 2050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Relationship Types</a:t>
            </a:r>
          </a:p>
        </p:txBody>
      </p:sp>
      <p:sp>
        <p:nvSpPr>
          <p:cNvPr id="1658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848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Recursive Relationship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Relationship type where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same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entity type participates more than once in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different roles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Relationships may be given role names to indicate purpose that each participating entity type plays in a relationship.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20485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4054A3-DB63-485E-9BC9-B7C4008DCDF2}" type="slidenum">
              <a:rPr lang="en-GB" altLang="en-US" sz="1400"/>
              <a:pPr/>
              <a:t>17</a:t>
            </a:fld>
            <a:endParaRPr lang="en-GB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Recursive relationship called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Supervises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with role names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64869" name="Picture 5" descr="DS3-Figure 11-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69342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9F6760-9C07-4E26-8154-36BD74C421F5}" type="slidenum">
              <a:rPr lang="en-GB" altLang="en-US" sz="1400"/>
              <a:pPr/>
              <a:t>18</a:t>
            </a:fld>
            <a:endParaRPr lang="en-GB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Entities associated through two distinct relationships with role names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67941" name="Picture 5" descr="DS3-Figure 11-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096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F998ED-E46E-427B-B712-11AD074C102C}" type="slidenum">
              <a:rPr lang="en-GB" altLang="en-US" sz="1400"/>
              <a:pPr/>
              <a:t>19</a:t>
            </a:fld>
            <a:endParaRPr lang="en-GB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Attribute</a:t>
            </a:r>
          </a:p>
          <a:p>
            <a:pPr lvl="1"/>
            <a:r>
              <a:rPr lang="en-GB" altLang="en-US" b="1" smtClean="0">
                <a:latin typeface="Times" pitchFamily="18" charset="0"/>
              </a:rPr>
              <a:t>Property of an entity or a relationship type.</a:t>
            </a:r>
          </a:p>
          <a:p>
            <a:pPr lvl="1">
              <a:lnSpc>
                <a:spcPct val="40000"/>
              </a:lnSpc>
            </a:pPr>
            <a:endParaRPr lang="en-GB" altLang="en-US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Attribute Domain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Set of allowable values for one or more attributes.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837695-50E9-4C7F-8E54-6DC0D3187219}" type="slidenum">
              <a:rPr lang="en-GB" altLang="en-US" sz="1400"/>
              <a:pPr/>
              <a:t>2</a:t>
            </a:fld>
            <a:endParaRPr lang="en-GB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Chapter 12 - Objectives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How to use Entity–Relationship (ER) modeling in database design.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>
              <a:lnSpc>
                <a:spcPct val="0"/>
              </a:lnSpc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Basic concepts associated with ER model.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>
              <a:lnSpc>
                <a:spcPct val="0"/>
              </a:lnSpc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Diagrammatic technique for displaying ER model using Unified Modeling Language (UML).</a:t>
            </a:r>
          </a:p>
          <a:p>
            <a:pPr>
              <a:lnSpc>
                <a:spcPct val="0"/>
              </a:lnSpc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How to identify and resolve problems with ER models called connection traps.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>
              <a:lnSpc>
                <a:spcPct val="0"/>
              </a:lnSpc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How to build an ER model from a requirements specification.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2DB192-9CEA-4717-AF7D-69050B7D7BC1}" type="slidenum">
              <a:rPr lang="en-GB" altLang="en-US" sz="1400"/>
              <a:pPr/>
              <a:t>20</a:t>
            </a:fld>
            <a:endParaRPr lang="en-GB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Simple Attribute</a:t>
            </a:r>
          </a:p>
          <a:p>
            <a:pPr lvl="1"/>
            <a:r>
              <a:rPr lang="en-GB" altLang="en-US" b="1" smtClean="0">
                <a:latin typeface="Times" pitchFamily="18" charset="0"/>
              </a:rPr>
              <a:t>Attribute composed of a single component with an independent existence.</a:t>
            </a:r>
          </a:p>
          <a:p>
            <a:pPr lvl="1">
              <a:lnSpc>
                <a:spcPct val="4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Composite Attribute</a:t>
            </a:r>
          </a:p>
          <a:p>
            <a:pPr lvl="1"/>
            <a:r>
              <a:rPr lang="en-GB" altLang="en-US" b="1" smtClean="0">
                <a:latin typeface="Times" pitchFamily="18" charset="0"/>
              </a:rPr>
              <a:t>Attribute composed of multiple components, each with an independent existence.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B87C71-148C-4B07-B1B0-A45663440558}" type="slidenum">
              <a:rPr lang="en-GB" altLang="en-US" sz="1400"/>
              <a:pPr/>
              <a:t>21</a:t>
            </a:fld>
            <a:endParaRPr lang="en-GB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Single-valued Attribute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Attribute that holds a single value for each occurrence of an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>
              <a:lnSpc>
                <a:spcPct val="4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Multi-valued Attribute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Attribute that holds multiple values for each occurrence of an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CCC33C-8896-4306-A199-F58DC4C9C199}" type="slidenum">
              <a:rPr lang="en-GB" altLang="en-US" sz="1400"/>
              <a:pPr/>
              <a:t>22</a:t>
            </a:fld>
            <a:endParaRPr lang="en-GB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Derived Attribute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Attribute that represents a value that is derivable from value of a related attribute, or set of attributes, not necessarily in the same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ED70FA-890F-41A7-9435-1D617D534DF5}" type="slidenum">
              <a:rPr lang="en-GB" altLang="en-US" sz="1400"/>
              <a:pPr/>
              <a:t>23</a:t>
            </a:fld>
            <a:endParaRPr lang="en-GB" altLang="en-US" sz="140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Keys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en-US" b="1" smtClean="0">
                <a:latin typeface="Times" pitchFamily="18" charset="0"/>
              </a:rPr>
              <a:t>Candidate Key</a:t>
            </a:r>
          </a:p>
          <a:p>
            <a:pPr lvl="1"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Minimal set of attributes that uniquely identifies each occurrence of an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smtClean="0">
                <a:latin typeface="Times" pitchFamily="18" charset="0"/>
              </a:rPr>
              <a:t>Primary Key</a:t>
            </a:r>
          </a:p>
          <a:p>
            <a:pPr lvl="1"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Candidate key selected to uniquely identify each occurrence of an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altLang="en-US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smtClean="0">
                <a:latin typeface="Times" pitchFamily="18" charset="0"/>
              </a:rPr>
              <a:t>Composite Key</a:t>
            </a:r>
          </a:p>
          <a:p>
            <a:pPr lvl="1"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A candidate key that consists of two or more attributes.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817531-11BC-44CD-A91C-B76868AEC4E0}" type="slidenum">
              <a:rPr lang="en-GB" altLang="en-US" sz="1400"/>
              <a:pPr/>
              <a:t>24</a:t>
            </a:fld>
            <a:endParaRPr lang="en-GB" altLang="en-US" sz="140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ER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diagram of 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Staff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and 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Branch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entities and their attributes</a:t>
            </a: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27656" name="Picture 1032" descr="DS3-Figure 11-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1033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448567-58B2-4650-A810-C3D2AD568D6F}" type="slidenum">
              <a:rPr lang="en-GB" altLang="en-US" sz="1400"/>
              <a:pPr/>
              <a:t>25</a:t>
            </a:fld>
            <a:endParaRPr lang="en-GB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Entity Type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Strong Entity Type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Entity type that is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not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existence-dependent on some other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4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Weak Entity Type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Entity type that is existence-dependent on some other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endParaRPr lang="en-GB" altLang="en-US" b="1" smtClean="0">
              <a:latin typeface="Times" pitchFamily="18" charset="0"/>
            </a:endParaRP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D84B6C-9471-4DF3-8D47-C14573FE8219}" type="slidenum">
              <a:rPr lang="en-GB" altLang="en-US" sz="1400"/>
              <a:pPr/>
              <a:t>26</a:t>
            </a:fld>
            <a:endParaRPr lang="en-GB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Strong entity type called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Client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and weak entity type called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Preference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52232" name="Picture 8" descr="DS3-Figure 11-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3246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6E7C3E-F9C9-451C-B85A-EA9935AB6929}" type="slidenum">
              <a:rPr lang="en-GB" altLang="en-US" sz="1400"/>
              <a:pPr/>
              <a:t>27</a:t>
            </a:fld>
            <a:endParaRPr lang="en-GB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Relationship called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Advertises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with attributes</a:t>
            </a:r>
            <a:endParaRPr lang="en-GB" altLang="en-US" b="1" smtClean="0">
              <a:latin typeface="Times" pitchFamily="18" charset="0"/>
            </a:endParaRPr>
          </a:p>
        </p:txBody>
      </p:sp>
      <p:pic>
        <p:nvPicPr>
          <p:cNvPr id="169989" name="Picture 5" descr="DS3-Figure 11-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858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78B4DF-1997-4AE9-841B-14296AAE62FC}" type="slidenum">
              <a:rPr lang="en-GB" altLang="en-US" sz="1400"/>
              <a:pPr/>
              <a:t>28</a:t>
            </a:fld>
            <a:endParaRPr lang="en-GB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Main type of constraint on relationships is called </a:t>
            </a:r>
            <a:r>
              <a:rPr lang="en-GB" altLang="en-US" i="1" smtClean="0">
                <a:latin typeface="Times" pitchFamily="18" charset="0"/>
              </a:rPr>
              <a:t>multiplicity</a:t>
            </a:r>
            <a:r>
              <a:rPr lang="en-GB" altLang="en-US" b="1" smtClean="0">
                <a:latin typeface="Times" pitchFamily="18" charset="0"/>
              </a:rPr>
              <a:t>.</a:t>
            </a:r>
          </a:p>
          <a:p>
            <a:pPr>
              <a:lnSpc>
                <a:spcPct val="3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Multiplicity -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Represents policies (called </a:t>
            </a:r>
            <a:r>
              <a:rPr lang="en-GB" altLang="en-US" b="1" i="1" smtClean="0">
                <a:latin typeface="Times" pitchFamily="18" charset="0"/>
              </a:rPr>
              <a:t>business rules</a:t>
            </a:r>
            <a:r>
              <a:rPr lang="en-GB" altLang="en-US" b="1" smtClean="0">
                <a:latin typeface="Times" pitchFamily="18" charset="0"/>
              </a:rPr>
              <a:t>) established by user or company.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41FCBE-9846-4981-B0E8-51474A32A538}" type="slidenum">
              <a:rPr lang="en-GB" altLang="en-US" sz="1400"/>
              <a:pPr/>
              <a:t>29</a:t>
            </a:fld>
            <a:endParaRPr lang="en-GB" altLang="en-US" sz="140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72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</p:spPr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The most common degree for relationships is binary. </a:t>
            </a:r>
          </a:p>
          <a:p>
            <a:pPr lvl="1">
              <a:lnSpc>
                <a:spcPct val="40000"/>
              </a:lnSpc>
            </a:pPr>
            <a:endParaRPr lang="en-AU" altLang="en-US" b="1" smtClean="0">
              <a:latin typeface="Times" pitchFamily="18" charset="0"/>
              <a:cs typeface="Times New Roman" pitchFamily="18" charset="0"/>
            </a:endParaRPr>
          </a:p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Binary relationships are generally referred to as being: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one-to-one (1:1)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one-to-many (1:*)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many-to-many (*:*)</a:t>
            </a:r>
            <a:endParaRPr lang="en-GB" altLang="en-US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33797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DC18B7-84D7-4A41-9B81-46A7F2816162}" type="slidenum">
              <a:rPr lang="en-GB" altLang="en-US" sz="1400"/>
              <a:pPr/>
              <a:t>3</a:t>
            </a:fld>
            <a:endParaRPr lang="en-GB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ER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diagram of Branch user views of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DreamHome</a:t>
            </a:r>
            <a:endParaRPr lang="en-GB" altLang="en-US" b="1" smtClean="0">
              <a:latin typeface="Times" pitchFamily="18" charset="0"/>
            </a:endParaRPr>
          </a:p>
        </p:txBody>
      </p:sp>
      <p:pic>
        <p:nvPicPr>
          <p:cNvPr id="13320" name="Picture 8" descr="DS3-Figure 11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096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9229DB-0701-4AA0-ABE4-EF2F1A34BECB}" type="slidenum">
              <a:rPr lang="en-GB" altLang="en-US" sz="1400"/>
              <a:pPr/>
              <a:t>30</a:t>
            </a:fld>
            <a:endParaRPr lang="en-GB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Staff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Manages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Branch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relationship type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58375" name="Picture 7" descr="DS3-Figure 11-14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391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FAF8FD-49EF-4321-8D63-5BED923D16B7}" type="slidenum">
              <a:rPr lang="en-GB" altLang="en-US" sz="1400"/>
              <a:pPr/>
              <a:t>31</a:t>
            </a:fld>
            <a:endParaRPr lang="en-GB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Multiplicity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Staff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Manages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 Branch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(1:1) relationship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60424" name="Picture 8" descr="DS3-Figure 11-14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010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F8B088-1FAA-40C7-9321-E737C37DBFEE}" type="slidenum">
              <a:rPr lang="en-GB" altLang="en-US" sz="1400"/>
              <a:pPr/>
              <a:t>32</a:t>
            </a:fld>
            <a:endParaRPr lang="en-GB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Staff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Oversees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PropertyForRent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relationship type</a:t>
            </a:r>
            <a:endParaRPr lang="en-GB" altLang="en-US" b="1" smtClean="0">
              <a:latin typeface="Times" pitchFamily="18" charset="0"/>
            </a:endParaRPr>
          </a:p>
        </p:txBody>
      </p:sp>
      <p:pic>
        <p:nvPicPr>
          <p:cNvPr id="62473" name="Picture 9" descr="DS3-Figure 11-1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23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B9DFE5-B69C-441C-8A67-08DC993CBCBA}" type="slidenum">
              <a:rPr lang="en-GB" altLang="en-US" sz="1400"/>
              <a:pPr/>
              <a:t>33</a:t>
            </a:fld>
            <a:endParaRPr lang="en-GB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1440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Multiplicity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Staff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Oversees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 PropertyForRent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(1:*) relationship type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64520" name="Picture 8" descr="DS3-Figure 11-15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3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CD3BB3-906B-4CED-BAF2-46E571350BE5}" type="slidenum">
              <a:rPr lang="en-GB" altLang="en-US" sz="1400"/>
              <a:pPr/>
              <a:t>34</a:t>
            </a:fld>
            <a:endParaRPr lang="en-GB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Semantic net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Newspaper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Advertises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 PropertyForRent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relationship type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66567" name="Picture 7" descr="DS3-Figure 11-16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010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03A4A-7BF8-4781-9255-CA4EAAEC288E}" type="slidenum">
              <a:rPr lang="en-GB" altLang="en-US" sz="1400"/>
              <a:pPr/>
              <a:t>35</a:t>
            </a:fld>
            <a:endParaRPr lang="en-GB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Multiplicity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Newspaper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Advertises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 PropertyForRent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(*:*) relationship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pic>
        <p:nvPicPr>
          <p:cNvPr id="68616" name="Picture 8" descr="DS3-Figure 11-16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39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95C156-C575-497B-B886-EFB44D24B9F8}" type="slidenum">
              <a:rPr lang="en-GB" altLang="en-US" sz="1400"/>
              <a:pPr/>
              <a:t>36</a:t>
            </a:fld>
            <a:endParaRPr lang="en-GB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</p:spPr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Multiplicity for Complex Relationships</a:t>
            </a:r>
            <a:r>
              <a:rPr lang="en-AU" altLang="en-US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Number (or range) of possible occurrences of an entity type in an 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n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-ary relationship when other (</a:t>
            </a:r>
            <a:r>
              <a:rPr lang="en-AU" altLang="en-US" b="1" i="1" smtClean="0">
                <a:latin typeface="Times" pitchFamily="18" charset="0"/>
                <a:cs typeface="Times New Roman" pitchFamily="18" charset="0"/>
              </a:rPr>
              <a:t>n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-1) values are fixed.</a:t>
            </a:r>
            <a:r>
              <a:rPr lang="en-GB" altLang="en-US" smtClean="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AF817A-328C-4F1D-8E20-AFBA8B525EF4}" type="slidenum">
              <a:rPr lang="en-GB" altLang="en-US" sz="1400"/>
              <a:pPr/>
              <a:t>37</a:t>
            </a:fld>
            <a:endParaRPr lang="en-GB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04900"/>
          </a:xfrm>
        </p:spPr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Semantic net of ternary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Registers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relationship with values for Staff and Branch entities fixed</a:t>
            </a:r>
            <a:r>
              <a:rPr lang="en-GB" altLang="en-US" smtClean="0">
                <a:latin typeface="Times" pitchFamily="18" charset="0"/>
              </a:rPr>
              <a:t> </a:t>
            </a:r>
          </a:p>
        </p:txBody>
      </p:sp>
      <p:pic>
        <p:nvPicPr>
          <p:cNvPr id="174085" name="Picture 5" descr="DS3-Figure 11-17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391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6624DD-C3E1-4EEA-B67C-DF7C28A728CD}" type="slidenum">
              <a:rPr lang="en-GB" altLang="en-US" sz="1400"/>
              <a:pPr/>
              <a:t>38</a:t>
            </a:fld>
            <a:endParaRPr lang="en-GB" altLang="en-US" sz="1400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Multiplicity of ternary </a:t>
            </a:r>
            <a:r>
              <a:rPr lang="en-AU" altLang="en-US" b="1" i="1" smtClean="0">
                <a:latin typeface="Times" pitchFamily="18" charset="0"/>
                <a:cs typeface="Arial" charset="0"/>
              </a:rPr>
              <a:t>Registers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 relationship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75109" name="Picture 1029" descr="DS3-Figure 11-17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315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3BBE4B-8E1E-4FAB-9331-FAC05EF27DC2}" type="slidenum">
              <a:rPr lang="en-GB" altLang="en-US" sz="1400"/>
              <a:pPr/>
              <a:t>39</a:t>
            </a:fld>
            <a:endParaRPr lang="en-GB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Summary of multiplicity constraints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/>
        </p:nvSpPr>
        <p:spPr bwMode="auto"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SzPts val="2100"/>
              <a:buFont typeface="Monotype Sorts" pitchFamily="2" charset="2"/>
              <a:buChar char="u"/>
            </a:pPr>
            <a:endParaRPr lang="en-US" altLang="en-US" sz="2800" b="1"/>
          </a:p>
          <a:p>
            <a:endParaRPr lang="en-GB" altLang="en-US" sz="2800" b="1"/>
          </a:p>
        </p:txBody>
      </p:sp>
      <p:pic>
        <p:nvPicPr>
          <p:cNvPr id="150534" name="Picture 6" descr="DS3-Table 11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t="12500"/>
          <a:stretch>
            <a:fillRect/>
          </a:stretch>
        </p:blipFill>
        <p:spPr bwMode="auto">
          <a:xfrm>
            <a:off x="468313" y="1773238"/>
            <a:ext cx="799147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Requirements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See p. 315 of Chapter 11 for the DreamHome database requirements.</a:t>
            </a: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8D831C-2290-40D4-A6B4-2F9E7482D0A6}" type="slidenum">
              <a:rPr lang="en-GB" altLang="en-US" sz="1400"/>
              <a:pPr/>
              <a:t>4</a:t>
            </a:fld>
            <a:endParaRPr lang="en-GB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321FB3-57D1-40FC-8747-CE3F386EA9B5}" type="slidenum">
              <a:rPr lang="en-GB" altLang="en-US" sz="1400"/>
              <a:pPr/>
              <a:t>40</a:t>
            </a:fld>
            <a:endParaRPr lang="en-GB" altLang="en-US" sz="1400"/>
          </a:p>
        </p:txBody>
      </p:sp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557338"/>
            <a:ext cx="7339013" cy="4114800"/>
          </a:xfrm>
        </p:spPr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Multiplicity is made up of two types of restrictions on relationships: </a:t>
            </a:r>
            <a:r>
              <a:rPr lang="en-GB" altLang="en-US" b="1" i="1" smtClean="0">
                <a:latin typeface="Times" pitchFamily="18" charset="0"/>
              </a:rPr>
              <a:t>cardinality</a:t>
            </a:r>
            <a:r>
              <a:rPr lang="en-GB" altLang="en-US" b="1" smtClean="0">
                <a:latin typeface="Times" pitchFamily="18" charset="0"/>
              </a:rPr>
              <a:t> and </a:t>
            </a:r>
            <a:r>
              <a:rPr lang="en-GB" altLang="en-US" b="1" i="1" smtClean="0">
                <a:latin typeface="Times" pitchFamily="18" charset="0"/>
              </a:rPr>
              <a:t>participation</a:t>
            </a:r>
            <a:r>
              <a:rPr lang="en-GB" altLang="en-US" b="1" smtClean="0">
                <a:latin typeface="Times" pitchFamily="18" charset="0"/>
              </a:rPr>
              <a:t>.</a:t>
            </a:r>
          </a:p>
          <a:p>
            <a:pPr>
              <a:lnSpc>
                <a:spcPct val="0"/>
              </a:lnSpc>
            </a:pPr>
            <a:endParaRPr lang="en-GB" altLang="en-US" smtClean="0">
              <a:latin typeface="Times" pitchFamily="18" charset="0"/>
            </a:endParaRPr>
          </a:p>
          <a:p>
            <a:endParaRPr lang="en-GB" altLang="en-US" sz="3000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45061" name="Text Box 1028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F1862D-C487-469F-9D02-00F062CCF74F}" type="slidenum">
              <a:rPr lang="en-GB" altLang="en-US" sz="1400"/>
              <a:pPr/>
              <a:t>41</a:t>
            </a:fld>
            <a:endParaRPr lang="en-GB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latin typeface="Times" pitchFamily="18" charset="0"/>
              </a:rPr>
              <a:t>Structural Constraints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7338"/>
            <a:ext cx="8382000" cy="4114800"/>
          </a:xfrm>
        </p:spPr>
        <p:txBody>
          <a:bodyPr/>
          <a:lstStyle/>
          <a:p>
            <a:pPr>
              <a:lnSpc>
                <a:spcPct val="0"/>
              </a:lnSpc>
            </a:pPr>
            <a:endParaRPr lang="en-GB" altLang="en-US" sz="3200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Cardinality 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Describes maximum number of possible relationship occurrences for an entity participating in a given relationship type.</a:t>
            </a:r>
            <a:r>
              <a:rPr lang="en-GB" altLang="en-US" b="1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0000"/>
              </a:lnSpc>
            </a:pP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Participation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Determines whether all or only some entity occurrences participate in a relationship.</a:t>
            </a: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1CC70A-E819-4E2E-BF69-E9ACCD2E5A5F}" type="slidenum">
              <a:rPr lang="en-GB" altLang="en-US" sz="1400"/>
              <a:pPr/>
              <a:t>42</a:t>
            </a:fld>
            <a:endParaRPr lang="en-GB" altLang="en-US" sz="1400"/>
          </a:p>
        </p:txBody>
      </p:sp>
      <p:sp>
        <p:nvSpPr>
          <p:cNvPr id="471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</p:spPr>
        <p:txBody>
          <a:bodyPr/>
          <a:lstStyle/>
          <a:p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Multiplicity as cardinality and participation constraints</a:t>
            </a:r>
            <a:endParaRPr lang="en-GB" altLang="en-US" smtClean="0">
              <a:latin typeface="Times" pitchFamily="18" charset="0"/>
            </a:endParaRPr>
          </a:p>
        </p:txBody>
      </p:sp>
      <p:pic>
        <p:nvPicPr>
          <p:cNvPr id="176133" name="Picture 1029" descr="DS3-Figure 11-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791200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103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5DD5C6-576F-49C3-ADDE-685614D17038}" type="slidenum">
              <a:rPr lang="en-GB" altLang="en-US" sz="1400"/>
              <a:pPr/>
              <a:t>43</a:t>
            </a:fld>
            <a:endParaRPr lang="en-GB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Problems with ER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Problems may arise when designing a conceptual data model called </a:t>
            </a:r>
            <a:r>
              <a:rPr lang="en-GB" altLang="en-US" b="1" i="1" smtClean="0">
                <a:latin typeface="Times" pitchFamily="18" charset="0"/>
              </a:rPr>
              <a:t>connection traps</a:t>
            </a:r>
            <a:r>
              <a:rPr lang="en-GB" altLang="en-US" b="1" smtClean="0">
                <a:latin typeface="Times" pitchFamily="18" charset="0"/>
              </a:rPr>
              <a:t>.  </a:t>
            </a:r>
          </a:p>
          <a:p>
            <a:pPr>
              <a:lnSpc>
                <a:spcPct val="3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Often due to a misinterpretation of the meaning of certain relationships.</a:t>
            </a:r>
          </a:p>
          <a:p>
            <a:pPr>
              <a:lnSpc>
                <a:spcPct val="3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Two main types of connection traps are called </a:t>
            </a:r>
            <a:r>
              <a:rPr lang="en-GB" altLang="en-US" b="1" i="1" smtClean="0">
                <a:latin typeface="Times" pitchFamily="18" charset="0"/>
              </a:rPr>
              <a:t>fan traps </a:t>
            </a:r>
            <a:r>
              <a:rPr lang="en-GB" altLang="en-US" b="1" smtClean="0">
                <a:latin typeface="Times" pitchFamily="18" charset="0"/>
              </a:rPr>
              <a:t>and </a:t>
            </a:r>
            <a:r>
              <a:rPr lang="en-GB" altLang="en-US" b="1" i="1" smtClean="0">
                <a:latin typeface="Times" pitchFamily="18" charset="0"/>
              </a:rPr>
              <a:t>chasm</a:t>
            </a:r>
            <a:r>
              <a:rPr lang="en-GB" altLang="en-US" b="1" smtClean="0">
                <a:latin typeface="Times" pitchFamily="18" charset="0"/>
              </a:rPr>
              <a:t> </a:t>
            </a:r>
            <a:r>
              <a:rPr lang="en-GB" altLang="en-US" b="1" i="1" smtClean="0">
                <a:latin typeface="Times" pitchFamily="18" charset="0"/>
              </a:rPr>
              <a:t>traps</a:t>
            </a:r>
            <a:r>
              <a:rPr lang="en-GB" altLang="en-US" b="1" smtClean="0">
                <a:latin typeface="Times" pitchFamily="18" charset="0"/>
              </a:rPr>
              <a:t>.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86F34-1983-43F4-B4B8-696D92DBF35A}" type="slidenum">
              <a:rPr lang="en-GB" altLang="en-US" sz="1400"/>
              <a:pPr/>
              <a:t>44</a:t>
            </a:fld>
            <a:endParaRPr lang="en-GB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Problems with ER Models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altLang="en-US" b="1" smtClean="0">
                <a:latin typeface="Times" pitchFamily="18" charset="0"/>
              </a:rPr>
              <a:t>Fan Trap</a:t>
            </a:r>
          </a:p>
          <a:p>
            <a:pPr lvl="1"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Where a model represents a relationship between entity types, but pathway between certain entity occurrences is ambiguous.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lnSpc>
                <a:spcPct val="30000"/>
              </a:lnSpc>
            </a:pPr>
            <a:endParaRPr lang="en-GB" altLang="en-US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smtClean="0">
                <a:latin typeface="Times" pitchFamily="18" charset="0"/>
              </a:rPr>
              <a:t>Chasm Trap</a:t>
            </a:r>
          </a:p>
          <a:p>
            <a:pPr lvl="1">
              <a:lnSpc>
                <a:spcPct val="90000"/>
              </a:lnSpc>
            </a:pP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Where a model suggests the existence of a relationship between entity types, but pathway does not exist between certain entity occurrences.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3E8DB-CF87-4B7D-A46C-CE41F5D7083F}" type="slidenum">
              <a:rPr lang="en-GB" altLang="en-US" sz="1400"/>
              <a:pPr/>
              <a:t>45</a:t>
            </a:fld>
            <a:endParaRPr lang="en-GB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An Example of a Fan Trap</a:t>
            </a:r>
          </a:p>
        </p:txBody>
      </p:sp>
      <p:pic>
        <p:nvPicPr>
          <p:cNvPr id="78856" name="Picture 8" descr="DS3-Figure 11-1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B66DEA-20E3-48E8-89E5-8C1EAC4783A6}" type="slidenum">
              <a:rPr lang="en-GB" altLang="en-US" sz="1400"/>
              <a:pPr/>
              <a:t>46</a:t>
            </a:fld>
            <a:endParaRPr lang="en-GB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Semantic Net of ER Model with Fan Trap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600" b="1" smtClean="0">
                <a:latin typeface="Times" pitchFamily="18" charset="0"/>
              </a:rPr>
              <a:t>At which branch office does staff number SG37 work?</a:t>
            </a:r>
          </a:p>
          <a:p>
            <a:pPr>
              <a:lnSpc>
                <a:spcPct val="90000"/>
              </a:lnSpc>
            </a:pPr>
            <a:endParaRPr lang="en-GB" altLang="en-US" sz="2400" b="1" smtClean="0">
              <a:latin typeface="Times" pitchFamily="18" charset="0"/>
            </a:endParaRPr>
          </a:p>
        </p:txBody>
      </p:sp>
      <p:pic>
        <p:nvPicPr>
          <p:cNvPr id="80904" name="Picture 8" descr="DS3-Figure 11-1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96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82E0F5-33B8-4014-85C3-A49B3DA14312}" type="slidenum">
              <a:rPr lang="en-GB" altLang="en-US" sz="1400"/>
              <a:pPr/>
              <a:t>47</a:t>
            </a:fld>
            <a:endParaRPr lang="en-GB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Restructuring ER model to remove Fan Trap</a:t>
            </a:r>
          </a:p>
        </p:txBody>
      </p:sp>
      <p:pic>
        <p:nvPicPr>
          <p:cNvPr id="82952" name="Picture 8" descr="DS3-Figure 11-2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848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F043C9-862C-45EB-8E6E-44BD63CF81A5}" type="slidenum">
              <a:rPr lang="en-GB" altLang="en-US" sz="1400"/>
              <a:pPr/>
              <a:t>48</a:t>
            </a:fld>
            <a:endParaRPr lang="en-GB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Semantic Net of Restructured ER Model with Fan Trap Removed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SG37 works at branch B003.</a:t>
            </a:r>
          </a:p>
        </p:txBody>
      </p:sp>
      <p:pic>
        <p:nvPicPr>
          <p:cNvPr id="85001" name="Picture 9" descr="DS3-Figure 11-20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6200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149AF8-99AB-4702-8D9A-7B6796C59E1B}" type="slidenum">
              <a:rPr lang="en-GB" altLang="en-US" sz="1400"/>
              <a:pPr/>
              <a:t>49</a:t>
            </a:fld>
            <a:endParaRPr lang="en-GB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An Example of a Chasm Trap</a:t>
            </a:r>
          </a:p>
        </p:txBody>
      </p:sp>
      <p:pic>
        <p:nvPicPr>
          <p:cNvPr id="87049" name="Picture 9" descr="DS3-Figure 11-21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D83FD8-63CF-49D5-9941-7959D66A1267}" type="slidenum">
              <a:rPr lang="en-GB" altLang="en-US" sz="1400"/>
              <a:pPr/>
              <a:t>5</a:t>
            </a:fld>
            <a:endParaRPr lang="en-GB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Concepts of the ER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Entity types</a:t>
            </a:r>
          </a:p>
          <a:p>
            <a:pPr>
              <a:lnSpc>
                <a:spcPct val="30000"/>
              </a:lnSpc>
            </a:pPr>
            <a:endParaRPr lang="en-GB" altLang="en-US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Relationship types </a:t>
            </a:r>
          </a:p>
          <a:p>
            <a:pPr>
              <a:lnSpc>
                <a:spcPct val="30000"/>
              </a:lnSpc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Attributes</a:t>
            </a: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b="1" smtClean="0">
              <a:latin typeface="Times" pitchFamily="18" charset="0"/>
            </a:endParaRPr>
          </a:p>
          <a:p>
            <a:endParaRPr lang="en-GB" altLang="en-US" smtClean="0">
              <a:latin typeface="Times" pitchFamily="18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89FB5-8AB5-4F08-80E8-A49A2B4D56AB}" type="slidenum">
              <a:rPr lang="en-GB" altLang="en-US" sz="1400"/>
              <a:pPr/>
              <a:t>50</a:t>
            </a:fld>
            <a:endParaRPr lang="en-GB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96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Semantic Net of ER Model with Chasm Trap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</p:spPr>
        <p:txBody>
          <a:bodyPr/>
          <a:lstStyle/>
          <a:p>
            <a:endParaRPr lang="en-GB" altLang="en-US" sz="2400" b="1" smtClean="0">
              <a:latin typeface="Times" pitchFamily="18" charset="0"/>
            </a:endParaRPr>
          </a:p>
          <a:p>
            <a:endParaRPr lang="en-GB" altLang="en-US" sz="2400" b="1" smtClean="0">
              <a:latin typeface="Times" pitchFamily="18" charset="0"/>
            </a:endParaRPr>
          </a:p>
          <a:p>
            <a:endParaRPr lang="en-GB" altLang="en-US" sz="2400" b="1" smtClean="0">
              <a:latin typeface="Times" pitchFamily="18" charset="0"/>
            </a:endParaRPr>
          </a:p>
          <a:p>
            <a:endParaRPr lang="en-GB" altLang="en-US" sz="2400" b="1" smtClean="0">
              <a:latin typeface="Times" pitchFamily="18" charset="0"/>
            </a:endParaRPr>
          </a:p>
          <a:p>
            <a:endParaRPr lang="en-GB" altLang="en-US" sz="2400" b="1" smtClean="0">
              <a:latin typeface="Times" pitchFamily="18" charset="0"/>
            </a:endParaRPr>
          </a:p>
          <a:p>
            <a:endParaRPr lang="en-GB" altLang="en-US" sz="2400" b="1" smtClean="0">
              <a:latin typeface="Times" pitchFamily="18" charset="0"/>
            </a:endParaRPr>
          </a:p>
          <a:p>
            <a:endParaRPr lang="en-GB" altLang="en-US" sz="2400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At which branch office is property PA14 available?</a:t>
            </a:r>
          </a:p>
        </p:txBody>
      </p:sp>
      <p:pic>
        <p:nvPicPr>
          <p:cNvPr id="89096" name="Picture 8" descr="DS3-Figure 11-2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467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0ACF86-1271-4B82-B7EA-685085132868}" type="slidenum">
              <a:rPr lang="en-GB" altLang="en-US" sz="1400"/>
              <a:pPr/>
              <a:t>51</a:t>
            </a:fld>
            <a:endParaRPr lang="en-GB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ER Model restructured to remove Chasm Trap</a:t>
            </a:r>
          </a:p>
        </p:txBody>
      </p:sp>
      <p:pic>
        <p:nvPicPr>
          <p:cNvPr id="91145" name="Picture 9" descr="DS3-Figure 11-2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5438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B8E685-8B52-4E01-AEB3-ED47B3C32F08}" type="slidenum">
              <a:rPr lang="en-GB" altLang="en-US" sz="1400"/>
              <a:pPr/>
              <a:t>52</a:t>
            </a:fld>
            <a:endParaRPr lang="en-GB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Semantic Net of Restructured ER Model with Chasm Trap Removed</a:t>
            </a:r>
          </a:p>
        </p:txBody>
      </p:sp>
      <p:pic>
        <p:nvPicPr>
          <p:cNvPr id="93193" name="Picture 9" descr="DS3-Figure 11-2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59436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46D646-C471-479E-80EA-8824003108C4}" type="slidenum">
              <a:rPr lang="en-GB" altLang="en-US" sz="1400"/>
              <a:pPr/>
              <a:t>6</a:t>
            </a:fld>
            <a:endParaRPr lang="en-GB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Entity Type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Entity type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Group of objects with same properties,  identified by enterprise as having an independent existence.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>
              <a:buFontTx/>
              <a:buNone/>
            </a:pPr>
            <a:endParaRPr lang="en-GB" altLang="en-US" b="1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Entity occurrence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Uniquely identifiable object of an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6318E-494A-4879-9F17-D2CD5A534607}" type="slidenum">
              <a:rPr lang="en-GB" altLang="en-US" sz="1400"/>
              <a:pPr/>
              <a:t>7</a:t>
            </a:fld>
            <a:endParaRPr lang="en-GB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Examples of Entity Types</a:t>
            </a:r>
          </a:p>
        </p:txBody>
      </p:sp>
      <p:pic>
        <p:nvPicPr>
          <p:cNvPr id="131078" name="Picture 6" descr="DS3-Figure 11-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038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0429CE-CC8A-4630-8C3C-5119F42D64E6}" type="slidenum">
              <a:rPr lang="en-GB" altLang="en-US" sz="1400"/>
              <a:pPr/>
              <a:t>8</a:t>
            </a:fld>
            <a:endParaRPr lang="en-GB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ER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diagram of 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Staff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and</a:t>
            </a:r>
            <a:r>
              <a:rPr lang="en-AU" altLang="en-US" b="1" smtClean="0">
                <a:latin typeface="Times" pitchFamily="18" charset="0"/>
                <a:cs typeface="Arial" charset="0"/>
              </a:rPr>
              <a:t> Branch </a:t>
            </a:r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entity types</a:t>
            </a:r>
            <a:endParaRPr lang="en-GB" altLang="en-US" b="1" smtClean="0"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8440" name="Picture 8" descr="DS3-Figure 11-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51054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79F6AA-A6EC-4A81-9065-3936E91BE062}" type="slidenum">
              <a:rPr lang="en-GB" altLang="en-US" sz="1400"/>
              <a:pPr/>
              <a:t>9</a:t>
            </a:fld>
            <a:endParaRPr lang="en-GB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Relationship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altLang="en-US" b="1" smtClean="0">
                <a:latin typeface="Times" pitchFamily="18" charset="0"/>
              </a:rPr>
              <a:t>Relationship type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Set of meaningful associations among entity types.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  <a:p>
            <a:pPr lvl="1"/>
            <a:endParaRPr lang="en-GB" altLang="en-US" smtClean="0">
              <a:latin typeface="Times" pitchFamily="18" charset="0"/>
            </a:endParaRPr>
          </a:p>
          <a:p>
            <a:r>
              <a:rPr lang="en-GB" altLang="en-US" b="1" smtClean="0">
                <a:latin typeface="Times" pitchFamily="18" charset="0"/>
              </a:rPr>
              <a:t>Relationship occurrence</a:t>
            </a:r>
          </a:p>
          <a:p>
            <a:pPr lvl="1"/>
            <a:r>
              <a:rPr lang="en-AU" altLang="en-US" b="1" smtClean="0">
                <a:latin typeface="Times" pitchFamily="18" charset="0"/>
                <a:cs typeface="Times New Roman" pitchFamily="18" charset="0"/>
              </a:rPr>
              <a:t>Uniquely identifiable association, which includes one occurrence from each participating entity type.</a:t>
            </a:r>
            <a:r>
              <a:rPr lang="en-GB" altLang="en-US" b="1" smtClean="0">
                <a:latin typeface="Times" pitchFamily="18" charset="0"/>
              </a:rPr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theme/theme1.xml><?xml version="1.0" encoding="utf-8"?>
<a:theme xmlns:a="http://schemas.openxmlformats.org/drawingml/2006/main" name="introdbs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rodbs 7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2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3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4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0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1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1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52</TotalTime>
  <Pages>59</Pages>
  <Words>1171</Words>
  <Application>Microsoft Office PowerPoint</Application>
  <PresentationFormat>全屏显示(4:3)</PresentationFormat>
  <Paragraphs>278</Paragraphs>
  <Slides>52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Monotype Sorts</vt:lpstr>
      <vt:lpstr>Arial</vt:lpstr>
      <vt:lpstr>Times</vt:lpstr>
      <vt:lpstr>Times New Roman</vt:lpstr>
      <vt:lpstr>introdbs</vt:lpstr>
      <vt:lpstr>1_introdbs</vt:lpstr>
      <vt:lpstr>Chapter 12</vt:lpstr>
      <vt:lpstr>Chapter 12 - Objectives</vt:lpstr>
      <vt:lpstr>ER diagram of Branch user views of DreamHome</vt:lpstr>
      <vt:lpstr>Requirements</vt:lpstr>
      <vt:lpstr>Concepts of the ER Model</vt:lpstr>
      <vt:lpstr>Entity Type</vt:lpstr>
      <vt:lpstr>Examples of Entity Types</vt:lpstr>
      <vt:lpstr>ER diagram of Staff and Branch entity types</vt:lpstr>
      <vt:lpstr>Relationship Types</vt:lpstr>
      <vt:lpstr>Semantic net of Has relationship type</vt:lpstr>
      <vt:lpstr>ER diagram of Branch Has Staff relationship </vt:lpstr>
      <vt:lpstr>Relationship Types</vt:lpstr>
      <vt:lpstr>Binary relationship called POwns</vt:lpstr>
      <vt:lpstr>Ternary relationship called Registers</vt:lpstr>
      <vt:lpstr>Quaternary relationship called Arranges</vt:lpstr>
      <vt:lpstr>Relationship Types</vt:lpstr>
      <vt:lpstr>Recursive relationship called Supervises with role names</vt:lpstr>
      <vt:lpstr>Entities associated through two distinct relationships with role names</vt:lpstr>
      <vt:lpstr>Attributes</vt:lpstr>
      <vt:lpstr>Attributes</vt:lpstr>
      <vt:lpstr>Attributes</vt:lpstr>
      <vt:lpstr>Attributes</vt:lpstr>
      <vt:lpstr>Keys</vt:lpstr>
      <vt:lpstr>ER diagram of  Staff and  Branch entities and their attributes</vt:lpstr>
      <vt:lpstr>Entity Type</vt:lpstr>
      <vt:lpstr>Strong entity type called Client and weak entity type called Preference </vt:lpstr>
      <vt:lpstr>Relationship called Advertises with attributes</vt:lpstr>
      <vt:lpstr>Structural Constraints</vt:lpstr>
      <vt:lpstr>Structural Constraints</vt:lpstr>
      <vt:lpstr>Semantic net of Staff Manages Branch relationship type </vt:lpstr>
      <vt:lpstr>Multiplicity of Staff Manages Branch (1:1) relationship </vt:lpstr>
      <vt:lpstr>Semantic net of Staff Oversees PropertyForRent relationship type</vt:lpstr>
      <vt:lpstr>Multiplicity of Staff Oversees PropertyForRent (1:*) relationship type </vt:lpstr>
      <vt:lpstr>Semantic net of Newspaper Advertises PropertyForRent  relationship type </vt:lpstr>
      <vt:lpstr>Multiplicity of Newspaper Advertises PropertyForRent (*:*) relationship </vt:lpstr>
      <vt:lpstr>Structural Constraints</vt:lpstr>
      <vt:lpstr>Semantic net of ternary Registers relationship with values for Staff and Branch entities fixed </vt:lpstr>
      <vt:lpstr>Multiplicity of ternary Registers relationship</vt:lpstr>
      <vt:lpstr>Summary of multiplicity constraints</vt:lpstr>
      <vt:lpstr>Structural Constraints</vt:lpstr>
      <vt:lpstr>Structural Constraints</vt:lpstr>
      <vt:lpstr>Multiplicity as cardinality and participation constraints</vt:lpstr>
      <vt:lpstr>Problems with ER Models</vt:lpstr>
      <vt:lpstr>Problems with ER Models</vt:lpstr>
      <vt:lpstr>An Example of a Fan Trap</vt:lpstr>
      <vt:lpstr>Semantic Net of ER Model with Fan Trap</vt:lpstr>
      <vt:lpstr>Restructuring ER model to remove Fan Trap</vt:lpstr>
      <vt:lpstr>Semantic Net of Restructured ER Model with Fan Trap Removed</vt:lpstr>
      <vt:lpstr>An Example of a Chasm Trap</vt:lpstr>
      <vt:lpstr>Semantic Net of ER Model with Chasm Trap</vt:lpstr>
      <vt:lpstr>ER Model restructured to remove Chasm Trap</vt:lpstr>
      <vt:lpstr>Semantic Net of Restructured ER Model with Chasm Trap Removed</vt:lpstr>
    </vt:vector>
  </TitlesOfParts>
  <Company>University of Paisley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>Database Systems</dc:subject>
  <dc:creator>Thomas Connolly and Carolyn Begg</dc:creator>
  <dc:description>Transparencies for Chapter 11 of textbook_x000d_
Database Systems: A Practical Approach to Design, Implementation, and Management</dc:description>
  <cp:lastModifiedBy>Jeff Liu</cp:lastModifiedBy>
  <cp:revision>70</cp:revision>
  <cp:lastPrinted>2013-10-08T16:26:10Z</cp:lastPrinted>
  <dcterms:created xsi:type="dcterms:W3CDTF">1998-02-12T14:58:02Z</dcterms:created>
  <dcterms:modified xsi:type="dcterms:W3CDTF">2015-11-05T07:28:11Z</dcterms:modified>
</cp:coreProperties>
</file>