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ppt/theme/themeOverride18.xml" ContentType="application/vnd.openxmlformats-officedocument.themeOverride+xml"/>
  <Override PartName="/ppt/theme/themeOverride19.xml" ContentType="application/vnd.openxmlformats-officedocument.themeOverride+xml"/>
  <Override PartName="/ppt/theme/themeOverride20.xml" ContentType="application/vnd.openxmlformats-officedocument.themeOverride+xml"/>
  <Override PartName="/ppt/theme/themeOverride21.xml" ContentType="application/vnd.openxmlformats-officedocument.themeOverride+xml"/>
  <Override PartName="/ppt/theme/themeOverride22.xml" ContentType="application/vnd.openxmlformats-officedocument.themeOverride+xml"/>
  <Override PartName="/ppt/theme/themeOverride2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76" r:id="rId2"/>
    <p:sldId id="257" r:id="rId3"/>
    <p:sldId id="277" r:id="rId4"/>
    <p:sldId id="292" r:id="rId5"/>
    <p:sldId id="259" r:id="rId6"/>
    <p:sldId id="279" r:id="rId7"/>
    <p:sldId id="260" r:id="rId8"/>
    <p:sldId id="261" r:id="rId9"/>
    <p:sldId id="263" r:id="rId10"/>
    <p:sldId id="264" r:id="rId11"/>
    <p:sldId id="265" r:id="rId12"/>
    <p:sldId id="280" r:id="rId13"/>
    <p:sldId id="266" r:id="rId14"/>
    <p:sldId id="267" r:id="rId15"/>
    <p:sldId id="293" r:id="rId16"/>
    <p:sldId id="294" r:id="rId17"/>
    <p:sldId id="281" r:id="rId18"/>
    <p:sldId id="268" r:id="rId19"/>
    <p:sldId id="269" r:id="rId20"/>
    <p:sldId id="282" r:id="rId21"/>
    <p:sldId id="291" r:id="rId22"/>
    <p:sldId id="290" r:id="rId23"/>
    <p:sldId id="271" r:id="rId24"/>
    <p:sldId id="272" r:id="rId25"/>
  </p:sldIdLst>
  <p:sldSz cx="9144000" cy="6858000" type="screen4x3"/>
  <p:notesSz cx="6616700" cy="981075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737" autoAdjust="0"/>
  </p:normalViewPr>
  <p:slideViewPr>
    <p:cSldViewPr>
      <p:cViewPr varScale="1">
        <p:scale>
          <a:sx n="105" d="100"/>
          <a:sy n="105" d="100"/>
        </p:scale>
        <p:origin x="-1338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0" d="100"/>
          <a:sy n="40" d="100"/>
        </p:scale>
        <p:origin x="-1572" y="-102"/>
      </p:cViewPr>
      <p:guideLst>
        <p:guide orient="horz" pos="3090"/>
        <p:guide pos="208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05866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74929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38200" y="762000"/>
            <a:ext cx="4876800" cy="36576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648200"/>
            <a:ext cx="4800600" cy="4419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2"/>
          <p:cNvSpPr>
            <a:spLocks noChangeShapeType="1"/>
          </p:cNvSpPr>
          <p:nvPr/>
        </p:nvSpPr>
        <p:spPr bwMode="auto">
          <a:xfrm>
            <a:off x="0" y="3429000"/>
            <a:ext cx="8026400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3810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 smtClean="0"/>
              <a:t>Click to edit Master 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pPr lvl="0"/>
            <a:r>
              <a:rPr lang="en-GB" noProof="0" smtClean="0"/>
              <a:t>Click to edit Master subtitle style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480BC0E0-2760-40DA-9734-ECD9D299DDF8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7D89AE7-D5FA-4203-8B96-C0B621A77250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163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266700"/>
            <a:ext cx="2095500" cy="55245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66700"/>
            <a:ext cx="6134100" cy="55245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DB919AB-5244-4663-8787-CC19E58136D5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2926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8012E2D-DC2D-4340-93DE-CD7192BF592E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3750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01CD8DE-F597-43B7-9183-78A93EBC47DC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8369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5050" y="1676400"/>
            <a:ext cx="3787775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225" y="1676400"/>
            <a:ext cx="3787775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EB06FCF-AA85-49FF-AAD5-8AE14A575FF9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4291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6F73DC9-C394-45CD-9E50-7C39C5F204BC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7690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B7C4F7C-43D7-488D-AEF2-BFC7DB0ED1EA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8938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AF26546-9A9A-4342-B0C7-7CEAF1497A30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347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F3F6843-4960-4079-89CB-F093091C356D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735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C4541D1-965C-4292-8D43-A67A6B6F0187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8314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0" y="1371600"/>
            <a:ext cx="8026400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66700"/>
            <a:ext cx="7772400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35050" y="1676400"/>
            <a:ext cx="772795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1722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D2E9848D-DDEB-4345-B958-62915C626C9C}" type="slidenum">
              <a:rPr lang="en-GB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Monotype Sorts" pitchFamily="2" charset="2"/>
        <a:buChar char="u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Monotype Sorts" pitchFamily="2" charset="2"/>
        <a:buChar char="u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5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>
                <a:gamma/>
                <a:shade val="46275"/>
                <a:invGamma/>
              </a:schemeClr>
            </a:gs>
            <a:gs pos="50000">
              <a:schemeClr val="bg1"/>
            </a:gs>
            <a:gs pos="100000">
              <a:schemeClr val="bg1">
                <a:gamma/>
                <a:shade val="46275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>
                <a:latin typeface="Times" pitchFamily="18" charset="0"/>
              </a:rPr>
              <a:t>Chapter 1</a:t>
            </a:r>
            <a:endParaRPr lang="en-GB" b="1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b="1">
                <a:latin typeface="Times" pitchFamily="18" charset="0"/>
              </a:rPr>
              <a:t>Introduction to Databases</a:t>
            </a:r>
          </a:p>
        </p:txBody>
      </p:sp>
      <p:sp>
        <p:nvSpPr>
          <p:cNvPr id="54276" name="Text Box 4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1200"/>
              <a:t>Pearson Education © 2009</a:t>
            </a:r>
          </a:p>
        </p:txBody>
      </p:sp>
    </p:spTree>
  </p:cSld>
  <p:clrMapOvr>
    <a:masterClrMapping/>
  </p:clrMapOvr>
  <p:transition>
    <p:wipe dir="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b="1">
                <a:latin typeface="Times" pitchFamily="18" charset="0"/>
              </a:rPr>
              <a:t>Database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7727950" cy="44164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b="1">
                <a:latin typeface="Times" pitchFamily="18" charset="0"/>
              </a:rPr>
              <a:t>Shared collection of logically related data (and a description of this data), designed to meet the information needs of an organization.</a:t>
            </a:r>
          </a:p>
          <a:p>
            <a:pPr>
              <a:lnSpc>
                <a:spcPct val="90000"/>
              </a:lnSpc>
            </a:pPr>
            <a:endParaRPr lang="en-GB" b="1">
              <a:latin typeface="Times" pitchFamily="18" charset="0"/>
            </a:endParaRPr>
          </a:p>
          <a:p>
            <a:pPr>
              <a:lnSpc>
                <a:spcPct val="90000"/>
              </a:lnSpc>
            </a:pPr>
            <a:r>
              <a:rPr lang="en-GB" b="1">
                <a:latin typeface="Times" pitchFamily="18" charset="0"/>
              </a:rPr>
              <a:t>System catalog (metadata) provides description of  data to enable program–data independence.</a:t>
            </a:r>
          </a:p>
          <a:p>
            <a:pPr>
              <a:lnSpc>
                <a:spcPct val="90000"/>
              </a:lnSpc>
            </a:pPr>
            <a:endParaRPr lang="en-GB" b="1">
              <a:latin typeface="Times" pitchFamily="18" charset="0"/>
            </a:endParaRPr>
          </a:p>
          <a:p>
            <a:pPr>
              <a:lnSpc>
                <a:spcPct val="90000"/>
              </a:lnSpc>
            </a:pPr>
            <a:r>
              <a:rPr lang="en-GB" b="1">
                <a:latin typeface="Times" pitchFamily="18" charset="0"/>
              </a:rPr>
              <a:t>Logically related data comprises entities, attributes, and relationships of an organization’s information.</a:t>
            </a:r>
          </a:p>
        </p:txBody>
      </p:sp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20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b="1">
                <a:latin typeface="Times" pitchFamily="18" charset="0"/>
              </a:rPr>
              <a:t>Database Management System (DBMS)</a:t>
            </a:r>
            <a:endParaRPr lang="en-GB" b="1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7727950" cy="4114800"/>
          </a:xfrm>
        </p:spPr>
        <p:txBody>
          <a:bodyPr/>
          <a:lstStyle/>
          <a:p>
            <a:r>
              <a:rPr lang="en-GB" b="1">
                <a:latin typeface="Times" pitchFamily="18" charset="0"/>
              </a:rPr>
              <a:t>A software system that enables users to define, create, maintain, and control access to the database.</a:t>
            </a:r>
          </a:p>
          <a:p>
            <a:endParaRPr lang="en-GB" b="1">
              <a:latin typeface="Times" pitchFamily="18" charset="0"/>
            </a:endParaRPr>
          </a:p>
          <a:p>
            <a:r>
              <a:rPr lang="en-GB" b="1">
                <a:latin typeface="Times" pitchFamily="18" charset="0"/>
              </a:rPr>
              <a:t>(Database) application program: a computer program that interacts with database by issuing an appropriate request (SQL statement) to the DBMS.</a:t>
            </a:r>
          </a:p>
        </p:txBody>
      </p:sp>
      <p:sp>
        <p:nvSpPr>
          <p:cNvPr id="40964" name="Text Box 4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20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b="1">
                <a:latin typeface="Times" pitchFamily="18" charset="0"/>
              </a:rPr>
              <a:t>Database Management System (DBMS)</a:t>
            </a:r>
          </a:p>
        </p:txBody>
      </p:sp>
      <p:pic>
        <p:nvPicPr>
          <p:cNvPr id="60422" name="Picture 6" descr="C01NF07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9750" y="1628775"/>
            <a:ext cx="7993063" cy="4467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0424" name="Text Box 8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20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b="1">
                <a:latin typeface="Times" pitchFamily="18" charset="0"/>
              </a:rPr>
              <a:t>Database Approach</a:t>
            </a:r>
            <a:endParaRPr lang="en-GB" b="1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7727950" cy="4114800"/>
          </a:xfrm>
        </p:spPr>
        <p:txBody>
          <a:bodyPr/>
          <a:lstStyle/>
          <a:p>
            <a:r>
              <a:rPr lang="en-GB" b="1">
                <a:latin typeface="Times" pitchFamily="18" charset="0"/>
              </a:rPr>
              <a:t>Data definition language (DDL).</a:t>
            </a:r>
          </a:p>
          <a:p>
            <a:pPr lvl="1"/>
            <a:r>
              <a:rPr lang="en-GB" sz="2400" b="1">
                <a:latin typeface="Times" pitchFamily="18" charset="0"/>
              </a:rPr>
              <a:t>Permits specification of data types, structures and any data constraints.  </a:t>
            </a:r>
          </a:p>
          <a:p>
            <a:pPr lvl="1"/>
            <a:r>
              <a:rPr lang="en-GB" sz="2400" b="1">
                <a:latin typeface="Times" pitchFamily="18" charset="0"/>
              </a:rPr>
              <a:t>All specifications are stored in the database.</a:t>
            </a:r>
          </a:p>
          <a:p>
            <a:pPr lvl="1"/>
            <a:endParaRPr lang="en-GB" b="1">
              <a:latin typeface="Times" pitchFamily="18" charset="0"/>
            </a:endParaRPr>
          </a:p>
          <a:p>
            <a:r>
              <a:rPr lang="en-GB" b="1">
                <a:latin typeface="Times" pitchFamily="18" charset="0"/>
              </a:rPr>
              <a:t>Data manipulation language (DML).</a:t>
            </a:r>
          </a:p>
          <a:p>
            <a:pPr lvl="1"/>
            <a:r>
              <a:rPr lang="en-GB" sz="2400" b="1">
                <a:latin typeface="Times" pitchFamily="18" charset="0"/>
              </a:rPr>
              <a:t>General enquiry facility (query language) of the data.</a:t>
            </a:r>
          </a:p>
        </p:txBody>
      </p:sp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20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7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b="1">
                <a:latin typeface="Times" pitchFamily="18" charset="0"/>
              </a:rPr>
              <a:t>Database Approach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7727950" cy="4114800"/>
          </a:xfrm>
        </p:spPr>
        <p:txBody>
          <a:bodyPr/>
          <a:lstStyle/>
          <a:p>
            <a:r>
              <a:rPr lang="en-GB" sz="3200" b="1">
                <a:latin typeface="Times" pitchFamily="18" charset="0"/>
              </a:rPr>
              <a:t>Controlled access to database may include:</a:t>
            </a:r>
          </a:p>
          <a:p>
            <a:pPr lvl="1"/>
            <a:r>
              <a:rPr lang="en-GB" b="1">
                <a:latin typeface="Times" pitchFamily="18" charset="0"/>
              </a:rPr>
              <a:t>a security system</a:t>
            </a:r>
          </a:p>
          <a:p>
            <a:pPr lvl="1"/>
            <a:r>
              <a:rPr lang="en-GB" b="1">
                <a:latin typeface="Times" pitchFamily="18" charset="0"/>
              </a:rPr>
              <a:t>an integrity system</a:t>
            </a:r>
          </a:p>
          <a:p>
            <a:pPr lvl="1"/>
            <a:r>
              <a:rPr lang="en-GB" b="1">
                <a:latin typeface="Times" pitchFamily="18" charset="0"/>
              </a:rPr>
              <a:t>a concurrency control system</a:t>
            </a:r>
          </a:p>
          <a:p>
            <a:pPr lvl="1"/>
            <a:r>
              <a:rPr lang="en-GB" b="1">
                <a:latin typeface="Times" pitchFamily="18" charset="0"/>
              </a:rPr>
              <a:t>a recovery control system</a:t>
            </a:r>
          </a:p>
          <a:p>
            <a:pPr lvl="1"/>
            <a:r>
              <a:rPr lang="en-GB" b="1">
                <a:latin typeface="Times" pitchFamily="18" charset="0"/>
              </a:rPr>
              <a:t>a user-accessible catalog.</a:t>
            </a:r>
          </a:p>
        </p:txBody>
      </p:sp>
      <p:sp>
        <p:nvSpPr>
          <p:cNvPr id="43012" name="Text Box 4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20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b="1">
                <a:latin typeface="Times" pitchFamily="18" charset="0"/>
              </a:rPr>
              <a:t>Views</a:t>
            </a:r>
          </a:p>
        </p:txBody>
      </p:sp>
      <p:sp>
        <p:nvSpPr>
          <p:cNvPr id="79875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7727950" cy="4114800"/>
          </a:xfrm>
        </p:spPr>
        <p:txBody>
          <a:bodyPr/>
          <a:lstStyle/>
          <a:p>
            <a:r>
              <a:rPr lang="en-US" b="1">
                <a:latin typeface="Times" pitchFamily="18" charset="0"/>
                <a:cs typeface="Times New Roman" pitchFamily="18" charset="0"/>
              </a:rPr>
              <a:t>Allows each user to have his or her own view of the database.</a:t>
            </a:r>
          </a:p>
          <a:p>
            <a:endParaRPr lang="en-US" b="1">
              <a:latin typeface="Times" pitchFamily="18" charset="0"/>
              <a:cs typeface="Times New Roman" pitchFamily="18" charset="0"/>
            </a:endParaRPr>
          </a:p>
          <a:p>
            <a:r>
              <a:rPr lang="en-US" b="1">
                <a:latin typeface="Times" pitchFamily="18" charset="0"/>
                <a:cs typeface="Times New Roman" pitchFamily="18" charset="0"/>
              </a:rPr>
              <a:t>A view is essentially some subset of the database.</a:t>
            </a:r>
            <a:r>
              <a:rPr lang="en-GB">
                <a:latin typeface="Times" pitchFamily="18" charset="0"/>
              </a:rPr>
              <a:t> </a:t>
            </a:r>
          </a:p>
        </p:txBody>
      </p:sp>
      <p:sp>
        <p:nvSpPr>
          <p:cNvPr id="79876" name="Text Box 2052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20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5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b="1">
                <a:latin typeface="Times" pitchFamily="18" charset="0"/>
              </a:rPr>
              <a:t>Views - Benefits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727950" cy="4114800"/>
          </a:xfrm>
        </p:spPr>
        <p:txBody>
          <a:bodyPr/>
          <a:lstStyle/>
          <a:p>
            <a:r>
              <a:rPr lang="en-US" b="1">
                <a:latin typeface="Times" pitchFamily="18" charset="0"/>
                <a:cs typeface="Times New Roman" pitchFamily="18" charset="0"/>
              </a:rPr>
              <a:t>Reduce complexity</a:t>
            </a:r>
            <a:endParaRPr lang="en-GB" b="1">
              <a:latin typeface="Times" pitchFamily="18" charset="0"/>
            </a:endParaRPr>
          </a:p>
          <a:p>
            <a:r>
              <a:rPr lang="en-US" b="1">
                <a:latin typeface="Times" pitchFamily="18" charset="0"/>
                <a:cs typeface="Times New Roman" pitchFamily="18" charset="0"/>
              </a:rPr>
              <a:t>Provide a level of security</a:t>
            </a:r>
          </a:p>
          <a:p>
            <a:r>
              <a:rPr lang="en-US" b="1">
                <a:latin typeface="Times" pitchFamily="18" charset="0"/>
                <a:cs typeface="Times New Roman" pitchFamily="18" charset="0"/>
              </a:rPr>
              <a:t>Provide a mechanism to customize the appearance of the database</a:t>
            </a:r>
            <a:endParaRPr lang="en-GB" b="1">
              <a:latin typeface="Times" pitchFamily="18" charset="0"/>
            </a:endParaRPr>
          </a:p>
          <a:p>
            <a:r>
              <a:rPr lang="en-US" b="1">
                <a:latin typeface="Times" pitchFamily="18" charset="0"/>
                <a:cs typeface="Times New Roman" pitchFamily="18" charset="0"/>
              </a:rPr>
              <a:t>Present a consistent, unchanging picture of the structure of the database, even if the underlying database is changed</a:t>
            </a:r>
            <a:endParaRPr lang="en-GB">
              <a:latin typeface="Times" pitchFamily="18" charset="0"/>
            </a:endParaRPr>
          </a:p>
        </p:txBody>
      </p:sp>
      <p:sp>
        <p:nvSpPr>
          <p:cNvPr id="80900" name="Text Box 4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20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9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b="1">
                <a:latin typeface="Times" pitchFamily="18" charset="0"/>
              </a:rPr>
              <a:t>Components of DBMS Environment</a:t>
            </a:r>
          </a:p>
        </p:txBody>
      </p:sp>
      <p:pic>
        <p:nvPicPr>
          <p:cNvPr id="61446" name="Picture 6" descr="C01NF08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8313" y="1916113"/>
            <a:ext cx="8280400" cy="163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1451" name="Text Box 11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20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b="1">
                <a:latin typeface="Times" pitchFamily="18" charset="0"/>
              </a:rPr>
              <a:t>Components of DBMS Environment</a:t>
            </a:r>
            <a:endParaRPr lang="en-GB" b="1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4403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772795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b="1" dirty="0">
                <a:latin typeface="Times" pitchFamily="18" charset="0"/>
              </a:rPr>
              <a:t>Hardware</a:t>
            </a:r>
          </a:p>
          <a:p>
            <a:pPr lvl="1">
              <a:lnSpc>
                <a:spcPct val="90000"/>
              </a:lnSpc>
            </a:pPr>
            <a:r>
              <a:rPr lang="en-GB" sz="2600" b="1" dirty="0">
                <a:latin typeface="Times" pitchFamily="18" charset="0"/>
              </a:rPr>
              <a:t>Can range from a PC to a network of computers.</a:t>
            </a:r>
            <a:endParaRPr lang="en-GB" b="1" dirty="0">
              <a:latin typeface="Times" pitchFamily="18" charset="0"/>
            </a:endParaRPr>
          </a:p>
          <a:p>
            <a:pPr>
              <a:lnSpc>
                <a:spcPct val="90000"/>
              </a:lnSpc>
            </a:pPr>
            <a:r>
              <a:rPr lang="en-GB" b="1" dirty="0">
                <a:latin typeface="Times" pitchFamily="18" charset="0"/>
              </a:rPr>
              <a:t>Software</a:t>
            </a:r>
          </a:p>
          <a:p>
            <a:pPr lvl="1">
              <a:lnSpc>
                <a:spcPct val="90000"/>
              </a:lnSpc>
            </a:pPr>
            <a:r>
              <a:rPr lang="en-GB" sz="2600" b="1" dirty="0">
                <a:latin typeface="Times" pitchFamily="18" charset="0"/>
              </a:rPr>
              <a:t>DBMS, operating system, network software (if necessary) and also the application programs.</a:t>
            </a:r>
          </a:p>
          <a:p>
            <a:pPr>
              <a:lnSpc>
                <a:spcPct val="90000"/>
              </a:lnSpc>
            </a:pPr>
            <a:r>
              <a:rPr lang="en-GB" b="1" dirty="0">
                <a:latin typeface="Times" pitchFamily="18" charset="0"/>
              </a:rPr>
              <a:t>Data</a:t>
            </a:r>
          </a:p>
          <a:p>
            <a:pPr lvl="1">
              <a:lnSpc>
                <a:spcPct val="90000"/>
              </a:lnSpc>
            </a:pPr>
            <a:r>
              <a:rPr lang="en-GB" sz="2600" b="1" dirty="0">
                <a:latin typeface="Times" pitchFamily="18" charset="0"/>
              </a:rPr>
              <a:t>Used by the organization and a description of this data called the schema.</a:t>
            </a:r>
          </a:p>
          <a:p>
            <a:pPr lvl="1">
              <a:lnSpc>
                <a:spcPct val="90000"/>
              </a:lnSpc>
            </a:pPr>
            <a:endParaRPr lang="en-GB" b="1" dirty="0">
              <a:latin typeface="Times" pitchFamily="18" charset="0"/>
            </a:endParaRPr>
          </a:p>
        </p:txBody>
      </p:sp>
      <p:sp>
        <p:nvSpPr>
          <p:cNvPr id="44036" name="Text Box 1028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20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b="1">
                <a:latin typeface="Times" pitchFamily="18" charset="0"/>
              </a:rPr>
              <a:t>Components of DBMS Environment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7727950" cy="4114800"/>
          </a:xfrm>
        </p:spPr>
        <p:txBody>
          <a:bodyPr/>
          <a:lstStyle/>
          <a:p>
            <a:r>
              <a:rPr lang="en-GB" b="1">
                <a:latin typeface="Times" pitchFamily="18" charset="0"/>
              </a:rPr>
              <a:t>Procedures</a:t>
            </a:r>
          </a:p>
          <a:p>
            <a:pPr lvl="1"/>
            <a:r>
              <a:rPr lang="en-GB" sz="2600" b="1">
                <a:latin typeface="Times" pitchFamily="18" charset="0"/>
              </a:rPr>
              <a:t>Instructions and rules that should be applied to the design and use of the database and DBMS.</a:t>
            </a:r>
          </a:p>
          <a:p>
            <a:r>
              <a:rPr lang="en-GB" b="1">
                <a:latin typeface="Times" pitchFamily="18" charset="0"/>
              </a:rPr>
              <a:t>People</a:t>
            </a:r>
          </a:p>
        </p:txBody>
      </p:sp>
      <p:sp>
        <p:nvSpPr>
          <p:cNvPr id="45061" name="Text Box 5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20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b="1">
                <a:latin typeface="Times" pitchFamily="18" charset="0"/>
              </a:rPr>
              <a:t>Chapter 1 - Objectives</a:t>
            </a:r>
            <a:endParaRPr lang="en-GB" b="1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7727950" cy="4114800"/>
          </a:xfrm>
        </p:spPr>
        <p:txBody>
          <a:bodyPr/>
          <a:lstStyle/>
          <a:p>
            <a:pPr algn="just"/>
            <a:r>
              <a:rPr lang="en-GB" b="1">
                <a:latin typeface="Times" pitchFamily="18" charset="0"/>
              </a:rPr>
              <a:t>Some common uses of database systems.</a:t>
            </a:r>
          </a:p>
          <a:p>
            <a:pPr algn="just"/>
            <a:r>
              <a:rPr lang="en-GB" b="1">
                <a:latin typeface="Times" pitchFamily="18" charset="0"/>
              </a:rPr>
              <a:t>Characteristics of file-based systems.</a:t>
            </a:r>
          </a:p>
          <a:p>
            <a:pPr algn="just"/>
            <a:r>
              <a:rPr lang="en-GB" b="1">
                <a:latin typeface="Times" pitchFamily="18" charset="0"/>
              </a:rPr>
              <a:t>Problems with file-based approach.</a:t>
            </a:r>
          </a:p>
          <a:p>
            <a:pPr algn="just"/>
            <a:r>
              <a:rPr lang="en-GB" b="1">
                <a:latin typeface="Times" pitchFamily="18" charset="0"/>
              </a:rPr>
              <a:t>Meaning of the term database.</a:t>
            </a:r>
          </a:p>
          <a:p>
            <a:r>
              <a:rPr lang="en-GB" b="1">
                <a:latin typeface="Times" pitchFamily="18" charset="0"/>
              </a:rPr>
              <a:t>Meaning of the term Database Management System (DBMS).</a:t>
            </a:r>
          </a:p>
        </p:txBody>
      </p:sp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3200400" y="6324600"/>
            <a:ext cx="2667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32773" name="Text Box 5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20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b="1">
                <a:latin typeface="Times" pitchFamily="18" charset="0"/>
              </a:rPr>
              <a:t>Roles in the Database Environment</a:t>
            </a:r>
            <a:endParaRPr lang="en-GB">
              <a:latin typeface="Times" pitchFamily="18" charset="0"/>
            </a:endParaRP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752600"/>
            <a:ext cx="7727950" cy="4114800"/>
          </a:xfrm>
        </p:spPr>
        <p:txBody>
          <a:bodyPr/>
          <a:lstStyle/>
          <a:p>
            <a:pPr algn="just"/>
            <a:r>
              <a:rPr lang="en-GB" b="1">
                <a:latin typeface="Times" pitchFamily="18" charset="0"/>
              </a:rPr>
              <a:t>Data Administrator</a:t>
            </a:r>
            <a:r>
              <a:rPr lang="en-GB">
                <a:latin typeface="Times" pitchFamily="18" charset="0"/>
              </a:rPr>
              <a:t> (</a:t>
            </a:r>
            <a:r>
              <a:rPr lang="en-GB" b="1">
                <a:latin typeface="Times" pitchFamily="18" charset="0"/>
              </a:rPr>
              <a:t>DA</a:t>
            </a:r>
            <a:r>
              <a:rPr lang="en-GB">
                <a:latin typeface="Times" pitchFamily="18" charset="0"/>
              </a:rPr>
              <a:t>)</a:t>
            </a:r>
          </a:p>
          <a:p>
            <a:r>
              <a:rPr lang="en-GB" b="1">
                <a:latin typeface="Times" pitchFamily="18" charset="0"/>
              </a:rPr>
              <a:t>Database Administrator (DBA)</a:t>
            </a:r>
          </a:p>
          <a:p>
            <a:r>
              <a:rPr lang="en-GB" b="1">
                <a:latin typeface="Times" pitchFamily="18" charset="0"/>
              </a:rPr>
              <a:t>Database Designers (Logical and Physical)</a:t>
            </a:r>
          </a:p>
          <a:p>
            <a:r>
              <a:rPr lang="en-GB" b="1">
                <a:latin typeface="Times" pitchFamily="18" charset="0"/>
              </a:rPr>
              <a:t>Application Programmers</a:t>
            </a:r>
          </a:p>
          <a:p>
            <a:r>
              <a:rPr lang="en-GB" b="1">
                <a:latin typeface="Times" pitchFamily="18" charset="0"/>
              </a:rPr>
              <a:t>End Users (naive and sophisticated)</a:t>
            </a:r>
          </a:p>
        </p:txBody>
      </p:sp>
      <p:sp>
        <p:nvSpPr>
          <p:cNvPr id="62468" name="Text Box 4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20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7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b="1">
                <a:latin typeface="Times" pitchFamily="18" charset="0"/>
              </a:rPr>
              <a:t>History of Database Systems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752600"/>
            <a:ext cx="772795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b="1">
                <a:latin typeface="Times" pitchFamily="18" charset="0"/>
              </a:rPr>
              <a:t>First-generation</a:t>
            </a:r>
            <a:r>
              <a:rPr lang="en-GB" sz="2400" b="1">
                <a:latin typeface="Times" pitchFamily="18" charset="0"/>
              </a:rPr>
              <a:t> </a:t>
            </a:r>
          </a:p>
          <a:p>
            <a:pPr lvl="1">
              <a:lnSpc>
                <a:spcPct val="90000"/>
              </a:lnSpc>
            </a:pPr>
            <a:r>
              <a:rPr lang="en-GB" sz="2400" b="1">
                <a:latin typeface="Times" pitchFamily="18" charset="0"/>
              </a:rPr>
              <a:t>Hierarchical and Network</a:t>
            </a:r>
          </a:p>
          <a:p>
            <a:pPr lvl="1">
              <a:lnSpc>
                <a:spcPct val="90000"/>
              </a:lnSpc>
            </a:pPr>
            <a:endParaRPr lang="en-GB" sz="2400" b="1">
              <a:latin typeface="Times" pitchFamily="18" charset="0"/>
            </a:endParaRPr>
          </a:p>
          <a:p>
            <a:pPr>
              <a:lnSpc>
                <a:spcPct val="90000"/>
              </a:lnSpc>
            </a:pPr>
            <a:r>
              <a:rPr lang="en-GB" b="1">
                <a:latin typeface="Times" pitchFamily="18" charset="0"/>
              </a:rPr>
              <a:t>Second generation</a:t>
            </a:r>
          </a:p>
          <a:p>
            <a:pPr lvl="1">
              <a:lnSpc>
                <a:spcPct val="90000"/>
              </a:lnSpc>
            </a:pPr>
            <a:r>
              <a:rPr lang="en-GB" sz="2400" b="1">
                <a:latin typeface="Times" pitchFamily="18" charset="0"/>
              </a:rPr>
              <a:t>Relational</a:t>
            </a:r>
          </a:p>
          <a:p>
            <a:pPr lvl="1">
              <a:lnSpc>
                <a:spcPct val="90000"/>
              </a:lnSpc>
            </a:pPr>
            <a:endParaRPr lang="en-GB" sz="2400" b="1">
              <a:latin typeface="Times" pitchFamily="18" charset="0"/>
            </a:endParaRPr>
          </a:p>
          <a:p>
            <a:pPr>
              <a:lnSpc>
                <a:spcPct val="90000"/>
              </a:lnSpc>
            </a:pPr>
            <a:r>
              <a:rPr lang="en-GB" b="1">
                <a:latin typeface="Times" pitchFamily="18" charset="0"/>
              </a:rPr>
              <a:t>Third generation</a:t>
            </a:r>
          </a:p>
          <a:p>
            <a:pPr lvl="1">
              <a:lnSpc>
                <a:spcPct val="90000"/>
              </a:lnSpc>
            </a:pPr>
            <a:r>
              <a:rPr lang="en-GB" sz="2400" b="1">
                <a:latin typeface="Times" pitchFamily="18" charset="0"/>
              </a:rPr>
              <a:t>Object-Relational</a:t>
            </a:r>
          </a:p>
          <a:p>
            <a:pPr lvl="1">
              <a:lnSpc>
                <a:spcPct val="90000"/>
              </a:lnSpc>
            </a:pPr>
            <a:r>
              <a:rPr lang="en-GB" sz="2400" b="1">
                <a:latin typeface="Times" pitchFamily="18" charset="0"/>
              </a:rPr>
              <a:t>Object-Oriented</a:t>
            </a:r>
          </a:p>
        </p:txBody>
      </p:sp>
      <p:sp>
        <p:nvSpPr>
          <p:cNvPr id="74756" name="Text Box 4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20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5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b="1">
                <a:latin typeface="Times" pitchFamily="18" charset="0"/>
              </a:rPr>
              <a:t>Advantages of DBMSs</a:t>
            </a:r>
            <a:endParaRPr lang="en-GB" b="1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772795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b="1">
                <a:latin typeface="Times" pitchFamily="18" charset="0"/>
              </a:rPr>
              <a:t>Control of data redundancy</a:t>
            </a:r>
          </a:p>
          <a:p>
            <a:pPr>
              <a:lnSpc>
                <a:spcPct val="90000"/>
              </a:lnSpc>
            </a:pPr>
            <a:r>
              <a:rPr lang="en-GB" b="1">
                <a:latin typeface="Times" pitchFamily="18" charset="0"/>
              </a:rPr>
              <a:t>Data consistency</a:t>
            </a:r>
          </a:p>
          <a:p>
            <a:pPr>
              <a:lnSpc>
                <a:spcPct val="90000"/>
              </a:lnSpc>
            </a:pPr>
            <a:r>
              <a:rPr lang="en-GB" b="1">
                <a:latin typeface="Times" pitchFamily="18" charset="0"/>
              </a:rPr>
              <a:t>More information from the same amount of data</a:t>
            </a:r>
          </a:p>
          <a:p>
            <a:pPr>
              <a:lnSpc>
                <a:spcPct val="90000"/>
              </a:lnSpc>
            </a:pPr>
            <a:r>
              <a:rPr lang="en-GB" b="1">
                <a:latin typeface="Times" pitchFamily="18" charset="0"/>
              </a:rPr>
              <a:t>Sharing of data</a:t>
            </a:r>
          </a:p>
          <a:p>
            <a:pPr>
              <a:lnSpc>
                <a:spcPct val="90000"/>
              </a:lnSpc>
            </a:pPr>
            <a:r>
              <a:rPr lang="en-GB" b="1">
                <a:latin typeface="Times" pitchFamily="18" charset="0"/>
              </a:rPr>
              <a:t>Improved data integrity</a:t>
            </a:r>
          </a:p>
          <a:p>
            <a:pPr>
              <a:lnSpc>
                <a:spcPct val="90000"/>
              </a:lnSpc>
            </a:pPr>
            <a:r>
              <a:rPr lang="en-GB" b="1">
                <a:latin typeface="Times" pitchFamily="18" charset="0"/>
              </a:rPr>
              <a:t>Improved security</a:t>
            </a:r>
          </a:p>
          <a:p>
            <a:pPr>
              <a:lnSpc>
                <a:spcPct val="90000"/>
              </a:lnSpc>
            </a:pPr>
            <a:r>
              <a:rPr lang="en-GB" b="1">
                <a:latin typeface="Times" pitchFamily="18" charset="0"/>
              </a:rPr>
              <a:t>Enforcement of standards</a:t>
            </a:r>
          </a:p>
          <a:p>
            <a:pPr>
              <a:lnSpc>
                <a:spcPct val="90000"/>
              </a:lnSpc>
            </a:pPr>
            <a:r>
              <a:rPr lang="en-GB" b="1">
                <a:latin typeface="Times" pitchFamily="18" charset="0"/>
              </a:rPr>
              <a:t>Economy of scale</a:t>
            </a:r>
          </a:p>
        </p:txBody>
      </p:sp>
      <p:sp>
        <p:nvSpPr>
          <p:cNvPr id="73732" name="Text Box 4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20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1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b="1">
                <a:latin typeface="Times" pitchFamily="18" charset="0"/>
              </a:rPr>
              <a:t>Advantages of DBMSs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7727950" cy="4114800"/>
          </a:xfrm>
        </p:spPr>
        <p:txBody>
          <a:bodyPr/>
          <a:lstStyle/>
          <a:p>
            <a:r>
              <a:rPr lang="en-GB" b="1">
                <a:latin typeface="Times" pitchFamily="18" charset="0"/>
              </a:rPr>
              <a:t>Balance conflicting requirements</a:t>
            </a:r>
          </a:p>
          <a:p>
            <a:r>
              <a:rPr lang="en-GB" b="1">
                <a:latin typeface="Times" pitchFamily="18" charset="0"/>
              </a:rPr>
              <a:t>Improved data accessibility and responsiveness</a:t>
            </a:r>
          </a:p>
          <a:p>
            <a:r>
              <a:rPr lang="en-GB" b="1">
                <a:latin typeface="Times" pitchFamily="18" charset="0"/>
              </a:rPr>
              <a:t>Increased productivity</a:t>
            </a:r>
          </a:p>
          <a:p>
            <a:r>
              <a:rPr lang="en-GB" b="1">
                <a:latin typeface="Times" pitchFamily="18" charset="0"/>
              </a:rPr>
              <a:t>Improved maintenance through data independence</a:t>
            </a:r>
          </a:p>
          <a:p>
            <a:r>
              <a:rPr lang="en-GB" b="1">
                <a:latin typeface="Times" pitchFamily="18" charset="0"/>
              </a:rPr>
              <a:t>Increased concurrency</a:t>
            </a:r>
          </a:p>
          <a:p>
            <a:r>
              <a:rPr lang="en-GB" b="1">
                <a:latin typeface="Times" pitchFamily="18" charset="0"/>
              </a:rPr>
              <a:t>Improved backup and recovery services</a:t>
            </a:r>
          </a:p>
        </p:txBody>
      </p:sp>
      <p:sp>
        <p:nvSpPr>
          <p:cNvPr id="47108" name="Text Box 4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20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7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b="1">
                <a:latin typeface="Times" pitchFamily="18" charset="0"/>
              </a:rPr>
              <a:t>Disadvantages of DBMSs</a:t>
            </a:r>
            <a:endParaRPr lang="en-GB" b="1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7727950" cy="4114800"/>
          </a:xfrm>
        </p:spPr>
        <p:txBody>
          <a:bodyPr/>
          <a:lstStyle/>
          <a:p>
            <a:r>
              <a:rPr lang="en-GB" b="1">
                <a:latin typeface="Times" pitchFamily="18" charset="0"/>
              </a:rPr>
              <a:t>Complexity</a:t>
            </a:r>
          </a:p>
          <a:p>
            <a:r>
              <a:rPr lang="en-GB" b="1">
                <a:latin typeface="Times" pitchFamily="18" charset="0"/>
              </a:rPr>
              <a:t>Size</a:t>
            </a:r>
          </a:p>
          <a:p>
            <a:r>
              <a:rPr lang="en-GB" b="1">
                <a:latin typeface="Times" pitchFamily="18" charset="0"/>
              </a:rPr>
              <a:t>Cost of DBMS</a:t>
            </a:r>
          </a:p>
          <a:p>
            <a:r>
              <a:rPr lang="en-GB" b="1">
                <a:latin typeface="Times" pitchFamily="18" charset="0"/>
              </a:rPr>
              <a:t>Additional hardware costs</a:t>
            </a:r>
          </a:p>
          <a:p>
            <a:r>
              <a:rPr lang="en-GB" b="1">
                <a:latin typeface="Times" pitchFamily="18" charset="0"/>
              </a:rPr>
              <a:t>Cost of conversion</a:t>
            </a:r>
          </a:p>
          <a:p>
            <a:r>
              <a:rPr lang="en-GB" b="1">
                <a:latin typeface="Times" pitchFamily="18" charset="0"/>
              </a:rPr>
              <a:t>Performance</a:t>
            </a:r>
          </a:p>
          <a:p>
            <a:r>
              <a:rPr lang="en-GB" b="1">
                <a:latin typeface="Times" pitchFamily="18" charset="0"/>
              </a:rPr>
              <a:t>Higher impact of a failure</a:t>
            </a:r>
          </a:p>
        </p:txBody>
      </p:sp>
      <p:sp>
        <p:nvSpPr>
          <p:cNvPr id="48132" name="Text Box 4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20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b="1">
                <a:latin typeface="Times" pitchFamily="18" charset="0"/>
              </a:rPr>
              <a:t>Chapter 1 - Objectives 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7727950" cy="4114800"/>
          </a:xfrm>
        </p:spPr>
        <p:txBody>
          <a:bodyPr/>
          <a:lstStyle/>
          <a:p>
            <a:r>
              <a:rPr lang="en-GB" b="1">
                <a:latin typeface="Times" pitchFamily="18" charset="0"/>
              </a:rPr>
              <a:t>Typical functions of a DBMS.</a:t>
            </a:r>
          </a:p>
          <a:p>
            <a:r>
              <a:rPr lang="en-GB" b="1">
                <a:latin typeface="Times" pitchFamily="18" charset="0"/>
              </a:rPr>
              <a:t>Major components of the DBMS environment.</a:t>
            </a:r>
          </a:p>
          <a:p>
            <a:r>
              <a:rPr lang="en-GB" b="1">
                <a:latin typeface="Times" pitchFamily="18" charset="0"/>
              </a:rPr>
              <a:t>Personnel involved in the DBMS environment.</a:t>
            </a:r>
          </a:p>
          <a:p>
            <a:pPr algn="just"/>
            <a:r>
              <a:rPr lang="en-GB" b="1">
                <a:latin typeface="Times" pitchFamily="18" charset="0"/>
              </a:rPr>
              <a:t>History of the development of DBMSs.</a:t>
            </a:r>
          </a:p>
          <a:p>
            <a:pPr algn="just"/>
            <a:r>
              <a:rPr lang="en-GB" b="1">
                <a:latin typeface="Times" pitchFamily="18" charset="0"/>
              </a:rPr>
              <a:t>Advantages and disadvantages of DBMSs.</a:t>
            </a:r>
          </a:p>
        </p:txBody>
      </p:sp>
      <p:sp>
        <p:nvSpPr>
          <p:cNvPr id="56324" name="Text Box 4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20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3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b="1">
                <a:latin typeface="Times" pitchFamily="18" charset="0"/>
              </a:rPr>
              <a:t>Examples of Database Applications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7727950" cy="4114800"/>
          </a:xfrm>
        </p:spPr>
        <p:txBody>
          <a:bodyPr/>
          <a:lstStyle/>
          <a:p>
            <a:r>
              <a:rPr lang="en-US" b="1">
                <a:latin typeface="Times" pitchFamily="18" charset="0"/>
                <a:cs typeface="Times New Roman" pitchFamily="18" charset="0"/>
              </a:rPr>
              <a:t>Purchases from the supermarket</a:t>
            </a:r>
          </a:p>
          <a:p>
            <a:r>
              <a:rPr lang="en-US" b="1">
                <a:latin typeface="Times" pitchFamily="18" charset="0"/>
                <a:cs typeface="Times New Roman" pitchFamily="18" charset="0"/>
              </a:rPr>
              <a:t>Purchases using your credit card</a:t>
            </a:r>
            <a:r>
              <a:rPr lang="en-GB" b="1">
                <a:latin typeface="Times" pitchFamily="18" charset="0"/>
              </a:rPr>
              <a:t> </a:t>
            </a:r>
          </a:p>
          <a:p>
            <a:r>
              <a:rPr lang="en-US" b="1">
                <a:latin typeface="Times" pitchFamily="18" charset="0"/>
                <a:cs typeface="Times New Roman" pitchFamily="18" charset="0"/>
              </a:rPr>
              <a:t>Booking a holiday at the travel agents </a:t>
            </a:r>
          </a:p>
          <a:p>
            <a:r>
              <a:rPr lang="en-US" b="1">
                <a:latin typeface="Times" pitchFamily="18" charset="0"/>
                <a:cs typeface="Times New Roman" pitchFamily="18" charset="0"/>
              </a:rPr>
              <a:t>Using the local library</a:t>
            </a:r>
            <a:r>
              <a:rPr lang="en-GB" b="1">
                <a:latin typeface="Times" pitchFamily="18" charset="0"/>
                <a:cs typeface="Times New Roman" pitchFamily="18" charset="0"/>
              </a:rPr>
              <a:t> </a:t>
            </a:r>
          </a:p>
          <a:p>
            <a:r>
              <a:rPr lang="en-US" b="1">
                <a:latin typeface="Times" pitchFamily="18" charset="0"/>
                <a:cs typeface="Times New Roman" pitchFamily="18" charset="0"/>
              </a:rPr>
              <a:t>Taking out insurance</a:t>
            </a:r>
            <a:r>
              <a:rPr lang="en-GB" b="1">
                <a:latin typeface="Times" pitchFamily="18" charset="0"/>
                <a:cs typeface="Times New Roman" pitchFamily="18" charset="0"/>
              </a:rPr>
              <a:t> </a:t>
            </a:r>
          </a:p>
          <a:p>
            <a:r>
              <a:rPr lang="en-GB" b="1">
                <a:latin typeface="Times" pitchFamily="18" charset="0"/>
                <a:cs typeface="Times New Roman" pitchFamily="18" charset="0"/>
              </a:rPr>
              <a:t>Renting a video</a:t>
            </a:r>
          </a:p>
          <a:p>
            <a:r>
              <a:rPr lang="en-US" b="1">
                <a:latin typeface="Times" pitchFamily="18" charset="0"/>
                <a:cs typeface="Times New Roman" pitchFamily="18" charset="0"/>
              </a:rPr>
              <a:t>Using the Internet</a:t>
            </a:r>
            <a:r>
              <a:rPr lang="en-GB" b="1">
                <a:latin typeface="Times" pitchFamily="18" charset="0"/>
                <a:cs typeface="Times New Roman" pitchFamily="18" charset="0"/>
              </a:rPr>
              <a:t> </a:t>
            </a:r>
          </a:p>
          <a:p>
            <a:r>
              <a:rPr lang="en-US" b="1">
                <a:latin typeface="Times" pitchFamily="18" charset="0"/>
                <a:cs typeface="Times New Roman" pitchFamily="18" charset="0"/>
              </a:rPr>
              <a:t>Studying at university</a:t>
            </a:r>
            <a:r>
              <a:rPr lang="en-GB">
                <a:latin typeface="Times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78852" name="Text Box 4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20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1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b="1">
                <a:latin typeface="Times" pitchFamily="18" charset="0"/>
              </a:rPr>
              <a:t>File-Based Systems</a:t>
            </a:r>
            <a:endParaRPr lang="en-GB" b="1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7848600" cy="4114800"/>
          </a:xfrm>
        </p:spPr>
        <p:txBody>
          <a:bodyPr/>
          <a:lstStyle/>
          <a:p>
            <a:r>
              <a:rPr lang="en-GB" b="1">
                <a:latin typeface="Times" pitchFamily="18" charset="0"/>
              </a:rPr>
              <a:t>Collection of application programs that perform services for the end users (e.g. reports).  </a:t>
            </a:r>
          </a:p>
          <a:p>
            <a:pPr lvl="1">
              <a:lnSpc>
                <a:spcPct val="30000"/>
              </a:lnSpc>
            </a:pPr>
            <a:endParaRPr lang="en-GB" b="1">
              <a:latin typeface="Times" pitchFamily="18" charset="0"/>
            </a:endParaRPr>
          </a:p>
          <a:p>
            <a:r>
              <a:rPr lang="en-GB" b="1">
                <a:latin typeface="Times" pitchFamily="18" charset="0"/>
              </a:rPr>
              <a:t>Each program defines and manages its own data.</a:t>
            </a:r>
          </a:p>
        </p:txBody>
      </p:sp>
      <p:sp>
        <p:nvSpPr>
          <p:cNvPr id="34821" name="Text Box 5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20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b="1">
                <a:latin typeface="Times" pitchFamily="18" charset="0"/>
              </a:rPr>
              <a:t>File-Based Processing</a:t>
            </a:r>
          </a:p>
        </p:txBody>
      </p:sp>
      <p:pic>
        <p:nvPicPr>
          <p:cNvPr id="58377" name="Picture 9" descr="DS3-Figure 01-05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8313" y="4308475"/>
            <a:ext cx="7775575" cy="1928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8380" name="Picture 12" descr="C01NF05"/>
          <p:cNvPicPr>
            <a:picLocks noGrp="1" noChangeAspect="1" noChangeArrowheads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8313" y="1484313"/>
            <a:ext cx="7775575" cy="28686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8381" name="Text Box 13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20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b="1">
                <a:latin typeface="Times" pitchFamily="18" charset="0"/>
              </a:rPr>
              <a:t>Limitations of File-Based Approach</a:t>
            </a:r>
            <a:endParaRPr lang="en-GB" b="1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772795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b="1">
                <a:latin typeface="Times" pitchFamily="18" charset="0"/>
              </a:rPr>
              <a:t>Separation and isolation of data</a:t>
            </a:r>
          </a:p>
          <a:p>
            <a:pPr lvl="1">
              <a:lnSpc>
                <a:spcPct val="90000"/>
              </a:lnSpc>
            </a:pPr>
            <a:r>
              <a:rPr lang="en-GB" sz="2600" b="1">
                <a:latin typeface="Times" pitchFamily="18" charset="0"/>
              </a:rPr>
              <a:t>Each program maintains its own set of data.</a:t>
            </a:r>
          </a:p>
          <a:p>
            <a:pPr lvl="1">
              <a:lnSpc>
                <a:spcPct val="90000"/>
              </a:lnSpc>
            </a:pPr>
            <a:r>
              <a:rPr lang="en-GB" sz="2600" b="1">
                <a:latin typeface="Times" pitchFamily="18" charset="0"/>
              </a:rPr>
              <a:t>Users of one program may be unaware of potentially useful data held by other programs.</a:t>
            </a:r>
            <a:endParaRPr lang="en-GB" b="1">
              <a:latin typeface="Times" pitchFamily="18" charset="0"/>
            </a:endParaRPr>
          </a:p>
          <a:p>
            <a:pPr lvl="1">
              <a:lnSpc>
                <a:spcPct val="90000"/>
              </a:lnSpc>
            </a:pPr>
            <a:endParaRPr lang="en-GB" b="1">
              <a:latin typeface="Times" pitchFamily="18" charset="0"/>
            </a:endParaRPr>
          </a:p>
          <a:p>
            <a:pPr>
              <a:lnSpc>
                <a:spcPct val="90000"/>
              </a:lnSpc>
            </a:pPr>
            <a:r>
              <a:rPr lang="en-GB" b="1">
                <a:latin typeface="Times" pitchFamily="18" charset="0"/>
              </a:rPr>
              <a:t>Duplication of data</a:t>
            </a:r>
          </a:p>
          <a:p>
            <a:pPr lvl="1">
              <a:lnSpc>
                <a:spcPct val="90000"/>
              </a:lnSpc>
            </a:pPr>
            <a:r>
              <a:rPr lang="en-GB" sz="2600" b="1">
                <a:latin typeface="Times" pitchFamily="18" charset="0"/>
              </a:rPr>
              <a:t>Same data is held by different programs.</a:t>
            </a:r>
          </a:p>
          <a:p>
            <a:pPr lvl="1">
              <a:lnSpc>
                <a:spcPct val="90000"/>
              </a:lnSpc>
            </a:pPr>
            <a:r>
              <a:rPr lang="en-GB" sz="2600" b="1">
                <a:latin typeface="Times" pitchFamily="18" charset="0"/>
              </a:rPr>
              <a:t>Wasted space and potentially different values and/or different formats for the same item.</a:t>
            </a:r>
            <a:endParaRPr lang="en-GB" b="1">
              <a:latin typeface="Times" pitchFamily="18" charset="0"/>
            </a:endParaRPr>
          </a:p>
        </p:txBody>
      </p:sp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20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b="1">
                <a:latin typeface="Times" pitchFamily="18" charset="0"/>
              </a:rPr>
              <a:t>Limitations of File-Based Approach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752600"/>
            <a:ext cx="7727950" cy="44132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b="1">
                <a:latin typeface="Times" pitchFamily="18" charset="0"/>
              </a:rPr>
              <a:t>Data dependence</a:t>
            </a:r>
          </a:p>
          <a:p>
            <a:pPr lvl="1">
              <a:lnSpc>
                <a:spcPct val="90000"/>
              </a:lnSpc>
            </a:pPr>
            <a:r>
              <a:rPr lang="en-GB" sz="2400" b="1">
                <a:latin typeface="Times" pitchFamily="18" charset="0"/>
              </a:rPr>
              <a:t>File structure is defined in the program code.</a:t>
            </a:r>
          </a:p>
          <a:p>
            <a:pPr lvl="1">
              <a:lnSpc>
                <a:spcPct val="60000"/>
              </a:lnSpc>
            </a:pPr>
            <a:endParaRPr lang="en-GB" sz="2400" b="1">
              <a:latin typeface="Times" pitchFamily="18" charset="0"/>
            </a:endParaRPr>
          </a:p>
          <a:p>
            <a:pPr>
              <a:lnSpc>
                <a:spcPct val="90000"/>
              </a:lnSpc>
            </a:pPr>
            <a:r>
              <a:rPr lang="en-GB" b="1">
                <a:latin typeface="Times" pitchFamily="18" charset="0"/>
              </a:rPr>
              <a:t>Incompatible file formats</a:t>
            </a:r>
          </a:p>
          <a:p>
            <a:pPr lvl="1">
              <a:lnSpc>
                <a:spcPct val="90000"/>
              </a:lnSpc>
            </a:pPr>
            <a:r>
              <a:rPr lang="en-GB" sz="2400" b="1">
                <a:latin typeface="Times" pitchFamily="18" charset="0"/>
              </a:rPr>
              <a:t>Programs are written in different languages, and so cannot easily access each other’s files.</a:t>
            </a:r>
          </a:p>
          <a:p>
            <a:pPr lvl="1">
              <a:lnSpc>
                <a:spcPct val="60000"/>
              </a:lnSpc>
            </a:pPr>
            <a:endParaRPr lang="en-GB" sz="2400" b="1">
              <a:latin typeface="Times" pitchFamily="18" charset="0"/>
            </a:endParaRPr>
          </a:p>
          <a:p>
            <a:pPr>
              <a:lnSpc>
                <a:spcPct val="90000"/>
              </a:lnSpc>
            </a:pPr>
            <a:r>
              <a:rPr lang="en-GB" b="1">
                <a:latin typeface="Times" pitchFamily="18" charset="0"/>
              </a:rPr>
              <a:t>Fixed Queries/Proliferation of application programs</a:t>
            </a:r>
          </a:p>
          <a:p>
            <a:pPr lvl="1">
              <a:lnSpc>
                <a:spcPct val="90000"/>
              </a:lnSpc>
            </a:pPr>
            <a:r>
              <a:rPr lang="en-GB" sz="2400" b="1">
                <a:latin typeface="Times" pitchFamily="18" charset="0"/>
              </a:rPr>
              <a:t>Programs are written to satisfy particular functions.</a:t>
            </a:r>
          </a:p>
          <a:p>
            <a:pPr lvl="1">
              <a:lnSpc>
                <a:spcPct val="90000"/>
              </a:lnSpc>
            </a:pPr>
            <a:r>
              <a:rPr lang="en-GB" sz="2400" b="1">
                <a:latin typeface="Times" pitchFamily="18" charset="0"/>
              </a:rPr>
              <a:t>Any new requirement needs a new program.</a:t>
            </a:r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20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b="1">
                <a:latin typeface="Times" pitchFamily="18" charset="0"/>
              </a:rPr>
              <a:t>Database Approach</a:t>
            </a:r>
            <a:endParaRPr lang="en-GB" b="1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772795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b="1">
                <a:latin typeface="Times" pitchFamily="18" charset="0"/>
              </a:rPr>
              <a:t>Arose because:</a:t>
            </a:r>
          </a:p>
          <a:p>
            <a:pPr lvl="1">
              <a:lnSpc>
                <a:spcPct val="90000"/>
              </a:lnSpc>
            </a:pPr>
            <a:r>
              <a:rPr lang="en-GB" sz="2400" b="1">
                <a:latin typeface="Times" pitchFamily="18" charset="0"/>
              </a:rPr>
              <a:t>Definition of data was embedded in application programs, rather than being stored separately and independently.</a:t>
            </a:r>
          </a:p>
          <a:p>
            <a:pPr lvl="1">
              <a:lnSpc>
                <a:spcPct val="90000"/>
              </a:lnSpc>
            </a:pPr>
            <a:r>
              <a:rPr lang="en-GB" sz="2400" b="1">
                <a:latin typeface="Times" pitchFamily="18" charset="0"/>
              </a:rPr>
              <a:t>No control over access and manipulation of data beyond that imposed by application programs.</a:t>
            </a:r>
          </a:p>
          <a:p>
            <a:pPr lvl="1">
              <a:lnSpc>
                <a:spcPct val="90000"/>
              </a:lnSpc>
            </a:pPr>
            <a:endParaRPr lang="en-GB" sz="2400" b="1">
              <a:latin typeface="Times" pitchFamily="18" charset="0"/>
            </a:endParaRPr>
          </a:p>
          <a:p>
            <a:pPr>
              <a:lnSpc>
                <a:spcPct val="90000"/>
              </a:lnSpc>
            </a:pPr>
            <a:r>
              <a:rPr lang="en-GB" b="1">
                <a:latin typeface="Times" pitchFamily="18" charset="0"/>
              </a:rPr>
              <a:t>Result:</a:t>
            </a:r>
            <a:r>
              <a:rPr lang="en-GB" sz="2400" b="1">
                <a:latin typeface="Times" pitchFamily="18" charset="0"/>
              </a:rPr>
              <a:t> </a:t>
            </a:r>
          </a:p>
          <a:p>
            <a:pPr lvl="1">
              <a:lnSpc>
                <a:spcPct val="90000"/>
              </a:lnSpc>
            </a:pPr>
            <a:r>
              <a:rPr lang="en-GB" sz="2400" b="1">
                <a:latin typeface="Times" pitchFamily="18" charset="0"/>
              </a:rPr>
              <a:t>the database and Database Management System (DBMS).</a:t>
            </a:r>
          </a:p>
        </p:txBody>
      </p:sp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20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build="p" autoUpdateAnimBg="0"/>
    </p:bldLst>
  </p:timing>
</p:sld>
</file>

<file path=ppt/theme/theme1.xml><?xml version="1.0" encoding="utf-8"?>
<a:theme xmlns:a="http://schemas.openxmlformats.org/drawingml/2006/main" name="introdbs.pps">
  <a:themeElements>
    <a:clrScheme name="introdbs.pps 7">
      <a:dk1>
        <a:srgbClr val="000066"/>
      </a:dk1>
      <a:lt1>
        <a:srgbClr val="EAEAEA"/>
      </a:lt1>
      <a:dk2>
        <a:srgbClr val="000080"/>
      </a:dk2>
      <a:lt2>
        <a:srgbClr val="000000"/>
      </a:lt2>
      <a:accent1>
        <a:srgbClr val="9999FF"/>
      </a:accent1>
      <a:accent2>
        <a:srgbClr val="CC0000"/>
      </a:accent2>
      <a:accent3>
        <a:srgbClr val="F3F3F3"/>
      </a:accent3>
      <a:accent4>
        <a:srgbClr val="000056"/>
      </a:accent4>
      <a:accent5>
        <a:srgbClr val="CACAFF"/>
      </a:accent5>
      <a:accent6>
        <a:srgbClr val="B90000"/>
      </a:accent6>
      <a:hlink>
        <a:srgbClr val="00CC99"/>
      </a:hlink>
      <a:folHlink>
        <a:srgbClr val="0099CC"/>
      </a:folHlink>
    </a:clrScheme>
    <a:fontScheme name="introdbs.pps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introdbs.pps 1">
        <a:dk1>
          <a:srgbClr val="000099"/>
        </a:dk1>
        <a:lt1>
          <a:srgbClr val="FFFFFF"/>
        </a:lt1>
        <a:dk2>
          <a:srgbClr val="0000FF"/>
        </a:dk2>
        <a:lt2>
          <a:srgbClr val="FFFF00"/>
        </a:lt2>
        <a:accent1>
          <a:srgbClr val="FF6633"/>
        </a:accent1>
        <a:accent2>
          <a:srgbClr val="FF00FF"/>
        </a:accent2>
        <a:accent3>
          <a:srgbClr val="AAAAFF"/>
        </a:accent3>
        <a:accent4>
          <a:srgbClr val="DADADA"/>
        </a:accent4>
        <a:accent5>
          <a:srgbClr val="FFB8AD"/>
        </a:accent5>
        <a:accent6>
          <a:srgbClr val="E700E7"/>
        </a:accent6>
        <a:hlink>
          <a:srgbClr val="FF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dbs.pps 2">
        <a:dk1>
          <a:srgbClr val="000066"/>
        </a:dk1>
        <a:lt1>
          <a:srgbClr val="CCECFF"/>
        </a:lt1>
        <a:dk2>
          <a:srgbClr val="000080"/>
        </a:dk2>
        <a:lt2>
          <a:srgbClr val="00000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000056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dbs.pps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B2B2B2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797979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dbs.pps 4">
        <a:dk1>
          <a:srgbClr val="000000"/>
        </a:dk1>
        <a:lt1>
          <a:srgbClr val="FFFFFF"/>
        </a:lt1>
        <a:dk2>
          <a:srgbClr val="660033"/>
        </a:dk2>
        <a:lt2>
          <a:srgbClr val="FFFF66"/>
        </a:lt2>
        <a:accent1>
          <a:srgbClr val="FF0033"/>
        </a:accent1>
        <a:accent2>
          <a:srgbClr val="CC6600"/>
        </a:accent2>
        <a:accent3>
          <a:srgbClr val="B8AAAD"/>
        </a:accent3>
        <a:accent4>
          <a:srgbClr val="DADADA"/>
        </a:accent4>
        <a:accent5>
          <a:srgbClr val="FFAAAD"/>
        </a:accent5>
        <a:accent6>
          <a:srgbClr val="B95C00"/>
        </a:accent6>
        <a:hlink>
          <a:srgbClr val="999933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dbs.pps 5">
        <a:dk1>
          <a:srgbClr val="000066"/>
        </a:dk1>
        <a:lt1>
          <a:srgbClr val="969696"/>
        </a:lt1>
        <a:dk2>
          <a:srgbClr val="000080"/>
        </a:dk2>
        <a:lt2>
          <a:srgbClr val="000000"/>
        </a:lt2>
        <a:accent1>
          <a:srgbClr val="9999FF"/>
        </a:accent1>
        <a:accent2>
          <a:srgbClr val="CC00FF"/>
        </a:accent2>
        <a:accent3>
          <a:srgbClr val="C9C9C9"/>
        </a:accent3>
        <a:accent4>
          <a:srgbClr val="000056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dbs.pps 6">
        <a:dk1>
          <a:srgbClr val="000066"/>
        </a:dk1>
        <a:lt1>
          <a:srgbClr val="DDDDDD"/>
        </a:lt1>
        <a:dk2>
          <a:srgbClr val="000080"/>
        </a:dk2>
        <a:lt2>
          <a:srgbClr val="000000"/>
        </a:lt2>
        <a:accent1>
          <a:srgbClr val="9999FF"/>
        </a:accent1>
        <a:accent2>
          <a:srgbClr val="CC0000"/>
        </a:accent2>
        <a:accent3>
          <a:srgbClr val="EBEBEB"/>
        </a:accent3>
        <a:accent4>
          <a:srgbClr val="000056"/>
        </a:accent4>
        <a:accent5>
          <a:srgbClr val="CACAFF"/>
        </a:accent5>
        <a:accent6>
          <a:srgbClr val="B90000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dbs.pps 7">
        <a:dk1>
          <a:srgbClr val="000066"/>
        </a:dk1>
        <a:lt1>
          <a:srgbClr val="EAEAEA"/>
        </a:lt1>
        <a:dk2>
          <a:srgbClr val="000080"/>
        </a:dk2>
        <a:lt2>
          <a:srgbClr val="000000"/>
        </a:lt2>
        <a:accent1>
          <a:srgbClr val="9999FF"/>
        </a:accent1>
        <a:accent2>
          <a:srgbClr val="CC0000"/>
        </a:accent2>
        <a:accent3>
          <a:srgbClr val="F3F3F3"/>
        </a:accent3>
        <a:accent4>
          <a:srgbClr val="000056"/>
        </a:accent4>
        <a:accent5>
          <a:srgbClr val="CACAFF"/>
        </a:accent5>
        <a:accent6>
          <a:srgbClr val="B90000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dbs.pps 8">
        <a:dk1>
          <a:srgbClr val="000066"/>
        </a:dk1>
        <a:lt1>
          <a:srgbClr val="EAEAEA"/>
        </a:lt1>
        <a:dk2>
          <a:srgbClr val="3A21EF"/>
        </a:dk2>
        <a:lt2>
          <a:srgbClr val="000000"/>
        </a:lt2>
        <a:accent1>
          <a:srgbClr val="9999FF"/>
        </a:accent1>
        <a:accent2>
          <a:srgbClr val="CC0000"/>
        </a:accent2>
        <a:accent3>
          <a:srgbClr val="F3F3F3"/>
        </a:accent3>
        <a:accent4>
          <a:srgbClr val="000056"/>
        </a:accent4>
        <a:accent5>
          <a:srgbClr val="CACAFF"/>
        </a:accent5>
        <a:accent6>
          <a:srgbClr val="B90000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introdbs.pp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10.xml><?xml version="1.0" encoding="utf-8"?>
<a:themeOverride xmlns:a="http://schemas.openxmlformats.org/drawingml/2006/main">
  <a:clrScheme name="introdbs.pp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11.xml><?xml version="1.0" encoding="utf-8"?>
<a:themeOverride xmlns:a="http://schemas.openxmlformats.org/drawingml/2006/main">
  <a:clrScheme name="introdbs.pp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12.xml><?xml version="1.0" encoding="utf-8"?>
<a:themeOverride xmlns:a="http://schemas.openxmlformats.org/drawingml/2006/main">
  <a:clrScheme name="introdbs.pp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13.xml><?xml version="1.0" encoding="utf-8"?>
<a:themeOverride xmlns:a="http://schemas.openxmlformats.org/drawingml/2006/main">
  <a:clrScheme name="introdbs.pp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14.xml><?xml version="1.0" encoding="utf-8"?>
<a:themeOverride xmlns:a="http://schemas.openxmlformats.org/drawingml/2006/main">
  <a:clrScheme name="introdbs.pp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15.xml><?xml version="1.0" encoding="utf-8"?>
<a:themeOverride xmlns:a="http://schemas.openxmlformats.org/drawingml/2006/main">
  <a:clrScheme name="introdbs.pp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16.xml><?xml version="1.0" encoding="utf-8"?>
<a:themeOverride xmlns:a="http://schemas.openxmlformats.org/drawingml/2006/main">
  <a:clrScheme name="introdbs.pp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17.xml><?xml version="1.0" encoding="utf-8"?>
<a:themeOverride xmlns:a="http://schemas.openxmlformats.org/drawingml/2006/main">
  <a:clrScheme name="introdbs.pp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18.xml><?xml version="1.0" encoding="utf-8"?>
<a:themeOverride xmlns:a="http://schemas.openxmlformats.org/drawingml/2006/main">
  <a:clrScheme name="introdbs.pp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19.xml><?xml version="1.0" encoding="utf-8"?>
<a:themeOverride xmlns:a="http://schemas.openxmlformats.org/drawingml/2006/main">
  <a:clrScheme name="introdbs.pp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2.xml><?xml version="1.0" encoding="utf-8"?>
<a:themeOverride xmlns:a="http://schemas.openxmlformats.org/drawingml/2006/main">
  <a:clrScheme name="introdbs.pp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20.xml><?xml version="1.0" encoding="utf-8"?>
<a:themeOverride xmlns:a="http://schemas.openxmlformats.org/drawingml/2006/main">
  <a:clrScheme name="introdbs.pp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21.xml><?xml version="1.0" encoding="utf-8"?>
<a:themeOverride xmlns:a="http://schemas.openxmlformats.org/drawingml/2006/main">
  <a:clrScheme name="introdbs.pp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22.xml><?xml version="1.0" encoding="utf-8"?>
<a:themeOverride xmlns:a="http://schemas.openxmlformats.org/drawingml/2006/main">
  <a:clrScheme name="introdbs.pp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23.xml><?xml version="1.0" encoding="utf-8"?>
<a:themeOverride xmlns:a="http://schemas.openxmlformats.org/drawingml/2006/main">
  <a:clrScheme name="introdbs.pp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3.xml><?xml version="1.0" encoding="utf-8"?>
<a:themeOverride xmlns:a="http://schemas.openxmlformats.org/drawingml/2006/main">
  <a:clrScheme name="introdbs.pp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4.xml><?xml version="1.0" encoding="utf-8"?>
<a:themeOverride xmlns:a="http://schemas.openxmlformats.org/drawingml/2006/main">
  <a:clrScheme name="introdbs.pp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5.xml><?xml version="1.0" encoding="utf-8"?>
<a:themeOverride xmlns:a="http://schemas.openxmlformats.org/drawingml/2006/main">
  <a:clrScheme name="introdbs.pp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6.xml><?xml version="1.0" encoding="utf-8"?>
<a:themeOverride xmlns:a="http://schemas.openxmlformats.org/drawingml/2006/main">
  <a:clrScheme name="introdbs.pp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7.xml><?xml version="1.0" encoding="utf-8"?>
<a:themeOverride xmlns:a="http://schemas.openxmlformats.org/drawingml/2006/main">
  <a:clrScheme name="introdbs.pp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8.xml><?xml version="1.0" encoding="utf-8"?>
<a:themeOverride xmlns:a="http://schemas.openxmlformats.org/drawingml/2006/main">
  <a:clrScheme name="introdbs.pp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9.xml><?xml version="1.0" encoding="utf-8"?>
<a:themeOverride xmlns:a="http://schemas.openxmlformats.org/drawingml/2006/main">
  <a:clrScheme name="introdbs.pp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C:\introdbs.pps.ppt</Template>
  <TotalTime>377</TotalTime>
  <Words>850</Words>
  <Application>Microsoft Office PowerPoint</Application>
  <PresentationFormat>On-screen Show (4:3)</PresentationFormat>
  <Paragraphs>163</Paragraphs>
  <Slides>24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introdbs.pps</vt:lpstr>
      <vt:lpstr>Chapter 1</vt:lpstr>
      <vt:lpstr>Chapter 1 - Objectives</vt:lpstr>
      <vt:lpstr>Chapter 1 - Objectives </vt:lpstr>
      <vt:lpstr>Examples of Database Applications</vt:lpstr>
      <vt:lpstr>File-Based Systems</vt:lpstr>
      <vt:lpstr>File-Based Processing</vt:lpstr>
      <vt:lpstr>Limitations of File-Based Approach</vt:lpstr>
      <vt:lpstr>Limitations of File-Based Approach</vt:lpstr>
      <vt:lpstr>Database Approach</vt:lpstr>
      <vt:lpstr>Database</vt:lpstr>
      <vt:lpstr>Database Management System (DBMS)</vt:lpstr>
      <vt:lpstr>Database Management System (DBMS)</vt:lpstr>
      <vt:lpstr>Database Approach</vt:lpstr>
      <vt:lpstr>Database Approach</vt:lpstr>
      <vt:lpstr>Views</vt:lpstr>
      <vt:lpstr>Views - Benefits</vt:lpstr>
      <vt:lpstr>Components of DBMS Environment</vt:lpstr>
      <vt:lpstr>Components of DBMS Environment</vt:lpstr>
      <vt:lpstr>Components of DBMS Environment</vt:lpstr>
      <vt:lpstr>Roles in the Database Environment</vt:lpstr>
      <vt:lpstr>History of Database Systems</vt:lpstr>
      <vt:lpstr>Advantages of DBMSs</vt:lpstr>
      <vt:lpstr>Advantages of DBMSs</vt:lpstr>
      <vt:lpstr>Disadvantages of DBMSs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subject>Database Systems</dc:subject>
  <dc:creator>Thomas Connolly &amp; Carolyn Begg</dc:creator>
  <dc:description>Transparencies for Chapter 1 of textbook_x000d_
Database Systems: A Practical Approach to Design, Implementation, and Management</dc:description>
  <cp:lastModifiedBy>Paul</cp:lastModifiedBy>
  <cp:revision>64</cp:revision>
  <cp:lastPrinted>1997-01-27T16:12:02Z</cp:lastPrinted>
  <dcterms:created xsi:type="dcterms:W3CDTF">1996-12-09T10:09:10Z</dcterms:created>
  <dcterms:modified xsi:type="dcterms:W3CDTF">2013-09-03T03:40:44Z</dcterms:modified>
</cp:coreProperties>
</file>