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57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365" r:id="rId5"/>
    <p:sldId id="366" r:id="rId6"/>
    <p:sldId id="367" r:id="rId7"/>
    <p:sldId id="362" r:id="rId8"/>
    <p:sldId id="262" r:id="rId9"/>
    <p:sldId id="354" r:id="rId10"/>
    <p:sldId id="356" r:id="rId11"/>
    <p:sldId id="358" r:id="rId12"/>
    <p:sldId id="359" r:id="rId13"/>
    <p:sldId id="360" r:id="rId14"/>
    <p:sldId id="364" r:id="rId15"/>
    <p:sldId id="264" r:id="rId16"/>
    <p:sldId id="265" r:id="rId17"/>
    <p:sldId id="267" r:id="rId18"/>
    <p:sldId id="269" r:id="rId19"/>
    <p:sldId id="270" r:id="rId20"/>
    <p:sldId id="271" r:id="rId21"/>
    <p:sldId id="352" r:id="rId22"/>
    <p:sldId id="294" r:id="rId23"/>
    <p:sldId id="295" r:id="rId24"/>
    <p:sldId id="296" r:id="rId25"/>
    <p:sldId id="297" r:id="rId26"/>
    <p:sldId id="298" r:id="rId27"/>
  </p:sldIdLst>
  <p:sldSz cx="9144000" cy="6858000" type="screen4x3"/>
  <p:notesSz cx="68580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4" autoAdjust="0"/>
    <p:restoredTop sz="94872" autoAdjust="0"/>
  </p:normalViewPr>
  <p:slideViewPr>
    <p:cSldViewPr>
      <p:cViewPr>
        <p:scale>
          <a:sx n="66" d="100"/>
          <a:sy n="66" d="100"/>
        </p:scale>
        <p:origin x="-2754" y="-9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350" y="-78"/>
      </p:cViewPr>
      <p:guideLst>
        <p:guide orient="horz" pos="307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8310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909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50938" y="857250"/>
            <a:ext cx="4556125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9754E88-558B-4094-BA63-99B3D721800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743296-E0C8-4201-97E4-C965EC4EF14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51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A392CE-ADB2-4791-A3C1-C3654E2624E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22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Line 2"/>
          <p:cNvSpPr>
            <a:spLocks noChangeShapeType="1"/>
          </p:cNvSpPr>
          <p:nvPr/>
        </p:nvSpPr>
        <p:spPr bwMode="auto">
          <a:xfrm>
            <a:off x="0" y="34290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20275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20275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1426ACC-4F7B-4923-8485-C4D20BF9960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D5FCC8-4EAD-4F3A-BEDA-DBE4E37EF7A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787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95134F-6D06-4710-92DE-033A0D817A6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062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C7DB66-EACA-47CB-A9B4-0A7721308E7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580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266B55-D556-4550-9B50-842E2B34661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453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FBA8A6-1B0D-443F-A1FE-71CAA8F6E95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063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81672A-044B-404E-909F-93354B7C4FB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2570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ACAA40-83B9-40EF-A161-FB994347612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04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E9E0CE-97B3-49E0-848F-617A0A9A13D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3816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D294A4-66F6-4E59-92A9-5F51FD19F00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065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8F986C-0013-4FC1-984F-58E7EDCE8A9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472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66700"/>
            <a:ext cx="2095500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66700"/>
            <a:ext cx="613410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0E629B-4DC1-4D18-BEBF-38840A446BE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0389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35050" y="1676400"/>
            <a:ext cx="7727950" cy="4114800"/>
          </a:xfr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C0787C8-C7E3-4929-B20B-465551E489D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6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BF826C-2BDE-4684-B5FA-22C579E7A83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47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050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225" y="1676400"/>
            <a:ext cx="3787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FFE38E-BC19-4CC8-8596-0EE89B09254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1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6BDE44-B77C-4836-9641-71845380FAD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9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16ED57-7A1F-43E6-B3EA-2A8619A18BA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12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69DBED1-D376-42E3-A960-9ADE0CB5303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9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801B39-C10C-4C09-8812-0BA1BE608D5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45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0A2867-81CD-474F-BC7B-5CB632258B0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46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82F9129-28AC-4491-844C-D657A4645DCC}" type="slidenum">
              <a:rPr lang="en-GB"/>
              <a:pPr/>
              <a:t>‹#›</a:t>
            </a:fld>
            <a:endParaRPr lang="en-GB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Line 2"/>
          <p:cNvSpPr>
            <a:spLocks noChangeShapeType="1"/>
          </p:cNvSpPr>
          <p:nvPr/>
        </p:nvSpPr>
        <p:spPr bwMode="auto">
          <a:xfrm>
            <a:off x="0" y="137160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667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35050" y="1676400"/>
            <a:ext cx="7727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17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D355BDE-22DC-4D16-8821-83879C1ACF86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26988" y="3429000"/>
            <a:ext cx="7974012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/>
              <a:t>Chapter 4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/>
              <a:t>The Relational Model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 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A7C3-2B43-4A4F-BF9A-EA03EDD43A79}" type="slidenum">
              <a:rPr lang="en-GB"/>
              <a:pPr/>
              <a:t>10</a:t>
            </a:fld>
            <a:endParaRPr lang="en-GB"/>
          </a:p>
        </p:txBody>
      </p:sp>
      <p:sp>
        <p:nvSpPr>
          <p:cNvPr id="160770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GB" b="1">
                <a:latin typeface="Times" pitchFamily="18" charset="0"/>
              </a:rPr>
              <a:t>Mathematical Definition of Relation</a:t>
            </a:r>
          </a:p>
        </p:txBody>
      </p:sp>
      <p:sp>
        <p:nvSpPr>
          <p:cNvPr id="160771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77279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Consider three sets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1</a:t>
            </a:r>
            <a:r>
              <a:rPr lang="en-GB" b="1">
                <a:latin typeface="Times" pitchFamily="18" charset="0"/>
              </a:rPr>
              <a:t>,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2</a:t>
            </a:r>
            <a:r>
              <a:rPr lang="en-GB" b="1">
                <a:latin typeface="Times" pitchFamily="18" charset="0"/>
              </a:rPr>
              <a:t>,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3</a:t>
            </a:r>
            <a:r>
              <a:rPr lang="en-GB" b="1">
                <a:latin typeface="Times" pitchFamily="18" charset="0"/>
              </a:rPr>
              <a:t> with Cartesian Product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1</a:t>
            </a:r>
            <a:r>
              <a:rPr lang="en-GB" b="1">
                <a:latin typeface="Times" pitchFamily="18" charset="0"/>
              </a:rPr>
              <a:t> </a:t>
            </a:r>
            <a:r>
              <a:rPr lang="en-GB" b="1">
                <a:latin typeface="Symbol" pitchFamily="18" charset="2"/>
              </a:rPr>
              <a:t>´</a:t>
            </a:r>
            <a:r>
              <a:rPr lang="en-GB" b="1">
                <a:latin typeface="Times" pitchFamily="18" charset="0"/>
              </a:rPr>
              <a:t>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2</a:t>
            </a:r>
            <a:r>
              <a:rPr lang="en-GB" b="1">
                <a:latin typeface="Times" pitchFamily="18" charset="0"/>
              </a:rPr>
              <a:t> </a:t>
            </a:r>
            <a:r>
              <a:rPr lang="en-GB" b="1">
                <a:latin typeface="Symbol" pitchFamily="18" charset="2"/>
              </a:rPr>
              <a:t>´</a:t>
            </a:r>
            <a:r>
              <a:rPr lang="en-GB" b="1">
                <a:latin typeface="Times" pitchFamily="18" charset="0"/>
              </a:rPr>
              <a:t>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3</a:t>
            </a:r>
            <a:r>
              <a:rPr lang="en-GB" b="1">
                <a:latin typeface="Times" pitchFamily="18" charset="0"/>
              </a:rPr>
              <a:t>; e.g.</a:t>
            </a:r>
          </a:p>
          <a:p>
            <a:pPr>
              <a:lnSpc>
                <a:spcPct val="90000"/>
              </a:lnSpc>
            </a:pPr>
            <a:endParaRPr lang="en-GB" b="1">
              <a:latin typeface="Times" pitchFamily="18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b="1" i="1" noProof="1">
                <a:latin typeface="Times" pitchFamily="18" charset="0"/>
              </a:rPr>
              <a:t>	D</a:t>
            </a:r>
            <a:r>
              <a:rPr lang="en-GB" b="1" baseline="-25000" noProof="1">
                <a:latin typeface="Times" pitchFamily="18" charset="0"/>
              </a:rPr>
              <a:t>1</a:t>
            </a:r>
            <a:r>
              <a:rPr lang="en-GB" b="1" noProof="1">
                <a:latin typeface="Times" pitchFamily="18" charset="0"/>
              </a:rPr>
              <a:t> = {1, 3}	</a:t>
            </a:r>
            <a:r>
              <a:rPr lang="en-GB" b="1" i="1" noProof="1">
                <a:latin typeface="Times" pitchFamily="18" charset="0"/>
              </a:rPr>
              <a:t>D</a:t>
            </a:r>
            <a:r>
              <a:rPr lang="en-GB" b="1" baseline="-25000" noProof="1">
                <a:latin typeface="Times" pitchFamily="18" charset="0"/>
              </a:rPr>
              <a:t>2</a:t>
            </a:r>
            <a:r>
              <a:rPr lang="en-GB" b="1" noProof="1">
                <a:latin typeface="Times" pitchFamily="18" charset="0"/>
              </a:rPr>
              <a:t> = {2, 4}	</a:t>
            </a:r>
            <a:r>
              <a:rPr lang="en-GB" b="1" i="1" noProof="1">
                <a:latin typeface="Times" pitchFamily="18" charset="0"/>
              </a:rPr>
              <a:t>D</a:t>
            </a:r>
            <a:r>
              <a:rPr lang="en-GB" b="1" baseline="-25000" noProof="1">
                <a:latin typeface="Times" pitchFamily="18" charset="0"/>
              </a:rPr>
              <a:t>3</a:t>
            </a:r>
            <a:r>
              <a:rPr lang="en-GB" b="1" noProof="1">
                <a:latin typeface="Times" pitchFamily="18" charset="0"/>
              </a:rPr>
              <a:t> = {5, 6}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b="1" i="1" noProof="1">
                <a:latin typeface="Times" pitchFamily="18" charset="0"/>
              </a:rPr>
              <a:t>	D</a:t>
            </a:r>
            <a:r>
              <a:rPr lang="en-GB" b="1" baseline="-25000" noProof="1">
                <a:latin typeface="Times" pitchFamily="18" charset="0"/>
              </a:rPr>
              <a:t>1</a:t>
            </a:r>
            <a:r>
              <a:rPr lang="en-GB" b="1" noProof="1">
                <a:latin typeface="Times" pitchFamily="18" charset="0"/>
              </a:rPr>
              <a:t> </a:t>
            </a:r>
            <a:r>
              <a:rPr lang="en-GB" b="1" noProof="1">
                <a:latin typeface="Symbol" pitchFamily="18" charset="2"/>
              </a:rPr>
              <a:t>´</a:t>
            </a:r>
            <a:r>
              <a:rPr lang="en-GB" b="1" noProof="1">
                <a:latin typeface="Times" pitchFamily="18" charset="0"/>
              </a:rPr>
              <a:t> </a:t>
            </a:r>
            <a:r>
              <a:rPr lang="en-GB" b="1" i="1" noProof="1">
                <a:latin typeface="Times" pitchFamily="18" charset="0"/>
              </a:rPr>
              <a:t>D</a:t>
            </a:r>
            <a:r>
              <a:rPr lang="en-GB" b="1" baseline="-25000" noProof="1">
                <a:latin typeface="Times" pitchFamily="18" charset="0"/>
              </a:rPr>
              <a:t>2</a:t>
            </a:r>
            <a:r>
              <a:rPr lang="en-GB" b="1" noProof="1">
                <a:latin typeface="Times" pitchFamily="18" charset="0"/>
              </a:rPr>
              <a:t> </a:t>
            </a:r>
            <a:r>
              <a:rPr lang="en-GB" b="1" noProof="1">
                <a:latin typeface="Symbol" pitchFamily="18" charset="2"/>
              </a:rPr>
              <a:t>´</a:t>
            </a:r>
            <a:r>
              <a:rPr lang="en-GB" b="1" noProof="1">
                <a:latin typeface="Times" pitchFamily="18" charset="0"/>
              </a:rPr>
              <a:t> </a:t>
            </a:r>
            <a:r>
              <a:rPr lang="en-GB" b="1" i="1" noProof="1">
                <a:latin typeface="Times" pitchFamily="18" charset="0"/>
              </a:rPr>
              <a:t>D</a:t>
            </a:r>
            <a:r>
              <a:rPr lang="en-GB" b="1" baseline="-25000" noProof="1">
                <a:latin typeface="Times" pitchFamily="18" charset="0"/>
              </a:rPr>
              <a:t>3</a:t>
            </a:r>
            <a:r>
              <a:rPr lang="en-GB" b="1" noProof="1">
                <a:latin typeface="Times" pitchFamily="18" charset="0"/>
              </a:rPr>
              <a:t> = {(1,2,5), (1,2,6), (1,4,5), (1,4,6), (3,2,5), (3,2,6), (3,4,5), (3,4,6)}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b="1" noProof="1">
              <a:latin typeface="Times" pitchFamily="18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>
                <a:latin typeface="Times" pitchFamily="18" charset="0"/>
              </a:rPr>
              <a:t>Any subset of these ordered triples is a relation.</a:t>
            </a:r>
            <a:r>
              <a:rPr lang="en-GB">
                <a:latin typeface="Times" pitchFamily="18" charset="0"/>
              </a:rPr>
              <a:t> </a:t>
            </a:r>
            <a:endParaRPr lang="en-GB" noProof="1">
              <a:latin typeface="Times" pitchFamily="18" charset="0"/>
            </a:endParaRPr>
          </a:p>
        </p:txBody>
      </p:sp>
      <p:sp>
        <p:nvSpPr>
          <p:cNvPr id="160772" name="Text Box 3076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200"/>
              <a:t> 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0FB7A-35A2-4955-96A1-D66E5A40416F}" type="slidenum">
              <a:rPr lang="en-GB"/>
              <a:pPr/>
              <a:t>11</a:t>
            </a:fld>
            <a:endParaRPr lang="en-GB"/>
          </a:p>
        </p:txBody>
      </p:sp>
      <p:sp>
        <p:nvSpPr>
          <p:cNvPr id="16179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Mathematical Definition of Relation</a:t>
            </a:r>
          </a:p>
        </p:txBody>
      </p:sp>
      <p:sp>
        <p:nvSpPr>
          <p:cNvPr id="16179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77850" y="1524000"/>
            <a:ext cx="8026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Cartesian product of </a:t>
            </a:r>
            <a:r>
              <a:rPr lang="en-GB" b="1" i="1">
                <a:latin typeface="Times" pitchFamily="18" charset="0"/>
              </a:rPr>
              <a:t>n</a:t>
            </a:r>
            <a:r>
              <a:rPr lang="en-GB" b="1">
                <a:latin typeface="Times" pitchFamily="18" charset="0"/>
              </a:rPr>
              <a:t> sets (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1</a:t>
            </a:r>
            <a:r>
              <a:rPr lang="en-GB" b="1">
                <a:latin typeface="Times" pitchFamily="18" charset="0"/>
              </a:rPr>
              <a:t>,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2</a:t>
            </a:r>
            <a:r>
              <a:rPr lang="en-GB" b="1">
                <a:latin typeface="Times" pitchFamily="18" charset="0"/>
              </a:rPr>
              <a:t>, . . .,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i="1" baseline="-25000">
                <a:latin typeface="Times" pitchFamily="18" charset="0"/>
              </a:rPr>
              <a:t>n</a:t>
            </a:r>
            <a:r>
              <a:rPr lang="en-GB" b="1">
                <a:latin typeface="Times" pitchFamily="18" charset="0"/>
              </a:rPr>
              <a:t>) is:</a:t>
            </a:r>
          </a:p>
          <a:p>
            <a:pPr lvl="1"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GB" b="1" i="1">
              <a:latin typeface="Times" pitchFamily="18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sz="2400" b="1" i="1" noProof="1">
                <a:latin typeface="Times" pitchFamily="18" charset="0"/>
              </a:rPr>
              <a:t>D</a:t>
            </a:r>
            <a:r>
              <a:rPr lang="en-GB" sz="2400" b="1" baseline="-25000" noProof="1">
                <a:latin typeface="Times" pitchFamily="18" charset="0"/>
              </a:rPr>
              <a:t>1</a:t>
            </a:r>
            <a:r>
              <a:rPr lang="en-GB" sz="2400" b="1" noProof="1">
                <a:latin typeface="Times" pitchFamily="18" charset="0"/>
              </a:rPr>
              <a:t> </a:t>
            </a:r>
            <a:r>
              <a:rPr lang="en-GB" sz="2400" b="1" noProof="1">
                <a:latin typeface="Symbol" pitchFamily="18" charset="2"/>
              </a:rPr>
              <a:t>´</a:t>
            </a:r>
            <a:r>
              <a:rPr lang="en-GB" sz="2400" b="1" noProof="1">
                <a:latin typeface="Times" pitchFamily="18" charset="0"/>
              </a:rPr>
              <a:t> </a:t>
            </a:r>
            <a:r>
              <a:rPr lang="en-GB" sz="2400" b="1" i="1" noProof="1">
                <a:latin typeface="Times" pitchFamily="18" charset="0"/>
              </a:rPr>
              <a:t>D</a:t>
            </a:r>
            <a:r>
              <a:rPr lang="en-GB" sz="2400" b="1" baseline="-25000" noProof="1">
                <a:latin typeface="Times" pitchFamily="18" charset="0"/>
              </a:rPr>
              <a:t>2</a:t>
            </a:r>
            <a:r>
              <a:rPr lang="en-GB" sz="2400" b="1" noProof="1">
                <a:latin typeface="Times" pitchFamily="18" charset="0"/>
              </a:rPr>
              <a:t> </a:t>
            </a:r>
            <a:r>
              <a:rPr lang="en-GB" sz="2400" b="1" noProof="1">
                <a:latin typeface="Symbol" pitchFamily="18" charset="2"/>
              </a:rPr>
              <a:t>´ </a:t>
            </a:r>
            <a:r>
              <a:rPr lang="en-GB" sz="2400" b="1" noProof="1">
                <a:latin typeface="Times" pitchFamily="18" charset="0"/>
              </a:rPr>
              <a:t>. . .</a:t>
            </a:r>
            <a:r>
              <a:rPr lang="en-GB" sz="2400" b="1" noProof="1">
                <a:latin typeface="Symbol" pitchFamily="18" charset="2"/>
              </a:rPr>
              <a:t> ´ </a:t>
            </a:r>
            <a:r>
              <a:rPr lang="en-GB" sz="2400" b="1" i="1" noProof="1">
                <a:latin typeface="Times" pitchFamily="18" charset="0"/>
              </a:rPr>
              <a:t>D</a:t>
            </a:r>
            <a:r>
              <a:rPr lang="en-GB" sz="2400" b="1" i="1" baseline="-25000" noProof="1">
                <a:latin typeface="Times" pitchFamily="18" charset="0"/>
              </a:rPr>
              <a:t>n</a:t>
            </a:r>
            <a:r>
              <a:rPr lang="en-GB" sz="2400" b="1" noProof="1">
                <a:latin typeface="Times" pitchFamily="18" charset="0"/>
              </a:rPr>
              <a:t> = {(</a:t>
            </a:r>
            <a:r>
              <a:rPr lang="en-GB" sz="2400" b="1" i="1" noProof="1">
                <a:latin typeface="Times" pitchFamily="18" charset="0"/>
              </a:rPr>
              <a:t>d</a:t>
            </a:r>
            <a:r>
              <a:rPr lang="en-GB" sz="2400" b="1" baseline="-25000" noProof="1">
                <a:latin typeface="Times" pitchFamily="18" charset="0"/>
              </a:rPr>
              <a:t>1</a:t>
            </a:r>
            <a:r>
              <a:rPr lang="en-GB" sz="2400" b="1" noProof="1">
                <a:latin typeface="Times" pitchFamily="18" charset="0"/>
              </a:rPr>
              <a:t>, </a:t>
            </a:r>
            <a:r>
              <a:rPr lang="en-GB" sz="2400" b="1" i="1" noProof="1">
                <a:latin typeface="Times" pitchFamily="18" charset="0"/>
              </a:rPr>
              <a:t>d</a:t>
            </a:r>
            <a:r>
              <a:rPr lang="en-GB" sz="2400" b="1" baseline="-25000" noProof="1">
                <a:latin typeface="Times" pitchFamily="18" charset="0"/>
              </a:rPr>
              <a:t>2</a:t>
            </a:r>
            <a:r>
              <a:rPr lang="en-GB" sz="2400" b="1" noProof="1">
                <a:latin typeface="Times" pitchFamily="18" charset="0"/>
              </a:rPr>
              <a:t>, . . . , </a:t>
            </a:r>
            <a:r>
              <a:rPr lang="en-GB" sz="2400" b="1" i="1" noProof="1">
                <a:latin typeface="Times" pitchFamily="18" charset="0"/>
              </a:rPr>
              <a:t>d</a:t>
            </a:r>
            <a:r>
              <a:rPr lang="en-GB" sz="2400" b="1" i="1" baseline="-25000" noProof="1">
                <a:latin typeface="Times" pitchFamily="18" charset="0"/>
              </a:rPr>
              <a:t>n</a:t>
            </a:r>
            <a:r>
              <a:rPr lang="en-GB" sz="2400" b="1" noProof="1">
                <a:latin typeface="Times" pitchFamily="18" charset="0"/>
              </a:rPr>
              <a:t>) | </a:t>
            </a:r>
            <a:r>
              <a:rPr lang="en-GB" sz="2400" b="1" i="1" noProof="1">
                <a:latin typeface="Times" pitchFamily="18" charset="0"/>
              </a:rPr>
              <a:t>d</a:t>
            </a:r>
            <a:r>
              <a:rPr lang="en-GB" sz="2400" b="1" baseline="-25000" noProof="1">
                <a:latin typeface="Times" pitchFamily="18" charset="0"/>
              </a:rPr>
              <a:t>1 </a:t>
            </a:r>
            <a:r>
              <a:rPr lang="en-GB" sz="2400" b="1" i="1" noProof="1">
                <a:latin typeface="Symbol" pitchFamily="18" charset="2"/>
              </a:rPr>
              <a:t>Î</a:t>
            </a:r>
            <a:r>
              <a:rPr lang="en-GB" sz="2400" b="1" i="1" noProof="1">
                <a:latin typeface="Times" pitchFamily="18" charset="0"/>
              </a:rPr>
              <a:t>D</a:t>
            </a:r>
            <a:r>
              <a:rPr lang="en-GB" sz="2400" b="1" baseline="-25000" noProof="1">
                <a:latin typeface="Times" pitchFamily="18" charset="0"/>
              </a:rPr>
              <a:t>1</a:t>
            </a:r>
            <a:r>
              <a:rPr lang="en-GB" sz="2400" b="1" noProof="1">
                <a:latin typeface="Times" pitchFamily="18" charset="0"/>
              </a:rPr>
              <a:t>, </a:t>
            </a:r>
            <a:r>
              <a:rPr lang="en-GB" sz="2400" b="1" i="1" noProof="1">
                <a:latin typeface="Times" pitchFamily="18" charset="0"/>
              </a:rPr>
              <a:t>d</a:t>
            </a:r>
            <a:r>
              <a:rPr lang="en-GB" sz="2400" b="1" baseline="-25000" noProof="1">
                <a:latin typeface="Times" pitchFamily="18" charset="0"/>
              </a:rPr>
              <a:t>2 </a:t>
            </a:r>
            <a:r>
              <a:rPr lang="en-GB" sz="2400" b="1" i="1" noProof="1">
                <a:latin typeface="Symbol" pitchFamily="18" charset="2"/>
              </a:rPr>
              <a:t>Î</a:t>
            </a:r>
            <a:r>
              <a:rPr lang="en-GB" sz="2400" b="1" i="1" noProof="1">
                <a:latin typeface="Times" pitchFamily="18" charset="0"/>
              </a:rPr>
              <a:t>D</a:t>
            </a:r>
            <a:r>
              <a:rPr lang="en-GB" sz="2400" b="1" baseline="-25000" noProof="1">
                <a:latin typeface="Times" pitchFamily="18" charset="0"/>
              </a:rPr>
              <a:t>2</a:t>
            </a:r>
            <a:r>
              <a:rPr lang="en-GB" sz="2400" b="1" noProof="1">
                <a:latin typeface="Times" pitchFamily="18" charset="0"/>
              </a:rPr>
              <a:t>, . . . , </a:t>
            </a:r>
            <a:r>
              <a:rPr lang="en-GB" sz="2400" b="1" i="1" noProof="1">
                <a:latin typeface="Times" pitchFamily="18" charset="0"/>
              </a:rPr>
              <a:t>d</a:t>
            </a:r>
            <a:r>
              <a:rPr lang="en-GB" sz="2400" b="1" i="1" baseline="-25000" noProof="1">
                <a:latin typeface="Times" pitchFamily="18" charset="0"/>
              </a:rPr>
              <a:t>n</a:t>
            </a:r>
            <a:r>
              <a:rPr lang="en-GB" sz="2400" b="1" i="1" noProof="1">
                <a:latin typeface="Symbol" pitchFamily="18" charset="2"/>
              </a:rPr>
              <a:t>Î</a:t>
            </a:r>
            <a:r>
              <a:rPr lang="en-GB" sz="2400" b="1" i="1" noProof="1">
                <a:latin typeface="Times" pitchFamily="18" charset="0"/>
              </a:rPr>
              <a:t>D</a:t>
            </a:r>
            <a:r>
              <a:rPr lang="en-GB" sz="2400" b="1" i="1" baseline="-25000" noProof="1">
                <a:latin typeface="Times" pitchFamily="18" charset="0"/>
              </a:rPr>
              <a:t>n</a:t>
            </a:r>
            <a:r>
              <a:rPr lang="en-GB" sz="2400" b="1" noProof="1">
                <a:latin typeface="Times" pitchFamily="18" charset="0"/>
              </a:rPr>
              <a:t>} 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GB" b="1">
                <a:latin typeface="Times" pitchFamily="18" charset="0"/>
              </a:rPr>
              <a:t>     </a:t>
            </a:r>
            <a:r>
              <a:rPr lang="en-GB" b="1" noProof="1">
                <a:latin typeface="Times" pitchFamily="18" charset="0"/>
              </a:rPr>
              <a:t>usually written as</a:t>
            </a:r>
            <a:r>
              <a:rPr lang="en-GB" b="1">
                <a:latin typeface="Times" pitchFamily="18" charset="0"/>
              </a:rPr>
              <a:t>:  </a:t>
            </a:r>
            <a:endParaRPr lang="en-GB" b="1" noProof="1">
              <a:latin typeface="Times" pitchFamily="18" charset="0"/>
            </a:endParaRPr>
          </a:p>
          <a:p>
            <a:pPr lvl="1"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sz="2400" b="1" noProof="1">
                <a:latin typeface="Times" pitchFamily="18" charset="0"/>
              </a:rPr>
              <a:t>	</a:t>
            </a:r>
            <a:r>
              <a:rPr lang="en-GB" sz="2400" b="1">
                <a:latin typeface="Times" pitchFamily="18" charset="0"/>
              </a:rPr>
              <a:t> </a:t>
            </a:r>
            <a:r>
              <a:rPr lang="en-GB" sz="2000" b="1" i="1" noProof="1">
                <a:latin typeface="Times" pitchFamily="18" charset="0"/>
              </a:rPr>
              <a:t>n</a:t>
            </a:r>
            <a:endParaRPr lang="en-GB" sz="2000" b="1" noProof="1">
              <a:latin typeface="Times" pitchFamily="18" charset="0"/>
            </a:endParaRPr>
          </a:p>
          <a:p>
            <a:pPr lvl="1"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sz="2000" b="1" noProof="1">
                <a:latin typeface="Times" pitchFamily="18" charset="0"/>
              </a:rPr>
              <a:t>	</a:t>
            </a:r>
            <a:r>
              <a:rPr lang="en-GB" b="1" noProof="1">
                <a:latin typeface="Times" pitchFamily="18" charset="0"/>
              </a:rPr>
              <a:t>X</a:t>
            </a:r>
            <a:r>
              <a:rPr lang="en-GB" sz="2000" b="1" i="1" noProof="1">
                <a:latin typeface="Times" pitchFamily="18" charset="0"/>
              </a:rPr>
              <a:t>D</a:t>
            </a:r>
            <a:r>
              <a:rPr lang="en-GB" sz="2000" b="1" i="1" baseline="-25000" noProof="1">
                <a:latin typeface="Times" pitchFamily="18" charset="0"/>
              </a:rPr>
              <a:t>i</a:t>
            </a:r>
            <a:endParaRPr lang="en-GB" sz="2000" b="1" noProof="1">
              <a:latin typeface="Times" pitchFamily="18" charset="0"/>
            </a:endParaRPr>
          </a:p>
          <a:p>
            <a:pPr lvl="1">
              <a:lnSpc>
                <a:spcPct val="40000"/>
              </a:lnSpc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GB" sz="2000" b="1" noProof="1">
                <a:latin typeface="Times" pitchFamily="18" charset="0"/>
              </a:rPr>
              <a:t>	</a:t>
            </a:r>
            <a:r>
              <a:rPr lang="en-GB" sz="2000" b="1" i="1" baseline="30000" noProof="1">
                <a:latin typeface="Times" pitchFamily="18" charset="0"/>
              </a:rPr>
              <a:t>i</a:t>
            </a:r>
            <a:r>
              <a:rPr lang="en-GB" sz="2000" b="1" i="1" baseline="30000">
                <a:latin typeface="Times" pitchFamily="18" charset="0"/>
              </a:rPr>
              <a:t> </a:t>
            </a:r>
            <a:r>
              <a:rPr lang="en-GB" sz="2000" b="1" baseline="30000" noProof="1">
                <a:latin typeface="Times" pitchFamily="18" charset="0"/>
              </a:rPr>
              <a:t>=</a:t>
            </a:r>
            <a:r>
              <a:rPr lang="en-GB" sz="2000" b="1" baseline="30000">
                <a:latin typeface="Times" pitchFamily="18" charset="0"/>
              </a:rPr>
              <a:t> </a:t>
            </a:r>
            <a:r>
              <a:rPr lang="en-GB" sz="2000" b="1" baseline="30000" noProof="1">
                <a:latin typeface="Times" pitchFamily="18" charset="0"/>
              </a:rPr>
              <a:t>1</a:t>
            </a:r>
            <a:endParaRPr lang="en-GB" sz="2000" b="1" noProof="1">
              <a:latin typeface="Times" pitchFamily="18" charset="0"/>
            </a:endParaRPr>
          </a:p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Any set of </a:t>
            </a:r>
            <a:r>
              <a:rPr lang="en-GB" b="1" i="1">
                <a:latin typeface="Times" pitchFamily="18" charset="0"/>
              </a:rPr>
              <a:t>n</a:t>
            </a:r>
            <a:r>
              <a:rPr lang="en-GB" b="1">
                <a:latin typeface="Times" pitchFamily="18" charset="0"/>
              </a:rPr>
              <a:t>-tuples from this Cartesian product is a relation on the </a:t>
            </a:r>
            <a:r>
              <a:rPr lang="en-GB" b="1" i="1">
                <a:latin typeface="Times" pitchFamily="18" charset="0"/>
              </a:rPr>
              <a:t>n</a:t>
            </a:r>
            <a:r>
              <a:rPr lang="en-GB" b="1">
                <a:latin typeface="Times" pitchFamily="18" charset="0"/>
              </a:rPr>
              <a:t> sets.</a:t>
            </a:r>
          </a:p>
        </p:txBody>
      </p:sp>
      <p:sp>
        <p:nvSpPr>
          <p:cNvPr id="161796" name="Text Box 2052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200"/>
              <a:t> 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3B418-A5DB-44CE-A46C-8C15249B56A7}" type="slidenum">
              <a:rPr lang="en-GB"/>
              <a:pPr/>
              <a:t>12</a:t>
            </a:fld>
            <a:endParaRPr lang="en-GB"/>
          </a:p>
        </p:txBody>
      </p:sp>
      <p:sp>
        <p:nvSpPr>
          <p:cNvPr id="16384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Database Relations</a:t>
            </a:r>
          </a:p>
        </p:txBody>
      </p:sp>
      <p:sp>
        <p:nvSpPr>
          <p:cNvPr id="16384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44513" y="1484313"/>
            <a:ext cx="7772400" cy="4114800"/>
          </a:xfrm>
        </p:spPr>
        <p:txBody>
          <a:bodyPr/>
          <a:lstStyle/>
          <a:p>
            <a:r>
              <a:rPr lang="en-GB" sz="3200" b="1"/>
              <a:t>Relation schema</a:t>
            </a:r>
          </a:p>
          <a:p>
            <a:pPr lvl="1"/>
            <a:r>
              <a:rPr lang="en-GB" b="1"/>
              <a:t>Named relation defined by a set of attribute and domain name pairs.</a:t>
            </a:r>
          </a:p>
          <a:p>
            <a:pPr lvl="1">
              <a:buFontTx/>
              <a:buNone/>
            </a:pPr>
            <a:endParaRPr lang="en-GB" b="1"/>
          </a:p>
          <a:p>
            <a:r>
              <a:rPr lang="en-GB" sz="3200" b="1"/>
              <a:t>Relational database schema</a:t>
            </a:r>
          </a:p>
          <a:p>
            <a:pPr lvl="1"/>
            <a:r>
              <a:rPr lang="en-GB" b="1"/>
              <a:t>Set of relation schemas, each with a distinct name.</a:t>
            </a:r>
          </a:p>
        </p:txBody>
      </p:sp>
      <p:sp>
        <p:nvSpPr>
          <p:cNvPr id="163844" name="Text Box 2052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200"/>
              <a:t> 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8A46E-1D34-4697-842A-E995E97497D4}" type="slidenum">
              <a:rPr lang="en-GB"/>
              <a:pPr/>
              <a:t>13</a:t>
            </a:fld>
            <a:endParaRPr lang="en-GB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Properties of Relations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7848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/>
              <a:t>Relation name is distinct from all other relation names in relational schema.</a:t>
            </a:r>
          </a:p>
          <a:p>
            <a:pPr>
              <a:lnSpc>
                <a:spcPct val="60000"/>
              </a:lnSpc>
            </a:pPr>
            <a:endParaRPr lang="en-GB" b="1"/>
          </a:p>
          <a:p>
            <a:pPr>
              <a:lnSpc>
                <a:spcPct val="90000"/>
              </a:lnSpc>
            </a:pPr>
            <a:r>
              <a:rPr lang="en-GB" b="1"/>
              <a:t>Each cell of relation contains exactly one atomic (single) value.</a:t>
            </a:r>
          </a:p>
          <a:p>
            <a:pPr>
              <a:lnSpc>
                <a:spcPct val="60000"/>
              </a:lnSpc>
            </a:pPr>
            <a:endParaRPr lang="en-GB" b="1"/>
          </a:p>
          <a:p>
            <a:pPr>
              <a:lnSpc>
                <a:spcPct val="90000"/>
              </a:lnSpc>
            </a:pPr>
            <a:r>
              <a:rPr lang="en-GB" b="1"/>
              <a:t>Each attribute has a distinct name.</a:t>
            </a:r>
          </a:p>
          <a:p>
            <a:pPr>
              <a:lnSpc>
                <a:spcPct val="60000"/>
              </a:lnSpc>
            </a:pPr>
            <a:endParaRPr lang="en-GB" b="1"/>
          </a:p>
          <a:p>
            <a:pPr>
              <a:lnSpc>
                <a:spcPct val="90000"/>
              </a:lnSpc>
            </a:pPr>
            <a:r>
              <a:rPr lang="en-GB" b="1"/>
              <a:t>Values of an attribute are all from the same domain.</a:t>
            </a: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200"/>
              <a:t> 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C54EC-E765-447C-AEBF-B4621729536E}" type="slidenum">
              <a:rPr lang="en-GB"/>
              <a:pPr/>
              <a:t>14</a:t>
            </a:fld>
            <a:endParaRPr lang="en-GB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/>
              <a:t>Properties of Relations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0895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/>
              <a:t>Each tuple is distinct; there are no duplicate tuples.</a:t>
            </a:r>
          </a:p>
          <a:p>
            <a:pPr>
              <a:lnSpc>
                <a:spcPct val="70000"/>
              </a:lnSpc>
            </a:pPr>
            <a:endParaRPr lang="en-GB" b="1"/>
          </a:p>
          <a:p>
            <a:r>
              <a:rPr lang="en-GB" b="1"/>
              <a:t>Order of attributes has no significance.</a:t>
            </a:r>
          </a:p>
          <a:p>
            <a:pPr>
              <a:lnSpc>
                <a:spcPct val="70000"/>
              </a:lnSpc>
            </a:pPr>
            <a:endParaRPr lang="en-GB" b="1"/>
          </a:p>
          <a:p>
            <a:r>
              <a:rPr lang="en-GB" b="1"/>
              <a:t>Order of tuples has no significance, theoretically.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200"/>
              <a:t> 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CFD81-1F7C-4156-8C35-D9CA8462BCA8}" type="slidenum">
              <a:rPr lang="en-GB"/>
              <a:pPr/>
              <a:t>15</a:t>
            </a:fld>
            <a:endParaRPr lang="en-GB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/>
              <a:t>Relational Keys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153400" cy="453548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b="1"/>
              <a:t>Superkey</a:t>
            </a:r>
          </a:p>
          <a:p>
            <a:pPr lvl="1">
              <a:lnSpc>
                <a:spcPct val="90000"/>
              </a:lnSpc>
            </a:pPr>
            <a:r>
              <a:rPr lang="en-GB" sz="2400" b="1"/>
              <a:t>An attribute, or set of attributes, that uniquely identifies a tuple within a relation.</a:t>
            </a:r>
          </a:p>
          <a:p>
            <a:pPr lvl="1">
              <a:lnSpc>
                <a:spcPct val="60000"/>
              </a:lnSpc>
            </a:pPr>
            <a:endParaRPr lang="en-GB" sz="2400" b="1"/>
          </a:p>
          <a:p>
            <a:pPr>
              <a:lnSpc>
                <a:spcPct val="90000"/>
              </a:lnSpc>
            </a:pPr>
            <a:r>
              <a:rPr lang="en-GB" b="1"/>
              <a:t>Candidate Key</a:t>
            </a:r>
          </a:p>
          <a:p>
            <a:pPr lvl="1">
              <a:lnSpc>
                <a:spcPct val="90000"/>
              </a:lnSpc>
            </a:pPr>
            <a:r>
              <a:rPr lang="en-GB" sz="2400" b="1"/>
              <a:t>Superkey (K) such that no proper subset is a superkey within the relation. </a:t>
            </a:r>
          </a:p>
          <a:p>
            <a:pPr lvl="1">
              <a:lnSpc>
                <a:spcPct val="90000"/>
              </a:lnSpc>
            </a:pPr>
            <a:r>
              <a:rPr lang="en-GB" sz="2400" b="1"/>
              <a:t>In each tuple of R, values of K uniquely identify that tuple (uniqueness).</a:t>
            </a:r>
          </a:p>
          <a:p>
            <a:pPr lvl="1">
              <a:lnSpc>
                <a:spcPct val="90000"/>
              </a:lnSpc>
            </a:pPr>
            <a:r>
              <a:rPr lang="en-GB" sz="2400" b="1"/>
              <a:t>No proper subset of K has the uniqueness property (irreducibility).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200"/>
              <a:t> 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5BC4-49CB-4781-ACA6-140278A268BE}" type="slidenum">
              <a:rPr lang="en-GB"/>
              <a:pPr/>
              <a:t>16</a:t>
            </a:fld>
            <a:endParaRPr lang="en-GB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/>
              <a:t>Relational Keys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27950" cy="47244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b="1"/>
              <a:t>Primary Key</a:t>
            </a:r>
          </a:p>
          <a:p>
            <a:pPr lvl="1">
              <a:lnSpc>
                <a:spcPct val="90000"/>
              </a:lnSpc>
            </a:pPr>
            <a:r>
              <a:rPr lang="en-GB" sz="2400" b="1"/>
              <a:t>Candidate key selected to identify tuples uniquely within  relation.</a:t>
            </a:r>
          </a:p>
          <a:p>
            <a:pPr lvl="1">
              <a:lnSpc>
                <a:spcPct val="40000"/>
              </a:lnSpc>
            </a:pPr>
            <a:endParaRPr lang="en-GB" sz="2400" b="1"/>
          </a:p>
          <a:p>
            <a:pPr>
              <a:lnSpc>
                <a:spcPct val="90000"/>
              </a:lnSpc>
            </a:pPr>
            <a:r>
              <a:rPr lang="en-GB" b="1"/>
              <a:t>Alternate Keys</a:t>
            </a:r>
          </a:p>
          <a:p>
            <a:pPr lvl="1">
              <a:lnSpc>
                <a:spcPct val="90000"/>
              </a:lnSpc>
            </a:pPr>
            <a:r>
              <a:rPr lang="en-GB" sz="2400" b="1"/>
              <a:t>Candidate keys that are not selected to be primary key. </a:t>
            </a:r>
          </a:p>
          <a:p>
            <a:pPr lvl="1">
              <a:lnSpc>
                <a:spcPct val="40000"/>
              </a:lnSpc>
            </a:pPr>
            <a:endParaRPr lang="en-GB" sz="2400" b="1"/>
          </a:p>
          <a:p>
            <a:pPr>
              <a:lnSpc>
                <a:spcPct val="90000"/>
              </a:lnSpc>
            </a:pPr>
            <a:r>
              <a:rPr lang="en-GB" b="1"/>
              <a:t>Foreign Key</a:t>
            </a:r>
          </a:p>
          <a:p>
            <a:pPr lvl="1">
              <a:lnSpc>
                <a:spcPct val="90000"/>
              </a:lnSpc>
            </a:pPr>
            <a:r>
              <a:rPr lang="en-GB" sz="2400" b="1"/>
              <a:t>Attribute, or set of attributes, within one relation that matches candidate key of some (possibly same) relation.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200"/>
              <a:t> 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01CF3-FBB6-4D4B-9C40-9152D695247C}" type="slidenum">
              <a:rPr lang="en-GB"/>
              <a:pPr/>
              <a:t>17</a:t>
            </a:fld>
            <a:endParaRPr lang="en-GB"/>
          </a:p>
        </p:txBody>
      </p:sp>
      <p:sp>
        <p:nvSpPr>
          <p:cNvPr id="29698" name="Rectangle 2050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/>
              <a:t>Integrity Constraints</a:t>
            </a:r>
          </a:p>
        </p:txBody>
      </p:sp>
      <p:sp>
        <p:nvSpPr>
          <p:cNvPr id="2969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33400" y="1484313"/>
            <a:ext cx="772795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/>
              <a:t>Null</a:t>
            </a:r>
          </a:p>
          <a:p>
            <a:pPr lvl="1"/>
            <a:r>
              <a:rPr lang="en-GB" sz="2600" b="1"/>
              <a:t>Represents value for an attribute that is currently unknown or not applicable for tuple.</a:t>
            </a:r>
          </a:p>
          <a:p>
            <a:pPr lvl="1"/>
            <a:r>
              <a:rPr lang="en-GB" sz="2600" b="1"/>
              <a:t>Deals with incomplete or exceptional data.</a:t>
            </a:r>
          </a:p>
          <a:p>
            <a:pPr lvl="1"/>
            <a:r>
              <a:rPr lang="en-GB" sz="2600" b="1"/>
              <a:t>Represents the absence of a value and is not the same as zero or spaces, which are values.</a:t>
            </a:r>
          </a:p>
        </p:txBody>
      </p:sp>
      <p:sp>
        <p:nvSpPr>
          <p:cNvPr id="29700" name="Text Box 2052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200"/>
              <a:t> 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A5713-6BAD-4F05-B294-DCB63B6935B2}" type="slidenum">
              <a:rPr lang="en-GB"/>
              <a:pPr/>
              <a:t>18</a:t>
            </a:fld>
            <a:endParaRPr lang="en-GB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/>
              <a:t>Integrity Constraints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772795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b="1"/>
              <a:t>Entity Integrity</a:t>
            </a:r>
          </a:p>
          <a:p>
            <a:pPr lvl="1">
              <a:lnSpc>
                <a:spcPct val="90000"/>
              </a:lnSpc>
            </a:pPr>
            <a:r>
              <a:rPr lang="en-GB" b="1"/>
              <a:t>In a base relation, no attribute of a primary key can be null.</a:t>
            </a:r>
          </a:p>
          <a:p>
            <a:pPr>
              <a:lnSpc>
                <a:spcPct val="90000"/>
              </a:lnSpc>
            </a:pPr>
            <a:endParaRPr lang="en-GB" b="1"/>
          </a:p>
          <a:p>
            <a:pPr>
              <a:lnSpc>
                <a:spcPct val="90000"/>
              </a:lnSpc>
            </a:pPr>
            <a:r>
              <a:rPr lang="en-GB" b="1"/>
              <a:t>Referential Integrity</a:t>
            </a:r>
          </a:p>
          <a:p>
            <a:pPr lvl="1">
              <a:lnSpc>
                <a:spcPct val="90000"/>
              </a:lnSpc>
            </a:pPr>
            <a:r>
              <a:rPr lang="en-GB" b="1"/>
              <a:t>If foreign key exists in a relation, either foreign key value must match a candidate key value of some tuple in its home relation or foreign key value must be wholly null.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200"/>
              <a:t> 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F0EA6-3C32-4797-9468-6FAD83C9D5A0}" type="slidenum">
              <a:rPr lang="en-GB"/>
              <a:pPr/>
              <a:t>19</a:t>
            </a:fld>
            <a:endParaRPr lang="en-GB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/>
              <a:t>Integrity Constraints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772795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/>
              <a:t>General Constraints</a:t>
            </a:r>
          </a:p>
          <a:p>
            <a:pPr lvl="1"/>
            <a:r>
              <a:rPr lang="en-GB" b="1"/>
              <a:t>Additional rules specified by users or database administrators that define or constrain some aspect of the enterprise.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200"/>
              <a:t> 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021D6-EB93-4178-B805-D945F66F0464}" type="slidenum">
              <a:rPr lang="en-GB"/>
              <a:pPr/>
              <a:t>2</a:t>
            </a:fld>
            <a:endParaRPr lang="en-GB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/>
              <a:t>Chapter 4 -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2795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b="1"/>
              <a:t>Terminology of relational model.</a:t>
            </a:r>
          </a:p>
          <a:p>
            <a:pPr>
              <a:lnSpc>
                <a:spcPct val="90000"/>
              </a:lnSpc>
            </a:pPr>
            <a:r>
              <a:rPr lang="en-GB" b="1"/>
              <a:t>How tables are used to represent data.</a:t>
            </a:r>
          </a:p>
          <a:p>
            <a:pPr>
              <a:lnSpc>
                <a:spcPct val="90000"/>
              </a:lnSpc>
            </a:pPr>
            <a:r>
              <a:rPr lang="en-GB" b="1"/>
              <a:t>Connection between mathematical relations and relations in the relational model.</a:t>
            </a:r>
          </a:p>
          <a:p>
            <a:pPr>
              <a:lnSpc>
                <a:spcPct val="90000"/>
              </a:lnSpc>
            </a:pPr>
            <a:r>
              <a:rPr lang="en-GB" b="1"/>
              <a:t>Properties of database relations.</a:t>
            </a:r>
          </a:p>
          <a:p>
            <a:pPr>
              <a:lnSpc>
                <a:spcPct val="90000"/>
              </a:lnSpc>
            </a:pPr>
            <a:r>
              <a:rPr lang="en-GB" b="1"/>
              <a:t>How to identify CK, PK, and FKs.</a:t>
            </a:r>
          </a:p>
          <a:p>
            <a:pPr>
              <a:lnSpc>
                <a:spcPct val="90000"/>
              </a:lnSpc>
            </a:pPr>
            <a:r>
              <a:rPr lang="en-GB" b="1"/>
              <a:t>Meaning of entity integrity and referential integrity.</a:t>
            </a:r>
          </a:p>
          <a:p>
            <a:pPr>
              <a:lnSpc>
                <a:spcPct val="90000"/>
              </a:lnSpc>
            </a:pPr>
            <a:r>
              <a:rPr lang="en-GB" b="1"/>
              <a:t>Purpose and advantages of views.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200"/>
              <a:t> 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2FE2C-E4E8-49E5-AE39-19BECD0D3122}" type="slidenum">
              <a:rPr lang="en-GB"/>
              <a:pPr/>
              <a:t>20</a:t>
            </a:fld>
            <a:endParaRPr lang="en-GB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Views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77279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/>
              <a:t>Base Relation</a:t>
            </a:r>
          </a:p>
          <a:p>
            <a:pPr lvl="1">
              <a:lnSpc>
                <a:spcPct val="90000"/>
              </a:lnSpc>
            </a:pPr>
            <a:r>
              <a:rPr lang="en-GB" b="1"/>
              <a:t>Named relation corresponding to an entity in conceptual schema, whose tuples are physically stored in database.</a:t>
            </a:r>
          </a:p>
          <a:p>
            <a:pPr lvl="1"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r>
              <a:rPr lang="en-GB" b="1"/>
              <a:t>View</a:t>
            </a:r>
          </a:p>
          <a:p>
            <a:pPr lvl="1">
              <a:lnSpc>
                <a:spcPct val="90000"/>
              </a:lnSpc>
            </a:pPr>
            <a:r>
              <a:rPr lang="en-GB" b="1"/>
              <a:t>Dynamic result of one or more relational operations operating on base relations to produce another relation. 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200"/>
              <a:t> 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87175-4DC9-4AF3-9532-028C51304F88}" type="slidenum">
              <a:rPr lang="en-GB"/>
              <a:pPr/>
              <a:t>21</a:t>
            </a:fld>
            <a:endParaRPr lang="en-GB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/>
              <a:t>Views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1557338"/>
            <a:ext cx="80010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b="1"/>
              <a:t>A virtual relation that does not necessarily actually exist in the database but is produced upon request, at time of request.</a:t>
            </a:r>
          </a:p>
          <a:p>
            <a:pPr>
              <a:lnSpc>
                <a:spcPct val="90000"/>
              </a:lnSpc>
            </a:pPr>
            <a:endParaRPr lang="en-GB" b="1"/>
          </a:p>
          <a:p>
            <a:pPr>
              <a:lnSpc>
                <a:spcPct val="90000"/>
              </a:lnSpc>
            </a:pPr>
            <a:r>
              <a:rPr lang="en-GB" b="1"/>
              <a:t>Contents of a view are defined as a query on one or more base relations. </a:t>
            </a:r>
          </a:p>
          <a:p>
            <a:pPr>
              <a:lnSpc>
                <a:spcPct val="90000"/>
              </a:lnSpc>
            </a:pPr>
            <a:endParaRPr lang="en-GB" b="1"/>
          </a:p>
          <a:p>
            <a:pPr>
              <a:lnSpc>
                <a:spcPct val="90000"/>
              </a:lnSpc>
            </a:pPr>
            <a:r>
              <a:rPr lang="en-GB" b="1"/>
              <a:t>Views are dynamic, meaning that changes made to base relations that affect view attributes are immediately reflected in the view. 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200"/>
              <a:t> 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869A4-00D2-4A9F-B8D2-5447EE6A7DD5}" type="slidenum">
              <a:rPr lang="en-GB"/>
              <a:pPr/>
              <a:t>22</a:t>
            </a:fld>
            <a:endParaRPr lang="en-GB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/>
              <a:t>Purpose of Views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772795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b="1"/>
              <a:t>Provides powerful and flexible security mechanism by hiding parts of database from certain users. </a:t>
            </a:r>
          </a:p>
          <a:p>
            <a:pPr>
              <a:lnSpc>
                <a:spcPct val="90000"/>
              </a:lnSpc>
            </a:pPr>
            <a:endParaRPr lang="en-GB" b="1"/>
          </a:p>
          <a:p>
            <a:pPr>
              <a:lnSpc>
                <a:spcPct val="90000"/>
              </a:lnSpc>
            </a:pPr>
            <a:r>
              <a:rPr lang="en-GB" b="1"/>
              <a:t>Permits users to access data in a customized way, so that same data can be seen by different users in different ways, at same time.</a:t>
            </a:r>
          </a:p>
          <a:p>
            <a:pPr>
              <a:lnSpc>
                <a:spcPct val="90000"/>
              </a:lnSpc>
            </a:pPr>
            <a:endParaRPr lang="en-GB" b="1"/>
          </a:p>
          <a:p>
            <a:pPr>
              <a:lnSpc>
                <a:spcPct val="90000"/>
              </a:lnSpc>
            </a:pPr>
            <a:r>
              <a:rPr lang="en-GB" b="1"/>
              <a:t>Can simplify complex operations on base relations. 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200"/>
              <a:t> 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D2FFE-2C72-46BA-9793-BB8D669023E2}" type="slidenum">
              <a:rPr lang="en-GB"/>
              <a:pPr/>
              <a:t>23</a:t>
            </a:fld>
            <a:endParaRPr lang="en-GB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/>
              <a:t>Updating Views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1557338"/>
            <a:ext cx="772795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/>
              <a:t>All updates to a base relation should be immediately reflected in all views that reference that base relation. </a:t>
            </a:r>
          </a:p>
          <a:p>
            <a:endParaRPr lang="en-GB" b="1"/>
          </a:p>
          <a:p>
            <a:r>
              <a:rPr lang="en-GB" b="1"/>
              <a:t>If view is updated, underlying base relation should reflect change.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200"/>
              <a:t> 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3C807-61C9-4956-8D9C-BCBD1B8D273A}" type="slidenum">
              <a:rPr lang="en-GB"/>
              <a:pPr/>
              <a:t>24</a:t>
            </a:fld>
            <a:endParaRPr lang="en-GB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/>
              <a:t>Updating Views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772795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/>
              <a:t>There are restrictions on types of modifications that can be made through views:</a:t>
            </a:r>
          </a:p>
          <a:p>
            <a:pPr lvl="1"/>
            <a:r>
              <a:rPr lang="en-GB" sz="2600" b="1"/>
              <a:t>Updates are allowed if query involves a single base relation and contains a candidate key of base relation.</a:t>
            </a:r>
          </a:p>
          <a:p>
            <a:pPr lvl="1"/>
            <a:r>
              <a:rPr lang="en-GB" sz="2600" b="1"/>
              <a:t>Updates are not allowed involving multiple base relations.</a:t>
            </a:r>
          </a:p>
          <a:p>
            <a:pPr lvl="1"/>
            <a:r>
              <a:rPr lang="en-GB" sz="2600" b="1"/>
              <a:t>Updates are not allowed involving aggregation or grouping operations.</a:t>
            </a:r>
          </a:p>
          <a:p>
            <a:pPr>
              <a:buClr>
                <a:schemeClr val="tx1"/>
              </a:buClr>
              <a:buFontTx/>
              <a:buChar char="–"/>
            </a:pPr>
            <a:endParaRPr lang="en-GB" sz="2600" b="1"/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200"/>
              <a:t> 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19786-41B5-4B8E-8879-24FBF858EFCF}" type="slidenum">
              <a:rPr lang="en-GB"/>
              <a:pPr/>
              <a:t>25</a:t>
            </a:fld>
            <a:endParaRPr lang="en-GB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/>
              <a:t>Updating Views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772795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/>
              <a:t>Classes of views are defined as:</a:t>
            </a:r>
          </a:p>
          <a:p>
            <a:pPr lvl="1"/>
            <a:r>
              <a:rPr lang="en-GB" b="1"/>
              <a:t>theoretically not updateable;</a:t>
            </a:r>
          </a:p>
          <a:p>
            <a:pPr lvl="1"/>
            <a:r>
              <a:rPr lang="en-GB" b="1"/>
              <a:t>theoretically updateable;</a:t>
            </a:r>
          </a:p>
          <a:p>
            <a:pPr lvl="1"/>
            <a:r>
              <a:rPr lang="en-GB" b="1"/>
              <a:t>partially updateable. 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200"/>
              <a:t> 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F2FB9-DF0A-472A-A1C7-19C0053A4858}" type="slidenum">
              <a:rPr lang="en-GB"/>
              <a:pPr/>
              <a:t>3</a:t>
            </a:fld>
            <a:endParaRPr lang="en-GB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/>
              <a:t>Relational Model Terminology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19250"/>
            <a:ext cx="7727950" cy="38258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/>
              <a:t>A relation is a table with columns and rows.</a:t>
            </a:r>
          </a:p>
          <a:p>
            <a:pPr lvl="1"/>
            <a:r>
              <a:rPr lang="en-GB" sz="2600" b="1"/>
              <a:t>Only applies to logical structure of the database, not the physical structure.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GB" sz="2600" b="1"/>
          </a:p>
          <a:p>
            <a:r>
              <a:rPr lang="en-GB" b="1"/>
              <a:t>Attribute is a named column of a relation.</a:t>
            </a:r>
          </a:p>
          <a:p>
            <a:pPr>
              <a:lnSpc>
                <a:spcPct val="70000"/>
              </a:lnSpc>
            </a:pPr>
            <a:endParaRPr lang="en-GB" b="1"/>
          </a:p>
          <a:p>
            <a:r>
              <a:rPr lang="en-GB" b="1"/>
              <a:t>Domain is the set of allowable values for one or more attributes.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200"/>
              <a:t> 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9FCE5-1630-4DE6-95EC-6D9BC42DB31B}" type="slidenum">
              <a:rPr lang="en-GB"/>
              <a:pPr/>
              <a:t>4</a:t>
            </a:fld>
            <a:endParaRPr lang="en-GB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/>
              <a:t>Relational Model Terminology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28775"/>
            <a:ext cx="8077200" cy="4114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just"/>
            <a:r>
              <a:rPr lang="en-GB" b="1"/>
              <a:t>Tuple is a row of a relation.</a:t>
            </a:r>
          </a:p>
          <a:p>
            <a:pPr algn="just">
              <a:lnSpc>
                <a:spcPct val="70000"/>
              </a:lnSpc>
            </a:pPr>
            <a:endParaRPr lang="en-GB" b="1"/>
          </a:p>
          <a:p>
            <a:pPr algn="just"/>
            <a:r>
              <a:rPr lang="en-GB" b="1"/>
              <a:t>Degree is the number of attributes in a relation.</a:t>
            </a:r>
          </a:p>
          <a:p>
            <a:pPr algn="just">
              <a:lnSpc>
                <a:spcPct val="70000"/>
              </a:lnSpc>
            </a:pPr>
            <a:endParaRPr lang="en-GB" b="1"/>
          </a:p>
          <a:p>
            <a:pPr algn="just"/>
            <a:r>
              <a:rPr lang="en-GB" b="1"/>
              <a:t>Cardinality is the number of tuples in a relation.</a:t>
            </a:r>
          </a:p>
          <a:p>
            <a:pPr algn="just">
              <a:lnSpc>
                <a:spcPct val="70000"/>
              </a:lnSpc>
            </a:pPr>
            <a:endParaRPr lang="en-GB" b="1"/>
          </a:p>
          <a:p>
            <a:r>
              <a:rPr lang="en-GB" b="1"/>
              <a:t>Relational Database is a collection of normalized relations with distinct relation names.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200"/>
              <a:t> 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09C72-7B0B-44AD-A22B-CC1768A6E025}" type="slidenum">
              <a:rPr lang="en-GB"/>
              <a:pPr/>
              <a:t>5</a:t>
            </a:fld>
            <a:endParaRPr lang="en-GB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Instances of  Branch and Staff Relations</a:t>
            </a:r>
            <a:endParaRPr lang="en-GB"/>
          </a:p>
        </p:txBody>
      </p:sp>
      <p:pic>
        <p:nvPicPr>
          <p:cNvPr id="191492" name="Picture 4" descr="C03NF01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484313"/>
            <a:ext cx="5761037" cy="50371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1494" name="Text Box 6"/>
          <p:cNvSpPr txBox="1">
            <a:spLocks noChangeArrowheads="1"/>
          </p:cNvSpPr>
          <p:nvPr/>
        </p:nvSpPr>
        <p:spPr bwMode="auto">
          <a:xfrm>
            <a:off x="3124200" y="6583363"/>
            <a:ext cx="3200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200"/>
              <a:t> 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402F7-71D5-409A-8732-0DE3419553AA}" type="slidenum">
              <a:rPr lang="en-GB"/>
              <a:pPr/>
              <a:t>6</a:t>
            </a:fld>
            <a:endParaRPr lang="en-GB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Examples of Attribute Domains</a:t>
            </a:r>
            <a:endParaRPr lang="en-GB"/>
          </a:p>
        </p:txBody>
      </p:sp>
      <p:pic>
        <p:nvPicPr>
          <p:cNvPr id="166917" name="Picture 5" descr="C03NF02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700213"/>
            <a:ext cx="7727950" cy="3168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200"/>
              <a:t> 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8BFB3-F5D8-4466-828C-B10BD1C96574}" type="slidenum">
              <a:rPr lang="en-GB"/>
              <a:pPr/>
              <a:t>7</a:t>
            </a:fld>
            <a:endParaRPr lang="en-GB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294688" cy="11049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 b="1"/>
              <a:t>Alternative Terminology for Relational Model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1676400"/>
            <a:ext cx="7727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endParaRPr lang="en-US"/>
          </a:p>
        </p:txBody>
      </p:sp>
      <p:pic>
        <p:nvPicPr>
          <p:cNvPr id="15368" name="Picture 8" descr="C03NT01"/>
          <p:cNvPicPr>
            <a:picLocks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916113"/>
            <a:ext cx="7727950" cy="2641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200"/>
              <a:t> 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5009E-706B-40F5-A969-747D83094F50}" type="slidenum">
              <a:rPr lang="en-GB"/>
              <a:pPr/>
              <a:t>8</a:t>
            </a:fld>
            <a:endParaRPr lang="en-GB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Mathematical Definition of Relation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74675" y="1557338"/>
            <a:ext cx="8534400" cy="4724400"/>
          </a:xfrm>
        </p:spPr>
        <p:txBody>
          <a:bodyPr/>
          <a:lstStyle/>
          <a:p>
            <a:r>
              <a:rPr lang="en-GB" b="1">
                <a:latin typeface="Times" pitchFamily="18" charset="0"/>
              </a:rPr>
              <a:t>Consider two sets,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1</a:t>
            </a:r>
            <a:r>
              <a:rPr lang="en-GB" b="1">
                <a:latin typeface="Times" pitchFamily="18" charset="0"/>
              </a:rPr>
              <a:t> &amp;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2</a:t>
            </a:r>
            <a:r>
              <a:rPr lang="en-GB" b="1">
                <a:latin typeface="Times" pitchFamily="18" charset="0"/>
              </a:rPr>
              <a:t>, where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1</a:t>
            </a:r>
            <a:r>
              <a:rPr lang="en-GB" b="1">
                <a:latin typeface="Times" pitchFamily="18" charset="0"/>
              </a:rPr>
              <a:t> = {2, 4} and 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2</a:t>
            </a:r>
            <a:r>
              <a:rPr lang="en-GB" b="1">
                <a:latin typeface="Times" pitchFamily="18" charset="0"/>
              </a:rPr>
              <a:t> = {1, 3, 5}. </a:t>
            </a:r>
          </a:p>
          <a:p>
            <a:r>
              <a:rPr lang="en-GB" b="1">
                <a:latin typeface="Times" pitchFamily="18" charset="0"/>
              </a:rPr>
              <a:t>Cartesian product,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1</a:t>
            </a:r>
            <a:r>
              <a:rPr lang="en-GB" b="1">
                <a:latin typeface="Times" pitchFamily="18" charset="0"/>
              </a:rPr>
              <a:t> </a:t>
            </a:r>
            <a:r>
              <a:rPr lang="en-GB" b="1">
                <a:latin typeface="Symbol" pitchFamily="18" charset="2"/>
              </a:rPr>
              <a:t>´</a:t>
            </a:r>
            <a:r>
              <a:rPr lang="en-GB" b="1">
                <a:latin typeface="Times" pitchFamily="18" charset="0"/>
              </a:rPr>
              <a:t>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2</a:t>
            </a:r>
            <a:r>
              <a:rPr lang="en-GB" b="1">
                <a:latin typeface="Times" pitchFamily="18" charset="0"/>
              </a:rPr>
              <a:t>, is set of all ordered pairs, where first element is member of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1</a:t>
            </a:r>
            <a:r>
              <a:rPr lang="en-GB" b="1">
                <a:latin typeface="Times" pitchFamily="18" charset="0"/>
              </a:rPr>
              <a:t> and second element is member of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2</a:t>
            </a:r>
            <a:r>
              <a:rPr lang="en-GB" b="1">
                <a:latin typeface="Times" pitchFamily="18" charset="0"/>
              </a:rPr>
              <a:t>. </a:t>
            </a:r>
          </a:p>
          <a:p>
            <a:pPr lvl="2">
              <a:lnSpc>
                <a:spcPct val="19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sz="2400" b="1" i="1" noProof="1">
                <a:latin typeface="Times" pitchFamily="18" charset="0"/>
              </a:rPr>
              <a:t>D</a:t>
            </a:r>
            <a:r>
              <a:rPr lang="en-GB" sz="2400" b="1" baseline="-25000" noProof="1">
                <a:latin typeface="Times" pitchFamily="18" charset="0"/>
              </a:rPr>
              <a:t>1</a:t>
            </a:r>
            <a:r>
              <a:rPr lang="en-GB" sz="2400" b="1" noProof="1">
                <a:latin typeface="Times" pitchFamily="18" charset="0"/>
              </a:rPr>
              <a:t> </a:t>
            </a:r>
            <a:r>
              <a:rPr lang="en-GB" sz="2400" b="1" noProof="1">
                <a:latin typeface="Symbol" pitchFamily="18" charset="2"/>
              </a:rPr>
              <a:t>´ </a:t>
            </a:r>
            <a:r>
              <a:rPr lang="en-GB" sz="2400" b="1" i="1" noProof="1">
                <a:latin typeface="Times" pitchFamily="18" charset="0"/>
              </a:rPr>
              <a:t>D</a:t>
            </a:r>
            <a:r>
              <a:rPr lang="en-GB" sz="2400" b="1" baseline="-25000" noProof="1">
                <a:latin typeface="Times" pitchFamily="18" charset="0"/>
              </a:rPr>
              <a:t>2</a:t>
            </a:r>
            <a:r>
              <a:rPr lang="en-GB" sz="2400" b="1" noProof="1">
                <a:latin typeface="Times" pitchFamily="18" charset="0"/>
              </a:rPr>
              <a:t> = {(2, 1), (2, 3), (2, 5), (4, 1), (4, 3), (4, 5)}</a:t>
            </a:r>
            <a:endParaRPr lang="en-GB" sz="2400" noProof="1">
              <a:latin typeface="Times" pitchFamily="18" charset="0"/>
            </a:endParaRPr>
          </a:p>
          <a:p>
            <a:pPr>
              <a:lnSpc>
                <a:spcPct val="70000"/>
              </a:lnSpc>
            </a:pPr>
            <a:endParaRPr lang="en-GB" sz="2400" b="1">
              <a:latin typeface="Times" pitchFamily="18" charset="0"/>
            </a:endParaRPr>
          </a:p>
          <a:p>
            <a:r>
              <a:rPr lang="en-GB" b="1">
                <a:latin typeface="Times" pitchFamily="18" charset="0"/>
              </a:rPr>
              <a:t>Alternative way is to find all combinations of elements with first from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1</a:t>
            </a:r>
            <a:r>
              <a:rPr lang="en-GB" b="1">
                <a:latin typeface="Times" pitchFamily="18" charset="0"/>
              </a:rPr>
              <a:t> and second from </a:t>
            </a:r>
            <a:r>
              <a:rPr lang="en-GB" b="1" i="1">
                <a:latin typeface="Times" pitchFamily="18" charset="0"/>
              </a:rPr>
              <a:t>D</a:t>
            </a:r>
            <a:r>
              <a:rPr lang="en-GB" b="1" baseline="-25000">
                <a:latin typeface="Times" pitchFamily="18" charset="0"/>
              </a:rPr>
              <a:t>2</a:t>
            </a:r>
            <a:r>
              <a:rPr lang="en-GB" b="1">
                <a:latin typeface="Times" pitchFamily="18" charset="0"/>
              </a:rPr>
              <a:t>. </a:t>
            </a:r>
            <a:endParaRPr lang="en-GB" sz="2400" b="1">
              <a:latin typeface="Times" pitchFamily="18" charset="0"/>
            </a:endParaRP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200"/>
              <a:t> 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2481A-647A-4178-846D-005263B515AB}" type="slidenum">
              <a:rPr lang="en-GB"/>
              <a:pPr/>
              <a:t>9</a:t>
            </a:fld>
            <a:endParaRPr lang="en-GB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" pitchFamily="18" charset="0"/>
              </a:rPr>
              <a:t>Mathematical Definition of Relation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546225"/>
            <a:ext cx="8153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Any subset of Cartesian product is a relation; e.g.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b="1" i="1" noProof="1">
                <a:latin typeface="Times" pitchFamily="18" charset="0"/>
              </a:rPr>
              <a:t>	R</a:t>
            </a:r>
            <a:r>
              <a:rPr lang="en-GB" b="1" noProof="1">
                <a:latin typeface="Times" pitchFamily="18" charset="0"/>
              </a:rPr>
              <a:t> = {(2, 1), (4, 1)}</a:t>
            </a:r>
          </a:p>
          <a:p>
            <a:pPr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May specify which pairs are in relation using some condition for selection; e.g.</a:t>
            </a:r>
          </a:p>
          <a:p>
            <a:pPr lvl="1"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second element is 1: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b="1" i="1" noProof="1">
                <a:latin typeface="Times" pitchFamily="18" charset="0"/>
              </a:rPr>
              <a:t>	R</a:t>
            </a:r>
            <a:r>
              <a:rPr lang="en-GB" b="1" noProof="1">
                <a:latin typeface="Times" pitchFamily="18" charset="0"/>
              </a:rPr>
              <a:t> = {(</a:t>
            </a:r>
            <a:r>
              <a:rPr lang="en-GB" b="1" i="1" noProof="1">
                <a:latin typeface="Times" pitchFamily="18" charset="0"/>
              </a:rPr>
              <a:t>x</a:t>
            </a:r>
            <a:r>
              <a:rPr lang="en-GB" b="1" noProof="1">
                <a:latin typeface="Times" pitchFamily="18" charset="0"/>
              </a:rPr>
              <a:t>, </a:t>
            </a:r>
            <a:r>
              <a:rPr lang="en-GB" b="1" i="1" noProof="1">
                <a:latin typeface="Times" pitchFamily="18" charset="0"/>
              </a:rPr>
              <a:t>y</a:t>
            </a:r>
            <a:r>
              <a:rPr lang="en-GB" b="1" noProof="1">
                <a:latin typeface="Times" pitchFamily="18" charset="0"/>
              </a:rPr>
              <a:t>) | </a:t>
            </a:r>
            <a:r>
              <a:rPr lang="en-GB" b="1" i="1" noProof="1">
                <a:latin typeface="Times" pitchFamily="18" charset="0"/>
              </a:rPr>
              <a:t>x </a:t>
            </a:r>
            <a:r>
              <a:rPr lang="en-GB" b="1" i="1" noProof="1">
                <a:latin typeface="Symbol" pitchFamily="18" charset="2"/>
              </a:rPr>
              <a:t>Î</a:t>
            </a:r>
            <a:r>
              <a:rPr lang="en-GB" b="1" i="1" noProof="1">
                <a:latin typeface="Times" pitchFamily="18" charset="0"/>
              </a:rPr>
              <a:t>D</a:t>
            </a:r>
            <a:r>
              <a:rPr lang="en-GB" b="1" baseline="-25000" noProof="1">
                <a:latin typeface="Times" pitchFamily="18" charset="0"/>
              </a:rPr>
              <a:t>1</a:t>
            </a:r>
            <a:r>
              <a:rPr lang="en-GB" b="1" noProof="1">
                <a:latin typeface="Times" pitchFamily="18" charset="0"/>
              </a:rPr>
              <a:t>, </a:t>
            </a:r>
            <a:r>
              <a:rPr lang="en-GB" b="1" i="1" noProof="1">
                <a:latin typeface="Times" pitchFamily="18" charset="0"/>
              </a:rPr>
              <a:t>y </a:t>
            </a:r>
            <a:r>
              <a:rPr lang="en-GB" b="1" i="1" noProof="1">
                <a:latin typeface="Symbol" pitchFamily="18" charset="2"/>
              </a:rPr>
              <a:t>Î</a:t>
            </a:r>
            <a:r>
              <a:rPr lang="en-GB" b="1" i="1" noProof="1">
                <a:latin typeface="Times" pitchFamily="18" charset="0"/>
              </a:rPr>
              <a:t>D</a:t>
            </a:r>
            <a:r>
              <a:rPr lang="en-GB" b="1" baseline="-25000" noProof="1">
                <a:latin typeface="Times" pitchFamily="18" charset="0"/>
              </a:rPr>
              <a:t>2</a:t>
            </a:r>
            <a:r>
              <a:rPr lang="en-GB" b="1" noProof="1">
                <a:latin typeface="Times" pitchFamily="18" charset="0"/>
              </a:rPr>
              <a:t>, and </a:t>
            </a:r>
            <a:r>
              <a:rPr lang="en-GB" b="1" i="1" noProof="1">
                <a:latin typeface="Times" pitchFamily="18" charset="0"/>
              </a:rPr>
              <a:t>y</a:t>
            </a:r>
            <a:r>
              <a:rPr lang="en-GB" b="1" noProof="1">
                <a:latin typeface="Times" pitchFamily="18" charset="0"/>
              </a:rPr>
              <a:t> = 1}</a:t>
            </a:r>
            <a:endParaRPr lang="en-GB" b="1">
              <a:latin typeface="Times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b="1">
                <a:latin typeface="Times" pitchFamily="18" charset="0"/>
              </a:rPr>
              <a:t>first element is always twice the second: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GB" b="1" i="1" noProof="1">
                <a:latin typeface="Times" pitchFamily="18" charset="0"/>
              </a:rPr>
              <a:t>	S</a:t>
            </a:r>
            <a:r>
              <a:rPr lang="en-GB" b="1" noProof="1">
                <a:latin typeface="Times" pitchFamily="18" charset="0"/>
              </a:rPr>
              <a:t> = {(</a:t>
            </a:r>
            <a:r>
              <a:rPr lang="en-GB" b="1" i="1" noProof="1">
                <a:latin typeface="Times" pitchFamily="18" charset="0"/>
              </a:rPr>
              <a:t>x</a:t>
            </a:r>
            <a:r>
              <a:rPr lang="en-GB" b="1" noProof="1">
                <a:latin typeface="Times" pitchFamily="18" charset="0"/>
              </a:rPr>
              <a:t>, </a:t>
            </a:r>
            <a:r>
              <a:rPr lang="en-GB" b="1" i="1" noProof="1">
                <a:latin typeface="Times" pitchFamily="18" charset="0"/>
              </a:rPr>
              <a:t>y</a:t>
            </a:r>
            <a:r>
              <a:rPr lang="en-GB" b="1" noProof="1">
                <a:latin typeface="Times" pitchFamily="18" charset="0"/>
              </a:rPr>
              <a:t>) | </a:t>
            </a:r>
            <a:r>
              <a:rPr lang="en-GB" b="1" i="1" noProof="1">
                <a:latin typeface="Times" pitchFamily="18" charset="0"/>
              </a:rPr>
              <a:t>x </a:t>
            </a:r>
            <a:r>
              <a:rPr lang="en-GB" b="1" i="1" noProof="1">
                <a:latin typeface="Symbol" pitchFamily="18" charset="2"/>
              </a:rPr>
              <a:t>Î</a:t>
            </a:r>
            <a:r>
              <a:rPr lang="en-GB" b="1" i="1" noProof="1">
                <a:latin typeface="Times" pitchFamily="18" charset="0"/>
              </a:rPr>
              <a:t>D</a:t>
            </a:r>
            <a:r>
              <a:rPr lang="en-GB" b="1" baseline="-25000" noProof="1">
                <a:latin typeface="Times" pitchFamily="18" charset="0"/>
              </a:rPr>
              <a:t>1</a:t>
            </a:r>
            <a:r>
              <a:rPr lang="en-GB" b="1" noProof="1">
                <a:latin typeface="Times" pitchFamily="18" charset="0"/>
              </a:rPr>
              <a:t>, </a:t>
            </a:r>
            <a:r>
              <a:rPr lang="en-GB" b="1" i="1" noProof="1">
                <a:latin typeface="Times" pitchFamily="18" charset="0"/>
              </a:rPr>
              <a:t>y </a:t>
            </a:r>
            <a:r>
              <a:rPr lang="en-GB" b="1" i="1" noProof="1">
                <a:latin typeface="Symbol" pitchFamily="18" charset="2"/>
              </a:rPr>
              <a:t>Î</a:t>
            </a:r>
            <a:r>
              <a:rPr lang="en-GB" b="1" i="1" noProof="1">
                <a:latin typeface="Times" pitchFamily="18" charset="0"/>
              </a:rPr>
              <a:t>D</a:t>
            </a:r>
            <a:r>
              <a:rPr lang="en-GB" b="1" baseline="-25000" noProof="1">
                <a:latin typeface="Times" pitchFamily="18" charset="0"/>
              </a:rPr>
              <a:t>2</a:t>
            </a:r>
            <a:r>
              <a:rPr lang="en-GB" b="1" noProof="1">
                <a:latin typeface="Times" pitchFamily="18" charset="0"/>
              </a:rPr>
              <a:t>, and </a:t>
            </a:r>
            <a:r>
              <a:rPr lang="en-GB" b="1" i="1" noProof="1">
                <a:latin typeface="Times" pitchFamily="18" charset="0"/>
              </a:rPr>
              <a:t>x</a:t>
            </a:r>
            <a:r>
              <a:rPr lang="en-GB" b="1" noProof="1">
                <a:latin typeface="Times" pitchFamily="18" charset="0"/>
              </a:rPr>
              <a:t> = 2</a:t>
            </a:r>
            <a:r>
              <a:rPr lang="en-GB" b="1" i="1" noProof="1">
                <a:latin typeface="Times" pitchFamily="18" charset="0"/>
              </a:rPr>
              <a:t>y</a:t>
            </a:r>
            <a:r>
              <a:rPr lang="en-GB" b="1" noProof="1">
                <a:latin typeface="Times" pitchFamily="18" charset="0"/>
              </a:rPr>
              <a:t>}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3124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200"/>
              <a:t> Pearson Education © 2009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uiExpand="1" build="p" autoUpdateAnimBg="0"/>
    </p:bldLst>
  </p:timing>
</p:sld>
</file>

<file path=ppt/theme/theme1.xml><?xml version="1.0" encoding="utf-8"?>
<a:theme xmlns:a="http://schemas.openxmlformats.org/drawingml/2006/main" name="introdbs">
  <a:themeElements>
    <a:clrScheme name="introdbs 1">
      <a:dk1>
        <a:srgbClr val="000099"/>
      </a:dk1>
      <a:lt1>
        <a:srgbClr val="FFFFFF"/>
      </a:lt1>
      <a:dk2>
        <a:srgbClr val="0000FF"/>
      </a:dk2>
      <a:lt2>
        <a:srgbClr val="FFFF00"/>
      </a:lt2>
      <a:accent1>
        <a:srgbClr val="FF6633"/>
      </a:accent1>
      <a:accent2>
        <a:srgbClr val="FF00FF"/>
      </a:accent2>
      <a:accent3>
        <a:srgbClr val="AAAAFF"/>
      </a:accent3>
      <a:accent4>
        <a:srgbClr val="DADADA"/>
      </a:accent4>
      <a:accent5>
        <a:srgbClr val="FFB8AD"/>
      </a:accent5>
      <a:accent6>
        <a:srgbClr val="E700E7"/>
      </a:accent6>
      <a:hlink>
        <a:srgbClr val="FF0000"/>
      </a:hlink>
      <a:folHlink>
        <a:srgbClr val="808080"/>
      </a:folHlink>
    </a:clrScheme>
    <a:fontScheme name="introdb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db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db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b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introdbs">
  <a:themeElements>
    <a:clrScheme name="3_introdbs 7">
      <a:dk1>
        <a:srgbClr val="000066"/>
      </a:dk1>
      <a:lt1>
        <a:srgbClr val="EAEAEA"/>
      </a:lt1>
      <a:dk2>
        <a:srgbClr val="000080"/>
      </a:dk2>
      <a:lt2>
        <a:srgbClr val="000000"/>
      </a:lt2>
      <a:accent1>
        <a:srgbClr val="9999FF"/>
      </a:accent1>
      <a:accent2>
        <a:srgbClr val="CC0000"/>
      </a:accent2>
      <a:accent3>
        <a:srgbClr val="F3F3F3"/>
      </a:accent3>
      <a:accent4>
        <a:srgbClr val="000056"/>
      </a:accent4>
      <a:accent5>
        <a:srgbClr val="CACAFF"/>
      </a:accent5>
      <a:accent6>
        <a:srgbClr val="B90000"/>
      </a:accent6>
      <a:hlink>
        <a:srgbClr val="00CC99"/>
      </a:hlink>
      <a:folHlink>
        <a:srgbClr val="0099CC"/>
      </a:folHlink>
    </a:clrScheme>
    <a:fontScheme name="3_introdb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3_introdbs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introdbs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ntrodb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ntrodbs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introdbs 5">
        <a:dk1>
          <a:srgbClr val="000066"/>
        </a:dk1>
        <a:lt1>
          <a:srgbClr val="969696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C9C9C9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ntrodbs 6">
        <a:dk1>
          <a:srgbClr val="000066"/>
        </a:dk1>
        <a:lt1>
          <a:srgbClr val="DDDDDD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EBEBEB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ntrodbs 7">
        <a:dk1>
          <a:srgbClr val="000066"/>
        </a:dk1>
        <a:lt1>
          <a:srgbClr val="EAEAEA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introdbs 8">
        <a:dk1>
          <a:srgbClr val="000066"/>
        </a:dk1>
        <a:lt1>
          <a:srgbClr val="EAEAEA"/>
        </a:lt1>
        <a:dk2>
          <a:srgbClr val="3A21EF"/>
        </a:dk2>
        <a:lt2>
          <a:srgbClr val="000000"/>
        </a:lt2>
        <a:accent1>
          <a:srgbClr val="9999FF"/>
        </a:accent1>
        <a:accent2>
          <a:srgbClr val="CC0000"/>
        </a:accent2>
        <a:accent3>
          <a:srgbClr val="F3F3F3"/>
        </a:accent3>
        <a:accent4>
          <a:srgbClr val="000056"/>
        </a:accent4>
        <a:accent5>
          <a:srgbClr val="CACAFF"/>
        </a:accent5>
        <a:accent6>
          <a:srgbClr val="B90000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66"/>
    </a:dk1>
    <a:lt1>
      <a:srgbClr val="EAEAEA"/>
    </a:lt1>
    <a:dk2>
      <a:srgbClr val="000080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0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1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2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3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4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5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6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7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8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19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0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1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2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3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4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25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3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4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5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6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7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8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ppt/theme/themeOverride9.xml><?xml version="1.0" encoding="utf-8"?>
<a:themeOverride xmlns:a="http://schemas.openxmlformats.org/drawingml/2006/main">
  <a:clrScheme name="3_introdbs 8">
    <a:dk1>
      <a:srgbClr val="000066"/>
    </a:dk1>
    <a:lt1>
      <a:srgbClr val="EAEAEA"/>
    </a:lt1>
    <a:dk2>
      <a:srgbClr val="3A21EF"/>
    </a:dk2>
    <a:lt2>
      <a:srgbClr val="000000"/>
    </a:lt2>
    <a:accent1>
      <a:srgbClr val="9999FF"/>
    </a:accent1>
    <a:accent2>
      <a:srgbClr val="CC0000"/>
    </a:accent2>
    <a:accent3>
      <a:srgbClr val="F3F3F3"/>
    </a:accent3>
    <a:accent4>
      <a:srgbClr val="000056"/>
    </a:accent4>
    <a:accent5>
      <a:srgbClr val="CACAFF"/>
    </a:accent5>
    <a:accent6>
      <a:srgbClr val="B90000"/>
    </a:accent6>
    <a:hlink>
      <a:srgbClr val="00CC99"/>
    </a:hlink>
    <a:folHlink>
      <a:srgbClr val="0099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C:\Book2ndEdition\Final\Instructors Guide\PP Slides\TempTRB.pot</Template>
  <TotalTime>0</TotalTime>
  <Pages>61</Pages>
  <Words>1136</Words>
  <Application>Microsoft Office PowerPoint</Application>
  <PresentationFormat>On-screen Show (4:3)</PresentationFormat>
  <Paragraphs>190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Times New Roman</vt:lpstr>
      <vt:lpstr>Monotype Sorts</vt:lpstr>
      <vt:lpstr>Times</vt:lpstr>
      <vt:lpstr>Symbol</vt:lpstr>
      <vt:lpstr>introdbs</vt:lpstr>
      <vt:lpstr>3_introdbs</vt:lpstr>
      <vt:lpstr>Chapter 4</vt:lpstr>
      <vt:lpstr>Chapter 4 - Objectives</vt:lpstr>
      <vt:lpstr>Relational Model Terminology</vt:lpstr>
      <vt:lpstr>Relational Model Terminology</vt:lpstr>
      <vt:lpstr>Instances of  Branch and Staff Relations</vt:lpstr>
      <vt:lpstr>Examples of Attribute Domains</vt:lpstr>
      <vt:lpstr>Alternative Terminology for Relational Model</vt:lpstr>
      <vt:lpstr>Mathematical Definition of Relation</vt:lpstr>
      <vt:lpstr>Mathematical Definition of Relation</vt:lpstr>
      <vt:lpstr>Mathematical Definition of Relation</vt:lpstr>
      <vt:lpstr>Mathematical Definition of Relation</vt:lpstr>
      <vt:lpstr>Database Relations</vt:lpstr>
      <vt:lpstr>Properties of Relations</vt:lpstr>
      <vt:lpstr>Properties of Relations</vt:lpstr>
      <vt:lpstr>Relational Keys</vt:lpstr>
      <vt:lpstr>Relational Keys</vt:lpstr>
      <vt:lpstr>Integrity Constraints</vt:lpstr>
      <vt:lpstr>Integrity Constraints</vt:lpstr>
      <vt:lpstr>Integrity Constraints</vt:lpstr>
      <vt:lpstr>Views</vt:lpstr>
      <vt:lpstr>Views</vt:lpstr>
      <vt:lpstr>Purpose of Views</vt:lpstr>
      <vt:lpstr>Updating Views</vt:lpstr>
      <vt:lpstr>Updating Views</vt:lpstr>
      <vt:lpstr>Updating Views</vt:lpstr>
    </vt:vector>
  </TitlesOfParts>
  <Company>University of Paisley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subject>Database Systems</dc:subject>
  <dc:creator>Thomas Connolly and Carolyn Begg</dc:creator>
  <dc:description>Transparencies for Chapter 3 of textbook_x000d_
Database Systems: A Practical Approach to Design, Implementation and Management</dc:description>
  <cp:lastModifiedBy>Paul</cp:lastModifiedBy>
  <cp:revision>52</cp:revision>
  <cp:lastPrinted>1998-07-28T13:47:34Z</cp:lastPrinted>
  <dcterms:created xsi:type="dcterms:W3CDTF">1996-12-09T10:09:10Z</dcterms:created>
  <dcterms:modified xsi:type="dcterms:W3CDTF">2013-09-03T06:25:31Z</dcterms:modified>
</cp:coreProperties>
</file>