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kylord/covid19-tests-conducted-by-country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nmoyx/covid19-patient-precondition-dataset?select=covid.csv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kaggle.com/sudalairajkumar/covid19-in-italy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anmoyx/covid19-patient-precondition-dataset?select=covid.cs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FB505ECC-9409-4268-A4E5-D48B2833599A}"/>
              </a:ext>
            </a:extLst>
          </p:cNvPr>
          <p:cNvSpPr txBox="1">
            <a:spLocks/>
          </p:cNvSpPr>
          <p:nvPr/>
        </p:nvSpPr>
        <p:spPr>
          <a:xfrm>
            <a:off x="2725025" y="3061844"/>
            <a:ext cx="6183377" cy="639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 i="1" dirty="0">
                <a:solidFill>
                  <a:schemeClr val="bg2">
                    <a:lumMod val="50000"/>
                  </a:schemeClr>
                </a:solidFill>
              </a:rPr>
              <a:t>BIG  DATA  MANAGEMENT</a:t>
            </a:r>
          </a:p>
        </p:txBody>
      </p:sp>
      <p:pic>
        <p:nvPicPr>
          <p:cNvPr id="3" name="image2.jpg" descr="dimes-marchio-01">
            <a:extLst>
              <a:ext uri="{FF2B5EF4-FFF2-40B4-BE49-F238E27FC236}">
                <a16:creationId xmlns:a16="http://schemas.microsoft.com/office/drawing/2014/main" id="{1833F3E8-CCFD-43A6-8BD9-7652E85FA6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8137" y="331814"/>
            <a:ext cx="7057151" cy="2338394"/>
          </a:xfrm>
          <a:prstGeom prst="rect">
            <a:avLst/>
          </a:prstGeom>
          <a:ln/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77571587-75F5-48BA-A02A-8E21D195329E}"/>
              </a:ext>
            </a:extLst>
          </p:cNvPr>
          <p:cNvSpPr txBox="1">
            <a:spLocks/>
          </p:cNvSpPr>
          <p:nvPr/>
        </p:nvSpPr>
        <p:spPr>
          <a:xfrm>
            <a:off x="9103279" y="4822742"/>
            <a:ext cx="2936322" cy="1015118"/>
          </a:xfrm>
          <a:prstGeom prst="rect">
            <a:avLst/>
          </a:prstGeom>
        </p:spPr>
        <p:txBody>
          <a:bodyPr vert="horz" lIns="91440" tIns="91440" rIns="91440" bIns="9144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i="1" u="sng" dirty="0">
                <a:solidFill>
                  <a:schemeClr val="bg2">
                    <a:lumMod val="50000"/>
                  </a:schemeClr>
                </a:solidFill>
              </a:rPr>
              <a:t>Candidates</a:t>
            </a:r>
          </a:p>
          <a:p>
            <a:pPr algn="ctr"/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Fabio</a:t>
            </a:r>
            <a:r>
              <a:rPr lang="it-IT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Capparelli 214490</a:t>
            </a:r>
            <a:br>
              <a:rPr lang="it-IT" sz="1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Luigi Rachiele </a:t>
            </a:r>
            <a:endParaRPr lang="it-IT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3655713-B46F-49A3-B220-65E0620B23B4}"/>
              </a:ext>
            </a:extLst>
          </p:cNvPr>
          <p:cNvSpPr txBox="1">
            <a:spLocks/>
          </p:cNvSpPr>
          <p:nvPr/>
        </p:nvSpPr>
        <p:spPr>
          <a:xfrm>
            <a:off x="0" y="4886501"/>
            <a:ext cx="2617367" cy="101511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b="1" i="1" u="sng" dirty="0">
                <a:solidFill>
                  <a:schemeClr val="bg2">
                    <a:lumMod val="50000"/>
                  </a:schemeClr>
                </a:solidFill>
              </a:rPr>
              <a:t>Professors</a:t>
            </a:r>
          </a:p>
          <a:p>
            <a:pPr algn="ctr"/>
            <a:r>
              <a:rPr lang="it-IT" sz="1200" b="1" dirty="0">
                <a:solidFill>
                  <a:schemeClr val="bg2">
                    <a:lumMod val="50000"/>
                  </a:schemeClr>
                </a:solidFill>
              </a:rPr>
              <a:t>Sergio </a:t>
            </a:r>
            <a:r>
              <a:rPr lang="it-IT" sz="1200" b="1" dirty="0" err="1">
                <a:solidFill>
                  <a:schemeClr val="bg2">
                    <a:lumMod val="50000"/>
                  </a:schemeClr>
                </a:solidFill>
              </a:rPr>
              <a:t>Flesca</a:t>
            </a:r>
            <a:br>
              <a:rPr lang="it-IT" sz="12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b="1" dirty="0">
                <a:solidFill>
                  <a:schemeClr val="bg2">
                    <a:lumMod val="50000"/>
                  </a:schemeClr>
                </a:solidFill>
              </a:rPr>
              <a:t>Linda Oro</a:t>
            </a:r>
            <a:endParaRPr lang="it-IT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1F16AC-C2D5-4687-95EE-CD2ABC08BBF5}"/>
              </a:ext>
            </a:extLst>
          </p:cNvPr>
          <p:cNvSpPr/>
          <p:nvPr/>
        </p:nvSpPr>
        <p:spPr>
          <a:xfrm>
            <a:off x="2895601" y="475589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b="1" i="1" u="sng" dirty="0">
                <a:solidFill>
                  <a:schemeClr val="bg2">
                    <a:lumMod val="50000"/>
                  </a:schemeClr>
                </a:solidFill>
              </a:rPr>
              <a:t>Course degree</a:t>
            </a:r>
          </a:p>
          <a:p>
            <a:pPr algn="ctr"/>
            <a:endParaRPr lang="it-IT" b="1" i="1" u="sn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Computer Engineering of IoT A.A. 2019/20</a:t>
            </a:r>
            <a:br>
              <a:rPr lang="it-IT" b="1" i="1" u="sng" dirty="0">
                <a:solidFill>
                  <a:schemeClr val="bg2">
                    <a:lumMod val="50000"/>
                  </a:schemeClr>
                </a:solidFill>
              </a:rPr>
            </a:br>
            <a:endParaRPr lang="it-IT" sz="2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AA22B3C-B807-46DD-BA56-AE206CDB512C}"/>
              </a:ext>
            </a:extLst>
          </p:cNvPr>
          <p:cNvSpPr/>
          <p:nvPr/>
        </p:nvSpPr>
        <p:spPr>
          <a:xfrm>
            <a:off x="129259" y="71925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Output from </a:t>
            </a:r>
            <a:r>
              <a:rPr lang="it-IT" b="1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0E7F5E-AC1E-4AEB-AAC1-2AF4FE41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" y="590005"/>
            <a:ext cx="11443063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3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5: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5" y="558468"/>
            <a:ext cx="4686651" cy="4766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Local File System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Apache Spark Streaming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alldates.csv </a:t>
            </a:r>
          </a:p>
          <a:p>
            <a:pPr>
              <a:lnSpc>
                <a:spcPct val="150000"/>
              </a:lnSpc>
            </a:pPr>
            <a:r>
              <a:rPr lang="it-IT" sz="1200" dirty="0">
                <a:hlinkClick r:id="rId2"/>
              </a:rPr>
              <a:t>https://www.kaggle.com/skylord/covid19-tests-conducted-by-country</a:t>
            </a:r>
            <a:endParaRPr lang="it-IT" sz="1200" dirty="0"/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average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percentage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of the relation (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tested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perfomed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tested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done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coutries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in the world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counted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month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build –</a:t>
            </a:r>
            <a:r>
              <a:rPr lang="it-IT" sz="1200" dirty="0" err="1">
                <a:solidFill>
                  <a:schemeClr val="accent4"/>
                </a:solidFill>
              </a:rPr>
              <a:t>rm</a:t>
            </a:r>
            <a:r>
              <a:rPr lang="it-IT" sz="1200" dirty="0">
                <a:solidFill>
                  <a:schemeClr val="accent4"/>
                </a:solidFill>
              </a:rPr>
              <a:t>=</a:t>
            </a:r>
            <a:r>
              <a:rPr lang="it-IT" sz="1200" dirty="0" err="1">
                <a:solidFill>
                  <a:schemeClr val="accent4"/>
                </a:solidFill>
              </a:rPr>
              <a:t>true</a:t>
            </a:r>
            <a:r>
              <a:rPr lang="it-IT" sz="1200" dirty="0">
                <a:solidFill>
                  <a:schemeClr val="accent4"/>
                </a:solidFill>
              </a:rPr>
              <a:t> –t query/5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run</a:t>
            </a:r>
            <a:r>
              <a:rPr lang="it-IT" sz="1200" dirty="0">
                <a:solidFill>
                  <a:schemeClr val="accent4"/>
                </a:solidFill>
              </a:rPr>
              <a:t> --name Query5 -e ENABLE_INIT_DAEMON=false --link </a:t>
            </a:r>
            <a:r>
              <a:rPr lang="it-IT" sz="1200" dirty="0" err="1">
                <a:solidFill>
                  <a:schemeClr val="accent4"/>
                </a:solidFill>
              </a:rPr>
              <a:t>spark-master:spark-master</a:t>
            </a:r>
            <a:r>
              <a:rPr lang="it-IT" sz="1200" dirty="0">
                <a:solidFill>
                  <a:schemeClr val="accent4"/>
                </a:solidFill>
              </a:rPr>
              <a:t> -d query/5</a:t>
            </a:r>
          </a:p>
        </p:txBody>
      </p:sp>
    </p:spTree>
    <p:extLst>
      <p:ext uri="{BB962C8B-B14F-4D97-AF65-F5344CB8AC3E}">
        <p14:creationId xmlns:p14="http://schemas.microsoft.com/office/powerpoint/2010/main" val="21087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6: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5" y="558468"/>
            <a:ext cx="4686651" cy="42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Local File System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Apache Spark Streaming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forniture.csv </a:t>
            </a:r>
          </a:p>
          <a:p>
            <a:pPr>
              <a:lnSpc>
                <a:spcPct val="150000"/>
              </a:lnSpc>
            </a:pPr>
            <a:r>
              <a:rPr lang="it-IT" sz="1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hlinkClick r:id="rId2"/>
              </a:rPr>
              <a:t>https://www.kaggle.com/tanmoyx/covid19-patient-precondition-dataset?select=covid.csv</a:t>
            </a: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total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money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spent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by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Civil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produtc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category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(FFP2, FFP3, fan ..)</a:t>
            </a: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build –</a:t>
            </a:r>
            <a:r>
              <a:rPr lang="it-IT" sz="1200" dirty="0" err="1">
                <a:solidFill>
                  <a:schemeClr val="accent4"/>
                </a:solidFill>
              </a:rPr>
              <a:t>rm</a:t>
            </a:r>
            <a:r>
              <a:rPr lang="it-IT" sz="1200" dirty="0">
                <a:solidFill>
                  <a:schemeClr val="accent4"/>
                </a:solidFill>
              </a:rPr>
              <a:t>=</a:t>
            </a:r>
            <a:r>
              <a:rPr lang="it-IT" sz="1200" dirty="0" err="1">
                <a:solidFill>
                  <a:schemeClr val="accent4"/>
                </a:solidFill>
              </a:rPr>
              <a:t>true</a:t>
            </a:r>
            <a:r>
              <a:rPr lang="it-IT" sz="1200" dirty="0">
                <a:solidFill>
                  <a:schemeClr val="accent4"/>
                </a:solidFill>
              </a:rPr>
              <a:t> –t query/6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run</a:t>
            </a:r>
            <a:r>
              <a:rPr lang="it-IT" sz="1200" dirty="0">
                <a:solidFill>
                  <a:schemeClr val="accent4"/>
                </a:solidFill>
              </a:rPr>
              <a:t> --name Query6 -e ENABLE_INIT_DAEMON=false --link </a:t>
            </a:r>
            <a:r>
              <a:rPr lang="it-IT" sz="1200" dirty="0" err="1">
                <a:solidFill>
                  <a:schemeClr val="accent4"/>
                </a:solidFill>
              </a:rPr>
              <a:t>spark-master:spark-master</a:t>
            </a:r>
            <a:r>
              <a:rPr lang="it-IT" sz="1200" dirty="0">
                <a:solidFill>
                  <a:schemeClr val="accent4"/>
                </a:solidFill>
              </a:rPr>
              <a:t> -d query/6</a:t>
            </a:r>
          </a:p>
        </p:txBody>
      </p:sp>
    </p:spTree>
    <p:extLst>
      <p:ext uri="{BB962C8B-B14F-4D97-AF65-F5344CB8AC3E}">
        <p14:creationId xmlns:p14="http://schemas.microsoft.com/office/powerpoint/2010/main" val="283352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3995737" y="1297006"/>
            <a:ext cx="4200525" cy="213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it-IT" sz="3600" b="1" dirty="0">
                <a:solidFill>
                  <a:schemeClr val="bg2">
                    <a:lumMod val="50000"/>
                  </a:schemeClr>
                </a:solidFill>
              </a:rPr>
              <a:t>THANKS FOR THE ATTENTION</a:t>
            </a:r>
            <a:endParaRPr lang="it-IT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3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0421D75-E8FF-4CE1-8068-5811054717CA}"/>
              </a:ext>
            </a:extLst>
          </p:cNvPr>
          <p:cNvSpPr/>
          <p:nvPr/>
        </p:nvSpPr>
        <p:spPr>
          <a:xfrm>
            <a:off x="0" y="205914"/>
            <a:ext cx="2055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Our STACK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it-IT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8F02BE0-D722-4985-BDBA-E14527DA4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30307"/>
              </p:ext>
            </p:extLst>
          </p:nvPr>
        </p:nvGraphicFramePr>
        <p:xfrm>
          <a:off x="2945933" y="1332061"/>
          <a:ext cx="6300133" cy="32063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37736">
                  <a:extLst>
                    <a:ext uri="{9D8B030D-6E8A-4147-A177-3AD203B41FA5}">
                      <a16:colId xmlns:a16="http://schemas.microsoft.com/office/drawing/2014/main" val="3276724444"/>
                    </a:ext>
                  </a:extLst>
                </a:gridCol>
                <a:gridCol w="3162397">
                  <a:extLst>
                    <a:ext uri="{9D8B030D-6E8A-4147-A177-3AD203B41FA5}">
                      <a16:colId xmlns:a16="http://schemas.microsoft.com/office/drawing/2014/main" val="190588929"/>
                    </a:ext>
                  </a:extLst>
                </a:gridCol>
              </a:tblGrid>
              <a:tr h="1068795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Data </a:t>
                      </a:r>
                      <a:r>
                        <a:rPr lang="it-IT" b="0" dirty="0" err="1"/>
                        <a:t>acquisition</a:t>
                      </a:r>
                      <a:r>
                        <a:rPr lang="it-IT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HDFS, Local 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2866"/>
                  </a:ext>
                </a:extLst>
              </a:tr>
              <a:tr h="1068795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Data processing and </a:t>
                      </a:r>
                      <a:r>
                        <a:rPr lang="it-IT" b="0" dirty="0" err="1"/>
                        <a:t>analisys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MapReduce</a:t>
                      </a:r>
                      <a:r>
                        <a:rPr lang="it-IT" b="0" dirty="0"/>
                        <a:t>, Spark, Spark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95712"/>
                  </a:ext>
                </a:extLst>
              </a:tr>
              <a:tr h="1068795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Data </a:t>
                      </a:r>
                      <a:r>
                        <a:rPr lang="it-IT" b="0" dirty="0" err="1"/>
                        <a:t>storing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HBase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9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1: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4" y="853264"/>
            <a:ext cx="5139655" cy="504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HDSF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Map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Reduce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forniture.csv </a:t>
            </a:r>
          </a:p>
          <a:p>
            <a:pPr>
              <a:lnSpc>
                <a:spcPct val="150000"/>
              </a:lnSpc>
            </a:pPr>
            <a:r>
              <a:rPr lang="it-IT" sz="1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https://github.com/pcm-dpc/COVID-19/blob/master/dati-contratti-dpc-forniture/dpc-covid19-dati-contratti-dpc-forniture.csv. </a:t>
            </a: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storing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company/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supplie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has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provided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major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of product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category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(FFP2, FFP3) and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quantity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Civil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>
                <a:solidFill>
                  <a:schemeClr val="accent4"/>
                </a:solidFill>
              </a:rPr>
              <a:t>hdfs </a:t>
            </a:r>
            <a:r>
              <a:rPr lang="it-IT" sz="1200" dirty="0" err="1">
                <a:solidFill>
                  <a:schemeClr val="accent4"/>
                </a:solidFill>
              </a:rPr>
              <a:t>dfs</a:t>
            </a:r>
            <a:r>
              <a:rPr lang="it-IT" sz="1200" dirty="0">
                <a:solidFill>
                  <a:schemeClr val="accent4"/>
                </a:solidFill>
              </a:rPr>
              <a:t> -put forniture.csv hdfs:///in1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hadoop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jar</a:t>
            </a:r>
            <a:r>
              <a:rPr lang="it-IT" sz="1200" dirty="0">
                <a:solidFill>
                  <a:schemeClr val="accent4"/>
                </a:solidFill>
              </a:rPr>
              <a:t> q1.jar Query1 hdfs:///in1 hdfs:///out12  hdfs:///out12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55492A-9C46-4299-8DFB-432F20F8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20" y="373802"/>
            <a:ext cx="6684663" cy="5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AB6C421-F971-4FD4-BE91-90AAB256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578498"/>
            <a:ext cx="10248103" cy="526225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B49CDCB-0AC2-4DBA-8AB9-FCC2849E1944}"/>
              </a:ext>
            </a:extLst>
          </p:cNvPr>
          <p:cNvSpPr/>
          <p:nvPr/>
        </p:nvSpPr>
        <p:spPr>
          <a:xfrm>
            <a:off x="144816" y="81257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Output from </a:t>
            </a:r>
            <a:r>
              <a:rPr lang="it-IT" b="1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9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2: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4" y="853264"/>
            <a:ext cx="4686651" cy="42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HDSF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Map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Reduce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province.csv </a:t>
            </a:r>
          </a:p>
          <a:p>
            <a:pPr>
              <a:lnSpc>
                <a:spcPct val="150000"/>
              </a:lnSpc>
            </a:pPr>
            <a:r>
              <a:rPr lang="it-IT" sz="1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https://www.kaggle.com/sudalairajkumar/covid19-in-italy</a:t>
            </a:r>
          </a:p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storing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infections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and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actual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positive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day (from 02-24 to 07-20) for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given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province.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>
                <a:solidFill>
                  <a:schemeClr val="accent4"/>
                </a:solidFill>
              </a:rPr>
              <a:t>hdfs </a:t>
            </a:r>
            <a:r>
              <a:rPr lang="it-IT" sz="1200" dirty="0" err="1">
                <a:solidFill>
                  <a:schemeClr val="accent4"/>
                </a:solidFill>
              </a:rPr>
              <a:t>dfs</a:t>
            </a:r>
            <a:r>
              <a:rPr lang="it-IT" sz="1200" dirty="0">
                <a:solidFill>
                  <a:schemeClr val="accent4"/>
                </a:solidFill>
              </a:rPr>
              <a:t> -put province.csv hdfs:///in2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hadoop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jar</a:t>
            </a:r>
            <a:r>
              <a:rPr lang="it-IT" sz="1200" dirty="0">
                <a:solidFill>
                  <a:schemeClr val="accent4"/>
                </a:solidFill>
              </a:rPr>
              <a:t> q2.jar Query2 hdfs:///in2 hdfs:///out2  CS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BDDD42-DBAE-422A-9EE6-08886EE3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76" y="783514"/>
            <a:ext cx="7113260" cy="43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AA22B3C-B807-46DD-BA56-AE206CDB512C}"/>
              </a:ext>
            </a:extLst>
          </p:cNvPr>
          <p:cNvSpPr/>
          <p:nvPr/>
        </p:nvSpPr>
        <p:spPr>
          <a:xfrm>
            <a:off x="129259" y="71925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Output from </a:t>
            </a:r>
            <a:r>
              <a:rPr lang="it-IT" b="1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F61892-B077-48F2-BBC7-AF3F054A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2" y="256591"/>
            <a:ext cx="5682343" cy="56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3: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4" y="853264"/>
            <a:ext cx="4686651" cy="504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Local File System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Apache Spark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regioni.csv </a:t>
            </a:r>
          </a:p>
          <a:p>
            <a:pPr>
              <a:lnSpc>
                <a:spcPct val="150000"/>
              </a:lnSpc>
            </a:pPr>
            <a:r>
              <a:rPr lang="it-IT" sz="1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hlinkClick r:id="rId2"/>
              </a:rPr>
              <a:t>https://www.kaggle.com/sudalairajkumar/covid19-in-italy</a:t>
            </a: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storing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average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infected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are (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Hospitalized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, Intensive, Home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confinement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, positive,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death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recovered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region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from 02-24 to 07-20.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build –</a:t>
            </a:r>
            <a:r>
              <a:rPr lang="it-IT" sz="1200" dirty="0" err="1">
                <a:solidFill>
                  <a:schemeClr val="accent4"/>
                </a:solidFill>
              </a:rPr>
              <a:t>rm</a:t>
            </a:r>
            <a:r>
              <a:rPr lang="it-IT" sz="1200" dirty="0">
                <a:solidFill>
                  <a:schemeClr val="accent4"/>
                </a:solidFill>
              </a:rPr>
              <a:t>=</a:t>
            </a:r>
            <a:r>
              <a:rPr lang="it-IT" sz="1200" dirty="0" err="1">
                <a:solidFill>
                  <a:schemeClr val="accent4"/>
                </a:solidFill>
              </a:rPr>
              <a:t>true</a:t>
            </a:r>
            <a:r>
              <a:rPr lang="it-IT" sz="1200" dirty="0">
                <a:solidFill>
                  <a:schemeClr val="accent4"/>
                </a:solidFill>
              </a:rPr>
              <a:t> –t query/3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run</a:t>
            </a:r>
            <a:r>
              <a:rPr lang="it-IT" sz="1200" dirty="0">
                <a:solidFill>
                  <a:schemeClr val="accent4"/>
                </a:solidFill>
              </a:rPr>
              <a:t> --name Query3 -e ENABLE_INIT_DAEMON=false --link </a:t>
            </a:r>
            <a:r>
              <a:rPr lang="it-IT" sz="1200" dirty="0" err="1">
                <a:solidFill>
                  <a:schemeClr val="accent4"/>
                </a:solidFill>
              </a:rPr>
              <a:t>spark-master:spark-master</a:t>
            </a:r>
            <a:r>
              <a:rPr lang="it-IT" sz="1200" dirty="0">
                <a:solidFill>
                  <a:schemeClr val="accent4"/>
                </a:solidFill>
              </a:rPr>
              <a:t> -d query/3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014AB1-CEB4-4666-B319-DD0B37596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4" y="407073"/>
            <a:ext cx="6869535" cy="50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AA22B3C-B807-46DD-BA56-AE206CDB512C}"/>
              </a:ext>
            </a:extLst>
          </p:cNvPr>
          <p:cNvSpPr/>
          <p:nvPr/>
        </p:nvSpPr>
        <p:spPr>
          <a:xfrm>
            <a:off x="129259" y="71925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Output from </a:t>
            </a:r>
            <a:r>
              <a:rPr lang="it-IT" b="1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FF7C4A-169B-4D96-B154-55B85258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441257"/>
            <a:ext cx="595988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8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0262170-4965-4C07-800A-43501C065DB5}"/>
              </a:ext>
            </a:extLst>
          </p:cNvPr>
          <p:cNvSpPr/>
          <p:nvPr/>
        </p:nvSpPr>
        <p:spPr>
          <a:xfrm>
            <a:off x="178965" y="189136"/>
            <a:ext cx="169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Query 4:</a:t>
            </a:r>
            <a:endParaRPr lang="it-IT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93992C-9956-4B42-A418-0972D3713958}"/>
              </a:ext>
            </a:extLst>
          </p:cNvPr>
          <p:cNvSpPr/>
          <p:nvPr/>
        </p:nvSpPr>
        <p:spPr>
          <a:xfrm>
            <a:off x="178965" y="558468"/>
            <a:ext cx="4686651" cy="5320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acquisition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Local File System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Framework/data processing: Apache Spark</a:t>
            </a: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it-IT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Dataset: covid_mexico.csv </a:t>
            </a:r>
          </a:p>
          <a:p>
            <a:pPr>
              <a:lnSpc>
                <a:spcPct val="150000"/>
              </a:lnSpc>
            </a:pPr>
            <a:r>
              <a:rPr lang="it-IT" sz="1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hlinkClick r:id="rId2"/>
              </a:rPr>
              <a:t>https://www.kaggle.com/tanmoyx/covid19-patient-precondition-dataset?select=covid.csv</a:t>
            </a: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storing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Hbase</a:t>
            </a: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t-IT" sz="1200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Definiton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average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percentage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patologies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characteristics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deaths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data set (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diabet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tobacco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pregnant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female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and so on).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Commands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12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it-IT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it-IT" sz="1200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build –</a:t>
            </a:r>
            <a:r>
              <a:rPr lang="it-IT" sz="1200" dirty="0" err="1">
                <a:solidFill>
                  <a:schemeClr val="accent4"/>
                </a:solidFill>
              </a:rPr>
              <a:t>rm</a:t>
            </a:r>
            <a:r>
              <a:rPr lang="it-IT" sz="1200" dirty="0">
                <a:solidFill>
                  <a:schemeClr val="accent4"/>
                </a:solidFill>
              </a:rPr>
              <a:t>=</a:t>
            </a:r>
            <a:r>
              <a:rPr lang="it-IT" sz="1200" dirty="0" err="1">
                <a:solidFill>
                  <a:schemeClr val="accent4"/>
                </a:solidFill>
              </a:rPr>
              <a:t>true</a:t>
            </a:r>
            <a:r>
              <a:rPr lang="it-IT" sz="1200" dirty="0">
                <a:solidFill>
                  <a:schemeClr val="accent4"/>
                </a:solidFill>
              </a:rPr>
              <a:t> –t query/4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it-IT" sz="1200" dirty="0" err="1">
                <a:solidFill>
                  <a:schemeClr val="accent4"/>
                </a:solidFill>
              </a:rPr>
              <a:t>docker</a:t>
            </a:r>
            <a:r>
              <a:rPr lang="it-IT" sz="1200" dirty="0">
                <a:solidFill>
                  <a:schemeClr val="accent4"/>
                </a:solidFill>
              </a:rPr>
              <a:t> </a:t>
            </a:r>
            <a:r>
              <a:rPr lang="it-IT" sz="1200" dirty="0" err="1">
                <a:solidFill>
                  <a:schemeClr val="accent4"/>
                </a:solidFill>
              </a:rPr>
              <a:t>run</a:t>
            </a:r>
            <a:r>
              <a:rPr lang="it-IT" sz="1200" dirty="0">
                <a:solidFill>
                  <a:schemeClr val="accent4"/>
                </a:solidFill>
              </a:rPr>
              <a:t> --name Query4 -e ENABLE_INIT_DAEMON=false --link </a:t>
            </a:r>
            <a:r>
              <a:rPr lang="it-IT" sz="1200" dirty="0" err="1">
                <a:solidFill>
                  <a:schemeClr val="accent4"/>
                </a:solidFill>
              </a:rPr>
              <a:t>spark-master:spark-master</a:t>
            </a:r>
            <a:r>
              <a:rPr lang="it-IT" sz="1200" dirty="0">
                <a:solidFill>
                  <a:schemeClr val="accent4"/>
                </a:solidFill>
              </a:rPr>
              <a:t> -d query/4</a:t>
            </a:r>
          </a:p>
        </p:txBody>
      </p:sp>
    </p:spTree>
    <p:extLst>
      <p:ext uri="{BB962C8B-B14F-4D97-AF65-F5344CB8AC3E}">
        <p14:creationId xmlns:p14="http://schemas.microsoft.com/office/powerpoint/2010/main" val="38048786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695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Raccolta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Capparelli</dc:creator>
  <cp:lastModifiedBy>Fabio Capparelli</cp:lastModifiedBy>
  <cp:revision>7</cp:revision>
  <dcterms:created xsi:type="dcterms:W3CDTF">2020-08-03T14:49:29Z</dcterms:created>
  <dcterms:modified xsi:type="dcterms:W3CDTF">2020-08-03T15:52:31Z</dcterms:modified>
</cp:coreProperties>
</file>