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6" r:id="rId3"/>
    <p:sldId id="257" r:id="rId4"/>
    <p:sldId id="275" r:id="rId5"/>
    <p:sldId id="271" r:id="rId6"/>
    <p:sldId id="276" r:id="rId7"/>
    <p:sldId id="272" r:id="rId8"/>
    <p:sldId id="273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8" autoAdjust="0"/>
    <p:restoredTop sz="94215" autoAdjust="0"/>
  </p:normalViewPr>
  <p:slideViewPr>
    <p:cSldViewPr snapToGrid="0">
      <p:cViewPr varScale="1">
        <p:scale>
          <a:sx n="55" d="100"/>
          <a:sy n="55" d="100"/>
        </p:scale>
        <p:origin x="610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af5a2ed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aaf5a2ed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4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min, total 25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minutes, 35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dpi.com/1424-8220/17/2/42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itetsu3/1DCN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1D-CNN </a:t>
            </a:r>
            <a:br>
              <a:rPr lang="en-US" dirty="0"/>
            </a:br>
            <a:r>
              <a:rPr lang="en-US" dirty="0"/>
              <a:t>for time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Mei Todaka 10/13/2018@Big Mtn Data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932F-9FD5-4EE0-8513-95ADE083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CA15-490A-4532-BC17-9085D71E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 many parameters?</a:t>
            </a:r>
          </a:p>
          <a:p>
            <a:r>
              <a:rPr lang="en-US" dirty="0"/>
              <a:t>Output shape?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02BFA-1D24-41F4-8FD1-DE7C8128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98" y="888338"/>
            <a:ext cx="9424801" cy="9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932F-9FD5-4EE0-8513-95ADE083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CA15-490A-4532-BC17-9085D71E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 many parameters?</a:t>
            </a:r>
          </a:p>
          <a:p>
            <a:pPr lvl="1"/>
            <a:r>
              <a:rPr lang="en-US" dirty="0"/>
              <a:t>16 kernels, each 64 size, 2 channels</a:t>
            </a:r>
          </a:p>
          <a:p>
            <a:pPr lvl="2"/>
            <a:r>
              <a:rPr lang="en-US" dirty="0"/>
              <a:t>16x64x2=2048</a:t>
            </a:r>
          </a:p>
          <a:p>
            <a:pPr lvl="1"/>
            <a:r>
              <a:rPr lang="en-US" dirty="0"/>
              <a:t>+16 (each kernel has a bias)</a:t>
            </a:r>
          </a:p>
          <a:p>
            <a:pPr lvl="1"/>
            <a:r>
              <a:rPr lang="en-US" dirty="0"/>
              <a:t>2048+16 = 2064</a:t>
            </a:r>
          </a:p>
          <a:p>
            <a:r>
              <a:rPr lang="en-US" dirty="0"/>
              <a:t>Output shape</a:t>
            </a:r>
          </a:p>
          <a:p>
            <a:pPr lvl="1"/>
            <a:r>
              <a:rPr lang="en-US" dirty="0"/>
              <a:t>Each kernel with 64 length go through 2048 with 16 strides, with padding = ‘same’</a:t>
            </a:r>
          </a:p>
          <a:p>
            <a:pPr lvl="2"/>
            <a:r>
              <a:rPr lang="en-US" dirty="0"/>
              <a:t>2048/16 = 128</a:t>
            </a:r>
          </a:p>
          <a:p>
            <a:pPr lvl="1"/>
            <a:r>
              <a:rPr lang="en-US" dirty="0"/>
              <a:t>There are 16 kernels</a:t>
            </a:r>
          </a:p>
          <a:p>
            <a:pPr lvl="1"/>
            <a:r>
              <a:rPr lang="en-US" dirty="0"/>
              <a:t>(None, 128, 16)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02BFA-1D24-41F4-8FD1-DE7C8128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65" y="888338"/>
            <a:ext cx="9424801" cy="925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4F0EA6-400E-4042-9DB8-AE4969483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597" y="1911390"/>
            <a:ext cx="5136325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932F-9FD5-4EE0-8513-95ADE083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CA15-490A-4532-BC17-9085D71E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RNN</a:t>
            </a:r>
          </a:p>
          <a:p>
            <a:pPr lvl="1"/>
            <a:r>
              <a:rPr lang="en-US"/>
              <a:t>Takes wat </a:t>
            </a:r>
            <a:r>
              <a:rPr lang="en-US" dirty="0"/>
              <a:t>longer to train. Accuracy?</a:t>
            </a:r>
          </a:p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Adversarial Auto Encoder</a:t>
            </a:r>
          </a:p>
          <a:p>
            <a:pPr lvl="1"/>
            <a:r>
              <a:rPr lang="en-US" dirty="0"/>
              <a:t>Imbalanced Deep Learning by Minority Class Incremental Rectification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11F26-64CF-4BB0-8451-7B5B6878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776" y="2515699"/>
            <a:ext cx="403132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1987061" y="109387"/>
            <a:ext cx="8229600" cy="66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" sz="4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to our Sponsors!	</a:t>
            </a:r>
            <a:endParaRPr sz="1467"/>
          </a:p>
        </p:txBody>
      </p:sp>
      <p:sp>
        <p:nvSpPr>
          <p:cNvPr id="130" name="Google Shape;130;p25"/>
          <p:cNvSpPr txBox="1"/>
          <p:nvPr/>
        </p:nvSpPr>
        <p:spPr>
          <a:xfrm>
            <a:off x="25831" y="575596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 rot="10800000" flipH="1">
            <a:off x="115333" y="1135979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25"/>
          <p:cNvCxnSpPr/>
          <p:nvPr/>
        </p:nvCxnSpPr>
        <p:spPr>
          <a:xfrm rot="10800000" flipH="1">
            <a:off x="115381" y="2356244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25"/>
          <p:cNvSpPr txBox="1"/>
          <p:nvPr/>
        </p:nvSpPr>
        <p:spPr>
          <a:xfrm>
            <a:off x="25831" y="2443745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Premier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 rot="10800000" flipH="1">
            <a:off x="25835" y="5898108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5"/>
          <p:cNvSpPr txBox="1"/>
          <p:nvPr/>
        </p:nvSpPr>
        <p:spPr>
          <a:xfrm>
            <a:off x="-12" y="6151067"/>
            <a:ext cx="12944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Logo: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5" descr="WeBuild_Lockup_Blue_Transparent[1]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34" y="1209254"/>
            <a:ext cx="3561100" cy="10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 descr="image95c27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755" y="1225401"/>
            <a:ext cx="3870244" cy="1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 descr="qubole_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66" y="2957957"/>
            <a:ext cx="2569465" cy="11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 descr="PS_logo_F-11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8913" y="2663061"/>
            <a:ext cx="22987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 descr="mindfire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68069" y="2517468"/>
            <a:ext cx="1773265" cy="177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 descr="google2.0.0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7734" y="4721935"/>
            <a:ext cx="2698500" cy="11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201" y="5182467"/>
            <a:ext cx="5263633" cy="48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0085" y="4126267"/>
            <a:ext cx="3531793" cy="85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691101" y="4356534"/>
            <a:ext cx="1337247" cy="140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94401" y="5934001"/>
            <a:ext cx="2197233" cy="77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37738" y="2795013"/>
            <a:ext cx="3081933" cy="9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07933" y="4148134"/>
            <a:ext cx="4748867" cy="77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981201"/>
            <a:ext cx="10350731" cy="3809999"/>
          </a:xfrm>
        </p:spPr>
        <p:txBody>
          <a:bodyPr/>
          <a:lstStyle/>
          <a:p>
            <a:r>
              <a:rPr lang="en-US" dirty="0"/>
              <a:t>Mei Todaka</a:t>
            </a:r>
          </a:p>
          <a:p>
            <a:r>
              <a:rPr lang="en-US" dirty="0"/>
              <a:t>Principal Industrial / Data Science Engineer at IM Flash</a:t>
            </a:r>
          </a:p>
          <a:p>
            <a:r>
              <a:rPr lang="en-US" dirty="0"/>
              <a:t>Math / Operations Research background</a:t>
            </a:r>
          </a:p>
          <a:p>
            <a:r>
              <a:rPr lang="en-US" dirty="0"/>
              <a:t>Recent interest</a:t>
            </a:r>
          </a:p>
          <a:p>
            <a:pPr lvl="1"/>
            <a:r>
              <a:rPr lang="en-US" dirty="0"/>
              <a:t>Deep learning (CNN, RNN, GAN, Deep Auto Encoder, new stuff for semi-supervised learning)</a:t>
            </a:r>
          </a:p>
          <a:p>
            <a:pPr lvl="1"/>
            <a:r>
              <a:rPr lang="en-US" dirty="0"/>
              <a:t>Natural Language Processing (Topic modeling, HMM, attention)</a:t>
            </a:r>
          </a:p>
          <a:p>
            <a:r>
              <a:rPr lang="en-US" dirty="0"/>
              <a:t>Half R / Half Python, SQL every day.</a:t>
            </a:r>
          </a:p>
          <a:p>
            <a:r>
              <a:rPr lang="en-US" dirty="0"/>
              <a:t>Native Japanese speaker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981201"/>
            <a:ext cx="10350731" cy="3809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of you implemented CNN?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45 mins talk, 15 mins for question and discussion (or socialization).</a:t>
            </a:r>
          </a:p>
          <a:p>
            <a:pPr marL="0" indent="0">
              <a:buNone/>
            </a:pPr>
            <a:r>
              <a:rPr lang="en-US" dirty="0"/>
              <a:t>Code demo. You can download and play with it later.</a:t>
            </a:r>
          </a:p>
        </p:txBody>
      </p:sp>
    </p:spTree>
    <p:extLst>
      <p:ext uri="{BB962C8B-B14F-4D97-AF65-F5344CB8AC3E}">
        <p14:creationId xmlns:p14="http://schemas.microsoft.com/office/powerpoint/2010/main" val="12644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753299"/>
            <a:ext cx="10350731" cy="4370664"/>
          </a:xfrm>
        </p:spPr>
        <p:txBody>
          <a:bodyPr>
            <a:normAutofit/>
          </a:bodyPr>
          <a:lstStyle/>
          <a:p>
            <a:r>
              <a:rPr lang="en-US" dirty="0"/>
              <a:t>Traditional vibration analysis – does not scale</a:t>
            </a:r>
          </a:p>
          <a:p>
            <a:pPr lvl="1"/>
            <a:r>
              <a:rPr lang="en-US" dirty="0"/>
              <a:t>Raw accelerometer data -&gt; Fast Fourie Transformation</a:t>
            </a:r>
          </a:p>
          <a:p>
            <a:pPr lvl="1"/>
            <a:r>
              <a:rPr lang="en-US" dirty="0"/>
              <a:t>Manual diagnosis using domain knowledge</a:t>
            </a:r>
          </a:p>
          <a:p>
            <a:pPr lvl="2"/>
            <a:r>
              <a:rPr lang="en-US" dirty="0"/>
              <a:t>Using knowledge of specific type of components</a:t>
            </a:r>
          </a:p>
          <a:p>
            <a:pPr lvl="2"/>
            <a:r>
              <a:rPr lang="en-US" dirty="0"/>
              <a:t>Known parameter of the components (bearing diameter, shaft speed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Only applicable for limited type of components (bearing, pumps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An alternative – deep learning</a:t>
            </a:r>
          </a:p>
          <a:p>
            <a:pPr lvl="1"/>
            <a:r>
              <a:rPr lang="en-US" dirty="0"/>
              <a:t>I’m reproducing a model proposed by the following paper:</a:t>
            </a:r>
          </a:p>
          <a:p>
            <a:pPr lvl="2"/>
            <a:r>
              <a:rPr lang="en-US" dirty="0"/>
              <a:t>Wei </a:t>
            </a:r>
            <a:r>
              <a:rPr lang="en-US" dirty="0" err="1"/>
              <a:t>Zhang,Gaoliang</a:t>
            </a:r>
            <a:r>
              <a:rPr lang="en-US" dirty="0"/>
              <a:t> Peng, </a:t>
            </a:r>
            <a:r>
              <a:rPr lang="en-US" dirty="0" err="1"/>
              <a:t>Chuanhao</a:t>
            </a:r>
            <a:r>
              <a:rPr lang="en-US" dirty="0"/>
              <a:t> Li, </a:t>
            </a:r>
            <a:r>
              <a:rPr lang="en-US" dirty="0" err="1"/>
              <a:t>Yuanhang</a:t>
            </a:r>
            <a:r>
              <a:rPr lang="en-US" dirty="0"/>
              <a:t> Chen and </a:t>
            </a:r>
            <a:r>
              <a:rPr lang="en-US" dirty="0" err="1"/>
              <a:t>Zhujin</a:t>
            </a:r>
            <a:r>
              <a:rPr lang="en-US" dirty="0"/>
              <a:t> Zhang, “</a:t>
            </a:r>
            <a:r>
              <a:rPr lang="en-US" u="sng" dirty="0">
                <a:hlinkClick r:id="rId3"/>
              </a:rPr>
              <a:t>A New Deep Learning Model </a:t>
            </a:r>
            <a:r>
              <a:rPr lang="en-US" u="sng" dirty="0" err="1">
                <a:hlinkClick r:id="rId3"/>
              </a:rPr>
              <a:t>forFault</a:t>
            </a:r>
            <a:r>
              <a:rPr lang="en-US" u="sng" dirty="0">
                <a:hlinkClick r:id="rId3"/>
              </a:rPr>
              <a:t> Diagnosis with Good Anti-Noise and Domain Adaption Ability on </a:t>
            </a:r>
            <a:r>
              <a:rPr lang="en-US" u="sng" dirty="0" err="1">
                <a:hlinkClick r:id="rId3"/>
              </a:rPr>
              <a:t>RawVibration</a:t>
            </a:r>
            <a:r>
              <a:rPr lang="en-US" u="sng" dirty="0">
                <a:hlinkClick r:id="rId3"/>
              </a:rPr>
              <a:t> Signals</a:t>
            </a:r>
            <a:r>
              <a:rPr lang="en-US" dirty="0"/>
              <a:t>”, MDPI Sensors, 2017.</a:t>
            </a:r>
          </a:p>
        </p:txBody>
      </p:sp>
    </p:spTree>
    <p:extLst>
      <p:ext uri="{BB962C8B-B14F-4D97-AF65-F5344CB8AC3E}">
        <p14:creationId xmlns:p14="http://schemas.microsoft.com/office/powerpoint/2010/main" val="25941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44" y="503853"/>
            <a:ext cx="5503178" cy="1142385"/>
          </a:xfrm>
        </p:spPr>
        <p:txBody>
          <a:bodyPr>
            <a:normAutofit fontScale="90000"/>
          </a:bodyPr>
          <a:lstStyle/>
          <a:p>
            <a:r>
              <a:rPr lang="en-US" dirty="0"/>
              <a:t>Bearing Fault Classification</a:t>
            </a:r>
            <a:br>
              <a:rPr lang="en-US" dirty="0"/>
            </a:br>
            <a:r>
              <a:rPr lang="en-US" dirty="0"/>
              <a:t>~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981201"/>
            <a:ext cx="10350731" cy="3809999"/>
          </a:xfrm>
        </p:spPr>
        <p:txBody>
          <a:bodyPr>
            <a:normAutofit fontScale="85000" lnSpcReduction="20000"/>
          </a:bodyPr>
          <a:lstStyle/>
          <a:p>
            <a:pPr fontAlgn="b"/>
            <a:r>
              <a:rPr lang="en-US" dirty="0"/>
              <a:t>Vibration data with 10 types of faults </a:t>
            </a:r>
          </a:p>
          <a:p>
            <a:pPr lvl="1" fontAlgn="b"/>
            <a:r>
              <a:rPr lang="en-US" dirty="0"/>
              <a:t>1 of them is normal</a:t>
            </a:r>
          </a:p>
          <a:p>
            <a:pPr fontAlgn="b"/>
            <a:r>
              <a:rPr lang="en-US" dirty="0"/>
              <a:t>3 types of running mode by motor load (HP) </a:t>
            </a:r>
          </a:p>
          <a:p>
            <a:pPr fontAlgn="b"/>
            <a:r>
              <a:rPr lang="en-US" dirty="0"/>
              <a:t>Data is transformed to create 2048 data points samples</a:t>
            </a:r>
          </a:p>
          <a:p>
            <a:pPr fontAlgn="b"/>
            <a:r>
              <a:rPr lang="en-US" dirty="0"/>
              <a:t>750 test samples</a:t>
            </a:r>
          </a:p>
          <a:p>
            <a:pPr lvl="1" fontAlgn="b"/>
            <a:r>
              <a:rPr lang="en-US" dirty="0"/>
              <a:t>no overlap</a:t>
            </a:r>
          </a:p>
          <a:p>
            <a:pPr fontAlgn="b"/>
            <a:r>
              <a:rPr lang="en-US" dirty="0"/>
              <a:t>17,800 training samples</a:t>
            </a:r>
          </a:p>
          <a:p>
            <a:pPr lvl="1" fontAlgn="b"/>
            <a:r>
              <a:rPr lang="en-US" dirty="0"/>
              <a:t>overlapped (data augmentation)</a:t>
            </a:r>
          </a:p>
          <a:p>
            <a:pPr fontAlgn="b"/>
            <a:r>
              <a:rPr lang="en-US" dirty="0"/>
              <a:t>2,000 validation samples</a:t>
            </a:r>
          </a:p>
          <a:p>
            <a:pPr lvl="1" fontAlgn="b"/>
            <a:r>
              <a:rPr lang="en-US" dirty="0"/>
              <a:t>overlapped (data augmentation)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42B5C-8913-430E-A4BF-2894B25E0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0"/>
            <a:ext cx="5883479" cy="2751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5B548-7656-4FE7-AA75-839F4D60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407" y="3401780"/>
            <a:ext cx="7171074" cy="18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https://github.com/meitetsu3/1DCNN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981201"/>
            <a:ext cx="10350731" cy="38099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data_prep.upynb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visualization.ipynb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1D-CNN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981201"/>
            <a:ext cx="10350731" cy="3809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1DCNN_demo.jpynb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1D-CNN, why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981201"/>
            <a:ext cx="10350731" cy="4064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1DConv.xlsx – 1 channel tab, 2 channel tab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like recognizing the shape of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Increasing the number of sensor is not too bad in terms of # of variables to optimize.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050C0-EE3C-4359-A399-5B63985E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036" y="2729884"/>
            <a:ext cx="3390476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2248</TotalTime>
  <Words>462</Words>
  <Application>Microsoft Office PowerPoint</Application>
  <PresentationFormat>Widescreen</PresentationFormat>
  <Paragraphs>97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Diamond Grid 16x9</vt:lpstr>
      <vt:lpstr>1D-CNN  for time series</vt:lpstr>
      <vt:lpstr>Thanks to our Sponsors! </vt:lpstr>
      <vt:lpstr>About me</vt:lpstr>
      <vt:lpstr>Questions</vt:lpstr>
      <vt:lpstr>Vibration Analysis</vt:lpstr>
      <vt:lpstr>Bearing Fault Classification ~ data</vt:lpstr>
      <vt:lpstr>Data prep https://github.com/meitetsu3/1DCNN</vt:lpstr>
      <vt:lpstr>Demo on 1D-CNN</vt:lpstr>
      <vt:lpstr>Explanation of 1D-CNN, why it works</vt:lpstr>
      <vt:lpstr>Quiz</vt:lpstr>
      <vt:lpstr>Quiz</vt:lpstr>
      <vt:lpstr>Questions / Discussions?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1D-CNN  for time series</dc:title>
  <dc:creator>Todaka Meitetsu</dc:creator>
  <cp:lastModifiedBy>Todaka Meitetsu</cp:lastModifiedBy>
  <cp:revision>85</cp:revision>
  <dcterms:created xsi:type="dcterms:W3CDTF">2018-10-08T04:45:09Z</dcterms:created>
  <dcterms:modified xsi:type="dcterms:W3CDTF">2018-10-13T05:59:42Z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