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8288000" cy="10287000"/>
  <p:notesSz cx="6858000" cy="9144000"/>
  <p:embeddedFontLst>
    <p:embeddedFont>
      <p:font typeface="Helvetica World Bold" charset="1" panose="020B0800040000020004"/>
      <p:regular r:id="rId22"/>
    </p:embeddedFont>
    <p:embeddedFont>
      <p:font typeface="Canva Sans" charset="1" panose="020B0503030501040103"/>
      <p:regular r:id="rId23"/>
    </p:embeddedFont>
    <p:embeddedFont>
      <p:font typeface="Helvetica World" charset="1" panose="020B0500040000020004"/>
      <p:regular r:id="rId24"/>
    </p:embeddedFont>
    <p:embeddedFont>
      <p:font typeface="Canva Sans Bold" charset="1" panose="020B0803030501040103"/>
      <p:regular r:id="rId25"/>
    </p:embeddedFont>
    <p:embeddedFont>
      <p:font typeface="Canva Sans Italics" charset="1" panose="020B0503030501040103"/>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 Id="rId6" Target="../media/image7.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90909"/>
        </a:solidFill>
      </p:bgPr>
    </p:bg>
    <p:spTree>
      <p:nvGrpSpPr>
        <p:cNvPr id="1" name=""/>
        <p:cNvGrpSpPr/>
        <p:nvPr/>
      </p:nvGrpSpPr>
      <p:grpSpPr>
        <a:xfrm>
          <a:off x="0" y="0"/>
          <a:ext cx="0" cy="0"/>
          <a:chOff x="0" y="0"/>
          <a:chExt cx="0" cy="0"/>
        </a:xfrm>
      </p:grpSpPr>
      <p:grpSp>
        <p:nvGrpSpPr>
          <p:cNvPr name="Group 2" id="2"/>
          <p:cNvGrpSpPr/>
          <p:nvPr/>
        </p:nvGrpSpPr>
        <p:grpSpPr>
          <a:xfrm rot="0">
            <a:off x="7174820" y="2790657"/>
            <a:ext cx="3938360" cy="771704"/>
            <a:chOff x="0" y="0"/>
            <a:chExt cx="1256144" cy="246136"/>
          </a:xfrm>
        </p:grpSpPr>
        <p:sp>
          <p:nvSpPr>
            <p:cNvPr name="Freeform 3" id="3"/>
            <p:cNvSpPr/>
            <p:nvPr/>
          </p:nvSpPr>
          <p:spPr>
            <a:xfrm flipH="false" flipV="false" rot="0">
              <a:off x="0" y="0"/>
              <a:ext cx="1256144" cy="246136"/>
            </a:xfrm>
            <a:custGeom>
              <a:avLst/>
              <a:gdLst/>
              <a:ahLst/>
              <a:cxnLst/>
              <a:rect r="r" b="b" t="t" l="l"/>
              <a:pathLst>
                <a:path h="246136" w="1256144">
                  <a:moveTo>
                    <a:pt x="100254" y="0"/>
                  </a:moveTo>
                  <a:lnTo>
                    <a:pt x="1155889" y="0"/>
                  </a:lnTo>
                  <a:cubicBezTo>
                    <a:pt x="1182478" y="0"/>
                    <a:pt x="1207978" y="10562"/>
                    <a:pt x="1226780" y="29364"/>
                  </a:cubicBezTo>
                  <a:cubicBezTo>
                    <a:pt x="1245581" y="48165"/>
                    <a:pt x="1256144" y="73665"/>
                    <a:pt x="1256144" y="100254"/>
                  </a:cubicBezTo>
                  <a:lnTo>
                    <a:pt x="1256144" y="145881"/>
                  </a:lnTo>
                  <a:cubicBezTo>
                    <a:pt x="1256144" y="172471"/>
                    <a:pt x="1245581" y="197971"/>
                    <a:pt x="1226780" y="216772"/>
                  </a:cubicBezTo>
                  <a:cubicBezTo>
                    <a:pt x="1207978" y="235573"/>
                    <a:pt x="1182478" y="246136"/>
                    <a:pt x="1155889" y="246136"/>
                  </a:cubicBezTo>
                  <a:lnTo>
                    <a:pt x="100254" y="246136"/>
                  </a:lnTo>
                  <a:cubicBezTo>
                    <a:pt x="73665" y="246136"/>
                    <a:pt x="48165" y="235573"/>
                    <a:pt x="29364" y="216772"/>
                  </a:cubicBezTo>
                  <a:cubicBezTo>
                    <a:pt x="10562" y="197971"/>
                    <a:pt x="0" y="172471"/>
                    <a:pt x="0" y="145881"/>
                  </a:cubicBezTo>
                  <a:lnTo>
                    <a:pt x="0" y="100254"/>
                  </a:lnTo>
                  <a:cubicBezTo>
                    <a:pt x="0" y="73665"/>
                    <a:pt x="10562" y="48165"/>
                    <a:pt x="29364" y="29364"/>
                  </a:cubicBezTo>
                  <a:cubicBezTo>
                    <a:pt x="48165" y="10562"/>
                    <a:pt x="73665" y="0"/>
                    <a:pt x="100254" y="0"/>
                  </a:cubicBezTo>
                  <a:close/>
                </a:path>
              </a:pathLst>
            </a:custGeom>
            <a:solidFill>
              <a:srgbClr val="000000">
                <a:alpha val="0"/>
              </a:srgbClr>
            </a:solidFill>
            <a:ln w="19050" cap="rnd">
              <a:solidFill>
                <a:srgbClr val="FFFFFF"/>
              </a:solidFill>
              <a:prstDash val="solid"/>
              <a:round/>
            </a:ln>
          </p:spPr>
        </p:sp>
        <p:sp>
          <p:nvSpPr>
            <p:cNvPr name="TextBox 4" id="4"/>
            <p:cNvSpPr txBox="true"/>
            <p:nvPr/>
          </p:nvSpPr>
          <p:spPr>
            <a:xfrm>
              <a:off x="0" y="-47625"/>
              <a:ext cx="1256144" cy="293761"/>
            </a:xfrm>
            <a:prstGeom prst="rect">
              <a:avLst/>
            </a:prstGeom>
          </p:spPr>
          <p:txBody>
            <a:bodyPr anchor="ctr" rtlCol="false" tIns="50800" lIns="50800" bIns="50800" rIns="50800"/>
            <a:lstStyle/>
            <a:p>
              <a:pPr algn="ctr">
                <a:lnSpc>
                  <a:spcPts val="3669"/>
                </a:lnSpc>
              </a:pPr>
            </a:p>
          </p:txBody>
        </p:sp>
      </p:grpSp>
      <p:sp>
        <p:nvSpPr>
          <p:cNvPr name="Freeform 5" id="5"/>
          <p:cNvSpPr/>
          <p:nvPr/>
        </p:nvSpPr>
        <p:spPr>
          <a:xfrm flipH="false" flipV="false" rot="0">
            <a:off x="15849958" y="150412"/>
            <a:ext cx="2238669" cy="2238669"/>
          </a:xfrm>
          <a:custGeom>
            <a:avLst/>
            <a:gdLst/>
            <a:ahLst/>
            <a:cxnLst/>
            <a:rect r="r" b="b" t="t" l="l"/>
            <a:pathLst>
              <a:path h="2238669" w="2238669">
                <a:moveTo>
                  <a:pt x="0" y="0"/>
                </a:moveTo>
                <a:lnTo>
                  <a:pt x="2238668" y="0"/>
                </a:lnTo>
                <a:lnTo>
                  <a:pt x="2238668" y="2238669"/>
                </a:lnTo>
                <a:lnTo>
                  <a:pt x="0" y="22386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4750033" y="3569690"/>
            <a:ext cx="8534972" cy="3568801"/>
          </a:xfrm>
          <a:prstGeom prst="rect">
            <a:avLst/>
          </a:prstGeom>
        </p:spPr>
        <p:txBody>
          <a:bodyPr anchor="t" rtlCol="false" tIns="0" lIns="0" bIns="0" rIns="0">
            <a:spAutoFit/>
          </a:bodyPr>
          <a:lstStyle/>
          <a:p>
            <a:pPr algn="ctr">
              <a:lnSpc>
                <a:spcPts val="12233"/>
              </a:lnSpc>
            </a:pPr>
            <a:r>
              <a:rPr lang="en-US" sz="12612" spc="-630">
                <a:solidFill>
                  <a:srgbClr val="0047FF"/>
                </a:solidFill>
                <a:latin typeface="Helvetica World Bold"/>
              </a:rPr>
              <a:t>STYLE TRANSFER</a:t>
            </a:r>
          </a:p>
        </p:txBody>
      </p:sp>
      <p:sp>
        <p:nvSpPr>
          <p:cNvPr name="Freeform 7" id="7"/>
          <p:cNvSpPr/>
          <p:nvPr/>
        </p:nvSpPr>
        <p:spPr>
          <a:xfrm flipH="false" flipV="false" rot="0">
            <a:off x="150412" y="7842532"/>
            <a:ext cx="2238669" cy="2238669"/>
          </a:xfrm>
          <a:custGeom>
            <a:avLst/>
            <a:gdLst/>
            <a:ahLst/>
            <a:cxnLst/>
            <a:rect r="r" b="b" t="t" l="l"/>
            <a:pathLst>
              <a:path h="2238669" w="2238669">
                <a:moveTo>
                  <a:pt x="0" y="0"/>
                </a:moveTo>
                <a:lnTo>
                  <a:pt x="2238669" y="0"/>
                </a:lnTo>
                <a:lnTo>
                  <a:pt x="2238669" y="2238668"/>
                </a:lnTo>
                <a:lnTo>
                  <a:pt x="0" y="22386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8" id="8"/>
          <p:cNvSpPr txBox="true"/>
          <p:nvPr/>
        </p:nvSpPr>
        <p:spPr>
          <a:xfrm rot="0">
            <a:off x="7315524" y="2852861"/>
            <a:ext cx="3654230" cy="580621"/>
          </a:xfrm>
          <a:prstGeom prst="rect">
            <a:avLst/>
          </a:prstGeom>
        </p:spPr>
        <p:txBody>
          <a:bodyPr anchor="t" rtlCol="false" tIns="0" lIns="0" bIns="0" rIns="0">
            <a:spAutoFit/>
          </a:bodyPr>
          <a:lstStyle/>
          <a:p>
            <a:pPr algn="ctr">
              <a:lnSpc>
                <a:spcPts val="4747"/>
              </a:lnSpc>
            </a:pPr>
            <a:r>
              <a:rPr lang="en-US" sz="3390">
                <a:solidFill>
                  <a:srgbClr val="FFFFFF"/>
                </a:solidFill>
                <a:latin typeface="Canva Sans"/>
              </a:rPr>
              <a:t>FINAL PROJECT</a:t>
            </a:r>
          </a:p>
        </p:txBody>
      </p:sp>
      <p:grpSp>
        <p:nvGrpSpPr>
          <p:cNvPr name="Group 9" id="9"/>
          <p:cNvGrpSpPr/>
          <p:nvPr/>
        </p:nvGrpSpPr>
        <p:grpSpPr>
          <a:xfrm rot="0">
            <a:off x="7176181" y="7456679"/>
            <a:ext cx="3682677" cy="771704"/>
            <a:chOff x="0" y="0"/>
            <a:chExt cx="1174593" cy="246136"/>
          </a:xfrm>
        </p:grpSpPr>
        <p:sp>
          <p:nvSpPr>
            <p:cNvPr name="Freeform 10" id="10"/>
            <p:cNvSpPr/>
            <p:nvPr/>
          </p:nvSpPr>
          <p:spPr>
            <a:xfrm flipH="false" flipV="false" rot="0">
              <a:off x="0" y="0"/>
              <a:ext cx="1174593" cy="246136"/>
            </a:xfrm>
            <a:custGeom>
              <a:avLst/>
              <a:gdLst/>
              <a:ahLst/>
              <a:cxnLst/>
              <a:rect r="r" b="b" t="t" l="l"/>
              <a:pathLst>
                <a:path h="246136" w="1174593">
                  <a:moveTo>
                    <a:pt x="107215" y="0"/>
                  </a:moveTo>
                  <a:lnTo>
                    <a:pt x="1067378" y="0"/>
                  </a:lnTo>
                  <a:cubicBezTo>
                    <a:pt x="1095814" y="0"/>
                    <a:pt x="1123084" y="11296"/>
                    <a:pt x="1143191" y="31403"/>
                  </a:cubicBezTo>
                  <a:cubicBezTo>
                    <a:pt x="1163298" y="51509"/>
                    <a:pt x="1174593" y="78780"/>
                    <a:pt x="1174593" y="107215"/>
                  </a:cubicBezTo>
                  <a:lnTo>
                    <a:pt x="1174593" y="138921"/>
                  </a:lnTo>
                  <a:cubicBezTo>
                    <a:pt x="1174593" y="167356"/>
                    <a:pt x="1163298" y="194627"/>
                    <a:pt x="1143191" y="214733"/>
                  </a:cubicBezTo>
                  <a:cubicBezTo>
                    <a:pt x="1123084" y="234840"/>
                    <a:pt x="1095814" y="246136"/>
                    <a:pt x="1067378" y="246136"/>
                  </a:cubicBezTo>
                  <a:lnTo>
                    <a:pt x="107215" y="246136"/>
                  </a:lnTo>
                  <a:cubicBezTo>
                    <a:pt x="48002" y="246136"/>
                    <a:pt x="0" y="198134"/>
                    <a:pt x="0" y="138921"/>
                  </a:cubicBezTo>
                  <a:lnTo>
                    <a:pt x="0" y="107215"/>
                  </a:lnTo>
                  <a:cubicBezTo>
                    <a:pt x="0" y="48002"/>
                    <a:pt x="48002" y="0"/>
                    <a:pt x="107215" y="0"/>
                  </a:cubicBezTo>
                  <a:close/>
                </a:path>
              </a:pathLst>
            </a:custGeom>
            <a:solidFill>
              <a:srgbClr val="000000">
                <a:alpha val="0"/>
              </a:srgbClr>
            </a:solidFill>
            <a:ln w="19050" cap="rnd">
              <a:solidFill>
                <a:srgbClr val="FFFFFF"/>
              </a:solidFill>
              <a:prstDash val="solid"/>
              <a:round/>
            </a:ln>
          </p:spPr>
        </p:sp>
        <p:sp>
          <p:nvSpPr>
            <p:cNvPr name="TextBox 11" id="11"/>
            <p:cNvSpPr txBox="true"/>
            <p:nvPr/>
          </p:nvSpPr>
          <p:spPr>
            <a:xfrm>
              <a:off x="0" y="-47625"/>
              <a:ext cx="1174593" cy="293761"/>
            </a:xfrm>
            <a:prstGeom prst="rect">
              <a:avLst/>
            </a:prstGeom>
          </p:spPr>
          <p:txBody>
            <a:bodyPr anchor="ctr" rtlCol="false" tIns="50800" lIns="50800" bIns="50800" rIns="50800"/>
            <a:lstStyle/>
            <a:p>
              <a:pPr algn="ctr">
                <a:lnSpc>
                  <a:spcPts val="3669"/>
                </a:lnSpc>
              </a:pPr>
            </a:p>
          </p:txBody>
        </p:sp>
      </p:grpSp>
      <p:sp>
        <p:nvSpPr>
          <p:cNvPr name="TextBox 12" id="12"/>
          <p:cNvSpPr txBox="true"/>
          <p:nvPr/>
        </p:nvSpPr>
        <p:spPr>
          <a:xfrm rot="0">
            <a:off x="7227126" y="7520040"/>
            <a:ext cx="3580787" cy="580621"/>
          </a:xfrm>
          <a:prstGeom prst="rect">
            <a:avLst/>
          </a:prstGeom>
        </p:spPr>
        <p:txBody>
          <a:bodyPr anchor="t" rtlCol="false" tIns="0" lIns="0" bIns="0" rIns="0">
            <a:spAutoFit/>
          </a:bodyPr>
          <a:lstStyle/>
          <a:p>
            <a:pPr algn="ctr">
              <a:lnSpc>
                <a:spcPts val="4747"/>
              </a:lnSpc>
            </a:pPr>
            <a:r>
              <a:rPr lang="en-US" sz="3390">
                <a:solidFill>
                  <a:srgbClr val="FFFFFF"/>
                </a:solidFill>
                <a:latin typeface="Canva Sans"/>
              </a:rPr>
              <a:t>KELOMPOK 9</a:t>
            </a:r>
          </a:p>
        </p:txBody>
      </p:sp>
      <p:sp>
        <p:nvSpPr>
          <p:cNvPr name="Freeform 13" id="13"/>
          <p:cNvSpPr/>
          <p:nvPr/>
        </p:nvSpPr>
        <p:spPr>
          <a:xfrm flipH="false" flipV="false" rot="0">
            <a:off x="150412" y="150412"/>
            <a:ext cx="2238669" cy="2238669"/>
          </a:xfrm>
          <a:custGeom>
            <a:avLst/>
            <a:gdLst/>
            <a:ahLst/>
            <a:cxnLst/>
            <a:rect r="r" b="b" t="t" l="l"/>
            <a:pathLst>
              <a:path h="2238669" w="2238669">
                <a:moveTo>
                  <a:pt x="0" y="0"/>
                </a:moveTo>
                <a:lnTo>
                  <a:pt x="2238669" y="0"/>
                </a:lnTo>
                <a:lnTo>
                  <a:pt x="2238669" y="2238669"/>
                </a:lnTo>
                <a:lnTo>
                  <a:pt x="0" y="22386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5849958" y="7842532"/>
            <a:ext cx="2238669" cy="2238669"/>
          </a:xfrm>
          <a:custGeom>
            <a:avLst/>
            <a:gdLst/>
            <a:ahLst/>
            <a:cxnLst/>
            <a:rect r="r" b="b" t="t" l="l"/>
            <a:pathLst>
              <a:path h="2238669" w="2238669">
                <a:moveTo>
                  <a:pt x="0" y="0"/>
                </a:moveTo>
                <a:lnTo>
                  <a:pt x="2238668" y="0"/>
                </a:lnTo>
                <a:lnTo>
                  <a:pt x="2238668" y="2238668"/>
                </a:lnTo>
                <a:lnTo>
                  <a:pt x="0" y="22386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90909"/>
        </a:solidFill>
      </p:bgPr>
    </p:bg>
    <p:spTree>
      <p:nvGrpSpPr>
        <p:cNvPr id="1" name=""/>
        <p:cNvGrpSpPr/>
        <p:nvPr/>
      </p:nvGrpSpPr>
      <p:grpSpPr>
        <a:xfrm>
          <a:off x="0" y="0"/>
          <a:ext cx="0" cy="0"/>
          <a:chOff x="0" y="0"/>
          <a:chExt cx="0" cy="0"/>
        </a:xfrm>
      </p:grpSpPr>
      <p:sp>
        <p:nvSpPr>
          <p:cNvPr name="Freeform 2" id="2"/>
          <p:cNvSpPr/>
          <p:nvPr/>
        </p:nvSpPr>
        <p:spPr>
          <a:xfrm flipH="false" flipV="false" rot="0">
            <a:off x="3381746" y="626159"/>
            <a:ext cx="11524508" cy="9034682"/>
          </a:xfrm>
          <a:custGeom>
            <a:avLst/>
            <a:gdLst/>
            <a:ahLst/>
            <a:cxnLst/>
            <a:rect r="r" b="b" t="t" l="l"/>
            <a:pathLst>
              <a:path h="9034682" w="11524508">
                <a:moveTo>
                  <a:pt x="0" y="0"/>
                </a:moveTo>
                <a:lnTo>
                  <a:pt x="11524508" y="0"/>
                </a:lnTo>
                <a:lnTo>
                  <a:pt x="11524508" y="9034682"/>
                </a:lnTo>
                <a:lnTo>
                  <a:pt x="0" y="9034682"/>
                </a:lnTo>
                <a:lnTo>
                  <a:pt x="0" y="0"/>
                </a:lnTo>
                <a:close/>
              </a:path>
            </a:pathLst>
          </a:custGeom>
          <a:blipFill>
            <a:blip r:embed="rId2"/>
            <a:stretch>
              <a:fillRect l="0" t="-38471" r="0" b="-38471"/>
            </a:stretch>
          </a:blipFill>
        </p:spPr>
      </p:sp>
    </p:spTree>
  </p:cSld>
  <p:clrMapOvr>
    <a:masterClrMapping/>
  </p:clrMapOvr>
</p:sld>
</file>

<file path=ppt/slides/slide11.xml><?xml version="1.0" encoding="utf-8"?>
<p:sld xmlns:p="http://schemas.openxmlformats.org/presentationml/2006/main" xmlns:a="http://schemas.openxmlformats.org/drawingml/2006/main">
  <p:cSld>
    <p:bg>
      <p:bgPr>
        <a:solidFill>
          <a:srgbClr val="090909"/>
        </a:solidFill>
      </p:bgPr>
    </p:bg>
    <p:spTree>
      <p:nvGrpSpPr>
        <p:cNvPr id="1" name=""/>
        <p:cNvGrpSpPr/>
        <p:nvPr/>
      </p:nvGrpSpPr>
      <p:grpSpPr>
        <a:xfrm>
          <a:off x="0" y="0"/>
          <a:ext cx="0" cy="0"/>
          <a:chOff x="0" y="0"/>
          <a:chExt cx="0" cy="0"/>
        </a:xfrm>
      </p:grpSpPr>
      <p:grpSp>
        <p:nvGrpSpPr>
          <p:cNvPr name="Group 2" id="2"/>
          <p:cNvGrpSpPr/>
          <p:nvPr/>
        </p:nvGrpSpPr>
        <p:grpSpPr>
          <a:xfrm rot="0">
            <a:off x="1413312" y="1765200"/>
            <a:ext cx="15461376" cy="6655271"/>
            <a:chOff x="0" y="0"/>
            <a:chExt cx="4931420" cy="2122705"/>
          </a:xfrm>
        </p:grpSpPr>
        <p:sp>
          <p:nvSpPr>
            <p:cNvPr name="Freeform 3" id="3"/>
            <p:cNvSpPr/>
            <p:nvPr/>
          </p:nvSpPr>
          <p:spPr>
            <a:xfrm flipH="false" flipV="false" rot="0">
              <a:off x="0" y="0"/>
              <a:ext cx="4931420" cy="2122705"/>
            </a:xfrm>
            <a:custGeom>
              <a:avLst/>
              <a:gdLst/>
              <a:ahLst/>
              <a:cxnLst/>
              <a:rect r="r" b="b" t="t" l="l"/>
              <a:pathLst>
                <a:path h="2122705" w="4931420">
                  <a:moveTo>
                    <a:pt x="25537" y="0"/>
                  </a:moveTo>
                  <a:lnTo>
                    <a:pt x="4905883" y="0"/>
                  </a:lnTo>
                  <a:cubicBezTo>
                    <a:pt x="4912656" y="0"/>
                    <a:pt x="4919152" y="2691"/>
                    <a:pt x="4923941" y="7480"/>
                  </a:cubicBezTo>
                  <a:cubicBezTo>
                    <a:pt x="4928730" y="12269"/>
                    <a:pt x="4931420" y="18764"/>
                    <a:pt x="4931420" y="25537"/>
                  </a:cubicBezTo>
                  <a:lnTo>
                    <a:pt x="4931420" y="2097168"/>
                  </a:lnTo>
                  <a:cubicBezTo>
                    <a:pt x="4931420" y="2103941"/>
                    <a:pt x="4928730" y="2110436"/>
                    <a:pt x="4923941" y="2115225"/>
                  </a:cubicBezTo>
                  <a:cubicBezTo>
                    <a:pt x="4919152" y="2120014"/>
                    <a:pt x="4912656" y="2122705"/>
                    <a:pt x="4905883" y="2122705"/>
                  </a:cubicBezTo>
                  <a:lnTo>
                    <a:pt x="25537" y="2122705"/>
                  </a:lnTo>
                  <a:cubicBezTo>
                    <a:pt x="18764" y="2122705"/>
                    <a:pt x="12269" y="2120014"/>
                    <a:pt x="7480" y="2115225"/>
                  </a:cubicBezTo>
                  <a:cubicBezTo>
                    <a:pt x="2691" y="2110436"/>
                    <a:pt x="0" y="2103941"/>
                    <a:pt x="0" y="2097168"/>
                  </a:cubicBezTo>
                  <a:lnTo>
                    <a:pt x="0" y="25537"/>
                  </a:lnTo>
                  <a:cubicBezTo>
                    <a:pt x="0" y="18764"/>
                    <a:pt x="2691" y="12269"/>
                    <a:pt x="7480" y="7480"/>
                  </a:cubicBezTo>
                  <a:cubicBezTo>
                    <a:pt x="12269" y="2691"/>
                    <a:pt x="18764" y="0"/>
                    <a:pt x="25537" y="0"/>
                  </a:cubicBezTo>
                  <a:close/>
                </a:path>
              </a:pathLst>
            </a:custGeom>
            <a:solidFill>
              <a:srgbClr val="000000">
                <a:alpha val="0"/>
              </a:srgbClr>
            </a:solidFill>
            <a:ln w="19050" cap="rnd">
              <a:solidFill>
                <a:srgbClr val="FFFFFF"/>
              </a:solidFill>
              <a:prstDash val="solid"/>
              <a:round/>
            </a:ln>
          </p:spPr>
        </p:sp>
        <p:sp>
          <p:nvSpPr>
            <p:cNvPr name="TextBox 4" id="4"/>
            <p:cNvSpPr txBox="true"/>
            <p:nvPr/>
          </p:nvSpPr>
          <p:spPr>
            <a:xfrm>
              <a:off x="0" y="-47625"/>
              <a:ext cx="4931420" cy="2170330"/>
            </a:xfrm>
            <a:prstGeom prst="rect">
              <a:avLst/>
            </a:prstGeom>
          </p:spPr>
          <p:txBody>
            <a:bodyPr anchor="ctr" rtlCol="false" tIns="50800" lIns="50800" bIns="50800" rIns="50800"/>
            <a:lstStyle/>
            <a:p>
              <a:pPr algn="ctr">
                <a:lnSpc>
                  <a:spcPts val="3669"/>
                </a:lnSpc>
              </a:pPr>
            </a:p>
          </p:txBody>
        </p:sp>
      </p:grpSp>
      <p:sp>
        <p:nvSpPr>
          <p:cNvPr name="TextBox 5" id="5"/>
          <p:cNvSpPr txBox="true"/>
          <p:nvPr/>
        </p:nvSpPr>
        <p:spPr>
          <a:xfrm rot="0">
            <a:off x="2056449" y="616408"/>
            <a:ext cx="6205679" cy="1024610"/>
          </a:xfrm>
          <a:prstGeom prst="rect">
            <a:avLst/>
          </a:prstGeom>
        </p:spPr>
        <p:txBody>
          <a:bodyPr anchor="t" rtlCol="false" tIns="0" lIns="0" bIns="0" rIns="0">
            <a:spAutoFit/>
          </a:bodyPr>
          <a:lstStyle/>
          <a:p>
            <a:pPr algn="l">
              <a:lnSpc>
                <a:spcPts val="6794"/>
              </a:lnSpc>
            </a:pPr>
            <a:r>
              <a:rPr lang="en-US" sz="7384" spc="-258">
                <a:solidFill>
                  <a:srgbClr val="0047FF"/>
                </a:solidFill>
                <a:latin typeface="Helvetica World Bold"/>
              </a:rPr>
              <a:t>INFERENCING</a:t>
            </a:r>
          </a:p>
        </p:txBody>
      </p:sp>
      <p:sp>
        <p:nvSpPr>
          <p:cNvPr name="TextBox 6" id="6"/>
          <p:cNvSpPr txBox="true"/>
          <p:nvPr/>
        </p:nvSpPr>
        <p:spPr>
          <a:xfrm rot="0">
            <a:off x="2677917" y="2236832"/>
            <a:ext cx="13958549" cy="895458"/>
          </a:xfrm>
          <a:prstGeom prst="rect">
            <a:avLst/>
          </a:prstGeom>
        </p:spPr>
        <p:txBody>
          <a:bodyPr anchor="t" rtlCol="false" tIns="0" lIns="0" bIns="0" rIns="0">
            <a:spAutoFit/>
          </a:bodyPr>
          <a:lstStyle/>
          <a:p>
            <a:pPr algn="just">
              <a:lnSpc>
                <a:spcPts val="3669"/>
              </a:lnSpc>
              <a:spcBef>
                <a:spcPct val="0"/>
              </a:spcBef>
            </a:pPr>
            <a:r>
              <a:rPr lang="en-US" sz="2620">
                <a:solidFill>
                  <a:srgbClr val="FFFFFF"/>
                </a:solidFill>
                <a:latin typeface="Canva Sans"/>
              </a:rPr>
              <a:t>Inferencing adalah proses melakukan running  setelah pengecekan validasi supaya python berhasil dijalankan dengan benar dan menghasilkan output.</a:t>
            </a:r>
          </a:p>
        </p:txBody>
      </p:sp>
      <p:sp>
        <p:nvSpPr>
          <p:cNvPr name="TextBox 7" id="7"/>
          <p:cNvSpPr txBox="true"/>
          <p:nvPr/>
        </p:nvSpPr>
        <p:spPr>
          <a:xfrm rot="0">
            <a:off x="2945038" y="4303307"/>
            <a:ext cx="12397924" cy="2798271"/>
          </a:xfrm>
          <a:prstGeom prst="rect">
            <a:avLst/>
          </a:prstGeom>
        </p:spPr>
        <p:txBody>
          <a:bodyPr anchor="t" rtlCol="false" tIns="0" lIns="0" bIns="0" rIns="0">
            <a:spAutoFit/>
          </a:bodyPr>
          <a:lstStyle/>
          <a:p>
            <a:pPr algn="just" marL="696394" indent="-348197" lvl="1">
              <a:lnSpc>
                <a:spcPts val="4515"/>
              </a:lnSpc>
              <a:buAutoNum type="arabicPeriod" startAt="1"/>
            </a:pPr>
            <a:r>
              <a:rPr lang="en-US" sz="3225">
                <a:solidFill>
                  <a:srgbClr val="FFFFFF"/>
                </a:solidFill>
                <a:latin typeface="Canva Sans"/>
              </a:rPr>
              <a:t>Download ailia-models - Style Transfer animeganv2</a:t>
            </a:r>
          </a:p>
          <a:p>
            <a:pPr algn="just" marL="696394" indent="-348197" lvl="1">
              <a:lnSpc>
                <a:spcPts val="4515"/>
              </a:lnSpc>
              <a:buAutoNum type="arabicPeriod" startAt="1"/>
            </a:pPr>
            <a:r>
              <a:rPr lang="en-US" sz="3225">
                <a:solidFill>
                  <a:srgbClr val="FFFFFF"/>
                </a:solidFill>
                <a:latin typeface="Canva Sans"/>
              </a:rPr>
              <a:t>Gunakan python environtment (venv)</a:t>
            </a:r>
          </a:p>
          <a:p>
            <a:pPr algn="just" marL="696394" indent="-348197" lvl="1">
              <a:lnSpc>
                <a:spcPts val="4515"/>
              </a:lnSpc>
              <a:buAutoNum type="arabicPeriod" startAt="1"/>
            </a:pPr>
            <a:r>
              <a:rPr lang="en-US" sz="3225">
                <a:solidFill>
                  <a:srgbClr val="FFFFFF"/>
                </a:solidFill>
                <a:latin typeface="Canva Sans"/>
              </a:rPr>
              <a:t> Import  original modules - Util</a:t>
            </a:r>
          </a:p>
          <a:p>
            <a:pPr algn="just" marL="696394" indent="-348197" lvl="1">
              <a:lnSpc>
                <a:spcPts val="4515"/>
              </a:lnSpc>
              <a:buAutoNum type="arabicPeriod" startAt="1"/>
            </a:pPr>
            <a:r>
              <a:rPr lang="en-US" sz="3225">
                <a:solidFill>
                  <a:srgbClr val="FFFFFF"/>
                </a:solidFill>
                <a:latin typeface="Canva Sans"/>
              </a:rPr>
              <a:t> Masukkan input.jpg serta lakukan python running</a:t>
            </a:r>
          </a:p>
          <a:p>
            <a:pPr algn="just" marL="696394" indent="-348197" lvl="1">
              <a:lnSpc>
                <a:spcPts val="4515"/>
              </a:lnSpc>
              <a:buAutoNum type="arabicPeriod" startAt="1"/>
            </a:pPr>
            <a:r>
              <a:rPr lang="en-US" sz="3225">
                <a:solidFill>
                  <a:srgbClr val="FFFFFF"/>
                </a:solidFill>
                <a:latin typeface="Canva Sans"/>
              </a:rPr>
              <a:t>Inferencing berhasil dilakukan dan menghasilkan gambar</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90909"/>
        </a:solidFill>
      </p:bgPr>
    </p:bg>
    <p:spTree>
      <p:nvGrpSpPr>
        <p:cNvPr id="1" name=""/>
        <p:cNvGrpSpPr/>
        <p:nvPr/>
      </p:nvGrpSpPr>
      <p:grpSpPr>
        <a:xfrm>
          <a:off x="0" y="0"/>
          <a:ext cx="0" cy="0"/>
          <a:chOff x="0" y="0"/>
          <a:chExt cx="0" cy="0"/>
        </a:xfrm>
      </p:grpSpPr>
      <p:sp>
        <p:nvSpPr>
          <p:cNvPr name="Freeform 2" id="2"/>
          <p:cNvSpPr/>
          <p:nvPr/>
        </p:nvSpPr>
        <p:spPr>
          <a:xfrm flipH="false" flipV="false" rot="0">
            <a:off x="152053" y="3741479"/>
            <a:ext cx="17983894" cy="2804043"/>
          </a:xfrm>
          <a:custGeom>
            <a:avLst/>
            <a:gdLst/>
            <a:ahLst/>
            <a:cxnLst/>
            <a:rect r="r" b="b" t="t" l="l"/>
            <a:pathLst>
              <a:path h="2804043" w="17983894">
                <a:moveTo>
                  <a:pt x="0" y="0"/>
                </a:moveTo>
                <a:lnTo>
                  <a:pt x="17983894" y="0"/>
                </a:lnTo>
                <a:lnTo>
                  <a:pt x="17983894" y="2804042"/>
                </a:lnTo>
                <a:lnTo>
                  <a:pt x="0" y="2804042"/>
                </a:lnTo>
                <a:lnTo>
                  <a:pt x="0" y="0"/>
                </a:lnTo>
                <a:close/>
              </a:path>
            </a:pathLst>
          </a:custGeom>
          <a:blipFill>
            <a:blip r:embed="rId2"/>
            <a:stretch>
              <a:fillRect l="0" t="0" r="0" b="0"/>
            </a:stretch>
          </a:blipFill>
        </p:spPr>
      </p:sp>
      <p:sp>
        <p:nvSpPr>
          <p:cNvPr name="TextBox 3" id="3"/>
          <p:cNvSpPr txBox="true"/>
          <p:nvPr/>
        </p:nvSpPr>
        <p:spPr>
          <a:xfrm rot="0">
            <a:off x="5255572" y="2604815"/>
            <a:ext cx="7776856" cy="513823"/>
          </a:xfrm>
          <a:prstGeom prst="rect">
            <a:avLst/>
          </a:prstGeom>
        </p:spPr>
        <p:txBody>
          <a:bodyPr anchor="t" rtlCol="false" tIns="0" lIns="0" bIns="0" rIns="0">
            <a:spAutoFit/>
          </a:bodyPr>
          <a:lstStyle/>
          <a:p>
            <a:pPr algn="just">
              <a:lnSpc>
                <a:spcPts val="4229"/>
              </a:lnSpc>
              <a:spcBef>
                <a:spcPct val="0"/>
              </a:spcBef>
            </a:pPr>
            <a:r>
              <a:rPr lang="en-US" sz="3020">
                <a:solidFill>
                  <a:srgbClr val="FFFFFF"/>
                </a:solidFill>
                <a:latin typeface="Canva Sans"/>
              </a:rPr>
              <a:t>Inferencing menggunakan Konsole - Bash</a:t>
            </a: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090909"/>
        </a:solidFill>
      </p:bgPr>
    </p:bg>
    <p:spTree>
      <p:nvGrpSpPr>
        <p:cNvPr id="1" name=""/>
        <p:cNvGrpSpPr/>
        <p:nvPr/>
      </p:nvGrpSpPr>
      <p:grpSpPr>
        <a:xfrm>
          <a:off x="0" y="0"/>
          <a:ext cx="0" cy="0"/>
          <a:chOff x="0" y="0"/>
          <a:chExt cx="0" cy="0"/>
        </a:xfrm>
      </p:grpSpPr>
      <p:sp>
        <p:nvSpPr>
          <p:cNvPr name="TextBox 2" id="2"/>
          <p:cNvSpPr txBox="true"/>
          <p:nvPr/>
        </p:nvSpPr>
        <p:spPr>
          <a:xfrm rot="0">
            <a:off x="1967011" y="4179252"/>
            <a:ext cx="14353977" cy="2376171"/>
          </a:xfrm>
          <a:prstGeom prst="rect">
            <a:avLst/>
          </a:prstGeom>
        </p:spPr>
        <p:txBody>
          <a:bodyPr anchor="t" rtlCol="false" tIns="0" lIns="0" bIns="0" rIns="0">
            <a:spAutoFit/>
          </a:bodyPr>
          <a:lstStyle/>
          <a:p>
            <a:pPr algn="just">
              <a:lnSpc>
                <a:spcPts val="15640"/>
              </a:lnSpc>
            </a:pPr>
            <a:r>
              <a:rPr lang="en-US" sz="17000" spc="-595">
                <a:solidFill>
                  <a:srgbClr val="0047FF"/>
                </a:solidFill>
                <a:latin typeface="Helvetica World Bold"/>
              </a:rPr>
              <a:t>DEPLOYMENT</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090909"/>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5970" t="0" r="-5970" b="0"/>
            </a:stretch>
          </a:blipFill>
        </p:spPr>
      </p:sp>
    </p:spTree>
  </p:cSld>
  <p:clrMapOvr>
    <a:masterClrMapping/>
  </p:clrMapOvr>
</p:sld>
</file>

<file path=ppt/slides/slide15.xml><?xml version="1.0" encoding="utf-8"?>
<p:sld xmlns:p="http://schemas.openxmlformats.org/presentationml/2006/main" xmlns:a="http://schemas.openxmlformats.org/drawingml/2006/main">
  <p:cSld>
    <p:bg>
      <p:bgPr>
        <a:solidFill>
          <a:srgbClr val="090909"/>
        </a:solidFill>
      </p:bgPr>
    </p:bg>
    <p:spTree>
      <p:nvGrpSpPr>
        <p:cNvPr id="1" name=""/>
        <p:cNvGrpSpPr/>
        <p:nvPr/>
      </p:nvGrpSpPr>
      <p:grpSpPr>
        <a:xfrm>
          <a:off x="0" y="0"/>
          <a:ext cx="0" cy="0"/>
          <a:chOff x="0" y="0"/>
          <a:chExt cx="0" cy="0"/>
        </a:xfrm>
      </p:grpSpPr>
      <p:sp>
        <p:nvSpPr>
          <p:cNvPr name="TextBox 2" id="2"/>
          <p:cNvSpPr txBox="true"/>
          <p:nvPr/>
        </p:nvSpPr>
        <p:spPr>
          <a:xfrm rot="0">
            <a:off x="6284407" y="642433"/>
            <a:ext cx="5719186" cy="963033"/>
          </a:xfrm>
          <a:prstGeom prst="rect">
            <a:avLst/>
          </a:prstGeom>
        </p:spPr>
        <p:txBody>
          <a:bodyPr anchor="t" rtlCol="false" tIns="0" lIns="0" bIns="0" rIns="0">
            <a:spAutoFit/>
          </a:bodyPr>
          <a:lstStyle/>
          <a:p>
            <a:pPr algn="l">
              <a:lnSpc>
                <a:spcPts val="6374"/>
              </a:lnSpc>
            </a:pPr>
            <a:r>
              <a:rPr lang="en-US" sz="6928" spc="-242">
                <a:solidFill>
                  <a:srgbClr val="0047FF"/>
                </a:solidFill>
                <a:latin typeface="Helvetica World Bold"/>
              </a:rPr>
              <a:t>KESIMPULAN</a:t>
            </a:r>
          </a:p>
        </p:txBody>
      </p:sp>
      <p:grpSp>
        <p:nvGrpSpPr>
          <p:cNvPr name="Group 3" id="3"/>
          <p:cNvGrpSpPr/>
          <p:nvPr/>
        </p:nvGrpSpPr>
        <p:grpSpPr>
          <a:xfrm rot="0">
            <a:off x="1963239" y="1898102"/>
            <a:ext cx="14361523" cy="6490797"/>
            <a:chOff x="0" y="0"/>
            <a:chExt cx="4580621" cy="2070246"/>
          </a:xfrm>
        </p:grpSpPr>
        <p:sp>
          <p:nvSpPr>
            <p:cNvPr name="Freeform 4" id="4"/>
            <p:cNvSpPr/>
            <p:nvPr/>
          </p:nvSpPr>
          <p:spPr>
            <a:xfrm flipH="false" flipV="false" rot="0">
              <a:off x="0" y="0"/>
              <a:ext cx="4580621" cy="2070246"/>
            </a:xfrm>
            <a:custGeom>
              <a:avLst/>
              <a:gdLst/>
              <a:ahLst/>
              <a:cxnLst/>
              <a:rect r="r" b="b" t="t" l="l"/>
              <a:pathLst>
                <a:path h="2070246" w="4580621">
                  <a:moveTo>
                    <a:pt x="27493" y="0"/>
                  </a:moveTo>
                  <a:lnTo>
                    <a:pt x="4553128" y="0"/>
                  </a:lnTo>
                  <a:cubicBezTo>
                    <a:pt x="4568312" y="0"/>
                    <a:pt x="4580621" y="12309"/>
                    <a:pt x="4580621" y="27493"/>
                  </a:cubicBezTo>
                  <a:lnTo>
                    <a:pt x="4580621" y="2042753"/>
                  </a:lnTo>
                  <a:cubicBezTo>
                    <a:pt x="4580621" y="2057937"/>
                    <a:pt x="4568312" y="2070246"/>
                    <a:pt x="4553128" y="2070246"/>
                  </a:cubicBezTo>
                  <a:lnTo>
                    <a:pt x="27493" y="2070246"/>
                  </a:lnTo>
                  <a:cubicBezTo>
                    <a:pt x="12309" y="2070246"/>
                    <a:pt x="0" y="2057937"/>
                    <a:pt x="0" y="2042753"/>
                  </a:cubicBezTo>
                  <a:lnTo>
                    <a:pt x="0" y="27493"/>
                  </a:lnTo>
                  <a:cubicBezTo>
                    <a:pt x="0" y="12309"/>
                    <a:pt x="12309" y="0"/>
                    <a:pt x="27493" y="0"/>
                  </a:cubicBezTo>
                  <a:close/>
                </a:path>
              </a:pathLst>
            </a:custGeom>
            <a:solidFill>
              <a:srgbClr val="000000">
                <a:alpha val="0"/>
              </a:srgbClr>
            </a:solidFill>
            <a:ln w="19050" cap="rnd">
              <a:solidFill>
                <a:srgbClr val="FFFFFF"/>
              </a:solidFill>
              <a:prstDash val="solid"/>
              <a:round/>
            </a:ln>
          </p:spPr>
        </p:sp>
        <p:sp>
          <p:nvSpPr>
            <p:cNvPr name="TextBox 5" id="5"/>
            <p:cNvSpPr txBox="true"/>
            <p:nvPr/>
          </p:nvSpPr>
          <p:spPr>
            <a:xfrm>
              <a:off x="0" y="-47625"/>
              <a:ext cx="4580621" cy="2117871"/>
            </a:xfrm>
            <a:prstGeom prst="rect">
              <a:avLst/>
            </a:prstGeom>
          </p:spPr>
          <p:txBody>
            <a:bodyPr anchor="ctr" rtlCol="false" tIns="50800" lIns="50800" bIns="50800" rIns="50800"/>
            <a:lstStyle/>
            <a:p>
              <a:pPr algn="ctr">
                <a:lnSpc>
                  <a:spcPts val="3669"/>
                </a:lnSpc>
              </a:pPr>
              <a:r>
                <a:rPr lang="en-US" sz="2620">
                  <a:solidFill>
                    <a:srgbClr val="000000"/>
                  </a:solidFill>
                  <a:latin typeface="Canva Sans"/>
                </a:rPr>
                <a:t>Meskipun model GAN yang diusulkan dalam makalah ini telah mencapai kinerja yang baik dalam</a:t>
              </a:r>
            </a:p>
            <a:p>
              <a:pPr algn="ctr">
                <a:lnSpc>
                  <a:spcPts val="3669"/>
                </a:lnSpc>
              </a:pPr>
              <a:r>
                <a:rPr lang="en-US" sz="2620">
                  <a:solidFill>
                    <a:srgbClr val="000000"/>
                  </a:solidFill>
                  <a:latin typeface="Canva Sans"/>
                </a:rPr>
                <a:t>tugas pemrosesan gambar secara real-time, masih ada</a:t>
              </a:r>
            </a:p>
            <a:p>
              <a:pPr algn="ctr">
                <a:lnSpc>
                  <a:spcPts val="3669"/>
                </a:lnSpc>
              </a:pPr>
              <a:r>
                <a:rPr lang="en-US" sz="2620">
                  <a:solidFill>
                    <a:srgbClr val="000000"/>
                  </a:solidFill>
                  <a:latin typeface="Canva Sans"/>
                </a:rPr>
                <a:t>masih ada masalah yang perlu diselesaikan. Sebagai contoh, model saat ini dalam makalah ini masih menghasilkan gambar dengan</a:t>
              </a:r>
            </a:p>
            <a:p>
              <a:pPr algn="ctr">
                <a:lnSpc>
                  <a:spcPts val="3669"/>
                </a:lnSpc>
              </a:pPr>
              <a:r>
                <a:rPr lang="en-US" sz="2620">
                  <a:solidFill>
                    <a:srgbClr val="000000"/>
                  </a:solidFill>
                  <a:latin typeface="Canva Sans"/>
                </a:rPr>
                <a:t>distorsi dan deformasi tertentu ketika memproses potret anime yang tidak realistis. </a:t>
              </a:r>
            </a:p>
          </p:txBody>
        </p:sp>
      </p:grpSp>
      <p:sp>
        <p:nvSpPr>
          <p:cNvPr name="TextBox 6" id="6"/>
          <p:cNvSpPr txBox="true"/>
          <p:nvPr/>
        </p:nvSpPr>
        <p:spPr>
          <a:xfrm rot="0">
            <a:off x="2147456" y="2452691"/>
            <a:ext cx="13993088" cy="2733802"/>
          </a:xfrm>
          <a:prstGeom prst="rect">
            <a:avLst/>
          </a:prstGeom>
        </p:spPr>
        <p:txBody>
          <a:bodyPr anchor="t" rtlCol="false" tIns="0" lIns="0" bIns="0" rIns="0">
            <a:spAutoFit/>
          </a:bodyPr>
          <a:lstStyle/>
          <a:p>
            <a:pPr algn="just">
              <a:lnSpc>
                <a:spcPts val="3667"/>
              </a:lnSpc>
            </a:pPr>
            <a:r>
              <a:rPr lang="en-US" sz="2619">
                <a:solidFill>
                  <a:srgbClr val="FFFFFF"/>
                </a:solidFill>
                <a:latin typeface="Canva Sans"/>
              </a:rPr>
              <a:t>Meskipun model GAN yang diusulkan dalam project ini telah mencapai kinerja yang baik dalam</a:t>
            </a:r>
            <a:r>
              <a:rPr lang="en-US" sz="2619">
                <a:solidFill>
                  <a:srgbClr val="FFFFFF"/>
                </a:solidFill>
                <a:latin typeface="Canva Sans"/>
              </a:rPr>
              <a:t> pemrosesan gambar secara real-time, masih ada masalah yang perlu diselesaikan.</a:t>
            </a:r>
          </a:p>
          <a:p>
            <a:pPr algn="just">
              <a:lnSpc>
                <a:spcPts val="3667"/>
              </a:lnSpc>
              <a:spcBef>
                <a:spcPct val="0"/>
              </a:spcBef>
            </a:pPr>
            <a:r>
              <a:rPr lang="en-US" sz="2619">
                <a:solidFill>
                  <a:srgbClr val="FFFFFF"/>
                </a:solidFill>
                <a:latin typeface="Canva Sans"/>
              </a:rPr>
              <a:t>Dalam</a:t>
            </a:r>
            <a:r>
              <a:rPr lang="en-US" sz="2619">
                <a:solidFill>
                  <a:srgbClr val="FFFFFF"/>
                </a:solidFill>
                <a:latin typeface="Canva Sans"/>
              </a:rPr>
              <a:t> beberapa kasus, inferencing masih menghasilkan gambar dengan distorsi dan deformasi tertentu ketika memproses potret anime yang tidak realistis. Tetapi semua gambar berlaku seperti itu. Ada beberapa gambar menghasilkan gambar yang jelas.</a:t>
            </a:r>
          </a:p>
        </p:txBody>
      </p:sp>
      <p:sp>
        <p:nvSpPr>
          <p:cNvPr name="TextBox 7" id="7"/>
          <p:cNvSpPr txBox="true"/>
          <p:nvPr/>
        </p:nvSpPr>
        <p:spPr>
          <a:xfrm rot="0">
            <a:off x="2147456" y="5653173"/>
            <a:ext cx="13993088" cy="2267058"/>
          </a:xfrm>
          <a:prstGeom prst="rect">
            <a:avLst/>
          </a:prstGeom>
        </p:spPr>
        <p:txBody>
          <a:bodyPr anchor="t" rtlCol="false" tIns="0" lIns="0" bIns="0" rIns="0">
            <a:spAutoFit/>
          </a:bodyPr>
          <a:lstStyle/>
          <a:p>
            <a:pPr algn="just">
              <a:lnSpc>
                <a:spcPts val="3669"/>
              </a:lnSpc>
              <a:spcBef>
                <a:spcPct val="0"/>
              </a:spcBef>
            </a:pPr>
            <a:r>
              <a:rPr lang="en-US" sz="2620">
                <a:solidFill>
                  <a:srgbClr val="FFFFFF"/>
                </a:solidFill>
                <a:latin typeface="Canva Sans"/>
              </a:rPr>
              <a:t>Realisme potret anime adalah potensi yang bermanfaat dan area pengujian aplikasi, dan ada banyak arah untuk dieksplorasi kedepannya, serta harapan penulis dalam bidang ini bisa di lakukan improvisasi supaya menghasilkan gambar yang lebih jernih, realistis, dan minim distorsi.</a:t>
            </a:r>
          </a:p>
          <a:p>
            <a:pPr algn="just">
              <a:lnSpc>
                <a:spcPts val="3669"/>
              </a:lnSpc>
              <a:spcBef>
                <a:spcPct val="0"/>
              </a:spcBef>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090909"/>
        </a:solidFill>
      </p:bgPr>
    </p:bg>
    <p:spTree>
      <p:nvGrpSpPr>
        <p:cNvPr id="1" name=""/>
        <p:cNvGrpSpPr/>
        <p:nvPr/>
      </p:nvGrpSpPr>
      <p:grpSpPr>
        <a:xfrm>
          <a:off x="0" y="0"/>
          <a:ext cx="0" cy="0"/>
          <a:chOff x="0" y="0"/>
          <a:chExt cx="0" cy="0"/>
        </a:xfrm>
      </p:grpSpPr>
      <p:grpSp>
        <p:nvGrpSpPr>
          <p:cNvPr name="Group 2" id="2"/>
          <p:cNvGrpSpPr/>
          <p:nvPr/>
        </p:nvGrpSpPr>
        <p:grpSpPr>
          <a:xfrm rot="0">
            <a:off x="3466014" y="6554806"/>
            <a:ext cx="4409458" cy="771704"/>
            <a:chOff x="0" y="0"/>
            <a:chExt cx="1406401" cy="246136"/>
          </a:xfrm>
        </p:grpSpPr>
        <p:sp>
          <p:nvSpPr>
            <p:cNvPr name="Freeform 3" id="3"/>
            <p:cNvSpPr/>
            <p:nvPr/>
          </p:nvSpPr>
          <p:spPr>
            <a:xfrm flipH="false" flipV="false" rot="0">
              <a:off x="0" y="0"/>
              <a:ext cx="1406401" cy="246136"/>
            </a:xfrm>
            <a:custGeom>
              <a:avLst/>
              <a:gdLst/>
              <a:ahLst/>
              <a:cxnLst/>
              <a:rect r="r" b="b" t="t" l="l"/>
              <a:pathLst>
                <a:path h="246136" w="1406401">
                  <a:moveTo>
                    <a:pt x="89543" y="0"/>
                  </a:moveTo>
                  <a:lnTo>
                    <a:pt x="1316857" y="0"/>
                  </a:lnTo>
                  <a:cubicBezTo>
                    <a:pt x="1340606" y="0"/>
                    <a:pt x="1363381" y="9434"/>
                    <a:pt x="1380174" y="26227"/>
                  </a:cubicBezTo>
                  <a:cubicBezTo>
                    <a:pt x="1396967" y="43019"/>
                    <a:pt x="1406401" y="65795"/>
                    <a:pt x="1406401" y="89543"/>
                  </a:cubicBezTo>
                  <a:lnTo>
                    <a:pt x="1406401" y="156592"/>
                  </a:lnTo>
                  <a:cubicBezTo>
                    <a:pt x="1406401" y="206046"/>
                    <a:pt x="1366311" y="246136"/>
                    <a:pt x="1316857" y="246136"/>
                  </a:cubicBezTo>
                  <a:lnTo>
                    <a:pt x="89543" y="246136"/>
                  </a:lnTo>
                  <a:cubicBezTo>
                    <a:pt x="40090" y="246136"/>
                    <a:pt x="0" y="206046"/>
                    <a:pt x="0" y="156592"/>
                  </a:cubicBezTo>
                  <a:lnTo>
                    <a:pt x="0" y="89543"/>
                  </a:lnTo>
                  <a:cubicBezTo>
                    <a:pt x="0" y="40090"/>
                    <a:pt x="40090" y="0"/>
                    <a:pt x="89543" y="0"/>
                  </a:cubicBezTo>
                  <a:close/>
                </a:path>
              </a:pathLst>
            </a:custGeom>
            <a:solidFill>
              <a:srgbClr val="000000">
                <a:alpha val="0"/>
              </a:srgbClr>
            </a:solidFill>
            <a:ln w="19050" cap="rnd">
              <a:solidFill>
                <a:srgbClr val="FFFFFF"/>
              </a:solidFill>
              <a:prstDash val="solid"/>
              <a:round/>
            </a:ln>
          </p:spPr>
        </p:sp>
        <p:sp>
          <p:nvSpPr>
            <p:cNvPr name="TextBox 4" id="4"/>
            <p:cNvSpPr txBox="true"/>
            <p:nvPr/>
          </p:nvSpPr>
          <p:spPr>
            <a:xfrm>
              <a:off x="0" y="-47625"/>
              <a:ext cx="1406401" cy="293761"/>
            </a:xfrm>
            <a:prstGeom prst="rect">
              <a:avLst/>
            </a:prstGeom>
          </p:spPr>
          <p:txBody>
            <a:bodyPr anchor="ctr" rtlCol="false" tIns="50800" lIns="50800" bIns="50800" rIns="50800"/>
            <a:lstStyle/>
            <a:p>
              <a:pPr algn="ctr">
                <a:lnSpc>
                  <a:spcPts val="3669"/>
                </a:lnSpc>
              </a:pPr>
            </a:p>
          </p:txBody>
        </p:sp>
      </p:grpSp>
      <p:sp>
        <p:nvSpPr>
          <p:cNvPr name="Freeform 5" id="5"/>
          <p:cNvSpPr/>
          <p:nvPr/>
        </p:nvSpPr>
        <p:spPr>
          <a:xfrm flipH="true" flipV="false" rot="0">
            <a:off x="10825147" y="407249"/>
            <a:ext cx="8089047" cy="9879751"/>
          </a:xfrm>
          <a:custGeom>
            <a:avLst/>
            <a:gdLst/>
            <a:ahLst/>
            <a:cxnLst/>
            <a:rect r="r" b="b" t="t" l="l"/>
            <a:pathLst>
              <a:path h="9879751" w="8089047">
                <a:moveTo>
                  <a:pt x="8089047" y="0"/>
                </a:moveTo>
                <a:lnTo>
                  <a:pt x="0" y="0"/>
                </a:lnTo>
                <a:lnTo>
                  <a:pt x="0" y="9879751"/>
                </a:lnTo>
                <a:lnTo>
                  <a:pt x="8089047" y="9879751"/>
                </a:lnTo>
                <a:lnTo>
                  <a:pt x="8089047" y="0"/>
                </a:lnTo>
                <a:close/>
              </a:path>
            </a:pathLst>
          </a:custGeom>
          <a:blipFill>
            <a:blip r:embed="rId2"/>
            <a:stretch>
              <a:fillRect l="0" t="0" r="0" b="0"/>
            </a:stretch>
          </a:blipFill>
        </p:spPr>
      </p:sp>
      <p:sp>
        <p:nvSpPr>
          <p:cNvPr name="TextBox 6" id="6"/>
          <p:cNvSpPr txBox="true"/>
          <p:nvPr/>
        </p:nvSpPr>
        <p:spPr>
          <a:xfrm rot="0">
            <a:off x="1028700" y="3984869"/>
            <a:ext cx="9284085" cy="2218976"/>
          </a:xfrm>
          <a:prstGeom prst="rect">
            <a:avLst/>
          </a:prstGeom>
        </p:spPr>
        <p:txBody>
          <a:bodyPr anchor="t" rtlCol="false" tIns="0" lIns="0" bIns="0" rIns="0">
            <a:spAutoFit/>
          </a:bodyPr>
          <a:lstStyle/>
          <a:p>
            <a:pPr algn="l">
              <a:lnSpc>
                <a:spcPts val="14662"/>
              </a:lnSpc>
            </a:pPr>
            <a:r>
              <a:rPr lang="en-US" sz="15937" spc="-557">
                <a:solidFill>
                  <a:srgbClr val="0047FF"/>
                </a:solidFill>
                <a:latin typeface="Helvetica World Bold"/>
              </a:rPr>
              <a:t>Thankyou</a:t>
            </a:r>
          </a:p>
        </p:txBody>
      </p:sp>
      <p:sp>
        <p:nvSpPr>
          <p:cNvPr name="TextBox 7" id="7"/>
          <p:cNvSpPr txBox="true"/>
          <p:nvPr/>
        </p:nvSpPr>
        <p:spPr>
          <a:xfrm rot="0">
            <a:off x="3880349" y="6618167"/>
            <a:ext cx="3580787" cy="578308"/>
          </a:xfrm>
          <a:prstGeom prst="rect">
            <a:avLst/>
          </a:prstGeom>
        </p:spPr>
        <p:txBody>
          <a:bodyPr anchor="t" rtlCol="false" tIns="0" lIns="0" bIns="0" rIns="0">
            <a:spAutoFit/>
          </a:bodyPr>
          <a:lstStyle/>
          <a:p>
            <a:pPr algn="ctr">
              <a:lnSpc>
                <a:spcPts val="4747"/>
              </a:lnSpc>
            </a:pPr>
            <a:r>
              <a:rPr lang="en-US" sz="3390">
                <a:solidFill>
                  <a:srgbClr val="FFFFFF"/>
                </a:solidFill>
                <a:latin typeface="Canva Sans"/>
              </a:rPr>
              <a:t>KELOMPOK 9</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90909"/>
        </a:solidFill>
      </p:bgPr>
    </p:bg>
    <p:spTree>
      <p:nvGrpSpPr>
        <p:cNvPr id="1" name=""/>
        <p:cNvGrpSpPr/>
        <p:nvPr/>
      </p:nvGrpSpPr>
      <p:grpSpPr>
        <a:xfrm>
          <a:off x="0" y="0"/>
          <a:ext cx="0" cy="0"/>
          <a:chOff x="0" y="0"/>
          <a:chExt cx="0" cy="0"/>
        </a:xfrm>
      </p:grpSpPr>
      <p:sp>
        <p:nvSpPr>
          <p:cNvPr name="Freeform 2" id="2"/>
          <p:cNvSpPr/>
          <p:nvPr/>
        </p:nvSpPr>
        <p:spPr>
          <a:xfrm flipH="false" flipV="false" rot="0">
            <a:off x="8189235" y="1552237"/>
            <a:ext cx="1909529" cy="2844736"/>
          </a:xfrm>
          <a:custGeom>
            <a:avLst/>
            <a:gdLst/>
            <a:ahLst/>
            <a:cxnLst/>
            <a:rect r="r" b="b" t="t" l="l"/>
            <a:pathLst>
              <a:path h="2844736" w="1909529">
                <a:moveTo>
                  <a:pt x="0" y="0"/>
                </a:moveTo>
                <a:lnTo>
                  <a:pt x="1909530" y="0"/>
                </a:lnTo>
                <a:lnTo>
                  <a:pt x="1909530" y="2844736"/>
                </a:lnTo>
                <a:lnTo>
                  <a:pt x="0" y="2844736"/>
                </a:lnTo>
                <a:lnTo>
                  <a:pt x="0" y="0"/>
                </a:lnTo>
                <a:close/>
              </a:path>
            </a:pathLst>
          </a:custGeom>
          <a:blipFill>
            <a:blip r:embed="rId2"/>
            <a:stretch>
              <a:fillRect l="0" t="0" r="0" b="0"/>
            </a:stretch>
          </a:blipFill>
        </p:spPr>
      </p:sp>
      <p:sp>
        <p:nvSpPr>
          <p:cNvPr name="Freeform 3" id="3"/>
          <p:cNvSpPr/>
          <p:nvPr/>
        </p:nvSpPr>
        <p:spPr>
          <a:xfrm flipH="false" flipV="false" rot="0">
            <a:off x="10832439" y="5997906"/>
            <a:ext cx="1747790" cy="2994654"/>
          </a:xfrm>
          <a:custGeom>
            <a:avLst/>
            <a:gdLst/>
            <a:ahLst/>
            <a:cxnLst/>
            <a:rect r="r" b="b" t="t" l="l"/>
            <a:pathLst>
              <a:path h="2994654" w="1747790">
                <a:moveTo>
                  <a:pt x="0" y="0"/>
                </a:moveTo>
                <a:lnTo>
                  <a:pt x="1747790" y="0"/>
                </a:lnTo>
                <a:lnTo>
                  <a:pt x="1747790" y="2994654"/>
                </a:lnTo>
                <a:lnTo>
                  <a:pt x="0" y="2994654"/>
                </a:lnTo>
                <a:lnTo>
                  <a:pt x="0" y="0"/>
                </a:lnTo>
                <a:close/>
              </a:path>
            </a:pathLst>
          </a:custGeom>
          <a:blipFill>
            <a:blip r:embed="rId3"/>
            <a:stretch>
              <a:fillRect l="-2258" t="0" r="-2258" b="0"/>
            </a:stretch>
          </a:blipFill>
        </p:spPr>
      </p:sp>
      <p:sp>
        <p:nvSpPr>
          <p:cNvPr name="Freeform 4" id="4"/>
          <p:cNvSpPr/>
          <p:nvPr/>
        </p:nvSpPr>
        <p:spPr>
          <a:xfrm flipH="false" flipV="false" rot="0">
            <a:off x="3527762" y="1819440"/>
            <a:ext cx="2561194" cy="2577533"/>
          </a:xfrm>
          <a:custGeom>
            <a:avLst/>
            <a:gdLst/>
            <a:ahLst/>
            <a:cxnLst/>
            <a:rect r="r" b="b" t="t" l="l"/>
            <a:pathLst>
              <a:path h="2577533" w="2561194">
                <a:moveTo>
                  <a:pt x="0" y="0"/>
                </a:moveTo>
                <a:lnTo>
                  <a:pt x="2561194" y="0"/>
                </a:lnTo>
                <a:lnTo>
                  <a:pt x="2561194" y="2577533"/>
                </a:lnTo>
                <a:lnTo>
                  <a:pt x="0" y="2577533"/>
                </a:lnTo>
                <a:lnTo>
                  <a:pt x="0" y="0"/>
                </a:lnTo>
                <a:close/>
              </a:path>
            </a:pathLst>
          </a:custGeom>
          <a:blipFill>
            <a:blip r:embed="rId4"/>
            <a:stretch>
              <a:fillRect l="0" t="0" r="-3042" b="0"/>
            </a:stretch>
          </a:blipFill>
        </p:spPr>
      </p:sp>
      <p:sp>
        <p:nvSpPr>
          <p:cNvPr name="Freeform 5" id="5"/>
          <p:cNvSpPr/>
          <p:nvPr/>
        </p:nvSpPr>
        <p:spPr>
          <a:xfrm flipH="false" flipV="false" rot="0">
            <a:off x="5187386" y="5997906"/>
            <a:ext cx="2364529" cy="2994654"/>
          </a:xfrm>
          <a:custGeom>
            <a:avLst/>
            <a:gdLst/>
            <a:ahLst/>
            <a:cxnLst/>
            <a:rect r="r" b="b" t="t" l="l"/>
            <a:pathLst>
              <a:path h="2994654" w="2364529">
                <a:moveTo>
                  <a:pt x="0" y="0"/>
                </a:moveTo>
                <a:lnTo>
                  <a:pt x="2364529" y="0"/>
                </a:lnTo>
                <a:lnTo>
                  <a:pt x="2364529" y="2994654"/>
                </a:lnTo>
                <a:lnTo>
                  <a:pt x="0" y="2994654"/>
                </a:lnTo>
                <a:lnTo>
                  <a:pt x="0" y="0"/>
                </a:lnTo>
                <a:close/>
              </a:path>
            </a:pathLst>
          </a:custGeom>
          <a:blipFill>
            <a:blip r:embed="rId5"/>
            <a:stretch>
              <a:fillRect l="0" t="0" r="0" b="0"/>
            </a:stretch>
          </a:blipFill>
        </p:spPr>
      </p:sp>
      <p:sp>
        <p:nvSpPr>
          <p:cNvPr name="TextBox 6" id="6"/>
          <p:cNvSpPr txBox="true"/>
          <p:nvPr/>
        </p:nvSpPr>
        <p:spPr>
          <a:xfrm rot="0">
            <a:off x="5187386" y="317694"/>
            <a:ext cx="7913228" cy="955631"/>
          </a:xfrm>
          <a:prstGeom prst="rect">
            <a:avLst/>
          </a:prstGeom>
        </p:spPr>
        <p:txBody>
          <a:bodyPr anchor="t" rtlCol="false" tIns="0" lIns="0" bIns="0" rIns="0">
            <a:spAutoFit/>
          </a:bodyPr>
          <a:lstStyle/>
          <a:p>
            <a:pPr algn="l">
              <a:lnSpc>
                <a:spcPts val="6241"/>
              </a:lnSpc>
            </a:pPr>
            <a:r>
              <a:rPr lang="en-US" sz="6784" spc="-237">
                <a:solidFill>
                  <a:srgbClr val="0047FF"/>
                </a:solidFill>
                <a:latin typeface="Helvetica World Bold"/>
              </a:rPr>
              <a:t>Anggota Kelompok:</a:t>
            </a:r>
          </a:p>
        </p:txBody>
      </p:sp>
      <p:sp>
        <p:nvSpPr>
          <p:cNvPr name="TextBox 7" id="7"/>
          <p:cNvSpPr txBox="true"/>
          <p:nvPr/>
        </p:nvSpPr>
        <p:spPr>
          <a:xfrm rot="0">
            <a:off x="3720738" y="4647714"/>
            <a:ext cx="2175242" cy="431939"/>
          </a:xfrm>
          <a:prstGeom prst="rect">
            <a:avLst/>
          </a:prstGeom>
        </p:spPr>
        <p:txBody>
          <a:bodyPr anchor="t" rtlCol="false" tIns="0" lIns="0" bIns="0" rIns="0">
            <a:spAutoFit/>
          </a:bodyPr>
          <a:lstStyle/>
          <a:p>
            <a:pPr algn="l">
              <a:lnSpc>
                <a:spcPts val="3549"/>
              </a:lnSpc>
            </a:pPr>
            <a:r>
              <a:rPr lang="en-US" sz="2535">
                <a:solidFill>
                  <a:srgbClr val="FFFFFF"/>
                </a:solidFill>
                <a:latin typeface="Canva Sans"/>
              </a:rPr>
              <a:t>Fachri Rozan</a:t>
            </a:r>
          </a:p>
        </p:txBody>
      </p:sp>
      <p:sp>
        <p:nvSpPr>
          <p:cNvPr name="TextBox 8" id="8"/>
          <p:cNvSpPr txBox="true"/>
          <p:nvPr/>
        </p:nvSpPr>
        <p:spPr>
          <a:xfrm rot="0">
            <a:off x="12223179" y="4654757"/>
            <a:ext cx="3039527" cy="431939"/>
          </a:xfrm>
          <a:prstGeom prst="rect">
            <a:avLst/>
          </a:prstGeom>
        </p:spPr>
        <p:txBody>
          <a:bodyPr anchor="t" rtlCol="false" tIns="0" lIns="0" bIns="0" rIns="0">
            <a:spAutoFit/>
          </a:bodyPr>
          <a:lstStyle/>
          <a:p>
            <a:pPr algn="l">
              <a:lnSpc>
                <a:spcPts val="3549"/>
              </a:lnSpc>
            </a:pPr>
            <a:r>
              <a:rPr lang="en-US" sz="2535">
                <a:solidFill>
                  <a:srgbClr val="FFFFFF"/>
                </a:solidFill>
                <a:latin typeface="Canva Sans"/>
              </a:rPr>
              <a:t>Furqan Ramadhan</a:t>
            </a:r>
          </a:p>
        </p:txBody>
      </p:sp>
      <p:sp>
        <p:nvSpPr>
          <p:cNvPr name="TextBox 9" id="9"/>
          <p:cNvSpPr txBox="true"/>
          <p:nvPr/>
        </p:nvSpPr>
        <p:spPr>
          <a:xfrm rot="0">
            <a:off x="8159917" y="4647714"/>
            <a:ext cx="2175242" cy="431939"/>
          </a:xfrm>
          <a:prstGeom prst="rect">
            <a:avLst/>
          </a:prstGeom>
        </p:spPr>
        <p:txBody>
          <a:bodyPr anchor="t" rtlCol="false" tIns="0" lIns="0" bIns="0" rIns="0">
            <a:spAutoFit/>
          </a:bodyPr>
          <a:lstStyle/>
          <a:p>
            <a:pPr algn="l">
              <a:lnSpc>
                <a:spcPts val="3549"/>
              </a:lnSpc>
            </a:pPr>
            <a:r>
              <a:rPr lang="en-US" sz="2535">
                <a:solidFill>
                  <a:srgbClr val="FFFFFF"/>
                </a:solidFill>
                <a:latin typeface="Canva Sans"/>
              </a:rPr>
              <a:t>Fagih Akram</a:t>
            </a:r>
          </a:p>
        </p:txBody>
      </p:sp>
      <p:sp>
        <p:nvSpPr>
          <p:cNvPr name="TextBox 10" id="10"/>
          <p:cNvSpPr txBox="true"/>
          <p:nvPr/>
        </p:nvSpPr>
        <p:spPr>
          <a:xfrm rot="0">
            <a:off x="4618967" y="9210675"/>
            <a:ext cx="3595306" cy="431939"/>
          </a:xfrm>
          <a:prstGeom prst="rect">
            <a:avLst/>
          </a:prstGeom>
        </p:spPr>
        <p:txBody>
          <a:bodyPr anchor="t" rtlCol="false" tIns="0" lIns="0" bIns="0" rIns="0">
            <a:spAutoFit/>
          </a:bodyPr>
          <a:lstStyle/>
          <a:p>
            <a:pPr algn="l">
              <a:lnSpc>
                <a:spcPts val="3549"/>
              </a:lnSpc>
            </a:pPr>
            <a:r>
              <a:rPr lang="en-US" sz="2535">
                <a:solidFill>
                  <a:srgbClr val="FFFFFF"/>
                </a:solidFill>
                <a:latin typeface="Canva Sans"/>
              </a:rPr>
              <a:t>M.Alfan Septian Nufi</a:t>
            </a:r>
          </a:p>
        </p:txBody>
      </p:sp>
      <p:sp>
        <p:nvSpPr>
          <p:cNvPr name="TextBox 11" id="11"/>
          <p:cNvSpPr txBox="true"/>
          <p:nvPr/>
        </p:nvSpPr>
        <p:spPr>
          <a:xfrm rot="0">
            <a:off x="10451087" y="9215168"/>
            <a:ext cx="2812485" cy="431939"/>
          </a:xfrm>
          <a:prstGeom prst="rect">
            <a:avLst/>
          </a:prstGeom>
        </p:spPr>
        <p:txBody>
          <a:bodyPr anchor="t" rtlCol="false" tIns="0" lIns="0" bIns="0" rIns="0">
            <a:spAutoFit/>
          </a:bodyPr>
          <a:lstStyle/>
          <a:p>
            <a:pPr algn="l">
              <a:lnSpc>
                <a:spcPts val="3549"/>
              </a:lnSpc>
            </a:pPr>
            <a:r>
              <a:rPr lang="en-US" sz="2535">
                <a:solidFill>
                  <a:srgbClr val="FFFFFF"/>
                </a:solidFill>
                <a:latin typeface="Canva Sans"/>
              </a:rPr>
              <a:t>M.Nizar Asykary</a:t>
            </a:r>
          </a:p>
        </p:txBody>
      </p:sp>
      <p:sp>
        <p:nvSpPr>
          <p:cNvPr name="TextBox 12" id="12"/>
          <p:cNvSpPr txBox="true"/>
          <p:nvPr/>
        </p:nvSpPr>
        <p:spPr>
          <a:xfrm rot="0">
            <a:off x="3404104" y="5041553"/>
            <a:ext cx="2647057" cy="413428"/>
          </a:xfrm>
          <a:prstGeom prst="rect">
            <a:avLst/>
          </a:prstGeom>
        </p:spPr>
        <p:txBody>
          <a:bodyPr anchor="t" rtlCol="false" tIns="0" lIns="0" bIns="0" rIns="0">
            <a:spAutoFit/>
          </a:bodyPr>
          <a:lstStyle/>
          <a:p>
            <a:pPr algn="ctr">
              <a:lnSpc>
                <a:spcPts val="3462"/>
              </a:lnSpc>
              <a:spcBef>
                <a:spcPct val="0"/>
              </a:spcBef>
            </a:pPr>
            <a:r>
              <a:rPr lang="en-US" sz="2473">
                <a:solidFill>
                  <a:srgbClr val="FFFFFF"/>
                </a:solidFill>
                <a:latin typeface="Canva Sans"/>
              </a:rPr>
              <a:t>(2108107010017)</a:t>
            </a:r>
          </a:p>
        </p:txBody>
      </p:sp>
      <p:sp>
        <p:nvSpPr>
          <p:cNvPr name="TextBox 13" id="13"/>
          <p:cNvSpPr txBox="true"/>
          <p:nvPr/>
        </p:nvSpPr>
        <p:spPr>
          <a:xfrm rot="0">
            <a:off x="7796957" y="5041553"/>
            <a:ext cx="2694087" cy="413428"/>
          </a:xfrm>
          <a:prstGeom prst="rect">
            <a:avLst/>
          </a:prstGeom>
        </p:spPr>
        <p:txBody>
          <a:bodyPr anchor="t" rtlCol="false" tIns="0" lIns="0" bIns="0" rIns="0">
            <a:spAutoFit/>
          </a:bodyPr>
          <a:lstStyle/>
          <a:p>
            <a:pPr algn="ctr">
              <a:lnSpc>
                <a:spcPts val="3462"/>
              </a:lnSpc>
              <a:spcBef>
                <a:spcPct val="0"/>
              </a:spcBef>
            </a:pPr>
            <a:r>
              <a:rPr lang="en-US" sz="2473">
                <a:solidFill>
                  <a:srgbClr val="FFFFFF"/>
                </a:solidFill>
                <a:latin typeface="Canva Sans"/>
              </a:rPr>
              <a:t>(2108107010061)</a:t>
            </a:r>
          </a:p>
        </p:txBody>
      </p:sp>
      <p:sp>
        <p:nvSpPr>
          <p:cNvPr name="TextBox 14" id="14"/>
          <p:cNvSpPr txBox="true"/>
          <p:nvPr/>
        </p:nvSpPr>
        <p:spPr>
          <a:xfrm rot="0">
            <a:off x="12312112" y="5048596"/>
            <a:ext cx="2674293" cy="413428"/>
          </a:xfrm>
          <a:prstGeom prst="rect">
            <a:avLst/>
          </a:prstGeom>
        </p:spPr>
        <p:txBody>
          <a:bodyPr anchor="t" rtlCol="false" tIns="0" lIns="0" bIns="0" rIns="0">
            <a:spAutoFit/>
          </a:bodyPr>
          <a:lstStyle/>
          <a:p>
            <a:pPr algn="ctr">
              <a:lnSpc>
                <a:spcPts val="3462"/>
              </a:lnSpc>
              <a:spcBef>
                <a:spcPct val="0"/>
              </a:spcBef>
            </a:pPr>
            <a:r>
              <a:rPr lang="en-US" sz="2473">
                <a:solidFill>
                  <a:srgbClr val="FFFFFF"/>
                </a:solidFill>
                <a:latin typeface="Canva Sans"/>
              </a:rPr>
              <a:t>(2108107010013)</a:t>
            </a:r>
          </a:p>
        </p:txBody>
      </p:sp>
      <p:sp>
        <p:nvSpPr>
          <p:cNvPr name="TextBox 15" id="15"/>
          <p:cNvSpPr txBox="true"/>
          <p:nvPr/>
        </p:nvSpPr>
        <p:spPr>
          <a:xfrm rot="0">
            <a:off x="4894346" y="9604514"/>
            <a:ext cx="2669828" cy="413428"/>
          </a:xfrm>
          <a:prstGeom prst="rect">
            <a:avLst/>
          </a:prstGeom>
        </p:spPr>
        <p:txBody>
          <a:bodyPr anchor="t" rtlCol="false" tIns="0" lIns="0" bIns="0" rIns="0">
            <a:spAutoFit/>
          </a:bodyPr>
          <a:lstStyle/>
          <a:p>
            <a:pPr algn="ctr">
              <a:lnSpc>
                <a:spcPts val="3462"/>
              </a:lnSpc>
              <a:spcBef>
                <a:spcPct val="0"/>
              </a:spcBef>
            </a:pPr>
            <a:r>
              <a:rPr lang="en-US" sz="2473">
                <a:solidFill>
                  <a:srgbClr val="FFFFFF"/>
                </a:solidFill>
                <a:latin typeface="Canva Sans"/>
              </a:rPr>
              <a:t>(2108107010047)</a:t>
            </a:r>
          </a:p>
        </p:txBody>
      </p:sp>
      <p:sp>
        <p:nvSpPr>
          <p:cNvPr name="TextBox 16" id="16"/>
          <p:cNvSpPr txBox="true"/>
          <p:nvPr/>
        </p:nvSpPr>
        <p:spPr>
          <a:xfrm rot="0">
            <a:off x="10357728" y="9609006"/>
            <a:ext cx="2697212" cy="413428"/>
          </a:xfrm>
          <a:prstGeom prst="rect">
            <a:avLst/>
          </a:prstGeom>
        </p:spPr>
        <p:txBody>
          <a:bodyPr anchor="t" rtlCol="false" tIns="0" lIns="0" bIns="0" rIns="0">
            <a:spAutoFit/>
          </a:bodyPr>
          <a:lstStyle/>
          <a:p>
            <a:pPr algn="ctr">
              <a:lnSpc>
                <a:spcPts val="3462"/>
              </a:lnSpc>
              <a:spcBef>
                <a:spcPct val="0"/>
              </a:spcBef>
            </a:pPr>
            <a:r>
              <a:rPr lang="en-US" sz="2473">
                <a:solidFill>
                  <a:srgbClr val="FFFFFF"/>
                </a:solidFill>
                <a:latin typeface="Canva Sans"/>
              </a:rPr>
              <a:t>(2108107010043)</a:t>
            </a:r>
          </a:p>
        </p:txBody>
      </p:sp>
      <p:sp>
        <p:nvSpPr>
          <p:cNvPr name="Freeform 17" id="17"/>
          <p:cNvSpPr/>
          <p:nvPr/>
        </p:nvSpPr>
        <p:spPr>
          <a:xfrm flipH="false" flipV="false" rot="0">
            <a:off x="12279044" y="1552237"/>
            <a:ext cx="2740429" cy="2844736"/>
          </a:xfrm>
          <a:custGeom>
            <a:avLst/>
            <a:gdLst/>
            <a:ahLst/>
            <a:cxnLst/>
            <a:rect r="r" b="b" t="t" l="l"/>
            <a:pathLst>
              <a:path h="2844736" w="2740429">
                <a:moveTo>
                  <a:pt x="0" y="0"/>
                </a:moveTo>
                <a:lnTo>
                  <a:pt x="2740429" y="0"/>
                </a:lnTo>
                <a:lnTo>
                  <a:pt x="2740429" y="2844736"/>
                </a:lnTo>
                <a:lnTo>
                  <a:pt x="0" y="2844736"/>
                </a:lnTo>
                <a:lnTo>
                  <a:pt x="0" y="0"/>
                </a:lnTo>
                <a:close/>
              </a:path>
            </a:pathLst>
          </a:custGeom>
          <a:blipFill>
            <a:blip r:embed="rId6"/>
            <a:stretch>
              <a:fillRect l="-233" t="0" r="-233" b="-467"/>
            </a:stretch>
          </a:blipFill>
        </p:spPr>
      </p:sp>
    </p:spTree>
  </p:cSld>
  <p:clrMapOvr>
    <a:masterClrMapping/>
  </p:clrMapOvr>
</p:sld>
</file>

<file path=ppt/slides/slide3.xml><?xml version="1.0" encoding="utf-8"?>
<p:sld xmlns:p="http://schemas.openxmlformats.org/presentationml/2006/main" xmlns:a="http://schemas.openxmlformats.org/drawingml/2006/main">
  <p:cSld>
    <p:bg>
      <p:bgPr>
        <a:solidFill>
          <a:srgbClr val="090909"/>
        </a:solidFill>
      </p:bgPr>
    </p:bg>
    <p:spTree>
      <p:nvGrpSpPr>
        <p:cNvPr id="1" name=""/>
        <p:cNvGrpSpPr/>
        <p:nvPr/>
      </p:nvGrpSpPr>
      <p:grpSpPr>
        <a:xfrm>
          <a:off x="0" y="0"/>
          <a:ext cx="0" cy="0"/>
          <a:chOff x="0" y="0"/>
          <a:chExt cx="0" cy="0"/>
        </a:xfrm>
      </p:grpSpPr>
      <p:sp>
        <p:nvSpPr>
          <p:cNvPr name="TextBox 2" id="2"/>
          <p:cNvSpPr txBox="true"/>
          <p:nvPr/>
        </p:nvSpPr>
        <p:spPr>
          <a:xfrm rot="0">
            <a:off x="5009898" y="526139"/>
            <a:ext cx="8268205" cy="1233722"/>
          </a:xfrm>
          <a:prstGeom prst="rect">
            <a:avLst/>
          </a:prstGeom>
        </p:spPr>
        <p:txBody>
          <a:bodyPr anchor="t" rtlCol="false" tIns="0" lIns="0" bIns="0" rIns="0">
            <a:spAutoFit/>
          </a:bodyPr>
          <a:lstStyle/>
          <a:p>
            <a:pPr algn="l">
              <a:lnSpc>
                <a:spcPts val="8126"/>
              </a:lnSpc>
            </a:pPr>
            <a:r>
              <a:rPr lang="en-US" sz="8832" spc="-309">
                <a:solidFill>
                  <a:srgbClr val="0047FF"/>
                </a:solidFill>
                <a:latin typeface="Helvetica World Bold"/>
              </a:rPr>
              <a:t>PENDAHULUAN</a:t>
            </a:r>
          </a:p>
        </p:txBody>
      </p:sp>
      <p:grpSp>
        <p:nvGrpSpPr>
          <p:cNvPr name="Group 3" id="3"/>
          <p:cNvGrpSpPr/>
          <p:nvPr/>
        </p:nvGrpSpPr>
        <p:grpSpPr>
          <a:xfrm rot="0">
            <a:off x="1028700" y="2118112"/>
            <a:ext cx="16230600" cy="7140188"/>
            <a:chOff x="0" y="0"/>
            <a:chExt cx="5176765" cy="2277370"/>
          </a:xfrm>
        </p:grpSpPr>
        <p:sp>
          <p:nvSpPr>
            <p:cNvPr name="Freeform 4" id="4"/>
            <p:cNvSpPr/>
            <p:nvPr/>
          </p:nvSpPr>
          <p:spPr>
            <a:xfrm flipH="false" flipV="false" rot="0">
              <a:off x="0" y="0"/>
              <a:ext cx="5176765" cy="2277370"/>
            </a:xfrm>
            <a:custGeom>
              <a:avLst/>
              <a:gdLst/>
              <a:ahLst/>
              <a:cxnLst/>
              <a:rect r="r" b="b" t="t" l="l"/>
              <a:pathLst>
                <a:path h="2277370" w="5176765">
                  <a:moveTo>
                    <a:pt x="24327" y="0"/>
                  </a:moveTo>
                  <a:lnTo>
                    <a:pt x="5152438" y="0"/>
                  </a:lnTo>
                  <a:cubicBezTo>
                    <a:pt x="5165873" y="0"/>
                    <a:pt x="5176765" y="10891"/>
                    <a:pt x="5176765" y="24327"/>
                  </a:cubicBezTo>
                  <a:lnTo>
                    <a:pt x="5176765" y="2253043"/>
                  </a:lnTo>
                  <a:cubicBezTo>
                    <a:pt x="5176765" y="2266478"/>
                    <a:pt x="5165873" y="2277370"/>
                    <a:pt x="5152438" y="2277370"/>
                  </a:cubicBezTo>
                  <a:lnTo>
                    <a:pt x="24327" y="2277370"/>
                  </a:lnTo>
                  <a:cubicBezTo>
                    <a:pt x="10891" y="2277370"/>
                    <a:pt x="0" y="2266478"/>
                    <a:pt x="0" y="2253043"/>
                  </a:cubicBezTo>
                  <a:lnTo>
                    <a:pt x="0" y="24327"/>
                  </a:lnTo>
                  <a:cubicBezTo>
                    <a:pt x="0" y="10891"/>
                    <a:pt x="10891" y="0"/>
                    <a:pt x="24327" y="0"/>
                  </a:cubicBezTo>
                  <a:close/>
                </a:path>
              </a:pathLst>
            </a:custGeom>
            <a:solidFill>
              <a:srgbClr val="000000">
                <a:alpha val="0"/>
              </a:srgbClr>
            </a:solidFill>
            <a:ln w="19050" cap="rnd">
              <a:solidFill>
                <a:srgbClr val="FFFFFF"/>
              </a:solidFill>
              <a:prstDash val="solid"/>
              <a:round/>
            </a:ln>
          </p:spPr>
        </p:sp>
        <p:sp>
          <p:nvSpPr>
            <p:cNvPr name="TextBox 5" id="5"/>
            <p:cNvSpPr txBox="true"/>
            <p:nvPr/>
          </p:nvSpPr>
          <p:spPr>
            <a:xfrm>
              <a:off x="0" y="-47625"/>
              <a:ext cx="5176765" cy="2324995"/>
            </a:xfrm>
            <a:prstGeom prst="rect">
              <a:avLst/>
            </a:prstGeom>
          </p:spPr>
          <p:txBody>
            <a:bodyPr anchor="ctr" rtlCol="false" tIns="50800" lIns="50800" bIns="50800" rIns="50800"/>
            <a:lstStyle/>
            <a:p>
              <a:pPr algn="ctr">
                <a:lnSpc>
                  <a:spcPts val="3669"/>
                </a:lnSpc>
              </a:pPr>
            </a:p>
          </p:txBody>
        </p:sp>
      </p:grpSp>
      <p:sp>
        <p:nvSpPr>
          <p:cNvPr name="TextBox 6" id="6"/>
          <p:cNvSpPr txBox="true"/>
          <p:nvPr/>
        </p:nvSpPr>
        <p:spPr>
          <a:xfrm rot="0">
            <a:off x="1750979" y="2543106"/>
            <a:ext cx="14174229" cy="2314229"/>
          </a:xfrm>
          <a:prstGeom prst="rect">
            <a:avLst/>
          </a:prstGeom>
        </p:spPr>
        <p:txBody>
          <a:bodyPr anchor="t" rtlCol="false" tIns="0" lIns="0" bIns="0" rIns="0">
            <a:spAutoFit/>
          </a:bodyPr>
          <a:lstStyle/>
          <a:p>
            <a:pPr algn="just">
              <a:lnSpc>
                <a:spcPts val="3694"/>
              </a:lnSpc>
            </a:pPr>
            <a:r>
              <a:rPr lang="en-US" sz="2638">
                <a:solidFill>
                  <a:srgbClr val="FFFFFF"/>
                </a:solidFill>
                <a:latin typeface="Canva Sans"/>
              </a:rPr>
              <a:t>      Style Transfer adalah sebuah teknik dalam machine learning yang memungkinkan kita untuk menggabungkan konten dari satu gambar dengan gaya artistik dari gambar lain. Dengan menggunakan metode ini, kita dapat menciptakan karya seni baru yang menggabungkan elemen-elemen visual dari berbagai sumber, menghasilkan gambar yang unik dan menarik.</a:t>
            </a:r>
          </a:p>
        </p:txBody>
      </p:sp>
      <p:sp>
        <p:nvSpPr>
          <p:cNvPr name="TextBox 7" id="7"/>
          <p:cNvSpPr txBox="true"/>
          <p:nvPr/>
        </p:nvSpPr>
        <p:spPr>
          <a:xfrm rot="0">
            <a:off x="1598026" y="5976702"/>
            <a:ext cx="14327182" cy="1809858"/>
          </a:xfrm>
          <a:prstGeom prst="rect">
            <a:avLst/>
          </a:prstGeom>
        </p:spPr>
        <p:txBody>
          <a:bodyPr anchor="t" rtlCol="false" tIns="0" lIns="0" bIns="0" rIns="0">
            <a:spAutoFit/>
          </a:bodyPr>
          <a:lstStyle/>
          <a:p>
            <a:pPr algn="just">
              <a:lnSpc>
                <a:spcPts val="3669"/>
              </a:lnSpc>
              <a:spcBef>
                <a:spcPct val="0"/>
              </a:spcBef>
            </a:pPr>
            <a:r>
              <a:rPr lang="en-US" sz="2620">
                <a:solidFill>
                  <a:srgbClr val="FFFFFF"/>
                </a:solidFill>
                <a:latin typeface="Canva Sans"/>
              </a:rPr>
              <a:t>      Kami </a:t>
            </a:r>
            <a:r>
              <a:rPr lang="en-US" sz="2620">
                <a:solidFill>
                  <a:srgbClr val="FFFFFF"/>
                </a:solidFill>
                <a:latin typeface="Canva Sans"/>
              </a:rPr>
              <a:t>memilih Style Transfer dikarenakan teknik ini memiliki potensi besar dalam mengubah dan meningkatkan kreativitas dalam bidang seni digital dan desain. Dengan kemampuan untuk menggabungkan konten dari satu gambar dengan gaya artistik dari gambar lain, Style Transfer menawarkan solusi inovatif untuk berbagai aplikasi kreatif. </a:t>
            </a:r>
          </a:p>
        </p:txBody>
      </p:sp>
      <p:sp>
        <p:nvSpPr>
          <p:cNvPr name="TextBox 8" id="8"/>
          <p:cNvSpPr txBox="true"/>
          <p:nvPr/>
        </p:nvSpPr>
        <p:spPr>
          <a:xfrm rot="0">
            <a:off x="1598026" y="5505450"/>
            <a:ext cx="2753899" cy="371317"/>
          </a:xfrm>
          <a:prstGeom prst="rect">
            <a:avLst/>
          </a:prstGeom>
        </p:spPr>
        <p:txBody>
          <a:bodyPr anchor="t" rtlCol="false" tIns="0" lIns="0" bIns="0" rIns="0">
            <a:spAutoFit/>
          </a:bodyPr>
          <a:lstStyle/>
          <a:p>
            <a:pPr algn="l">
              <a:lnSpc>
                <a:spcPts val="2706"/>
              </a:lnSpc>
            </a:pPr>
            <a:r>
              <a:rPr lang="en-US" sz="2941" spc="-102">
                <a:solidFill>
                  <a:srgbClr val="0047FF"/>
                </a:solidFill>
                <a:latin typeface="Helvetica World"/>
              </a:rPr>
              <a:t>Latar Belakang:</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090909"/>
        </a:solidFill>
      </p:bgPr>
    </p:bg>
    <p:spTree>
      <p:nvGrpSpPr>
        <p:cNvPr id="1" name=""/>
        <p:cNvGrpSpPr/>
        <p:nvPr/>
      </p:nvGrpSpPr>
      <p:grpSpPr>
        <a:xfrm>
          <a:off x="0" y="0"/>
          <a:ext cx="0" cy="0"/>
          <a:chOff x="0" y="0"/>
          <a:chExt cx="0" cy="0"/>
        </a:xfrm>
      </p:grpSpPr>
      <p:grpSp>
        <p:nvGrpSpPr>
          <p:cNvPr name="Group 2" id="2"/>
          <p:cNvGrpSpPr/>
          <p:nvPr/>
        </p:nvGrpSpPr>
        <p:grpSpPr>
          <a:xfrm rot="0">
            <a:off x="2056449" y="1765200"/>
            <a:ext cx="13935615" cy="7941159"/>
            <a:chOff x="0" y="0"/>
            <a:chExt cx="4444777" cy="2532840"/>
          </a:xfrm>
        </p:grpSpPr>
        <p:sp>
          <p:nvSpPr>
            <p:cNvPr name="Freeform 3" id="3"/>
            <p:cNvSpPr/>
            <p:nvPr/>
          </p:nvSpPr>
          <p:spPr>
            <a:xfrm flipH="false" flipV="false" rot="0">
              <a:off x="0" y="0"/>
              <a:ext cx="4444777" cy="2532840"/>
            </a:xfrm>
            <a:custGeom>
              <a:avLst/>
              <a:gdLst/>
              <a:ahLst/>
              <a:cxnLst/>
              <a:rect r="r" b="b" t="t" l="l"/>
              <a:pathLst>
                <a:path h="2532840" w="4444777">
                  <a:moveTo>
                    <a:pt x="28333" y="0"/>
                  </a:moveTo>
                  <a:lnTo>
                    <a:pt x="4416444" y="0"/>
                  </a:lnTo>
                  <a:cubicBezTo>
                    <a:pt x="4432092" y="0"/>
                    <a:pt x="4444777" y="12685"/>
                    <a:pt x="4444777" y="28333"/>
                  </a:cubicBezTo>
                  <a:lnTo>
                    <a:pt x="4444777" y="2504507"/>
                  </a:lnTo>
                  <a:cubicBezTo>
                    <a:pt x="4444777" y="2520155"/>
                    <a:pt x="4432092" y="2532840"/>
                    <a:pt x="4416444" y="2532840"/>
                  </a:cubicBezTo>
                  <a:lnTo>
                    <a:pt x="28333" y="2532840"/>
                  </a:lnTo>
                  <a:cubicBezTo>
                    <a:pt x="12685" y="2532840"/>
                    <a:pt x="0" y="2520155"/>
                    <a:pt x="0" y="2504507"/>
                  </a:cubicBezTo>
                  <a:lnTo>
                    <a:pt x="0" y="28333"/>
                  </a:lnTo>
                  <a:cubicBezTo>
                    <a:pt x="0" y="12685"/>
                    <a:pt x="12685" y="0"/>
                    <a:pt x="28333" y="0"/>
                  </a:cubicBezTo>
                  <a:close/>
                </a:path>
              </a:pathLst>
            </a:custGeom>
            <a:solidFill>
              <a:srgbClr val="000000">
                <a:alpha val="0"/>
              </a:srgbClr>
            </a:solidFill>
            <a:ln w="19050" cap="rnd">
              <a:solidFill>
                <a:srgbClr val="FFFFFF"/>
              </a:solidFill>
              <a:prstDash val="solid"/>
              <a:round/>
            </a:ln>
          </p:spPr>
        </p:sp>
        <p:sp>
          <p:nvSpPr>
            <p:cNvPr name="TextBox 4" id="4"/>
            <p:cNvSpPr txBox="true"/>
            <p:nvPr/>
          </p:nvSpPr>
          <p:spPr>
            <a:xfrm>
              <a:off x="0" y="-47625"/>
              <a:ext cx="4444777" cy="2580465"/>
            </a:xfrm>
            <a:prstGeom prst="rect">
              <a:avLst/>
            </a:prstGeom>
          </p:spPr>
          <p:txBody>
            <a:bodyPr anchor="ctr" rtlCol="false" tIns="50800" lIns="50800" bIns="50800" rIns="50800"/>
            <a:lstStyle/>
            <a:p>
              <a:pPr algn="ctr">
                <a:lnSpc>
                  <a:spcPts val="3669"/>
                </a:lnSpc>
              </a:pPr>
            </a:p>
          </p:txBody>
        </p:sp>
      </p:grpSp>
      <p:sp>
        <p:nvSpPr>
          <p:cNvPr name="TextBox 5" id="5"/>
          <p:cNvSpPr txBox="true"/>
          <p:nvPr/>
        </p:nvSpPr>
        <p:spPr>
          <a:xfrm rot="0">
            <a:off x="4366478" y="616408"/>
            <a:ext cx="9555043" cy="1024610"/>
          </a:xfrm>
          <a:prstGeom prst="rect">
            <a:avLst/>
          </a:prstGeom>
        </p:spPr>
        <p:txBody>
          <a:bodyPr anchor="t" rtlCol="false" tIns="0" lIns="0" bIns="0" rIns="0">
            <a:spAutoFit/>
          </a:bodyPr>
          <a:lstStyle/>
          <a:p>
            <a:pPr algn="l">
              <a:lnSpc>
                <a:spcPts val="6794"/>
              </a:lnSpc>
            </a:pPr>
            <a:r>
              <a:rPr lang="en-US" sz="7384" spc="-258">
                <a:solidFill>
                  <a:srgbClr val="0047FF"/>
                </a:solidFill>
                <a:latin typeface="Helvetica World Bold"/>
              </a:rPr>
              <a:t>Pengembangan Model</a:t>
            </a:r>
          </a:p>
        </p:txBody>
      </p:sp>
      <p:sp>
        <p:nvSpPr>
          <p:cNvPr name="TextBox 6" id="6"/>
          <p:cNvSpPr txBox="true"/>
          <p:nvPr/>
        </p:nvSpPr>
        <p:spPr>
          <a:xfrm rot="0">
            <a:off x="4809798" y="1945467"/>
            <a:ext cx="9111724" cy="3311117"/>
          </a:xfrm>
          <a:prstGeom prst="rect">
            <a:avLst/>
          </a:prstGeom>
        </p:spPr>
        <p:txBody>
          <a:bodyPr anchor="t" rtlCol="false" tIns="0" lIns="0" bIns="0" rIns="0">
            <a:spAutoFit/>
          </a:bodyPr>
          <a:lstStyle/>
          <a:p>
            <a:pPr algn="ctr">
              <a:lnSpc>
                <a:spcPts val="3792"/>
              </a:lnSpc>
            </a:pPr>
            <a:r>
              <a:rPr lang="en-US" sz="2709">
                <a:solidFill>
                  <a:srgbClr val="0047FF"/>
                </a:solidFill>
                <a:latin typeface="Canva Sans Bold"/>
              </a:rPr>
              <a:t>Spesifikasi Device :</a:t>
            </a:r>
          </a:p>
          <a:p>
            <a:pPr algn="just">
              <a:lnSpc>
                <a:spcPts val="3792"/>
              </a:lnSpc>
            </a:pPr>
            <a:r>
              <a:rPr lang="en-US" sz="2709">
                <a:solidFill>
                  <a:srgbClr val="FFFFFF"/>
                </a:solidFill>
                <a:latin typeface="Canva Sans"/>
              </a:rPr>
              <a:t>Laptop Asus ROG Zephyrus M16</a:t>
            </a:r>
          </a:p>
          <a:p>
            <a:pPr algn="just" marL="584930" indent="-292465" lvl="1">
              <a:lnSpc>
                <a:spcPts val="3792"/>
              </a:lnSpc>
              <a:buFont typeface="Arial"/>
              <a:buChar char="•"/>
            </a:pPr>
            <a:r>
              <a:rPr lang="en-US" sz="2709">
                <a:solidFill>
                  <a:srgbClr val="FFFFFF"/>
                </a:solidFill>
                <a:latin typeface="Canva Sans"/>
              </a:rPr>
              <a:t>Core i7-11800H 2.3 GHz</a:t>
            </a:r>
          </a:p>
          <a:p>
            <a:pPr algn="just" marL="584930" indent="-292465" lvl="1">
              <a:lnSpc>
                <a:spcPts val="3792"/>
              </a:lnSpc>
              <a:buFont typeface="Arial"/>
              <a:buChar char="•"/>
            </a:pPr>
            <a:r>
              <a:rPr lang="en-US" sz="2709">
                <a:solidFill>
                  <a:srgbClr val="FFFFFF"/>
                </a:solidFill>
                <a:latin typeface="Canva Sans"/>
              </a:rPr>
              <a:t>Nvidia RTX 3050 Ti 4GB VRAM - Support  CUDA, cuDDN (v9.1.1.17)</a:t>
            </a:r>
          </a:p>
          <a:p>
            <a:pPr algn="just" marL="584930" indent="-292465" lvl="1">
              <a:lnSpc>
                <a:spcPts val="3792"/>
              </a:lnSpc>
              <a:buFont typeface="Arial"/>
              <a:buChar char="•"/>
            </a:pPr>
            <a:r>
              <a:rPr lang="en-US" sz="2709">
                <a:solidFill>
                  <a:srgbClr val="FFFFFF"/>
                </a:solidFill>
                <a:latin typeface="Canva Sans"/>
              </a:rPr>
              <a:t>Ram 24 GB DDR4 3200MHz</a:t>
            </a:r>
          </a:p>
          <a:p>
            <a:pPr algn="just" marL="584930" indent="-292465" lvl="1">
              <a:lnSpc>
                <a:spcPts val="3792"/>
              </a:lnSpc>
              <a:buFont typeface="Arial"/>
              <a:buChar char="•"/>
            </a:pPr>
            <a:r>
              <a:rPr lang="en-US" sz="2709">
                <a:solidFill>
                  <a:srgbClr val="FFFFFF"/>
                </a:solidFill>
                <a:latin typeface="Canva Sans"/>
              </a:rPr>
              <a:t>Storage SSD 512 GB </a:t>
            </a:r>
          </a:p>
        </p:txBody>
      </p:sp>
      <p:sp>
        <p:nvSpPr>
          <p:cNvPr name="TextBox 7" id="7"/>
          <p:cNvSpPr txBox="true"/>
          <p:nvPr/>
        </p:nvSpPr>
        <p:spPr>
          <a:xfrm rot="0">
            <a:off x="4806471" y="5410565"/>
            <a:ext cx="6436224" cy="4105402"/>
          </a:xfrm>
          <a:prstGeom prst="rect">
            <a:avLst/>
          </a:prstGeom>
        </p:spPr>
        <p:txBody>
          <a:bodyPr anchor="t" rtlCol="false" tIns="0" lIns="0" bIns="0" rIns="0">
            <a:spAutoFit/>
          </a:bodyPr>
          <a:lstStyle/>
          <a:p>
            <a:pPr algn="r">
              <a:lnSpc>
                <a:spcPts val="3667"/>
              </a:lnSpc>
            </a:pPr>
            <a:r>
              <a:rPr lang="en-US" sz="2619">
                <a:solidFill>
                  <a:srgbClr val="0047FF"/>
                </a:solidFill>
                <a:latin typeface="Canva Sans Bold"/>
              </a:rPr>
              <a:t>Requirement Library :</a:t>
            </a:r>
          </a:p>
          <a:p>
            <a:pPr algn="just" marL="565657" indent="-282829" lvl="1">
              <a:lnSpc>
                <a:spcPts val="3667"/>
              </a:lnSpc>
              <a:buFont typeface="Arial"/>
              <a:buChar char="•"/>
            </a:pPr>
            <a:r>
              <a:rPr lang="en-US" sz="2619">
                <a:solidFill>
                  <a:srgbClr val="FFFFFF"/>
                </a:solidFill>
                <a:latin typeface="Canva Sans"/>
              </a:rPr>
              <a:t>numpy &gt;=1.18.4</a:t>
            </a:r>
          </a:p>
          <a:p>
            <a:pPr algn="just" marL="565657" indent="-282829" lvl="1">
              <a:lnSpc>
                <a:spcPts val="3667"/>
              </a:lnSpc>
              <a:buFont typeface="Arial"/>
              <a:buChar char="•"/>
            </a:pPr>
            <a:r>
              <a:rPr lang="en-US" sz="2619">
                <a:solidFill>
                  <a:srgbClr val="FFFFFF"/>
                </a:solidFill>
                <a:latin typeface="Canva Sans"/>
              </a:rPr>
              <a:t>matplotlib &gt;=3.2.1</a:t>
            </a:r>
          </a:p>
          <a:p>
            <a:pPr algn="just" marL="565657" indent="-282829" lvl="1">
              <a:lnSpc>
                <a:spcPts val="3667"/>
              </a:lnSpc>
              <a:buFont typeface="Arial"/>
              <a:buChar char="•"/>
            </a:pPr>
            <a:r>
              <a:rPr lang="en-US" sz="2619">
                <a:solidFill>
                  <a:srgbClr val="FFFFFF"/>
                </a:solidFill>
                <a:latin typeface="Canva Sans"/>
              </a:rPr>
              <a:t>opencv-python &gt;=4.4.0.42</a:t>
            </a:r>
          </a:p>
          <a:p>
            <a:pPr algn="just" marL="565657" indent="-282829" lvl="1">
              <a:lnSpc>
                <a:spcPts val="3667"/>
              </a:lnSpc>
              <a:buFont typeface="Arial"/>
              <a:buChar char="•"/>
            </a:pPr>
            <a:r>
              <a:rPr lang="en-US" sz="2619">
                <a:solidFill>
                  <a:srgbClr val="FFFFFF"/>
                </a:solidFill>
                <a:latin typeface="Canva Sans"/>
              </a:rPr>
              <a:t>pillow &gt;=7.1.2</a:t>
            </a:r>
          </a:p>
          <a:p>
            <a:pPr algn="just" marL="565657" indent="-282829" lvl="1">
              <a:lnSpc>
                <a:spcPts val="3667"/>
              </a:lnSpc>
              <a:buFont typeface="Arial"/>
              <a:buChar char="•"/>
            </a:pPr>
            <a:r>
              <a:rPr lang="en-US" sz="2619">
                <a:solidFill>
                  <a:srgbClr val="FFFFFF"/>
                </a:solidFill>
                <a:latin typeface="Canva Sans"/>
              </a:rPr>
              <a:t>scipy &gt;=1.4.1</a:t>
            </a:r>
          </a:p>
          <a:p>
            <a:pPr algn="just" marL="565657" indent="-282829" lvl="1">
              <a:lnSpc>
                <a:spcPts val="3667"/>
              </a:lnSpc>
              <a:buFont typeface="Arial"/>
              <a:buChar char="•"/>
            </a:pPr>
            <a:r>
              <a:rPr lang="en-US" sz="2619">
                <a:solidFill>
                  <a:srgbClr val="FFFFFF"/>
                </a:solidFill>
                <a:latin typeface="Canva Sans"/>
              </a:rPr>
              <a:t>urllib3 &gt;=1.25.9</a:t>
            </a:r>
          </a:p>
          <a:p>
            <a:pPr algn="just" marL="565657" indent="-282829" lvl="1">
              <a:lnSpc>
                <a:spcPts val="3667"/>
              </a:lnSpc>
              <a:buFont typeface="Arial"/>
              <a:buChar char="•"/>
            </a:pPr>
            <a:r>
              <a:rPr lang="en-US" sz="2619">
                <a:solidFill>
                  <a:srgbClr val="FFFFFF"/>
                </a:solidFill>
                <a:latin typeface="Canva Sans"/>
              </a:rPr>
              <a:t>scikit-image &gt;=0.17.2</a:t>
            </a:r>
          </a:p>
          <a:p>
            <a:pPr algn="just" marL="565657" indent="-282829" lvl="1">
              <a:lnSpc>
                <a:spcPts val="3667"/>
              </a:lnSpc>
              <a:buFont typeface="Arial"/>
              <a:buChar char="•"/>
            </a:pPr>
            <a:r>
              <a:rPr lang="en-US" sz="2619">
                <a:solidFill>
                  <a:srgbClr val="FFFFFF"/>
                </a:solidFill>
                <a:latin typeface="Canva Sans"/>
              </a:rPr>
              <a:t>tqdm</a:t>
            </a:r>
          </a:p>
        </p:txBody>
      </p:sp>
      <p:sp>
        <p:nvSpPr>
          <p:cNvPr name="TextBox 8" id="8"/>
          <p:cNvSpPr txBox="true"/>
          <p:nvPr/>
        </p:nvSpPr>
        <p:spPr>
          <a:xfrm rot="0">
            <a:off x="11012150" y="5945822"/>
            <a:ext cx="2229892" cy="3638658"/>
          </a:xfrm>
          <a:prstGeom prst="rect">
            <a:avLst/>
          </a:prstGeom>
        </p:spPr>
        <p:txBody>
          <a:bodyPr anchor="t" rtlCol="false" tIns="0" lIns="0" bIns="0" rIns="0">
            <a:spAutoFit/>
          </a:bodyPr>
          <a:lstStyle/>
          <a:p>
            <a:pPr algn="just" marL="565823" indent="-282911" lvl="1">
              <a:lnSpc>
                <a:spcPts val="3669"/>
              </a:lnSpc>
              <a:spcBef>
                <a:spcPct val="0"/>
              </a:spcBef>
              <a:buFont typeface="Arial"/>
              <a:buChar char="•"/>
            </a:pPr>
            <a:r>
              <a:rPr lang="en-US" sz="2620">
                <a:solidFill>
                  <a:srgbClr val="FFFFFF"/>
                </a:solidFill>
                <a:latin typeface="Canva Sans"/>
              </a:rPr>
              <a:t>h5py</a:t>
            </a:r>
          </a:p>
          <a:p>
            <a:pPr algn="just" marL="565823" indent="-282911" lvl="1">
              <a:lnSpc>
                <a:spcPts val="3669"/>
              </a:lnSpc>
              <a:spcBef>
                <a:spcPct val="0"/>
              </a:spcBef>
              <a:buFont typeface="Arial"/>
              <a:buChar char="•"/>
            </a:pPr>
            <a:r>
              <a:rPr lang="en-US" sz="2620">
                <a:solidFill>
                  <a:srgbClr val="FFFFFF"/>
                </a:solidFill>
                <a:latin typeface="Canva Sans"/>
              </a:rPr>
              <a:t>filterpy</a:t>
            </a:r>
          </a:p>
          <a:p>
            <a:pPr algn="just" marL="565823" indent="-282911" lvl="1">
              <a:lnSpc>
                <a:spcPts val="3669"/>
              </a:lnSpc>
              <a:spcBef>
                <a:spcPct val="0"/>
              </a:spcBef>
              <a:buFont typeface="Arial"/>
              <a:buChar char="•"/>
            </a:pPr>
            <a:r>
              <a:rPr lang="en-US" sz="2620">
                <a:solidFill>
                  <a:srgbClr val="FFFFFF"/>
                </a:solidFill>
                <a:latin typeface="Canva Sans"/>
              </a:rPr>
              <a:t>ftfy</a:t>
            </a:r>
          </a:p>
          <a:p>
            <a:pPr algn="just" marL="565823" indent="-282911" lvl="1">
              <a:lnSpc>
                <a:spcPts val="3669"/>
              </a:lnSpc>
              <a:spcBef>
                <a:spcPct val="0"/>
              </a:spcBef>
              <a:buFont typeface="Arial"/>
              <a:buChar char="•"/>
            </a:pPr>
            <a:r>
              <a:rPr lang="en-US" sz="2620">
                <a:solidFill>
                  <a:srgbClr val="FFFFFF"/>
                </a:solidFill>
                <a:latin typeface="Canva Sans"/>
              </a:rPr>
              <a:t>webcolors</a:t>
            </a:r>
          </a:p>
          <a:p>
            <a:pPr algn="just" marL="565823" indent="-282911" lvl="1">
              <a:lnSpc>
                <a:spcPts val="3669"/>
              </a:lnSpc>
              <a:spcBef>
                <a:spcPct val="0"/>
              </a:spcBef>
              <a:buFont typeface="Arial"/>
              <a:buChar char="•"/>
            </a:pPr>
            <a:r>
              <a:rPr lang="en-US" sz="2620">
                <a:solidFill>
                  <a:srgbClr val="FFFFFF"/>
                </a:solidFill>
                <a:latin typeface="Canva Sans"/>
              </a:rPr>
              <a:t>pymatting</a:t>
            </a:r>
          </a:p>
          <a:p>
            <a:pPr algn="just" marL="565823" indent="-282911" lvl="1">
              <a:lnSpc>
                <a:spcPts val="3669"/>
              </a:lnSpc>
              <a:spcBef>
                <a:spcPct val="0"/>
              </a:spcBef>
              <a:buFont typeface="Arial"/>
              <a:buChar char="•"/>
            </a:pPr>
            <a:r>
              <a:rPr lang="en-US" sz="2620">
                <a:solidFill>
                  <a:srgbClr val="FFFFFF"/>
                </a:solidFill>
                <a:latin typeface="Canva Sans"/>
              </a:rPr>
              <a:t>lapx</a:t>
            </a:r>
          </a:p>
          <a:p>
            <a:pPr algn="just" marL="565823" indent="-282911" lvl="1">
              <a:lnSpc>
                <a:spcPts val="3669"/>
              </a:lnSpc>
              <a:spcBef>
                <a:spcPct val="0"/>
              </a:spcBef>
              <a:buFont typeface="Arial"/>
              <a:buChar char="•"/>
            </a:pPr>
            <a:r>
              <a:rPr lang="en-US" sz="2620">
                <a:solidFill>
                  <a:srgbClr val="FFFFFF"/>
                </a:solidFill>
                <a:latin typeface="Canva Sans"/>
              </a:rPr>
              <a:t>ailia</a:t>
            </a:r>
          </a:p>
          <a:p>
            <a:pPr algn="just" marL="565823" indent="-282911" lvl="1">
              <a:lnSpc>
                <a:spcPts val="3669"/>
              </a:lnSpc>
              <a:spcBef>
                <a:spcPct val="0"/>
              </a:spcBef>
              <a:buFont typeface="Arial"/>
              <a:buChar char="•"/>
            </a:pPr>
            <a:r>
              <a:rPr lang="en-US" sz="2620">
                <a:solidFill>
                  <a:srgbClr val="FFFFFF"/>
                </a:solidFill>
                <a:latin typeface="Canva Sans"/>
              </a:rPr>
              <a:t>fastapi</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090909"/>
        </a:solidFill>
      </p:bgPr>
    </p:bg>
    <p:spTree>
      <p:nvGrpSpPr>
        <p:cNvPr id="1" name=""/>
        <p:cNvGrpSpPr/>
        <p:nvPr/>
      </p:nvGrpSpPr>
      <p:grpSpPr>
        <a:xfrm>
          <a:off x="0" y="0"/>
          <a:ext cx="0" cy="0"/>
          <a:chOff x="0" y="0"/>
          <a:chExt cx="0" cy="0"/>
        </a:xfrm>
      </p:grpSpPr>
      <p:grpSp>
        <p:nvGrpSpPr>
          <p:cNvPr name="Group 2" id="2"/>
          <p:cNvGrpSpPr/>
          <p:nvPr/>
        </p:nvGrpSpPr>
        <p:grpSpPr>
          <a:xfrm rot="0">
            <a:off x="2013283" y="2070468"/>
            <a:ext cx="13324489" cy="7187832"/>
            <a:chOff x="0" y="0"/>
            <a:chExt cx="4249858" cy="2292566"/>
          </a:xfrm>
        </p:grpSpPr>
        <p:sp>
          <p:nvSpPr>
            <p:cNvPr name="Freeform 3" id="3"/>
            <p:cNvSpPr/>
            <p:nvPr/>
          </p:nvSpPr>
          <p:spPr>
            <a:xfrm flipH="false" flipV="false" rot="0">
              <a:off x="0" y="0"/>
              <a:ext cx="4249858" cy="2292566"/>
            </a:xfrm>
            <a:custGeom>
              <a:avLst/>
              <a:gdLst/>
              <a:ahLst/>
              <a:cxnLst/>
              <a:rect r="r" b="b" t="t" l="l"/>
              <a:pathLst>
                <a:path h="2292566" w="4249858">
                  <a:moveTo>
                    <a:pt x="29632" y="0"/>
                  </a:moveTo>
                  <a:lnTo>
                    <a:pt x="4220226" y="0"/>
                  </a:lnTo>
                  <a:cubicBezTo>
                    <a:pt x="4228085" y="0"/>
                    <a:pt x="4235622" y="3122"/>
                    <a:pt x="4241179" y="8679"/>
                  </a:cubicBezTo>
                  <a:cubicBezTo>
                    <a:pt x="4246736" y="14236"/>
                    <a:pt x="4249858" y="21773"/>
                    <a:pt x="4249858" y="29632"/>
                  </a:cubicBezTo>
                  <a:lnTo>
                    <a:pt x="4249858" y="2262933"/>
                  </a:lnTo>
                  <a:cubicBezTo>
                    <a:pt x="4249858" y="2270792"/>
                    <a:pt x="4246736" y="2278329"/>
                    <a:pt x="4241179" y="2283887"/>
                  </a:cubicBezTo>
                  <a:cubicBezTo>
                    <a:pt x="4235622" y="2289444"/>
                    <a:pt x="4228085" y="2292566"/>
                    <a:pt x="4220226" y="2292566"/>
                  </a:cubicBezTo>
                  <a:lnTo>
                    <a:pt x="29632" y="2292566"/>
                  </a:lnTo>
                  <a:cubicBezTo>
                    <a:pt x="21773" y="2292566"/>
                    <a:pt x="14236" y="2289444"/>
                    <a:pt x="8679" y="2283887"/>
                  </a:cubicBezTo>
                  <a:cubicBezTo>
                    <a:pt x="3122" y="2278329"/>
                    <a:pt x="0" y="2270792"/>
                    <a:pt x="0" y="2262933"/>
                  </a:cubicBezTo>
                  <a:lnTo>
                    <a:pt x="0" y="29632"/>
                  </a:lnTo>
                  <a:cubicBezTo>
                    <a:pt x="0" y="21773"/>
                    <a:pt x="3122" y="14236"/>
                    <a:pt x="8679" y="8679"/>
                  </a:cubicBezTo>
                  <a:cubicBezTo>
                    <a:pt x="14236" y="3122"/>
                    <a:pt x="21773" y="0"/>
                    <a:pt x="29632" y="0"/>
                  </a:cubicBezTo>
                  <a:close/>
                </a:path>
              </a:pathLst>
            </a:custGeom>
            <a:solidFill>
              <a:srgbClr val="000000">
                <a:alpha val="0"/>
              </a:srgbClr>
            </a:solidFill>
            <a:ln w="19050" cap="rnd">
              <a:solidFill>
                <a:srgbClr val="FFFFFF"/>
              </a:solidFill>
              <a:prstDash val="solid"/>
              <a:round/>
            </a:ln>
          </p:spPr>
        </p:sp>
        <p:sp>
          <p:nvSpPr>
            <p:cNvPr name="TextBox 4" id="4"/>
            <p:cNvSpPr txBox="true"/>
            <p:nvPr/>
          </p:nvSpPr>
          <p:spPr>
            <a:xfrm>
              <a:off x="0" y="-47625"/>
              <a:ext cx="4249858" cy="2340191"/>
            </a:xfrm>
            <a:prstGeom prst="rect">
              <a:avLst/>
            </a:prstGeom>
          </p:spPr>
          <p:txBody>
            <a:bodyPr anchor="ctr" rtlCol="false" tIns="50800" lIns="50800" bIns="50800" rIns="50800"/>
            <a:lstStyle/>
            <a:p>
              <a:pPr algn="ctr">
                <a:lnSpc>
                  <a:spcPts val="3669"/>
                </a:lnSpc>
              </a:pPr>
            </a:p>
          </p:txBody>
        </p:sp>
      </p:grpSp>
      <p:sp>
        <p:nvSpPr>
          <p:cNvPr name="TextBox 5" id="5"/>
          <p:cNvSpPr txBox="true"/>
          <p:nvPr/>
        </p:nvSpPr>
        <p:spPr>
          <a:xfrm rot="0">
            <a:off x="2547485" y="755160"/>
            <a:ext cx="12256086" cy="1162908"/>
          </a:xfrm>
          <a:prstGeom prst="rect">
            <a:avLst/>
          </a:prstGeom>
        </p:spPr>
        <p:txBody>
          <a:bodyPr anchor="t" rtlCol="false" tIns="0" lIns="0" bIns="0" rIns="0">
            <a:spAutoFit/>
          </a:bodyPr>
          <a:lstStyle/>
          <a:p>
            <a:pPr algn="l">
              <a:lnSpc>
                <a:spcPts val="7661"/>
              </a:lnSpc>
            </a:pPr>
            <a:r>
              <a:rPr lang="en-US" sz="8327" spc="-291">
                <a:solidFill>
                  <a:srgbClr val="0047FF"/>
                </a:solidFill>
                <a:latin typeface="Helvetica World Bold"/>
              </a:rPr>
              <a:t>PENELITIAN TERKAIT (1)</a:t>
            </a:r>
          </a:p>
        </p:txBody>
      </p:sp>
      <p:sp>
        <p:nvSpPr>
          <p:cNvPr name="TextBox 6" id="6"/>
          <p:cNvSpPr txBox="true"/>
          <p:nvPr/>
        </p:nvSpPr>
        <p:spPr>
          <a:xfrm rot="0">
            <a:off x="3030217" y="3790866"/>
            <a:ext cx="9455736" cy="905002"/>
          </a:xfrm>
          <a:prstGeom prst="rect">
            <a:avLst/>
          </a:prstGeom>
        </p:spPr>
        <p:txBody>
          <a:bodyPr anchor="t" rtlCol="false" tIns="0" lIns="0" bIns="0" rIns="0">
            <a:spAutoFit/>
          </a:bodyPr>
          <a:lstStyle/>
          <a:p>
            <a:pPr algn="l">
              <a:lnSpc>
                <a:spcPts val="3667"/>
              </a:lnSpc>
            </a:pPr>
            <a:r>
              <a:rPr lang="en-US" sz="2619">
                <a:solidFill>
                  <a:srgbClr val="FFFFFF"/>
                </a:solidFill>
                <a:latin typeface="Canva Sans"/>
              </a:rPr>
              <a:t>Realistic Real-time Processing of Anime Portraits Based on Generative Adversarial Networks</a:t>
            </a:r>
          </a:p>
        </p:txBody>
      </p:sp>
      <p:sp>
        <p:nvSpPr>
          <p:cNvPr name="TextBox 7" id="7"/>
          <p:cNvSpPr txBox="true"/>
          <p:nvPr/>
        </p:nvSpPr>
        <p:spPr>
          <a:xfrm rot="0">
            <a:off x="3030217" y="5625237"/>
            <a:ext cx="9767390" cy="438258"/>
          </a:xfrm>
          <a:prstGeom prst="rect">
            <a:avLst/>
          </a:prstGeom>
        </p:spPr>
        <p:txBody>
          <a:bodyPr anchor="t" rtlCol="false" tIns="0" lIns="0" bIns="0" rIns="0">
            <a:spAutoFit/>
          </a:bodyPr>
          <a:lstStyle/>
          <a:p>
            <a:pPr algn="ctr">
              <a:lnSpc>
                <a:spcPts val="3669"/>
              </a:lnSpc>
              <a:spcBef>
                <a:spcPct val="0"/>
              </a:spcBef>
            </a:pPr>
            <a:r>
              <a:rPr lang="en-US" sz="2620">
                <a:solidFill>
                  <a:srgbClr val="FFFFFF"/>
                </a:solidFill>
                <a:latin typeface="Canva Sans"/>
              </a:rPr>
              <a:t>Gaofeng Zhu · Zhiguo Qu · Le Sun · Yuming Liu · Jianfeng Yang</a:t>
            </a:r>
          </a:p>
        </p:txBody>
      </p:sp>
      <p:sp>
        <p:nvSpPr>
          <p:cNvPr name="TextBox 8" id="8"/>
          <p:cNvSpPr txBox="true"/>
          <p:nvPr/>
        </p:nvSpPr>
        <p:spPr>
          <a:xfrm rot="0">
            <a:off x="2969905" y="7042494"/>
            <a:ext cx="9343074" cy="438258"/>
          </a:xfrm>
          <a:prstGeom prst="rect">
            <a:avLst/>
          </a:prstGeom>
        </p:spPr>
        <p:txBody>
          <a:bodyPr anchor="t" rtlCol="false" tIns="0" lIns="0" bIns="0" rIns="0">
            <a:spAutoFit/>
          </a:bodyPr>
          <a:lstStyle/>
          <a:p>
            <a:pPr algn="ctr">
              <a:lnSpc>
                <a:spcPts val="3669"/>
              </a:lnSpc>
              <a:spcBef>
                <a:spcPct val="0"/>
              </a:spcBef>
            </a:pPr>
            <a:r>
              <a:rPr lang="en-US" sz="2620">
                <a:solidFill>
                  <a:srgbClr val="FFFFFF"/>
                </a:solidFill>
                <a:latin typeface="Canva Sans Italics"/>
              </a:rPr>
              <a:t>Nanjing University of Informatin Science and Technology</a:t>
            </a:r>
          </a:p>
        </p:txBody>
      </p:sp>
      <p:sp>
        <p:nvSpPr>
          <p:cNvPr name="TextBox 9" id="9"/>
          <p:cNvSpPr txBox="true"/>
          <p:nvPr/>
        </p:nvSpPr>
        <p:spPr>
          <a:xfrm rot="0">
            <a:off x="2969905" y="7556952"/>
            <a:ext cx="3717794" cy="438258"/>
          </a:xfrm>
          <a:prstGeom prst="rect">
            <a:avLst/>
          </a:prstGeom>
        </p:spPr>
        <p:txBody>
          <a:bodyPr anchor="t" rtlCol="false" tIns="0" lIns="0" bIns="0" rIns="0">
            <a:spAutoFit/>
          </a:bodyPr>
          <a:lstStyle/>
          <a:p>
            <a:pPr algn="ctr">
              <a:lnSpc>
                <a:spcPts val="3669"/>
              </a:lnSpc>
              <a:spcBef>
                <a:spcPct val="0"/>
              </a:spcBef>
            </a:pPr>
            <a:r>
              <a:rPr lang="en-US" sz="2620">
                <a:solidFill>
                  <a:srgbClr val="FFFFFF"/>
                </a:solidFill>
                <a:latin typeface="Canva Sans Italics"/>
              </a:rPr>
              <a:t>Guangzhou Univerrsity</a:t>
            </a:r>
          </a:p>
        </p:txBody>
      </p:sp>
      <p:sp>
        <p:nvSpPr>
          <p:cNvPr name="TextBox 10" id="10"/>
          <p:cNvSpPr txBox="true"/>
          <p:nvPr/>
        </p:nvSpPr>
        <p:spPr>
          <a:xfrm rot="0">
            <a:off x="3030217" y="6528037"/>
            <a:ext cx="1763392" cy="438258"/>
          </a:xfrm>
          <a:prstGeom prst="rect">
            <a:avLst/>
          </a:prstGeom>
        </p:spPr>
        <p:txBody>
          <a:bodyPr anchor="t" rtlCol="false" tIns="0" lIns="0" bIns="0" rIns="0">
            <a:spAutoFit/>
          </a:bodyPr>
          <a:lstStyle/>
          <a:p>
            <a:pPr algn="ctr">
              <a:lnSpc>
                <a:spcPts val="3669"/>
              </a:lnSpc>
              <a:spcBef>
                <a:spcPct val="0"/>
              </a:spcBef>
            </a:pPr>
            <a:r>
              <a:rPr lang="en-US" sz="2620">
                <a:solidFill>
                  <a:srgbClr val="0047FF"/>
                </a:solidFill>
                <a:latin typeface="Canva Sans"/>
              </a:rPr>
              <a:t>Publisher :</a:t>
            </a:r>
          </a:p>
        </p:txBody>
      </p:sp>
      <p:sp>
        <p:nvSpPr>
          <p:cNvPr name="TextBox 11" id="11"/>
          <p:cNvSpPr txBox="true"/>
          <p:nvPr/>
        </p:nvSpPr>
        <p:spPr>
          <a:xfrm rot="0">
            <a:off x="3030217" y="5082204"/>
            <a:ext cx="1204896" cy="438258"/>
          </a:xfrm>
          <a:prstGeom prst="rect">
            <a:avLst/>
          </a:prstGeom>
        </p:spPr>
        <p:txBody>
          <a:bodyPr anchor="t" rtlCol="false" tIns="0" lIns="0" bIns="0" rIns="0">
            <a:spAutoFit/>
          </a:bodyPr>
          <a:lstStyle/>
          <a:p>
            <a:pPr algn="ctr">
              <a:lnSpc>
                <a:spcPts val="3669"/>
              </a:lnSpc>
              <a:spcBef>
                <a:spcPct val="0"/>
              </a:spcBef>
            </a:pPr>
            <a:r>
              <a:rPr lang="en-US" sz="2620">
                <a:solidFill>
                  <a:srgbClr val="0047FF"/>
                </a:solidFill>
                <a:latin typeface="Canva Sans"/>
              </a:rPr>
              <a:t>Writer :</a:t>
            </a:r>
          </a:p>
        </p:txBody>
      </p:sp>
      <p:sp>
        <p:nvSpPr>
          <p:cNvPr name="TextBox 12" id="12"/>
          <p:cNvSpPr txBox="true"/>
          <p:nvPr/>
        </p:nvSpPr>
        <p:spPr>
          <a:xfrm rot="0">
            <a:off x="2969905" y="3285934"/>
            <a:ext cx="984218" cy="438258"/>
          </a:xfrm>
          <a:prstGeom prst="rect">
            <a:avLst/>
          </a:prstGeom>
        </p:spPr>
        <p:txBody>
          <a:bodyPr anchor="t" rtlCol="false" tIns="0" lIns="0" bIns="0" rIns="0">
            <a:spAutoFit/>
          </a:bodyPr>
          <a:lstStyle/>
          <a:p>
            <a:pPr algn="ctr">
              <a:lnSpc>
                <a:spcPts val="3669"/>
              </a:lnSpc>
              <a:spcBef>
                <a:spcPct val="0"/>
              </a:spcBef>
            </a:pPr>
            <a:r>
              <a:rPr lang="en-US" sz="2620">
                <a:solidFill>
                  <a:srgbClr val="0047FF"/>
                </a:solidFill>
                <a:latin typeface="Canva Sans"/>
              </a:rPr>
              <a:t>Title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90909"/>
        </a:solidFill>
      </p:bgPr>
    </p:bg>
    <p:spTree>
      <p:nvGrpSpPr>
        <p:cNvPr id="1" name=""/>
        <p:cNvGrpSpPr/>
        <p:nvPr/>
      </p:nvGrpSpPr>
      <p:grpSpPr>
        <a:xfrm>
          <a:off x="0" y="0"/>
          <a:ext cx="0" cy="0"/>
          <a:chOff x="0" y="0"/>
          <a:chExt cx="0" cy="0"/>
        </a:xfrm>
      </p:grpSpPr>
      <p:grpSp>
        <p:nvGrpSpPr>
          <p:cNvPr name="Group 2" id="2"/>
          <p:cNvGrpSpPr/>
          <p:nvPr/>
        </p:nvGrpSpPr>
        <p:grpSpPr>
          <a:xfrm rot="0">
            <a:off x="147286" y="2070468"/>
            <a:ext cx="17993428" cy="7187832"/>
            <a:chOff x="0" y="0"/>
            <a:chExt cx="5739020" cy="2292566"/>
          </a:xfrm>
        </p:grpSpPr>
        <p:sp>
          <p:nvSpPr>
            <p:cNvPr name="Freeform 3" id="3"/>
            <p:cNvSpPr/>
            <p:nvPr/>
          </p:nvSpPr>
          <p:spPr>
            <a:xfrm flipH="false" flipV="false" rot="0">
              <a:off x="0" y="0"/>
              <a:ext cx="5739020" cy="2292566"/>
            </a:xfrm>
            <a:custGeom>
              <a:avLst/>
              <a:gdLst/>
              <a:ahLst/>
              <a:cxnLst/>
              <a:rect r="r" b="b" t="t" l="l"/>
              <a:pathLst>
                <a:path h="2292566" w="5739020">
                  <a:moveTo>
                    <a:pt x="21943" y="0"/>
                  </a:moveTo>
                  <a:lnTo>
                    <a:pt x="5717077" y="0"/>
                  </a:lnTo>
                  <a:cubicBezTo>
                    <a:pt x="5729196" y="0"/>
                    <a:pt x="5739020" y="9824"/>
                    <a:pt x="5739020" y="21943"/>
                  </a:cubicBezTo>
                  <a:lnTo>
                    <a:pt x="5739020" y="2270622"/>
                  </a:lnTo>
                  <a:cubicBezTo>
                    <a:pt x="5739020" y="2276442"/>
                    <a:pt x="5736708" y="2282023"/>
                    <a:pt x="5732593" y="2286139"/>
                  </a:cubicBezTo>
                  <a:cubicBezTo>
                    <a:pt x="5728478" y="2290254"/>
                    <a:pt x="5722896" y="2292566"/>
                    <a:pt x="5717077" y="2292566"/>
                  </a:cubicBezTo>
                  <a:lnTo>
                    <a:pt x="21943" y="2292566"/>
                  </a:lnTo>
                  <a:cubicBezTo>
                    <a:pt x="16124" y="2292566"/>
                    <a:pt x="10542" y="2290254"/>
                    <a:pt x="6427" y="2286139"/>
                  </a:cubicBezTo>
                  <a:cubicBezTo>
                    <a:pt x="2312" y="2282023"/>
                    <a:pt x="0" y="2276442"/>
                    <a:pt x="0" y="2270622"/>
                  </a:cubicBezTo>
                  <a:lnTo>
                    <a:pt x="0" y="21943"/>
                  </a:lnTo>
                  <a:cubicBezTo>
                    <a:pt x="0" y="16124"/>
                    <a:pt x="2312" y="10542"/>
                    <a:pt x="6427" y="6427"/>
                  </a:cubicBezTo>
                  <a:cubicBezTo>
                    <a:pt x="10542" y="2312"/>
                    <a:pt x="16124" y="0"/>
                    <a:pt x="21943" y="0"/>
                  </a:cubicBezTo>
                  <a:close/>
                </a:path>
              </a:pathLst>
            </a:custGeom>
            <a:solidFill>
              <a:srgbClr val="000000">
                <a:alpha val="0"/>
              </a:srgbClr>
            </a:solidFill>
            <a:ln w="19050" cap="rnd">
              <a:solidFill>
                <a:srgbClr val="FFFFFF"/>
              </a:solidFill>
              <a:prstDash val="solid"/>
              <a:round/>
            </a:ln>
          </p:spPr>
        </p:sp>
        <p:sp>
          <p:nvSpPr>
            <p:cNvPr name="TextBox 4" id="4"/>
            <p:cNvSpPr txBox="true"/>
            <p:nvPr/>
          </p:nvSpPr>
          <p:spPr>
            <a:xfrm>
              <a:off x="0" y="-47625"/>
              <a:ext cx="5739020" cy="2340191"/>
            </a:xfrm>
            <a:prstGeom prst="rect">
              <a:avLst/>
            </a:prstGeom>
          </p:spPr>
          <p:txBody>
            <a:bodyPr anchor="ctr" rtlCol="false" tIns="50800" lIns="50800" bIns="50800" rIns="50800"/>
            <a:lstStyle/>
            <a:p>
              <a:pPr algn="ctr">
                <a:lnSpc>
                  <a:spcPts val="3669"/>
                </a:lnSpc>
              </a:pPr>
            </a:p>
          </p:txBody>
        </p:sp>
      </p:grpSp>
      <p:sp>
        <p:nvSpPr>
          <p:cNvPr name="Freeform 5" id="5"/>
          <p:cNvSpPr/>
          <p:nvPr/>
        </p:nvSpPr>
        <p:spPr>
          <a:xfrm flipH="false" flipV="false" rot="0">
            <a:off x="8738749" y="3364659"/>
            <a:ext cx="9106547" cy="4599450"/>
          </a:xfrm>
          <a:custGeom>
            <a:avLst/>
            <a:gdLst/>
            <a:ahLst/>
            <a:cxnLst/>
            <a:rect r="r" b="b" t="t" l="l"/>
            <a:pathLst>
              <a:path h="4599450" w="9106547">
                <a:moveTo>
                  <a:pt x="0" y="0"/>
                </a:moveTo>
                <a:lnTo>
                  <a:pt x="9106547" y="0"/>
                </a:lnTo>
                <a:lnTo>
                  <a:pt x="9106547" y="4599450"/>
                </a:lnTo>
                <a:lnTo>
                  <a:pt x="0" y="4599450"/>
                </a:lnTo>
                <a:lnTo>
                  <a:pt x="0" y="0"/>
                </a:lnTo>
                <a:close/>
              </a:path>
            </a:pathLst>
          </a:custGeom>
          <a:blipFill>
            <a:blip r:embed="rId2"/>
            <a:stretch>
              <a:fillRect l="0" t="-1710" r="0" b="-1710"/>
            </a:stretch>
          </a:blipFill>
        </p:spPr>
      </p:sp>
      <p:sp>
        <p:nvSpPr>
          <p:cNvPr name="TextBox 6" id="6"/>
          <p:cNvSpPr txBox="true"/>
          <p:nvPr/>
        </p:nvSpPr>
        <p:spPr>
          <a:xfrm rot="0">
            <a:off x="3092434" y="700041"/>
            <a:ext cx="12103132" cy="1162908"/>
          </a:xfrm>
          <a:prstGeom prst="rect">
            <a:avLst/>
          </a:prstGeom>
        </p:spPr>
        <p:txBody>
          <a:bodyPr anchor="t" rtlCol="false" tIns="0" lIns="0" bIns="0" rIns="0">
            <a:spAutoFit/>
          </a:bodyPr>
          <a:lstStyle/>
          <a:p>
            <a:pPr algn="l">
              <a:lnSpc>
                <a:spcPts val="7661"/>
              </a:lnSpc>
            </a:pPr>
            <a:r>
              <a:rPr lang="en-US" sz="8327" spc="-291">
                <a:solidFill>
                  <a:srgbClr val="0047FF"/>
                </a:solidFill>
                <a:latin typeface="Helvetica World Bold"/>
              </a:rPr>
              <a:t>PENELITIAN TERKAIT (2)</a:t>
            </a:r>
          </a:p>
        </p:txBody>
      </p:sp>
      <p:sp>
        <p:nvSpPr>
          <p:cNvPr name="TextBox 7" id="7"/>
          <p:cNvSpPr txBox="true"/>
          <p:nvPr/>
        </p:nvSpPr>
        <p:spPr>
          <a:xfrm rot="0">
            <a:off x="3788758" y="2939108"/>
            <a:ext cx="1242851" cy="387868"/>
          </a:xfrm>
          <a:prstGeom prst="rect">
            <a:avLst/>
          </a:prstGeom>
        </p:spPr>
        <p:txBody>
          <a:bodyPr anchor="t" rtlCol="false" tIns="0" lIns="0" bIns="0" rIns="0">
            <a:spAutoFit/>
          </a:bodyPr>
          <a:lstStyle/>
          <a:p>
            <a:pPr algn="l">
              <a:lnSpc>
                <a:spcPts val="3296"/>
              </a:lnSpc>
            </a:pPr>
            <a:r>
              <a:rPr lang="en-US" sz="2354">
                <a:solidFill>
                  <a:srgbClr val="0047FF"/>
                </a:solidFill>
                <a:latin typeface="Canva Sans"/>
              </a:rPr>
              <a:t>Abstrak</a:t>
            </a:r>
          </a:p>
        </p:txBody>
      </p:sp>
      <p:sp>
        <p:nvSpPr>
          <p:cNvPr name="TextBox 8" id="8"/>
          <p:cNvSpPr txBox="true"/>
          <p:nvPr/>
        </p:nvSpPr>
        <p:spPr>
          <a:xfrm rot="0">
            <a:off x="433632" y="3699350"/>
            <a:ext cx="7953102" cy="3882442"/>
          </a:xfrm>
          <a:prstGeom prst="rect">
            <a:avLst/>
          </a:prstGeom>
        </p:spPr>
        <p:txBody>
          <a:bodyPr anchor="t" rtlCol="false" tIns="0" lIns="0" bIns="0" rIns="0">
            <a:spAutoFit/>
          </a:bodyPr>
          <a:lstStyle/>
          <a:p>
            <a:pPr algn="just">
              <a:lnSpc>
                <a:spcPts val="3122"/>
              </a:lnSpc>
              <a:spcBef>
                <a:spcPct val="0"/>
              </a:spcBef>
            </a:pPr>
            <a:r>
              <a:rPr lang="en-US" sz="2230">
                <a:solidFill>
                  <a:srgbClr val="FFFFFF"/>
                </a:solidFill>
                <a:latin typeface="Canva Sans"/>
              </a:rPr>
              <a:t>Algoritma ARF-GAN berbasis Generative Adversarial Network diusulkan untuk meningkatkan kesadaran merek melalui pemrosesan real-time karakter anime. Menggunakan arsitektur PixPix dan jaringan U-net dengan koneksi lompatan, ARF-GAN menghasilkan potret anime dengan lebih baik dan efisien. Modul CBAM dan deblurring ditambahkan untuk meningkatkan kualitas dan kecepatan pemrosesan gambar. Eksperimen menunjukkan ARF-GAN memiliki akurasi tinggi dan kompleksitas waktu rendah, membuatnya cocok untuk promosi iklan merek.</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090909"/>
        </a:solidFill>
      </p:bgPr>
    </p:bg>
    <p:spTree>
      <p:nvGrpSpPr>
        <p:cNvPr id="1" name=""/>
        <p:cNvGrpSpPr/>
        <p:nvPr/>
      </p:nvGrpSpPr>
      <p:grpSpPr>
        <a:xfrm>
          <a:off x="0" y="0"/>
          <a:ext cx="0" cy="0"/>
          <a:chOff x="0" y="0"/>
          <a:chExt cx="0" cy="0"/>
        </a:xfrm>
      </p:grpSpPr>
      <p:grpSp>
        <p:nvGrpSpPr>
          <p:cNvPr name="Group 2" id="2"/>
          <p:cNvGrpSpPr/>
          <p:nvPr/>
        </p:nvGrpSpPr>
        <p:grpSpPr>
          <a:xfrm rot="0">
            <a:off x="2013283" y="2070468"/>
            <a:ext cx="13324489" cy="7187832"/>
            <a:chOff x="0" y="0"/>
            <a:chExt cx="4249858" cy="2292566"/>
          </a:xfrm>
        </p:grpSpPr>
        <p:sp>
          <p:nvSpPr>
            <p:cNvPr name="Freeform 3" id="3"/>
            <p:cNvSpPr/>
            <p:nvPr/>
          </p:nvSpPr>
          <p:spPr>
            <a:xfrm flipH="false" flipV="false" rot="0">
              <a:off x="0" y="0"/>
              <a:ext cx="4249858" cy="2292566"/>
            </a:xfrm>
            <a:custGeom>
              <a:avLst/>
              <a:gdLst/>
              <a:ahLst/>
              <a:cxnLst/>
              <a:rect r="r" b="b" t="t" l="l"/>
              <a:pathLst>
                <a:path h="2292566" w="4249858">
                  <a:moveTo>
                    <a:pt x="29632" y="0"/>
                  </a:moveTo>
                  <a:lnTo>
                    <a:pt x="4220226" y="0"/>
                  </a:lnTo>
                  <a:cubicBezTo>
                    <a:pt x="4228085" y="0"/>
                    <a:pt x="4235622" y="3122"/>
                    <a:pt x="4241179" y="8679"/>
                  </a:cubicBezTo>
                  <a:cubicBezTo>
                    <a:pt x="4246736" y="14236"/>
                    <a:pt x="4249858" y="21773"/>
                    <a:pt x="4249858" y="29632"/>
                  </a:cubicBezTo>
                  <a:lnTo>
                    <a:pt x="4249858" y="2262933"/>
                  </a:lnTo>
                  <a:cubicBezTo>
                    <a:pt x="4249858" y="2270792"/>
                    <a:pt x="4246736" y="2278329"/>
                    <a:pt x="4241179" y="2283887"/>
                  </a:cubicBezTo>
                  <a:cubicBezTo>
                    <a:pt x="4235622" y="2289444"/>
                    <a:pt x="4228085" y="2292566"/>
                    <a:pt x="4220226" y="2292566"/>
                  </a:cubicBezTo>
                  <a:lnTo>
                    <a:pt x="29632" y="2292566"/>
                  </a:lnTo>
                  <a:cubicBezTo>
                    <a:pt x="21773" y="2292566"/>
                    <a:pt x="14236" y="2289444"/>
                    <a:pt x="8679" y="2283887"/>
                  </a:cubicBezTo>
                  <a:cubicBezTo>
                    <a:pt x="3122" y="2278329"/>
                    <a:pt x="0" y="2270792"/>
                    <a:pt x="0" y="2262933"/>
                  </a:cubicBezTo>
                  <a:lnTo>
                    <a:pt x="0" y="29632"/>
                  </a:lnTo>
                  <a:cubicBezTo>
                    <a:pt x="0" y="21773"/>
                    <a:pt x="3122" y="14236"/>
                    <a:pt x="8679" y="8679"/>
                  </a:cubicBezTo>
                  <a:cubicBezTo>
                    <a:pt x="14236" y="3122"/>
                    <a:pt x="21773" y="0"/>
                    <a:pt x="29632" y="0"/>
                  </a:cubicBezTo>
                  <a:close/>
                </a:path>
              </a:pathLst>
            </a:custGeom>
            <a:solidFill>
              <a:srgbClr val="000000">
                <a:alpha val="0"/>
              </a:srgbClr>
            </a:solidFill>
            <a:ln w="19050" cap="rnd">
              <a:solidFill>
                <a:srgbClr val="FFFFFF"/>
              </a:solidFill>
              <a:prstDash val="solid"/>
              <a:round/>
            </a:ln>
          </p:spPr>
        </p:sp>
        <p:sp>
          <p:nvSpPr>
            <p:cNvPr name="TextBox 4" id="4"/>
            <p:cNvSpPr txBox="true"/>
            <p:nvPr/>
          </p:nvSpPr>
          <p:spPr>
            <a:xfrm>
              <a:off x="0" y="-47625"/>
              <a:ext cx="4249858" cy="2340191"/>
            </a:xfrm>
            <a:prstGeom prst="rect">
              <a:avLst/>
            </a:prstGeom>
          </p:spPr>
          <p:txBody>
            <a:bodyPr anchor="ctr" rtlCol="false" tIns="50800" lIns="50800" bIns="50800" rIns="50800"/>
            <a:lstStyle/>
            <a:p>
              <a:pPr algn="ctr">
                <a:lnSpc>
                  <a:spcPts val="3669"/>
                </a:lnSpc>
              </a:pPr>
            </a:p>
          </p:txBody>
        </p:sp>
      </p:grpSp>
      <p:sp>
        <p:nvSpPr>
          <p:cNvPr name="TextBox 5" id="5"/>
          <p:cNvSpPr txBox="true"/>
          <p:nvPr/>
        </p:nvSpPr>
        <p:spPr>
          <a:xfrm rot="0">
            <a:off x="3470939" y="3499724"/>
            <a:ext cx="9343074" cy="905002"/>
          </a:xfrm>
          <a:prstGeom prst="rect">
            <a:avLst/>
          </a:prstGeom>
        </p:spPr>
        <p:txBody>
          <a:bodyPr anchor="t" rtlCol="false" tIns="0" lIns="0" bIns="0" rIns="0">
            <a:spAutoFit/>
          </a:bodyPr>
          <a:lstStyle/>
          <a:p>
            <a:pPr algn="l">
              <a:lnSpc>
                <a:spcPts val="3667"/>
              </a:lnSpc>
            </a:pPr>
            <a:r>
              <a:rPr lang="en-US" sz="2619">
                <a:solidFill>
                  <a:srgbClr val="FFFFFF"/>
                </a:solidFill>
                <a:latin typeface="Canva Sans"/>
              </a:rPr>
              <a:t>Towards the Automatic Anime Characters Creation with Generative Adversarial Networks</a:t>
            </a:r>
          </a:p>
        </p:txBody>
      </p:sp>
      <p:sp>
        <p:nvSpPr>
          <p:cNvPr name="TextBox 6" id="6"/>
          <p:cNvSpPr txBox="true"/>
          <p:nvPr/>
        </p:nvSpPr>
        <p:spPr>
          <a:xfrm rot="0">
            <a:off x="3470939" y="6440831"/>
            <a:ext cx="1763392" cy="438258"/>
          </a:xfrm>
          <a:prstGeom prst="rect">
            <a:avLst/>
          </a:prstGeom>
        </p:spPr>
        <p:txBody>
          <a:bodyPr anchor="t" rtlCol="false" tIns="0" lIns="0" bIns="0" rIns="0">
            <a:spAutoFit/>
          </a:bodyPr>
          <a:lstStyle/>
          <a:p>
            <a:pPr algn="ctr">
              <a:lnSpc>
                <a:spcPts val="3669"/>
              </a:lnSpc>
              <a:spcBef>
                <a:spcPct val="0"/>
              </a:spcBef>
            </a:pPr>
            <a:r>
              <a:rPr lang="en-US" sz="2620">
                <a:solidFill>
                  <a:srgbClr val="0047FF"/>
                </a:solidFill>
                <a:latin typeface="Canva Sans"/>
              </a:rPr>
              <a:t>Publisher :</a:t>
            </a:r>
          </a:p>
        </p:txBody>
      </p:sp>
      <p:sp>
        <p:nvSpPr>
          <p:cNvPr name="TextBox 7" id="7"/>
          <p:cNvSpPr txBox="true"/>
          <p:nvPr/>
        </p:nvSpPr>
        <p:spPr>
          <a:xfrm rot="0">
            <a:off x="3470939" y="4900559"/>
            <a:ext cx="1204896" cy="438258"/>
          </a:xfrm>
          <a:prstGeom prst="rect">
            <a:avLst/>
          </a:prstGeom>
        </p:spPr>
        <p:txBody>
          <a:bodyPr anchor="t" rtlCol="false" tIns="0" lIns="0" bIns="0" rIns="0">
            <a:spAutoFit/>
          </a:bodyPr>
          <a:lstStyle/>
          <a:p>
            <a:pPr algn="ctr">
              <a:lnSpc>
                <a:spcPts val="3669"/>
              </a:lnSpc>
              <a:spcBef>
                <a:spcPct val="0"/>
              </a:spcBef>
            </a:pPr>
            <a:r>
              <a:rPr lang="en-US" sz="2620">
                <a:solidFill>
                  <a:srgbClr val="0047FF"/>
                </a:solidFill>
                <a:latin typeface="Canva Sans"/>
              </a:rPr>
              <a:t>Writer :</a:t>
            </a:r>
          </a:p>
        </p:txBody>
      </p:sp>
      <p:sp>
        <p:nvSpPr>
          <p:cNvPr name="TextBox 8" id="8"/>
          <p:cNvSpPr txBox="true"/>
          <p:nvPr/>
        </p:nvSpPr>
        <p:spPr>
          <a:xfrm rot="0">
            <a:off x="3470939" y="3051941"/>
            <a:ext cx="984218" cy="438258"/>
          </a:xfrm>
          <a:prstGeom prst="rect">
            <a:avLst/>
          </a:prstGeom>
        </p:spPr>
        <p:txBody>
          <a:bodyPr anchor="t" rtlCol="false" tIns="0" lIns="0" bIns="0" rIns="0">
            <a:spAutoFit/>
          </a:bodyPr>
          <a:lstStyle/>
          <a:p>
            <a:pPr algn="ctr">
              <a:lnSpc>
                <a:spcPts val="3669"/>
              </a:lnSpc>
              <a:spcBef>
                <a:spcPct val="0"/>
              </a:spcBef>
            </a:pPr>
            <a:r>
              <a:rPr lang="en-US" sz="2620">
                <a:solidFill>
                  <a:srgbClr val="0047FF"/>
                </a:solidFill>
                <a:latin typeface="Canva Sans"/>
              </a:rPr>
              <a:t>Title :</a:t>
            </a:r>
          </a:p>
        </p:txBody>
      </p:sp>
      <p:sp>
        <p:nvSpPr>
          <p:cNvPr name="TextBox 9" id="9"/>
          <p:cNvSpPr txBox="true"/>
          <p:nvPr/>
        </p:nvSpPr>
        <p:spPr>
          <a:xfrm rot="0">
            <a:off x="3470939" y="5357866"/>
            <a:ext cx="8099223" cy="895458"/>
          </a:xfrm>
          <a:prstGeom prst="rect">
            <a:avLst/>
          </a:prstGeom>
        </p:spPr>
        <p:txBody>
          <a:bodyPr anchor="t" rtlCol="false" tIns="0" lIns="0" bIns="0" rIns="0">
            <a:spAutoFit/>
          </a:bodyPr>
          <a:lstStyle/>
          <a:p>
            <a:pPr algn="l">
              <a:lnSpc>
                <a:spcPts val="3669"/>
              </a:lnSpc>
              <a:spcBef>
                <a:spcPct val="0"/>
              </a:spcBef>
            </a:pPr>
            <a:r>
              <a:rPr lang="en-US" sz="2620">
                <a:solidFill>
                  <a:srgbClr val="FFFFFF"/>
                </a:solidFill>
                <a:latin typeface="Canva Sans"/>
              </a:rPr>
              <a:t>Yanghua Jin · Jiakai Zhang · Minjun Li · Yingtao Tian · Huachun Zhu · Zhihao Fang</a:t>
            </a:r>
          </a:p>
        </p:txBody>
      </p:sp>
      <p:sp>
        <p:nvSpPr>
          <p:cNvPr name="TextBox 10" id="10"/>
          <p:cNvSpPr txBox="true"/>
          <p:nvPr/>
        </p:nvSpPr>
        <p:spPr>
          <a:xfrm rot="0">
            <a:off x="2623961" y="726585"/>
            <a:ext cx="12103132" cy="1162908"/>
          </a:xfrm>
          <a:prstGeom prst="rect">
            <a:avLst/>
          </a:prstGeom>
        </p:spPr>
        <p:txBody>
          <a:bodyPr anchor="t" rtlCol="false" tIns="0" lIns="0" bIns="0" rIns="0">
            <a:spAutoFit/>
          </a:bodyPr>
          <a:lstStyle/>
          <a:p>
            <a:pPr algn="l">
              <a:lnSpc>
                <a:spcPts val="7661"/>
              </a:lnSpc>
            </a:pPr>
            <a:r>
              <a:rPr lang="en-US" sz="8327" spc="-291">
                <a:solidFill>
                  <a:srgbClr val="0047FF"/>
                </a:solidFill>
                <a:latin typeface="Helvetica World Bold"/>
              </a:rPr>
              <a:t>PENELITIAN TERKAIT (3)</a:t>
            </a:r>
          </a:p>
        </p:txBody>
      </p:sp>
      <p:sp>
        <p:nvSpPr>
          <p:cNvPr name="TextBox 11" id="11"/>
          <p:cNvSpPr txBox="true"/>
          <p:nvPr/>
        </p:nvSpPr>
        <p:spPr>
          <a:xfrm rot="0">
            <a:off x="3470939" y="6933695"/>
            <a:ext cx="6997791" cy="438258"/>
          </a:xfrm>
          <a:prstGeom prst="rect">
            <a:avLst/>
          </a:prstGeom>
        </p:spPr>
        <p:txBody>
          <a:bodyPr anchor="t" rtlCol="false" tIns="0" lIns="0" bIns="0" rIns="0">
            <a:spAutoFit/>
          </a:bodyPr>
          <a:lstStyle/>
          <a:p>
            <a:pPr algn="l">
              <a:lnSpc>
                <a:spcPts val="3669"/>
              </a:lnSpc>
              <a:spcBef>
                <a:spcPct val="0"/>
              </a:spcBef>
            </a:pPr>
            <a:r>
              <a:rPr lang="en-US" sz="2620">
                <a:solidFill>
                  <a:srgbClr val="FFFFFF"/>
                </a:solidFill>
                <a:latin typeface="Canva Sans Italics"/>
              </a:rPr>
              <a:t>Cornell University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90909"/>
        </a:solidFill>
      </p:bgPr>
    </p:bg>
    <p:spTree>
      <p:nvGrpSpPr>
        <p:cNvPr id="1" name=""/>
        <p:cNvGrpSpPr/>
        <p:nvPr/>
      </p:nvGrpSpPr>
      <p:grpSpPr>
        <a:xfrm>
          <a:off x="0" y="0"/>
          <a:ext cx="0" cy="0"/>
          <a:chOff x="0" y="0"/>
          <a:chExt cx="0" cy="0"/>
        </a:xfrm>
      </p:grpSpPr>
      <p:grpSp>
        <p:nvGrpSpPr>
          <p:cNvPr name="Group 2" id="2"/>
          <p:cNvGrpSpPr/>
          <p:nvPr/>
        </p:nvGrpSpPr>
        <p:grpSpPr>
          <a:xfrm rot="0">
            <a:off x="647465" y="2070468"/>
            <a:ext cx="16850163" cy="8020577"/>
            <a:chOff x="0" y="0"/>
            <a:chExt cx="5374375" cy="2558170"/>
          </a:xfrm>
        </p:grpSpPr>
        <p:sp>
          <p:nvSpPr>
            <p:cNvPr name="Freeform 3" id="3"/>
            <p:cNvSpPr/>
            <p:nvPr/>
          </p:nvSpPr>
          <p:spPr>
            <a:xfrm flipH="false" flipV="false" rot="0">
              <a:off x="0" y="0"/>
              <a:ext cx="5374375" cy="2558170"/>
            </a:xfrm>
            <a:custGeom>
              <a:avLst/>
              <a:gdLst/>
              <a:ahLst/>
              <a:cxnLst/>
              <a:rect r="r" b="b" t="t" l="l"/>
              <a:pathLst>
                <a:path h="2558170" w="5374375">
                  <a:moveTo>
                    <a:pt x="23432" y="0"/>
                  </a:moveTo>
                  <a:lnTo>
                    <a:pt x="5350943" y="0"/>
                  </a:lnTo>
                  <a:cubicBezTo>
                    <a:pt x="5363884" y="0"/>
                    <a:pt x="5374375" y="10491"/>
                    <a:pt x="5374375" y="23432"/>
                  </a:cubicBezTo>
                  <a:lnTo>
                    <a:pt x="5374375" y="2534738"/>
                  </a:lnTo>
                  <a:cubicBezTo>
                    <a:pt x="5374375" y="2540953"/>
                    <a:pt x="5371906" y="2546913"/>
                    <a:pt x="5367512" y="2551307"/>
                  </a:cubicBezTo>
                  <a:cubicBezTo>
                    <a:pt x="5363118" y="2555702"/>
                    <a:pt x="5357158" y="2558170"/>
                    <a:pt x="5350943" y="2558170"/>
                  </a:cubicBezTo>
                  <a:lnTo>
                    <a:pt x="23432" y="2558170"/>
                  </a:lnTo>
                  <a:cubicBezTo>
                    <a:pt x="17218" y="2558170"/>
                    <a:pt x="11258" y="2555702"/>
                    <a:pt x="6863" y="2551307"/>
                  </a:cubicBezTo>
                  <a:cubicBezTo>
                    <a:pt x="2469" y="2546913"/>
                    <a:pt x="0" y="2540953"/>
                    <a:pt x="0" y="2534738"/>
                  </a:cubicBezTo>
                  <a:lnTo>
                    <a:pt x="0" y="23432"/>
                  </a:lnTo>
                  <a:cubicBezTo>
                    <a:pt x="0" y="17218"/>
                    <a:pt x="2469" y="11258"/>
                    <a:pt x="6863" y="6863"/>
                  </a:cubicBezTo>
                  <a:cubicBezTo>
                    <a:pt x="11258" y="2469"/>
                    <a:pt x="17218" y="0"/>
                    <a:pt x="23432" y="0"/>
                  </a:cubicBezTo>
                  <a:close/>
                </a:path>
              </a:pathLst>
            </a:custGeom>
            <a:solidFill>
              <a:srgbClr val="000000">
                <a:alpha val="0"/>
              </a:srgbClr>
            </a:solidFill>
            <a:ln w="19050" cap="rnd">
              <a:solidFill>
                <a:srgbClr val="FFFFFF"/>
              </a:solidFill>
              <a:prstDash val="solid"/>
              <a:round/>
            </a:ln>
          </p:spPr>
        </p:sp>
        <p:sp>
          <p:nvSpPr>
            <p:cNvPr name="TextBox 4" id="4"/>
            <p:cNvSpPr txBox="true"/>
            <p:nvPr/>
          </p:nvSpPr>
          <p:spPr>
            <a:xfrm>
              <a:off x="0" y="-47625"/>
              <a:ext cx="5374375" cy="2605795"/>
            </a:xfrm>
            <a:prstGeom prst="rect">
              <a:avLst/>
            </a:prstGeom>
          </p:spPr>
          <p:txBody>
            <a:bodyPr anchor="ctr" rtlCol="false" tIns="50800" lIns="50800" bIns="50800" rIns="50800"/>
            <a:lstStyle/>
            <a:p>
              <a:pPr algn="ctr">
                <a:lnSpc>
                  <a:spcPts val="3669"/>
                </a:lnSpc>
              </a:pPr>
            </a:p>
          </p:txBody>
        </p:sp>
      </p:grpSp>
      <p:sp>
        <p:nvSpPr>
          <p:cNvPr name="TextBox 5" id="5"/>
          <p:cNvSpPr txBox="true"/>
          <p:nvPr/>
        </p:nvSpPr>
        <p:spPr>
          <a:xfrm rot="0">
            <a:off x="3092434" y="700041"/>
            <a:ext cx="12103132" cy="1162908"/>
          </a:xfrm>
          <a:prstGeom prst="rect">
            <a:avLst/>
          </a:prstGeom>
        </p:spPr>
        <p:txBody>
          <a:bodyPr anchor="t" rtlCol="false" tIns="0" lIns="0" bIns="0" rIns="0">
            <a:spAutoFit/>
          </a:bodyPr>
          <a:lstStyle/>
          <a:p>
            <a:pPr algn="l">
              <a:lnSpc>
                <a:spcPts val="7661"/>
              </a:lnSpc>
            </a:pPr>
            <a:r>
              <a:rPr lang="en-US" sz="8327" spc="-291">
                <a:solidFill>
                  <a:srgbClr val="0047FF"/>
                </a:solidFill>
                <a:latin typeface="Helvetica World Bold"/>
              </a:rPr>
              <a:t>PENELITIAN TERKAIT (4)</a:t>
            </a:r>
          </a:p>
        </p:txBody>
      </p:sp>
      <p:sp>
        <p:nvSpPr>
          <p:cNvPr name="TextBox 6" id="6"/>
          <p:cNvSpPr txBox="true"/>
          <p:nvPr/>
        </p:nvSpPr>
        <p:spPr>
          <a:xfrm rot="0">
            <a:off x="1418653" y="3104138"/>
            <a:ext cx="7883149" cy="5915138"/>
          </a:xfrm>
          <a:prstGeom prst="rect">
            <a:avLst/>
          </a:prstGeom>
        </p:spPr>
        <p:txBody>
          <a:bodyPr anchor="t" rtlCol="false" tIns="0" lIns="0" bIns="0" rIns="0">
            <a:spAutoFit/>
          </a:bodyPr>
          <a:lstStyle/>
          <a:p>
            <a:pPr algn="just">
              <a:lnSpc>
                <a:spcPts val="3162"/>
              </a:lnSpc>
            </a:pPr>
            <a:r>
              <a:rPr lang="en-US" sz="2259">
                <a:solidFill>
                  <a:srgbClr val="FFFFFF"/>
                </a:solidFill>
                <a:latin typeface="Canva Sans"/>
              </a:rPr>
              <a:t>Jurnal ini memberi pengenalan Pembuatan gambar wajah secara otomatis menggunakan Generative Adversarial Network (GAN). </a:t>
            </a:r>
          </a:p>
          <a:p>
            <a:pPr algn="just">
              <a:lnSpc>
                <a:spcPts val="3162"/>
              </a:lnSpc>
            </a:pPr>
          </a:p>
          <a:p>
            <a:pPr algn="just">
              <a:lnSpc>
                <a:spcPts val="3162"/>
              </a:lnSpc>
            </a:pPr>
            <a:r>
              <a:rPr lang="en-US" sz="2259">
                <a:solidFill>
                  <a:srgbClr val="FFFFFF"/>
                </a:solidFill>
                <a:latin typeface="Canva Sans"/>
              </a:rPr>
              <a:t>Dalam penelitian ini, penulis mengeksplorasi pelatihan model GAN yang dikhususkan pada dataset gambar wajah anime. Penulis membahas masalah dari aspek data dan model, dengan mengumpulkan dataset yang lebih bersih, dan memanfaatkan aplikasi empiris DRAGAN yang tepat. </a:t>
            </a:r>
          </a:p>
          <a:p>
            <a:pPr algn="just">
              <a:lnSpc>
                <a:spcPts val="3162"/>
              </a:lnSpc>
            </a:pPr>
          </a:p>
          <a:p>
            <a:pPr algn="just">
              <a:lnSpc>
                <a:spcPts val="3162"/>
              </a:lnSpc>
              <a:spcBef>
                <a:spcPct val="0"/>
              </a:spcBef>
            </a:pPr>
            <a:r>
              <a:rPr lang="en-US" sz="2259">
                <a:solidFill>
                  <a:srgbClr val="FFFFFF"/>
                </a:solidFill>
                <a:latin typeface="Canva Sans"/>
              </a:rPr>
              <a:t>Dengan analisis kuantitatif dan studi kasus, penulis menunjukkan bahwa upaya penulis mengarah pada model yang stabil dan berkualitas tinggi. Selain itu, untuk membantu orang-orang dengan desain karakter anime.</a:t>
            </a:r>
          </a:p>
        </p:txBody>
      </p:sp>
      <p:sp>
        <p:nvSpPr>
          <p:cNvPr name="Freeform 7" id="7"/>
          <p:cNvSpPr/>
          <p:nvPr/>
        </p:nvSpPr>
        <p:spPr>
          <a:xfrm flipH="false" flipV="false" rot="0">
            <a:off x="9436417" y="3379402"/>
            <a:ext cx="7822883" cy="5402710"/>
          </a:xfrm>
          <a:custGeom>
            <a:avLst/>
            <a:gdLst/>
            <a:ahLst/>
            <a:cxnLst/>
            <a:rect r="r" b="b" t="t" l="l"/>
            <a:pathLst>
              <a:path h="5402710" w="7822883">
                <a:moveTo>
                  <a:pt x="0" y="0"/>
                </a:moveTo>
                <a:lnTo>
                  <a:pt x="7822883" y="0"/>
                </a:lnTo>
                <a:lnTo>
                  <a:pt x="7822883" y="5402710"/>
                </a:lnTo>
                <a:lnTo>
                  <a:pt x="0" y="5402710"/>
                </a:lnTo>
                <a:lnTo>
                  <a:pt x="0" y="0"/>
                </a:lnTo>
                <a:close/>
              </a:path>
            </a:pathLst>
          </a:custGeom>
          <a:blipFill>
            <a:blip r:embed="rId2"/>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p:cSld>
    <p:bg>
      <p:bgPr>
        <a:solidFill>
          <a:srgbClr val="090909"/>
        </a:solidFill>
      </p:bgPr>
    </p:bg>
    <p:spTree>
      <p:nvGrpSpPr>
        <p:cNvPr id="1" name=""/>
        <p:cNvGrpSpPr/>
        <p:nvPr/>
      </p:nvGrpSpPr>
      <p:grpSpPr>
        <a:xfrm>
          <a:off x="0" y="0"/>
          <a:ext cx="0" cy="0"/>
          <a:chOff x="0" y="0"/>
          <a:chExt cx="0" cy="0"/>
        </a:xfrm>
      </p:grpSpPr>
      <p:grpSp>
        <p:nvGrpSpPr>
          <p:cNvPr name="Group 2" id="2"/>
          <p:cNvGrpSpPr/>
          <p:nvPr/>
        </p:nvGrpSpPr>
        <p:grpSpPr>
          <a:xfrm rot="0">
            <a:off x="1028700" y="2118112"/>
            <a:ext cx="16230600" cy="7140188"/>
            <a:chOff x="0" y="0"/>
            <a:chExt cx="5176765" cy="2277370"/>
          </a:xfrm>
        </p:grpSpPr>
        <p:sp>
          <p:nvSpPr>
            <p:cNvPr name="Freeform 3" id="3"/>
            <p:cNvSpPr/>
            <p:nvPr/>
          </p:nvSpPr>
          <p:spPr>
            <a:xfrm flipH="false" flipV="false" rot="0">
              <a:off x="0" y="0"/>
              <a:ext cx="5176765" cy="2277370"/>
            </a:xfrm>
            <a:custGeom>
              <a:avLst/>
              <a:gdLst/>
              <a:ahLst/>
              <a:cxnLst/>
              <a:rect r="r" b="b" t="t" l="l"/>
              <a:pathLst>
                <a:path h="2277370" w="5176765">
                  <a:moveTo>
                    <a:pt x="24327" y="0"/>
                  </a:moveTo>
                  <a:lnTo>
                    <a:pt x="5152438" y="0"/>
                  </a:lnTo>
                  <a:cubicBezTo>
                    <a:pt x="5165873" y="0"/>
                    <a:pt x="5176765" y="10891"/>
                    <a:pt x="5176765" y="24327"/>
                  </a:cubicBezTo>
                  <a:lnTo>
                    <a:pt x="5176765" y="2253043"/>
                  </a:lnTo>
                  <a:cubicBezTo>
                    <a:pt x="5176765" y="2266478"/>
                    <a:pt x="5165873" y="2277370"/>
                    <a:pt x="5152438" y="2277370"/>
                  </a:cubicBezTo>
                  <a:lnTo>
                    <a:pt x="24327" y="2277370"/>
                  </a:lnTo>
                  <a:cubicBezTo>
                    <a:pt x="10891" y="2277370"/>
                    <a:pt x="0" y="2266478"/>
                    <a:pt x="0" y="2253043"/>
                  </a:cubicBezTo>
                  <a:lnTo>
                    <a:pt x="0" y="24327"/>
                  </a:lnTo>
                  <a:cubicBezTo>
                    <a:pt x="0" y="10891"/>
                    <a:pt x="10891" y="0"/>
                    <a:pt x="24327" y="0"/>
                  </a:cubicBezTo>
                  <a:close/>
                </a:path>
              </a:pathLst>
            </a:custGeom>
            <a:solidFill>
              <a:srgbClr val="000000">
                <a:alpha val="0"/>
              </a:srgbClr>
            </a:solidFill>
            <a:ln w="19050" cap="rnd">
              <a:solidFill>
                <a:srgbClr val="FFFFFF"/>
              </a:solidFill>
              <a:prstDash val="solid"/>
              <a:round/>
            </a:ln>
          </p:spPr>
        </p:sp>
        <p:sp>
          <p:nvSpPr>
            <p:cNvPr name="TextBox 4" id="4"/>
            <p:cNvSpPr txBox="true"/>
            <p:nvPr/>
          </p:nvSpPr>
          <p:spPr>
            <a:xfrm>
              <a:off x="0" y="-47625"/>
              <a:ext cx="5176765" cy="2324995"/>
            </a:xfrm>
            <a:prstGeom prst="rect">
              <a:avLst/>
            </a:prstGeom>
          </p:spPr>
          <p:txBody>
            <a:bodyPr anchor="ctr" rtlCol="false" tIns="50800" lIns="50800" bIns="50800" rIns="50800"/>
            <a:lstStyle/>
            <a:p>
              <a:pPr algn="ctr">
                <a:lnSpc>
                  <a:spcPts val="3669"/>
                </a:lnSpc>
              </a:pPr>
            </a:p>
          </p:txBody>
        </p:sp>
      </p:grpSp>
      <p:sp>
        <p:nvSpPr>
          <p:cNvPr name="TextBox 5" id="5"/>
          <p:cNvSpPr txBox="true"/>
          <p:nvPr/>
        </p:nvSpPr>
        <p:spPr>
          <a:xfrm rot="0">
            <a:off x="5009898" y="526139"/>
            <a:ext cx="8268205" cy="1235868"/>
          </a:xfrm>
          <a:prstGeom prst="rect">
            <a:avLst/>
          </a:prstGeom>
        </p:spPr>
        <p:txBody>
          <a:bodyPr anchor="t" rtlCol="false" tIns="0" lIns="0" bIns="0" rIns="0">
            <a:spAutoFit/>
          </a:bodyPr>
          <a:lstStyle/>
          <a:p>
            <a:pPr algn="l">
              <a:lnSpc>
                <a:spcPts val="8126"/>
              </a:lnSpc>
            </a:pPr>
            <a:r>
              <a:rPr lang="en-US" sz="8832" spc="-309">
                <a:solidFill>
                  <a:srgbClr val="0047FF"/>
                </a:solidFill>
                <a:latin typeface="Helvetica World Bold"/>
              </a:rPr>
              <a:t>AILIA MODELS</a:t>
            </a:r>
          </a:p>
        </p:txBody>
      </p:sp>
      <p:sp>
        <p:nvSpPr>
          <p:cNvPr name="TextBox 6" id="6"/>
          <p:cNvSpPr txBox="true"/>
          <p:nvPr/>
        </p:nvSpPr>
        <p:spPr>
          <a:xfrm rot="0">
            <a:off x="1606798" y="2364409"/>
            <a:ext cx="15074405" cy="2724258"/>
          </a:xfrm>
          <a:prstGeom prst="rect">
            <a:avLst/>
          </a:prstGeom>
        </p:spPr>
        <p:txBody>
          <a:bodyPr anchor="t" rtlCol="false" tIns="0" lIns="0" bIns="0" rIns="0">
            <a:spAutoFit/>
          </a:bodyPr>
          <a:lstStyle/>
          <a:p>
            <a:pPr algn="just">
              <a:lnSpc>
                <a:spcPts val="3669"/>
              </a:lnSpc>
            </a:pPr>
            <a:r>
              <a:rPr lang="en-US" sz="2620">
                <a:solidFill>
                  <a:srgbClr val="FFFFFF"/>
                </a:solidFill>
                <a:latin typeface="Canva Sans"/>
              </a:rPr>
              <a:t>Ailia-models adalah sebuah high-speed inference SDK (Software Development Kit) yang multiplatform.</a:t>
            </a:r>
          </a:p>
          <a:p>
            <a:pPr algn="just">
              <a:lnSpc>
                <a:spcPts val="3669"/>
              </a:lnSpc>
            </a:pPr>
          </a:p>
          <a:p>
            <a:pPr algn="just" marL="565823" indent="-282911" lvl="1">
              <a:lnSpc>
                <a:spcPts val="3669"/>
              </a:lnSpc>
              <a:buFont typeface="Arial"/>
              <a:buChar char="•"/>
            </a:pPr>
            <a:r>
              <a:rPr lang="en-US" sz="2620">
                <a:solidFill>
                  <a:srgbClr val="FFFFFF"/>
                </a:solidFill>
                <a:latin typeface="Canva Sans"/>
              </a:rPr>
              <a:t>Mengimplementasikan model machine learning yang efisien</a:t>
            </a:r>
          </a:p>
          <a:p>
            <a:pPr algn="just" marL="565823" indent="-282911" lvl="1">
              <a:lnSpc>
                <a:spcPts val="3669"/>
              </a:lnSpc>
              <a:buFont typeface="Arial"/>
              <a:buChar char="•"/>
            </a:pPr>
            <a:r>
              <a:rPr lang="en-US" sz="2620">
                <a:solidFill>
                  <a:srgbClr val="FFFFFF"/>
                </a:solidFill>
                <a:latin typeface="Canva Sans"/>
              </a:rPr>
              <a:t>Direkomendasikan menggunakan GPU secara ekstenif (Vulkan, Metal) sehingga kalkulasi bisa lebih cepat.</a:t>
            </a:r>
          </a:p>
        </p:txBody>
      </p:sp>
      <p:sp>
        <p:nvSpPr>
          <p:cNvPr name="TextBox 7" id="7"/>
          <p:cNvSpPr txBox="true"/>
          <p:nvPr/>
        </p:nvSpPr>
        <p:spPr>
          <a:xfrm rot="0">
            <a:off x="1606798" y="5688741"/>
            <a:ext cx="6665772" cy="895458"/>
          </a:xfrm>
          <a:prstGeom prst="rect">
            <a:avLst/>
          </a:prstGeom>
        </p:spPr>
        <p:txBody>
          <a:bodyPr anchor="t" rtlCol="false" tIns="0" lIns="0" bIns="0" rIns="0">
            <a:spAutoFit/>
          </a:bodyPr>
          <a:lstStyle/>
          <a:p>
            <a:pPr algn="just">
              <a:lnSpc>
                <a:spcPts val="3669"/>
              </a:lnSpc>
              <a:spcBef>
                <a:spcPct val="0"/>
              </a:spcBef>
            </a:pPr>
            <a:r>
              <a:rPr lang="en-US" sz="2620">
                <a:solidFill>
                  <a:srgbClr val="FFFFFF"/>
                </a:solidFill>
                <a:latin typeface="Canva Sans"/>
              </a:rPr>
              <a:t>#Support Unity, Python, Rust, Flutter (dart), dan JNI (Java Native Inference)</a:t>
            </a:r>
          </a:p>
        </p:txBody>
      </p:sp>
      <p:sp>
        <p:nvSpPr>
          <p:cNvPr name="TextBox 8" id="8"/>
          <p:cNvSpPr txBox="true"/>
          <p:nvPr/>
        </p:nvSpPr>
        <p:spPr>
          <a:xfrm rot="0">
            <a:off x="12287543" y="7731708"/>
            <a:ext cx="4393660" cy="707680"/>
          </a:xfrm>
          <a:prstGeom prst="rect">
            <a:avLst/>
          </a:prstGeom>
        </p:spPr>
        <p:txBody>
          <a:bodyPr anchor="t" rtlCol="false" tIns="0" lIns="0" bIns="0" rIns="0">
            <a:spAutoFit/>
          </a:bodyPr>
          <a:lstStyle/>
          <a:p>
            <a:pPr algn="just">
              <a:lnSpc>
                <a:spcPts val="5931"/>
              </a:lnSpc>
              <a:spcBef>
                <a:spcPct val="0"/>
              </a:spcBef>
            </a:pPr>
            <a:r>
              <a:rPr lang="en-US" sz="4236">
                <a:solidFill>
                  <a:srgbClr val="0047FF"/>
                </a:solidFill>
                <a:latin typeface="Canva Sans"/>
              </a:rPr>
              <a:t>“pip install ailia”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DAGFvadNax8</dc:identifier>
  <dcterms:modified xsi:type="dcterms:W3CDTF">2011-08-01T06:04:30Z</dcterms:modified>
  <cp:revision>1</cp:revision>
  <dc:title>Kelompok 9_MLFinalProject</dc:title>
</cp:coreProperties>
</file>