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6" r:id="rId4"/>
    <p:sldId id="267" r:id="rId5"/>
    <p:sldId id="269" r:id="rId6"/>
    <p:sldId id="271" r:id="rId7"/>
    <p:sldId id="272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62000"/>
            <a:ext cx="10058400" cy="1711037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Wireless Charging: Unplugging the Future</a:t>
            </a:r>
            <a:endParaRPr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743200"/>
            <a:ext cx="9906000" cy="685800"/>
          </a:xfrm>
        </p:spPr>
        <p:txBody>
          <a:bodyPr/>
          <a:lstStyle/>
          <a:p>
            <a:r>
              <a:rPr lang="en-US" dirty="0"/>
              <a:t>A Guide to How it Works and Where It's Going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50D239-678A-E604-C108-13F2AB3C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47106"/>
              </p:ext>
            </p:extLst>
          </p:nvPr>
        </p:nvGraphicFramePr>
        <p:xfrm>
          <a:off x="914400" y="961053"/>
          <a:ext cx="7696200" cy="1511984"/>
        </p:xfrm>
        <a:graphic>
          <a:graphicData uri="http://schemas.openxmlformats.org/drawingml/2006/table">
            <a:tbl>
              <a:tblPr/>
              <a:tblGrid>
                <a:gridCol w="7696200">
                  <a:extLst>
                    <a:ext uri="{9D8B030D-6E8A-4147-A177-3AD203B41FA5}">
                      <a16:colId xmlns:a16="http://schemas.microsoft.com/office/drawing/2014/main" val="2547096937"/>
                    </a:ext>
                  </a:extLst>
                </a:gridCol>
              </a:tblGrid>
              <a:tr h="15119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7088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DF9C620-80BD-14AF-B004-877BF57D2F2E}"/>
              </a:ext>
            </a:extLst>
          </p:cNvPr>
          <p:cNvSpPr txBox="1"/>
          <p:nvPr/>
        </p:nvSpPr>
        <p:spPr>
          <a:xfrm>
            <a:off x="533400" y="3810000"/>
            <a:ext cx="3200400" cy="15081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</a:t>
            </a:r>
          </a:p>
          <a:p>
            <a:r>
              <a:rPr lang="en-US" dirty="0"/>
              <a:t>Name: Md Fahim</a:t>
            </a:r>
          </a:p>
          <a:p>
            <a:r>
              <a:rPr lang="en-US" dirty="0"/>
              <a:t>ID: 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21039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Year: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Semester: 2nd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68348-0083-9862-F0B2-7286B2F0B570}"/>
              </a:ext>
            </a:extLst>
          </p:cNvPr>
          <p:cNvSpPr txBox="1"/>
          <p:nvPr/>
        </p:nvSpPr>
        <p:spPr>
          <a:xfrm>
            <a:off x="6553200" y="3809999"/>
            <a:ext cx="3200400" cy="150810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Supervised by:</a:t>
            </a:r>
          </a:p>
          <a:p>
            <a:r>
              <a:rPr lang="en-US" dirty="0"/>
              <a:t>Dr. Nazrul Islam</a:t>
            </a:r>
          </a:p>
          <a:p>
            <a:r>
              <a:rPr lang="en-US" dirty="0"/>
              <a:t>Associate Professor</a:t>
            </a:r>
          </a:p>
          <a:p>
            <a:r>
              <a:rPr lang="en-US" dirty="0"/>
              <a:t>Dept. of ICT, MBSTU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1B1965-C244-12C1-3261-A11BB47D2F13}"/>
              </a:ext>
            </a:extLst>
          </p:cNvPr>
          <p:cNvSpPr txBox="1"/>
          <p:nvPr/>
        </p:nvSpPr>
        <p:spPr>
          <a:xfrm>
            <a:off x="685800" y="381000"/>
            <a:ext cx="10896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                                                                     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Today:</a:t>
            </a:r>
            <a:r>
              <a:rPr lang="en-US" sz="2800" dirty="0"/>
              <a:t> Wireless charging is a convenient and reliable technology, standardized by Qi, that has moved from a luxury to a common feature.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Tomorrow:</a:t>
            </a:r>
            <a:r>
              <a:rPr lang="en-US" sz="2800" dirty="0"/>
              <a:t> It's the first step toward a truly cordless world, promising a future where power is delivered as seamlessly as Wi-Fi.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39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778CF0-9436-7F44-1DC6-F1DCAC22F501}"/>
              </a:ext>
            </a:extLst>
          </p:cNvPr>
          <p:cNvSpPr txBox="1"/>
          <p:nvPr/>
        </p:nvSpPr>
        <p:spPr>
          <a:xfrm>
            <a:off x="2514600" y="609600"/>
            <a:ext cx="4572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1">
                    <a:lumMod val="75000"/>
                  </a:schemeClr>
                </a:solidFill>
              </a:rPr>
              <a:t>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7EE1D3-D3CB-B206-9296-C4E07E15ED2B}"/>
              </a:ext>
            </a:extLst>
          </p:cNvPr>
          <p:cNvSpPr txBox="1"/>
          <p:nvPr/>
        </p:nvSpPr>
        <p:spPr>
          <a:xfrm>
            <a:off x="1371600" y="2895600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Feel free to ask any question regarding the presentation.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9118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Wireless Charging?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85800" y="1828800"/>
            <a:ext cx="7086600" cy="42672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Wireless charging is a technology that allows a device to be charged without a physical cable.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formally known as </a:t>
            </a:r>
            <a:r>
              <a:rPr lang="en-US" b="1" dirty="0"/>
              <a:t>inductive power transfer (IPT)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uses an electromagnetic field to transfer energy from a charging base (the "transmitter") to a compatible device (the "receiver").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see it most often in smartphones, smartwatches, and wireless earbuds.</a:t>
            </a:r>
          </a:p>
        </p:txBody>
      </p:sp>
      <p:pic>
        <p:nvPicPr>
          <p:cNvPr id="3" name="Picture 2" descr="A person holding a phone next to a wireless charger">
            <a:extLst>
              <a:ext uri="{FF2B5EF4-FFF2-40B4-BE49-F238E27FC236}">
                <a16:creationId xmlns:a16="http://schemas.microsoft.com/office/drawing/2014/main" id="{124699F1-974F-DB94-2007-B2B2459C58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52600"/>
            <a:ext cx="4227136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Works: The Magic of Induction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034DD-A051-EAAA-70DD-98BDE062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86868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technology is based on a 19th-century principle called </a:t>
            </a:r>
            <a:r>
              <a:rPr lang="en-US" b="1" dirty="0"/>
              <a:t>electromagnetic         induction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1. Transmitter Coil:</a:t>
            </a:r>
            <a:r>
              <a:rPr lang="en-US" dirty="0"/>
              <a:t> The charging pad (plugged into the wall) contains a coil of wire. When turned on, an alternating current flows through it, creating an </a:t>
            </a:r>
            <a:r>
              <a:rPr lang="en-US" b="1" dirty="0"/>
              <a:t>oscillating magnetic field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 Receiver Coil:</a:t>
            </a:r>
            <a:r>
              <a:rPr lang="en-US" dirty="0"/>
              <a:t> Your phone contains a similar (but smaller) coil.</a:t>
            </a:r>
          </a:p>
          <a:p>
            <a:pPr marL="0" indent="0">
              <a:buNone/>
            </a:pPr>
            <a:r>
              <a:rPr lang="en-US" b="1" dirty="0"/>
              <a:t>3. Induction:</a:t>
            </a:r>
            <a:r>
              <a:rPr lang="en-US" dirty="0"/>
              <a:t> When you place the phone's coil inside the pad's magnetic field, the field "induces" an electric current in the phone's coil.</a:t>
            </a:r>
          </a:p>
          <a:p>
            <a:pPr marL="0" indent="0">
              <a:buNone/>
            </a:pPr>
            <a:r>
              <a:rPr lang="en-US" b="1" dirty="0"/>
              <a:t>4. Charging:</a:t>
            </a:r>
            <a:r>
              <a:rPr lang="en-US" dirty="0"/>
              <a:t> This new current is converted into Direct Current (DC) and used to charge the device's battery.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685800"/>
          </a:xfrm>
        </p:spPr>
        <p:txBody>
          <a:bodyPr/>
          <a:lstStyle/>
          <a:p>
            <a:r>
              <a:rPr lang="en-US" b="1" dirty="0"/>
              <a:t>The Process: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71600"/>
            <a:ext cx="6324600" cy="487680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Plug In:</a:t>
            </a:r>
            <a:r>
              <a:rPr lang="en-US" dirty="0"/>
              <a:t> The charging pad is plugged into a wall outlet, receiving AC power.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Field:</a:t>
            </a:r>
            <a:r>
              <a:rPr lang="en-US" dirty="0"/>
              <a:t> The pad's internal components convert the power and send it to the transmitter coil, which generates a steady magnetic field.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Handshake:</a:t>
            </a:r>
            <a:r>
              <a:rPr lang="en-US" dirty="0"/>
              <a:t> When you place your device on the pad, the receiver coil senses the field. The two coils "communicate" to confirm compatibility and determine the right amount of power to send.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Transfer Power:</a:t>
            </a:r>
            <a:r>
              <a:rPr lang="en-US" dirty="0"/>
              <a:t> The pad begins to oscillate its magnetic field, which induces a current in the device's receiver coil.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Charge Battery:</a:t>
            </a:r>
            <a:r>
              <a:rPr lang="en-US" dirty="0"/>
              <a:t> The device's internal circuits convert this new current and safely charge the battery.</a:t>
            </a:r>
          </a:p>
        </p:txBody>
      </p:sp>
      <p:pic>
        <p:nvPicPr>
          <p:cNvPr id="8" name="Content Placeholder 7" descr="A smart watch and smartwatch charging station&#10;&#10;AI-generated content may be incorrect.">
            <a:extLst>
              <a:ext uri="{FF2B5EF4-FFF2-40B4-BE49-F238E27FC236}">
                <a16:creationId xmlns:a16="http://schemas.microsoft.com/office/drawing/2014/main" id="{D0053958-5386-A123-CAF1-404CE05BA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600200"/>
            <a:ext cx="4270375" cy="4270375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62000"/>
          </a:xfrm>
        </p:spPr>
        <p:txBody>
          <a:bodyPr/>
          <a:lstStyle/>
          <a:p>
            <a:r>
              <a:rPr lang="en-US" b="1" dirty="0"/>
              <a:t>The Standard: What is "Qi"?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6E81F-E2FF-B067-95F4-D45447EB1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6324600" cy="480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will see the "Qi" (pronounced </a:t>
            </a:r>
            <a:r>
              <a:rPr lang="en-US" b="1" dirty="0"/>
              <a:t>"Chee"</a:t>
            </a:r>
            <a:r>
              <a:rPr lang="en-US" dirty="0"/>
              <a:t>) logo on almost all wireless charging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Qi is the dominant, open, universal standard for wireless charging, developed by the </a:t>
            </a:r>
            <a:r>
              <a:rPr lang="en-US" b="1" dirty="0"/>
              <a:t>Wireless Power Consortium (WPC)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 matters:</a:t>
            </a:r>
            <a:r>
              <a:rPr lang="en-US" dirty="0"/>
              <a:t> Qi ensures interoperability. Any Qi-certified device (like an iPhone, Google Pixel, or Samsung Galaxy) will work with any Qi-certified charger, regardless of the brand.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standard is why you don't need a specific "iPhone charger" or "Samsung charger."</a:t>
            </a:r>
          </a:p>
          <a:p>
            <a:endParaRPr lang="en-US" dirty="0"/>
          </a:p>
        </p:txBody>
      </p:sp>
      <p:pic>
        <p:nvPicPr>
          <p:cNvPr id="6" name="Picture 5" descr="A black and red logo&#10;&#10;AI-generated content may be incorrect.">
            <a:extLst>
              <a:ext uri="{FF2B5EF4-FFF2-40B4-BE49-F238E27FC236}">
                <a16:creationId xmlns:a16="http://schemas.microsoft.com/office/drawing/2014/main" id="{AA0B856A-0E2E-2A51-AB27-219C8DF01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714500"/>
            <a:ext cx="3352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9525000" cy="838200"/>
          </a:xfrm>
        </p:spPr>
        <p:txBody>
          <a:bodyPr/>
          <a:lstStyle/>
          <a:p>
            <a:r>
              <a:rPr lang="en-US" b="1" dirty="0"/>
              <a:t>Advantages: Why Go Wireless?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8EFA-E261-A978-23C8-B7703310216E}"/>
              </a:ext>
            </a:extLst>
          </p:cNvPr>
          <p:cNvSpPr txBox="1"/>
          <p:nvPr/>
        </p:nvSpPr>
        <p:spPr>
          <a:xfrm>
            <a:off x="990600" y="1752600"/>
            <a:ext cx="61722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Convenience:</a:t>
            </a:r>
            <a:r>
              <a:rPr lang="en-US" sz="2000" dirty="0"/>
              <a:t> The #1 benefit. Simply drop your device on the pad and go. No fumbling with cables or finding the right plug.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Durability:</a:t>
            </a:r>
            <a:r>
              <a:rPr lang="en-US" sz="2000" dirty="0"/>
              <a:t> It saves wear and tear on your device's charging port and on the cable itself. No more frayed cables or broken connectors.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Safety:</a:t>
            </a:r>
            <a:r>
              <a:rPr lang="en-US" sz="2000" dirty="0"/>
              <a:t> A sealed, "no-contact" system means no exposed electrical connectors. This is safer in environments where water might be present (e.g., kitchen counters).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Clutter-Free:</a:t>
            </a:r>
            <a:r>
              <a:rPr lang="en-US" sz="2000" dirty="0"/>
              <a:t> Creates a cleaner, more minimal aesthetic on your desk, nightstand, or in your car.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/>
          <a:lstStyle/>
          <a:p>
            <a:r>
              <a:rPr lang="en-US" b="1" dirty="0"/>
              <a:t>Disadvantages &amp;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F30FB-9D13-0C79-C6DD-43B889F3FFF2}"/>
              </a:ext>
            </a:extLst>
          </p:cNvPr>
          <p:cNvSpPr txBox="1"/>
          <p:nvPr/>
        </p:nvSpPr>
        <p:spPr>
          <a:xfrm>
            <a:off x="990600" y="1676400"/>
            <a:ext cx="8153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Efficiency:</a:t>
            </a:r>
            <a:r>
              <a:rPr lang="en-US" sz="2000" dirty="0"/>
              <a:t> Wireless charging is less efficient than wired charging. Some energy (typically 15-30%) is lost as heat during the transfer.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Speed:</a:t>
            </a:r>
            <a:r>
              <a:rPr lang="en-US" sz="2000" dirty="0"/>
              <a:t> While it's getting faster (Qi2 is closing the gap), it is often slower than the fastest wired "fast-charging" options.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Alignment:</a:t>
            </a:r>
            <a:r>
              <a:rPr lang="en-US" sz="2000" dirty="0"/>
              <a:t> You must place the device on the "sweet spot" of the pad. Misalignment can stop the charge or make it very slow. (Note: </a:t>
            </a:r>
            <a:r>
              <a:rPr lang="en-US" sz="2000" dirty="0" err="1"/>
              <a:t>MagSafe</a:t>
            </a:r>
            <a:r>
              <a:rPr lang="en-US" sz="2000" dirty="0"/>
              <a:t> and the new Qi2 standard solve this with magnets).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Immobility:</a:t>
            </a:r>
            <a:r>
              <a:rPr lang="en-US" sz="2000" dirty="0"/>
              <a:t> You can't comfortably pick up and use your phone while it's charging on a pad, unlike with a cable.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371600"/>
            <a:ext cx="8154988" cy="4724400"/>
          </a:xfrm>
        </p:spPr>
        <p:txBody>
          <a:bodyPr/>
          <a:lstStyle/>
          <a:p>
            <a:r>
              <a:rPr lang="en-US" dirty="0"/>
              <a:t>Wireless charging has been in use for longer than you might think!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Consumer Electronics:</a:t>
            </a:r>
            <a:r>
              <a:rPr lang="en-US" dirty="0"/>
              <a:t> Electric toothbrushes (one of the first common uses), smartwatches, and wireless earbud cases.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Automotive:</a:t>
            </a:r>
            <a:r>
              <a:rPr lang="en-US" dirty="0"/>
              <a:t> Many new cars have built-in Qi charging pads in the center console or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Medical:</a:t>
            </a:r>
            <a:r>
              <a:rPr lang="en-US" dirty="0"/>
              <a:t> Charging implanted medical devices like pacemakers or nerve stimulators, avoiding the need for invasive surgery to replace batteries.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Industrial:</a:t>
            </a:r>
            <a:r>
              <a:rPr lang="en-US" dirty="0"/>
              <a:t> Powering tools, autonomous robots, and sensors in factory settings where cables are impractical or dangerous.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5A5F24-4C1D-FBA2-BCB2-DEEB486424FB}"/>
              </a:ext>
            </a:extLst>
          </p:cNvPr>
          <p:cNvSpPr txBox="1"/>
          <p:nvPr/>
        </p:nvSpPr>
        <p:spPr>
          <a:xfrm>
            <a:off x="914400" y="381000"/>
            <a:ext cx="731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Applications Beyond the Phone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black wireless charger with a cord&#10;&#10;AI-generated content may be incorrect.">
            <a:extLst>
              <a:ext uri="{FF2B5EF4-FFF2-40B4-BE49-F238E27FC236}">
                <a16:creationId xmlns:a16="http://schemas.microsoft.com/office/drawing/2014/main" id="{8509BF08-F23D-507D-9E9C-8310AEED87A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6111"/>
          <a:stretch>
            <a:fillRect/>
          </a:stretch>
        </p:blipFill>
        <p:spPr>
          <a:xfrm>
            <a:off x="7522029" y="685800"/>
            <a:ext cx="4648200" cy="5486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BB89B-D20F-A65E-FEAA-0356272BF4BA}"/>
              </a:ext>
            </a:extLst>
          </p:cNvPr>
          <p:cNvSpPr txBox="1"/>
          <p:nvPr/>
        </p:nvSpPr>
        <p:spPr>
          <a:xfrm>
            <a:off x="685800" y="782121"/>
            <a:ext cx="6629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The Future of Wireless Power</a:t>
            </a:r>
          </a:p>
          <a:p>
            <a:endParaRPr lang="en-US" b="1" dirty="0"/>
          </a:p>
          <a:p>
            <a:r>
              <a:rPr lang="en-US" dirty="0"/>
              <a:t>The technology is rapidly evolving beyond just pads.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Resonant Charging:</a:t>
            </a:r>
            <a:r>
              <a:rPr lang="en-US" dirty="0"/>
              <a:t> This allows charging "at a distance" (from a few inches to several feet) without a pad.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"True" Wireless Charging:</a:t>
            </a:r>
            <a:r>
              <a:rPr lang="en-US" dirty="0"/>
              <a:t> The ultimate goal. Imagine walking into a room and your phone, laptop, and watch all start charging in your pocket or on your desk, powered by a transmitter hidden in the wall or ceiling.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Smarter Pads:</a:t>
            </a:r>
            <a:r>
              <a:rPr lang="en-US" dirty="0"/>
              <a:t> Multi-device charging mats that can power your phone, watch, and buds all at once, no matter where you place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Wattage:</a:t>
            </a:r>
            <a:r>
              <a:rPr lang="en-US" dirty="0"/>
              <a:t> Powering larger devices, such as laptops, kitchen appliances, and even electric vehicles as they park over a charging mat.</a:t>
            </a:r>
          </a:p>
        </p:txBody>
      </p:sp>
    </p:spTree>
    <p:extLst>
      <p:ext uri="{BB962C8B-B14F-4D97-AF65-F5344CB8AC3E}">
        <p14:creationId xmlns:p14="http://schemas.microsoft.com/office/powerpoint/2010/main" val="185764068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36</TotalTime>
  <Words>1000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Wireless Charging: Unplugging the Future</vt:lpstr>
      <vt:lpstr>What is Wireless Charging?</vt:lpstr>
      <vt:lpstr>How it Works: The Magic of Induction</vt:lpstr>
      <vt:lpstr>The Process: Step-by-Step</vt:lpstr>
      <vt:lpstr>The Standard: What is "Qi"?</vt:lpstr>
      <vt:lpstr>Advantages: Why Go Wireless?</vt:lpstr>
      <vt:lpstr>Disadvantages &amp; Limitations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Fahim</dc:creator>
  <cp:lastModifiedBy>MD. Fahim</cp:lastModifiedBy>
  <cp:revision>1</cp:revision>
  <dcterms:created xsi:type="dcterms:W3CDTF">2025-10-31T10:10:20Z</dcterms:created>
  <dcterms:modified xsi:type="dcterms:W3CDTF">2025-10-31T10:46:31Z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