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8" r:id="rId2"/>
    <p:sldId id="267" r:id="rId3"/>
    <p:sldId id="271" r:id="rId4"/>
    <p:sldId id="273" r:id="rId5"/>
    <p:sldId id="280" r:id="rId6"/>
    <p:sldId id="272" r:id="rId7"/>
    <p:sldId id="281" r:id="rId8"/>
    <p:sldId id="274" r:id="rId9"/>
    <p:sldId id="283" r:id="rId10"/>
    <p:sldId id="282" r:id="rId11"/>
    <p:sldId id="284" r:id="rId12"/>
    <p:sldId id="285" r:id="rId13"/>
    <p:sldId id="286" r:id="rId14"/>
    <p:sldId id="287" r:id="rId15"/>
    <p:sldId id="297" r:id="rId16"/>
    <p:sldId id="288" r:id="rId17"/>
    <p:sldId id="289" r:id="rId18"/>
    <p:sldId id="290" r:id="rId19"/>
    <p:sldId id="291" r:id="rId20"/>
    <p:sldId id="292" r:id="rId21"/>
    <p:sldId id="293" r:id="rId22"/>
    <p:sldId id="294" r:id="rId23"/>
    <p:sldId id="295" r:id="rId24"/>
    <p:sldId id="298" r:id="rId25"/>
    <p:sldId id="299" r:id="rId26"/>
    <p:sldId id="300" r:id="rId27"/>
    <p:sldId id="296" r:id="rId28"/>
    <p:sldId id="278" r:id="rId29"/>
    <p:sldId id="279" r:id="rId30"/>
    <p:sldId id="26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F8F41A-709C-4A5A-ACB0-75846DF6BCC7}" v="2072" dt="2023-04-30T17:37:34.1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12" autoAdjust="0"/>
    <p:restoredTop sz="94660"/>
  </p:normalViewPr>
  <p:slideViewPr>
    <p:cSldViewPr>
      <p:cViewPr>
        <p:scale>
          <a:sx n="65" d="100"/>
          <a:sy n="65" d="100"/>
        </p:scale>
        <p:origin x="1973" y="39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5/22/2023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5/22/2023</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5/22/2023</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5/22/2023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mail.google.com/" TargetMode="External"/><Relationship Id="rId2" Type="http://schemas.openxmlformats.org/officeDocument/2006/relationships/hyperlink" Target="http://www.google.com" TargetMode="External"/><Relationship Id="rId1" Type="http://schemas.openxmlformats.org/officeDocument/2006/relationships/slideLayout" Target="../slideLayouts/slideLayout3.xml"/><Relationship Id="rId5" Type="http://schemas.openxmlformats.org/officeDocument/2006/relationships/hyperlink" Target="https://maps.google.co.in/" TargetMode="External"/><Relationship Id="rId4" Type="http://schemas.openxmlformats.org/officeDocument/2006/relationships/hyperlink" Target="https://www.youtube.com/"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8" Type="http://schemas.openxmlformats.org/officeDocument/2006/relationships/hyperlink" Target="https://www.facebook.com" TargetMode="External"/><Relationship Id="rId3" Type="http://schemas.openxmlformats.org/officeDocument/2006/relationships/hyperlink" Target="mailto:https://fonts.googleapis.com/css2?family=Material+Symbols+Outlined:opsz,wght,FILL,GRAD@20..48,100..700,0..1,-50..200" TargetMode="External"/><Relationship Id="rId7" Type="http://schemas.openxmlformats.org/officeDocument/2006/relationships/hyperlink" Target="https://web.whatsapp.com" TargetMode="External"/><Relationship Id="rId12" Type="http://schemas.openxmlformats.org/officeDocument/2006/relationships/hyperlink" Target="https://www.gktoday.in/current-affairs" TargetMode="External"/><Relationship Id="rId2" Type="http://schemas.openxmlformats.org/officeDocument/2006/relationships/hyperlink" Target="https://fonts.googleapis.com/icon?family=Material+Icons" TargetMode="External"/><Relationship Id="rId1" Type="http://schemas.openxmlformats.org/officeDocument/2006/relationships/slideLayout" Target="../slideLayouts/slideLayout3.xml"/><Relationship Id="rId6" Type="http://schemas.openxmlformats.org/officeDocument/2006/relationships/hyperlink" Target="https://maps.google.co.in/" TargetMode="External"/><Relationship Id="rId11" Type="http://schemas.openxmlformats.org/officeDocument/2006/relationships/hyperlink" Target="https://twitter.com/" TargetMode="External"/><Relationship Id="rId5" Type="http://schemas.openxmlformats.org/officeDocument/2006/relationships/hyperlink" Target="https://www.youtube.com/" TargetMode="External"/><Relationship Id="rId10" Type="http://schemas.openxmlformats.org/officeDocument/2006/relationships/hyperlink" Target="https://weather.com/en-IN" TargetMode="External"/><Relationship Id="rId4" Type="http://schemas.openxmlformats.org/officeDocument/2006/relationships/hyperlink" Target="https://mail.google.com/" TargetMode="External"/><Relationship Id="rId9" Type="http://schemas.openxmlformats.org/officeDocument/2006/relationships/hyperlink" Target="https://www.codingblocks.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3608" y="1628800"/>
            <a:ext cx="6624736" cy="1200329"/>
          </a:xfrm>
          <a:prstGeom prst="rect">
            <a:avLst/>
          </a:prstGeom>
          <a:noFill/>
        </p:spPr>
        <p:txBody>
          <a:bodyPr wrap="square" rtlCol="0">
            <a:spAutoFit/>
          </a:bodyPr>
          <a:lstStyle/>
          <a:p>
            <a:pPr algn="ctr"/>
            <a:r>
              <a:rPr lang="en-US" sz="3600" dirty="0">
                <a:solidFill>
                  <a:srgbClr val="FF0000"/>
                </a:solidFill>
                <a:latin typeface="Arial Black" pitchFamily="34" charset="0"/>
              </a:rPr>
              <a:t>Front End Engineering-I Project</a:t>
            </a:r>
          </a:p>
        </p:txBody>
      </p:sp>
      <p:sp>
        <p:nvSpPr>
          <p:cNvPr id="5" name="TextBox 4"/>
          <p:cNvSpPr txBox="1"/>
          <p:nvPr/>
        </p:nvSpPr>
        <p:spPr>
          <a:xfrm>
            <a:off x="3275856" y="4653136"/>
            <a:ext cx="255198" cy="954107"/>
          </a:xfrm>
          <a:prstGeom prst="rect">
            <a:avLst/>
          </a:prstGeom>
          <a:noFill/>
        </p:spPr>
        <p:txBody>
          <a:bodyPr wrap="none" rtlCol="0">
            <a:spAutoFit/>
          </a:bodyPr>
          <a:lstStyle/>
          <a:p>
            <a:r>
              <a:rPr lang="en-US" sz="2000" dirty="0">
                <a:latin typeface="Times New Roman" pitchFamily="18" charset="0"/>
                <a:cs typeface="Times New Roman" pitchFamily="18" charset="0"/>
              </a:rPr>
              <a:t>:</a:t>
            </a:r>
          </a:p>
          <a:p>
            <a:endParaRPr lang="en-US" dirty="0"/>
          </a:p>
          <a:p>
            <a:endParaRPr lang="en-US" dirty="0"/>
          </a:p>
        </p:txBody>
      </p:sp>
      <p:sp>
        <p:nvSpPr>
          <p:cNvPr id="6" name="TextBox 5">
            <a:extLst>
              <a:ext uri="{FF2B5EF4-FFF2-40B4-BE49-F238E27FC236}">
                <a16:creationId xmlns:a16="http://schemas.microsoft.com/office/drawing/2014/main" id="{39596CC0-0544-9FD2-7AFD-B23ECB7AE8F4}"/>
              </a:ext>
            </a:extLst>
          </p:cNvPr>
          <p:cNvSpPr txBox="1"/>
          <p:nvPr/>
        </p:nvSpPr>
        <p:spPr>
          <a:xfrm>
            <a:off x="2195736" y="2852936"/>
            <a:ext cx="5112568" cy="2523768"/>
          </a:xfrm>
          <a:prstGeom prst="rect">
            <a:avLst/>
          </a:prstGeom>
          <a:solidFill>
            <a:schemeClr val="accent6">
              <a:lumMod val="60000"/>
              <a:lumOff val="40000"/>
            </a:schemeClr>
          </a:solidFill>
        </p:spPr>
        <p:txBody>
          <a:bodyPr wrap="square" lIns="91440" tIns="45720" rIns="91440" bIns="45720" rtlCol="0" anchor="t">
            <a:spAutoFit/>
          </a:bodyPr>
          <a:lstStyle/>
          <a:p>
            <a:r>
              <a:rPr lang="en-US" sz="2000" dirty="0"/>
              <a:t>Team Details:</a:t>
            </a:r>
          </a:p>
          <a:p>
            <a:pPr marL="342900" indent="-342900" algn="just">
              <a:buFont typeface="Arial"/>
              <a:buChar char="•"/>
            </a:pPr>
            <a:r>
              <a:rPr lang="en-US" sz="2000" dirty="0" err="1">
                <a:cs typeface="Calibri"/>
              </a:rPr>
              <a:t>Fahaam</a:t>
            </a:r>
            <a:r>
              <a:rPr lang="en-US" sz="2000" dirty="0">
                <a:cs typeface="Calibri"/>
              </a:rPr>
              <a:t> Khan:   2210990309</a:t>
            </a:r>
          </a:p>
          <a:p>
            <a:pPr marL="342900" indent="-342900" algn="just">
              <a:buFont typeface="Arial"/>
              <a:buChar char="•"/>
            </a:pPr>
            <a:r>
              <a:rPr lang="en-US" sz="2000" dirty="0">
                <a:cs typeface="Calibri"/>
              </a:rPr>
              <a:t>Gagan Deep:     2210990310</a:t>
            </a:r>
          </a:p>
          <a:p>
            <a:pPr marL="342900" indent="-342900" algn="just">
              <a:buFont typeface="Arial"/>
              <a:buChar char="•"/>
            </a:pPr>
            <a:r>
              <a:rPr lang="en-US" sz="2000" dirty="0">
                <a:cs typeface="Calibri"/>
              </a:rPr>
              <a:t>Gagan Sharma: 2210990311</a:t>
            </a:r>
          </a:p>
          <a:p>
            <a:pPr marL="342900" indent="-342900" algn="just">
              <a:buFont typeface="Arial"/>
              <a:buChar char="•"/>
            </a:pPr>
            <a:r>
              <a:rPr lang="en-US" sz="2000" dirty="0">
                <a:cs typeface="Calibri"/>
              </a:rPr>
              <a:t>Gagandeep:       2210990312</a:t>
            </a:r>
          </a:p>
          <a:p>
            <a:endParaRPr lang="en-US" sz="2000" dirty="0">
              <a:solidFill>
                <a:srgbClr val="000000"/>
              </a:solidFill>
              <a:cs typeface="Calibri"/>
            </a:endParaRPr>
          </a:p>
          <a:p>
            <a:r>
              <a:rPr lang="en-US" sz="2000" dirty="0">
                <a:latin typeface="Times New Roman"/>
                <a:cs typeface="Times New Roman"/>
              </a:rPr>
              <a:t>Faculty Coordinator: </a:t>
            </a:r>
            <a:r>
              <a:rPr lang="en-US" sz="2000" dirty="0" err="1">
                <a:latin typeface="Times New Roman"/>
                <a:cs typeface="Times New Roman"/>
              </a:rPr>
              <a:t>Dr.Monika</a:t>
            </a:r>
            <a:r>
              <a:rPr lang="en-US" sz="2000" dirty="0">
                <a:latin typeface="Times New Roman"/>
                <a:cs typeface="Times New Roman"/>
              </a:rPr>
              <a:t> Sethi</a:t>
            </a:r>
            <a:endParaRPr lang="en-US" dirty="0">
              <a:solidFill>
                <a:schemeClr val="bg1"/>
              </a:solidFill>
            </a:endParaRPr>
          </a:p>
          <a:p>
            <a:endParaRPr lang="en-US" dirty="0">
              <a:solidFill>
                <a:schemeClr val="bg1"/>
              </a:solidFill>
            </a:endParaRPr>
          </a:p>
        </p:txBody>
      </p:sp>
      <p:sp>
        <p:nvSpPr>
          <p:cNvPr id="9" name="TextBox 8"/>
          <p:cNvSpPr txBox="1"/>
          <p:nvPr/>
        </p:nvSpPr>
        <p:spPr>
          <a:xfrm>
            <a:off x="1187624" y="5661248"/>
            <a:ext cx="6947095" cy="707886"/>
          </a:xfrm>
          <a:prstGeom prst="rect">
            <a:avLst/>
          </a:prstGeom>
          <a:noFill/>
        </p:spPr>
        <p:txBody>
          <a:bodyPr wrap="none" rtlCol="0">
            <a:spAutoFit/>
          </a:bodyPr>
          <a:lstStyle/>
          <a:p>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Institute of Engineering and Technology, </a:t>
            </a:r>
          </a:p>
          <a:p>
            <a:pPr algn="ctr"/>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Punjab</a:t>
            </a:r>
          </a:p>
        </p:txBody>
      </p:sp>
    </p:spTree>
  </p:cSld>
  <p:clrMapOvr>
    <a:masterClrMapping/>
  </p:clrMapOvr>
  <p:transition advTm="4000">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t>
            </a:r>
          </a:p>
        </p:txBody>
      </p:sp>
      <p:sp>
        <p:nvSpPr>
          <p:cNvPr id="3" name="Rectangle 2"/>
          <p:cNvSpPr/>
          <p:nvPr/>
        </p:nvSpPr>
        <p:spPr>
          <a:xfrm>
            <a:off x="395536" y="1196752"/>
            <a:ext cx="8136904" cy="8879354"/>
          </a:xfrm>
          <a:prstGeom prst="rect">
            <a:avLst/>
          </a:prstGeom>
        </p:spPr>
        <p:txBody>
          <a:bodyPr wrap="square" lIns="91440" tIns="45720" rIns="91440" bIns="45720" anchor="t">
            <a:spAutoFit/>
          </a:bodyPr>
          <a:lstStyle/>
          <a:p>
            <a:r>
              <a:rPr lang="en-US" sz="2300" b="1" u="sng" dirty="0">
                <a:ea typeface="+mn-lt"/>
                <a:cs typeface="+mn-lt"/>
              </a:rPr>
              <a:t>CODE EXPLANATION:</a:t>
            </a:r>
            <a:endParaRPr lang="en-US" sz="2300" dirty="0">
              <a:cs typeface="Calibri"/>
            </a:endParaRPr>
          </a:p>
          <a:p>
            <a:endParaRPr lang="en-US" sz="2300" b="1" u="sng" dirty="0">
              <a:latin typeface="Calibri"/>
              <a:ea typeface="+mn-lt"/>
              <a:cs typeface="+mn-lt"/>
            </a:endParaRPr>
          </a:p>
          <a:p>
            <a:pPr algn="just"/>
            <a:r>
              <a:rPr lang="en-US" sz="2200" dirty="0">
                <a:latin typeface="Times New Roman"/>
                <a:ea typeface="+mn-lt"/>
                <a:cs typeface="+mn-lt"/>
              </a:rPr>
              <a:t>This is an HTML code that defines the structure and content of a web page. Here is a brief explanation of each section: The first line of code (``) declares the language of the document to be English. The `` section contains meta tags and links to external resources that the page requires. In this code, there are four meta tags: `charset`, `http-</a:t>
            </a:r>
            <a:r>
              <a:rPr lang="en-US" sz="2200" err="1">
                <a:latin typeface="Times New Roman"/>
                <a:ea typeface="+mn-lt"/>
                <a:cs typeface="+mn-lt"/>
              </a:rPr>
              <a:t>equiv</a:t>
            </a:r>
            <a:r>
              <a:rPr lang="en-US" sz="2200" dirty="0">
                <a:latin typeface="Times New Roman"/>
                <a:ea typeface="+mn-lt"/>
                <a:cs typeface="+mn-lt"/>
              </a:rPr>
              <a:t>`, `viewport`, and `title`. The `charset` tag specifies the character encoding used in the document (UTF-8, in this case). The `http-</a:t>
            </a:r>
            <a:r>
              <a:rPr lang="en-US" sz="2200" err="1">
                <a:latin typeface="Times New Roman"/>
                <a:ea typeface="+mn-lt"/>
                <a:cs typeface="+mn-lt"/>
              </a:rPr>
              <a:t>equiv</a:t>
            </a:r>
            <a:r>
              <a:rPr lang="en-US" sz="2200" dirty="0">
                <a:latin typeface="Times New Roman"/>
                <a:ea typeface="+mn-lt"/>
                <a:cs typeface="+mn-lt"/>
              </a:rPr>
              <a:t>` tag provides information about how the browser should handle certain features, such as compatibility mode. The `viewport` tag sets the width of the viewport to match the device's screen width, and the `title` tag sets the title of the page that appears in the browser's tab. Additionally, there are two links to external resources: one to the Google Material Icons font, and another to a CSS file called `styles.css`.</a:t>
            </a:r>
            <a:endParaRPr lang="en-US" sz="2200">
              <a:latin typeface="Times New Roman"/>
              <a:cs typeface="Times New Roman"/>
            </a:endParaRPr>
          </a:p>
          <a:p>
            <a:endParaRPr lang="en-US" sz="2300" b="1" u="sng"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p:txBody>
      </p:sp>
    </p:spTree>
    <p:extLst>
      <p:ext uri="{BB962C8B-B14F-4D97-AF65-F5344CB8AC3E}">
        <p14:creationId xmlns:p14="http://schemas.microsoft.com/office/powerpoint/2010/main" val="2150619109"/>
      </p:ext>
    </p:extLst>
  </p:cSld>
  <p:clrMapOvr>
    <a:masterClrMapping/>
  </p:clrMapOvr>
  <p:transition advTm="4000">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t>
            </a:r>
          </a:p>
        </p:txBody>
      </p:sp>
      <p:sp>
        <p:nvSpPr>
          <p:cNvPr id="3" name="Rectangle 2"/>
          <p:cNvSpPr/>
          <p:nvPr/>
        </p:nvSpPr>
        <p:spPr>
          <a:xfrm>
            <a:off x="395536" y="1196752"/>
            <a:ext cx="8136904" cy="4816703"/>
          </a:xfrm>
          <a:prstGeom prst="rect">
            <a:avLst/>
          </a:prstGeom>
        </p:spPr>
        <p:txBody>
          <a:bodyPr wrap="square" lIns="91440" tIns="45720" rIns="91440" bIns="45720" anchor="t">
            <a:spAutoFit/>
          </a:bodyPr>
          <a:lstStyle/>
          <a:p>
            <a:r>
              <a:rPr lang="en-US" sz="2300" b="1" u="sng" dirty="0">
                <a:ea typeface="+mn-lt"/>
                <a:cs typeface="+mn-lt"/>
              </a:rPr>
              <a:t>HTML CODE:</a:t>
            </a:r>
            <a:endParaRPr lang="en-US" dirty="0"/>
          </a:p>
          <a:p>
            <a:endParaRPr lang="en-US" sz="2300" b="1" dirty="0">
              <a:ea typeface="+mn-lt"/>
              <a:cs typeface="+mn-lt"/>
            </a:endParaRPr>
          </a:p>
          <a:p>
            <a:endParaRPr lang="en-US" sz="2300" b="1" dirty="0">
              <a:cs typeface="Calibri"/>
            </a:endParaRPr>
          </a:p>
          <a:p>
            <a:endParaRPr lang="en-US" sz="2300" b="1" dirty="0">
              <a:cs typeface="Calibri"/>
            </a:endParaRPr>
          </a:p>
          <a:p>
            <a:endParaRPr lang="en-US" sz="2300" b="1" dirty="0">
              <a:cs typeface="Calibri"/>
            </a:endParaRPr>
          </a:p>
          <a:p>
            <a:endParaRPr lang="en-US" sz="2300" b="1" dirty="0">
              <a:cs typeface="Calibri"/>
            </a:endParaRPr>
          </a:p>
          <a:p>
            <a:endParaRPr lang="en-US" sz="2300" b="1" dirty="0">
              <a:cs typeface="Calibri"/>
            </a:endParaRPr>
          </a:p>
          <a:p>
            <a:endParaRPr lang="en-US" sz="2300" b="1" dirty="0">
              <a:cs typeface="Calibri"/>
            </a:endParaRPr>
          </a:p>
          <a:p>
            <a:endParaRPr lang="en-US" sz="2300" b="1" dirty="0">
              <a:cs typeface="Calibri"/>
            </a:endParaRPr>
          </a:p>
          <a:p>
            <a:endParaRPr lang="en-US" sz="2300" b="1" dirty="0">
              <a:cs typeface="Calibri"/>
            </a:endParaRPr>
          </a:p>
          <a:p>
            <a:endParaRPr lang="en-US" sz="2300" b="1" dirty="0">
              <a:cs typeface="Calibri"/>
            </a:endParaRPr>
          </a:p>
          <a:p>
            <a:endParaRPr lang="en-US"/>
          </a:p>
          <a:p>
            <a:endParaRPr lang="en-US" dirty="0">
              <a:cs typeface="Calibri"/>
            </a:endParaRPr>
          </a:p>
          <a:p>
            <a:endParaRPr lang="en-US" dirty="0">
              <a:cs typeface="Calibri"/>
            </a:endParaRPr>
          </a:p>
        </p:txBody>
      </p:sp>
      <p:pic>
        <p:nvPicPr>
          <p:cNvPr id="4" name="Picture 4" descr="Text&#10;&#10;Description automatically generated">
            <a:extLst>
              <a:ext uri="{FF2B5EF4-FFF2-40B4-BE49-F238E27FC236}">
                <a16:creationId xmlns:a16="http://schemas.microsoft.com/office/drawing/2014/main" id="{562E0653-A5EF-F92F-BC6C-B55347AC7BA5}"/>
              </a:ext>
            </a:extLst>
          </p:cNvPr>
          <p:cNvPicPr>
            <a:picLocks noChangeAspect="1"/>
          </p:cNvPicPr>
          <p:nvPr/>
        </p:nvPicPr>
        <p:blipFill>
          <a:blip r:embed="rId2"/>
          <a:stretch>
            <a:fillRect/>
          </a:stretch>
        </p:blipFill>
        <p:spPr>
          <a:xfrm>
            <a:off x="469075" y="1717346"/>
            <a:ext cx="8087094" cy="4591049"/>
          </a:xfrm>
          <a:prstGeom prst="rect">
            <a:avLst/>
          </a:prstGeom>
        </p:spPr>
      </p:pic>
    </p:spTree>
    <p:extLst>
      <p:ext uri="{BB962C8B-B14F-4D97-AF65-F5344CB8AC3E}">
        <p14:creationId xmlns:p14="http://schemas.microsoft.com/office/powerpoint/2010/main" val="482288773"/>
      </p:ext>
    </p:extLst>
  </p:cSld>
  <p:clrMapOvr>
    <a:masterClrMapping/>
  </p:clrMapOvr>
  <p:transition advTm="4000">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t>
            </a:r>
          </a:p>
        </p:txBody>
      </p:sp>
      <p:sp>
        <p:nvSpPr>
          <p:cNvPr id="3" name="Rectangle 2"/>
          <p:cNvSpPr/>
          <p:nvPr/>
        </p:nvSpPr>
        <p:spPr>
          <a:xfrm>
            <a:off x="385640" y="1008726"/>
            <a:ext cx="8136904" cy="10972234"/>
          </a:xfrm>
          <a:prstGeom prst="rect">
            <a:avLst/>
          </a:prstGeom>
        </p:spPr>
        <p:txBody>
          <a:bodyPr wrap="square" lIns="91440" tIns="45720" rIns="91440" bIns="45720" anchor="t">
            <a:spAutoFit/>
          </a:bodyPr>
          <a:lstStyle/>
          <a:p>
            <a:r>
              <a:rPr lang="en-US" sz="2300" b="1" u="sng" dirty="0">
                <a:ea typeface="+mn-lt"/>
                <a:cs typeface="+mn-lt"/>
              </a:rPr>
              <a:t>CODE EXPLANATION:</a:t>
            </a:r>
            <a:endParaRPr lang="en-US" dirty="0"/>
          </a:p>
          <a:p>
            <a:pPr algn="just"/>
            <a:r>
              <a:rPr lang="en-US" dirty="0">
                <a:latin typeface="Times New Roman"/>
                <a:ea typeface="+mn-lt"/>
                <a:cs typeface="+mn-lt"/>
              </a:rPr>
              <a:t>The `&lt;body&gt;` section contains the visible content of the page. In this code, </a:t>
            </a:r>
            <a:endParaRPr lang="en-US">
              <a:latin typeface="Times New Roman"/>
              <a:cs typeface="Times New Roman"/>
            </a:endParaRPr>
          </a:p>
          <a:p>
            <a:pPr algn="just"/>
            <a:r>
              <a:rPr lang="en-US" dirty="0">
                <a:latin typeface="Times New Roman"/>
                <a:ea typeface="+mn-lt"/>
                <a:cs typeface="+mn-lt"/>
              </a:rPr>
              <a:t>there is a `&lt;style&gt;` tag that defines a style rule for `&lt;span&gt;` elements, setting </a:t>
            </a:r>
            <a:endParaRPr lang="en-US">
              <a:latin typeface="Times New Roman"/>
              <a:cs typeface="Times New Roman"/>
            </a:endParaRPr>
          </a:p>
          <a:p>
            <a:pPr algn="just"/>
            <a:r>
              <a:rPr lang="en-US" dirty="0">
                <a:latin typeface="Times New Roman"/>
                <a:ea typeface="+mn-lt"/>
                <a:cs typeface="+mn-lt"/>
              </a:rPr>
              <a:t>their left margin to 950 pixels. The rest of the content is wrapped in a `&lt;div&gt;` </a:t>
            </a:r>
            <a:endParaRPr lang="en-US">
              <a:latin typeface="Times New Roman"/>
              <a:cs typeface="Times New Roman"/>
            </a:endParaRPr>
          </a:p>
          <a:p>
            <a:pPr algn="just"/>
            <a:r>
              <a:rPr lang="en-US" dirty="0">
                <a:latin typeface="Times New Roman"/>
                <a:ea typeface="+mn-lt"/>
                <a:cs typeface="+mn-lt"/>
              </a:rPr>
              <a:t>element with a class of "header". This code does not contain any actual content </a:t>
            </a:r>
            <a:endParaRPr lang="en-US">
              <a:latin typeface="Times New Roman"/>
              <a:cs typeface="Times New Roman"/>
            </a:endParaRPr>
          </a:p>
          <a:p>
            <a:pPr algn="just"/>
            <a:r>
              <a:rPr lang="en-US" dirty="0">
                <a:latin typeface="Times New Roman"/>
                <a:ea typeface="+mn-lt"/>
                <a:cs typeface="+mn-lt"/>
              </a:rPr>
              <a:t>within the `&lt;div&gt;` element, so it is unclear what the page is meant to display. </a:t>
            </a:r>
            <a:endParaRPr lang="en-US">
              <a:latin typeface="Times New Roman"/>
              <a:cs typeface="Times New Roman"/>
            </a:endParaRPr>
          </a:p>
          <a:p>
            <a:pPr algn="just"/>
            <a:r>
              <a:rPr lang="en-US" dirty="0">
                <a:latin typeface="Times New Roman"/>
                <a:ea typeface="+mn-lt"/>
                <a:cs typeface="+mn-lt"/>
              </a:rPr>
              <a:t>However, the external CSS file `styles.css` likely contains additional style </a:t>
            </a:r>
            <a:endParaRPr lang="en-US">
              <a:latin typeface="Times New Roman"/>
              <a:cs typeface="Times New Roman"/>
            </a:endParaRPr>
          </a:p>
          <a:p>
            <a:pPr algn="just"/>
            <a:r>
              <a:rPr lang="en-US" dirty="0">
                <a:latin typeface="Times New Roman"/>
                <a:ea typeface="+mn-lt"/>
                <a:cs typeface="+mn-lt"/>
              </a:rPr>
              <a:t>rules that affect the appearance of the page. In this we also placed three icons</a:t>
            </a:r>
            <a:endParaRPr lang="en-US">
              <a:latin typeface="Times New Roman"/>
              <a:cs typeface="Times New Roman"/>
            </a:endParaRPr>
          </a:p>
          <a:p>
            <a:pPr algn="just"/>
            <a:r>
              <a:rPr lang="en-US" dirty="0">
                <a:latin typeface="Times New Roman"/>
                <a:ea typeface="+mn-lt"/>
                <a:cs typeface="+mn-lt"/>
              </a:rPr>
              <a:t>with their working links Gmail, YouTube and Maps.</a:t>
            </a:r>
            <a:endParaRPr lang="en-US" dirty="0">
              <a:latin typeface="Times New Roman"/>
              <a:cs typeface="Calibri"/>
            </a:endParaRPr>
          </a:p>
          <a:p>
            <a:pPr algn="just"/>
            <a:endParaRPr lang="en-US" dirty="0">
              <a:latin typeface="Times New Roman"/>
              <a:ea typeface="+mn-lt"/>
              <a:cs typeface="+mn-lt"/>
            </a:endParaRPr>
          </a:p>
          <a:p>
            <a:pPr algn="just"/>
            <a:r>
              <a:rPr lang="en-US" dirty="0">
                <a:latin typeface="Times New Roman"/>
                <a:ea typeface="+mn-lt"/>
                <a:cs typeface="+mn-lt"/>
              </a:rPr>
              <a:t>The &lt;div="</a:t>
            </a:r>
            <a:r>
              <a:rPr lang="en-US" dirty="0" err="1">
                <a:latin typeface="Times New Roman"/>
                <a:ea typeface="+mn-lt"/>
                <a:cs typeface="+mn-lt"/>
              </a:rPr>
              <a:t>header_left</a:t>
            </a:r>
            <a:r>
              <a:rPr lang="en-US" dirty="0">
                <a:latin typeface="Times New Roman"/>
                <a:ea typeface="+mn-lt"/>
                <a:cs typeface="+mn-lt"/>
              </a:rPr>
              <a:t>"&gt;tag starts the left section of the header. The tags with </a:t>
            </a:r>
            <a:r>
              <a:rPr lang="en-US" dirty="0" err="1">
                <a:latin typeface="Times New Roman"/>
                <a:ea typeface="+mn-lt"/>
                <a:cs typeface="+mn-lt"/>
              </a:rPr>
              <a:t>src</a:t>
            </a:r>
            <a:r>
              <a:rPr lang="en-US" dirty="0">
                <a:latin typeface="Times New Roman"/>
                <a:ea typeface="+mn-lt"/>
                <a:cs typeface="+mn-lt"/>
              </a:rPr>
              <a:t> attributes of "logo.jpg", "logo1.jpg", and "logo2.jpg" are used to display images of logos with alt text "</a:t>
            </a:r>
            <a:r>
              <a:rPr lang="en-US" dirty="0">
                <a:latin typeface="Times New Roman"/>
                <a:ea typeface="+mn-lt"/>
                <a:cs typeface="+mn-lt"/>
                <a:hlinkClick r:id="rId2"/>
              </a:rPr>
              <a:t>www.google.com</a:t>
            </a:r>
            <a:r>
              <a:rPr lang="en-US" dirty="0">
                <a:latin typeface="Times New Roman"/>
                <a:ea typeface="+mn-lt"/>
                <a:cs typeface="+mn-lt"/>
              </a:rPr>
              <a:t>" and different heights. The tags with title attributes of "Gmail", "</a:t>
            </a:r>
            <a:r>
              <a:rPr lang="en-US" dirty="0" err="1">
                <a:latin typeface="Times New Roman"/>
                <a:ea typeface="+mn-lt"/>
                <a:cs typeface="+mn-lt"/>
              </a:rPr>
              <a:t>Youtube</a:t>
            </a:r>
            <a:r>
              <a:rPr lang="en-US" dirty="0">
                <a:latin typeface="Times New Roman"/>
                <a:ea typeface="+mn-lt"/>
                <a:cs typeface="+mn-lt"/>
              </a:rPr>
              <a:t>", and "Maps" and </a:t>
            </a:r>
            <a:r>
              <a:rPr lang="en-US" dirty="0" err="1">
                <a:latin typeface="Times New Roman"/>
                <a:ea typeface="+mn-lt"/>
                <a:cs typeface="+mn-lt"/>
              </a:rPr>
              <a:t>href</a:t>
            </a:r>
            <a:r>
              <a:rPr lang="en-US" dirty="0">
                <a:latin typeface="Times New Roman"/>
                <a:ea typeface="+mn-lt"/>
                <a:cs typeface="+mn-lt"/>
              </a:rPr>
              <a:t> attributes of "</a:t>
            </a:r>
            <a:r>
              <a:rPr lang="en-US" dirty="0">
                <a:latin typeface="Times New Roman"/>
                <a:ea typeface="+mn-lt"/>
                <a:cs typeface="+mn-lt"/>
                <a:hlinkClick r:id="rId3"/>
              </a:rPr>
              <a:t>https://mail.google.com/</a:t>
            </a:r>
            <a:r>
              <a:rPr lang="en-US" dirty="0">
                <a:latin typeface="Times New Roman"/>
                <a:ea typeface="+mn-lt"/>
                <a:cs typeface="+mn-lt"/>
              </a:rPr>
              <a:t>","</a:t>
            </a:r>
            <a:r>
              <a:rPr lang="en-US" dirty="0">
                <a:latin typeface="Times New Roman"/>
                <a:ea typeface="+mn-lt"/>
                <a:cs typeface="+mn-lt"/>
                <a:hlinkClick r:id="rId4"/>
              </a:rPr>
              <a:t>https://www.youtube.com/</a:t>
            </a:r>
            <a:r>
              <a:rPr lang="en-US" dirty="0">
                <a:latin typeface="Times New Roman"/>
                <a:ea typeface="+mn-lt"/>
                <a:cs typeface="+mn-lt"/>
              </a:rPr>
              <a:t>",and"</a:t>
            </a:r>
            <a:r>
              <a:rPr lang="en-US" dirty="0">
                <a:latin typeface="Times New Roman"/>
                <a:ea typeface="+mn-lt"/>
                <a:cs typeface="+mn-lt"/>
                <a:hlinkClick r:id="rId5"/>
              </a:rPr>
              <a:t>https://maps.google.co.in/</a:t>
            </a:r>
            <a:r>
              <a:rPr lang="en-US" dirty="0">
                <a:latin typeface="Times New Roman"/>
                <a:ea typeface="+mn-lt"/>
                <a:cs typeface="+mn-lt"/>
              </a:rPr>
              <a:t>" respectively, create links to these websites with the corresponding titles. The style attribute with </a:t>
            </a:r>
            <a:r>
              <a:rPr lang="en-US" dirty="0" err="1">
                <a:latin typeface="Times New Roman"/>
                <a:ea typeface="+mn-lt"/>
                <a:cs typeface="+mn-lt"/>
              </a:rPr>
              <a:t>text-decoration:none</a:t>
            </a:r>
            <a:r>
              <a:rPr lang="en-US" dirty="0">
                <a:latin typeface="Times New Roman"/>
                <a:ea typeface="+mn-lt"/>
                <a:cs typeface="+mn-lt"/>
              </a:rPr>
              <a:t> is used to remove underline from the link text. The last element, </a:t>
            </a:r>
            <a:r>
              <a:rPr lang="en-US" dirty="0" err="1">
                <a:latin typeface="Times New Roman"/>
                <a:ea typeface="+mn-lt"/>
                <a:cs typeface="+mn-lt"/>
              </a:rPr>
              <a:t>more_vert</a:t>
            </a:r>
            <a:r>
              <a:rPr lang="en-US" dirty="0">
                <a:latin typeface="Times New Roman"/>
                <a:ea typeface="+mn-lt"/>
                <a:cs typeface="+mn-lt"/>
              </a:rPr>
              <a:t>, displays a vertical ellipsis icon using Material Design Icons. </a:t>
            </a:r>
            <a:endParaRPr lang="en-US">
              <a:latin typeface="Times New Roman"/>
              <a:cs typeface="Times New Roman"/>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p:txBody>
      </p:sp>
    </p:spTree>
    <p:extLst>
      <p:ext uri="{BB962C8B-B14F-4D97-AF65-F5344CB8AC3E}">
        <p14:creationId xmlns:p14="http://schemas.microsoft.com/office/powerpoint/2010/main" val="1941190278"/>
      </p:ext>
    </p:extLst>
  </p:cSld>
  <p:clrMapOvr>
    <a:masterClrMapping/>
  </p:clrMapOvr>
  <p:transition advTm="4000">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u="sng" dirty="0">
                <a:latin typeface="Times New Roman" pitchFamily="18" charset="0"/>
                <a:cs typeface="Times New Roman" pitchFamily="18" charset="0"/>
              </a:rPr>
              <a:t>HTML CODE:</a:t>
            </a:r>
          </a:p>
        </p:txBody>
      </p:sp>
      <p:sp>
        <p:nvSpPr>
          <p:cNvPr id="3" name="Rectangle 2"/>
          <p:cNvSpPr/>
          <p:nvPr/>
        </p:nvSpPr>
        <p:spPr>
          <a:xfrm>
            <a:off x="395536" y="1196752"/>
            <a:ext cx="8136904" cy="5170646"/>
          </a:xfrm>
          <a:prstGeom prst="rect">
            <a:avLst/>
          </a:prstGeom>
        </p:spPr>
        <p:txBody>
          <a:bodyPr wrap="square" lIns="91440" tIns="45720" rIns="91440" bIns="45720" anchor="t">
            <a:spAutoFit/>
          </a:bodyPr>
          <a:lstStyle/>
          <a:p>
            <a:r>
              <a:rPr lang="en-US" sz="2300" b="1" u="sng" dirty="0">
                <a:ea typeface="+mn-lt"/>
                <a:cs typeface="+mn-lt"/>
              </a:rPr>
              <a:t>HTML CODE:</a:t>
            </a:r>
            <a:endParaRPr lang="en-US" dirty="0"/>
          </a:p>
          <a:p>
            <a:endParaRPr lang="en-US" sz="2300" b="1" dirty="0">
              <a:ea typeface="+mn-lt"/>
              <a:cs typeface="+mn-lt"/>
            </a:endParaRPr>
          </a:p>
          <a:p>
            <a:endParaRPr lang="en-US" sz="2300" b="1" dirty="0">
              <a:cs typeface="Calibri"/>
            </a:endParaRPr>
          </a:p>
          <a:p>
            <a:endParaRPr lang="en-US" sz="2300" b="1" dirty="0">
              <a:cs typeface="Calibri"/>
            </a:endParaRPr>
          </a:p>
          <a:p>
            <a:endParaRPr lang="en-US" sz="2300" b="1" dirty="0">
              <a:cs typeface="Calibri"/>
            </a:endParaRPr>
          </a:p>
          <a:p>
            <a:endParaRPr lang="en-US" sz="2300" b="1" dirty="0">
              <a:cs typeface="Calibri"/>
            </a:endParaRPr>
          </a:p>
          <a:p>
            <a:endParaRPr lang="en-US" sz="2300" b="1" dirty="0">
              <a:cs typeface="Calibri"/>
            </a:endParaRPr>
          </a:p>
          <a:p>
            <a:endParaRPr lang="en-US" sz="2300" b="1" dirty="0">
              <a:cs typeface="Calibri"/>
            </a:endParaRPr>
          </a:p>
          <a:p>
            <a:endParaRPr lang="en-US" sz="2300" b="1" dirty="0">
              <a:cs typeface="Calibri"/>
            </a:endParaRPr>
          </a:p>
          <a:p>
            <a:endParaRPr lang="en-US" sz="2300" b="1" dirty="0">
              <a:cs typeface="Calibri"/>
            </a:endParaRPr>
          </a:p>
          <a:p>
            <a:endParaRPr lang="en-US" sz="2300" b="1" dirty="0">
              <a:cs typeface="Calibri"/>
            </a:endParaRPr>
          </a:p>
          <a:p>
            <a:endParaRPr lang="en-US" sz="2300" b="1" dirty="0">
              <a:cs typeface="Calibri"/>
            </a:endParaRPr>
          </a:p>
          <a:p>
            <a:endParaRPr lang="en-US" dirty="0"/>
          </a:p>
          <a:p>
            <a:endParaRPr lang="en-US" dirty="0">
              <a:cs typeface="Calibri"/>
            </a:endParaRPr>
          </a:p>
          <a:p>
            <a:endParaRPr lang="en-US" dirty="0">
              <a:cs typeface="Calibri"/>
            </a:endParaRPr>
          </a:p>
        </p:txBody>
      </p:sp>
      <p:pic>
        <p:nvPicPr>
          <p:cNvPr id="6" name="Picture 5">
            <a:extLst>
              <a:ext uri="{FF2B5EF4-FFF2-40B4-BE49-F238E27FC236}">
                <a16:creationId xmlns:a16="http://schemas.microsoft.com/office/drawing/2014/main" id="{F4158BF8-1425-944C-862F-C9910F8517A6}"/>
              </a:ext>
            </a:extLst>
          </p:cNvPr>
          <p:cNvPicPr>
            <a:picLocks noChangeAspect="1"/>
          </p:cNvPicPr>
          <p:nvPr/>
        </p:nvPicPr>
        <p:blipFill>
          <a:blip r:embed="rId2"/>
          <a:stretch>
            <a:fillRect/>
          </a:stretch>
        </p:blipFill>
        <p:spPr>
          <a:xfrm>
            <a:off x="323528" y="1196752"/>
            <a:ext cx="8208912" cy="5143500"/>
          </a:xfrm>
          <a:prstGeom prst="rect">
            <a:avLst/>
          </a:prstGeom>
        </p:spPr>
      </p:pic>
    </p:spTree>
    <p:extLst>
      <p:ext uri="{BB962C8B-B14F-4D97-AF65-F5344CB8AC3E}">
        <p14:creationId xmlns:p14="http://schemas.microsoft.com/office/powerpoint/2010/main" val="1918714930"/>
      </p:ext>
    </p:extLst>
  </p:cSld>
  <p:clrMapOvr>
    <a:masterClrMapping/>
  </p:clrMapOvr>
  <p:transition advTm="4000">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t>
            </a:r>
          </a:p>
        </p:txBody>
      </p:sp>
      <p:sp>
        <p:nvSpPr>
          <p:cNvPr id="3" name="Rectangle 2"/>
          <p:cNvSpPr/>
          <p:nvPr/>
        </p:nvSpPr>
        <p:spPr>
          <a:xfrm>
            <a:off x="395536" y="1196752"/>
            <a:ext cx="8136904" cy="10248960"/>
          </a:xfrm>
          <a:prstGeom prst="rect">
            <a:avLst/>
          </a:prstGeom>
        </p:spPr>
        <p:txBody>
          <a:bodyPr wrap="square" lIns="91440" tIns="45720" rIns="91440" bIns="45720" anchor="t">
            <a:spAutoFit/>
          </a:bodyPr>
          <a:lstStyle/>
          <a:p>
            <a:r>
              <a:rPr lang="en-US" sz="2300" b="1" u="sng" dirty="0">
                <a:ea typeface="+mn-lt"/>
                <a:cs typeface="+mn-lt"/>
              </a:rPr>
              <a:t>CODE EXPLANATION:</a:t>
            </a:r>
            <a:endParaRPr lang="en-US" dirty="0"/>
          </a:p>
          <a:p>
            <a:pPr marL="285750" indent="-285750">
              <a:buFont typeface="Arial"/>
              <a:buChar char="•"/>
            </a:pPr>
            <a:r>
              <a:rPr lang="en-US" sz="1600" b="1" dirty="0">
                <a:latin typeface="Times New Roman"/>
                <a:cs typeface="Calibri"/>
              </a:rPr>
              <a:t>&lt;span class="material-symbols-outlined"&gt;</a:t>
            </a:r>
            <a:r>
              <a:rPr lang="en-US" sz="1600" dirty="0">
                <a:solidFill>
                  <a:srgbClr val="374151"/>
                </a:solidFill>
                <a:latin typeface="Times New Roman"/>
                <a:ea typeface="+mn-lt"/>
                <a:cs typeface="+mn-lt"/>
              </a:rPr>
              <a:t>: This is an HTML element that creates a small inline box used for styling text. It has a class attribute set to "material-symbols-outlined", which may be used for styling purposes.</a:t>
            </a:r>
            <a:endParaRPr lang="en-US" sz="1600">
              <a:latin typeface="Times New Roman"/>
              <a:cs typeface="Calibri"/>
            </a:endParaRPr>
          </a:p>
          <a:p>
            <a:pPr marL="285750" indent="-285750">
              <a:buFont typeface="Arial"/>
              <a:buChar char="•"/>
            </a:pPr>
            <a:r>
              <a:rPr lang="en-US" sz="1600" b="1" err="1">
                <a:latin typeface="Times New Roman"/>
                <a:cs typeface="Calibri"/>
              </a:rPr>
              <a:t>more_vert</a:t>
            </a:r>
            <a:r>
              <a:rPr lang="en-US" sz="1600" dirty="0">
                <a:solidFill>
                  <a:srgbClr val="374151"/>
                </a:solidFill>
                <a:latin typeface="Times New Roman"/>
                <a:ea typeface="+mn-lt"/>
                <a:cs typeface="+mn-lt"/>
              </a:rPr>
              <a:t>: This is the text that is placed inside the </a:t>
            </a:r>
            <a:r>
              <a:rPr lang="en-US" sz="1600" b="1" dirty="0">
                <a:latin typeface="Times New Roman"/>
                <a:cs typeface="Calibri"/>
              </a:rPr>
              <a:t>&lt;span&gt;</a:t>
            </a:r>
            <a:r>
              <a:rPr lang="en-US" sz="1600" dirty="0">
                <a:solidFill>
                  <a:srgbClr val="374151"/>
                </a:solidFill>
                <a:latin typeface="Times New Roman"/>
                <a:ea typeface="+mn-lt"/>
                <a:cs typeface="+mn-lt"/>
              </a:rPr>
              <a:t> element.</a:t>
            </a:r>
            <a:endParaRPr lang="en-US" sz="1600">
              <a:latin typeface="Times New Roman"/>
              <a:cs typeface="Calibri"/>
            </a:endParaRPr>
          </a:p>
          <a:p>
            <a:pPr marL="285750" indent="-285750">
              <a:buFont typeface="Arial"/>
              <a:buChar char="•"/>
            </a:pPr>
            <a:r>
              <a:rPr lang="en-US" sz="1600" b="1" dirty="0">
                <a:latin typeface="Times New Roman"/>
                <a:cs typeface="Calibri"/>
              </a:rPr>
              <a:t>&lt;div class="</a:t>
            </a:r>
            <a:r>
              <a:rPr lang="en-US" sz="1600" b="1" err="1">
                <a:latin typeface="Times New Roman"/>
                <a:cs typeface="Calibri"/>
              </a:rPr>
              <a:t>mainBody</a:t>
            </a:r>
            <a:r>
              <a:rPr lang="en-US" sz="1600" b="1" dirty="0">
                <a:latin typeface="Times New Roman"/>
                <a:cs typeface="Calibri"/>
              </a:rPr>
              <a:t>"&gt;</a:t>
            </a:r>
            <a:r>
              <a:rPr lang="en-US" sz="1600" dirty="0">
                <a:solidFill>
                  <a:srgbClr val="374151"/>
                </a:solidFill>
                <a:latin typeface="Times New Roman"/>
                <a:ea typeface="+mn-lt"/>
                <a:cs typeface="+mn-lt"/>
              </a:rPr>
              <a:t>: This is a </a:t>
            </a:r>
            <a:r>
              <a:rPr lang="en-US" sz="1600" b="1" dirty="0">
                <a:latin typeface="Times New Roman"/>
                <a:cs typeface="Calibri"/>
              </a:rPr>
              <a:t>&lt;div&gt;</a:t>
            </a:r>
            <a:r>
              <a:rPr lang="en-US" sz="1600" dirty="0">
                <a:solidFill>
                  <a:srgbClr val="374151"/>
                </a:solidFill>
                <a:latin typeface="Times New Roman"/>
                <a:ea typeface="+mn-lt"/>
                <a:cs typeface="+mn-lt"/>
              </a:rPr>
              <a:t> element that is being used to group elements together. It has a class attribute set to "</a:t>
            </a:r>
            <a:r>
              <a:rPr lang="en-US" sz="1600" err="1">
                <a:solidFill>
                  <a:srgbClr val="374151"/>
                </a:solidFill>
                <a:latin typeface="Times New Roman"/>
                <a:ea typeface="+mn-lt"/>
                <a:cs typeface="+mn-lt"/>
              </a:rPr>
              <a:t>mainBody</a:t>
            </a:r>
            <a:r>
              <a:rPr lang="en-US" sz="1600" dirty="0">
                <a:solidFill>
                  <a:srgbClr val="374151"/>
                </a:solidFill>
                <a:latin typeface="Times New Roman"/>
                <a:ea typeface="+mn-lt"/>
                <a:cs typeface="+mn-lt"/>
              </a:rPr>
              <a:t>", which may be used for styling purposes.</a:t>
            </a:r>
            <a:endParaRPr lang="en-US" sz="1600">
              <a:latin typeface="Times New Roman"/>
              <a:cs typeface="Calibri"/>
            </a:endParaRPr>
          </a:p>
          <a:p>
            <a:pPr marL="285750" indent="-285750">
              <a:buFont typeface="Arial"/>
              <a:buChar char="•"/>
            </a:pPr>
            <a:r>
              <a:rPr lang="en-US" sz="1600" b="1" dirty="0">
                <a:latin typeface="Times New Roman"/>
                <a:cs typeface="Calibri"/>
              </a:rPr>
              <a:t>&lt;</a:t>
            </a:r>
            <a:r>
              <a:rPr lang="en-US" sz="1600" b="1" err="1">
                <a:latin typeface="Times New Roman"/>
                <a:cs typeface="Calibri"/>
              </a:rPr>
              <a:t>img</a:t>
            </a:r>
            <a:r>
              <a:rPr lang="en-US" sz="1600" b="1" dirty="0">
                <a:latin typeface="Times New Roman"/>
                <a:cs typeface="Calibri"/>
              </a:rPr>
              <a:t> </a:t>
            </a:r>
            <a:r>
              <a:rPr lang="en-US" sz="1600" b="1" err="1">
                <a:latin typeface="Times New Roman"/>
                <a:cs typeface="Calibri"/>
              </a:rPr>
              <a:t>src</a:t>
            </a:r>
            <a:r>
              <a:rPr lang="en-US" sz="1600" b="1" dirty="0">
                <a:latin typeface="Times New Roman"/>
                <a:cs typeface="Calibri"/>
              </a:rPr>
              <a:t>="https://www.google.com/images/branding/googlelogo/2x/googlelogo_color_272x92dp.png" alt="Google Logo" /&gt;</a:t>
            </a:r>
            <a:r>
              <a:rPr lang="en-US" sz="1600" dirty="0">
                <a:solidFill>
                  <a:srgbClr val="374151"/>
                </a:solidFill>
                <a:latin typeface="Times New Roman"/>
                <a:ea typeface="+mn-lt"/>
                <a:cs typeface="+mn-lt"/>
              </a:rPr>
              <a:t>: This is an </a:t>
            </a:r>
            <a:r>
              <a:rPr lang="en-US" sz="1600" b="1" dirty="0">
                <a:latin typeface="Times New Roman"/>
                <a:cs typeface="Calibri"/>
              </a:rPr>
              <a:t>&lt;</a:t>
            </a:r>
            <a:r>
              <a:rPr lang="en-US" sz="1600" b="1" err="1">
                <a:latin typeface="Times New Roman"/>
                <a:cs typeface="Calibri"/>
              </a:rPr>
              <a:t>img</a:t>
            </a:r>
            <a:r>
              <a:rPr lang="en-US" sz="1600" b="1" dirty="0">
                <a:latin typeface="Times New Roman"/>
                <a:cs typeface="Calibri"/>
              </a:rPr>
              <a:t>&gt;</a:t>
            </a:r>
            <a:r>
              <a:rPr lang="en-US" sz="1600" dirty="0">
                <a:solidFill>
                  <a:srgbClr val="374151"/>
                </a:solidFill>
                <a:latin typeface="Times New Roman"/>
                <a:ea typeface="+mn-lt"/>
                <a:cs typeface="+mn-lt"/>
              </a:rPr>
              <a:t> element that displays an image of the Google logo. The </a:t>
            </a:r>
            <a:r>
              <a:rPr lang="en-US" sz="1600" b="1" err="1">
                <a:latin typeface="Times New Roman"/>
                <a:cs typeface="Calibri"/>
              </a:rPr>
              <a:t>src</a:t>
            </a:r>
            <a:r>
              <a:rPr lang="en-US" sz="1600" dirty="0">
                <a:solidFill>
                  <a:srgbClr val="374151"/>
                </a:solidFill>
                <a:latin typeface="Times New Roman"/>
                <a:ea typeface="+mn-lt"/>
                <a:cs typeface="+mn-lt"/>
              </a:rPr>
              <a:t> attribute specifies the URL of the image, and the </a:t>
            </a:r>
            <a:r>
              <a:rPr lang="en-US" sz="1600" b="1" dirty="0">
                <a:latin typeface="Times New Roman"/>
                <a:cs typeface="Calibri"/>
              </a:rPr>
              <a:t>alt</a:t>
            </a:r>
            <a:r>
              <a:rPr lang="en-US" sz="1600" dirty="0">
                <a:solidFill>
                  <a:srgbClr val="374151"/>
                </a:solidFill>
                <a:latin typeface="Times New Roman"/>
                <a:ea typeface="+mn-lt"/>
                <a:cs typeface="+mn-lt"/>
              </a:rPr>
              <a:t> attribute specifies alternative text that is displayed if the image cannot be loaded.</a:t>
            </a:r>
            <a:endParaRPr lang="en-US" sz="1600">
              <a:latin typeface="Times New Roman"/>
              <a:cs typeface="Calibri"/>
            </a:endParaRPr>
          </a:p>
          <a:p>
            <a:pPr marL="285750" indent="-285750">
              <a:buFont typeface="Arial"/>
              <a:buChar char="•"/>
            </a:pPr>
            <a:r>
              <a:rPr lang="en-US" sz="1600" b="1" dirty="0">
                <a:latin typeface="Times New Roman"/>
                <a:cs typeface="Calibri"/>
              </a:rPr>
              <a:t>&lt;div class="search"&gt;</a:t>
            </a:r>
            <a:r>
              <a:rPr lang="en-US" sz="1600" dirty="0">
                <a:solidFill>
                  <a:srgbClr val="374151"/>
                </a:solidFill>
                <a:latin typeface="Times New Roman"/>
                <a:ea typeface="+mn-lt"/>
                <a:cs typeface="+mn-lt"/>
              </a:rPr>
              <a:t>: This is a </a:t>
            </a:r>
            <a:r>
              <a:rPr lang="en-US" sz="1600" b="1" dirty="0">
                <a:latin typeface="Times New Roman"/>
                <a:cs typeface="Calibri"/>
              </a:rPr>
              <a:t>&lt;div&gt;</a:t>
            </a:r>
            <a:r>
              <a:rPr lang="en-US" sz="1600" dirty="0">
                <a:solidFill>
                  <a:srgbClr val="374151"/>
                </a:solidFill>
                <a:latin typeface="Times New Roman"/>
                <a:ea typeface="+mn-lt"/>
                <a:cs typeface="+mn-lt"/>
              </a:rPr>
              <a:t> element that groups together elements related to search functionality. It has a class attribute set to "search", which may be used for styling purposes.</a:t>
            </a:r>
            <a:endParaRPr lang="en-US" sz="1600">
              <a:latin typeface="Times New Roman"/>
              <a:cs typeface="Calibri"/>
            </a:endParaRPr>
          </a:p>
          <a:p>
            <a:pPr marL="285750" indent="-285750">
              <a:buFont typeface="Arial"/>
              <a:buChar char="•"/>
            </a:pPr>
            <a:r>
              <a:rPr lang="en-US" sz="1600" b="1" dirty="0">
                <a:latin typeface="Times New Roman"/>
                <a:cs typeface="Calibri"/>
              </a:rPr>
              <a:t>&lt;div class="</a:t>
            </a:r>
            <a:r>
              <a:rPr lang="en-US" sz="1600" b="1" err="1">
                <a:latin typeface="Times New Roman"/>
                <a:cs typeface="Calibri"/>
              </a:rPr>
              <a:t>search__input</a:t>
            </a:r>
            <a:r>
              <a:rPr lang="en-US" sz="1600" b="1" dirty="0">
                <a:latin typeface="Times New Roman"/>
                <a:cs typeface="Calibri"/>
              </a:rPr>
              <a:t>"&gt;</a:t>
            </a:r>
            <a:r>
              <a:rPr lang="en-US" sz="1600" dirty="0">
                <a:solidFill>
                  <a:srgbClr val="374151"/>
                </a:solidFill>
                <a:latin typeface="Times New Roman"/>
                <a:ea typeface="+mn-lt"/>
                <a:cs typeface="+mn-lt"/>
              </a:rPr>
              <a:t>: This is a </a:t>
            </a:r>
            <a:r>
              <a:rPr lang="en-US" sz="1600" b="1" dirty="0">
                <a:latin typeface="Times New Roman"/>
                <a:cs typeface="Calibri"/>
              </a:rPr>
              <a:t>&lt;div&gt;</a:t>
            </a:r>
            <a:r>
              <a:rPr lang="en-US" sz="1600" dirty="0">
                <a:solidFill>
                  <a:srgbClr val="374151"/>
                </a:solidFill>
                <a:latin typeface="Times New Roman"/>
                <a:ea typeface="+mn-lt"/>
                <a:cs typeface="+mn-lt"/>
              </a:rPr>
              <a:t> element that groups together elements related to the search input field. It has a class attribute set to "</a:t>
            </a:r>
            <a:r>
              <a:rPr lang="en-US" sz="1600" err="1">
                <a:solidFill>
                  <a:srgbClr val="374151"/>
                </a:solidFill>
                <a:latin typeface="Times New Roman"/>
                <a:ea typeface="+mn-lt"/>
                <a:cs typeface="+mn-lt"/>
              </a:rPr>
              <a:t>search__input</a:t>
            </a:r>
            <a:r>
              <a:rPr lang="en-US" sz="1600" dirty="0">
                <a:solidFill>
                  <a:srgbClr val="374151"/>
                </a:solidFill>
                <a:latin typeface="Times New Roman"/>
                <a:ea typeface="+mn-lt"/>
                <a:cs typeface="+mn-lt"/>
              </a:rPr>
              <a:t>", which may be used for styling purposes.</a:t>
            </a:r>
            <a:endParaRPr lang="en-US" sz="1600">
              <a:latin typeface="Times New Roman"/>
              <a:cs typeface="Calibri"/>
            </a:endParaRPr>
          </a:p>
          <a:p>
            <a:pPr marL="285750" indent="-285750">
              <a:buFont typeface="Arial"/>
              <a:buChar char="•"/>
            </a:pPr>
            <a:r>
              <a:rPr lang="en-US" sz="1600" b="1" dirty="0">
                <a:latin typeface="Times New Roman"/>
                <a:cs typeface="Calibri"/>
              </a:rPr>
              <a:t>&lt;label class="material-icons"&gt; search &lt;/label&gt;</a:t>
            </a:r>
            <a:r>
              <a:rPr lang="en-US" sz="1600" dirty="0">
                <a:solidFill>
                  <a:srgbClr val="374151"/>
                </a:solidFill>
                <a:latin typeface="Times New Roman"/>
                <a:ea typeface="+mn-lt"/>
                <a:cs typeface="+mn-lt"/>
              </a:rPr>
              <a:t>: This is a </a:t>
            </a:r>
            <a:r>
              <a:rPr lang="en-US" sz="1600" b="1" dirty="0">
                <a:latin typeface="Times New Roman"/>
                <a:cs typeface="Calibri"/>
              </a:rPr>
              <a:t>&lt;label&gt;</a:t>
            </a:r>
            <a:r>
              <a:rPr lang="en-US" sz="1600" dirty="0">
                <a:solidFill>
                  <a:srgbClr val="374151"/>
                </a:solidFill>
                <a:latin typeface="Times New Roman"/>
                <a:ea typeface="+mn-lt"/>
                <a:cs typeface="+mn-lt"/>
              </a:rPr>
              <a:t> element that is used to label the search input field. It has a class attribute set to "material-icons", which may be used for styling purposes. The text "search" is placed inside the element.</a:t>
            </a:r>
            <a:endParaRPr lang="en-US" sz="1600">
              <a:latin typeface="Times New Roman"/>
              <a:cs typeface="Calibri"/>
            </a:endParaRPr>
          </a:p>
          <a:p>
            <a:endParaRPr lang="en-US" sz="2300" b="1" dirty="0">
              <a:cs typeface="Calibri"/>
            </a:endParaRPr>
          </a:p>
          <a:p>
            <a:endParaRPr lang="en-US" sz="2300" b="1" dirty="0">
              <a:cs typeface="Calibri"/>
            </a:endParaRPr>
          </a:p>
          <a:p>
            <a:endParaRPr lang="en-US" sz="2300" b="1" dirty="0">
              <a:cs typeface="Calibri"/>
            </a:endParaRPr>
          </a:p>
          <a:p>
            <a:endParaRPr lang="en-US" sz="2300" b="1" dirty="0">
              <a:cs typeface="Calibri"/>
            </a:endParaRPr>
          </a:p>
          <a:p>
            <a:endParaRPr lang="en-US" sz="2300" b="1" dirty="0">
              <a:cs typeface="Calibri"/>
            </a:endParaRPr>
          </a:p>
          <a:p>
            <a:endParaRPr lang="en-US" sz="2300" b="1" dirty="0">
              <a:cs typeface="Calibri"/>
            </a:endParaRPr>
          </a:p>
          <a:p>
            <a:endParaRPr lang="en-US" sz="2300" b="1" dirty="0">
              <a:cs typeface="Calibri"/>
            </a:endParaRPr>
          </a:p>
          <a:p>
            <a:endParaRPr lang="en-US" sz="2300" b="1" dirty="0">
              <a:cs typeface="Calibri"/>
            </a:endParaRPr>
          </a:p>
          <a:p>
            <a:endParaRPr lang="en-US" sz="2300" b="1" dirty="0">
              <a:cs typeface="Calibri"/>
            </a:endParaRPr>
          </a:p>
          <a:p>
            <a:endParaRPr lang="en-US" sz="2300" b="1" dirty="0">
              <a:cs typeface="Calibri"/>
            </a:endParaRPr>
          </a:p>
          <a:p>
            <a:endParaRPr lang="en-US" sz="2300" b="1" dirty="0">
              <a:cs typeface="Calibri"/>
            </a:endParaRPr>
          </a:p>
          <a:p>
            <a:endParaRPr lang="en-US" sz="2300" b="1" dirty="0">
              <a:cs typeface="Calibri"/>
            </a:endParaRPr>
          </a:p>
          <a:p>
            <a:endParaRPr lang="en-US" sz="2300" b="1" dirty="0">
              <a:cs typeface="Calibri"/>
            </a:endParaRPr>
          </a:p>
          <a:p>
            <a:endParaRPr lang="en-US"/>
          </a:p>
        </p:txBody>
      </p:sp>
    </p:spTree>
    <p:extLst>
      <p:ext uri="{BB962C8B-B14F-4D97-AF65-F5344CB8AC3E}">
        <p14:creationId xmlns:p14="http://schemas.microsoft.com/office/powerpoint/2010/main" val="2806360741"/>
      </p:ext>
    </p:extLst>
  </p:cSld>
  <p:clrMapOvr>
    <a:masterClrMapping/>
  </p:clrMapOvr>
  <p:transition advTm="4000">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t>
            </a:r>
          </a:p>
        </p:txBody>
      </p:sp>
      <p:sp>
        <p:nvSpPr>
          <p:cNvPr id="3" name="Rectangle 2"/>
          <p:cNvSpPr/>
          <p:nvPr/>
        </p:nvSpPr>
        <p:spPr>
          <a:xfrm>
            <a:off x="395536" y="1196752"/>
            <a:ext cx="8136904" cy="8140690"/>
          </a:xfrm>
          <a:prstGeom prst="rect">
            <a:avLst/>
          </a:prstGeom>
        </p:spPr>
        <p:txBody>
          <a:bodyPr wrap="square" lIns="91440" tIns="45720" rIns="91440" bIns="45720" anchor="t">
            <a:spAutoFit/>
          </a:bodyPr>
          <a:lstStyle/>
          <a:p>
            <a:r>
              <a:rPr lang="en-US" sz="2300" b="1" u="sng" dirty="0">
                <a:ea typeface="+mn-lt"/>
                <a:cs typeface="+mn-lt"/>
              </a:rPr>
              <a:t>CODE EXPLANATION:</a:t>
            </a:r>
            <a:endParaRPr lang="en-US" dirty="0"/>
          </a:p>
          <a:p>
            <a:endParaRPr lang="en-US" sz="2300" b="1" u="sng" dirty="0">
              <a:latin typeface="Calibri"/>
              <a:cs typeface="Calibri"/>
            </a:endParaRPr>
          </a:p>
          <a:p>
            <a:pPr marL="285750" indent="-285750">
              <a:buFont typeface="Arial,Sans-Serif"/>
              <a:buChar char="•"/>
            </a:pPr>
            <a:r>
              <a:rPr lang="en-US" sz="1600" b="1" dirty="0">
                <a:latin typeface="Times New Roman"/>
                <a:cs typeface="Times New Roman"/>
              </a:rPr>
              <a:t>&lt;input type="text" placeholder="type to search" /&gt;</a:t>
            </a:r>
            <a:r>
              <a:rPr lang="en-US" sz="1600" dirty="0">
                <a:solidFill>
                  <a:srgbClr val="374151"/>
                </a:solidFill>
                <a:latin typeface="Times New Roman"/>
                <a:cs typeface="Times New Roman"/>
              </a:rPr>
              <a:t>: This is an </a:t>
            </a:r>
            <a:r>
              <a:rPr lang="en-US" sz="1600" b="1" dirty="0">
                <a:latin typeface="Times New Roman"/>
                <a:cs typeface="Times New Roman"/>
              </a:rPr>
              <a:t>&lt;input&gt;</a:t>
            </a:r>
            <a:r>
              <a:rPr lang="en-US" sz="1600" dirty="0">
                <a:solidFill>
                  <a:srgbClr val="374151"/>
                </a:solidFill>
                <a:latin typeface="Times New Roman"/>
                <a:cs typeface="Times New Roman"/>
              </a:rPr>
              <a:t> element that creates a text input field for searching. The </a:t>
            </a:r>
            <a:r>
              <a:rPr lang="en-US" sz="1600" b="1" dirty="0">
                <a:latin typeface="Times New Roman"/>
                <a:cs typeface="Times New Roman"/>
              </a:rPr>
              <a:t>type</a:t>
            </a:r>
            <a:r>
              <a:rPr lang="en-US" sz="1600" dirty="0">
                <a:solidFill>
                  <a:srgbClr val="374151"/>
                </a:solidFill>
                <a:latin typeface="Times New Roman"/>
                <a:cs typeface="Times New Roman"/>
              </a:rPr>
              <a:t> attribute is set to "text", and the </a:t>
            </a:r>
            <a:r>
              <a:rPr lang="en-US" sz="1600" b="1" dirty="0">
                <a:latin typeface="Times New Roman"/>
                <a:cs typeface="Times New Roman"/>
              </a:rPr>
              <a:t>placeholder</a:t>
            </a:r>
            <a:r>
              <a:rPr lang="en-US" sz="1600" dirty="0">
                <a:solidFill>
                  <a:srgbClr val="374151"/>
                </a:solidFill>
                <a:latin typeface="Times New Roman"/>
                <a:cs typeface="Times New Roman"/>
              </a:rPr>
              <a:t> attribute provides a hint to the user about what should be typed in the field.</a:t>
            </a:r>
          </a:p>
          <a:p>
            <a:pPr marL="285750" indent="-285750">
              <a:buFont typeface="Arial,Sans-Serif"/>
              <a:buChar char="•"/>
            </a:pPr>
            <a:r>
              <a:rPr lang="en-US" sz="1600" b="1" dirty="0">
                <a:latin typeface="Times New Roman"/>
                <a:cs typeface="Times New Roman"/>
              </a:rPr>
              <a:t>&lt;label class="material-icons"&gt; mic &lt;/label&gt;</a:t>
            </a:r>
            <a:r>
              <a:rPr lang="en-US" sz="1600" dirty="0">
                <a:solidFill>
                  <a:srgbClr val="374151"/>
                </a:solidFill>
                <a:latin typeface="Times New Roman"/>
                <a:cs typeface="Times New Roman"/>
              </a:rPr>
              <a:t>: This is a </a:t>
            </a:r>
            <a:r>
              <a:rPr lang="en-US" sz="1600" b="1" dirty="0">
                <a:latin typeface="Times New Roman"/>
                <a:cs typeface="Times New Roman"/>
              </a:rPr>
              <a:t>&lt;label&gt;</a:t>
            </a:r>
            <a:r>
              <a:rPr lang="en-US" sz="1600" dirty="0">
                <a:solidFill>
                  <a:srgbClr val="374151"/>
                </a:solidFill>
                <a:latin typeface="Times New Roman"/>
                <a:cs typeface="Times New Roman"/>
              </a:rPr>
              <a:t> element that is used to label the microphone button that may be used for voice search. It has a class attribute set to "material-icons", which may be used for styling purposes. The text "mic" is placed inside the element.</a:t>
            </a:r>
          </a:p>
          <a:p>
            <a:pPr marL="285750" indent="-285750">
              <a:buFont typeface="Arial,Sans-Serif"/>
              <a:buChar char="•"/>
            </a:pPr>
            <a:r>
              <a:rPr lang="en-US" sz="1600" b="1" dirty="0">
                <a:latin typeface="Times New Roman"/>
                <a:cs typeface="Times New Roman"/>
              </a:rPr>
              <a:t>&lt;/body&gt;</a:t>
            </a:r>
            <a:r>
              <a:rPr lang="en-US" sz="1600" dirty="0">
                <a:solidFill>
                  <a:srgbClr val="374151"/>
                </a:solidFill>
                <a:latin typeface="Times New Roman"/>
                <a:cs typeface="Times New Roman"/>
              </a:rPr>
              <a:t> and </a:t>
            </a:r>
            <a:r>
              <a:rPr lang="en-US" sz="1600" b="1" dirty="0">
                <a:latin typeface="Times New Roman"/>
                <a:cs typeface="Times New Roman"/>
              </a:rPr>
              <a:t>&lt;/html&gt;</a:t>
            </a:r>
            <a:r>
              <a:rPr lang="en-US" sz="1600" dirty="0">
                <a:solidFill>
                  <a:srgbClr val="374151"/>
                </a:solidFill>
                <a:latin typeface="Times New Roman"/>
                <a:cs typeface="Times New Roman"/>
              </a:rPr>
              <a:t>: These are closing tags for the </a:t>
            </a:r>
            <a:r>
              <a:rPr lang="en-US" sz="1600" b="1" dirty="0">
                <a:latin typeface="Times New Roman"/>
                <a:cs typeface="Times New Roman"/>
              </a:rPr>
              <a:t>&lt;body&gt;</a:t>
            </a:r>
            <a:r>
              <a:rPr lang="en-US" sz="1600" dirty="0">
                <a:solidFill>
                  <a:srgbClr val="374151"/>
                </a:solidFill>
                <a:latin typeface="Times New Roman"/>
                <a:cs typeface="Times New Roman"/>
              </a:rPr>
              <a:t> and </a:t>
            </a:r>
            <a:r>
              <a:rPr lang="en-US" sz="1600" b="1" dirty="0">
                <a:latin typeface="Times New Roman"/>
                <a:cs typeface="Times New Roman"/>
              </a:rPr>
              <a:t>&lt;html&gt;</a:t>
            </a:r>
            <a:r>
              <a:rPr lang="en-US" sz="1600" dirty="0">
                <a:solidFill>
                  <a:srgbClr val="374151"/>
                </a:solidFill>
                <a:latin typeface="Times New Roman"/>
                <a:cs typeface="Times New Roman"/>
              </a:rPr>
              <a:t> elements, respectively. They indicate the end of the HTML document.</a:t>
            </a:r>
          </a:p>
          <a:p>
            <a:endParaRPr lang="en-US" sz="2300" b="1" dirty="0">
              <a:cs typeface="Calibri"/>
            </a:endParaRPr>
          </a:p>
          <a:p>
            <a:endParaRPr lang="en-US" sz="2300" b="1" dirty="0">
              <a:cs typeface="Calibri"/>
            </a:endParaRPr>
          </a:p>
          <a:p>
            <a:endParaRPr lang="en-US" sz="2300" b="1" dirty="0">
              <a:cs typeface="Calibri"/>
            </a:endParaRPr>
          </a:p>
          <a:p>
            <a:endParaRPr lang="en-US" sz="2300" b="1" dirty="0">
              <a:cs typeface="Calibri"/>
            </a:endParaRPr>
          </a:p>
          <a:p>
            <a:endParaRPr lang="en-US" sz="2300" b="1" dirty="0">
              <a:cs typeface="Calibri"/>
            </a:endParaRPr>
          </a:p>
          <a:p>
            <a:endParaRPr lang="en-US" sz="2300" b="1" dirty="0">
              <a:cs typeface="Calibri"/>
            </a:endParaRPr>
          </a:p>
          <a:p>
            <a:endParaRPr lang="en-US" sz="2300" b="1" dirty="0">
              <a:cs typeface="Calibri"/>
            </a:endParaRPr>
          </a:p>
          <a:p>
            <a:endParaRPr lang="en-US" sz="2300" b="1" dirty="0">
              <a:cs typeface="Calibri"/>
            </a:endParaRPr>
          </a:p>
          <a:p>
            <a:endParaRPr lang="en-US" sz="2300" b="1" dirty="0">
              <a:cs typeface="Calibri"/>
            </a:endParaRPr>
          </a:p>
          <a:p>
            <a:endParaRPr lang="en-US" sz="2300" b="1" dirty="0">
              <a:cs typeface="Calibri"/>
            </a:endParaRPr>
          </a:p>
          <a:p>
            <a:endParaRPr lang="en-US" sz="2300" b="1" dirty="0">
              <a:cs typeface="Calibri"/>
            </a:endParaRPr>
          </a:p>
          <a:p>
            <a:endParaRPr lang="en-US" sz="2300" b="1" dirty="0">
              <a:cs typeface="Calibri"/>
            </a:endParaRPr>
          </a:p>
          <a:p>
            <a:endParaRPr lang="en-US" sz="2300" b="1" dirty="0">
              <a:cs typeface="Calibri"/>
            </a:endParaRPr>
          </a:p>
          <a:p>
            <a:endParaRPr lang="en-US"/>
          </a:p>
        </p:txBody>
      </p:sp>
    </p:spTree>
    <p:extLst>
      <p:ext uri="{BB962C8B-B14F-4D97-AF65-F5344CB8AC3E}">
        <p14:creationId xmlns:p14="http://schemas.microsoft.com/office/powerpoint/2010/main" val="2784974026"/>
      </p:ext>
    </p:extLst>
  </p:cSld>
  <p:clrMapOvr>
    <a:masterClrMapping/>
  </p:clrMapOvr>
  <p:transition advTm="4000">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t>
            </a:r>
          </a:p>
        </p:txBody>
      </p:sp>
      <p:sp>
        <p:nvSpPr>
          <p:cNvPr id="3" name="Rectangle 2"/>
          <p:cNvSpPr/>
          <p:nvPr/>
        </p:nvSpPr>
        <p:spPr>
          <a:xfrm>
            <a:off x="395536" y="1196752"/>
            <a:ext cx="8136904" cy="5401479"/>
          </a:xfrm>
          <a:prstGeom prst="rect">
            <a:avLst/>
          </a:prstGeom>
        </p:spPr>
        <p:txBody>
          <a:bodyPr wrap="square" lIns="91440" tIns="45720" rIns="91440" bIns="45720" anchor="t">
            <a:spAutoFit/>
          </a:bodyPr>
          <a:lstStyle/>
          <a:p>
            <a:r>
              <a:rPr lang="en-US" sz="2300" b="1" u="sng" dirty="0">
                <a:ea typeface="+mn-lt"/>
                <a:cs typeface="+mn-lt"/>
              </a:rPr>
              <a:t>CSS CODE:</a:t>
            </a:r>
            <a:r>
              <a:rPr lang="en-US" sz="2300" b="1" dirty="0">
                <a:ea typeface="+mn-lt"/>
                <a:cs typeface="+mn-lt"/>
              </a:rPr>
              <a:t> </a:t>
            </a:r>
          </a:p>
          <a:p>
            <a:endParaRPr lang="en-US" sz="2300" b="1" dirty="0">
              <a:ea typeface="+mn-lt"/>
              <a:cs typeface="+mn-lt"/>
            </a:endParaRPr>
          </a:p>
          <a:p>
            <a:endParaRPr lang="en-US" sz="2300" b="1" dirty="0">
              <a:ea typeface="+mn-lt"/>
              <a:cs typeface="+mn-lt"/>
            </a:endParaRPr>
          </a:p>
          <a:p>
            <a:endParaRPr lang="en-US" sz="2300" b="1" dirty="0">
              <a:ea typeface="+mn-lt"/>
              <a:cs typeface="+mn-lt"/>
            </a:endParaRPr>
          </a:p>
          <a:p>
            <a:endParaRPr lang="en-US" sz="2300" b="1" dirty="0">
              <a:ea typeface="+mn-lt"/>
              <a:cs typeface="+mn-lt"/>
            </a:endParaRPr>
          </a:p>
          <a:p>
            <a:endParaRPr lang="en-US" sz="2300" b="1" dirty="0">
              <a:ea typeface="+mn-lt"/>
              <a:cs typeface="+mn-lt"/>
            </a:endParaRPr>
          </a:p>
          <a:p>
            <a:endParaRPr lang="en-US" sz="2300" b="1" dirty="0">
              <a:ea typeface="+mn-lt"/>
              <a:cs typeface="+mn-lt"/>
            </a:endParaRPr>
          </a:p>
          <a:p>
            <a:endParaRPr lang="en-US" sz="2300" b="1" dirty="0">
              <a:ea typeface="+mn-lt"/>
              <a:cs typeface="+mn-lt"/>
            </a:endParaRPr>
          </a:p>
          <a:p>
            <a:endParaRPr lang="en-US" sz="2300" b="1" dirty="0">
              <a:ea typeface="+mn-lt"/>
              <a:cs typeface="+mn-lt"/>
            </a:endParaRPr>
          </a:p>
          <a:p>
            <a:endParaRPr lang="en-US" sz="2300" b="1" dirty="0">
              <a:ea typeface="+mn-lt"/>
              <a:cs typeface="+mn-lt"/>
            </a:endParaRPr>
          </a:p>
          <a:p>
            <a:endParaRPr lang="en-US" sz="2300" b="1" dirty="0">
              <a:ea typeface="+mn-lt"/>
              <a:cs typeface="+mn-lt"/>
            </a:endParaRPr>
          </a:p>
          <a:p>
            <a:endParaRPr lang="en-US" sz="2300" b="1" dirty="0">
              <a:ea typeface="+mn-lt"/>
              <a:cs typeface="+mn-lt"/>
            </a:endParaRPr>
          </a:p>
          <a:p>
            <a:endParaRPr lang="en-US" sz="2300" b="1" dirty="0">
              <a:ea typeface="+mn-lt"/>
              <a:cs typeface="+mn-lt"/>
            </a:endParaRPr>
          </a:p>
          <a:p>
            <a:endParaRPr lang="en-US" sz="2300" b="1" dirty="0">
              <a:ea typeface="+mn-lt"/>
              <a:cs typeface="+mn-lt"/>
            </a:endParaRPr>
          </a:p>
          <a:p>
            <a:endParaRPr lang="en-US" sz="2300" b="1" dirty="0">
              <a:ea typeface="+mn-lt"/>
              <a:cs typeface="+mn-lt"/>
            </a:endParaRPr>
          </a:p>
        </p:txBody>
      </p:sp>
      <p:pic>
        <p:nvPicPr>
          <p:cNvPr id="4" name="Picture 4" descr="Text&#10;&#10;Description automatically generated">
            <a:extLst>
              <a:ext uri="{FF2B5EF4-FFF2-40B4-BE49-F238E27FC236}">
                <a16:creationId xmlns:a16="http://schemas.microsoft.com/office/drawing/2014/main" id="{9D3CE532-DAC9-AA36-95BF-5DED5BA182AF}"/>
              </a:ext>
            </a:extLst>
          </p:cNvPr>
          <p:cNvPicPr>
            <a:picLocks noChangeAspect="1"/>
          </p:cNvPicPr>
          <p:nvPr/>
        </p:nvPicPr>
        <p:blipFill>
          <a:blip r:embed="rId2"/>
          <a:stretch>
            <a:fillRect/>
          </a:stretch>
        </p:blipFill>
        <p:spPr>
          <a:xfrm>
            <a:off x="512143" y="1803905"/>
            <a:ext cx="8021602" cy="4545263"/>
          </a:xfrm>
          <a:prstGeom prst="rect">
            <a:avLst/>
          </a:prstGeom>
        </p:spPr>
      </p:pic>
    </p:spTree>
    <p:extLst>
      <p:ext uri="{BB962C8B-B14F-4D97-AF65-F5344CB8AC3E}">
        <p14:creationId xmlns:p14="http://schemas.microsoft.com/office/powerpoint/2010/main" val="2922232776"/>
      </p:ext>
    </p:extLst>
  </p:cSld>
  <p:clrMapOvr>
    <a:masterClrMapping/>
  </p:clrMapOvr>
  <p:transition advTm="4000">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1560" y="188640"/>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t>
            </a:r>
          </a:p>
        </p:txBody>
      </p:sp>
      <p:sp>
        <p:nvSpPr>
          <p:cNvPr id="3" name="Rectangle 2"/>
          <p:cNvSpPr/>
          <p:nvPr/>
        </p:nvSpPr>
        <p:spPr>
          <a:xfrm>
            <a:off x="336670" y="951473"/>
            <a:ext cx="8136904" cy="10572125"/>
          </a:xfrm>
          <a:prstGeom prst="rect">
            <a:avLst/>
          </a:prstGeom>
        </p:spPr>
        <p:txBody>
          <a:bodyPr wrap="square" lIns="91440" tIns="45720" rIns="91440" bIns="45720" anchor="t">
            <a:spAutoFit/>
          </a:bodyPr>
          <a:lstStyle/>
          <a:p>
            <a:r>
              <a:rPr lang="en-US" sz="2300" b="1" u="sng" dirty="0">
                <a:ea typeface="+mn-lt"/>
                <a:cs typeface="+mn-lt"/>
              </a:rPr>
              <a:t>CODE EXPLANATION:</a:t>
            </a:r>
            <a:r>
              <a:rPr lang="en-US" sz="2300" b="1" dirty="0">
                <a:ea typeface="+mn-lt"/>
                <a:cs typeface="+mn-lt"/>
              </a:rPr>
              <a:t> </a:t>
            </a:r>
          </a:p>
          <a:p>
            <a:pPr algn="just"/>
            <a:r>
              <a:rPr lang="en-US" sz="1600" dirty="0">
                <a:solidFill>
                  <a:srgbClr val="374151"/>
                </a:solidFill>
                <a:latin typeface="Times New Roman"/>
                <a:ea typeface="+mn-lt"/>
                <a:cs typeface="+mn-lt"/>
              </a:rPr>
              <a:t>It starts with the universal selector, "*", which applies the margin property with a value of 0 to all elements in the HTML document. This ensures that there is no default margin added to any </a:t>
            </a:r>
            <a:r>
              <a:rPr lang="en-US" sz="1600" dirty="0" err="1">
                <a:solidFill>
                  <a:srgbClr val="374151"/>
                </a:solidFill>
                <a:latin typeface="Times New Roman"/>
                <a:ea typeface="+mn-lt"/>
                <a:cs typeface="+mn-lt"/>
              </a:rPr>
              <a:t>element.The</a:t>
            </a:r>
            <a:r>
              <a:rPr lang="en-US" sz="1600" dirty="0">
                <a:solidFill>
                  <a:srgbClr val="374151"/>
                </a:solidFill>
                <a:latin typeface="Times New Roman"/>
                <a:ea typeface="+mn-lt"/>
                <a:cs typeface="+mn-lt"/>
              </a:rPr>
              <a:t> next block of code targets the "body" element and applies several properties to it. The "display" property sets the element's display property to "flex", which means it will behave as a flex container. The "flex-direction" property sets the direction of the flex container to "column", which means the child elements will be stacked vertically. The "height" property sets the height of the container to 100% of the viewport height. The "background-color" property sets the background color of the body to "</a:t>
            </a:r>
            <a:r>
              <a:rPr lang="en-US" sz="1600" dirty="0" err="1">
                <a:solidFill>
                  <a:srgbClr val="374151"/>
                </a:solidFill>
                <a:latin typeface="Times New Roman"/>
                <a:ea typeface="+mn-lt"/>
                <a:cs typeface="+mn-lt"/>
              </a:rPr>
              <a:t>antiquewhite</a:t>
            </a:r>
            <a:r>
              <a:rPr lang="en-US" sz="1600" dirty="0">
                <a:solidFill>
                  <a:srgbClr val="374151"/>
                </a:solidFill>
                <a:latin typeface="Times New Roman"/>
                <a:ea typeface="+mn-lt"/>
                <a:cs typeface="+mn-lt"/>
              </a:rPr>
              <a:t>".The next block of code targets the element with class "header". It sets the "display" property of the element to "flex", which makes it a flex container. The "justify-content" property sets the horizontal alignment of the child elements inside the container to "space-between", which means there will be equal spacing between each element. The "padding" property sets the top and bottom padding of the container to 20 pixels and the left and right padding to 30 pixels. The "align-items" property sets the vertical alignment of the child elements to "center", which means they will be centered vertically.</a:t>
            </a:r>
            <a:endParaRPr lang="en-US" sz="1600">
              <a:latin typeface="Times New Roman"/>
              <a:cs typeface="Times New Roman"/>
            </a:endParaRPr>
          </a:p>
          <a:p>
            <a:pPr algn="just"/>
            <a:r>
              <a:rPr lang="en-US" sz="1600" dirty="0">
                <a:solidFill>
                  <a:srgbClr val="374151"/>
                </a:solidFill>
                <a:latin typeface="Times New Roman"/>
                <a:ea typeface="+mn-lt"/>
                <a:cs typeface="+mn-lt"/>
              </a:rPr>
              <a:t>The final block of code targets the anchor tags within the ".header" element. It sets the "margin-right" property to 20 pixels, which adds spacing between each link. The "text-decoration" property sets the text decoration of the link to "inherit", which means it will inherit the text decoration of its parent element. The "color" property sets the text color of the link to "</a:t>
            </a:r>
            <a:r>
              <a:rPr lang="en-US" sz="1600" dirty="0" err="1">
                <a:solidFill>
                  <a:srgbClr val="374151"/>
                </a:solidFill>
                <a:latin typeface="Times New Roman"/>
                <a:ea typeface="+mn-lt"/>
                <a:cs typeface="+mn-lt"/>
              </a:rPr>
              <a:t>rgba</a:t>
            </a:r>
            <a:r>
              <a:rPr lang="en-US" sz="1600" dirty="0">
                <a:solidFill>
                  <a:srgbClr val="374151"/>
                </a:solidFill>
                <a:latin typeface="Times New Roman"/>
                <a:ea typeface="+mn-lt"/>
                <a:cs typeface="+mn-lt"/>
              </a:rPr>
              <a:t>(0, 0, 0, 0.87)", which is a dark shade of gray. Finally, the "font-size" property sets the font size of the link to 15 pixels.</a:t>
            </a:r>
            <a:endParaRPr lang="en-US" sz="1600">
              <a:latin typeface="Times New Roman"/>
              <a:cs typeface="Times New Roman"/>
            </a:endParaRPr>
          </a:p>
          <a:p>
            <a:endParaRPr lang="en-US" sz="2300" b="1" dirty="0">
              <a:ea typeface="+mn-lt"/>
              <a:cs typeface="+mn-lt"/>
            </a:endParaRPr>
          </a:p>
          <a:p>
            <a:endParaRPr lang="en-US" sz="2300" b="1" dirty="0">
              <a:ea typeface="+mn-lt"/>
              <a:cs typeface="+mn-lt"/>
            </a:endParaRPr>
          </a:p>
          <a:p>
            <a:endParaRPr lang="en-US" sz="2300" b="1" dirty="0">
              <a:ea typeface="+mn-lt"/>
              <a:cs typeface="+mn-lt"/>
            </a:endParaRPr>
          </a:p>
          <a:p>
            <a:endParaRPr lang="en-US" sz="2300" b="1" dirty="0">
              <a:ea typeface="+mn-lt"/>
              <a:cs typeface="+mn-lt"/>
            </a:endParaRPr>
          </a:p>
          <a:p>
            <a:endParaRPr lang="en-US" sz="2300" b="1" dirty="0">
              <a:ea typeface="+mn-lt"/>
              <a:cs typeface="+mn-lt"/>
            </a:endParaRPr>
          </a:p>
          <a:p>
            <a:endParaRPr lang="en-US" sz="2300" b="1" dirty="0">
              <a:ea typeface="+mn-lt"/>
              <a:cs typeface="+mn-lt"/>
            </a:endParaRPr>
          </a:p>
          <a:p>
            <a:endParaRPr lang="en-US" sz="2300" b="1" dirty="0">
              <a:ea typeface="+mn-lt"/>
              <a:cs typeface="+mn-lt"/>
            </a:endParaRPr>
          </a:p>
          <a:p>
            <a:endParaRPr lang="en-US" sz="2300" b="1" dirty="0">
              <a:ea typeface="+mn-lt"/>
              <a:cs typeface="+mn-lt"/>
            </a:endParaRPr>
          </a:p>
          <a:p>
            <a:endParaRPr lang="en-US" sz="2300" b="1" dirty="0">
              <a:ea typeface="+mn-lt"/>
              <a:cs typeface="+mn-lt"/>
            </a:endParaRPr>
          </a:p>
          <a:p>
            <a:endParaRPr lang="en-US" sz="2300" b="1" dirty="0">
              <a:ea typeface="+mn-lt"/>
              <a:cs typeface="+mn-lt"/>
            </a:endParaRPr>
          </a:p>
          <a:p>
            <a:endParaRPr lang="en-US" sz="2300" b="1" dirty="0">
              <a:ea typeface="+mn-lt"/>
              <a:cs typeface="+mn-lt"/>
            </a:endParaRPr>
          </a:p>
          <a:p>
            <a:endParaRPr lang="en-US" sz="2300" b="1" dirty="0">
              <a:ea typeface="+mn-lt"/>
              <a:cs typeface="+mn-lt"/>
            </a:endParaRPr>
          </a:p>
          <a:p>
            <a:endParaRPr lang="en-US" sz="2300" b="1" dirty="0">
              <a:ea typeface="+mn-lt"/>
              <a:cs typeface="+mn-lt"/>
            </a:endParaRPr>
          </a:p>
          <a:p>
            <a:endParaRPr lang="en-US" sz="2300" b="1" dirty="0">
              <a:ea typeface="+mn-lt"/>
              <a:cs typeface="+mn-lt"/>
            </a:endParaRPr>
          </a:p>
        </p:txBody>
      </p:sp>
    </p:spTree>
    <p:extLst>
      <p:ext uri="{BB962C8B-B14F-4D97-AF65-F5344CB8AC3E}">
        <p14:creationId xmlns:p14="http://schemas.microsoft.com/office/powerpoint/2010/main" val="1681013792"/>
      </p:ext>
    </p:extLst>
  </p:cSld>
  <p:clrMapOvr>
    <a:masterClrMapping/>
  </p:clrMapOvr>
  <p:transition advTm="4000">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t>
            </a:r>
          </a:p>
        </p:txBody>
      </p:sp>
      <p:sp>
        <p:nvSpPr>
          <p:cNvPr id="3" name="Rectangle 2"/>
          <p:cNvSpPr/>
          <p:nvPr/>
        </p:nvSpPr>
        <p:spPr>
          <a:xfrm>
            <a:off x="395536" y="1196752"/>
            <a:ext cx="8136904" cy="5324535"/>
          </a:xfrm>
          <a:prstGeom prst="rect">
            <a:avLst/>
          </a:prstGeom>
        </p:spPr>
        <p:txBody>
          <a:bodyPr wrap="square" lIns="91440" tIns="45720" rIns="91440" bIns="45720" anchor="t">
            <a:spAutoFit/>
          </a:bodyPr>
          <a:lstStyle/>
          <a:p>
            <a:r>
              <a:rPr lang="en-US" sz="2300" b="1" u="sng" dirty="0">
                <a:ea typeface="+mn-lt"/>
                <a:cs typeface="+mn-lt"/>
              </a:rPr>
              <a:t>CSS CODE:</a:t>
            </a:r>
            <a:endParaRPr lang="en-US" dirty="0"/>
          </a:p>
          <a:p>
            <a:endParaRPr lang="en-US" sz="2300" b="1" dirty="0">
              <a:ea typeface="+mn-lt"/>
              <a:cs typeface="+mn-lt"/>
            </a:endParaRPr>
          </a:p>
          <a:p>
            <a:endParaRPr lang="en-US" sz="2300" b="1" dirty="0">
              <a:cs typeface="Calibri"/>
            </a:endParaRPr>
          </a:p>
          <a:p>
            <a:endParaRPr lang="en-US" sz="2300" b="1" dirty="0">
              <a:cs typeface="Calibri"/>
            </a:endParaRPr>
          </a:p>
          <a:p>
            <a:endParaRPr lang="en-US" sz="2300" b="1" dirty="0">
              <a:cs typeface="Calibri"/>
            </a:endParaRPr>
          </a:p>
          <a:p>
            <a:endParaRPr lang="en-US" sz="2300" b="1" dirty="0">
              <a:cs typeface="Calibri"/>
            </a:endParaRPr>
          </a:p>
          <a:p>
            <a:endParaRPr lang="en-US" sz="2300" b="1" dirty="0">
              <a:cs typeface="Calibri"/>
            </a:endParaRPr>
          </a:p>
          <a:p>
            <a:endParaRPr lang="en-US" sz="2300" b="1" dirty="0">
              <a:cs typeface="Calibri"/>
            </a:endParaRPr>
          </a:p>
          <a:p>
            <a:endParaRPr lang="en-US" sz="2300" b="1" dirty="0">
              <a:cs typeface="Calibri"/>
            </a:endParaRPr>
          </a:p>
          <a:p>
            <a:endParaRPr lang="en-US" sz="2300" b="1" dirty="0">
              <a:cs typeface="Calibri"/>
            </a:endParaRPr>
          </a:p>
          <a:p>
            <a:endParaRPr lang="en-US" sz="2300" b="1" dirty="0">
              <a:cs typeface="Calibri"/>
            </a:endParaRPr>
          </a:p>
          <a:p>
            <a:endParaRPr lang="en-US" sz="2300" b="1" dirty="0">
              <a:cs typeface="Calibri"/>
            </a:endParaRPr>
          </a:p>
          <a:p>
            <a:endParaRPr lang="en-US" sz="2300" b="1" dirty="0">
              <a:cs typeface="Calibri"/>
            </a:endParaRPr>
          </a:p>
          <a:p>
            <a:endParaRPr lang="en-US" sz="2300" b="1" dirty="0">
              <a:cs typeface="Calibri"/>
            </a:endParaRPr>
          </a:p>
          <a:p>
            <a:endParaRPr lang="en-US"/>
          </a:p>
        </p:txBody>
      </p:sp>
      <p:pic>
        <p:nvPicPr>
          <p:cNvPr id="4" name="Picture 4" descr="Text&#10;&#10;Description automatically generated">
            <a:extLst>
              <a:ext uri="{FF2B5EF4-FFF2-40B4-BE49-F238E27FC236}">
                <a16:creationId xmlns:a16="http://schemas.microsoft.com/office/drawing/2014/main" id="{9E778B2D-14C1-32AD-D5AA-447DCF233F3A}"/>
              </a:ext>
            </a:extLst>
          </p:cNvPr>
          <p:cNvPicPr>
            <a:picLocks noChangeAspect="1"/>
          </p:cNvPicPr>
          <p:nvPr/>
        </p:nvPicPr>
        <p:blipFill>
          <a:blip r:embed="rId2"/>
          <a:stretch>
            <a:fillRect/>
          </a:stretch>
        </p:blipFill>
        <p:spPr>
          <a:xfrm>
            <a:off x="472898" y="1774471"/>
            <a:ext cx="8198204" cy="4564886"/>
          </a:xfrm>
          <a:prstGeom prst="rect">
            <a:avLst/>
          </a:prstGeom>
        </p:spPr>
      </p:pic>
    </p:spTree>
    <p:extLst>
      <p:ext uri="{BB962C8B-B14F-4D97-AF65-F5344CB8AC3E}">
        <p14:creationId xmlns:p14="http://schemas.microsoft.com/office/powerpoint/2010/main" val="2485211756"/>
      </p:ext>
    </p:extLst>
  </p:cSld>
  <p:clrMapOvr>
    <a:masterClrMapping/>
  </p:clrMapOvr>
  <p:transition advTm="4000">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t>
            </a:r>
          </a:p>
        </p:txBody>
      </p:sp>
      <p:sp>
        <p:nvSpPr>
          <p:cNvPr id="3" name="Rectangle 2"/>
          <p:cNvSpPr/>
          <p:nvPr/>
        </p:nvSpPr>
        <p:spPr>
          <a:xfrm>
            <a:off x="395536" y="1196752"/>
            <a:ext cx="8136904" cy="9233297"/>
          </a:xfrm>
          <a:prstGeom prst="rect">
            <a:avLst/>
          </a:prstGeom>
        </p:spPr>
        <p:txBody>
          <a:bodyPr wrap="square" lIns="91440" tIns="45720" rIns="91440" bIns="45720" anchor="t">
            <a:spAutoFit/>
          </a:bodyPr>
          <a:lstStyle/>
          <a:p>
            <a:r>
              <a:rPr lang="en-US" sz="2300" b="1" u="sng" dirty="0">
                <a:ea typeface="+mn-lt"/>
                <a:cs typeface="+mn-lt"/>
              </a:rPr>
              <a:t>CODE EXPLANATION:</a:t>
            </a:r>
            <a:r>
              <a:rPr lang="en-US" sz="2300" b="1" dirty="0">
                <a:ea typeface="+mn-lt"/>
                <a:cs typeface="+mn-lt"/>
              </a:rPr>
              <a:t> </a:t>
            </a:r>
          </a:p>
          <a:p>
            <a:pPr marL="285750" indent="-285750" algn="just">
              <a:buFont typeface="Arial"/>
              <a:buChar char="•"/>
            </a:pPr>
            <a:r>
              <a:rPr lang="en-US" sz="1600" b="1" dirty="0">
                <a:latin typeface="Times New Roman"/>
                <a:ea typeface="+mn-lt"/>
                <a:cs typeface="+mn-lt"/>
              </a:rPr>
              <a:t>.header </a:t>
            </a:r>
            <a:r>
              <a:rPr lang="en-US" sz="1600" b="1" err="1">
                <a:latin typeface="Times New Roman"/>
                <a:ea typeface="+mn-lt"/>
                <a:cs typeface="+mn-lt"/>
              </a:rPr>
              <a:t>a:hover</a:t>
            </a:r>
            <a:r>
              <a:rPr lang="en-US" sz="1600" dirty="0">
                <a:solidFill>
                  <a:srgbClr val="374151"/>
                </a:solidFill>
                <a:latin typeface="Times New Roman"/>
                <a:ea typeface="+mn-lt"/>
                <a:cs typeface="+mn-lt"/>
              </a:rPr>
              <a:t>: This section applies styles to anchor (</a:t>
            </a:r>
            <a:r>
              <a:rPr lang="en-US" sz="1600" b="1" dirty="0">
                <a:latin typeface="Times New Roman"/>
                <a:ea typeface="+mn-lt"/>
                <a:cs typeface="+mn-lt"/>
              </a:rPr>
              <a:t>&lt;a&gt;</a:t>
            </a:r>
            <a:r>
              <a:rPr lang="en-US" sz="1600" dirty="0">
                <a:solidFill>
                  <a:srgbClr val="374151"/>
                </a:solidFill>
                <a:latin typeface="Times New Roman"/>
                <a:ea typeface="+mn-lt"/>
                <a:cs typeface="+mn-lt"/>
              </a:rPr>
              <a:t>) elements that are being hovered over by the user's mouse cursor. Specifically, it adds an underline to the text.</a:t>
            </a:r>
            <a:endParaRPr lang="en-US" sz="1600">
              <a:latin typeface="Times New Roman"/>
              <a:cs typeface="Calibri"/>
            </a:endParaRPr>
          </a:p>
          <a:p>
            <a:pPr marL="285750" indent="-285750" algn="just">
              <a:buFont typeface="Arial"/>
              <a:buChar char="•"/>
            </a:pPr>
            <a:r>
              <a:rPr lang="en-US" sz="1600" b="1" dirty="0">
                <a:latin typeface="Times New Roman"/>
                <a:ea typeface="+mn-lt"/>
                <a:cs typeface="+mn-lt"/>
              </a:rPr>
              <a:t>.</a:t>
            </a:r>
            <a:r>
              <a:rPr lang="en-US" sz="1600" b="1" err="1">
                <a:latin typeface="Times New Roman"/>
                <a:ea typeface="+mn-lt"/>
                <a:cs typeface="+mn-lt"/>
              </a:rPr>
              <a:t>header__right</a:t>
            </a:r>
            <a:r>
              <a:rPr lang="en-US" sz="1600" dirty="0">
                <a:solidFill>
                  <a:srgbClr val="374151"/>
                </a:solidFill>
                <a:latin typeface="Times New Roman"/>
                <a:ea typeface="+mn-lt"/>
                <a:cs typeface="+mn-lt"/>
              </a:rPr>
              <a:t>: This section applies styles to a container element with the class </a:t>
            </a:r>
            <a:r>
              <a:rPr lang="en-US" sz="1600" b="1" err="1">
                <a:latin typeface="Times New Roman"/>
                <a:ea typeface="+mn-lt"/>
                <a:cs typeface="+mn-lt"/>
              </a:rPr>
              <a:t>header__right</a:t>
            </a:r>
            <a:r>
              <a:rPr lang="en-US" sz="1600" dirty="0">
                <a:solidFill>
                  <a:srgbClr val="374151"/>
                </a:solidFill>
                <a:latin typeface="Times New Roman"/>
                <a:ea typeface="+mn-lt"/>
                <a:cs typeface="+mn-lt"/>
              </a:rPr>
              <a:t>. It sets the display property to </a:t>
            </a:r>
            <a:r>
              <a:rPr lang="en-US" sz="1600" b="1" dirty="0">
                <a:latin typeface="Times New Roman"/>
                <a:ea typeface="+mn-lt"/>
                <a:cs typeface="+mn-lt"/>
              </a:rPr>
              <a:t>flex</a:t>
            </a:r>
            <a:r>
              <a:rPr lang="en-US" sz="1600" dirty="0">
                <a:solidFill>
                  <a:srgbClr val="374151"/>
                </a:solidFill>
                <a:latin typeface="Times New Roman"/>
                <a:ea typeface="+mn-lt"/>
                <a:cs typeface="+mn-lt"/>
              </a:rPr>
              <a:t> so that the element is a flex container, and then sets </a:t>
            </a:r>
            <a:r>
              <a:rPr lang="en-US" sz="1600" b="1" dirty="0">
                <a:latin typeface="Times New Roman"/>
                <a:ea typeface="+mn-lt"/>
                <a:cs typeface="+mn-lt"/>
              </a:rPr>
              <a:t>margin-left</a:t>
            </a:r>
            <a:r>
              <a:rPr lang="en-US" sz="1600" dirty="0">
                <a:solidFill>
                  <a:srgbClr val="374151"/>
                </a:solidFill>
                <a:latin typeface="Times New Roman"/>
                <a:ea typeface="+mn-lt"/>
                <a:cs typeface="+mn-lt"/>
              </a:rPr>
              <a:t> to </a:t>
            </a:r>
            <a:r>
              <a:rPr lang="en-US" sz="1600" b="1" dirty="0">
                <a:latin typeface="Times New Roman"/>
                <a:ea typeface="+mn-lt"/>
                <a:cs typeface="+mn-lt"/>
              </a:rPr>
              <a:t>auto</a:t>
            </a:r>
            <a:r>
              <a:rPr lang="en-US" sz="1600" dirty="0">
                <a:solidFill>
                  <a:srgbClr val="374151"/>
                </a:solidFill>
                <a:latin typeface="Times New Roman"/>
                <a:ea typeface="+mn-lt"/>
                <a:cs typeface="+mn-lt"/>
              </a:rPr>
              <a:t> so that any remaining space is pushed to the right side of the container. It also sets </a:t>
            </a:r>
            <a:r>
              <a:rPr lang="en-US" sz="1600" b="1" dirty="0">
                <a:latin typeface="Times New Roman"/>
                <a:ea typeface="+mn-lt"/>
                <a:cs typeface="+mn-lt"/>
              </a:rPr>
              <a:t>min-width</a:t>
            </a:r>
            <a:r>
              <a:rPr lang="en-US" sz="1600" dirty="0">
                <a:solidFill>
                  <a:srgbClr val="374151"/>
                </a:solidFill>
                <a:latin typeface="Times New Roman"/>
                <a:ea typeface="+mn-lt"/>
                <a:cs typeface="+mn-lt"/>
              </a:rPr>
              <a:t> to </a:t>
            </a:r>
            <a:r>
              <a:rPr lang="en-US" sz="1600" b="1" dirty="0">
                <a:latin typeface="Times New Roman"/>
                <a:ea typeface="+mn-lt"/>
                <a:cs typeface="+mn-lt"/>
              </a:rPr>
              <a:t>13vw</a:t>
            </a:r>
            <a:r>
              <a:rPr lang="en-US" sz="1600" dirty="0">
                <a:solidFill>
                  <a:srgbClr val="374151"/>
                </a:solidFill>
                <a:latin typeface="Times New Roman"/>
                <a:ea typeface="+mn-lt"/>
                <a:cs typeface="+mn-lt"/>
              </a:rPr>
              <a:t> so that the container is at least 13% of the viewport width, and </a:t>
            </a:r>
            <a:r>
              <a:rPr lang="en-US" sz="1600" b="1" dirty="0">
                <a:latin typeface="Times New Roman"/>
                <a:ea typeface="+mn-lt"/>
                <a:cs typeface="+mn-lt"/>
              </a:rPr>
              <a:t>justify-content</a:t>
            </a:r>
            <a:r>
              <a:rPr lang="en-US" sz="1600" dirty="0">
                <a:solidFill>
                  <a:srgbClr val="374151"/>
                </a:solidFill>
                <a:latin typeface="Times New Roman"/>
                <a:ea typeface="+mn-lt"/>
                <a:cs typeface="+mn-lt"/>
              </a:rPr>
              <a:t> to </a:t>
            </a:r>
            <a:r>
              <a:rPr lang="en-US" sz="1600" b="1" dirty="0">
                <a:latin typeface="Times New Roman"/>
                <a:ea typeface="+mn-lt"/>
                <a:cs typeface="+mn-lt"/>
              </a:rPr>
              <a:t>space-between</a:t>
            </a:r>
            <a:r>
              <a:rPr lang="en-US" sz="1600" dirty="0">
                <a:solidFill>
                  <a:srgbClr val="374151"/>
                </a:solidFill>
                <a:latin typeface="Times New Roman"/>
                <a:ea typeface="+mn-lt"/>
                <a:cs typeface="+mn-lt"/>
              </a:rPr>
              <a:t> so that any child elements are evenly distributed with space between them.</a:t>
            </a:r>
            <a:endParaRPr lang="en-US" sz="1600">
              <a:latin typeface="Times New Roman"/>
              <a:cs typeface="Calibri"/>
            </a:endParaRPr>
          </a:p>
          <a:p>
            <a:pPr marL="285750" indent="-285750" algn="just">
              <a:buFont typeface="Arial"/>
              <a:buChar char="•"/>
            </a:pPr>
            <a:r>
              <a:rPr lang="en-US" sz="1600" b="1" dirty="0">
                <a:latin typeface="Times New Roman"/>
                <a:ea typeface="+mn-lt"/>
                <a:cs typeface="+mn-lt"/>
              </a:rPr>
              <a:t>.</a:t>
            </a:r>
            <a:r>
              <a:rPr lang="en-US" sz="1600" b="1" err="1">
                <a:latin typeface="Times New Roman"/>
                <a:ea typeface="+mn-lt"/>
                <a:cs typeface="+mn-lt"/>
              </a:rPr>
              <a:t>header_right</a:t>
            </a:r>
            <a:r>
              <a:rPr lang="en-US" sz="1600" b="1" dirty="0">
                <a:latin typeface="Times New Roman"/>
                <a:ea typeface="+mn-lt"/>
                <a:cs typeface="+mn-lt"/>
              </a:rPr>
              <a:t> .</a:t>
            </a:r>
            <a:r>
              <a:rPr lang="en-US" sz="1600" b="1" err="1">
                <a:latin typeface="Times New Roman"/>
                <a:ea typeface="+mn-lt"/>
                <a:cs typeface="+mn-lt"/>
              </a:rPr>
              <a:t>header_apps</a:t>
            </a:r>
            <a:r>
              <a:rPr lang="en-US" sz="1600" dirty="0">
                <a:solidFill>
                  <a:srgbClr val="374151"/>
                </a:solidFill>
                <a:latin typeface="Times New Roman"/>
                <a:ea typeface="+mn-lt"/>
                <a:cs typeface="+mn-lt"/>
              </a:rPr>
              <a:t>: This section applies styles to an element with the class </a:t>
            </a:r>
            <a:r>
              <a:rPr lang="en-US" sz="1600" b="1" err="1">
                <a:latin typeface="Times New Roman"/>
                <a:ea typeface="+mn-lt"/>
                <a:cs typeface="+mn-lt"/>
              </a:rPr>
              <a:t>header_apps</a:t>
            </a:r>
            <a:r>
              <a:rPr lang="en-US" sz="1600" dirty="0">
                <a:solidFill>
                  <a:srgbClr val="374151"/>
                </a:solidFill>
                <a:latin typeface="Times New Roman"/>
                <a:ea typeface="+mn-lt"/>
                <a:cs typeface="+mn-lt"/>
              </a:rPr>
              <a:t> that is a child of an element with the class </a:t>
            </a:r>
            <a:r>
              <a:rPr lang="en-US" sz="1600" b="1" err="1">
                <a:latin typeface="Times New Roman"/>
                <a:ea typeface="+mn-lt"/>
                <a:cs typeface="+mn-lt"/>
              </a:rPr>
              <a:t>header_right</a:t>
            </a:r>
            <a:r>
              <a:rPr lang="en-US" sz="1600" dirty="0">
                <a:solidFill>
                  <a:srgbClr val="374151"/>
                </a:solidFill>
                <a:latin typeface="Times New Roman"/>
                <a:ea typeface="+mn-lt"/>
                <a:cs typeface="+mn-lt"/>
              </a:rPr>
              <a:t>. It sets </a:t>
            </a:r>
            <a:r>
              <a:rPr lang="en-US" sz="1600" b="1" dirty="0">
                <a:latin typeface="Times New Roman"/>
                <a:ea typeface="+mn-lt"/>
                <a:cs typeface="+mn-lt"/>
              </a:rPr>
              <a:t>margin-right</a:t>
            </a:r>
            <a:r>
              <a:rPr lang="en-US" sz="1600" dirty="0">
                <a:solidFill>
                  <a:srgbClr val="374151"/>
                </a:solidFill>
                <a:latin typeface="Times New Roman"/>
                <a:ea typeface="+mn-lt"/>
                <a:cs typeface="+mn-lt"/>
              </a:rPr>
              <a:t> to </a:t>
            </a:r>
            <a:r>
              <a:rPr lang="en-US" sz="1600" b="1" dirty="0">
                <a:latin typeface="Times New Roman"/>
                <a:ea typeface="+mn-lt"/>
                <a:cs typeface="+mn-lt"/>
              </a:rPr>
              <a:t>10px</a:t>
            </a:r>
            <a:r>
              <a:rPr lang="en-US" sz="1600" dirty="0">
                <a:solidFill>
                  <a:srgbClr val="374151"/>
                </a:solidFill>
                <a:latin typeface="Times New Roman"/>
                <a:ea typeface="+mn-lt"/>
                <a:cs typeface="+mn-lt"/>
              </a:rPr>
              <a:t> to create some space between this element and its sibling elements.</a:t>
            </a:r>
            <a:endParaRPr lang="en-US" sz="1600">
              <a:latin typeface="Times New Roman"/>
              <a:cs typeface="Calibri"/>
            </a:endParaRPr>
          </a:p>
          <a:p>
            <a:pPr marL="285750" indent="-285750" algn="just">
              <a:buFont typeface="Arial"/>
              <a:buChar char="•"/>
            </a:pPr>
            <a:r>
              <a:rPr lang="en-US" sz="1600" b="1" dirty="0">
                <a:latin typeface="Times New Roman"/>
                <a:ea typeface="+mn-lt"/>
                <a:cs typeface="+mn-lt"/>
              </a:rPr>
              <a:t>.</a:t>
            </a:r>
            <a:r>
              <a:rPr lang="en-US" sz="1600" b="1" err="1">
                <a:latin typeface="Times New Roman"/>
                <a:ea typeface="+mn-lt"/>
                <a:cs typeface="+mn-lt"/>
              </a:rPr>
              <a:t>mainBody</a:t>
            </a:r>
            <a:r>
              <a:rPr lang="en-US" sz="1600" dirty="0">
                <a:solidFill>
                  <a:srgbClr val="374151"/>
                </a:solidFill>
                <a:latin typeface="Times New Roman"/>
                <a:ea typeface="+mn-lt"/>
                <a:cs typeface="+mn-lt"/>
              </a:rPr>
              <a:t>: This section applies styles to an element with the class </a:t>
            </a:r>
            <a:r>
              <a:rPr lang="en-US" sz="1600" b="1" err="1">
                <a:latin typeface="Times New Roman"/>
                <a:ea typeface="+mn-lt"/>
                <a:cs typeface="+mn-lt"/>
              </a:rPr>
              <a:t>mainBody</a:t>
            </a:r>
            <a:r>
              <a:rPr lang="en-US" sz="1600" dirty="0">
                <a:solidFill>
                  <a:srgbClr val="374151"/>
                </a:solidFill>
                <a:latin typeface="Times New Roman"/>
                <a:ea typeface="+mn-lt"/>
                <a:cs typeface="+mn-lt"/>
              </a:rPr>
              <a:t>. It sets </a:t>
            </a:r>
            <a:r>
              <a:rPr lang="en-US" sz="1600" b="1" dirty="0">
                <a:latin typeface="Times New Roman"/>
                <a:ea typeface="+mn-lt"/>
                <a:cs typeface="+mn-lt"/>
              </a:rPr>
              <a:t>flex</a:t>
            </a:r>
            <a:r>
              <a:rPr lang="en-US" sz="1600" dirty="0">
                <a:solidFill>
                  <a:srgbClr val="374151"/>
                </a:solidFill>
                <a:latin typeface="Times New Roman"/>
                <a:ea typeface="+mn-lt"/>
                <a:cs typeface="+mn-lt"/>
              </a:rPr>
              <a:t> to </a:t>
            </a:r>
            <a:r>
              <a:rPr lang="en-US" sz="1600" b="1" dirty="0">
                <a:latin typeface="Times New Roman"/>
                <a:ea typeface="+mn-lt"/>
                <a:cs typeface="+mn-lt"/>
              </a:rPr>
              <a:t>1</a:t>
            </a:r>
            <a:r>
              <a:rPr lang="en-US" sz="1600" dirty="0">
                <a:solidFill>
                  <a:srgbClr val="374151"/>
                </a:solidFill>
                <a:latin typeface="Times New Roman"/>
                <a:ea typeface="+mn-lt"/>
                <a:cs typeface="+mn-lt"/>
              </a:rPr>
              <a:t> so that this element grows to fill any available space, and </a:t>
            </a:r>
            <a:r>
              <a:rPr lang="en-US" sz="1600" b="1" dirty="0">
                <a:latin typeface="Times New Roman"/>
                <a:ea typeface="+mn-lt"/>
                <a:cs typeface="+mn-lt"/>
              </a:rPr>
              <a:t>display</a:t>
            </a:r>
            <a:r>
              <a:rPr lang="en-US" sz="1600" dirty="0">
                <a:solidFill>
                  <a:srgbClr val="374151"/>
                </a:solidFill>
                <a:latin typeface="Times New Roman"/>
                <a:ea typeface="+mn-lt"/>
                <a:cs typeface="+mn-lt"/>
              </a:rPr>
              <a:t> to </a:t>
            </a:r>
            <a:r>
              <a:rPr lang="en-US" sz="1600" b="1" dirty="0">
                <a:latin typeface="Times New Roman"/>
                <a:ea typeface="+mn-lt"/>
                <a:cs typeface="+mn-lt"/>
              </a:rPr>
              <a:t>flex</a:t>
            </a:r>
            <a:r>
              <a:rPr lang="en-US" sz="1600" dirty="0">
                <a:solidFill>
                  <a:srgbClr val="374151"/>
                </a:solidFill>
                <a:latin typeface="Times New Roman"/>
                <a:ea typeface="+mn-lt"/>
                <a:cs typeface="+mn-lt"/>
              </a:rPr>
              <a:t> so that the element is a flex container. It also sets </a:t>
            </a:r>
            <a:r>
              <a:rPr lang="en-US" sz="1600" b="1" dirty="0">
                <a:latin typeface="Times New Roman"/>
                <a:ea typeface="+mn-lt"/>
                <a:cs typeface="+mn-lt"/>
              </a:rPr>
              <a:t>margin-top</a:t>
            </a:r>
            <a:r>
              <a:rPr lang="en-US" sz="1600" dirty="0">
                <a:solidFill>
                  <a:srgbClr val="374151"/>
                </a:solidFill>
                <a:latin typeface="Times New Roman"/>
                <a:ea typeface="+mn-lt"/>
                <a:cs typeface="+mn-lt"/>
              </a:rPr>
              <a:t> to </a:t>
            </a:r>
            <a:r>
              <a:rPr lang="en-US" sz="1600" b="1" dirty="0">
                <a:latin typeface="Times New Roman"/>
                <a:ea typeface="+mn-lt"/>
                <a:cs typeface="+mn-lt"/>
              </a:rPr>
              <a:t>12%</a:t>
            </a:r>
            <a:r>
              <a:rPr lang="en-US" sz="1600" dirty="0">
                <a:solidFill>
                  <a:srgbClr val="374151"/>
                </a:solidFill>
                <a:latin typeface="Times New Roman"/>
                <a:ea typeface="+mn-lt"/>
                <a:cs typeface="+mn-lt"/>
              </a:rPr>
              <a:t> to create some space above this element, and </a:t>
            </a:r>
            <a:r>
              <a:rPr lang="en-US" sz="1600" b="1" dirty="0">
                <a:latin typeface="Times New Roman"/>
                <a:ea typeface="+mn-lt"/>
                <a:cs typeface="+mn-lt"/>
              </a:rPr>
              <a:t>flex-direction</a:t>
            </a:r>
            <a:r>
              <a:rPr lang="en-US" sz="1600" dirty="0">
                <a:solidFill>
                  <a:srgbClr val="374151"/>
                </a:solidFill>
                <a:latin typeface="Times New Roman"/>
                <a:ea typeface="+mn-lt"/>
                <a:cs typeface="+mn-lt"/>
              </a:rPr>
              <a:t> to </a:t>
            </a:r>
            <a:r>
              <a:rPr lang="en-US" sz="1600" b="1" dirty="0">
                <a:latin typeface="Times New Roman"/>
                <a:ea typeface="+mn-lt"/>
                <a:cs typeface="+mn-lt"/>
              </a:rPr>
              <a:t>column</a:t>
            </a:r>
            <a:r>
              <a:rPr lang="en-US" sz="1600" dirty="0">
                <a:solidFill>
                  <a:srgbClr val="374151"/>
                </a:solidFill>
                <a:latin typeface="Times New Roman"/>
                <a:ea typeface="+mn-lt"/>
                <a:cs typeface="+mn-lt"/>
              </a:rPr>
              <a:t> so that its child elements are arranged in a column layout.</a:t>
            </a:r>
            <a:endParaRPr lang="en-US" sz="1600">
              <a:latin typeface="Times New Roman"/>
              <a:cs typeface="Calibri"/>
            </a:endParaRPr>
          </a:p>
          <a:p>
            <a:pPr algn="just"/>
            <a:endParaRPr lang="en-US" sz="1600" b="1" dirty="0">
              <a:latin typeface="Times New Roman"/>
              <a:ea typeface="+mn-lt"/>
              <a:cs typeface="+mn-lt"/>
            </a:endParaRPr>
          </a:p>
          <a:p>
            <a:endParaRPr lang="en-US" sz="2300" b="1" dirty="0">
              <a:ea typeface="+mn-lt"/>
              <a:cs typeface="+mn-lt"/>
            </a:endParaRPr>
          </a:p>
          <a:p>
            <a:endParaRPr lang="en-US" sz="2300" b="1" dirty="0">
              <a:ea typeface="+mn-lt"/>
              <a:cs typeface="+mn-lt"/>
            </a:endParaRPr>
          </a:p>
          <a:p>
            <a:endParaRPr lang="en-US" sz="2300" b="1" dirty="0">
              <a:ea typeface="+mn-lt"/>
              <a:cs typeface="+mn-lt"/>
            </a:endParaRPr>
          </a:p>
          <a:p>
            <a:endParaRPr lang="en-US" sz="2300" b="1" dirty="0">
              <a:ea typeface="+mn-lt"/>
              <a:cs typeface="+mn-lt"/>
            </a:endParaRPr>
          </a:p>
          <a:p>
            <a:endParaRPr lang="en-US" sz="2300" b="1" dirty="0">
              <a:ea typeface="+mn-lt"/>
              <a:cs typeface="+mn-lt"/>
            </a:endParaRPr>
          </a:p>
          <a:p>
            <a:endParaRPr lang="en-US" sz="2300" b="1" dirty="0">
              <a:ea typeface="+mn-lt"/>
              <a:cs typeface="+mn-lt"/>
            </a:endParaRPr>
          </a:p>
          <a:p>
            <a:endParaRPr lang="en-US" sz="2300" b="1" dirty="0">
              <a:ea typeface="+mn-lt"/>
              <a:cs typeface="+mn-lt"/>
            </a:endParaRPr>
          </a:p>
          <a:p>
            <a:endParaRPr lang="en-US" sz="2300" b="1" dirty="0">
              <a:ea typeface="+mn-lt"/>
              <a:cs typeface="+mn-lt"/>
            </a:endParaRPr>
          </a:p>
          <a:p>
            <a:endParaRPr lang="en-US" sz="2300" b="1" dirty="0">
              <a:ea typeface="+mn-lt"/>
              <a:cs typeface="+mn-lt"/>
            </a:endParaRPr>
          </a:p>
          <a:p>
            <a:endParaRPr lang="en-US" sz="2300" b="1" dirty="0">
              <a:ea typeface="+mn-lt"/>
              <a:cs typeface="+mn-lt"/>
            </a:endParaRPr>
          </a:p>
          <a:p>
            <a:endParaRPr lang="en-US" sz="2300" b="1" dirty="0">
              <a:ea typeface="+mn-lt"/>
              <a:cs typeface="+mn-lt"/>
            </a:endParaRPr>
          </a:p>
          <a:p>
            <a:endParaRPr lang="en-US" sz="2300" b="1" dirty="0">
              <a:ea typeface="+mn-lt"/>
              <a:cs typeface="+mn-lt"/>
            </a:endParaRPr>
          </a:p>
          <a:p>
            <a:endParaRPr lang="en-US" sz="2300" b="1" dirty="0">
              <a:ea typeface="+mn-lt"/>
              <a:cs typeface="+mn-lt"/>
            </a:endParaRPr>
          </a:p>
        </p:txBody>
      </p:sp>
    </p:spTree>
    <p:extLst>
      <p:ext uri="{BB962C8B-B14F-4D97-AF65-F5344CB8AC3E}">
        <p14:creationId xmlns:p14="http://schemas.microsoft.com/office/powerpoint/2010/main" val="2863314617"/>
      </p:ext>
    </p:extLst>
  </p:cSld>
  <p:clrMapOvr>
    <a:masterClrMapping/>
  </p:clrMapOvr>
  <p:transition advTm="400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Table of Contents</a:t>
            </a:r>
            <a:endParaRPr lang="en-US" b="1" dirty="0">
              <a:latin typeface="Times New Roman" pitchFamily="18" charset="0"/>
              <a:cs typeface="Times New Roman" pitchFamily="18" charset="0"/>
            </a:endParaRPr>
          </a:p>
        </p:txBody>
      </p:sp>
      <p:sp>
        <p:nvSpPr>
          <p:cNvPr id="3" name="TextBox 2"/>
          <p:cNvSpPr txBox="1"/>
          <p:nvPr/>
        </p:nvSpPr>
        <p:spPr>
          <a:xfrm>
            <a:off x="323528" y="980728"/>
            <a:ext cx="6912768" cy="3970318"/>
          </a:xfrm>
          <a:prstGeom prst="rect">
            <a:avLst/>
          </a:prstGeom>
          <a:noFill/>
        </p:spPr>
        <p:txBody>
          <a:bodyPr wrap="square" lIns="91440" tIns="45720" rIns="91440" bIns="45720" rtlCol="0" anchor="t">
            <a:spAutoFit/>
          </a:bodyPr>
          <a:lstStyle/>
          <a:p>
            <a:pPr>
              <a:buFont typeface="Arial" pitchFamily="34" charset="0"/>
              <a:buChar char="•"/>
            </a:pPr>
            <a:r>
              <a:rPr lang="en-US" sz="2800" dirty="0">
                <a:latin typeface="Times New Roman" pitchFamily="18" charset="0"/>
                <a:cs typeface="Times New Roman" pitchFamily="18" charset="0"/>
              </a:rPr>
              <a:t>Introduction</a:t>
            </a:r>
          </a:p>
          <a:p>
            <a:pPr>
              <a:buFont typeface="Arial" pitchFamily="34" charset="0"/>
              <a:buChar char="•"/>
            </a:pPr>
            <a:r>
              <a:rPr lang="en-US" sz="2800" dirty="0">
                <a:latin typeface="Times New Roman" pitchFamily="18" charset="0"/>
                <a:cs typeface="Times New Roman" pitchFamily="18" charset="0"/>
              </a:rPr>
              <a:t>Problem Statement</a:t>
            </a:r>
          </a:p>
          <a:p>
            <a:pPr>
              <a:buFont typeface="Arial" pitchFamily="34" charset="0"/>
              <a:buChar char="•"/>
            </a:pPr>
            <a:r>
              <a:rPr lang="en-US" sz="2800" dirty="0">
                <a:latin typeface="Times New Roman" pitchFamily="18" charset="0"/>
                <a:cs typeface="Times New Roman" pitchFamily="18" charset="0"/>
              </a:rPr>
              <a:t>Technical Details</a:t>
            </a:r>
          </a:p>
          <a:p>
            <a:pPr>
              <a:buFont typeface="Arial" pitchFamily="34" charset="0"/>
              <a:buChar char="•"/>
            </a:pPr>
            <a:r>
              <a:rPr lang="en-US" sz="2800" dirty="0">
                <a:latin typeface="Times New Roman" pitchFamily="18" charset="0"/>
                <a:cs typeface="Times New Roman" pitchFamily="18" charset="0"/>
              </a:rPr>
              <a:t>Key Features </a:t>
            </a:r>
          </a:p>
          <a:p>
            <a:pPr>
              <a:buFont typeface="Arial" pitchFamily="34" charset="0"/>
              <a:buChar char="•"/>
            </a:pPr>
            <a:r>
              <a:rPr lang="en-US" sz="2800" dirty="0">
                <a:latin typeface="Times New Roman"/>
                <a:cs typeface="Times New Roman"/>
              </a:rPr>
              <a:t>Project Highlights</a:t>
            </a:r>
          </a:p>
          <a:p>
            <a:pPr>
              <a:buFont typeface="Arial" pitchFamily="34" charset="0"/>
              <a:buChar char="•"/>
            </a:pPr>
            <a:r>
              <a:rPr lang="en-US" sz="2800" dirty="0">
                <a:latin typeface="Times New Roman" pitchFamily="18" charset="0"/>
                <a:cs typeface="Times New Roman" pitchFamily="18" charset="0"/>
              </a:rPr>
              <a:t>Conclusion</a:t>
            </a:r>
          </a:p>
          <a:p>
            <a:pPr>
              <a:buFont typeface="Arial" pitchFamily="34" charset="0"/>
              <a:buChar char="•"/>
            </a:pPr>
            <a:r>
              <a:rPr lang="en-US" sz="2800" dirty="0">
                <a:latin typeface="Times New Roman" pitchFamily="18" charset="0"/>
                <a:cs typeface="Times New Roman" pitchFamily="18" charset="0"/>
              </a:rPr>
              <a:t>References/Links used</a:t>
            </a:r>
          </a:p>
          <a:p>
            <a:pPr>
              <a:buFont typeface="Arial" pitchFamily="34" charset="0"/>
              <a:buChar char="•"/>
            </a:pPr>
            <a:endParaRPr lang="en-US" sz="2800" dirty="0">
              <a:latin typeface="Times New Roman" pitchFamily="18" charset="0"/>
              <a:cs typeface="Times New Roman" pitchFamily="18" charset="0"/>
            </a:endParaRPr>
          </a:p>
          <a:p>
            <a:pPr>
              <a:buFont typeface="Arial" pitchFamily="34" charset="0"/>
              <a:buChar char="•"/>
            </a:pPr>
            <a:endParaRPr lang="en-US" sz="2800" dirty="0">
              <a:latin typeface="Times New Roman" pitchFamily="18" charset="0"/>
              <a:cs typeface="Times New Roman" pitchFamily="18" charset="0"/>
            </a:endParaRPr>
          </a:p>
        </p:txBody>
      </p:sp>
    </p:spTree>
  </p:cSld>
  <p:clrMapOvr>
    <a:masterClrMapping/>
  </p:clrMapOvr>
  <p:transition advTm="4000">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t>
            </a:r>
          </a:p>
        </p:txBody>
      </p:sp>
      <p:sp>
        <p:nvSpPr>
          <p:cNvPr id="3" name="Rectangle 2"/>
          <p:cNvSpPr/>
          <p:nvPr/>
        </p:nvSpPr>
        <p:spPr>
          <a:xfrm>
            <a:off x="395536" y="1196752"/>
            <a:ext cx="8136904" cy="5678478"/>
          </a:xfrm>
          <a:prstGeom prst="rect">
            <a:avLst/>
          </a:prstGeom>
        </p:spPr>
        <p:txBody>
          <a:bodyPr wrap="square" lIns="91440" tIns="45720" rIns="91440" bIns="45720" anchor="t">
            <a:spAutoFit/>
          </a:bodyPr>
          <a:lstStyle/>
          <a:p>
            <a:r>
              <a:rPr lang="en-US" sz="2300" b="1" u="sng" dirty="0">
                <a:ea typeface="+mn-lt"/>
                <a:cs typeface="+mn-lt"/>
              </a:rPr>
              <a:t>CSS CODE:</a:t>
            </a:r>
            <a:endParaRPr lang="en-US" dirty="0"/>
          </a:p>
          <a:p>
            <a:endParaRPr lang="en-US" sz="2300" b="1" u="sng" dirty="0">
              <a:ea typeface="+mn-lt"/>
              <a:cs typeface="+mn-lt"/>
            </a:endParaRPr>
          </a:p>
          <a:p>
            <a:endParaRPr lang="en-US" sz="2300" b="1" dirty="0">
              <a:cs typeface="Calibri"/>
            </a:endParaRPr>
          </a:p>
          <a:p>
            <a:endParaRPr lang="en-US" sz="2300" b="1" dirty="0">
              <a:cs typeface="Calibri"/>
            </a:endParaRPr>
          </a:p>
          <a:p>
            <a:endParaRPr lang="en-US" sz="2300" b="1" dirty="0">
              <a:cs typeface="Calibri"/>
            </a:endParaRPr>
          </a:p>
          <a:p>
            <a:endParaRPr lang="en-US" sz="2300" b="1" dirty="0">
              <a:cs typeface="Calibri"/>
            </a:endParaRPr>
          </a:p>
          <a:p>
            <a:endParaRPr lang="en-US" sz="2300" b="1" dirty="0">
              <a:cs typeface="Calibri"/>
            </a:endParaRPr>
          </a:p>
          <a:p>
            <a:endParaRPr lang="en-US" sz="2300" b="1" dirty="0">
              <a:cs typeface="Calibri"/>
            </a:endParaRPr>
          </a:p>
          <a:p>
            <a:endParaRPr lang="en-US" sz="2300" b="1" dirty="0">
              <a:cs typeface="Calibri"/>
            </a:endParaRPr>
          </a:p>
          <a:p>
            <a:endParaRPr lang="en-US" sz="2300" b="1" dirty="0">
              <a:cs typeface="Calibri"/>
            </a:endParaRPr>
          </a:p>
          <a:p>
            <a:endParaRPr lang="en-US" sz="2300" b="1" dirty="0">
              <a:cs typeface="Calibri"/>
            </a:endParaRPr>
          </a:p>
          <a:p>
            <a:endParaRPr lang="en-US" sz="2300" b="1" dirty="0">
              <a:cs typeface="Calibri"/>
            </a:endParaRPr>
          </a:p>
          <a:p>
            <a:endParaRPr lang="en-US" sz="2300" b="1" dirty="0">
              <a:cs typeface="Calibri"/>
            </a:endParaRPr>
          </a:p>
          <a:p>
            <a:endParaRPr lang="en-US" sz="2300" b="1" dirty="0">
              <a:cs typeface="Calibri"/>
            </a:endParaRPr>
          </a:p>
          <a:p>
            <a:endParaRPr lang="en-US" sz="2300" b="1" dirty="0">
              <a:cs typeface="Calibri"/>
            </a:endParaRPr>
          </a:p>
          <a:p>
            <a:endParaRPr lang="en-US">
              <a:cs typeface="Calibri"/>
            </a:endParaRPr>
          </a:p>
        </p:txBody>
      </p:sp>
      <p:pic>
        <p:nvPicPr>
          <p:cNvPr id="4" name="Picture 4" descr="Text&#10;&#10;Description automatically generated">
            <a:extLst>
              <a:ext uri="{FF2B5EF4-FFF2-40B4-BE49-F238E27FC236}">
                <a16:creationId xmlns:a16="http://schemas.microsoft.com/office/drawing/2014/main" id="{12C644A0-3B24-7343-61DE-E1E857553513}"/>
              </a:ext>
            </a:extLst>
          </p:cNvPr>
          <p:cNvPicPr>
            <a:picLocks noChangeAspect="1"/>
          </p:cNvPicPr>
          <p:nvPr/>
        </p:nvPicPr>
        <p:blipFill>
          <a:blip r:embed="rId2"/>
          <a:stretch>
            <a:fillRect/>
          </a:stretch>
        </p:blipFill>
        <p:spPr>
          <a:xfrm>
            <a:off x="502331" y="1715605"/>
            <a:ext cx="8139337" cy="4623753"/>
          </a:xfrm>
          <a:prstGeom prst="rect">
            <a:avLst/>
          </a:prstGeom>
        </p:spPr>
      </p:pic>
    </p:spTree>
    <p:extLst>
      <p:ext uri="{BB962C8B-B14F-4D97-AF65-F5344CB8AC3E}">
        <p14:creationId xmlns:p14="http://schemas.microsoft.com/office/powerpoint/2010/main" val="1629219725"/>
      </p:ext>
    </p:extLst>
  </p:cSld>
  <p:clrMapOvr>
    <a:masterClrMapping/>
  </p:clrMapOvr>
  <p:transition advTm="4000">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t>
            </a:r>
          </a:p>
        </p:txBody>
      </p:sp>
      <p:sp>
        <p:nvSpPr>
          <p:cNvPr id="3" name="Rectangle 2"/>
          <p:cNvSpPr/>
          <p:nvPr/>
        </p:nvSpPr>
        <p:spPr>
          <a:xfrm>
            <a:off x="395536" y="1196752"/>
            <a:ext cx="8136904" cy="9648795"/>
          </a:xfrm>
          <a:prstGeom prst="rect">
            <a:avLst/>
          </a:prstGeom>
        </p:spPr>
        <p:txBody>
          <a:bodyPr wrap="square" lIns="91440" tIns="45720" rIns="91440" bIns="45720" anchor="t">
            <a:spAutoFit/>
          </a:bodyPr>
          <a:lstStyle/>
          <a:p>
            <a:r>
              <a:rPr lang="en-US" sz="2300" b="1" u="sng" dirty="0">
                <a:ea typeface="+mn-lt"/>
                <a:cs typeface="+mn-lt"/>
              </a:rPr>
              <a:t>CODE EXPLANATION:</a:t>
            </a:r>
            <a:endParaRPr lang="en-US" dirty="0"/>
          </a:p>
          <a:p>
            <a:pPr marL="285750" indent="-285750" algn="just">
              <a:buFont typeface="Arial"/>
              <a:buChar char="•"/>
            </a:pPr>
            <a:r>
              <a:rPr lang="en-US" sz="1600" b="1" dirty="0">
                <a:latin typeface="Times New Roman"/>
                <a:cs typeface="Calibri"/>
              </a:rPr>
              <a:t>.</a:t>
            </a:r>
            <a:r>
              <a:rPr lang="en-US" sz="1600" b="1" dirty="0" err="1">
                <a:latin typeface="Times New Roman"/>
                <a:cs typeface="Calibri"/>
              </a:rPr>
              <a:t>mainBody</a:t>
            </a:r>
            <a:r>
              <a:rPr lang="en-US" sz="1600" b="1" dirty="0">
                <a:latin typeface="Times New Roman"/>
                <a:cs typeface="Calibri"/>
              </a:rPr>
              <a:t> </a:t>
            </a:r>
            <a:r>
              <a:rPr lang="en-US" sz="1600" b="1" dirty="0" err="1">
                <a:latin typeface="Times New Roman"/>
                <a:cs typeface="Calibri"/>
              </a:rPr>
              <a:t>img</a:t>
            </a:r>
            <a:r>
              <a:rPr lang="en-US" sz="1600" dirty="0">
                <a:solidFill>
                  <a:srgbClr val="374151"/>
                </a:solidFill>
                <a:latin typeface="Times New Roman"/>
                <a:ea typeface="+mn-lt"/>
                <a:cs typeface="+mn-lt"/>
              </a:rPr>
              <a:t>: This section applies styles to all </a:t>
            </a:r>
            <a:r>
              <a:rPr lang="en-US" sz="1600" b="1" dirty="0">
                <a:latin typeface="Times New Roman"/>
                <a:cs typeface="Calibri"/>
              </a:rPr>
              <a:t>&lt;</a:t>
            </a:r>
            <a:r>
              <a:rPr lang="en-US" sz="1600" b="1" dirty="0" err="1">
                <a:latin typeface="Times New Roman"/>
                <a:cs typeface="Calibri"/>
              </a:rPr>
              <a:t>img</a:t>
            </a:r>
            <a:r>
              <a:rPr lang="en-US" sz="1600" b="1" dirty="0">
                <a:latin typeface="Times New Roman"/>
                <a:cs typeface="Calibri"/>
              </a:rPr>
              <a:t>&gt;</a:t>
            </a:r>
            <a:r>
              <a:rPr lang="en-US" sz="1600" dirty="0">
                <a:solidFill>
                  <a:srgbClr val="374151"/>
                </a:solidFill>
                <a:latin typeface="Times New Roman"/>
                <a:ea typeface="+mn-lt"/>
                <a:cs typeface="+mn-lt"/>
              </a:rPr>
              <a:t> elements that are children of an element with the class </a:t>
            </a:r>
            <a:r>
              <a:rPr lang="en-US" sz="1600" b="1" dirty="0" err="1">
                <a:latin typeface="Times New Roman"/>
                <a:cs typeface="Calibri"/>
              </a:rPr>
              <a:t>mainBody</a:t>
            </a:r>
            <a:r>
              <a:rPr lang="en-US" sz="1600" dirty="0">
                <a:solidFill>
                  <a:srgbClr val="374151"/>
                </a:solidFill>
                <a:latin typeface="Times New Roman"/>
                <a:ea typeface="+mn-lt"/>
                <a:cs typeface="+mn-lt"/>
              </a:rPr>
              <a:t>. It sets the </a:t>
            </a:r>
            <a:r>
              <a:rPr lang="en-US" sz="1600" b="1" dirty="0">
                <a:latin typeface="Times New Roman"/>
                <a:cs typeface="Calibri"/>
              </a:rPr>
              <a:t>object-fit</a:t>
            </a:r>
            <a:r>
              <a:rPr lang="en-US" sz="1600" dirty="0">
                <a:solidFill>
                  <a:srgbClr val="374151"/>
                </a:solidFill>
                <a:latin typeface="Times New Roman"/>
                <a:ea typeface="+mn-lt"/>
                <a:cs typeface="+mn-lt"/>
              </a:rPr>
              <a:t> property to </a:t>
            </a:r>
            <a:r>
              <a:rPr lang="en-US" sz="1600" b="1" dirty="0">
                <a:latin typeface="Times New Roman"/>
                <a:cs typeface="Calibri"/>
              </a:rPr>
              <a:t>contain</a:t>
            </a:r>
            <a:r>
              <a:rPr lang="en-US" sz="1600" dirty="0">
                <a:solidFill>
                  <a:srgbClr val="374151"/>
                </a:solidFill>
                <a:latin typeface="Times New Roman"/>
                <a:ea typeface="+mn-lt"/>
                <a:cs typeface="+mn-lt"/>
              </a:rPr>
              <a:t> so that the image is resized to fit within its container while maintaining its aspect ratio, and it sets the </a:t>
            </a:r>
            <a:r>
              <a:rPr lang="en-US" sz="1600" b="1" dirty="0">
                <a:latin typeface="Times New Roman"/>
                <a:cs typeface="Calibri"/>
              </a:rPr>
              <a:t>height</a:t>
            </a:r>
            <a:r>
              <a:rPr lang="en-US" sz="1600" dirty="0">
                <a:solidFill>
                  <a:srgbClr val="374151"/>
                </a:solidFill>
                <a:latin typeface="Times New Roman"/>
                <a:ea typeface="+mn-lt"/>
                <a:cs typeface="+mn-lt"/>
              </a:rPr>
              <a:t> to </a:t>
            </a:r>
            <a:r>
              <a:rPr lang="en-US" sz="1600" b="1" dirty="0">
                <a:latin typeface="Times New Roman"/>
                <a:cs typeface="Calibri"/>
              </a:rPr>
              <a:t>100px</a:t>
            </a:r>
            <a:r>
              <a:rPr lang="en-US" sz="1600" dirty="0">
                <a:solidFill>
                  <a:srgbClr val="374151"/>
                </a:solidFill>
                <a:latin typeface="Times New Roman"/>
                <a:ea typeface="+mn-lt"/>
                <a:cs typeface="+mn-lt"/>
              </a:rPr>
              <a:t> to ensure that all images are the same height.</a:t>
            </a:r>
            <a:endParaRPr lang="en-US" sz="1600" dirty="0">
              <a:latin typeface="Times New Roman"/>
              <a:cs typeface="Times New Roman"/>
            </a:endParaRPr>
          </a:p>
          <a:p>
            <a:pPr marL="285750" indent="-285750" algn="just">
              <a:buFont typeface="Arial"/>
              <a:buChar char="•"/>
            </a:pPr>
            <a:r>
              <a:rPr lang="en-US" sz="1600" b="1" dirty="0">
                <a:latin typeface="Times New Roman"/>
                <a:cs typeface="Calibri"/>
              </a:rPr>
              <a:t>.</a:t>
            </a:r>
            <a:r>
              <a:rPr lang="en-US" sz="1600" b="1" dirty="0" err="1">
                <a:latin typeface="Times New Roman"/>
                <a:cs typeface="Calibri"/>
              </a:rPr>
              <a:t>search__input</a:t>
            </a:r>
            <a:r>
              <a:rPr lang="en-US" sz="1600" dirty="0">
                <a:solidFill>
                  <a:srgbClr val="374151"/>
                </a:solidFill>
                <a:latin typeface="Times New Roman"/>
                <a:ea typeface="+mn-lt"/>
                <a:cs typeface="+mn-lt"/>
              </a:rPr>
              <a:t>: This section applies styles to an input element with the class </a:t>
            </a:r>
            <a:r>
              <a:rPr lang="en-US" sz="1600" b="1" dirty="0" err="1">
                <a:latin typeface="Times New Roman"/>
                <a:cs typeface="Calibri"/>
              </a:rPr>
              <a:t>search__input</a:t>
            </a:r>
            <a:r>
              <a:rPr lang="en-US" sz="1600" dirty="0">
                <a:solidFill>
                  <a:srgbClr val="374151"/>
                </a:solidFill>
                <a:latin typeface="Times New Roman"/>
                <a:ea typeface="+mn-lt"/>
                <a:cs typeface="+mn-lt"/>
              </a:rPr>
              <a:t>. It sets the </a:t>
            </a:r>
            <a:r>
              <a:rPr lang="en-US" sz="1600" b="1" dirty="0">
                <a:latin typeface="Times New Roman"/>
                <a:cs typeface="Calibri"/>
              </a:rPr>
              <a:t>display</a:t>
            </a:r>
            <a:r>
              <a:rPr lang="en-US" sz="1600" dirty="0">
                <a:solidFill>
                  <a:srgbClr val="374151"/>
                </a:solidFill>
                <a:latin typeface="Times New Roman"/>
                <a:ea typeface="+mn-lt"/>
                <a:cs typeface="+mn-lt"/>
              </a:rPr>
              <a:t> property to </a:t>
            </a:r>
            <a:r>
              <a:rPr lang="en-US" sz="1600" b="1" dirty="0">
                <a:latin typeface="Times New Roman"/>
                <a:cs typeface="Calibri"/>
              </a:rPr>
              <a:t>flex</a:t>
            </a:r>
            <a:r>
              <a:rPr lang="en-US" sz="1600" dirty="0">
                <a:solidFill>
                  <a:srgbClr val="374151"/>
                </a:solidFill>
                <a:latin typeface="Times New Roman"/>
                <a:ea typeface="+mn-lt"/>
                <a:cs typeface="+mn-lt"/>
              </a:rPr>
              <a:t> so that the element is a flex container, </a:t>
            </a:r>
            <a:r>
              <a:rPr lang="en-US" sz="1600" b="1" dirty="0">
                <a:latin typeface="Times New Roman"/>
                <a:cs typeface="Calibri"/>
              </a:rPr>
              <a:t>align-items</a:t>
            </a:r>
            <a:r>
              <a:rPr lang="en-US" sz="1600" dirty="0">
                <a:solidFill>
                  <a:srgbClr val="374151"/>
                </a:solidFill>
                <a:latin typeface="Times New Roman"/>
                <a:ea typeface="+mn-lt"/>
                <a:cs typeface="+mn-lt"/>
              </a:rPr>
              <a:t> to </a:t>
            </a:r>
            <a:r>
              <a:rPr lang="en-US" sz="1600" b="1" dirty="0">
                <a:latin typeface="Times New Roman"/>
                <a:cs typeface="Calibri"/>
              </a:rPr>
              <a:t>center</a:t>
            </a:r>
            <a:r>
              <a:rPr lang="en-US" sz="1600" dirty="0">
                <a:solidFill>
                  <a:srgbClr val="374151"/>
                </a:solidFill>
                <a:latin typeface="Times New Roman"/>
                <a:ea typeface="+mn-lt"/>
                <a:cs typeface="+mn-lt"/>
              </a:rPr>
              <a:t> so that the input element is vertically centered within its container, and sets a </a:t>
            </a:r>
            <a:r>
              <a:rPr lang="en-US" sz="1600" b="1" dirty="0">
                <a:latin typeface="Times New Roman"/>
                <a:cs typeface="Calibri"/>
              </a:rPr>
              <a:t>border</a:t>
            </a:r>
            <a:r>
              <a:rPr lang="en-US" sz="1600" dirty="0">
                <a:solidFill>
                  <a:srgbClr val="374151"/>
                </a:solidFill>
                <a:latin typeface="Times New Roman"/>
                <a:ea typeface="+mn-lt"/>
                <a:cs typeface="+mn-lt"/>
              </a:rPr>
              <a:t> with a </a:t>
            </a:r>
            <a:r>
              <a:rPr lang="en-US" sz="1600" b="1" dirty="0">
                <a:latin typeface="Times New Roman"/>
                <a:cs typeface="Calibri"/>
              </a:rPr>
              <a:t>1px</a:t>
            </a:r>
            <a:r>
              <a:rPr lang="en-US" sz="1600" dirty="0">
                <a:solidFill>
                  <a:srgbClr val="374151"/>
                </a:solidFill>
                <a:latin typeface="Times New Roman"/>
                <a:ea typeface="+mn-lt"/>
                <a:cs typeface="+mn-lt"/>
              </a:rPr>
              <a:t> width and </a:t>
            </a:r>
            <a:r>
              <a:rPr lang="en-US" sz="1600" b="1" dirty="0" err="1">
                <a:latin typeface="Times New Roman"/>
                <a:cs typeface="Calibri"/>
              </a:rPr>
              <a:t>lightgray</a:t>
            </a:r>
            <a:r>
              <a:rPr lang="en-US" sz="1600" dirty="0">
                <a:solidFill>
                  <a:srgbClr val="374151"/>
                </a:solidFill>
                <a:latin typeface="Times New Roman"/>
                <a:ea typeface="+mn-lt"/>
                <a:cs typeface="+mn-lt"/>
              </a:rPr>
              <a:t> color. It also sets the </a:t>
            </a:r>
            <a:r>
              <a:rPr lang="en-US" sz="1600" b="1" dirty="0">
                <a:latin typeface="Times New Roman"/>
                <a:cs typeface="Calibri"/>
              </a:rPr>
              <a:t>height</a:t>
            </a:r>
            <a:r>
              <a:rPr lang="en-US" sz="1600" dirty="0">
                <a:solidFill>
                  <a:srgbClr val="374151"/>
                </a:solidFill>
                <a:latin typeface="Times New Roman"/>
                <a:ea typeface="+mn-lt"/>
                <a:cs typeface="+mn-lt"/>
              </a:rPr>
              <a:t> to </a:t>
            </a:r>
            <a:r>
              <a:rPr lang="en-US" sz="1600" b="1" dirty="0">
                <a:latin typeface="Times New Roman"/>
                <a:cs typeface="Calibri"/>
              </a:rPr>
              <a:t>30px</a:t>
            </a:r>
            <a:r>
              <a:rPr lang="en-US" sz="1600" dirty="0">
                <a:solidFill>
                  <a:srgbClr val="374151"/>
                </a:solidFill>
                <a:latin typeface="Times New Roman"/>
                <a:ea typeface="+mn-lt"/>
                <a:cs typeface="+mn-lt"/>
              </a:rPr>
              <a:t>, </a:t>
            </a:r>
            <a:r>
              <a:rPr lang="en-US" sz="1600" b="1" dirty="0">
                <a:latin typeface="Times New Roman"/>
                <a:cs typeface="Calibri"/>
              </a:rPr>
              <a:t>padding</a:t>
            </a:r>
            <a:r>
              <a:rPr lang="en-US" sz="1600" dirty="0">
                <a:solidFill>
                  <a:srgbClr val="374151"/>
                </a:solidFill>
                <a:latin typeface="Times New Roman"/>
                <a:ea typeface="+mn-lt"/>
                <a:cs typeface="+mn-lt"/>
              </a:rPr>
              <a:t> to </a:t>
            </a:r>
            <a:r>
              <a:rPr lang="en-US" sz="1600" b="1" dirty="0">
                <a:latin typeface="Times New Roman"/>
                <a:cs typeface="Calibri"/>
              </a:rPr>
              <a:t>10px 20px</a:t>
            </a:r>
            <a:r>
              <a:rPr lang="en-US" sz="1600" dirty="0">
                <a:solidFill>
                  <a:srgbClr val="374151"/>
                </a:solidFill>
                <a:latin typeface="Times New Roman"/>
                <a:ea typeface="+mn-lt"/>
                <a:cs typeface="+mn-lt"/>
              </a:rPr>
              <a:t>, </a:t>
            </a:r>
            <a:r>
              <a:rPr lang="en-US" sz="1600" b="1" dirty="0">
                <a:latin typeface="Times New Roman"/>
                <a:cs typeface="Calibri"/>
              </a:rPr>
              <a:t>border-radius</a:t>
            </a:r>
            <a:r>
              <a:rPr lang="en-US" sz="1600" dirty="0">
                <a:solidFill>
                  <a:srgbClr val="374151"/>
                </a:solidFill>
                <a:latin typeface="Times New Roman"/>
                <a:ea typeface="+mn-lt"/>
                <a:cs typeface="+mn-lt"/>
              </a:rPr>
              <a:t> to </a:t>
            </a:r>
            <a:r>
              <a:rPr lang="en-US" sz="1600" b="1" dirty="0">
                <a:latin typeface="Times New Roman"/>
                <a:cs typeface="Calibri"/>
              </a:rPr>
              <a:t>999px</a:t>
            </a:r>
            <a:r>
              <a:rPr lang="en-US" sz="1600" dirty="0">
                <a:solidFill>
                  <a:srgbClr val="374151"/>
                </a:solidFill>
                <a:latin typeface="Times New Roman"/>
                <a:ea typeface="+mn-lt"/>
                <a:cs typeface="+mn-lt"/>
              </a:rPr>
              <a:t> to create a circular border, </a:t>
            </a:r>
            <a:r>
              <a:rPr lang="en-US" sz="1600" b="1" dirty="0">
                <a:latin typeface="Times New Roman"/>
                <a:cs typeface="Calibri"/>
              </a:rPr>
              <a:t>width</a:t>
            </a:r>
            <a:r>
              <a:rPr lang="en-US" sz="1600" dirty="0">
                <a:solidFill>
                  <a:srgbClr val="374151"/>
                </a:solidFill>
                <a:latin typeface="Times New Roman"/>
                <a:ea typeface="+mn-lt"/>
                <a:cs typeface="+mn-lt"/>
              </a:rPr>
              <a:t> to </a:t>
            </a:r>
            <a:r>
              <a:rPr lang="en-US" sz="1600" b="1" dirty="0">
                <a:latin typeface="Times New Roman"/>
                <a:cs typeface="Calibri"/>
              </a:rPr>
              <a:t>75vw</a:t>
            </a:r>
            <a:r>
              <a:rPr lang="en-US" sz="1600" dirty="0">
                <a:solidFill>
                  <a:srgbClr val="374151"/>
                </a:solidFill>
                <a:latin typeface="Times New Roman"/>
                <a:ea typeface="+mn-lt"/>
                <a:cs typeface="+mn-lt"/>
              </a:rPr>
              <a:t> to make the input element fill up </a:t>
            </a:r>
            <a:r>
              <a:rPr lang="en-US" sz="1600" b="1" dirty="0">
                <a:latin typeface="Times New Roman"/>
                <a:cs typeface="Calibri"/>
              </a:rPr>
              <a:t>75%</a:t>
            </a:r>
            <a:r>
              <a:rPr lang="en-US" sz="1600" dirty="0">
                <a:solidFill>
                  <a:srgbClr val="374151"/>
                </a:solidFill>
                <a:latin typeface="Times New Roman"/>
                <a:ea typeface="+mn-lt"/>
                <a:cs typeface="+mn-lt"/>
              </a:rPr>
              <a:t> of the viewport width, and sets margins to center the element on the page. Finally, </a:t>
            </a:r>
            <a:r>
              <a:rPr lang="en-US" sz="1600" b="1" dirty="0">
                <a:latin typeface="Times New Roman"/>
                <a:cs typeface="Calibri"/>
              </a:rPr>
              <a:t>max-width</a:t>
            </a:r>
            <a:r>
              <a:rPr lang="en-US" sz="1600" dirty="0">
                <a:solidFill>
                  <a:srgbClr val="374151"/>
                </a:solidFill>
                <a:latin typeface="Times New Roman"/>
                <a:ea typeface="+mn-lt"/>
                <a:cs typeface="+mn-lt"/>
              </a:rPr>
              <a:t> is set to </a:t>
            </a:r>
            <a:r>
              <a:rPr lang="en-US" sz="1600" b="1" dirty="0">
                <a:latin typeface="Times New Roman"/>
                <a:cs typeface="Calibri"/>
              </a:rPr>
              <a:t>560px</a:t>
            </a:r>
            <a:r>
              <a:rPr lang="en-US" sz="1600" dirty="0">
                <a:solidFill>
                  <a:srgbClr val="374151"/>
                </a:solidFill>
                <a:latin typeface="Times New Roman"/>
                <a:ea typeface="+mn-lt"/>
                <a:cs typeface="+mn-lt"/>
              </a:rPr>
              <a:t> so that the input element doesn't become too wide on larger screens.</a:t>
            </a:r>
            <a:endParaRPr lang="en-US" sz="1600">
              <a:latin typeface="Times New Roman"/>
              <a:cs typeface="Times New Roman"/>
            </a:endParaRPr>
          </a:p>
          <a:p>
            <a:pPr marL="285750" indent="-285750" algn="just">
              <a:buFont typeface="Arial"/>
              <a:buChar char="•"/>
            </a:pPr>
            <a:r>
              <a:rPr lang="en-US" sz="1600" b="1" dirty="0">
                <a:latin typeface="Times New Roman"/>
                <a:cs typeface="Calibri"/>
              </a:rPr>
              <a:t>.</a:t>
            </a:r>
            <a:r>
              <a:rPr lang="en-US" sz="1600" b="1" dirty="0" err="1">
                <a:latin typeface="Times New Roman"/>
                <a:cs typeface="Calibri"/>
              </a:rPr>
              <a:t>search__input</a:t>
            </a:r>
            <a:r>
              <a:rPr lang="en-US" sz="1600" b="1" dirty="0">
                <a:latin typeface="Times New Roman"/>
                <a:cs typeface="Calibri"/>
              </a:rPr>
              <a:t> input</a:t>
            </a:r>
            <a:r>
              <a:rPr lang="en-US" sz="1600" dirty="0">
                <a:solidFill>
                  <a:srgbClr val="374151"/>
                </a:solidFill>
                <a:latin typeface="Times New Roman"/>
                <a:ea typeface="+mn-lt"/>
                <a:cs typeface="+mn-lt"/>
              </a:rPr>
              <a:t>: This section applies styles to the </a:t>
            </a:r>
            <a:r>
              <a:rPr lang="en-US" sz="1600" b="1" dirty="0">
                <a:latin typeface="Times New Roman"/>
                <a:cs typeface="Calibri"/>
              </a:rPr>
              <a:t>&lt;input&gt;</a:t>
            </a:r>
            <a:r>
              <a:rPr lang="en-US" sz="1600" dirty="0">
                <a:solidFill>
                  <a:srgbClr val="374151"/>
                </a:solidFill>
                <a:latin typeface="Times New Roman"/>
                <a:ea typeface="+mn-lt"/>
                <a:cs typeface="+mn-lt"/>
              </a:rPr>
              <a:t> element that is a child of the </a:t>
            </a:r>
            <a:r>
              <a:rPr lang="en-US" sz="1600" b="1" dirty="0">
                <a:latin typeface="Times New Roman"/>
                <a:cs typeface="Calibri"/>
              </a:rPr>
              <a:t>.</a:t>
            </a:r>
            <a:r>
              <a:rPr lang="en-US" sz="1600" b="1" dirty="0" err="1">
                <a:latin typeface="Times New Roman"/>
                <a:cs typeface="Calibri"/>
              </a:rPr>
              <a:t>search__input</a:t>
            </a:r>
            <a:r>
              <a:rPr lang="en-US" sz="1600" dirty="0">
                <a:solidFill>
                  <a:srgbClr val="374151"/>
                </a:solidFill>
                <a:latin typeface="Times New Roman"/>
                <a:ea typeface="+mn-lt"/>
                <a:cs typeface="+mn-lt"/>
              </a:rPr>
              <a:t> element. It sets the </a:t>
            </a:r>
            <a:r>
              <a:rPr lang="en-US" sz="1600" b="1" dirty="0">
                <a:latin typeface="Times New Roman"/>
                <a:cs typeface="Calibri"/>
              </a:rPr>
              <a:t>flex</a:t>
            </a:r>
            <a:r>
              <a:rPr lang="en-US" sz="1600" dirty="0">
                <a:solidFill>
                  <a:srgbClr val="374151"/>
                </a:solidFill>
                <a:latin typeface="Times New Roman"/>
                <a:ea typeface="+mn-lt"/>
                <a:cs typeface="+mn-lt"/>
              </a:rPr>
              <a:t> property to </a:t>
            </a:r>
            <a:r>
              <a:rPr lang="en-US" sz="1600" b="1" dirty="0">
                <a:latin typeface="Times New Roman"/>
                <a:cs typeface="Calibri"/>
              </a:rPr>
              <a:t>1</a:t>
            </a:r>
            <a:r>
              <a:rPr lang="en-US" sz="1600" dirty="0">
                <a:solidFill>
                  <a:srgbClr val="374151"/>
                </a:solidFill>
                <a:latin typeface="Times New Roman"/>
                <a:ea typeface="+mn-lt"/>
                <a:cs typeface="+mn-lt"/>
              </a:rPr>
              <a:t> so that the input element takes up any remaining space within its container, and it sets </a:t>
            </a:r>
            <a:r>
              <a:rPr lang="en-US" sz="1600" b="1" dirty="0">
                <a:latin typeface="Times New Roman"/>
                <a:cs typeface="Calibri"/>
              </a:rPr>
              <a:t>padding</a:t>
            </a:r>
            <a:r>
              <a:rPr lang="en-US" sz="1600" dirty="0">
                <a:solidFill>
                  <a:srgbClr val="374151"/>
                </a:solidFill>
                <a:latin typeface="Times New Roman"/>
                <a:ea typeface="+mn-lt"/>
                <a:cs typeface="+mn-lt"/>
              </a:rPr>
              <a:t> to </a:t>
            </a:r>
            <a:r>
              <a:rPr lang="en-US" sz="1600" b="1" dirty="0">
                <a:latin typeface="Times New Roman"/>
                <a:cs typeface="Calibri"/>
              </a:rPr>
              <a:t>10px 20px</a:t>
            </a:r>
            <a:r>
              <a:rPr lang="en-US" sz="1600" dirty="0">
                <a:solidFill>
                  <a:srgbClr val="374151"/>
                </a:solidFill>
                <a:latin typeface="Times New Roman"/>
                <a:ea typeface="+mn-lt"/>
                <a:cs typeface="+mn-lt"/>
              </a:rPr>
              <a:t>, </a:t>
            </a:r>
            <a:r>
              <a:rPr lang="en-US" sz="1600" b="1" dirty="0">
                <a:latin typeface="Times New Roman"/>
                <a:cs typeface="Calibri"/>
              </a:rPr>
              <a:t>border</a:t>
            </a:r>
            <a:r>
              <a:rPr lang="en-US" sz="1600" dirty="0">
                <a:solidFill>
                  <a:srgbClr val="374151"/>
                </a:solidFill>
                <a:latin typeface="Times New Roman"/>
                <a:ea typeface="+mn-lt"/>
                <a:cs typeface="+mn-lt"/>
              </a:rPr>
              <a:t> to </a:t>
            </a:r>
            <a:r>
              <a:rPr lang="en-US" sz="1600" b="1" dirty="0">
                <a:latin typeface="Times New Roman"/>
                <a:cs typeface="Calibri"/>
              </a:rPr>
              <a:t>none</a:t>
            </a:r>
            <a:r>
              <a:rPr lang="en-US" sz="1600" dirty="0">
                <a:solidFill>
                  <a:srgbClr val="374151"/>
                </a:solidFill>
                <a:latin typeface="Times New Roman"/>
                <a:ea typeface="+mn-lt"/>
                <a:cs typeface="+mn-lt"/>
              </a:rPr>
              <a:t> and </a:t>
            </a:r>
            <a:r>
              <a:rPr lang="en-US" sz="1600" b="1" dirty="0">
                <a:latin typeface="Times New Roman"/>
                <a:cs typeface="Calibri"/>
              </a:rPr>
              <a:t>outline</a:t>
            </a:r>
            <a:r>
              <a:rPr lang="en-US" sz="1600" dirty="0">
                <a:solidFill>
                  <a:srgbClr val="374151"/>
                </a:solidFill>
                <a:latin typeface="Times New Roman"/>
                <a:ea typeface="+mn-lt"/>
                <a:cs typeface="+mn-lt"/>
              </a:rPr>
              <a:t> to </a:t>
            </a:r>
            <a:r>
              <a:rPr lang="en-US" sz="1600" b="1" dirty="0">
                <a:latin typeface="Times New Roman"/>
                <a:cs typeface="Calibri"/>
              </a:rPr>
              <a:t>none</a:t>
            </a:r>
            <a:r>
              <a:rPr lang="en-US" sz="1600" dirty="0">
                <a:solidFill>
                  <a:srgbClr val="374151"/>
                </a:solidFill>
                <a:latin typeface="Times New Roman"/>
                <a:ea typeface="+mn-lt"/>
                <a:cs typeface="+mn-lt"/>
              </a:rPr>
              <a:t> to remove the default styling for these properties.</a:t>
            </a:r>
            <a:endParaRPr lang="en-US" sz="1600">
              <a:latin typeface="Times New Roman"/>
              <a:cs typeface="Times New Roman"/>
            </a:endParaRPr>
          </a:p>
          <a:p>
            <a:pPr algn="just"/>
            <a:r>
              <a:rPr lang="en-US" sz="1600" dirty="0">
                <a:solidFill>
                  <a:srgbClr val="374151"/>
                </a:solidFill>
                <a:latin typeface="Times New Roman"/>
                <a:ea typeface="+mn-lt"/>
                <a:cs typeface="+mn-lt"/>
              </a:rPr>
              <a:t>These styles could be used to create a search input with a circular border and centered on the page, as well as to ensure all images in the main content area are the same height and fit within their containers.</a:t>
            </a:r>
            <a:endParaRPr lang="en-US" sz="1600">
              <a:latin typeface="Times New Roman"/>
              <a:cs typeface="Times New Roman"/>
            </a:endParaRPr>
          </a:p>
          <a:p>
            <a:endParaRPr lang="en-US" sz="2300" b="1" dirty="0">
              <a:cs typeface="Calibri"/>
            </a:endParaRPr>
          </a:p>
          <a:p>
            <a:endParaRPr lang="en-US" sz="2300" b="1" dirty="0">
              <a:cs typeface="Calibri"/>
            </a:endParaRPr>
          </a:p>
          <a:p>
            <a:endParaRPr lang="en-US" sz="2300" b="1" dirty="0">
              <a:cs typeface="Calibri"/>
            </a:endParaRPr>
          </a:p>
          <a:p>
            <a:endParaRPr lang="en-US" sz="2300" b="1" dirty="0">
              <a:cs typeface="Calibri"/>
            </a:endParaRPr>
          </a:p>
          <a:p>
            <a:endParaRPr lang="en-US" sz="2300" b="1" dirty="0">
              <a:cs typeface="Calibri"/>
            </a:endParaRPr>
          </a:p>
          <a:p>
            <a:endParaRPr lang="en-US" sz="2300" b="1" dirty="0">
              <a:cs typeface="Calibri"/>
            </a:endParaRPr>
          </a:p>
          <a:p>
            <a:endParaRPr lang="en-US" sz="2300" b="1" dirty="0">
              <a:cs typeface="Calibri"/>
            </a:endParaRPr>
          </a:p>
          <a:p>
            <a:endParaRPr lang="en-US" sz="2300" b="1" dirty="0">
              <a:cs typeface="Calibri"/>
            </a:endParaRPr>
          </a:p>
          <a:p>
            <a:endParaRPr lang="en-US" sz="2300" b="1" dirty="0">
              <a:cs typeface="Calibri"/>
            </a:endParaRPr>
          </a:p>
          <a:p>
            <a:endParaRPr lang="en-US" sz="2300" b="1" dirty="0">
              <a:cs typeface="Calibri"/>
            </a:endParaRPr>
          </a:p>
          <a:p>
            <a:endParaRPr lang="en-US" sz="2300" b="1" dirty="0">
              <a:cs typeface="Calibri"/>
            </a:endParaRPr>
          </a:p>
          <a:p>
            <a:endParaRPr lang="en-US" sz="2300" b="1" dirty="0">
              <a:cs typeface="Calibri"/>
            </a:endParaRPr>
          </a:p>
          <a:p>
            <a:endParaRPr lang="en-US">
              <a:cs typeface="Calibri"/>
            </a:endParaRPr>
          </a:p>
        </p:txBody>
      </p:sp>
    </p:spTree>
    <p:extLst>
      <p:ext uri="{BB962C8B-B14F-4D97-AF65-F5344CB8AC3E}">
        <p14:creationId xmlns:p14="http://schemas.microsoft.com/office/powerpoint/2010/main" val="3504435105"/>
      </p:ext>
    </p:extLst>
  </p:cSld>
  <p:clrMapOvr>
    <a:masterClrMapping/>
  </p:clrMapOvr>
  <p:transition advTm="4000">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t>
            </a:r>
          </a:p>
        </p:txBody>
      </p:sp>
      <p:sp>
        <p:nvSpPr>
          <p:cNvPr id="3" name="Rectangle 2"/>
          <p:cNvSpPr/>
          <p:nvPr/>
        </p:nvSpPr>
        <p:spPr>
          <a:xfrm>
            <a:off x="395536" y="1196752"/>
            <a:ext cx="8136904" cy="5047536"/>
          </a:xfrm>
          <a:prstGeom prst="rect">
            <a:avLst/>
          </a:prstGeom>
        </p:spPr>
        <p:txBody>
          <a:bodyPr wrap="square" lIns="91440" tIns="45720" rIns="91440" bIns="45720" anchor="t">
            <a:spAutoFit/>
          </a:bodyPr>
          <a:lstStyle/>
          <a:p>
            <a:r>
              <a:rPr lang="en-US" sz="2300" b="1" u="sng" dirty="0">
                <a:ea typeface="+mn-lt"/>
                <a:cs typeface="+mn-lt"/>
              </a:rPr>
              <a:t>CSS CODE:</a:t>
            </a:r>
            <a:r>
              <a:rPr lang="en-US" sz="2300" b="1" dirty="0">
                <a:ea typeface="+mn-lt"/>
                <a:cs typeface="+mn-lt"/>
              </a:rPr>
              <a:t> </a:t>
            </a:r>
          </a:p>
          <a:p>
            <a:endParaRPr lang="en-US" sz="2300" b="1" dirty="0">
              <a:ea typeface="+mn-lt"/>
              <a:cs typeface="+mn-lt"/>
            </a:endParaRPr>
          </a:p>
          <a:p>
            <a:endParaRPr lang="en-US" sz="2300" b="1" dirty="0">
              <a:ea typeface="+mn-lt"/>
              <a:cs typeface="+mn-lt"/>
            </a:endParaRPr>
          </a:p>
          <a:p>
            <a:endParaRPr lang="en-US" sz="2300" b="1" dirty="0">
              <a:ea typeface="+mn-lt"/>
              <a:cs typeface="+mn-lt"/>
            </a:endParaRPr>
          </a:p>
          <a:p>
            <a:endParaRPr lang="en-US" sz="2300" b="1" dirty="0">
              <a:ea typeface="+mn-lt"/>
              <a:cs typeface="+mn-lt"/>
            </a:endParaRPr>
          </a:p>
          <a:p>
            <a:endParaRPr lang="en-US" sz="2300" b="1" dirty="0">
              <a:ea typeface="+mn-lt"/>
              <a:cs typeface="+mn-lt"/>
            </a:endParaRPr>
          </a:p>
          <a:p>
            <a:endParaRPr lang="en-US" sz="2300" b="1" dirty="0">
              <a:ea typeface="+mn-lt"/>
              <a:cs typeface="+mn-lt"/>
            </a:endParaRPr>
          </a:p>
          <a:p>
            <a:endParaRPr lang="en-US" sz="2300" b="1" dirty="0">
              <a:ea typeface="+mn-lt"/>
              <a:cs typeface="+mn-lt"/>
            </a:endParaRPr>
          </a:p>
          <a:p>
            <a:endParaRPr lang="en-US" sz="2300" b="1" dirty="0">
              <a:ea typeface="+mn-lt"/>
              <a:cs typeface="+mn-lt"/>
            </a:endParaRPr>
          </a:p>
          <a:p>
            <a:endParaRPr lang="en-US" sz="2300" b="1" dirty="0">
              <a:ea typeface="+mn-lt"/>
              <a:cs typeface="+mn-lt"/>
            </a:endParaRPr>
          </a:p>
          <a:p>
            <a:endParaRPr lang="en-US" sz="2300" b="1" dirty="0">
              <a:ea typeface="+mn-lt"/>
              <a:cs typeface="+mn-lt"/>
            </a:endParaRPr>
          </a:p>
          <a:p>
            <a:endParaRPr lang="en-US" sz="2300" b="1" dirty="0">
              <a:ea typeface="+mn-lt"/>
              <a:cs typeface="+mn-lt"/>
            </a:endParaRPr>
          </a:p>
          <a:p>
            <a:endParaRPr lang="en-US" sz="2300" b="1" dirty="0">
              <a:ea typeface="+mn-lt"/>
              <a:cs typeface="+mn-lt"/>
            </a:endParaRPr>
          </a:p>
          <a:p>
            <a:endParaRPr lang="en-US" sz="2300" b="1" dirty="0">
              <a:ea typeface="+mn-lt"/>
              <a:cs typeface="+mn-lt"/>
            </a:endParaRPr>
          </a:p>
        </p:txBody>
      </p:sp>
      <p:pic>
        <p:nvPicPr>
          <p:cNvPr id="4" name="Picture 4" descr="Text&#10;&#10;Description automatically generated">
            <a:extLst>
              <a:ext uri="{FF2B5EF4-FFF2-40B4-BE49-F238E27FC236}">
                <a16:creationId xmlns:a16="http://schemas.microsoft.com/office/drawing/2014/main" id="{B8B0A899-1BE9-FF9C-0CB4-102E3AD1057B}"/>
              </a:ext>
            </a:extLst>
          </p:cNvPr>
          <p:cNvPicPr>
            <a:picLocks noChangeAspect="1"/>
          </p:cNvPicPr>
          <p:nvPr/>
        </p:nvPicPr>
        <p:blipFill>
          <a:blip r:embed="rId2"/>
          <a:stretch>
            <a:fillRect/>
          </a:stretch>
        </p:blipFill>
        <p:spPr>
          <a:xfrm>
            <a:off x="541576" y="1813716"/>
            <a:ext cx="7992169" cy="4643375"/>
          </a:xfrm>
          <a:prstGeom prst="rect">
            <a:avLst/>
          </a:prstGeom>
        </p:spPr>
      </p:pic>
    </p:spTree>
    <p:extLst>
      <p:ext uri="{BB962C8B-B14F-4D97-AF65-F5344CB8AC3E}">
        <p14:creationId xmlns:p14="http://schemas.microsoft.com/office/powerpoint/2010/main" val="2425262187"/>
      </p:ext>
    </p:extLst>
  </p:cSld>
  <p:clrMapOvr>
    <a:masterClrMapping/>
  </p:clrMapOvr>
  <p:transition advTm="4000">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t>
            </a:r>
          </a:p>
        </p:txBody>
      </p:sp>
      <p:sp>
        <p:nvSpPr>
          <p:cNvPr id="3" name="Rectangle 2"/>
          <p:cNvSpPr/>
          <p:nvPr/>
        </p:nvSpPr>
        <p:spPr>
          <a:xfrm>
            <a:off x="395536" y="1196752"/>
            <a:ext cx="8136904" cy="9648795"/>
          </a:xfrm>
          <a:prstGeom prst="rect">
            <a:avLst/>
          </a:prstGeom>
        </p:spPr>
        <p:txBody>
          <a:bodyPr wrap="square" lIns="91440" tIns="45720" rIns="91440" bIns="45720" anchor="t">
            <a:spAutoFit/>
          </a:bodyPr>
          <a:lstStyle/>
          <a:p>
            <a:r>
              <a:rPr lang="en-US" sz="2300" b="1" u="sng" dirty="0">
                <a:ea typeface="+mn-lt"/>
                <a:cs typeface="+mn-lt"/>
              </a:rPr>
              <a:t>CODE EXPLANATION:</a:t>
            </a:r>
            <a:endParaRPr lang="en-US">
              <a:cs typeface="Calibri"/>
            </a:endParaRPr>
          </a:p>
          <a:p>
            <a:pPr marL="285750" indent="-285750" algn="just">
              <a:buFont typeface="Arial"/>
              <a:buChar char="•"/>
            </a:pPr>
            <a:r>
              <a:rPr lang="en-US" sz="1600" b="1" dirty="0">
                <a:latin typeface="Times New Roman"/>
                <a:cs typeface="Times New Roman"/>
              </a:rPr>
              <a:t>.</a:t>
            </a:r>
            <a:r>
              <a:rPr lang="en-US" sz="1600" b="1" dirty="0" err="1">
                <a:latin typeface="Times New Roman"/>
                <a:cs typeface="Times New Roman"/>
              </a:rPr>
              <a:t>search__input</a:t>
            </a:r>
            <a:r>
              <a:rPr lang="en-US" sz="1600" b="1" dirty="0">
                <a:latin typeface="Times New Roman"/>
                <a:cs typeface="Times New Roman"/>
              </a:rPr>
              <a:t> .material-icons</a:t>
            </a:r>
            <a:r>
              <a:rPr lang="en-US" sz="1600" dirty="0">
                <a:solidFill>
                  <a:srgbClr val="374151"/>
                </a:solidFill>
                <a:latin typeface="Times New Roman"/>
                <a:ea typeface="+mn-lt"/>
                <a:cs typeface="Times New Roman"/>
              </a:rPr>
              <a:t>: This section applies styles to any element with the class </a:t>
            </a:r>
            <a:r>
              <a:rPr lang="en-US" sz="1600" b="1" dirty="0">
                <a:latin typeface="Times New Roman"/>
                <a:cs typeface="Times New Roman"/>
              </a:rPr>
              <a:t>.material-icons</a:t>
            </a:r>
            <a:r>
              <a:rPr lang="en-US" sz="1600" dirty="0">
                <a:solidFill>
                  <a:srgbClr val="374151"/>
                </a:solidFill>
                <a:latin typeface="Times New Roman"/>
                <a:ea typeface="+mn-lt"/>
                <a:cs typeface="Times New Roman"/>
              </a:rPr>
              <a:t> that is a child of an element with the class </a:t>
            </a:r>
            <a:r>
              <a:rPr lang="en-US" sz="1600" b="1" dirty="0">
                <a:latin typeface="Times New Roman"/>
                <a:cs typeface="Times New Roman"/>
              </a:rPr>
              <a:t>.</a:t>
            </a:r>
            <a:r>
              <a:rPr lang="en-US" sz="1600" b="1" dirty="0" err="1">
                <a:latin typeface="Times New Roman"/>
                <a:cs typeface="Times New Roman"/>
              </a:rPr>
              <a:t>search__input</a:t>
            </a:r>
            <a:r>
              <a:rPr lang="en-US" sz="1600" dirty="0">
                <a:solidFill>
                  <a:srgbClr val="374151"/>
                </a:solidFill>
                <a:latin typeface="Times New Roman"/>
                <a:ea typeface="+mn-lt"/>
                <a:cs typeface="Times New Roman"/>
              </a:rPr>
              <a:t>. It sets the color of the icon to </a:t>
            </a:r>
            <a:r>
              <a:rPr lang="en-US" sz="1600" b="1" dirty="0">
                <a:latin typeface="Times New Roman"/>
                <a:cs typeface="Times New Roman"/>
              </a:rPr>
              <a:t>gray</a:t>
            </a:r>
            <a:r>
              <a:rPr lang="en-US" sz="1600" dirty="0">
                <a:solidFill>
                  <a:srgbClr val="374151"/>
                </a:solidFill>
                <a:latin typeface="Times New Roman"/>
                <a:ea typeface="+mn-lt"/>
                <a:cs typeface="Times New Roman"/>
              </a:rPr>
              <a:t>.</a:t>
            </a:r>
            <a:endParaRPr lang="en-US" sz="1600">
              <a:solidFill>
                <a:srgbClr val="374151"/>
              </a:solidFill>
              <a:latin typeface="Times New Roman"/>
              <a:ea typeface="+mn-lt"/>
              <a:cs typeface="Times New Roman"/>
            </a:endParaRPr>
          </a:p>
          <a:p>
            <a:pPr marL="285750" indent="-285750" algn="just">
              <a:buFont typeface="Arial"/>
              <a:buChar char="•"/>
            </a:pPr>
            <a:r>
              <a:rPr lang="en-US" sz="1600" b="1" dirty="0">
                <a:latin typeface="Times New Roman"/>
                <a:cs typeface="Times New Roman"/>
              </a:rPr>
              <a:t>.</a:t>
            </a:r>
            <a:r>
              <a:rPr lang="en-US" sz="1600" b="1" dirty="0" err="1">
                <a:latin typeface="Times New Roman"/>
                <a:cs typeface="Times New Roman"/>
              </a:rPr>
              <a:t>search__buttons</a:t>
            </a:r>
            <a:r>
              <a:rPr lang="en-US" sz="1600" dirty="0">
                <a:solidFill>
                  <a:srgbClr val="374151"/>
                </a:solidFill>
                <a:latin typeface="Times New Roman"/>
                <a:ea typeface="+mn-lt"/>
                <a:cs typeface="Times New Roman"/>
              </a:rPr>
              <a:t>: This section applies styles to an element with the class </a:t>
            </a:r>
            <a:r>
              <a:rPr lang="en-US" sz="1600" b="1" dirty="0">
                <a:latin typeface="Times New Roman"/>
                <a:cs typeface="Times New Roman"/>
              </a:rPr>
              <a:t>.</a:t>
            </a:r>
            <a:r>
              <a:rPr lang="en-US" sz="1600" b="1" dirty="0" err="1">
                <a:latin typeface="Times New Roman"/>
                <a:cs typeface="Times New Roman"/>
              </a:rPr>
              <a:t>search__buttons</a:t>
            </a:r>
            <a:r>
              <a:rPr lang="en-US" sz="1600" dirty="0">
                <a:solidFill>
                  <a:srgbClr val="374151"/>
                </a:solidFill>
                <a:latin typeface="Times New Roman"/>
                <a:ea typeface="+mn-lt"/>
                <a:cs typeface="Times New Roman"/>
              </a:rPr>
              <a:t>. It sets the </a:t>
            </a:r>
            <a:r>
              <a:rPr lang="en-US" sz="1600" b="1" dirty="0">
                <a:latin typeface="Times New Roman"/>
                <a:cs typeface="Times New Roman"/>
              </a:rPr>
              <a:t>margin-top</a:t>
            </a:r>
            <a:r>
              <a:rPr lang="en-US" sz="1600" dirty="0">
                <a:solidFill>
                  <a:srgbClr val="374151"/>
                </a:solidFill>
                <a:latin typeface="Times New Roman"/>
                <a:ea typeface="+mn-lt"/>
                <a:cs typeface="Times New Roman"/>
              </a:rPr>
              <a:t> property to </a:t>
            </a:r>
            <a:r>
              <a:rPr lang="en-US" sz="1600" b="1" dirty="0">
                <a:latin typeface="Times New Roman"/>
                <a:cs typeface="Times New Roman"/>
              </a:rPr>
              <a:t>30px</a:t>
            </a:r>
            <a:r>
              <a:rPr lang="en-US" sz="1600" dirty="0">
                <a:solidFill>
                  <a:srgbClr val="374151"/>
                </a:solidFill>
                <a:latin typeface="Times New Roman"/>
                <a:ea typeface="+mn-lt"/>
                <a:cs typeface="Times New Roman"/>
              </a:rPr>
              <a:t> to create space between the search input and the buttons, and it sets the </a:t>
            </a:r>
            <a:r>
              <a:rPr lang="en-US" sz="1600" b="1" dirty="0">
                <a:latin typeface="Times New Roman"/>
                <a:cs typeface="Times New Roman"/>
              </a:rPr>
              <a:t>display</a:t>
            </a:r>
            <a:r>
              <a:rPr lang="en-US" sz="1600" dirty="0">
                <a:solidFill>
                  <a:srgbClr val="374151"/>
                </a:solidFill>
                <a:latin typeface="Times New Roman"/>
                <a:ea typeface="+mn-lt"/>
                <a:cs typeface="Times New Roman"/>
              </a:rPr>
              <a:t> property to </a:t>
            </a:r>
            <a:r>
              <a:rPr lang="en-US" sz="1600" b="1" dirty="0">
                <a:latin typeface="Times New Roman"/>
                <a:cs typeface="Times New Roman"/>
              </a:rPr>
              <a:t>flex</a:t>
            </a:r>
            <a:r>
              <a:rPr lang="en-US" sz="1600" dirty="0">
                <a:solidFill>
                  <a:srgbClr val="374151"/>
                </a:solidFill>
                <a:latin typeface="Times New Roman"/>
                <a:ea typeface="+mn-lt"/>
                <a:cs typeface="Times New Roman"/>
              </a:rPr>
              <a:t> so that the buttons are arranged in a row. The </a:t>
            </a:r>
            <a:r>
              <a:rPr lang="en-US" sz="1600" b="1" dirty="0">
                <a:latin typeface="Times New Roman"/>
                <a:cs typeface="Times New Roman"/>
              </a:rPr>
              <a:t>justify-content</a:t>
            </a:r>
            <a:r>
              <a:rPr lang="en-US" sz="1600" dirty="0">
                <a:solidFill>
                  <a:srgbClr val="374151"/>
                </a:solidFill>
                <a:latin typeface="Times New Roman"/>
                <a:ea typeface="+mn-lt"/>
                <a:cs typeface="Times New Roman"/>
              </a:rPr>
              <a:t> property is set to </a:t>
            </a:r>
            <a:r>
              <a:rPr lang="en-US" sz="1600" b="1" dirty="0">
                <a:latin typeface="Times New Roman"/>
                <a:cs typeface="Times New Roman"/>
              </a:rPr>
              <a:t>center</a:t>
            </a:r>
            <a:r>
              <a:rPr lang="en-US" sz="1600" dirty="0">
                <a:solidFill>
                  <a:srgbClr val="374151"/>
                </a:solidFill>
                <a:latin typeface="Times New Roman"/>
                <a:ea typeface="+mn-lt"/>
                <a:cs typeface="Times New Roman"/>
              </a:rPr>
              <a:t> so that the buttons are horizontally centered within their container.</a:t>
            </a:r>
            <a:endParaRPr lang="en-US" sz="1600">
              <a:solidFill>
                <a:srgbClr val="374151"/>
              </a:solidFill>
              <a:latin typeface="Times New Roman"/>
              <a:ea typeface="+mn-lt"/>
              <a:cs typeface="Times New Roman"/>
            </a:endParaRPr>
          </a:p>
          <a:p>
            <a:pPr marL="285750" indent="-285750" algn="just">
              <a:buFont typeface="Arial"/>
              <a:buChar char="•"/>
            </a:pPr>
            <a:r>
              <a:rPr lang="en-US" sz="1600" b="1" dirty="0">
                <a:latin typeface="Times New Roman"/>
                <a:cs typeface="Times New Roman"/>
              </a:rPr>
              <a:t>.</a:t>
            </a:r>
            <a:r>
              <a:rPr lang="en-US" sz="1600" b="1" dirty="0" err="1">
                <a:latin typeface="Times New Roman"/>
                <a:cs typeface="Times New Roman"/>
              </a:rPr>
              <a:t>search__buttons</a:t>
            </a:r>
            <a:r>
              <a:rPr lang="en-US" sz="1600" b="1" dirty="0">
                <a:latin typeface="Times New Roman"/>
                <a:cs typeface="Times New Roman"/>
              </a:rPr>
              <a:t> button</a:t>
            </a:r>
            <a:r>
              <a:rPr lang="en-US" sz="1600" dirty="0">
                <a:solidFill>
                  <a:srgbClr val="374151"/>
                </a:solidFill>
                <a:latin typeface="Times New Roman"/>
                <a:ea typeface="+mn-lt"/>
                <a:cs typeface="Times New Roman"/>
              </a:rPr>
              <a:t>: This section applies styles to all </a:t>
            </a:r>
            <a:r>
              <a:rPr lang="en-US" sz="1600" b="1" dirty="0">
                <a:latin typeface="Times New Roman"/>
                <a:cs typeface="Times New Roman"/>
              </a:rPr>
              <a:t>&lt;button&gt;</a:t>
            </a:r>
            <a:r>
              <a:rPr lang="en-US" sz="1600" dirty="0">
                <a:solidFill>
                  <a:srgbClr val="374151"/>
                </a:solidFill>
                <a:latin typeface="Times New Roman"/>
                <a:ea typeface="+mn-lt"/>
                <a:cs typeface="Times New Roman"/>
              </a:rPr>
              <a:t> elements that are children of an element with the class </a:t>
            </a:r>
            <a:r>
              <a:rPr lang="en-US" sz="1600" b="1" dirty="0">
                <a:latin typeface="Times New Roman"/>
                <a:cs typeface="Times New Roman"/>
              </a:rPr>
              <a:t>.</a:t>
            </a:r>
            <a:r>
              <a:rPr lang="en-US" sz="1600" b="1" dirty="0" err="1">
                <a:latin typeface="Times New Roman"/>
                <a:cs typeface="Times New Roman"/>
              </a:rPr>
              <a:t>search__buttons</a:t>
            </a:r>
            <a:r>
              <a:rPr lang="en-US" sz="1600" dirty="0">
                <a:solidFill>
                  <a:srgbClr val="374151"/>
                </a:solidFill>
                <a:latin typeface="Times New Roman"/>
                <a:ea typeface="+mn-lt"/>
                <a:cs typeface="Times New Roman"/>
              </a:rPr>
              <a:t>. It sets the </a:t>
            </a:r>
            <a:r>
              <a:rPr lang="en-US" sz="1600" b="1" dirty="0">
                <a:latin typeface="Times New Roman"/>
                <a:cs typeface="Times New Roman"/>
              </a:rPr>
              <a:t>margin</a:t>
            </a:r>
            <a:r>
              <a:rPr lang="en-US" sz="1600" dirty="0">
                <a:solidFill>
                  <a:srgbClr val="374151"/>
                </a:solidFill>
                <a:latin typeface="Times New Roman"/>
                <a:ea typeface="+mn-lt"/>
                <a:cs typeface="Times New Roman"/>
              </a:rPr>
              <a:t> property to </a:t>
            </a:r>
            <a:r>
              <a:rPr lang="en-US" sz="1600" b="1" dirty="0">
                <a:latin typeface="Times New Roman"/>
                <a:cs typeface="Times New Roman"/>
              </a:rPr>
              <a:t>5px</a:t>
            </a:r>
            <a:r>
              <a:rPr lang="en-US" sz="1600" dirty="0">
                <a:solidFill>
                  <a:srgbClr val="374151"/>
                </a:solidFill>
                <a:latin typeface="Times New Roman"/>
                <a:ea typeface="+mn-lt"/>
                <a:cs typeface="Times New Roman"/>
              </a:rPr>
              <a:t> to create space between the buttons, and it sets the </a:t>
            </a:r>
            <a:r>
              <a:rPr lang="en-US" sz="1600" b="1" dirty="0">
                <a:latin typeface="Times New Roman"/>
                <a:cs typeface="Times New Roman"/>
              </a:rPr>
              <a:t>padding</a:t>
            </a:r>
            <a:r>
              <a:rPr lang="en-US" sz="1600" dirty="0">
                <a:solidFill>
                  <a:srgbClr val="374151"/>
                </a:solidFill>
                <a:latin typeface="Times New Roman"/>
                <a:ea typeface="+mn-lt"/>
                <a:cs typeface="Times New Roman"/>
              </a:rPr>
              <a:t> property to </a:t>
            </a:r>
            <a:r>
              <a:rPr lang="en-US" sz="1600" b="1" dirty="0">
                <a:latin typeface="Times New Roman"/>
                <a:cs typeface="Times New Roman"/>
              </a:rPr>
              <a:t>10px 15px</a:t>
            </a:r>
            <a:r>
              <a:rPr lang="en-US" sz="1600" dirty="0">
                <a:solidFill>
                  <a:srgbClr val="374151"/>
                </a:solidFill>
                <a:latin typeface="Times New Roman"/>
                <a:ea typeface="+mn-lt"/>
                <a:cs typeface="Times New Roman"/>
              </a:rPr>
              <a:t> to create some internal spacing within the buttons. The </a:t>
            </a:r>
            <a:r>
              <a:rPr lang="en-US" sz="1600" b="1" dirty="0">
                <a:latin typeface="Times New Roman"/>
                <a:cs typeface="Times New Roman"/>
              </a:rPr>
              <a:t>background-color</a:t>
            </a:r>
            <a:r>
              <a:rPr lang="en-US" sz="1600" dirty="0">
                <a:solidFill>
                  <a:srgbClr val="374151"/>
                </a:solidFill>
                <a:latin typeface="Times New Roman"/>
                <a:ea typeface="+mn-lt"/>
                <a:cs typeface="Times New Roman"/>
              </a:rPr>
              <a:t> property is set to </a:t>
            </a:r>
            <a:r>
              <a:rPr lang="en-US" sz="1600" b="1" dirty="0">
                <a:latin typeface="Times New Roman"/>
                <a:cs typeface="Times New Roman"/>
              </a:rPr>
              <a:t>#f8f8f8</a:t>
            </a:r>
            <a:r>
              <a:rPr lang="en-US" sz="1600" dirty="0">
                <a:solidFill>
                  <a:srgbClr val="374151"/>
                </a:solidFill>
                <a:latin typeface="Times New Roman"/>
                <a:ea typeface="+mn-lt"/>
                <a:cs typeface="Times New Roman"/>
              </a:rPr>
              <a:t> to set the background color of the buttons, and the </a:t>
            </a:r>
            <a:r>
              <a:rPr lang="en-US" sz="1600" b="1" dirty="0">
                <a:latin typeface="Times New Roman"/>
                <a:cs typeface="Times New Roman"/>
              </a:rPr>
              <a:t>outline</a:t>
            </a:r>
            <a:r>
              <a:rPr lang="en-US" sz="1600" dirty="0">
                <a:solidFill>
                  <a:srgbClr val="374151"/>
                </a:solidFill>
                <a:latin typeface="Times New Roman"/>
                <a:ea typeface="+mn-lt"/>
                <a:cs typeface="Times New Roman"/>
              </a:rPr>
              <a:t> and </a:t>
            </a:r>
            <a:r>
              <a:rPr lang="en-US" sz="1600" b="1" dirty="0">
                <a:latin typeface="Times New Roman"/>
                <a:cs typeface="Times New Roman"/>
              </a:rPr>
              <a:t>border</a:t>
            </a:r>
            <a:r>
              <a:rPr lang="en-US" sz="1600" dirty="0">
                <a:solidFill>
                  <a:srgbClr val="374151"/>
                </a:solidFill>
                <a:latin typeface="Times New Roman"/>
                <a:ea typeface="+mn-lt"/>
                <a:cs typeface="Times New Roman"/>
              </a:rPr>
              <a:t> properties are set to </a:t>
            </a:r>
            <a:r>
              <a:rPr lang="en-US" sz="1600" b="1" dirty="0">
                <a:latin typeface="Times New Roman"/>
                <a:cs typeface="Times New Roman"/>
              </a:rPr>
              <a:t>none</a:t>
            </a:r>
            <a:r>
              <a:rPr lang="en-US" sz="1600" dirty="0">
                <a:solidFill>
                  <a:srgbClr val="374151"/>
                </a:solidFill>
                <a:latin typeface="Times New Roman"/>
                <a:ea typeface="+mn-lt"/>
                <a:cs typeface="Times New Roman"/>
              </a:rPr>
              <a:t> to remove the default styling for these properties. Finally, the </a:t>
            </a:r>
            <a:r>
              <a:rPr lang="en-US" sz="1600" b="1" dirty="0">
                <a:latin typeface="Times New Roman"/>
                <a:cs typeface="Times New Roman"/>
              </a:rPr>
              <a:t>cursor</a:t>
            </a:r>
            <a:r>
              <a:rPr lang="en-US" sz="1600" dirty="0">
                <a:solidFill>
                  <a:srgbClr val="374151"/>
                </a:solidFill>
                <a:latin typeface="Times New Roman"/>
                <a:ea typeface="+mn-lt"/>
                <a:cs typeface="Times New Roman"/>
              </a:rPr>
              <a:t> property is set to </a:t>
            </a:r>
            <a:r>
              <a:rPr lang="en-US" sz="1600" b="1" dirty="0">
                <a:latin typeface="Times New Roman"/>
                <a:cs typeface="Times New Roman"/>
              </a:rPr>
              <a:t>pointer</a:t>
            </a:r>
            <a:r>
              <a:rPr lang="en-US" sz="1600" dirty="0">
                <a:solidFill>
                  <a:srgbClr val="374151"/>
                </a:solidFill>
                <a:latin typeface="Times New Roman"/>
                <a:ea typeface="+mn-lt"/>
                <a:cs typeface="Times New Roman"/>
              </a:rPr>
              <a:t> to indicate that the buttons are clickable.</a:t>
            </a:r>
            <a:endParaRPr lang="en-US" sz="1600">
              <a:solidFill>
                <a:srgbClr val="374151"/>
              </a:solidFill>
              <a:latin typeface="Times New Roman"/>
              <a:ea typeface="+mn-lt"/>
              <a:cs typeface="Times New Roman"/>
            </a:endParaRPr>
          </a:p>
          <a:p>
            <a:pPr algn="just"/>
            <a:r>
              <a:rPr lang="en-US" sz="1600" dirty="0">
                <a:solidFill>
                  <a:srgbClr val="374151"/>
                </a:solidFill>
                <a:latin typeface="Times New Roman"/>
                <a:ea typeface="+mn-lt"/>
                <a:cs typeface="Times New Roman"/>
              </a:rPr>
              <a:t>These styles could be used to create a search input with buttons arranged in a row underneath it. The icons within the search input would be styled to be gray, while the buttons would have a light gray background color, be spaced evenly, and have no visible border or outline.</a:t>
            </a:r>
          </a:p>
          <a:p>
            <a:endParaRPr lang="en-US" sz="1600" b="1" dirty="0">
              <a:latin typeface="Times New Roman"/>
              <a:cs typeface="Calibri"/>
            </a:endParaRPr>
          </a:p>
          <a:p>
            <a:endParaRPr lang="en-US" sz="2300" b="1" dirty="0">
              <a:cs typeface="Calibri"/>
            </a:endParaRPr>
          </a:p>
          <a:p>
            <a:endParaRPr lang="en-US" sz="2300" b="1" dirty="0">
              <a:cs typeface="Calibri"/>
            </a:endParaRPr>
          </a:p>
          <a:p>
            <a:endParaRPr lang="en-US" sz="2300" b="1" dirty="0">
              <a:cs typeface="Calibri"/>
            </a:endParaRPr>
          </a:p>
          <a:p>
            <a:endParaRPr lang="en-US" sz="2300" b="1" dirty="0">
              <a:cs typeface="Calibri"/>
            </a:endParaRPr>
          </a:p>
          <a:p>
            <a:endParaRPr lang="en-US" sz="2300" b="1" dirty="0">
              <a:cs typeface="Calibri"/>
            </a:endParaRPr>
          </a:p>
          <a:p>
            <a:endParaRPr lang="en-US" sz="2300" b="1" dirty="0">
              <a:cs typeface="Calibri"/>
            </a:endParaRPr>
          </a:p>
          <a:p>
            <a:endParaRPr lang="en-US" sz="2300" b="1" dirty="0">
              <a:cs typeface="Calibri"/>
            </a:endParaRPr>
          </a:p>
          <a:p>
            <a:endParaRPr lang="en-US" sz="2300" b="1" dirty="0">
              <a:cs typeface="Calibri"/>
            </a:endParaRPr>
          </a:p>
          <a:p>
            <a:endParaRPr lang="en-US" sz="2300" b="1" dirty="0">
              <a:cs typeface="Calibri"/>
            </a:endParaRPr>
          </a:p>
          <a:p>
            <a:endParaRPr lang="en-US" sz="2300" b="1" dirty="0">
              <a:cs typeface="Calibri"/>
            </a:endParaRPr>
          </a:p>
          <a:p>
            <a:endParaRPr lang="en-US" sz="2300" b="1" dirty="0">
              <a:cs typeface="Calibri"/>
            </a:endParaRPr>
          </a:p>
          <a:p>
            <a:endParaRPr lang="en-US" sz="2300" b="1" dirty="0">
              <a:cs typeface="Calibri"/>
            </a:endParaRPr>
          </a:p>
          <a:p>
            <a:endParaRPr lang="en-US">
              <a:cs typeface="Calibri"/>
            </a:endParaRPr>
          </a:p>
        </p:txBody>
      </p:sp>
    </p:spTree>
    <p:extLst>
      <p:ext uri="{BB962C8B-B14F-4D97-AF65-F5344CB8AC3E}">
        <p14:creationId xmlns:p14="http://schemas.microsoft.com/office/powerpoint/2010/main" val="2106173939"/>
      </p:ext>
    </p:extLst>
  </p:cSld>
  <p:clrMapOvr>
    <a:masterClrMapping/>
  </p:clrMapOvr>
  <p:transition advTm="4000">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F7270-8FDF-AA0A-9CF8-18F154D38961}"/>
              </a:ext>
            </a:extLst>
          </p:cNvPr>
          <p:cNvSpPr>
            <a:spLocks noGrp="1"/>
          </p:cNvSpPr>
          <p:nvPr>
            <p:ph type="ctrTitle"/>
          </p:nvPr>
        </p:nvSpPr>
        <p:spPr/>
        <p:txBody>
          <a:bodyPr/>
          <a:lstStyle/>
          <a:p>
            <a:r>
              <a:rPr lang="en-IN" sz="3600" u="sng" dirty="0"/>
              <a:t>CSS CODE:</a:t>
            </a:r>
          </a:p>
        </p:txBody>
      </p:sp>
      <p:pic>
        <p:nvPicPr>
          <p:cNvPr id="6" name="Picture 5">
            <a:extLst>
              <a:ext uri="{FF2B5EF4-FFF2-40B4-BE49-F238E27FC236}">
                <a16:creationId xmlns:a16="http://schemas.microsoft.com/office/drawing/2014/main" id="{7BE8F6A3-C53C-B762-9531-5CA488195DF3}"/>
              </a:ext>
            </a:extLst>
          </p:cNvPr>
          <p:cNvPicPr>
            <a:picLocks noChangeAspect="1"/>
          </p:cNvPicPr>
          <p:nvPr/>
        </p:nvPicPr>
        <p:blipFill>
          <a:blip r:embed="rId2"/>
          <a:stretch>
            <a:fillRect/>
          </a:stretch>
        </p:blipFill>
        <p:spPr>
          <a:xfrm>
            <a:off x="533400" y="1368896"/>
            <a:ext cx="8153400" cy="4724400"/>
          </a:xfrm>
          <a:prstGeom prst="rect">
            <a:avLst/>
          </a:prstGeom>
        </p:spPr>
      </p:pic>
      <p:sp>
        <p:nvSpPr>
          <p:cNvPr id="5" name="AutoShape 4">
            <a:extLst>
              <a:ext uri="{FF2B5EF4-FFF2-40B4-BE49-F238E27FC236}">
                <a16:creationId xmlns:a16="http://schemas.microsoft.com/office/drawing/2014/main" id="{25BE5A0B-4432-0785-FB26-6A0ACB2D10AB}"/>
              </a:ext>
            </a:extLst>
          </p:cNvPr>
          <p:cNvSpPr>
            <a:spLocks noGrp="1" noChangeAspect="1" noChangeArrowheads="1"/>
          </p:cNvSpPr>
          <p:nvPr>
            <p:ph type="subTitle"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Tree>
    <p:extLst>
      <p:ext uri="{BB962C8B-B14F-4D97-AF65-F5344CB8AC3E}">
        <p14:creationId xmlns:p14="http://schemas.microsoft.com/office/powerpoint/2010/main" val="2278153547"/>
      </p:ext>
    </p:extLst>
  </p:cSld>
  <p:clrMapOvr>
    <a:masterClrMapping/>
  </p:clrMapOvr>
  <p:transition advTm="4000">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9E11F-99E9-0B79-591D-1C366D8F949A}"/>
              </a:ext>
            </a:extLst>
          </p:cNvPr>
          <p:cNvSpPr>
            <a:spLocks noGrp="1"/>
          </p:cNvSpPr>
          <p:nvPr>
            <p:ph type="ctrTitle"/>
          </p:nvPr>
        </p:nvSpPr>
        <p:spPr/>
        <p:txBody>
          <a:bodyPr/>
          <a:lstStyle/>
          <a:p>
            <a:r>
              <a:rPr lang="en-IN" u="sng" dirty="0"/>
              <a:t>CSS CODE:</a:t>
            </a:r>
          </a:p>
        </p:txBody>
      </p:sp>
      <p:pic>
        <p:nvPicPr>
          <p:cNvPr id="4" name="Picture 3">
            <a:extLst>
              <a:ext uri="{FF2B5EF4-FFF2-40B4-BE49-F238E27FC236}">
                <a16:creationId xmlns:a16="http://schemas.microsoft.com/office/drawing/2014/main" id="{5E31198E-B090-D956-DA24-D9150B56197C}"/>
              </a:ext>
            </a:extLst>
          </p:cNvPr>
          <p:cNvPicPr>
            <a:picLocks noChangeAspect="1"/>
          </p:cNvPicPr>
          <p:nvPr/>
        </p:nvPicPr>
        <p:blipFill>
          <a:blip r:embed="rId2"/>
          <a:stretch>
            <a:fillRect/>
          </a:stretch>
        </p:blipFill>
        <p:spPr>
          <a:xfrm>
            <a:off x="533400" y="1371600"/>
            <a:ext cx="8153400" cy="4629150"/>
          </a:xfrm>
          <a:prstGeom prst="rect">
            <a:avLst/>
          </a:prstGeom>
        </p:spPr>
      </p:pic>
      <p:sp>
        <p:nvSpPr>
          <p:cNvPr id="3" name="Subtitle 2">
            <a:extLst>
              <a:ext uri="{FF2B5EF4-FFF2-40B4-BE49-F238E27FC236}">
                <a16:creationId xmlns:a16="http://schemas.microsoft.com/office/drawing/2014/main" id="{D16EDB83-BF63-FCBF-734A-FF848867AEE9}"/>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267161370"/>
      </p:ext>
    </p:extLst>
  </p:cSld>
  <p:clrMapOvr>
    <a:masterClrMapping/>
  </p:clrMapOvr>
  <p:transition advTm="4000">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C0C11-8662-AB05-2B27-FEE823E8F90D}"/>
              </a:ext>
            </a:extLst>
          </p:cNvPr>
          <p:cNvSpPr>
            <a:spLocks noGrp="1"/>
          </p:cNvSpPr>
          <p:nvPr>
            <p:ph type="ctrTitle"/>
          </p:nvPr>
        </p:nvSpPr>
        <p:spPr/>
        <p:txBody>
          <a:bodyPr/>
          <a:lstStyle/>
          <a:p>
            <a:r>
              <a:rPr lang="en-IN" u="sng" dirty="0"/>
              <a:t>Code Explanation:</a:t>
            </a:r>
          </a:p>
        </p:txBody>
      </p:sp>
      <p:sp>
        <p:nvSpPr>
          <p:cNvPr id="3" name="Subtitle 2">
            <a:extLst>
              <a:ext uri="{FF2B5EF4-FFF2-40B4-BE49-F238E27FC236}">
                <a16:creationId xmlns:a16="http://schemas.microsoft.com/office/drawing/2014/main" id="{CADF32F9-CE2B-2666-2F7F-D85D5A1A1473}"/>
              </a:ext>
            </a:extLst>
          </p:cNvPr>
          <p:cNvSpPr>
            <a:spLocks noGrp="1"/>
          </p:cNvSpPr>
          <p:nvPr>
            <p:ph type="subTitle" idx="1"/>
          </p:nvPr>
        </p:nvSpPr>
        <p:spPr>
          <a:xfrm>
            <a:off x="395536" y="1066800"/>
            <a:ext cx="8153400" cy="4724400"/>
          </a:xfrm>
        </p:spPr>
        <p:txBody>
          <a:bodyPr/>
          <a:lstStyle/>
          <a:p>
            <a:pPr algn="just"/>
            <a:r>
              <a:rPr lang="en-US" sz="2400" dirty="0">
                <a:solidFill>
                  <a:schemeClr val="tx1"/>
                </a:solidFill>
                <a:latin typeface="Times New Roman" panose="02020603050405020304" pitchFamily="18" charset="0"/>
                <a:cs typeface="Times New Roman" panose="02020603050405020304" pitchFamily="18" charset="0"/>
              </a:rPr>
              <a:t>We have written the code for the icon shortcuts that are placed below the </a:t>
            </a:r>
            <a:r>
              <a:rPr lang="en-US" sz="2400" dirty="0" err="1">
                <a:solidFill>
                  <a:schemeClr val="tx1"/>
                </a:solidFill>
                <a:latin typeface="Times New Roman" panose="02020603050405020304" pitchFamily="18" charset="0"/>
                <a:cs typeface="Times New Roman" panose="02020603050405020304" pitchFamily="18" charset="0"/>
              </a:rPr>
              <a:t>serach</a:t>
            </a:r>
            <a:r>
              <a:rPr lang="en-US" sz="2400" dirty="0">
                <a:solidFill>
                  <a:schemeClr val="tx1"/>
                </a:solidFill>
                <a:latin typeface="Times New Roman" panose="02020603050405020304" pitchFamily="18" charset="0"/>
                <a:cs typeface="Times New Roman" panose="02020603050405020304" pitchFamily="18" charset="0"/>
              </a:rPr>
              <a:t> bar using the margin functionality. Within this CSS code snippet, we define a CSS class named "logo-link," specifically targeting the links embedded within image logos. By utilizing the position: absolute property, we ensure that the links are positioned absolutely within the parent container, relative to the nearest positioned </a:t>
            </a:r>
            <a:r>
              <a:rPr lang="en-US" sz="2400" dirty="0" err="1">
                <a:solidFill>
                  <a:schemeClr val="tx1"/>
                </a:solidFill>
                <a:latin typeface="Times New Roman" panose="02020603050405020304" pitchFamily="18" charset="0"/>
                <a:cs typeface="Times New Roman" panose="02020603050405020304" pitchFamily="18" charset="0"/>
              </a:rPr>
              <a:t>ancestor.The</a:t>
            </a:r>
            <a:r>
              <a:rPr lang="en-US" sz="2400" dirty="0">
                <a:solidFill>
                  <a:schemeClr val="tx1"/>
                </a:solidFill>
                <a:latin typeface="Times New Roman" panose="02020603050405020304" pitchFamily="18" charset="0"/>
                <a:cs typeface="Times New Roman" panose="02020603050405020304" pitchFamily="18" charset="0"/>
              </a:rPr>
              <a:t> top: 0 property is specified to align the links at the top of the container. However, this value can be adjusted to suit different vertical alignments, such as top: 10px or top: 50%, depending on the desired </a:t>
            </a:r>
            <a:r>
              <a:rPr lang="en-US" sz="2400" dirty="0" err="1">
                <a:solidFill>
                  <a:schemeClr val="tx1"/>
                </a:solidFill>
                <a:latin typeface="Times New Roman" panose="02020603050405020304" pitchFamily="18" charset="0"/>
                <a:cs typeface="Times New Roman" panose="02020603050405020304" pitchFamily="18" charset="0"/>
              </a:rPr>
              <a:t>positioning.To</a:t>
            </a:r>
            <a:r>
              <a:rPr lang="en-US" sz="2400" dirty="0">
                <a:solidFill>
                  <a:schemeClr val="tx1"/>
                </a:solidFill>
                <a:latin typeface="Times New Roman" panose="02020603050405020304" pitchFamily="18" charset="0"/>
                <a:cs typeface="Times New Roman" panose="02020603050405020304" pitchFamily="18" charset="0"/>
              </a:rPr>
              <a:t> provide even greater flexibility, additional properties can be incorporated within the curly braces of the CSS class. These properties could include left, right, bottom, or additional values like margin, padding, display, or z-index as per the specific requirements of your project.</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2019213"/>
      </p:ext>
    </p:extLst>
  </p:cSld>
  <p:clrMapOvr>
    <a:masterClrMapping/>
  </p:clrMapOvr>
  <p:transition advTm="4000">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lIns="91440" tIns="45720" rIns="91440" bIns="45720" rtlCol="0" anchor="t">
            <a:spAutoFit/>
          </a:bodyPr>
          <a:lstStyle/>
          <a:p>
            <a:r>
              <a:rPr lang="en-US" sz="3200" dirty="0">
                <a:latin typeface="Times New Roman"/>
                <a:cs typeface="Times New Roman"/>
              </a:rPr>
              <a:t>Solution of the Project:</a:t>
            </a:r>
            <a:endParaRPr lang="en-US" sz="3200" dirty="0">
              <a:latin typeface="Times New Roman" pitchFamily="18" charset="0"/>
              <a:cs typeface="Times New Roman" pitchFamily="18" charset="0"/>
            </a:endParaRPr>
          </a:p>
        </p:txBody>
      </p:sp>
      <p:sp>
        <p:nvSpPr>
          <p:cNvPr id="3" name="Rectangle 2"/>
          <p:cNvSpPr/>
          <p:nvPr/>
        </p:nvSpPr>
        <p:spPr>
          <a:xfrm>
            <a:off x="395536" y="1196752"/>
            <a:ext cx="8136904" cy="5401479"/>
          </a:xfrm>
          <a:prstGeom prst="rect">
            <a:avLst/>
          </a:prstGeom>
        </p:spPr>
        <p:txBody>
          <a:bodyPr wrap="square" lIns="91440" tIns="45720" rIns="91440" bIns="45720" anchor="t">
            <a:spAutoFit/>
          </a:bodyPr>
          <a:lstStyle/>
          <a:p>
            <a:r>
              <a:rPr lang="en-US" sz="2300" b="1" u="sng" dirty="0">
                <a:latin typeface="Times New Roman"/>
                <a:ea typeface="+mn-lt"/>
                <a:cs typeface="+mn-lt"/>
              </a:rPr>
              <a:t>Final Outcome:</a:t>
            </a:r>
          </a:p>
          <a:p>
            <a:endParaRPr lang="en-US" sz="2300" b="1" u="sng" dirty="0">
              <a:ea typeface="+mn-lt"/>
              <a:cs typeface="+mn-lt"/>
            </a:endParaRPr>
          </a:p>
          <a:p>
            <a:endParaRPr lang="en-US" sz="2300" b="1" u="sng" dirty="0">
              <a:ea typeface="+mn-lt"/>
              <a:cs typeface="+mn-lt"/>
            </a:endParaRPr>
          </a:p>
          <a:p>
            <a:endParaRPr lang="en-US" sz="2300" b="1" u="sng" dirty="0">
              <a:ea typeface="+mn-lt"/>
              <a:cs typeface="+mn-lt"/>
            </a:endParaRPr>
          </a:p>
          <a:p>
            <a:endParaRPr lang="en-US" sz="2300" b="1" u="sng" dirty="0">
              <a:ea typeface="+mn-lt"/>
              <a:cs typeface="+mn-lt"/>
            </a:endParaRPr>
          </a:p>
          <a:p>
            <a:endParaRPr lang="en-US" sz="2300" b="1" u="sng" dirty="0">
              <a:ea typeface="+mn-lt"/>
              <a:cs typeface="+mn-lt"/>
            </a:endParaRPr>
          </a:p>
          <a:p>
            <a:endParaRPr lang="en-US" sz="2300" b="1" u="sng" dirty="0">
              <a:ea typeface="+mn-lt"/>
              <a:cs typeface="+mn-lt"/>
            </a:endParaRPr>
          </a:p>
          <a:p>
            <a:endParaRPr lang="en-US" sz="2300" b="1" u="sng" dirty="0">
              <a:ea typeface="+mn-lt"/>
              <a:cs typeface="+mn-lt"/>
            </a:endParaRPr>
          </a:p>
          <a:p>
            <a:endParaRPr lang="en-US" sz="2300" b="1" u="sng" dirty="0">
              <a:ea typeface="+mn-lt"/>
              <a:cs typeface="+mn-lt"/>
            </a:endParaRPr>
          </a:p>
          <a:p>
            <a:endParaRPr lang="en-US" sz="2300" b="1" u="sng" dirty="0">
              <a:ea typeface="+mn-lt"/>
              <a:cs typeface="+mn-lt"/>
            </a:endParaRPr>
          </a:p>
          <a:p>
            <a:endParaRPr lang="en-US" sz="2300" b="1" u="sng" dirty="0">
              <a:ea typeface="+mn-lt"/>
              <a:cs typeface="+mn-lt"/>
            </a:endParaRPr>
          </a:p>
          <a:p>
            <a:endParaRPr lang="en-US" sz="2300" b="1" u="sng" dirty="0">
              <a:ea typeface="+mn-lt"/>
              <a:cs typeface="+mn-lt"/>
            </a:endParaRPr>
          </a:p>
          <a:p>
            <a:endParaRPr lang="en-US" sz="2300" b="1" u="sng" dirty="0">
              <a:ea typeface="+mn-lt"/>
              <a:cs typeface="+mn-lt"/>
            </a:endParaRPr>
          </a:p>
          <a:p>
            <a:endParaRPr lang="en-US" sz="2300" b="1" u="sng" dirty="0">
              <a:ea typeface="+mn-lt"/>
              <a:cs typeface="+mn-lt"/>
            </a:endParaRPr>
          </a:p>
          <a:p>
            <a:endParaRPr lang="en-US" sz="2300" b="1" u="sng" dirty="0">
              <a:ea typeface="+mn-lt"/>
              <a:cs typeface="+mn-lt"/>
            </a:endParaRPr>
          </a:p>
        </p:txBody>
      </p:sp>
      <p:pic>
        <p:nvPicPr>
          <p:cNvPr id="7" name="Picture 6">
            <a:extLst>
              <a:ext uri="{FF2B5EF4-FFF2-40B4-BE49-F238E27FC236}">
                <a16:creationId xmlns:a16="http://schemas.microsoft.com/office/drawing/2014/main" id="{C133AD81-3E40-CB1B-F203-F38C1BBF073F}"/>
              </a:ext>
            </a:extLst>
          </p:cNvPr>
          <p:cNvPicPr>
            <a:picLocks noChangeAspect="1"/>
          </p:cNvPicPr>
          <p:nvPr/>
        </p:nvPicPr>
        <p:blipFill>
          <a:blip r:embed="rId2"/>
          <a:stretch>
            <a:fillRect/>
          </a:stretch>
        </p:blipFill>
        <p:spPr>
          <a:xfrm>
            <a:off x="467544" y="1772816"/>
            <a:ext cx="8352928" cy="4443958"/>
          </a:xfrm>
          <a:prstGeom prst="rect">
            <a:avLst/>
          </a:prstGeom>
        </p:spPr>
      </p:pic>
    </p:spTree>
    <p:extLst>
      <p:ext uri="{BB962C8B-B14F-4D97-AF65-F5344CB8AC3E}">
        <p14:creationId xmlns:p14="http://schemas.microsoft.com/office/powerpoint/2010/main" val="3657845611"/>
      </p:ext>
    </p:extLst>
  </p:cSld>
  <p:clrMapOvr>
    <a:masterClrMapping/>
  </p:clrMapOvr>
  <p:transition advTm="4000">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Conclusion</a:t>
            </a:r>
          </a:p>
        </p:txBody>
      </p:sp>
      <p:sp>
        <p:nvSpPr>
          <p:cNvPr id="3" name="Rectangle 2"/>
          <p:cNvSpPr/>
          <p:nvPr/>
        </p:nvSpPr>
        <p:spPr>
          <a:xfrm>
            <a:off x="395536" y="1196752"/>
            <a:ext cx="8136904" cy="3970318"/>
          </a:xfrm>
          <a:prstGeom prst="rect">
            <a:avLst/>
          </a:prstGeom>
        </p:spPr>
        <p:txBody>
          <a:bodyPr wrap="square" lIns="91440" tIns="45720" rIns="91440" bIns="45720" anchor="t">
            <a:spAutoFit/>
          </a:bodyPr>
          <a:lstStyle/>
          <a:p>
            <a:r>
              <a:rPr lang="en-US" sz="2800" dirty="0">
                <a:latin typeface="Times New Roman"/>
                <a:ea typeface="+mn-lt"/>
                <a:cs typeface="+mn-lt"/>
              </a:rPr>
              <a:t>In conclusion, by mimicking the look and feel of Google search, users can comfortably use this frontend to search the web while also maintaining their privacy. </a:t>
            </a:r>
            <a:endParaRPr lang="en-US" sz="2800">
              <a:latin typeface="Times New Roman"/>
              <a:ea typeface="+mn-lt"/>
              <a:cs typeface="Times New Roman"/>
            </a:endParaRPr>
          </a:p>
          <a:p>
            <a:endParaRPr lang="en-US" sz="2800" dirty="0">
              <a:latin typeface="Times New Roman"/>
              <a:ea typeface="+mn-lt"/>
              <a:cs typeface="+mn-lt"/>
            </a:endParaRPr>
          </a:p>
          <a:p>
            <a:r>
              <a:rPr lang="en-US" sz="2800" dirty="0">
                <a:latin typeface="Times New Roman"/>
                <a:ea typeface="+mn-lt"/>
                <a:cs typeface="+mn-lt"/>
              </a:rPr>
              <a:t>Throughout the project, I focused on creating a user-friendly and visually appealing interface, while also ensuring that the search results are accurate and relevant. Additionally, I prioritized the privacy of the users by not tracking their search history.</a:t>
            </a:r>
            <a:endParaRPr lang="en-US" sz="2800">
              <a:latin typeface="Times New Roman"/>
              <a:cs typeface="Times New Roman"/>
            </a:endParaRPr>
          </a:p>
        </p:txBody>
      </p:sp>
    </p:spTree>
  </p:cSld>
  <p:clrMapOvr>
    <a:masterClrMapping/>
  </p:clrMapOvr>
  <p:transition advTm="4000">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References/Links used</a:t>
            </a:r>
          </a:p>
        </p:txBody>
      </p:sp>
      <p:sp>
        <p:nvSpPr>
          <p:cNvPr id="3" name="Rectangle 2"/>
          <p:cNvSpPr/>
          <p:nvPr/>
        </p:nvSpPr>
        <p:spPr>
          <a:xfrm>
            <a:off x="247095" y="1127479"/>
            <a:ext cx="8136904" cy="584775"/>
          </a:xfrm>
          <a:prstGeom prst="rect">
            <a:avLst/>
          </a:prstGeom>
        </p:spPr>
        <p:txBody>
          <a:bodyPr wrap="square" lIns="91440" tIns="45720" rIns="91440" bIns="45720" anchor="t">
            <a:spAutoFit/>
          </a:bodyPr>
          <a:lstStyle/>
          <a:p>
            <a:pPr>
              <a:buFont typeface="Arial" pitchFamily="34" charset="0"/>
              <a:buChar char="•"/>
            </a:pPr>
            <a:endParaRPr lang="en-US" sz="3200" dirty="0">
              <a:latin typeface="Times New Roman" pitchFamily="18" charset="0"/>
              <a:cs typeface="Times New Roman" pitchFamily="18" charset="0"/>
            </a:endParaRPr>
          </a:p>
        </p:txBody>
      </p:sp>
      <p:sp>
        <p:nvSpPr>
          <p:cNvPr id="4" name="TextBox 3">
            <a:extLst>
              <a:ext uri="{FF2B5EF4-FFF2-40B4-BE49-F238E27FC236}">
                <a16:creationId xmlns:a16="http://schemas.microsoft.com/office/drawing/2014/main" id="{61DA9561-A8A9-2861-6296-A6B8D635AE92}"/>
              </a:ext>
            </a:extLst>
          </p:cNvPr>
          <p:cNvSpPr txBox="1"/>
          <p:nvPr/>
        </p:nvSpPr>
        <p:spPr>
          <a:xfrm>
            <a:off x="628402" y="1246908"/>
            <a:ext cx="7508668"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Here are all the links present in the code:</a:t>
            </a:r>
            <a:endParaRPr lang="en-US" dirty="0"/>
          </a:p>
          <a:p>
            <a:pPr marL="285750" indent="-285750">
              <a:buFont typeface="Arial"/>
              <a:buChar char="•"/>
            </a:pPr>
            <a:r>
              <a:rPr lang="en-US" dirty="0">
                <a:ea typeface="+mn-lt"/>
                <a:cs typeface="+mn-lt"/>
              </a:rPr>
              <a:t>- </a:t>
            </a:r>
            <a:r>
              <a:rPr lang="en-US" dirty="0">
                <a:ea typeface="+mn-lt"/>
                <a:cs typeface="+mn-lt"/>
                <a:hlinkClick r:id="rId2"/>
              </a:rPr>
              <a:t>https://fonts.googleapis.com/icon?family=Material+Icons</a:t>
            </a:r>
            <a:endParaRPr lang="en-US">
              <a:cs typeface="Calibri"/>
            </a:endParaRPr>
          </a:p>
          <a:p>
            <a:pPr marL="285750" indent="-285750">
              <a:buFont typeface="Arial"/>
              <a:buChar char="•"/>
            </a:pPr>
            <a:r>
              <a:rPr lang="en-US" dirty="0">
                <a:ea typeface="+mn-lt"/>
                <a:cs typeface="+mn-lt"/>
              </a:rPr>
              <a:t>- styles.css</a:t>
            </a:r>
            <a:endParaRPr lang="en-US" dirty="0">
              <a:cs typeface="Calibri"/>
            </a:endParaRPr>
          </a:p>
          <a:p>
            <a:pPr marL="285750" indent="-285750">
              <a:buFont typeface="Arial"/>
              <a:buChar char="•"/>
            </a:pPr>
            <a:r>
              <a:rPr lang="en-US" dirty="0">
                <a:ea typeface="+mn-lt"/>
                <a:cs typeface="+mn-lt"/>
              </a:rPr>
              <a:t>- </a:t>
            </a:r>
            <a:r>
              <a:rPr lang="en-US" dirty="0">
                <a:ea typeface="+mn-lt"/>
                <a:cs typeface="+mn-lt"/>
                <a:hlinkClick r:id="rId3"/>
              </a:rPr>
              <a:t>https://fonts.googleapis.com/css2?family=Material+Symbols+Outlined:opsz,wght,FILL,GRAD@20..48,100..700,0..1,-50..200</a:t>
            </a:r>
            <a:endParaRPr lang="en-US">
              <a:cs typeface="Calibri"/>
            </a:endParaRPr>
          </a:p>
          <a:p>
            <a:pPr marL="285750" indent="-285750">
              <a:buFont typeface="Arial"/>
              <a:buChar char="•"/>
            </a:pPr>
            <a:r>
              <a:rPr lang="en-US" dirty="0">
                <a:ea typeface="+mn-lt"/>
                <a:cs typeface="+mn-lt"/>
              </a:rPr>
              <a:t>- </a:t>
            </a:r>
            <a:r>
              <a:rPr lang="en-US" dirty="0">
                <a:ea typeface="+mn-lt"/>
                <a:cs typeface="+mn-lt"/>
                <a:hlinkClick r:id="rId4"/>
              </a:rPr>
              <a:t>https://mail.google.com/</a:t>
            </a:r>
            <a:endParaRPr lang="en-US">
              <a:cs typeface="Calibri"/>
            </a:endParaRPr>
          </a:p>
          <a:p>
            <a:pPr marL="285750" indent="-285750">
              <a:buFont typeface="Arial"/>
              <a:buChar char="•"/>
            </a:pPr>
            <a:r>
              <a:rPr lang="en-US" dirty="0">
                <a:ea typeface="+mn-lt"/>
                <a:cs typeface="+mn-lt"/>
              </a:rPr>
              <a:t>- </a:t>
            </a:r>
            <a:r>
              <a:rPr lang="en-US" dirty="0">
                <a:ea typeface="+mn-lt"/>
                <a:cs typeface="+mn-lt"/>
                <a:hlinkClick r:id="rId5"/>
              </a:rPr>
              <a:t>https://www.youtube.com/</a:t>
            </a:r>
            <a:endParaRPr lang="en-US">
              <a:cs typeface="Calibri"/>
            </a:endParaRPr>
          </a:p>
          <a:p>
            <a:pPr marL="285750" indent="-285750">
              <a:buFont typeface="Arial"/>
              <a:buChar char="•"/>
            </a:pPr>
            <a:r>
              <a:rPr lang="en-US" dirty="0">
                <a:ea typeface="+mn-lt"/>
                <a:cs typeface="+mn-lt"/>
              </a:rPr>
              <a:t>- </a:t>
            </a:r>
            <a:r>
              <a:rPr lang="en-US" dirty="0">
                <a:ea typeface="+mn-lt"/>
                <a:cs typeface="+mn-lt"/>
                <a:hlinkClick r:id="rId6"/>
              </a:rPr>
              <a:t>https://maps.google.co.in/</a:t>
            </a:r>
            <a:endParaRPr lang="en-US">
              <a:cs typeface="Calibri"/>
            </a:endParaRPr>
          </a:p>
          <a:p>
            <a:pPr marL="285750" indent="-285750">
              <a:buFont typeface="Arial"/>
              <a:buChar char="•"/>
            </a:pPr>
            <a:r>
              <a:rPr lang="en-US" dirty="0">
                <a:ea typeface="+mn-lt"/>
                <a:cs typeface="+mn-lt"/>
              </a:rPr>
              <a:t>- </a:t>
            </a:r>
            <a:r>
              <a:rPr lang="en-US" dirty="0">
                <a:ea typeface="+mn-lt"/>
                <a:cs typeface="+mn-lt"/>
                <a:hlinkClick r:id="rId7"/>
              </a:rPr>
              <a:t>https://web.whatsapp.com</a:t>
            </a:r>
            <a:endParaRPr lang="en-US">
              <a:cs typeface="Calibri"/>
            </a:endParaRPr>
          </a:p>
          <a:p>
            <a:pPr marL="285750" indent="-285750">
              <a:buFont typeface="Arial"/>
              <a:buChar char="•"/>
            </a:pPr>
            <a:r>
              <a:rPr lang="en-US" dirty="0">
                <a:ea typeface="+mn-lt"/>
                <a:cs typeface="+mn-lt"/>
              </a:rPr>
              <a:t>- </a:t>
            </a:r>
            <a:r>
              <a:rPr lang="en-US" dirty="0">
                <a:ea typeface="+mn-lt"/>
                <a:cs typeface="+mn-lt"/>
                <a:hlinkClick r:id="rId8"/>
              </a:rPr>
              <a:t>https://www.facebook.com</a:t>
            </a:r>
            <a:endParaRPr lang="en-US">
              <a:cs typeface="Calibri"/>
            </a:endParaRPr>
          </a:p>
          <a:p>
            <a:pPr marL="285750" indent="-285750">
              <a:buFont typeface="Arial"/>
              <a:buChar char="•"/>
            </a:pPr>
            <a:r>
              <a:rPr lang="en-US" dirty="0">
                <a:ea typeface="+mn-lt"/>
                <a:cs typeface="+mn-lt"/>
              </a:rPr>
              <a:t>- </a:t>
            </a:r>
            <a:r>
              <a:rPr lang="en-US" dirty="0">
                <a:ea typeface="+mn-lt"/>
                <a:cs typeface="+mn-lt"/>
                <a:hlinkClick r:id="rId9"/>
              </a:rPr>
              <a:t>https://www.codingblocks.com</a:t>
            </a:r>
            <a:endParaRPr lang="en-US">
              <a:cs typeface="Calibri"/>
            </a:endParaRPr>
          </a:p>
          <a:p>
            <a:pPr marL="285750" indent="-285750">
              <a:buFont typeface="Arial"/>
              <a:buChar char="•"/>
            </a:pPr>
            <a:r>
              <a:rPr lang="en-US" dirty="0">
                <a:ea typeface="+mn-lt"/>
                <a:cs typeface="+mn-lt"/>
              </a:rPr>
              <a:t>- </a:t>
            </a:r>
            <a:r>
              <a:rPr lang="en-US" dirty="0">
                <a:ea typeface="+mn-lt"/>
                <a:cs typeface="+mn-lt"/>
                <a:hlinkClick r:id="rId10"/>
              </a:rPr>
              <a:t>https://weather.com/en-IN</a:t>
            </a:r>
            <a:endParaRPr lang="en-US">
              <a:cs typeface="Calibri"/>
            </a:endParaRPr>
          </a:p>
          <a:p>
            <a:pPr marL="285750" indent="-285750">
              <a:buFont typeface="Arial"/>
              <a:buChar char="•"/>
            </a:pPr>
            <a:r>
              <a:rPr lang="en-US" dirty="0">
                <a:ea typeface="+mn-lt"/>
                <a:cs typeface="+mn-lt"/>
              </a:rPr>
              <a:t>- </a:t>
            </a:r>
            <a:r>
              <a:rPr lang="en-US" dirty="0">
                <a:ea typeface="+mn-lt"/>
                <a:cs typeface="+mn-lt"/>
                <a:hlinkClick r:id="rId11"/>
              </a:rPr>
              <a:t>https://twitter.com/</a:t>
            </a:r>
            <a:endParaRPr lang="en-US">
              <a:cs typeface="Calibri"/>
            </a:endParaRPr>
          </a:p>
          <a:p>
            <a:pPr marL="285750" indent="-285750">
              <a:buFont typeface="Arial"/>
              <a:buChar char="•"/>
            </a:pPr>
            <a:r>
              <a:rPr lang="en-US" dirty="0">
                <a:ea typeface="+mn-lt"/>
                <a:cs typeface="+mn-lt"/>
              </a:rPr>
              <a:t>- </a:t>
            </a:r>
            <a:r>
              <a:rPr lang="en-US" dirty="0">
                <a:ea typeface="+mn-lt"/>
                <a:cs typeface="+mn-lt"/>
                <a:hlinkClick r:id="rId12"/>
              </a:rPr>
              <a:t>https://www.gktoday.in/current-affairs</a:t>
            </a:r>
            <a:endParaRPr lang="en-US">
              <a:cs typeface="Calibri"/>
            </a:endParaRPr>
          </a:p>
          <a:p>
            <a:pPr marL="285750" indent="-285750">
              <a:buFont typeface="Arial"/>
              <a:buChar char="•"/>
            </a:pPr>
            <a:r>
              <a:rPr lang="en-US" dirty="0">
                <a:ea typeface="+mn-lt"/>
                <a:cs typeface="+mn-lt"/>
              </a:rPr>
              <a:t>- https://www.google.com/images/branding/googlelogo/2x/googlelogo_color_272x92dp.png</a:t>
            </a:r>
            <a:endParaRPr lang="en-US" dirty="0">
              <a:cs typeface="Calibri"/>
            </a:endParaRPr>
          </a:p>
        </p:txBody>
      </p:sp>
    </p:spTree>
  </p:cSld>
  <p:clrMapOvr>
    <a:masterClrMapping/>
  </p:clrMapOvr>
  <p:transition advTm="4000">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Introduction</a:t>
            </a:r>
          </a:p>
        </p:txBody>
      </p:sp>
      <p:sp>
        <p:nvSpPr>
          <p:cNvPr id="3" name="Rectangle 2"/>
          <p:cNvSpPr/>
          <p:nvPr/>
        </p:nvSpPr>
        <p:spPr>
          <a:xfrm>
            <a:off x="464809" y="1226440"/>
            <a:ext cx="8136904" cy="5401479"/>
          </a:xfrm>
          <a:prstGeom prst="rect">
            <a:avLst/>
          </a:prstGeom>
        </p:spPr>
        <p:txBody>
          <a:bodyPr wrap="square" lIns="91440" tIns="45720" rIns="91440" bIns="45720" anchor="t">
            <a:spAutoFit/>
          </a:bodyPr>
          <a:lstStyle/>
          <a:p>
            <a:pPr algn="just"/>
            <a:r>
              <a:rPr lang="en-US" sz="2300" dirty="0">
                <a:solidFill>
                  <a:srgbClr val="374151"/>
                </a:solidFill>
                <a:latin typeface="Times New Roman"/>
                <a:ea typeface="+mn-lt"/>
                <a:cs typeface="+mn-lt"/>
              </a:rPr>
              <a:t>This project emphasizes the importance of the internet and search engines like Google in our daily lives for accessing information quickly and efficiently. We have created a search engine frontend that looks and feels like Google, with features such as autocomplete suggestions and filters for search results. Users can simply enter their search query into the search bar and explore the results. The project aims to provide a visually appealing and user-friendly search engine that delivers accurate results. It also includes replicas of various login pages for popular websites.</a:t>
            </a:r>
          </a:p>
          <a:p>
            <a:pPr algn="just"/>
            <a:endParaRPr lang="en-US" sz="2300" dirty="0">
              <a:solidFill>
                <a:srgbClr val="374151"/>
              </a:solidFill>
              <a:latin typeface="Times New Roman"/>
              <a:cs typeface="Calibri"/>
            </a:endParaRPr>
          </a:p>
          <a:p>
            <a:pPr algn="just"/>
            <a:r>
              <a:rPr lang="en-US" sz="2300" b="1" dirty="0">
                <a:latin typeface="Times New Roman"/>
                <a:ea typeface="+mn-lt"/>
                <a:cs typeface="+mn-lt"/>
              </a:rPr>
              <a:t>In this project we make a replica of the Google Search Engine with the help </a:t>
            </a:r>
            <a:r>
              <a:rPr lang="en-US" sz="2300" b="1" err="1">
                <a:latin typeface="Times New Roman"/>
                <a:ea typeface="+mn-lt"/>
                <a:cs typeface="+mn-lt"/>
              </a:rPr>
              <a:t>oh</a:t>
            </a:r>
            <a:r>
              <a:rPr lang="en-US" sz="2300" b="1" dirty="0">
                <a:latin typeface="Times New Roman"/>
                <a:ea typeface="+mn-lt"/>
                <a:cs typeface="+mn-lt"/>
              </a:rPr>
              <a:t> the HTML &amp; CSS. In this we make only a Frontend of the Google Search Engine, where we find the login page of Gmail, WhatsApp login, Facebook login, YouTube and many more…</a:t>
            </a:r>
            <a:endParaRPr lang="en-US" sz="2300" b="1">
              <a:latin typeface="Times New Roman"/>
              <a:cs typeface="Times New Roman"/>
            </a:endParaRPr>
          </a:p>
        </p:txBody>
      </p:sp>
    </p:spTree>
  </p:cSld>
  <p:clrMapOvr>
    <a:masterClrMapping/>
  </p:clrMapOvr>
  <p:transition advTm="4000">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4" name="Picture 10" descr="Thank you cards Images | Free Vectors, Stock Photos &amp; PSD"/>
          <p:cNvPicPr>
            <a:picLocks noChangeAspect="1" noChangeArrowheads="1"/>
          </p:cNvPicPr>
          <p:nvPr/>
        </p:nvPicPr>
        <p:blipFill>
          <a:blip r:embed="rId2" cstate="print"/>
          <a:srcRect/>
          <a:stretch>
            <a:fillRect/>
          </a:stretch>
        </p:blipFill>
        <p:spPr bwMode="auto">
          <a:xfrm>
            <a:off x="0" y="857232"/>
            <a:ext cx="9144000" cy="5786478"/>
          </a:xfrm>
          <a:prstGeom prst="rect">
            <a:avLst/>
          </a:prstGeom>
          <a:noFill/>
        </p:spPr>
      </p:pic>
    </p:spTree>
  </p:cSld>
  <p:clrMapOvr>
    <a:masterClrMapping/>
  </p:clrMapOvr>
  <p:transition advTm="4000">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Problem Statement</a:t>
            </a:r>
          </a:p>
        </p:txBody>
      </p:sp>
      <p:sp>
        <p:nvSpPr>
          <p:cNvPr id="3" name="Rectangle 2"/>
          <p:cNvSpPr/>
          <p:nvPr/>
        </p:nvSpPr>
        <p:spPr>
          <a:xfrm>
            <a:off x="395536" y="1196752"/>
            <a:ext cx="8136904" cy="584775"/>
          </a:xfrm>
          <a:prstGeom prst="rect">
            <a:avLst/>
          </a:prstGeom>
        </p:spPr>
        <p:txBody>
          <a:bodyPr wrap="square" lIns="91440" tIns="45720" rIns="91440" bIns="45720" anchor="t">
            <a:spAutoFit/>
          </a:bodyPr>
          <a:lstStyle/>
          <a:p>
            <a:endParaRPr lang="en-US" sz="3200" dirty="0">
              <a:latin typeface="Times New Roman"/>
              <a:cs typeface="Times New Roman"/>
            </a:endParaRPr>
          </a:p>
        </p:txBody>
      </p:sp>
      <p:sp>
        <p:nvSpPr>
          <p:cNvPr id="5" name="TextBox 4">
            <a:extLst>
              <a:ext uri="{FF2B5EF4-FFF2-40B4-BE49-F238E27FC236}">
                <a16:creationId xmlns:a16="http://schemas.microsoft.com/office/drawing/2014/main" id="{1C79D72C-F7DD-AF5F-FABD-C1DDD136CCF3}"/>
              </a:ext>
            </a:extLst>
          </p:cNvPr>
          <p:cNvSpPr txBox="1"/>
          <p:nvPr/>
        </p:nvSpPr>
        <p:spPr>
          <a:xfrm>
            <a:off x="390896" y="999506"/>
            <a:ext cx="8193973" cy="57554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300" dirty="0">
                <a:latin typeface="Times New Roman"/>
                <a:ea typeface="+mn-lt"/>
                <a:cs typeface="+mn-lt"/>
              </a:rPr>
              <a:t>Although Google search is one of the most widely used search engines on the internet, some users may prefer to use a search engine that has a different look and feel. Additionally, some users may have privacy concerns regarding their search history and may not want to use Google search for that reason. </a:t>
            </a:r>
            <a:endParaRPr lang="en-US" dirty="0">
              <a:latin typeface="Calibri"/>
              <a:ea typeface="+mn-lt"/>
              <a:cs typeface="+mn-lt"/>
            </a:endParaRPr>
          </a:p>
          <a:p>
            <a:pPr algn="just"/>
            <a:r>
              <a:rPr lang="en-US" sz="2300" b="1" dirty="0">
                <a:latin typeface="Times New Roman"/>
                <a:ea typeface="+mn-lt"/>
                <a:cs typeface="+mn-lt"/>
              </a:rPr>
              <a:t>To address this problem, I have created a search engine frontend that mimics the look and feel of the Google search engine. This frontend provides users with an alternative option to search for information on the internet in a visually appealing and user-friendly way. It also addresses privacy concerns by not tracking user search history, unlike the standard Google search engine. </a:t>
            </a:r>
            <a:endParaRPr lang="en-US" b="1">
              <a:latin typeface="Calibri"/>
              <a:ea typeface="+mn-lt"/>
              <a:cs typeface="+mn-lt"/>
            </a:endParaRPr>
          </a:p>
          <a:p>
            <a:pPr algn="just"/>
            <a:endParaRPr lang="en-US" sz="2300" b="1" dirty="0">
              <a:latin typeface="Times New Roman"/>
              <a:ea typeface="+mn-lt"/>
              <a:cs typeface="+mn-lt"/>
            </a:endParaRPr>
          </a:p>
          <a:p>
            <a:pPr algn="just"/>
            <a:r>
              <a:rPr lang="en-US" sz="2300" dirty="0">
                <a:latin typeface="Times New Roman"/>
                <a:ea typeface="+mn-lt"/>
                <a:cs typeface="+mn-lt"/>
              </a:rPr>
              <a:t>Overall, the problem statement that motivated the creation of this project is to provide users with an alternative search engine option that respects their privacy and delivers accurate search results</a:t>
            </a:r>
            <a:r>
              <a:rPr lang="en-US" dirty="0">
                <a:ea typeface="+mn-lt"/>
                <a:cs typeface="+mn-lt"/>
              </a:rPr>
              <a:t>.</a:t>
            </a:r>
            <a:endParaRPr lang="en-US">
              <a:cs typeface="Calibri"/>
            </a:endParaRPr>
          </a:p>
        </p:txBody>
      </p:sp>
    </p:spTree>
  </p:cSld>
  <p:clrMapOvr>
    <a:masterClrMapping/>
  </p:clrMapOvr>
  <p:transition advTm="4000">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Problem Statement</a:t>
            </a:r>
          </a:p>
        </p:txBody>
      </p:sp>
      <p:sp>
        <p:nvSpPr>
          <p:cNvPr id="3" name="Rectangle 2"/>
          <p:cNvSpPr/>
          <p:nvPr/>
        </p:nvSpPr>
        <p:spPr>
          <a:xfrm>
            <a:off x="395536" y="1196752"/>
            <a:ext cx="8136904" cy="584775"/>
          </a:xfrm>
          <a:prstGeom prst="rect">
            <a:avLst/>
          </a:prstGeom>
        </p:spPr>
        <p:txBody>
          <a:bodyPr wrap="square" lIns="91440" tIns="45720" rIns="91440" bIns="45720" anchor="t">
            <a:spAutoFit/>
          </a:bodyPr>
          <a:lstStyle/>
          <a:p>
            <a:endParaRPr lang="en-US" sz="3200" dirty="0">
              <a:latin typeface="Times New Roman"/>
              <a:cs typeface="Times New Roman"/>
            </a:endParaRPr>
          </a:p>
        </p:txBody>
      </p:sp>
      <p:sp>
        <p:nvSpPr>
          <p:cNvPr id="5" name="TextBox 4">
            <a:extLst>
              <a:ext uri="{FF2B5EF4-FFF2-40B4-BE49-F238E27FC236}">
                <a16:creationId xmlns:a16="http://schemas.microsoft.com/office/drawing/2014/main" id="{1C79D72C-F7DD-AF5F-FABD-C1DDD136CCF3}"/>
              </a:ext>
            </a:extLst>
          </p:cNvPr>
          <p:cNvSpPr txBox="1"/>
          <p:nvPr/>
        </p:nvSpPr>
        <p:spPr>
          <a:xfrm>
            <a:off x="390896" y="999506"/>
            <a:ext cx="8193973" cy="57554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300" dirty="0">
                <a:latin typeface="Times New Roman"/>
                <a:ea typeface="+mn-lt"/>
                <a:cs typeface="+mn-lt"/>
              </a:rPr>
              <a:t>Although Google search is one of the most widely used search engines on the internet, some users may prefer to use a search engine that has a different look and feel. Additionally, some users may have privacy concerns regarding their search history and may not want to use Google search for that reason. </a:t>
            </a:r>
            <a:endParaRPr lang="en-US" dirty="0">
              <a:latin typeface="Calibri"/>
              <a:ea typeface="+mn-lt"/>
              <a:cs typeface="+mn-lt"/>
            </a:endParaRPr>
          </a:p>
          <a:p>
            <a:pPr algn="just"/>
            <a:r>
              <a:rPr lang="en-US" sz="2300" b="1" dirty="0">
                <a:latin typeface="Times New Roman"/>
                <a:ea typeface="+mn-lt"/>
                <a:cs typeface="+mn-lt"/>
              </a:rPr>
              <a:t>To address this problem, I have created a search engine frontend that mimics the look and feel of the Google search engine. This frontend provides users with an alternative option to search for information on the internet in a visually appealing and user-friendly way. It also addresses privacy concerns by not tracking user search history, unlike the standard Google search engine. </a:t>
            </a:r>
            <a:endParaRPr lang="en-US" b="1">
              <a:latin typeface="Calibri"/>
              <a:ea typeface="+mn-lt"/>
              <a:cs typeface="+mn-lt"/>
            </a:endParaRPr>
          </a:p>
          <a:p>
            <a:pPr algn="just"/>
            <a:endParaRPr lang="en-US" sz="2300" b="1" dirty="0">
              <a:latin typeface="Times New Roman"/>
              <a:ea typeface="+mn-lt"/>
              <a:cs typeface="+mn-lt"/>
            </a:endParaRPr>
          </a:p>
          <a:p>
            <a:pPr algn="just"/>
            <a:r>
              <a:rPr lang="en-US" sz="2300" dirty="0">
                <a:latin typeface="Times New Roman"/>
                <a:ea typeface="+mn-lt"/>
                <a:cs typeface="+mn-lt"/>
              </a:rPr>
              <a:t>Overall, the problem statement that motivated the creation of this project is to provide users with an alternative search engine option that respects their privacy and delivers accurate search results</a:t>
            </a:r>
            <a:r>
              <a:rPr lang="en-US" dirty="0">
                <a:ea typeface="+mn-lt"/>
                <a:cs typeface="+mn-lt"/>
              </a:rPr>
              <a:t>.</a:t>
            </a:r>
            <a:endParaRPr lang="en-US">
              <a:cs typeface="Calibri"/>
            </a:endParaRPr>
          </a:p>
        </p:txBody>
      </p:sp>
    </p:spTree>
    <p:extLst>
      <p:ext uri="{BB962C8B-B14F-4D97-AF65-F5344CB8AC3E}">
        <p14:creationId xmlns:p14="http://schemas.microsoft.com/office/powerpoint/2010/main" val="18166257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Technical Details</a:t>
            </a:r>
          </a:p>
        </p:txBody>
      </p:sp>
      <p:sp>
        <p:nvSpPr>
          <p:cNvPr id="3" name="Rectangle 2"/>
          <p:cNvSpPr/>
          <p:nvPr/>
        </p:nvSpPr>
        <p:spPr>
          <a:xfrm>
            <a:off x="336159" y="840492"/>
            <a:ext cx="8136904" cy="6155531"/>
          </a:xfrm>
          <a:prstGeom prst="rect">
            <a:avLst/>
          </a:prstGeom>
        </p:spPr>
        <p:txBody>
          <a:bodyPr wrap="square" lIns="91440" tIns="45720" rIns="91440" bIns="45720" anchor="t">
            <a:spAutoFit/>
          </a:bodyPr>
          <a:lstStyle/>
          <a:p>
            <a:r>
              <a:rPr lang="en-US" sz="2200" b="1" u="sng" dirty="0">
                <a:latin typeface="Times New Roman"/>
                <a:ea typeface="+mn-lt"/>
                <a:cs typeface="+mn-lt"/>
              </a:rPr>
              <a:t>Document type declaration</a:t>
            </a:r>
            <a:r>
              <a:rPr lang="en-US" sz="2200" dirty="0">
                <a:latin typeface="Times New Roman"/>
                <a:ea typeface="+mn-lt"/>
                <a:cs typeface="+mn-lt"/>
              </a:rPr>
              <a:t>: </a:t>
            </a:r>
            <a:endParaRPr lang="en-US" dirty="0">
              <a:latin typeface="Calibri"/>
              <a:ea typeface="+mn-lt"/>
              <a:cs typeface="+mn-lt"/>
            </a:endParaRPr>
          </a:p>
          <a:p>
            <a:r>
              <a:rPr lang="en-US" sz="2200" dirty="0">
                <a:latin typeface="Times New Roman"/>
                <a:ea typeface="+mn-lt"/>
                <a:cs typeface="+mn-lt"/>
              </a:rPr>
              <a:t>In our HTML file, we have included a document type declaration at the beginning. You can mention this in your file as well. For example, &lt;</a:t>
            </a:r>
            <a:r>
              <a:rPr lang="en-US" sz="2200" dirty="0">
                <a:ea typeface="+mn-lt"/>
                <a:cs typeface="+mn-lt"/>
              </a:rPr>
              <a:t>!DOCTYPE html&gt;</a:t>
            </a:r>
            <a:endParaRPr lang="en-US" dirty="0">
              <a:cs typeface="Calibri"/>
            </a:endParaRPr>
          </a:p>
          <a:p>
            <a:r>
              <a:rPr lang="en-US" sz="2200" b="1" u="sng" dirty="0">
                <a:latin typeface="Times New Roman"/>
                <a:ea typeface="+mn-lt"/>
                <a:cs typeface="+mn-lt"/>
              </a:rPr>
              <a:t>Tags</a:t>
            </a:r>
            <a:r>
              <a:rPr lang="en-US" sz="2200" dirty="0">
                <a:latin typeface="Times New Roman"/>
                <a:ea typeface="+mn-lt"/>
                <a:cs typeface="+mn-lt"/>
              </a:rPr>
              <a:t>: We have used different types of tags. These tags are as follows:-</a:t>
            </a:r>
            <a:endParaRPr lang="en-US" dirty="0">
              <a:latin typeface="Calibri"/>
              <a:ea typeface="+mn-lt"/>
              <a:cs typeface="+mn-lt"/>
            </a:endParaRPr>
          </a:p>
          <a:p>
            <a:pPr marL="342900" indent="-342900">
              <a:buFont typeface="Arial"/>
              <a:buChar char="•"/>
            </a:pPr>
            <a:endParaRPr lang="en-US" sz="2000" u="sng" dirty="0">
              <a:latin typeface="Times New Roman"/>
              <a:ea typeface="+mn-lt"/>
              <a:cs typeface="+mn-lt"/>
            </a:endParaRPr>
          </a:p>
          <a:p>
            <a:pPr marL="342900" indent="-342900">
              <a:buFont typeface="Arial"/>
              <a:buChar char="•"/>
            </a:pPr>
            <a:r>
              <a:rPr lang="en-US" sz="2000" u="sng" dirty="0">
                <a:latin typeface="Times New Roman"/>
                <a:ea typeface="+mn-lt"/>
                <a:cs typeface="+mn-lt"/>
              </a:rPr>
              <a:t>HTML</a:t>
            </a:r>
            <a:r>
              <a:rPr lang="en-US" sz="2000" u="sng" dirty="0">
                <a:solidFill>
                  <a:srgbClr val="000000"/>
                </a:solidFill>
                <a:latin typeface="Times New Roman"/>
                <a:ea typeface="+mn-lt"/>
                <a:cs typeface="+mn-lt"/>
              </a:rPr>
              <a:t> tags</a:t>
            </a:r>
            <a:r>
              <a:rPr lang="en-US" sz="2200" u="sng" dirty="0">
                <a:solidFill>
                  <a:srgbClr val="000000"/>
                </a:solidFill>
                <a:latin typeface="Times New Roman"/>
                <a:ea typeface="+mn-lt"/>
                <a:cs typeface="+mn-lt"/>
              </a:rPr>
              <a:t> </a:t>
            </a:r>
            <a:r>
              <a:rPr lang="en-US" sz="2200" dirty="0">
                <a:solidFill>
                  <a:srgbClr val="000000"/>
                </a:solidFill>
                <a:latin typeface="Times New Roman"/>
                <a:ea typeface="+mn-lt"/>
                <a:cs typeface="+mn-lt"/>
              </a:rPr>
              <a:t>: </a:t>
            </a:r>
            <a:r>
              <a:rPr lang="en-US" dirty="0">
                <a:solidFill>
                  <a:srgbClr val="374151"/>
                </a:solidFill>
                <a:latin typeface="Times New Roman"/>
                <a:ea typeface="+mn-lt"/>
                <a:cs typeface="+mn-lt"/>
              </a:rPr>
              <a:t>&lt;html&gt;&lt;head&gt;&lt;meta&gt;&lt;link&gt;&lt;title&gt;&lt;body&gt;&lt;style&gt; &lt;div&gt;&lt;</a:t>
            </a:r>
            <a:r>
              <a:rPr lang="en-US" err="1">
                <a:solidFill>
                  <a:srgbClr val="374151"/>
                </a:solidFill>
                <a:latin typeface="Times New Roman"/>
                <a:ea typeface="+mn-lt"/>
                <a:cs typeface="+mn-lt"/>
              </a:rPr>
              <a:t>img</a:t>
            </a:r>
            <a:r>
              <a:rPr lang="en-US" dirty="0">
                <a:solidFill>
                  <a:srgbClr val="374151"/>
                </a:solidFill>
                <a:latin typeface="Times New Roman"/>
                <a:ea typeface="+mn-lt"/>
                <a:cs typeface="+mn-lt"/>
              </a:rPr>
              <a:t>&gt;&lt;a&gt;&lt;label&gt;&lt;input&gt;&lt;</a:t>
            </a:r>
            <a:r>
              <a:rPr lang="en-US" err="1">
                <a:solidFill>
                  <a:srgbClr val="374151"/>
                </a:solidFill>
                <a:latin typeface="Times New Roman"/>
                <a:ea typeface="+mn-lt"/>
                <a:cs typeface="+mn-lt"/>
              </a:rPr>
              <a:t>hr</a:t>
            </a:r>
            <a:r>
              <a:rPr lang="en-US" dirty="0">
                <a:solidFill>
                  <a:srgbClr val="374151"/>
                </a:solidFill>
                <a:latin typeface="Times New Roman"/>
                <a:ea typeface="+mn-lt"/>
                <a:cs typeface="+mn-lt"/>
              </a:rPr>
              <a:t>&gt;,etc.</a:t>
            </a:r>
            <a:endParaRPr lang="en-US">
              <a:latin typeface="Times New Roman"/>
              <a:cs typeface="Calibri"/>
            </a:endParaRPr>
          </a:p>
          <a:p>
            <a:pPr marL="342900" indent="-342900">
              <a:buFont typeface="Arial"/>
              <a:buChar char="•"/>
            </a:pPr>
            <a:r>
              <a:rPr lang="en-US" sz="2200" u="sng" dirty="0">
                <a:latin typeface="Times New Roman"/>
                <a:ea typeface="+mn-lt"/>
                <a:cs typeface="+mn-lt"/>
              </a:rPr>
              <a:t>CSS tags:</a:t>
            </a:r>
            <a:r>
              <a:rPr lang="en-US" sz="2200" dirty="0">
                <a:latin typeface="Times New Roman"/>
                <a:ea typeface="+mn-lt"/>
                <a:cs typeface="+mn-lt"/>
              </a:rPr>
              <a:t> </a:t>
            </a:r>
          </a:p>
          <a:p>
            <a:pPr>
              <a:buFont typeface="Arial"/>
              <a:buChar char="•"/>
            </a:pPr>
            <a:r>
              <a:rPr lang="en-US" b="1" dirty="0">
                <a:latin typeface="Times New Roman"/>
                <a:ea typeface="+mn-lt"/>
                <a:cs typeface="+mn-lt"/>
              </a:rPr>
              <a:t>*</a:t>
            </a:r>
            <a:r>
              <a:rPr lang="en-US" dirty="0">
                <a:solidFill>
                  <a:srgbClr val="374151"/>
                </a:solidFill>
                <a:latin typeface="Times New Roman"/>
                <a:ea typeface="+mn-lt"/>
                <a:cs typeface="+mn-lt"/>
              </a:rPr>
              <a:t>: This is a universal selector that targets all elements on the page.</a:t>
            </a:r>
            <a:endParaRPr lang="en-US">
              <a:latin typeface="Times New Roman"/>
              <a:ea typeface="+mn-lt"/>
              <a:cs typeface="+mn-lt"/>
            </a:endParaRPr>
          </a:p>
          <a:p>
            <a:pPr>
              <a:buFont typeface="Arial"/>
              <a:buChar char="•"/>
            </a:pPr>
            <a:r>
              <a:rPr lang="en-US" b="1" dirty="0">
                <a:latin typeface="Times New Roman"/>
                <a:ea typeface="+mn-lt"/>
                <a:cs typeface="+mn-lt"/>
              </a:rPr>
              <a:t>body</a:t>
            </a:r>
            <a:r>
              <a:rPr lang="en-US" dirty="0">
                <a:solidFill>
                  <a:srgbClr val="374151"/>
                </a:solidFill>
                <a:latin typeface="Times New Roman"/>
                <a:ea typeface="+mn-lt"/>
                <a:cs typeface="+mn-lt"/>
              </a:rPr>
              <a:t>: This targets the body element of the HTML page.</a:t>
            </a:r>
            <a:endParaRPr lang="en-US">
              <a:latin typeface="Times New Roman"/>
              <a:cs typeface="Times New Roman"/>
            </a:endParaRPr>
          </a:p>
          <a:p>
            <a:pPr>
              <a:buFont typeface="Arial"/>
              <a:buChar char="•"/>
            </a:pPr>
            <a:r>
              <a:rPr lang="en-US" b="1" dirty="0">
                <a:latin typeface="Times New Roman"/>
                <a:ea typeface="+mn-lt"/>
                <a:cs typeface="+mn-lt"/>
              </a:rPr>
              <a:t>.header</a:t>
            </a:r>
            <a:r>
              <a:rPr lang="en-US" dirty="0">
                <a:solidFill>
                  <a:srgbClr val="374151"/>
                </a:solidFill>
                <a:latin typeface="Times New Roman"/>
                <a:ea typeface="+mn-lt"/>
                <a:cs typeface="+mn-lt"/>
              </a:rPr>
              <a:t>: This targets the header element.</a:t>
            </a:r>
            <a:endParaRPr lang="en-US">
              <a:latin typeface="Times New Roman"/>
              <a:cs typeface="Times New Roman"/>
            </a:endParaRPr>
          </a:p>
          <a:p>
            <a:pPr>
              <a:buFont typeface="Arial"/>
              <a:buChar char="•"/>
            </a:pPr>
            <a:r>
              <a:rPr lang="en-US" b="1" dirty="0">
                <a:latin typeface="Times New Roman"/>
                <a:ea typeface="+mn-lt"/>
                <a:cs typeface="+mn-lt"/>
              </a:rPr>
              <a:t>.header a</a:t>
            </a:r>
            <a:r>
              <a:rPr lang="en-US" dirty="0">
                <a:solidFill>
                  <a:srgbClr val="374151"/>
                </a:solidFill>
                <a:latin typeface="Times New Roman"/>
                <a:ea typeface="+mn-lt"/>
                <a:cs typeface="+mn-lt"/>
              </a:rPr>
              <a:t>: This targets all the links inside the header element.</a:t>
            </a:r>
            <a:endParaRPr lang="en-US">
              <a:latin typeface="Times New Roman"/>
              <a:cs typeface="Times New Roman"/>
            </a:endParaRPr>
          </a:p>
          <a:p>
            <a:pPr>
              <a:buFont typeface="Arial"/>
              <a:buChar char="•"/>
            </a:pPr>
            <a:r>
              <a:rPr lang="en-US" b="1" dirty="0">
                <a:latin typeface="Times New Roman"/>
                <a:ea typeface="+mn-lt"/>
                <a:cs typeface="+mn-lt"/>
              </a:rPr>
              <a:t>.header </a:t>
            </a:r>
            <a:r>
              <a:rPr lang="en-US" b="1" err="1">
                <a:latin typeface="Times New Roman"/>
                <a:ea typeface="+mn-lt"/>
                <a:cs typeface="+mn-lt"/>
              </a:rPr>
              <a:t>a:hover</a:t>
            </a:r>
            <a:r>
              <a:rPr lang="en-US" dirty="0">
                <a:solidFill>
                  <a:srgbClr val="374151"/>
                </a:solidFill>
                <a:latin typeface="Times New Roman"/>
                <a:ea typeface="+mn-lt"/>
                <a:cs typeface="+mn-lt"/>
              </a:rPr>
              <a:t>: This targets the links inside the header element when they are being hovered over.</a:t>
            </a:r>
            <a:endParaRPr lang="en-US">
              <a:latin typeface="Times New Roman"/>
              <a:cs typeface="Times New Roman"/>
            </a:endParaRPr>
          </a:p>
          <a:p>
            <a:pPr>
              <a:buFont typeface="Arial"/>
              <a:buChar char="•"/>
            </a:pPr>
            <a:r>
              <a:rPr lang="en-US" b="1" dirty="0">
                <a:latin typeface="Times New Roman"/>
                <a:ea typeface="+mn-lt"/>
                <a:cs typeface="+mn-lt"/>
              </a:rPr>
              <a:t>.</a:t>
            </a:r>
            <a:r>
              <a:rPr lang="en-US" b="1" err="1">
                <a:latin typeface="Times New Roman"/>
                <a:ea typeface="+mn-lt"/>
                <a:cs typeface="+mn-lt"/>
              </a:rPr>
              <a:t>header__right</a:t>
            </a:r>
            <a:r>
              <a:rPr lang="en-US" dirty="0">
                <a:solidFill>
                  <a:srgbClr val="374151"/>
                </a:solidFill>
                <a:latin typeface="Times New Roman"/>
                <a:ea typeface="+mn-lt"/>
                <a:cs typeface="+mn-lt"/>
              </a:rPr>
              <a:t>: This targets the element on the right side of the header.</a:t>
            </a:r>
            <a:endParaRPr lang="en-US">
              <a:latin typeface="Times New Roman"/>
              <a:cs typeface="Times New Roman"/>
            </a:endParaRPr>
          </a:p>
          <a:p>
            <a:pPr>
              <a:buFont typeface="Arial"/>
              <a:buChar char="•"/>
            </a:pPr>
            <a:r>
              <a:rPr lang="en-US" b="1" dirty="0">
                <a:latin typeface="Times New Roman"/>
                <a:ea typeface="+mn-lt"/>
                <a:cs typeface="+mn-lt"/>
              </a:rPr>
              <a:t>.</a:t>
            </a:r>
            <a:r>
              <a:rPr lang="en-US" b="1" err="1">
                <a:latin typeface="Times New Roman"/>
                <a:ea typeface="+mn-lt"/>
                <a:cs typeface="+mn-lt"/>
              </a:rPr>
              <a:t>header_right</a:t>
            </a:r>
            <a:r>
              <a:rPr lang="en-US" b="1" dirty="0">
                <a:latin typeface="Times New Roman"/>
                <a:ea typeface="+mn-lt"/>
                <a:cs typeface="+mn-lt"/>
              </a:rPr>
              <a:t> .</a:t>
            </a:r>
            <a:r>
              <a:rPr lang="en-US" b="1" err="1">
                <a:latin typeface="Times New Roman"/>
                <a:ea typeface="+mn-lt"/>
                <a:cs typeface="+mn-lt"/>
              </a:rPr>
              <a:t>header_apps</a:t>
            </a:r>
            <a:r>
              <a:rPr lang="en-US" dirty="0">
                <a:solidFill>
                  <a:srgbClr val="374151"/>
                </a:solidFill>
                <a:latin typeface="Times New Roman"/>
                <a:ea typeface="+mn-lt"/>
                <a:cs typeface="+mn-lt"/>
              </a:rPr>
              <a:t>: This targets a specific element inside the </a:t>
            </a:r>
            <a:r>
              <a:rPr lang="en-US" err="1">
                <a:solidFill>
                  <a:srgbClr val="374151"/>
                </a:solidFill>
                <a:latin typeface="Times New Roman"/>
                <a:ea typeface="+mn-lt"/>
                <a:cs typeface="+mn-lt"/>
              </a:rPr>
              <a:t>header__right</a:t>
            </a:r>
            <a:r>
              <a:rPr lang="en-US" dirty="0">
                <a:solidFill>
                  <a:srgbClr val="374151"/>
                </a:solidFill>
                <a:latin typeface="Times New Roman"/>
                <a:ea typeface="+mn-lt"/>
                <a:cs typeface="+mn-lt"/>
              </a:rPr>
              <a:t> element.</a:t>
            </a:r>
            <a:endParaRPr lang="en-US">
              <a:latin typeface="Times New Roman"/>
              <a:cs typeface="Times New Roman"/>
            </a:endParaRPr>
          </a:p>
          <a:p>
            <a:endParaRPr lang="en-US" dirty="0">
              <a:latin typeface="Times New Roman"/>
              <a:cs typeface="Calibri"/>
            </a:endParaRPr>
          </a:p>
        </p:txBody>
      </p:sp>
    </p:spTree>
  </p:cSld>
  <p:clrMapOvr>
    <a:masterClrMapping/>
  </p:clrMapOvr>
  <p:transition advTm="400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Technical Details</a:t>
            </a:r>
          </a:p>
        </p:txBody>
      </p:sp>
      <p:sp>
        <p:nvSpPr>
          <p:cNvPr id="3" name="Rectangle 2"/>
          <p:cNvSpPr/>
          <p:nvPr/>
        </p:nvSpPr>
        <p:spPr>
          <a:xfrm>
            <a:off x="395536" y="1196752"/>
            <a:ext cx="8136904" cy="4893647"/>
          </a:xfrm>
          <a:prstGeom prst="rect">
            <a:avLst/>
          </a:prstGeom>
        </p:spPr>
        <p:txBody>
          <a:bodyPr wrap="square" lIns="91440" tIns="45720" rIns="91440" bIns="45720" anchor="t">
            <a:spAutoFit/>
          </a:bodyPr>
          <a:lstStyle/>
          <a:p>
            <a:pPr marL="285750" indent="-285750">
              <a:buFont typeface="Arial,Sans-Serif"/>
              <a:buChar char="•"/>
            </a:pPr>
            <a:r>
              <a:rPr lang="en-US" b="1" dirty="0">
                <a:latin typeface="Consolas"/>
                <a:ea typeface="+mn-lt"/>
                <a:cs typeface="+mn-lt"/>
              </a:rPr>
              <a:t>.</a:t>
            </a:r>
            <a:r>
              <a:rPr lang="en-US" b="1" dirty="0" err="1">
                <a:latin typeface="Consolas"/>
                <a:ea typeface="+mn-lt"/>
                <a:cs typeface="+mn-lt"/>
              </a:rPr>
              <a:t>mainBody</a:t>
            </a:r>
            <a:r>
              <a:rPr lang="en-US" dirty="0">
                <a:solidFill>
                  <a:srgbClr val="374151"/>
                </a:solidFill>
                <a:latin typeface="Calibri"/>
                <a:ea typeface="+mn-lt"/>
                <a:cs typeface="+mn-lt"/>
              </a:rPr>
              <a:t>: This targets the main body element of the HTML page.</a:t>
            </a:r>
          </a:p>
          <a:p>
            <a:pPr marL="285750" indent="-285750">
              <a:buFont typeface="Arial,Sans-Serif"/>
              <a:buChar char="•"/>
            </a:pPr>
            <a:r>
              <a:rPr lang="en-US" b="1" dirty="0">
                <a:latin typeface="Consolas"/>
                <a:ea typeface="+mn-lt"/>
                <a:cs typeface="+mn-lt"/>
              </a:rPr>
              <a:t>.</a:t>
            </a:r>
            <a:r>
              <a:rPr lang="en-US" b="1" dirty="0" err="1">
                <a:latin typeface="Consolas"/>
                <a:ea typeface="+mn-lt"/>
                <a:cs typeface="+mn-lt"/>
              </a:rPr>
              <a:t>mainBody</a:t>
            </a:r>
            <a:r>
              <a:rPr lang="en-US" b="1" dirty="0">
                <a:latin typeface="Consolas"/>
                <a:ea typeface="+mn-lt"/>
                <a:cs typeface="+mn-lt"/>
              </a:rPr>
              <a:t> </a:t>
            </a:r>
            <a:r>
              <a:rPr lang="en-US" b="1" dirty="0" err="1">
                <a:latin typeface="Consolas"/>
                <a:ea typeface="+mn-lt"/>
                <a:cs typeface="+mn-lt"/>
              </a:rPr>
              <a:t>img</a:t>
            </a:r>
            <a:r>
              <a:rPr lang="en-US" dirty="0">
                <a:solidFill>
                  <a:srgbClr val="374151"/>
                </a:solidFill>
                <a:latin typeface="Calibri"/>
                <a:ea typeface="+mn-lt"/>
                <a:cs typeface="+mn-lt"/>
              </a:rPr>
              <a:t>: This targets all the images inside the </a:t>
            </a:r>
            <a:r>
              <a:rPr lang="en-US" dirty="0" err="1">
                <a:solidFill>
                  <a:srgbClr val="374151"/>
                </a:solidFill>
                <a:latin typeface="Calibri"/>
                <a:ea typeface="+mn-lt"/>
                <a:cs typeface="+mn-lt"/>
              </a:rPr>
              <a:t>mainBody</a:t>
            </a:r>
            <a:r>
              <a:rPr lang="en-US" dirty="0">
                <a:solidFill>
                  <a:srgbClr val="374151"/>
                </a:solidFill>
                <a:latin typeface="Calibri"/>
                <a:ea typeface="+mn-lt"/>
                <a:cs typeface="+mn-lt"/>
              </a:rPr>
              <a:t> element.</a:t>
            </a:r>
          </a:p>
          <a:p>
            <a:pPr marL="285750" indent="-285750">
              <a:buFont typeface="Arial,Sans-Serif"/>
              <a:buChar char="•"/>
            </a:pPr>
            <a:r>
              <a:rPr lang="en-US" b="1" dirty="0">
                <a:latin typeface="Consolas"/>
                <a:ea typeface="+mn-lt"/>
                <a:cs typeface="+mn-lt"/>
              </a:rPr>
              <a:t>.</a:t>
            </a:r>
            <a:r>
              <a:rPr lang="en-US" b="1" dirty="0" err="1">
                <a:latin typeface="Consolas"/>
                <a:ea typeface="+mn-lt"/>
                <a:cs typeface="+mn-lt"/>
              </a:rPr>
              <a:t>search__input</a:t>
            </a:r>
            <a:r>
              <a:rPr lang="en-US" dirty="0">
                <a:solidFill>
                  <a:srgbClr val="374151"/>
                </a:solidFill>
                <a:latin typeface="Calibri"/>
                <a:ea typeface="+mn-lt"/>
                <a:cs typeface="+mn-lt"/>
              </a:rPr>
              <a:t>: This targets the search input element.</a:t>
            </a:r>
          </a:p>
          <a:p>
            <a:pPr marL="285750" indent="-285750">
              <a:buFont typeface="Arial,Sans-Serif"/>
              <a:buChar char="•"/>
            </a:pPr>
            <a:r>
              <a:rPr lang="en-US" b="1" dirty="0">
                <a:latin typeface="Consolas"/>
                <a:ea typeface="+mn-lt"/>
                <a:cs typeface="+mn-lt"/>
              </a:rPr>
              <a:t>.</a:t>
            </a:r>
            <a:r>
              <a:rPr lang="en-US" b="1" dirty="0" err="1">
                <a:latin typeface="Consolas"/>
                <a:ea typeface="+mn-lt"/>
                <a:cs typeface="+mn-lt"/>
              </a:rPr>
              <a:t>search__input</a:t>
            </a:r>
            <a:r>
              <a:rPr lang="en-US" b="1" dirty="0">
                <a:latin typeface="Consolas"/>
                <a:ea typeface="+mn-lt"/>
                <a:cs typeface="+mn-lt"/>
              </a:rPr>
              <a:t> input</a:t>
            </a:r>
            <a:r>
              <a:rPr lang="en-US" dirty="0">
                <a:solidFill>
                  <a:srgbClr val="374151"/>
                </a:solidFill>
                <a:latin typeface="Calibri"/>
                <a:ea typeface="+mn-lt"/>
                <a:cs typeface="+mn-lt"/>
              </a:rPr>
              <a:t>: This targets the input field inside the search input element.</a:t>
            </a:r>
          </a:p>
          <a:p>
            <a:pPr marL="285750" indent="-285750">
              <a:buFont typeface="Arial,Sans-Serif"/>
              <a:buChar char="•"/>
            </a:pPr>
            <a:r>
              <a:rPr lang="en-US" b="1" dirty="0">
                <a:latin typeface="Consolas"/>
                <a:ea typeface="+mn-lt"/>
                <a:cs typeface="+mn-lt"/>
              </a:rPr>
              <a:t>.</a:t>
            </a:r>
            <a:r>
              <a:rPr lang="en-US" b="1" dirty="0" err="1">
                <a:latin typeface="Consolas"/>
                <a:ea typeface="+mn-lt"/>
                <a:cs typeface="+mn-lt"/>
              </a:rPr>
              <a:t>search__input</a:t>
            </a:r>
            <a:r>
              <a:rPr lang="en-US" b="1" dirty="0">
                <a:latin typeface="Consolas"/>
                <a:ea typeface="+mn-lt"/>
                <a:cs typeface="+mn-lt"/>
              </a:rPr>
              <a:t> .material-icons</a:t>
            </a:r>
            <a:r>
              <a:rPr lang="en-US" dirty="0">
                <a:solidFill>
                  <a:srgbClr val="374151"/>
                </a:solidFill>
                <a:latin typeface="Calibri"/>
                <a:ea typeface="+mn-lt"/>
                <a:cs typeface="+mn-lt"/>
              </a:rPr>
              <a:t>: This targets the material-icons class inside the search input element.</a:t>
            </a:r>
          </a:p>
          <a:p>
            <a:pPr marL="285750" indent="-285750">
              <a:buFont typeface="Arial,Sans-Serif"/>
              <a:buChar char="•"/>
            </a:pPr>
            <a:r>
              <a:rPr lang="en-US" b="1" dirty="0">
                <a:latin typeface="Consolas"/>
                <a:ea typeface="+mn-lt"/>
                <a:cs typeface="+mn-lt"/>
              </a:rPr>
              <a:t>.</a:t>
            </a:r>
            <a:r>
              <a:rPr lang="en-US" b="1" dirty="0" err="1">
                <a:latin typeface="Consolas"/>
                <a:ea typeface="+mn-lt"/>
                <a:cs typeface="+mn-lt"/>
              </a:rPr>
              <a:t>search__buttons</a:t>
            </a:r>
            <a:r>
              <a:rPr lang="en-US" dirty="0">
                <a:solidFill>
                  <a:srgbClr val="374151"/>
                </a:solidFill>
                <a:latin typeface="Calibri"/>
                <a:ea typeface="+mn-lt"/>
                <a:cs typeface="+mn-lt"/>
              </a:rPr>
              <a:t>: This targets the search buttons element.</a:t>
            </a:r>
          </a:p>
          <a:p>
            <a:pPr marL="285750" indent="-285750">
              <a:buFont typeface="Arial,Sans-Serif"/>
              <a:buChar char="•"/>
            </a:pPr>
            <a:r>
              <a:rPr lang="en-US" b="1" dirty="0">
                <a:latin typeface="Consolas"/>
                <a:ea typeface="+mn-lt"/>
                <a:cs typeface="+mn-lt"/>
              </a:rPr>
              <a:t>.</a:t>
            </a:r>
            <a:r>
              <a:rPr lang="en-US" b="1" dirty="0" err="1">
                <a:latin typeface="Consolas"/>
                <a:ea typeface="+mn-lt"/>
                <a:cs typeface="+mn-lt"/>
              </a:rPr>
              <a:t>search__buttons</a:t>
            </a:r>
            <a:r>
              <a:rPr lang="en-US" b="1" dirty="0">
                <a:latin typeface="Consolas"/>
                <a:ea typeface="+mn-lt"/>
                <a:cs typeface="+mn-lt"/>
              </a:rPr>
              <a:t> button</a:t>
            </a:r>
            <a:r>
              <a:rPr lang="en-US" dirty="0">
                <a:solidFill>
                  <a:srgbClr val="374151"/>
                </a:solidFill>
                <a:latin typeface="Calibri"/>
                <a:ea typeface="+mn-lt"/>
                <a:cs typeface="+mn-lt"/>
              </a:rPr>
              <a:t>: This targets all the buttons inside the search buttons element.</a:t>
            </a:r>
          </a:p>
          <a:p>
            <a:endParaRPr lang="en-US" sz="2200" b="1" u="sng" dirty="0">
              <a:latin typeface="Times New Roman"/>
              <a:ea typeface="+mn-lt"/>
              <a:cs typeface="+mn-lt"/>
            </a:endParaRPr>
          </a:p>
          <a:p>
            <a:r>
              <a:rPr lang="en-US" sz="2200" b="1" u="sng" dirty="0">
                <a:latin typeface="Times New Roman"/>
                <a:ea typeface="+mn-lt"/>
                <a:cs typeface="+mn-lt"/>
              </a:rPr>
              <a:t>Browser compatibility</a:t>
            </a:r>
            <a:r>
              <a:rPr lang="en-US" sz="2200" dirty="0">
                <a:latin typeface="Times New Roman"/>
                <a:ea typeface="+mn-lt"/>
                <a:cs typeface="+mn-lt"/>
              </a:rPr>
              <a:t>: Our search engine is compatible with many browsers, such as Google Chrome, Firefox, and Safari. HTML and </a:t>
            </a:r>
            <a:endParaRPr lang="en-US">
              <a:latin typeface="Calibri"/>
              <a:ea typeface="+mn-lt"/>
              <a:cs typeface="+mn-lt"/>
            </a:endParaRPr>
          </a:p>
          <a:p>
            <a:endParaRPr lang="en-US" sz="2200" dirty="0">
              <a:latin typeface="Times New Roman"/>
              <a:ea typeface="+mn-lt"/>
              <a:cs typeface="+mn-lt"/>
            </a:endParaRPr>
          </a:p>
          <a:p>
            <a:r>
              <a:rPr lang="en-US" sz="2200" b="1" u="sng" dirty="0">
                <a:latin typeface="Times New Roman"/>
                <a:ea typeface="+mn-lt"/>
                <a:cs typeface="+mn-lt"/>
              </a:rPr>
              <a:t>CSS</a:t>
            </a:r>
            <a:r>
              <a:rPr lang="en-US" sz="2200" dirty="0">
                <a:latin typeface="Times New Roman"/>
                <a:ea typeface="+mn-lt"/>
                <a:cs typeface="+mn-lt"/>
              </a:rPr>
              <a:t>: To create the front-end of our search engine look alike, we have used HTML &amp; CSS.</a:t>
            </a:r>
            <a:endParaRPr lang="en-US">
              <a:cs typeface="Calibri"/>
            </a:endParaRPr>
          </a:p>
        </p:txBody>
      </p:sp>
    </p:spTree>
    <p:extLst>
      <p:ext uri="{BB962C8B-B14F-4D97-AF65-F5344CB8AC3E}">
        <p14:creationId xmlns:p14="http://schemas.microsoft.com/office/powerpoint/2010/main" val="3721135390"/>
      </p:ext>
    </p:extLst>
  </p:cSld>
  <p:clrMapOvr>
    <a:masterClrMapping/>
  </p:clrMapOvr>
  <p:transition advTm="400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Key Features</a:t>
            </a:r>
          </a:p>
        </p:txBody>
      </p:sp>
      <p:sp>
        <p:nvSpPr>
          <p:cNvPr id="3" name="Rectangle 2"/>
          <p:cNvSpPr/>
          <p:nvPr/>
        </p:nvSpPr>
        <p:spPr>
          <a:xfrm>
            <a:off x="179512" y="733246"/>
            <a:ext cx="8068526" cy="6124754"/>
          </a:xfrm>
          <a:prstGeom prst="rect">
            <a:avLst/>
          </a:prstGeom>
        </p:spPr>
        <p:txBody>
          <a:bodyPr wrap="square" lIns="91440" tIns="45720" rIns="91440" bIns="45720" anchor="t">
            <a:spAutoFit/>
          </a:bodyPr>
          <a:lstStyle/>
          <a:p>
            <a:r>
              <a:rPr lang="en-US" sz="2800" b="1" u="sng" dirty="0">
                <a:latin typeface="Times New Roman"/>
                <a:ea typeface="+mn-lt"/>
                <a:cs typeface="+mn-lt"/>
              </a:rPr>
              <a:t>Navigation</a:t>
            </a:r>
            <a:r>
              <a:rPr lang="en-US" sz="2800" dirty="0">
                <a:latin typeface="Times New Roman"/>
                <a:ea typeface="+mn-lt"/>
                <a:cs typeface="+mn-lt"/>
              </a:rPr>
              <a:t>: </a:t>
            </a:r>
            <a:endParaRPr lang="en-US" dirty="0"/>
          </a:p>
          <a:p>
            <a:r>
              <a:rPr lang="en-US" sz="2800" dirty="0">
                <a:latin typeface="Times New Roman"/>
                <a:ea typeface="+mn-lt"/>
                <a:cs typeface="+mn-lt"/>
              </a:rPr>
              <a:t>We can navigate through different sites that we have added in the Nav bar. We have added Gmail, </a:t>
            </a:r>
            <a:r>
              <a:rPr lang="en-US" sz="2800" dirty="0" err="1">
                <a:latin typeface="Times New Roman"/>
                <a:ea typeface="+mn-lt"/>
                <a:cs typeface="+mn-lt"/>
              </a:rPr>
              <a:t>youtube</a:t>
            </a:r>
            <a:r>
              <a:rPr lang="en-US" sz="2800" dirty="0">
                <a:latin typeface="Times New Roman"/>
                <a:ea typeface="+mn-lt"/>
                <a:cs typeface="+mn-lt"/>
              </a:rPr>
              <a:t> and Google maps. The logos of these sites have links of the sites in them which redirects the user to these sites. </a:t>
            </a:r>
            <a:endParaRPr lang="en-US" dirty="0"/>
          </a:p>
          <a:p>
            <a:endParaRPr lang="en-US" sz="2800" dirty="0">
              <a:latin typeface="Times New Roman"/>
              <a:ea typeface="+mn-lt"/>
              <a:cs typeface="+mn-lt"/>
            </a:endParaRPr>
          </a:p>
          <a:p>
            <a:r>
              <a:rPr lang="en-US" sz="2800" b="1" u="sng" dirty="0">
                <a:latin typeface="Times New Roman"/>
                <a:ea typeface="+mn-lt"/>
                <a:cs typeface="+mn-lt"/>
              </a:rPr>
              <a:t>Header section</a:t>
            </a:r>
            <a:r>
              <a:rPr lang="en-US" sz="2800" dirty="0">
                <a:latin typeface="Times New Roman"/>
                <a:ea typeface="+mn-lt"/>
                <a:cs typeface="+mn-lt"/>
              </a:rPr>
              <a:t>: </a:t>
            </a:r>
          </a:p>
          <a:p>
            <a:r>
              <a:rPr lang="en-US" sz="2800" dirty="0">
                <a:latin typeface="Times New Roman"/>
                <a:ea typeface="+mn-lt"/>
                <a:cs typeface="+mn-lt"/>
              </a:rPr>
              <a:t>The clone includes a header section with a logo, search bar.</a:t>
            </a:r>
          </a:p>
          <a:p>
            <a:endParaRPr lang="en-US" sz="2800" dirty="0">
              <a:latin typeface="Times New Roman"/>
              <a:ea typeface="+mn-lt"/>
              <a:cs typeface="+mn-lt"/>
            </a:endParaRPr>
          </a:p>
          <a:p>
            <a:r>
              <a:rPr lang="en-US" sz="2800" b="1" u="sng" dirty="0">
                <a:latin typeface="Times New Roman"/>
                <a:ea typeface="+mn-lt"/>
                <a:cs typeface="+mn-lt"/>
              </a:rPr>
              <a:t>Settings and My account option: </a:t>
            </a:r>
          </a:p>
          <a:p>
            <a:r>
              <a:rPr lang="en-US" sz="2800" dirty="0">
                <a:latin typeface="Times New Roman"/>
                <a:ea typeface="+mn-lt"/>
                <a:cs typeface="+mn-lt"/>
              </a:rPr>
              <a:t>We have added the settings and my account option using the “on-click” functionality of java script. </a:t>
            </a:r>
            <a:endParaRPr lang="en-US" sz="2800" b="1" u="sng" dirty="0">
              <a:latin typeface="Times New Roman"/>
              <a:cs typeface="Calibri"/>
            </a:endParaRPr>
          </a:p>
        </p:txBody>
      </p:sp>
    </p:spTree>
  </p:cSld>
  <p:clrMapOvr>
    <a:masterClrMapping/>
  </p:clrMapOvr>
  <p:transition advTm="4000">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t>
            </a:r>
          </a:p>
        </p:txBody>
      </p:sp>
      <p:sp>
        <p:nvSpPr>
          <p:cNvPr id="3" name="Rectangle 2"/>
          <p:cNvSpPr/>
          <p:nvPr/>
        </p:nvSpPr>
        <p:spPr>
          <a:xfrm>
            <a:off x="395536" y="1196752"/>
            <a:ext cx="8136904" cy="3570208"/>
          </a:xfrm>
          <a:prstGeom prst="rect">
            <a:avLst/>
          </a:prstGeom>
        </p:spPr>
        <p:txBody>
          <a:bodyPr wrap="square" lIns="91440" tIns="45720" rIns="91440" bIns="45720" anchor="t">
            <a:spAutoFit/>
          </a:bodyPr>
          <a:lstStyle/>
          <a:p>
            <a:r>
              <a:rPr lang="en-US" sz="2300" b="1" u="sng" dirty="0">
                <a:ea typeface="+mn-lt"/>
                <a:cs typeface="+mn-lt"/>
              </a:rPr>
              <a:t>HTML CODE:</a:t>
            </a:r>
            <a:endParaRPr lang="en-US" dirty="0"/>
          </a:p>
          <a:p>
            <a:endParaRPr lang="en-US" sz="2300" b="1" u="sng" dirty="0">
              <a:cs typeface="Calibri"/>
            </a:endParaRPr>
          </a:p>
          <a:p>
            <a:endParaRPr lang="en-US">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p:txBody>
      </p:sp>
      <p:pic>
        <p:nvPicPr>
          <p:cNvPr id="4" name="Picture 4" descr="Text&#10;&#10;Description automatically generated">
            <a:extLst>
              <a:ext uri="{FF2B5EF4-FFF2-40B4-BE49-F238E27FC236}">
                <a16:creationId xmlns:a16="http://schemas.microsoft.com/office/drawing/2014/main" id="{4C349F16-2D12-2D2F-A14C-D27ABD0345C7}"/>
              </a:ext>
            </a:extLst>
          </p:cNvPr>
          <p:cNvPicPr>
            <a:picLocks noChangeAspect="1"/>
          </p:cNvPicPr>
          <p:nvPr/>
        </p:nvPicPr>
        <p:blipFill>
          <a:blip r:embed="rId2"/>
          <a:stretch>
            <a:fillRect/>
          </a:stretch>
        </p:blipFill>
        <p:spPr>
          <a:xfrm>
            <a:off x="706582" y="1756930"/>
            <a:ext cx="7582392" cy="4442607"/>
          </a:xfrm>
          <a:prstGeom prst="rect">
            <a:avLst/>
          </a:prstGeom>
        </p:spPr>
      </p:pic>
    </p:spTree>
    <p:extLst>
      <p:ext uri="{BB962C8B-B14F-4D97-AF65-F5344CB8AC3E}">
        <p14:creationId xmlns:p14="http://schemas.microsoft.com/office/powerpoint/2010/main" val="4276381853"/>
      </p:ext>
    </p:extLst>
  </p:cSld>
  <p:clrMapOvr>
    <a:masterClrMapping/>
  </p:clrMapOvr>
  <p:transition advTm="4000">
    <p:cut/>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558</TotalTime>
  <Words>3650</Words>
  <Application>Microsoft Office PowerPoint</Application>
  <PresentationFormat>On-screen Show (4:3)</PresentationFormat>
  <Paragraphs>352</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Arial Black</vt:lpstr>
      <vt:lpstr>Arial,Sans-Serif</vt:lpstr>
      <vt:lpstr>Calibri</vt:lpstr>
      <vt:lpstr>Consolas</vt:lpstr>
      <vt:lpstr>Times New Roman</vt:lpstr>
      <vt:lpstr>Bubble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CSS CODE:</vt:lpstr>
      <vt:lpstr>CSS CODE:</vt:lpstr>
      <vt:lpstr>Code Explanation: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Shalini Manik</cp:lastModifiedBy>
  <cp:revision>418</cp:revision>
  <dcterms:created xsi:type="dcterms:W3CDTF">2022-12-12T14:14:34Z</dcterms:created>
  <dcterms:modified xsi:type="dcterms:W3CDTF">2023-05-22T04:17:49Z</dcterms:modified>
</cp:coreProperties>
</file>