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6" r:id="rId3"/>
    <p:sldId id="264" r:id="rId4"/>
    <p:sldId id="274" r:id="rId5"/>
    <p:sldId id="275" r:id="rId6"/>
    <p:sldId id="258" r:id="rId7"/>
    <p:sldId id="260" r:id="rId8"/>
    <p:sldId id="265" r:id="rId9"/>
    <p:sldId id="266" r:id="rId10"/>
    <p:sldId id="267" r:id="rId11"/>
    <p:sldId id="269" r:id="rId12"/>
    <p:sldId id="268" r:id="rId13"/>
    <p:sldId id="276" r:id="rId14"/>
    <p:sldId id="27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20" name="Footer Placeholder 19"/>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5640A56C-3D9E-4409-B5AA-756914639A5D}" type="slidenum">
              <a:rPr lang="en-GB" smtClean="0"/>
              <a:pPr/>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640A56C-3D9E-4409-B5AA-756914639A5D}" type="slidenum">
              <a:rPr lang="en-GB" smtClean="0"/>
              <a:pPr/>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5640A56C-3D9E-4409-B5AA-756914639A5D}" type="slidenum">
              <a:rPr lang="en-GB" smtClean="0"/>
              <a:pPr/>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40A56C-3D9E-4409-B5AA-756914639A5D}"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FF480DB2-958A-421D-8E7D-75BEBA106488}" type="datetimeFigureOut">
              <a:rPr lang="en-GB" smtClean="0"/>
              <a:pPr/>
              <a:t>27/10/2020</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640A56C-3D9E-4409-B5AA-756914639A5D}" type="slidenum">
              <a:rPr lang="en-GB" smtClean="0"/>
              <a:pPr/>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FF480DB2-958A-421D-8E7D-75BEBA106488}" type="datetimeFigureOut">
              <a:rPr lang="en-GB" smtClean="0"/>
              <a:pPr/>
              <a:t>27/10/2020</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5640A56C-3D9E-4409-B5AA-756914639A5D}" type="slidenum">
              <a:rPr lang="en-GB" smtClean="0"/>
              <a:pPr/>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SOC 101: Introduction to Sociology</a:t>
            </a:r>
          </a:p>
        </p:txBody>
      </p:sp>
      <p:sp>
        <p:nvSpPr>
          <p:cNvPr id="3" name="Content Placeholder 2"/>
          <p:cNvSpPr>
            <a:spLocks noGrp="1"/>
          </p:cNvSpPr>
          <p:nvPr>
            <p:ph idx="1"/>
          </p:nvPr>
        </p:nvSpPr>
        <p:spPr/>
        <p:txBody>
          <a:bodyPr/>
          <a:lstStyle/>
          <a:p>
            <a:pPr>
              <a:buNone/>
            </a:pPr>
            <a:r>
              <a:rPr lang="en-US" dirty="0"/>
              <a:t>Lecture1: Definition and scope of Sociology</a:t>
            </a:r>
          </a:p>
          <a:p>
            <a:pPr>
              <a:buNone/>
            </a:pPr>
            <a:endParaRPr lang="en-US" dirty="0"/>
          </a:p>
          <a:p>
            <a:pPr>
              <a:buNone/>
            </a:pPr>
            <a:r>
              <a:rPr lang="en-US" dirty="0"/>
              <a:t>Dr. Bulbul </a:t>
            </a:r>
            <a:r>
              <a:rPr lang="en-US" dirty="0" err="1"/>
              <a:t>Ashraf</a:t>
            </a:r>
            <a:r>
              <a:rPr lang="en-US" dirty="0"/>
              <a:t> </a:t>
            </a:r>
            <a:r>
              <a:rPr lang="en-US" dirty="0" err="1"/>
              <a:t>Siddiqi</a:t>
            </a:r>
            <a:endParaRPr lang="en-US" dirty="0"/>
          </a:p>
          <a:p>
            <a:pPr>
              <a:buNone/>
            </a:pPr>
            <a:r>
              <a:rPr lang="en-US"/>
              <a:t>Associate Professor</a:t>
            </a:r>
          </a:p>
          <a:p>
            <a:pPr>
              <a:buNone/>
            </a:pPr>
            <a:r>
              <a:rPr lang="en-US"/>
              <a:t>Dept</a:t>
            </a:r>
            <a:r>
              <a:rPr lang="en-US" dirty="0"/>
              <a:t>. of Political Science and Sociology</a:t>
            </a:r>
            <a:endParaRPr lang="en-GB" dirty="0"/>
          </a:p>
          <a:p>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Approach	</a:t>
            </a:r>
          </a:p>
        </p:txBody>
      </p:sp>
      <p:sp>
        <p:nvSpPr>
          <p:cNvPr id="3" name="Content Placeholder 2"/>
          <p:cNvSpPr>
            <a:spLocks noGrp="1"/>
          </p:cNvSpPr>
          <p:nvPr>
            <p:ph idx="1"/>
          </p:nvPr>
        </p:nvSpPr>
        <p:spPr/>
        <p:txBody>
          <a:bodyPr>
            <a:normAutofit fontScale="92500"/>
          </a:bodyPr>
          <a:lstStyle/>
          <a:p>
            <a:r>
              <a:rPr lang="en-GB" dirty="0"/>
              <a:t>Sociological Imagination</a:t>
            </a:r>
          </a:p>
          <a:p>
            <a:pPr lvl="1"/>
            <a:r>
              <a:rPr lang="en-GB"/>
              <a:t>Critical </a:t>
            </a:r>
            <a:r>
              <a:rPr lang="en-GB" dirty="0"/>
              <a:t>thinking: Charles Wright Mills described such thinking as </a:t>
            </a:r>
            <a:r>
              <a:rPr lang="en-GB" i="1" dirty="0"/>
              <a:t>sociological imagination</a:t>
            </a:r>
          </a:p>
          <a:p>
            <a:pPr lvl="1"/>
            <a:r>
              <a:rPr lang="en-GB" dirty="0"/>
              <a:t>This is an awareness of the relationship between an individual and the wider society.</a:t>
            </a:r>
          </a:p>
          <a:p>
            <a:pPr lvl="1"/>
            <a:r>
              <a:rPr lang="en-GB" dirty="0"/>
              <a:t>Seeing ones own society as an outsider. </a:t>
            </a:r>
          </a:p>
          <a:p>
            <a:pPr lvl="1"/>
            <a:r>
              <a:rPr lang="en-GB" dirty="0"/>
              <a:t>See the world and its people in a new way and through a broader lens. </a:t>
            </a:r>
          </a:p>
          <a:p>
            <a:r>
              <a:rPr lang="en-GB" dirty="0"/>
              <a:t>The issue of Divorce</a:t>
            </a:r>
          </a:p>
          <a:p>
            <a:r>
              <a:rPr lang="en-GB" dirty="0"/>
              <a:t>Clean UP Dhaka</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Clean Up Dhaka</a:t>
            </a:r>
          </a:p>
        </p:txBody>
      </p:sp>
      <p:pic>
        <p:nvPicPr>
          <p:cNvPr id="5122" name="Picture 2" descr="E:\NSU\Lecture Soc\Clean up Dhaka.jpg"/>
          <p:cNvPicPr>
            <a:picLocks noGrp="1" noChangeAspect="1" noChangeArrowheads="1"/>
          </p:cNvPicPr>
          <p:nvPr>
            <p:ph idx="1"/>
          </p:nvPr>
        </p:nvPicPr>
        <p:blipFill>
          <a:blip r:embed="rId2" cstate="print"/>
          <a:srcRect/>
          <a:stretch>
            <a:fillRect/>
          </a:stretch>
        </p:blipFill>
        <p:spPr bwMode="auto">
          <a:xfrm>
            <a:off x="1595541" y="1447800"/>
            <a:ext cx="7178467" cy="4800600"/>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Clean Up Dhaka</a:t>
            </a:r>
          </a:p>
        </p:txBody>
      </p:sp>
      <p:pic>
        <p:nvPicPr>
          <p:cNvPr id="4098" name="Picture 2" descr="E:\NSU\Lecture Soc\Clean up Dhaka City.jpg"/>
          <p:cNvPicPr>
            <a:picLocks noGrp="1" noChangeAspect="1" noChangeArrowheads="1"/>
          </p:cNvPicPr>
          <p:nvPr>
            <p:ph idx="1"/>
          </p:nvPr>
        </p:nvPicPr>
        <p:blipFill>
          <a:blip r:embed="rId2" cstate="print"/>
          <a:srcRect/>
          <a:stretch>
            <a:fillRect/>
          </a:stretch>
        </p:blipFill>
        <p:spPr bwMode="auto">
          <a:xfrm>
            <a:off x="1595541" y="1447799"/>
            <a:ext cx="7224931" cy="483167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Sociology and Common sense	 </a:t>
            </a:r>
          </a:p>
        </p:txBody>
      </p:sp>
      <p:sp>
        <p:nvSpPr>
          <p:cNvPr id="3" name="Content Placeholder 2"/>
          <p:cNvSpPr>
            <a:spLocks noGrp="1"/>
          </p:cNvSpPr>
          <p:nvPr>
            <p:ph idx="1"/>
          </p:nvPr>
        </p:nvSpPr>
        <p:spPr/>
        <p:txBody>
          <a:bodyPr>
            <a:normAutofit fontScale="92500" lnSpcReduction="20000"/>
          </a:bodyPr>
          <a:lstStyle/>
          <a:p>
            <a:r>
              <a:rPr lang="en-GB" dirty="0"/>
              <a:t>What is common sense?</a:t>
            </a:r>
          </a:p>
          <a:p>
            <a:pPr lvl="1"/>
            <a:r>
              <a:rPr lang="en-GB" dirty="0"/>
              <a:t>Knowledge on human behaviour based on experience (personal or collective)</a:t>
            </a:r>
          </a:p>
          <a:p>
            <a:pPr lvl="1"/>
            <a:r>
              <a:rPr lang="en-GB" dirty="0"/>
              <a:t>Commonsense knowledge is not always accurate; not reliable because it rests on common beliefs without having a systematic approach to understand a fact.</a:t>
            </a:r>
          </a:p>
          <a:p>
            <a:pPr lvl="1"/>
            <a:r>
              <a:rPr lang="en-GB" dirty="0"/>
              <a:t>Sociologists do not accept something as fact, instead each piece of information must be tested following a systematic approach/ method</a:t>
            </a:r>
          </a:p>
          <a:p>
            <a:r>
              <a:rPr lang="en-GB" dirty="0"/>
              <a:t>Sociologists rely on scientific studies in order to describe and understand a social environment.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Sociology and Common sense	 </a:t>
            </a:r>
          </a:p>
        </p:txBody>
      </p:sp>
      <p:sp>
        <p:nvSpPr>
          <p:cNvPr id="3" name="Content Placeholder 2"/>
          <p:cNvSpPr>
            <a:spLocks noGrp="1"/>
          </p:cNvSpPr>
          <p:nvPr>
            <p:ph idx="1"/>
          </p:nvPr>
        </p:nvSpPr>
        <p:spPr/>
        <p:txBody>
          <a:bodyPr/>
          <a:lstStyle/>
          <a:p>
            <a:r>
              <a:rPr lang="en-GB" dirty="0"/>
              <a:t>Statement 1: Women tend to be chatty compared to men</a:t>
            </a:r>
          </a:p>
          <a:p>
            <a:r>
              <a:rPr lang="en-GB" dirty="0"/>
              <a:t>Statement 2: violent crime holds communities on the border between the United States and Mexico in a kind of death grip, creating an atmosphere of lawlessness reminiscent of the old Wild West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359898"/>
            <a:ext cx="7406640" cy="764846"/>
          </a:xfrm>
        </p:spPr>
        <p:txBody>
          <a:bodyPr/>
          <a:lstStyle/>
          <a:p>
            <a:r>
              <a:rPr lang="en-GB" dirty="0"/>
              <a:t>What is Sociology?</a:t>
            </a:r>
          </a:p>
        </p:txBody>
      </p:sp>
      <p:sp>
        <p:nvSpPr>
          <p:cNvPr id="3" name="Subtitle 2"/>
          <p:cNvSpPr>
            <a:spLocks noGrp="1"/>
          </p:cNvSpPr>
          <p:nvPr>
            <p:ph type="subTitle" idx="1"/>
          </p:nvPr>
        </p:nvSpPr>
        <p:spPr>
          <a:xfrm>
            <a:off x="1432560" y="1850064"/>
            <a:ext cx="7406640" cy="3379136"/>
          </a:xfrm>
        </p:spPr>
        <p:txBody>
          <a:bodyPr>
            <a:normAutofit lnSpcReduction="10000"/>
          </a:bodyPr>
          <a:lstStyle/>
          <a:p>
            <a:pPr>
              <a:buFont typeface="Arial" pitchFamily="34" charset="0"/>
              <a:buChar char="•"/>
            </a:pPr>
            <a:r>
              <a:rPr lang="en-GB" dirty="0"/>
              <a:t> Scientific study of social behaviour and human groups.</a:t>
            </a:r>
          </a:p>
          <a:p>
            <a:pPr>
              <a:buFont typeface="Arial" pitchFamily="34" charset="0"/>
              <a:buChar char="•"/>
            </a:pPr>
            <a:r>
              <a:rPr lang="en-GB" dirty="0"/>
              <a:t> It focuses on social relationship and how it impacts/ influences on people’s behaviour</a:t>
            </a:r>
          </a:p>
          <a:p>
            <a:pPr>
              <a:buFont typeface="Arial" pitchFamily="34" charset="0"/>
              <a:buChar char="•"/>
            </a:pPr>
            <a:r>
              <a:rPr lang="en-GB" dirty="0"/>
              <a:t> It examines the underlying pattern of human behaviour and social relationship</a:t>
            </a:r>
          </a:p>
          <a:p>
            <a:pPr>
              <a:buFont typeface="Arial" pitchFamily="34" charset="0"/>
              <a:buChar char="•"/>
            </a:pPr>
            <a:r>
              <a:rPr lang="en-GB" dirty="0"/>
              <a:t> the process of development of society (the sum of these relationships)</a:t>
            </a:r>
          </a:p>
          <a:p>
            <a:pPr>
              <a:buFont typeface="Arial" pitchFamily="34" charset="0"/>
              <a:buChar char="•"/>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What does it mean to be scientific?	</a:t>
            </a:r>
          </a:p>
        </p:txBody>
      </p:sp>
      <p:sp>
        <p:nvSpPr>
          <p:cNvPr id="3" name="Content Placeholder 2"/>
          <p:cNvSpPr>
            <a:spLocks noGrp="1"/>
          </p:cNvSpPr>
          <p:nvPr>
            <p:ph idx="1"/>
          </p:nvPr>
        </p:nvSpPr>
        <p:spPr/>
        <p:txBody>
          <a:bodyPr>
            <a:normAutofit fontScale="85000" lnSpcReduction="20000"/>
          </a:bodyPr>
          <a:lstStyle/>
          <a:p>
            <a:r>
              <a:rPr lang="en-GB" dirty="0"/>
              <a:t>Science refers to the body of knowledge obtained by methods based on systematic observation.</a:t>
            </a:r>
          </a:p>
          <a:p>
            <a:r>
              <a:rPr lang="en-GB" dirty="0"/>
              <a:t>Social science is the study of the social features of humans and the ways in which they interact and change following</a:t>
            </a:r>
          </a:p>
          <a:p>
            <a:pPr lvl="1"/>
            <a:r>
              <a:rPr lang="en-GB" dirty="0"/>
              <a:t>Organised, systematic study of phenomena (i.e.,  human behaviour)</a:t>
            </a:r>
          </a:p>
          <a:p>
            <a:r>
              <a:rPr lang="en-GB" dirty="0"/>
              <a:t>Of course there is a great difference</a:t>
            </a:r>
          </a:p>
          <a:p>
            <a:r>
              <a:rPr lang="en-GB" dirty="0"/>
              <a:t>Social sciences: Sociology, Anthropology, economics, history, psychology, political science.</a:t>
            </a:r>
          </a:p>
          <a:p>
            <a:r>
              <a:rPr lang="en-GB" dirty="0"/>
              <a:t>Human society is the living laboratory for social science.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Culture and Society	</a:t>
            </a:r>
          </a:p>
        </p:txBody>
      </p:sp>
      <p:sp>
        <p:nvSpPr>
          <p:cNvPr id="3" name="Content Placeholder 2"/>
          <p:cNvSpPr>
            <a:spLocks noGrp="1"/>
          </p:cNvSpPr>
          <p:nvPr>
            <p:ph idx="1"/>
          </p:nvPr>
        </p:nvSpPr>
        <p:spPr>
          <a:xfrm>
            <a:off x="1435608" y="1447800"/>
            <a:ext cx="7498080" cy="4861520"/>
          </a:xfrm>
        </p:spPr>
        <p:txBody>
          <a:bodyPr>
            <a:noAutofit/>
          </a:bodyPr>
          <a:lstStyle/>
          <a:p>
            <a:r>
              <a:rPr lang="en-GB" sz="2400" b="1" dirty="0"/>
              <a:t>What is Culture?</a:t>
            </a:r>
          </a:p>
          <a:p>
            <a:pPr lvl="1"/>
            <a:r>
              <a:rPr lang="en-GB" sz="2000" dirty="0"/>
              <a:t>Culture is the totality of learned, socially transmitted customs, knowledge, material objects, and behaviour. It includes the ideas, values, and </a:t>
            </a:r>
            <a:r>
              <a:rPr lang="en-GB" sz="2000" dirty="0" err="1"/>
              <a:t>artifacts</a:t>
            </a:r>
            <a:r>
              <a:rPr lang="en-GB" sz="2000" dirty="0"/>
              <a:t> (for example, DVDs, comic books, and birth control devices) of groups of people.</a:t>
            </a:r>
          </a:p>
          <a:p>
            <a:pPr lvl="1"/>
            <a:r>
              <a:rPr lang="en-GB" sz="2000" dirty="0" err="1"/>
              <a:t>Tylor</a:t>
            </a:r>
            <a:r>
              <a:rPr lang="en-GB" sz="2000" dirty="0"/>
              <a:t> defined culture as the “complex whole which includes knowledge, belief, art, law, morals, custom, and any other capabilities acquired [learned] by man as a member of society” (1920:1)</a:t>
            </a:r>
          </a:p>
          <a:p>
            <a:pPr lvl="1"/>
            <a:r>
              <a:rPr lang="en-GB" sz="2000" dirty="0"/>
              <a:t>Culture is an historical process, with any culture composite and hybrid and showing variations with groups.</a:t>
            </a:r>
          </a:p>
          <a:p>
            <a:pPr lvl="1"/>
            <a:r>
              <a:rPr lang="en-GB" sz="2000" dirty="0"/>
              <a:t>Language is the critical element of culture that sets humans apart from other species.  </a:t>
            </a:r>
          </a:p>
          <a:p>
            <a:pPr lvl="1"/>
            <a:endParaRPr lang="en-GB"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Culture and Society	</a:t>
            </a:r>
          </a:p>
        </p:txBody>
      </p:sp>
      <p:sp>
        <p:nvSpPr>
          <p:cNvPr id="3" name="Content Placeholder 2"/>
          <p:cNvSpPr>
            <a:spLocks noGrp="1"/>
          </p:cNvSpPr>
          <p:nvPr>
            <p:ph idx="1"/>
          </p:nvPr>
        </p:nvSpPr>
        <p:spPr/>
        <p:txBody>
          <a:bodyPr>
            <a:normAutofit fontScale="92500"/>
          </a:bodyPr>
          <a:lstStyle/>
          <a:p>
            <a:r>
              <a:rPr lang="en-GB" b="1" dirty="0"/>
              <a:t>What is society?</a:t>
            </a:r>
          </a:p>
          <a:p>
            <a:pPr lvl="1"/>
            <a:r>
              <a:rPr lang="en-GB" dirty="0"/>
              <a:t>A society is the largest form of human group. It consists of people who share a common heritage and culture. Members of the society learn this culture and transmit it from one generation to the next. They even preserve their distinctive culture through literature, art, video recordings, and other means of expression.</a:t>
            </a:r>
          </a:p>
          <a:p>
            <a:pPr lvl="1"/>
            <a:r>
              <a:rPr lang="en-GB" dirty="0"/>
              <a:t>Members of society generally share a common language, which facilitates day-to-day exchanges with others.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Scope of Sociology</a:t>
            </a:r>
          </a:p>
        </p:txBody>
      </p:sp>
      <p:sp>
        <p:nvSpPr>
          <p:cNvPr id="3" name="Content Placeholder 2"/>
          <p:cNvSpPr>
            <a:spLocks noGrp="1"/>
          </p:cNvSpPr>
          <p:nvPr>
            <p:ph idx="1"/>
          </p:nvPr>
        </p:nvSpPr>
        <p:spPr/>
        <p:txBody>
          <a:bodyPr>
            <a:normAutofit fontScale="92500" lnSpcReduction="10000"/>
          </a:bodyPr>
          <a:lstStyle/>
          <a:p>
            <a:r>
              <a:rPr lang="en-GB" dirty="0"/>
              <a:t>Study various institutions of society</a:t>
            </a:r>
          </a:p>
          <a:p>
            <a:r>
              <a:rPr lang="en-GB" dirty="0"/>
              <a:t>Applied sociology:</a:t>
            </a:r>
          </a:p>
          <a:p>
            <a:pPr lvl="1"/>
            <a:r>
              <a:rPr lang="en-GB" dirty="0"/>
              <a:t>To bring positive changes</a:t>
            </a:r>
          </a:p>
          <a:p>
            <a:r>
              <a:rPr lang="en-GB" dirty="0"/>
              <a:t>Generate Knowledge to understand the society and its impact on member of society:</a:t>
            </a:r>
          </a:p>
          <a:p>
            <a:pPr lvl="1"/>
            <a:r>
              <a:rPr lang="en-GB" dirty="0"/>
              <a:t>It studies the influence of society on people’s attitudes and behaviour</a:t>
            </a:r>
          </a:p>
          <a:p>
            <a:pPr lvl="1"/>
            <a:r>
              <a:rPr lang="en-GB" dirty="0"/>
              <a:t>Process of interaction and how it shapes society</a:t>
            </a:r>
          </a:p>
          <a:p>
            <a:pPr lvl="1"/>
            <a:r>
              <a:rPr lang="en-GB" dirty="0"/>
              <a:t>Human behaviour:  </a:t>
            </a:r>
          </a:p>
          <a:p>
            <a:pPr lvl="2"/>
            <a:r>
              <a:rPr lang="en-GB" b="1" dirty="0"/>
              <a:t>why does the attitude and behaviour is culture and society specific in many cases?</a:t>
            </a:r>
          </a:p>
          <a:p>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Images</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1678276" y="1447800"/>
            <a:ext cx="7012998" cy="4800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2050" name="Picture 2" descr="E:\NSU\Lecture Soc\Tajik-Kurutob-by-Zlerman-wikimedia-commons.jpg"/>
          <p:cNvPicPr>
            <a:picLocks noGrp="1" noChangeAspect="1" noChangeArrowheads="1"/>
          </p:cNvPicPr>
          <p:nvPr>
            <p:ph idx="1"/>
          </p:nvPr>
        </p:nvPicPr>
        <p:blipFill>
          <a:blip r:embed="rId2" cstate="print"/>
          <a:srcRect/>
          <a:stretch>
            <a:fillRect/>
          </a:stretch>
        </p:blipFill>
        <p:spPr bwMode="auto">
          <a:xfrm>
            <a:off x="1763688" y="1448780"/>
            <a:ext cx="6768752" cy="5076564"/>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3075" name="Picture 3" descr="E:\NSU\Lecture Soc\Char Kukuri Mukri-breakfast.jpg"/>
          <p:cNvPicPr>
            <a:picLocks noGrp="1" noChangeAspect="1" noChangeArrowheads="1"/>
          </p:cNvPicPr>
          <p:nvPr>
            <p:ph idx="1"/>
          </p:nvPr>
        </p:nvPicPr>
        <p:blipFill>
          <a:blip r:embed="rId2" cstate="print"/>
          <a:srcRect/>
          <a:stretch>
            <a:fillRect/>
          </a:stretch>
        </p:blipFill>
        <p:spPr bwMode="auto">
          <a:xfrm>
            <a:off x="1619672" y="1844823"/>
            <a:ext cx="7074699" cy="4525901"/>
          </a:xfrm>
          <a:prstGeom prst="rect">
            <a:avLst/>
          </a:prstGeom>
          <a:noFill/>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692</TotalTime>
  <Words>657</Words>
  <Application>Microsoft Office PowerPoint</Application>
  <PresentationFormat>On-screen Show (4:3)</PresentationFormat>
  <Paragraphs>57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Gill Sans MT</vt:lpstr>
      <vt:lpstr>Verdana</vt:lpstr>
      <vt:lpstr>Wingdings 2</vt:lpstr>
      <vt:lpstr>Solstice</vt:lpstr>
      <vt:lpstr>SOC 101: Introduction to Sociology</vt:lpstr>
      <vt:lpstr>What is Sociology?</vt:lpstr>
      <vt:lpstr>What does it mean to be scientific? </vt:lpstr>
      <vt:lpstr>Culture and Society </vt:lpstr>
      <vt:lpstr>Culture and Society </vt:lpstr>
      <vt:lpstr>Scope of Sociology</vt:lpstr>
      <vt:lpstr>Images</vt:lpstr>
      <vt:lpstr>PowerPoint Presentation</vt:lpstr>
      <vt:lpstr>PowerPoint Presentation</vt:lpstr>
      <vt:lpstr>Approach </vt:lpstr>
      <vt:lpstr>Clean Up Dhaka</vt:lpstr>
      <vt:lpstr>Clean Up Dhaka</vt:lpstr>
      <vt:lpstr>Sociology and Common sense  </vt:lpstr>
      <vt:lpstr>Sociology and Common sense  </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Bulbul Ashraf</dc:creator>
  <cp:lastModifiedBy>Bulbul Siddiqi</cp:lastModifiedBy>
  <cp:revision>44</cp:revision>
  <dcterms:created xsi:type="dcterms:W3CDTF">2015-09-01T07:20:26Z</dcterms:created>
  <dcterms:modified xsi:type="dcterms:W3CDTF">2020-10-27T09:55:04Z</dcterms:modified>
</cp:coreProperties>
</file>