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6" r:id="rId3"/>
    <p:sldId id="298" r:id="rId4"/>
    <p:sldId id="297" r:id="rId5"/>
    <p:sldId id="290" r:id="rId6"/>
    <p:sldId id="291" r:id="rId7"/>
    <p:sldId id="293" r:id="rId8"/>
    <p:sldId id="292" r:id="rId9"/>
    <p:sldId id="294" r:id="rId10"/>
    <p:sldId id="300" r:id="rId11"/>
    <p:sldId id="29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2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640A56C-3D9E-4409-B5AA-756914639A5D}"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40A56C-3D9E-4409-B5AA-756914639A5D}"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F480DB2-958A-421D-8E7D-75BEBA106488}" type="datetimeFigureOut">
              <a:rPr lang="en-GB" smtClean="0"/>
              <a:pPr/>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F480DB2-958A-421D-8E7D-75BEBA106488}" type="datetimeFigureOut">
              <a:rPr lang="en-GB" smtClean="0"/>
              <a:pPr/>
              <a:t>12/10/2021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640A56C-3D9E-4409-B5AA-756914639A5D}"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SOC 101: Introduction to Sociology</a:t>
            </a:r>
          </a:p>
        </p:txBody>
      </p:sp>
      <p:sp>
        <p:nvSpPr>
          <p:cNvPr id="3" name="Content Placeholder 2"/>
          <p:cNvSpPr>
            <a:spLocks noGrp="1"/>
          </p:cNvSpPr>
          <p:nvPr>
            <p:ph idx="1"/>
          </p:nvPr>
        </p:nvSpPr>
        <p:spPr/>
        <p:txBody>
          <a:bodyPr/>
          <a:lstStyle/>
          <a:p>
            <a:pPr>
              <a:buNone/>
            </a:pPr>
            <a:r>
              <a:rPr lang="en-GB" dirty="0"/>
              <a:t>Socialization</a:t>
            </a:r>
            <a:endParaRPr lang="en-US" dirty="0"/>
          </a:p>
          <a:p>
            <a:pPr>
              <a:buNone/>
            </a:pPr>
            <a:endParaRPr lang="en-US" dirty="0"/>
          </a:p>
          <a:p>
            <a:pPr>
              <a:buNone/>
            </a:pPr>
            <a:r>
              <a:rPr lang="en-US" dirty="0"/>
              <a:t>Lecture</a:t>
            </a:r>
            <a:r>
              <a:rPr lang="en-US"/>
              <a:t>: 5</a:t>
            </a:r>
            <a:endParaRPr lang="en-US" dirty="0"/>
          </a:p>
          <a:p>
            <a:pPr>
              <a:buNone/>
            </a:pPr>
            <a:endParaRPr lang="en-US" dirty="0"/>
          </a:p>
          <a:p>
            <a:pPr>
              <a:buNone/>
            </a:pPr>
            <a:r>
              <a:rPr lang="en-US" dirty="0"/>
              <a:t>Dr. Bulbul </a:t>
            </a:r>
            <a:r>
              <a:rPr lang="en-US" dirty="0" err="1"/>
              <a:t>Ashraf</a:t>
            </a:r>
            <a:r>
              <a:rPr lang="en-US" dirty="0"/>
              <a:t> </a:t>
            </a:r>
            <a:r>
              <a:rPr lang="en-US" dirty="0" err="1"/>
              <a:t>Siddiqi</a:t>
            </a:r>
            <a:endParaRPr lang="en-US" dirty="0"/>
          </a:p>
          <a:p>
            <a:pPr>
              <a:buNone/>
            </a:pPr>
            <a:r>
              <a:rPr lang="en-US" dirty="0"/>
              <a:t>Associate Professor</a:t>
            </a:r>
          </a:p>
          <a:p>
            <a:pPr>
              <a:buNone/>
            </a:pPr>
            <a:r>
              <a:rPr lang="en-US" dirty="0"/>
              <a:t>Dept. of Political Science and Sociology</a:t>
            </a:r>
            <a:endParaRPr lang="en-GB" dirty="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3794" name="Picture 2"/>
          <p:cNvPicPr>
            <a:picLocks noChangeAspect="1" noChangeArrowheads="1"/>
          </p:cNvPicPr>
          <p:nvPr/>
        </p:nvPicPr>
        <p:blipFill>
          <a:blip r:embed="rId2" cstate="print"/>
          <a:srcRect/>
          <a:stretch>
            <a:fillRect/>
          </a:stretch>
        </p:blipFill>
        <p:spPr bwMode="auto">
          <a:xfrm>
            <a:off x="1547664" y="69086"/>
            <a:ext cx="6793185" cy="6456258"/>
          </a:xfrm>
          <a:prstGeom prst="rect">
            <a:avLst/>
          </a:prstGeom>
          <a:noFill/>
          <a:ln w="9525">
            <a:noFill/>
            <a:miter lim="800000"/>
            <a:headEnd/>
            <a:tailEnd/>
          </a:ln>
        </p:spPr>
      </p:pic>
      <p:sp>
        <p:nvSpPr>
          <p:cNvPr id="5" name="TextBox 4"/>
          <p:cNvSpPr txBox="1"/>
          <p:nvPr/>
        </p:nvSpPr>
        <p:spPr>
          <a:xfrm>
            <a:off x="1979712" y="4915034"/>
            <a:ext cx="6264696" cy="1754326"/>
          </a:xfrm>
          <a:prstGeom prst="rect">
            <a:avLst/>
          </a:prstGeom>
          <a:noFill/>
        </p:spPr>
        <p:txBody>
          <a:bodyPr wrap="square" rtlCol="0">
            <a:spAutoFit/>
          </a:bodyPr>
          <a:lstStyle/>
          <a:p>
            <a:r>
              <a:rPr lang="en-GB" b="1" dirty="0"/>
              <a:t>This sketch was made in 1975 by Genie—a girl who had been isolated for most of her 14 years, until she was discovered by authorities in 1970. In her drawing, her linguist friend (on the left) plays the piano while Genie listens. Genie was 18 when she drew this picture. </a:t>
            </a:r>
            <a:r>
              <a:rPr lang="en-GB" b="1" i="1" dirty="0"/>
              <a:t>Source: Curtiss 1977:274.</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amond(in)">
                                      <p:cBhvr>
                                        <p:cTn id="7" dur="20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Primate Studies also shows similar findings (Harlow, 1971)</a:t>
            </a:r>
          </a:p>
          <a:p>
            <a:endParaRPr lang="en-GB" dirty="0"/>
          </a:p>
          <a:p>
            <a:endParaRPr lang="en-GB" dirty="0"/>
          </a:p>
          <a:p>
            <a:r>
              <a:rPr lang="en-GB" dirty="0"/>
              <a:t>What Events in your life had a strong influence on who you are? </a:t>
            </a:r>
          </a:p>
          <a:p>
            <a:endParaRPr lang="en-GB" dirty="0"/>
          </a:p>
          <a:p>
            <a:pPr lvl="1"/>
            <a:r>
              <a:rPr lang="en-GB" dirty="0"/>
              <a:t>Group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checkerboard(across)">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s2.quickmeme.com/img/11/113e26227f087de28a42834b1793f38aa407726306d09275b88bd7e4e7ebb149.jpg"/>
          <p:cNvPicPr>
            <a:picLocks noChangeAspect="1" noChangeArrowheads="1"/>
          </p:cNvPicPr>
          <p:nvPr/>
        </p:nvPicPr>
        <p:blipFill>
          <a:blip r:embed="rId2" cstate="print"/>
          <a:srcRect/>
          <a:stretch>
            <a:fillRect/>
          </a:stretch>
        </p:blipFill>
        <p:spPr bwMode="auto">
          <a:xfrm>
            <a:off x="2627784" y="260648"/>
            <a:ext cx="4896544" cy="60390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wizzley.com/static/uploads/en/module/text/2011/06/04/2011-06-04_00-15-51_260.288x287.png"/>
          <p:cNvPicPr>
            <a:picLocks noChangeAspect="1" noChangeArrowheads="1"/>
          </p:cNvPicPr>
          <p:nvPr/>
        </p:nvPicPr>
        <p:blipFill>
          <a:blip r:embed="rId2" cstate="print"/>
          <a:srcRect/>
          <a:stretch>
            <a:fillRect/>
          </a:stretch>
        </p:blipFill>
        <p:spPr bwMode="auto">
          <a:xfrm>
            <a:off x="1403648" y="764703"/>
            <a:ext cx="6552728" cy="564262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2.bp.blogspot.com/-cbcWUKw3DU4/T9o7R0AsfPI/AAAAAAAABHg/NpDzppEqKuc/s1600/Socialization+image+http-::yetanotherhomeschoolblog-sheri.blogspot.com.jpg"/>
          <p:cNvPicPr>
            <a:picLocks noChangeAspect="1" noChangeArrowheads="1"/>
          </p:cNvPicPr>
          <p:nvPr/>
        </p:nvPicPr>
        <p:blipFill>
          <a:blip r:embed="rId2" cstate="print"/>
          <a:srcRect/>
          <a:stretch>
            <a:fillRect/>
          </a:stretch>
        </p:blipFill>
        <p:spPr bwMode="auto">
          <a:xfrm>
            <a:off x="1691679" y="394870"/>
            <a:ext cx="7007639" cy="59144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Socialization?</a:t>
            </a:r>
          </a:p>
        </p:txBody>
      </p:sp>
      <p:sp>
        <p:nvSpPr>
          <p:cNvPr id="3" name="Content Placeholder 2"/>
          <p:cNvSpPr>
            <a:spLocks noGrp="1"/>
          </p:cNvSpPr>
          <p:nvPr>
            <p:ph idx="1"/>
          </p:nvPr>
        </p:nvSpPr>
        <p:spPr/>
        <p:txBody>
          <a:bodyPr>
            <a:normAutofit fontScale="77500" lnSpcReduction="20000"/>
          </a:bodyPr>
          <a:lstStyle/>
          <a:p>
            <a:r>
              <a:rPr lang="en-GB" dirty="0"/>
              <a:t>Sociologists, in general, are interested in the patterns of behaviour and attitudes that emerge </a:t>
            </a:r>
            <a:r>
              <a:rPr lang="en-GB" i="1" dirty="0"/>
              <a:t>throughout the life course, </a:t>
            </a:r>
            <a:r>
              <a:rPr lang="en-GB" dirty="0"/>
              <a:t>from infancy to old age. </a:t>
            </a:r>
          </a:p>
          <a:p>
            <a:r>
              <a:rPr lang="en-GB" b="1" dirty="0"/>
              <a:t>Socialization is the lifelong process, in which people learn the attitudes, values, and behaviours appropriate for members of a particular culture.</a:t>
            </a:r>
          </a:p>
          <a:p>
            <a:r>
              <a:rPr lang="en-GB" dirty="0"/>
              <a:t>Socialization occurs through human interactions that begin in infancy and continue through retirement. </a:t>
            </a:r>
          </a:p>
          <a:p>
            <a:pPr lvl="1"/>
            <a:r>
              <a:rPr lang="en-GB" dirty="0"/>
              <a:t>We learn a great deal from those people most important in our lives—immediate family members, best friends, and teachers.</a:t>
            </a:r>
          </a:p>
          <a:p>
            <a:r>
              <a:rPr lang="en-GB" dirty="0"/>
              <a:t>We also learn from people we see on the street, on television, on the Internet, and in films and magazines.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a:t>Socialization helps us</a:t>
            </a:r>
          </a:p>
          <a:p>
            <a:pPr lvl="1"/>
            <a:r>
              <a:rPr lang="en-GB" dirty="0"/>
              <a:t>to discover how to behave “properly” and what to expect from others if we follow (or challenge) society’s norms and values.</a:t>
            </a:r>
          </a:p>
          <a:p>
            <a:pPr lvl="1"/>
            <a:r>
              <a:rPr lang="en-GB" dirty="0"/>
              <a:t>To understand the process of transmission of a culture from one generation to the next, to ensure the long-term continuity of a society.</a:t>
            </a:r>
          </a:p>
          <a:p>
            <a:pPr lvl="1"/>
            <a:r>
              <a:rPr lang="en-GB" dirty="0"/>
              <a:t>To understand the process of development of </a:t>
            </a:r>
            <a:r>
              <a:rPr lang="en-GB" i="1" dirty="0"/>
              <a:t>personality</a:t>
            </a:r>
            <a:r>
              <a:rPr lang="en-GB"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a:t>	What would happen if anyone does not have any opportunity to interact with others?</a:t>
            </a:r>
          </a:p>
          <a:p>
            <a:pPr lvl="1"/>
            <a:endParaRPr lang="en-GB" dirty="0"/>
          </a:p>
          <a:p>
            <a:pPr lvl="1"/>
            <a:r>
              <a:rPr lang="en-GB" dirty="0"/>
              <a:t>Try to imagine</a:t>
            </a:r>
          </a:p>
          <a:p>
            <a:pPr lvl="1"/>
            <a:r>
              <a:rPr lang="en-GB" dirty="0"/>
              <a:t>Give some examples (if you have any in your mind)</a:t>
            </a:r>
          </a:p>
          <a:p>
            <a:pPr lvl="1"/>
            <a:endParaRPr lang="en-GB" dirty="0"/>
          </a:p>
          <a:p>
            <a:pPr>
              <a:buNone/>
            </a:pPr>
            <a:r>
              <a:rPr lang="en-GB" dirty="0"/>
              <a:t>What makes us who we 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edge">
                                      <p:cBhvr>
                                        <p:cTn id="12" dur="2000"/>
                                        <p:tgtEl>
                                          <p:spTgt spid="3">
                                            <p:txEl>
                                              <p:pRg st="2" end="2"/>
                                            </p:txEl>
                                          </p:spTgt>
                                        </p:tgtEl>
                                      </p:cBhvr>
                                    </p:animEffect>
                                  </p:childTnLst>
                                </p:cTn>
                              </p:par>
                              <p:par>
                                <p:cTn id="13" presetID="2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edg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Role of Socialization</a:t>
            </a:r>
          </a:p>
        </p:txBody>
      </p:sp>
      <p:sp>
        <p:nvSpPr>
          <p:cNvPr id="3" name="Content Placeholder 2"/>
          <p:cNvSpPr>
            <a:spLocks noGrp="1"/>
          </p:cNvSpPr>
          <p:nvPr>
            <p:ph idx="1"/>
          </p:nvPr>
        </p:nvSpPr>
        <p:spPr/>
        <p:txBody>
          <a:bodyPr>
            <a:normAutofit fontScale="92500"/>
          </a:bodyPr>
          <a:lstStyle/>
          <a:p>
            <a:r>
              <a:rPr lang="en-GB" b="1" dirty="0"/>
              <a:t>Social Environment: The Impact of Isolation </a:t>
            </a:r>
          </a:p>
          <a:p>
            <a:pPr lvl="1"/>
            <a:r>
              <a:rPr lang="en-GB" dirty="0"/>
              <a:t>In the 1994 movie </a:t>
            </a:r>
            <a:r>
              <a:rPr lang="en-GB" i="1" dirty="0"/>
              <a:t>Nell, Jodie Foster played a young woman </a:t>
            </a:r>
            <a:r>
              <a:rPr lang="en-GB" dirty="0"/>
              <a:t>hidden from birth by her mother in a backwoods cabin. Raised without normal human contact, Nell crouches like an animal, screams wildly, and speaks or sings in a language all her own. This movie was drawn from the actual account of an emaciated 16-year-old boy who appeared mysteriously in 1828 in the town square of Nuremberg, Germany (Lipson 1994).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The Case of Isabelle:</a:t>
            </a:r>
          </a:p>
          <a:p>
            <a:pPr lvl="1"/>
            <a:r>
              <a:rPr lang="en-GB" dirty="0"/>
              <a:t>For the first six years of her life, Isabelle lived in almost total seclusion in a darkened room. She had little contact with other people, with the exception of her mother, who could neither speak nor hear. Isabelle’s mother’s parents had been so deeply  shamed of Isabelle’s illegitimate birth that they kept her hidden away from the world. Ohio authorities finally discovered the child in 1938, when Isabelle’s mother escaped from her parents’ home, taking her daughter with her.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1213</TotalTime>
  <Words>480</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Verdana</vt:lpstr>
      <vt:lpstr>Wingdings 2</vt:lpstr>
      <vt:lpstr>Solstice</vt:lpstr>
      <vt:lpstr>SOC 101: Introduction to Sociology</vt:lpstr>
      <vt:lpstr>PowerPoint Presentation</vt:lpstr>
      <vt:lpstr>PowerPoint Presentation</vt:lpstr>
      <vt:lpstr>PowerPoint Presentation</vt:lpstr>
      <vt:lpstr>What is Socialization?</vt:lpstr>
      <vt:lpstr>PowerPoint Presentation</vt:lpstr>
      <vt:lpstr>PowerPoint Presentation</vt:lpstr>
      <vt:lpstr>The Role of Socialization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Bulbul Ashraf</dc:creator>
  <cp:lastModifiedBy>NSU</cp:lastModifiedBy>
  <cp:revision>182</cp:revision>
  <dcterms:created xsi:type="dcterms:W3CDTF">2015-09-01T07:20:26Z</dcterms:created>
  <dcterms:modified xsi:type="dcterms:W3CDTF">2021-10-12T10:12:44Z</dcterms:modified>
</cp:coreProperties>
</file>