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8" r:id="rId3"/>
    <p:sldId id="267" r:id="rId4"/>
    <p:sldId id="270" r:id="rId5"/>
    <p:sldId id="271" r:id="rId6"/>
    <p:sldId id="273" r:id="rId7"/>
    <p:sldId id="272" r:id="rId8"/>
    <p:sldId id="274" r:id="rId9"/>
    <p:sldId id="275" r:id="rId10"/>
    <p:sldId id="277"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640A56C-3D9E-4409-B5AA-756914639A5D}"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40A56C-3D9E-4409-B5AA-756914639A5D}"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F480DB2-958A-421D-8E7D-75BEBA106488}" type="datetimeFigureOut">
              <a:rPr lang="en-GB" smtClean="0"/>
              <a:pPr/>
              <a:t>27/10/2020</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640A56C-3D9E-4409-B5AA-756914639A5D}"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heindependentbd.com/post/15401" TargetMode="External"/><Relationship Id="rId2" Type="http://schemas.openxmlformats.org/officeDocument/2006/relationships/hyperlink" Target="http://www.dhakatribune.com/crime/2014/sep/10/28-people-commit-suicide-every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SOC 101: Introduction to Sociology</a:t>
            </a:r>
          </a:p>
        </p:txBody>
      </p:sp>
      <p:sp>
        <p:nvSpPr>
          <p:cNvPr id="3" name="Content Placeholder 2"/>
          <p:cNvSpPr>
            <a:spLocks noGrp="1"/>
          </p:cNvSpPr>
          <p:nvPr>
            <p:ph idx="1"/>
          </p:nvPr>
        </p:nvSpPr>
        <p:spPr/>
        <p:txBody>
          <a:bodyPr/>
          <a:lstStyle/>
          <a:p>
            <a:pPr>
              <a:buNone/>
            </a:pPr>
            <a:r>
              <a:rPr lang="en-US" dirty="0"/>
              <a:t>Definition and scope of Sociology, History </a:t>
            </a:r>
          </a:p>
          <a:p>
            <a:pPr>
              <a:buNone/>
            </a:pPr>
            <a:r>
              <a:rPr lang="en-US" dirty="0"/>
              <a:t>of Sociology as a Discipline</a:t>
            </a:r>
          </a:p>
          <a:p>
            <a:pPr>
              <a:buNone/>
            </a:pPr>
            <a:endParaRPr lang="en-US" dirty="0"/>
          </a:p>
          <a:p>
            <a:pPr>
              <a:buNone/>
            </a:pPr>
            <a:r>
              <a:rPr lang="en-US" dirty="0"/>
              <a:t>Lecture: 2</a:t>
            </a:r>
          </a:p>
          <a:p>
            <a:pPr>
              <a:buNone/>
            </a:pPr>
            <a:endParaRPr lang="en-US" dirty="0"/>
          </a:p>
          <a:p>
            <a:pPr>
              <a:buNone/>
            </a:pPr>
            <a:r>
              <a:rPr lang="en-US" dirty="0"/>
              <a:t>Dr. Bulbul </a:t>
            </a:r>
            <a:r>
              <a:rPr lang="en-US" dirty="0" err="1"/>
              <a:t>Ashraf</a:t>
            </a:r>
            <a:r>
              <a:rPr lang="en-US" dirty="0"/>
              <a:t> </a:t>
            </a:r>
            <a:r>
              <a:rPr lang="en-US" dirty="0" err="1"/>
              <a:t>Siddiqi</a:t>
            </a:r>
            <a:endParaRPr lang="en-US" dirty="0"/>
          </a:p>
          <a:p>
            <a:pPr>
              <a:buNone/>
            </a:pPr>
            <a:r>
              <a:rPr lang="en-US"/>
              <a:t>Associate Professor</a:t>
            </a:r>
          </a:p>
          <a:p>
            <a:pPr>
              <a:buNone/>
            </a:pPr>
            <a:r>
              <a:rPr lang="en-US"/>
              <a:t>Dept</a:t>
            </a:r>
            <a:r>
              <a:rPr lang="en-US" dirty="0"/>
              <a:t>. of Political Science and Sociology</a:t>
            </a:r>
            <a:endParaRPr lang="en-GB" dirty="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Suicide Research by Emile Durkheim (1858-1917)</a:t>
            </a:r>
          </a:p>
        </p:txBody>
      </p:sp>
      <p:sp>
        <p:nvSpPr>
          <p:cNvPr id="5" name="Content Placeholder 4"/>
          <p:cNvSpPr>
            <a:spLocks noGrp="1"/>
          </p:cNvSpPr>
          <p:nvPr>
            <p:ph idx="1"/>
          </p:nvPr>
        </p:nvSpPr>
        <p:spPr/>
        <p:txBody>
          <a:bodyPr>
            <a:normAutofit fontScale="92500" lnSpcReduction="20000"/>
          </a:bodyPr>
          <a:lstStyle/>
          <a:p>
            <a:r>
              <a:rPr lang="en-GB" dirty="0"/>
              <a:t>He developed a theory about the relationship between suicide and social factors.</a:t>
            </a:r>
          </a:p>
          <a:p>
            <a:r>
              <a:rPr lang="en-GB" dirty="0"/>
              <a:t>He compared the rate of suicide in France, England and Denmark in 1869 and explored why a particular country has higher suicide rate than other.</a:t>
            </a:r>
          </a:p>
          <a:p>
            <a:r>
              <a:rPr lang="en-GB" dirty="0"/>
              <a:t>He focused on social factors: cohesiveness or lack of cohesiveness of religious, social and occupational groups.</a:t>
            </a:r>
          </a:p>
          <a:p>
            <a:r>
              <a:rPr lang="en-GB" dirty="0"/>
              <a:t>Suicide rates will rise or fall in conjunction with certain social and economic 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Use your Sociological Imagination</a:t>
            </a:r>
          </a:p>
        </p:txBody>
      </p:sp>
      <p:sp>
        <p:nvSpPr>
          <p:cNvPr id="3" name="Content Placeholder 2"/>
          <p:cNvSpPr>
            <a:spLocks noGrp="1"/>
          </p:cNvSpPr>
          <p:nvPr>
            <p:ph idx="1"/>
          </p:nvPr>
        </p:nvSpPr>
        <p:spPr/>
        <p:txBody>
          <a:bodyPr/>
          <a:lstStyle/>
          <a:p>
            <a:r>
              <a:rPr lang="en-GB" dirty="0"/>
              <a:t>If you were Durkheim’s successor in his research on suicide, how would you investigate the factors that may explain the increase in suicide rates among young people in BD today?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7" name="Picture 3"/>
          <p:cNvPicPr>
            <a:picLocks noChangeAspect="1" noChangeArrowheads="1"/>
          </p:cNvPicPr>
          <p:nvPr/>
        </p:nvPicPr>
        <p:blipFill>
          <a:blip r:embed="rId2"/>
          <a:srcRect/>
          <a:stretch>
            <a:fillRect/>
          </a:stretch>
        </p:blipFill>
        <p:spPr bwMode="auto">
          <a:xfrm>
            <a:off x="1142976" y="214290"/>
            <a:ext cx="7373279" cy="616736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	</a:t>
            </a:r>
          </a:p>
        </p:txBody>
      </p:sp>
      <p:sp>
        <p:nvSpPr>
          <p:cNvPr id="3" name="Content Placeholder 2"/>
          <p:cNvSpPr>
            <a:spLocks noGrp="1"/>
          </p:cNvSpPr>
          <p:nvPr>
            <p:ph idx="1"/>
          </p:nvPr>
        </p:nvSpPr>
        <p:spPr/>
        <p:txBody>
          <a:bodyPr>
            <a:normAutofit fontScale="92500"/>
          </a:bodyPr>
          <a:lstStyle/>
          <a:p>
            <a:r>
              <a:rPr lang="en-GB" dirty="0"/>
              <a:t>Sociological Imagination</a:t>
            </a:r>
          </a:p>
          <a:p>
            <a:pPr lvl="1"/>
            <a:r>
              <a:rPr lang="en-GB" dirty="0"/>
              <a:t>Critical thinking: Charles Wright Mills described such thinking as </a:t>
            </a:r>
            <a:r>
              <a:rPr lang="en-GB" i="1" dirty="0"/>
              <a:t>sociological imagination</a:t>
            </a:r>
          </a:p>
          <a:p>
            <a:pPr lvl="1"/>
            <a:r>
              <a:rPr lang="en-GB" dirty="0"/>
              <a:t>This is an awareness of the relationship between an individual and the wider society.</a:t>
            </a:r>
          </a:p>
          <a:p>
            <a:pPr lvl="1"/>
            <a:r>
              <a:rPr lang="en-GB" dirty="0"/>
              <a:t>Seeing ones own society as an outsider. </a:t>
            </a:r>
          </a:p>
          <a:p>
            <a:pPr lvl="1"/>
            <a:r>
              <a:rPr lang="en-GB" dirty="0"/>
              <a:t>See the world and its people in a new way and through a broader lens. </a:t>
            </a:r>
          </a:p>
          <a:p>
            <a:r>
              <a:rPr lang="en-GB" dirty="0"/>
              <a:t>The issue of Divorce</a:t>
            </a:r>
          </a:p>
          <a:p>
            <a:r>
              <a:rPr lang="en-GB" dirty="0"/>
              <a:t>Clean UP Dhaka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Sociology and Common sense	 </a:t>
            </a:r>
          </a:p>
        </p:txBody>
      </p:sp>
      <p:sp>
        <p:nvSpPr>
          <p:cNvPr id="3" name="Content Placeholder 2"/>
          <p:cNvSpPr>
            <a:spLocks noGrp="1"/>
          </p:cNvSpPr>
          <p:nvPr>
            <p:ph idx="1"/>
          </p:nvPr>
        </p:nvSpPr>
        <p:spPr/>
        <p:txBody>
          <a:bodyPr>
            <a:normAutofit fontScale="92500" lnSpcReduction="20000"/>
          </a:bodyPr>
          <a:lstStyle/>
          <a:p>
            <a:r>
              <a:rPr lang="en-GB" dirty="0"/>
              <a:t>What is common sense?</a:t>
            </a:r>
          </a:p>
          <a:p>
            <a:pPr lvl="1"/>
            <a:r>
              <a:rPr lang="en-GB" dirty="0"/>
              <a:t>Knowledge on human behaviour based on experience (personal or collective)</a:t>
            </a:r>
          </a:p>
          <a:p>
            <a:pPr lvl="1"/>
            <a:r>
              <a:rPr lang="en-GB" dirty="0"/>
              <a:t>Commonsense knowledge is not always accurate; not reliable because it rests on common beliefs without having a systematic approach to understand a fact.</a:t>
            </a:r>
          </a:p>
          <a:p>
            <a:pPr lvl="1"/>
            <a:r>
              <a:rPr lang="en-GB" dirty="0"/>
              <a:t>Sociologists do not accept something as fact, instead each piece of information must be tested following a systematic approach/ method</a:t>
            </a:r>
          </a:p>
          <a:p>
            <a:r>
              <a:rPr lang="en-GB" dirty="0"/>
              <a:t>Sociologists rely on scientific studies in order to describe and understand a social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Sociology and Common sense	 </a:t>
            </a:r>
          </a:p>
        </p:txBody>
      </p:sp>
      <p:sp>
        <p:nvSpPr>
          <p:cNvPr id="3" name="Content Placeholder 2"/>
          <p:cNvSpPr>
            <a:spLocks noGrp="1"/>
          </p:cNvSpPr>
          <p:nvPr>
            <p:ph idx="1"/>
          </p:nvPr>
        </p:nvSpPr>
        <p:spPr/>
        <p:txBody>
          <a:bodyPr/>
          <a:lstStyle/>
          <a:p>
            <a:r>
              <a:rPr lang="en-GB" dirty="0"/>
              <a:t>Case 1: Women tend to be chatty compared to men</a:t>
            </a:r>
          </a:p>
          <a:p>
            <a:r>
              <a:rPr lang="en-GB" dirty="0"/>
              <a:t>Case 2: violent crime holds communities on the border between the United States and Mexico in a kind of death grip, creating an atmosphere of lawlessness reminiscent of the old Wild West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Sociological Theory</a:t>
            </a:r>
          </a:p>
        </p:txBody>
      </p:sp>
      <p:sp>
        <p:nvSpPr>
          <p:cNvPr id="3" name="Content Placeholder 2"/>
          <p:cNvSpPr>
            <a:spLocks noGrp="1"/>
          </p:cNvSpPr>
          <p:nvPr>
            <p:ph idx="1"/>
          </p:nvPr>
        </p:nvSpPr>
        <p:spPr/>
        <p:txBody>
          <a:bodyPr>
            <a:normAutofit lnSpcReduction="10000"/>
          </a:bodyPr>
          <a:lstStyle/>
          <a:p>
            <a:r>
              <a:rPr lang="en-GB" dirty="0"/>
              <a:t>What is theory?</a:t>
            </a:r>
          </a:p>
          <a:p>
            <a:pPr lvl="1"/>
            <a:r>
              <a:rPr lang="en-GB" dirty="0"/>
              <a:t>In sociology, a </a:t>
            </a:r>
            <a:r>
              <a:rPr lang="en-GB" b="1" dirty="0"/>
              <a:t>theory is a set of statements that seeks to explain problems, </a:t>
            </a:r>
            <a:r>
              <a:rPr lang="en-GB" dirty="0"/>
              <a:t>actions, or behaviour.</a:t>
            </a:r>
          </a:p>
          <a:p>
            <a:r>
              <a:rPr lang="en-GB" dirty="0"/>
              <a:t>An effective theory may have both explanatory and predictive power:</a:t>
            </a:r>
          </a:p>
          <a:p>
            <a:pPr lvl="1"/>
            <a:r>
              <a:rPr lang="en-GB" dirty="0"/>
              <a:t>it can help us to see the relationships among seemingly isolated phenomena, </a:t>
            </a:r>
          </a:p>
          <a:p>
            <a:pPr lvl="1"/>
            <a:r>
              <a:rPr lang="en-GB" dirty="0"/>
              <a:t>and to understand how one type of change in an environment leads to other changes.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Sociological Theory</a:t>
            </a:r>
          </a:p>
        </p:txBody>
      </p:sp>
      <p:sp>
        <p:nvSpPr>
          <p:cNvPr id="3" name="Content Placeholder 2"/>
          <p:cNvSpPr>
            <a:spLocks noGrp="1"/>
          </p:cNvSpPr>
          <p:nvPr>
            <p:ph idx="1"/>
          </p:nvPr>
        </p:nvSpPr>
        <p:spPr>
          <a:xfrm>
            <a:off x="1435608" y="1447800"/>
            <a:ext cx="7498080" cy="5221560"/>
          </a:xfrm>
        </p:spPr>
        <p:txBody>
          <a:bodyPr>
            <a:normAutofit fontScale="77500" lnSpcReduction="20000"/>
          </a:bodyPr>
          <a:lstStyle/>
          <a:p>
            <a:r>
              <a:rPr lang="en-GB" dirty="0"/>
              <a:t>Sociologist develops theories: The case of Suicide</a:t>
            </a:r>
          </a:p>
          <a:p>
            <a:r>
              <a:rPr lang="en-GB" dirty="0"/>
              <a:t>Why do people commit suicide?</a:t>
            </a:r>
          </a:p>
          <a:p>
            <a:pPr lvl="1"/>
            <a:r>
              <a:rPr lang="en-GB" dirty="0"/>
              <a:t>Not to discover individual perspective; rather to see the social context</a:t>
            </a:r>
          </a:p>
          <a:p>
            <a:pPr lvl="1"/>
            <a:r>
              <a:rPr lang="en-GB" dirty="0"/>
              <a:t>Identifying social forces that systematically cause some people to take their own lives.</a:t>
            </a:r>
          </a:p>
          <a:p>
            <a:r>
              <a:rPr lang="en-GB" dirty="0"/>
              <a:t>People without religious affiliations had a higher suicide rate than those who were affiliated; </a:t>
            </a:r>
          </a:p>
          <a:p>
            <a:r>
              <a:rPr lang="en-GB" dirty="0"/>
              <a:t>The unmarried had much higher rates than married people; </a:t>
            </a:r>
          </a:p>
          <a:p>
            <a:r>
              <a:rPr lang="en-GB" dirty="0"/>
              <a:t>Soldiers had a higher rate than civilians. In addition,</a:t>
            </a:r>
          </a:p>
          <a:p>
            <a:r>
              <a:rPr lang="en-GB" dirty="0"/>
              <a:t>There seemed to be higher rates of suicide in times of peace than in times of war and revolution, and in times of economic instability and recession rather than in times of prosperity.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Suicide: Case of Bangladesh</a:t>
            </a:r>
          </a:p>
        </p:txBody>
      </p:sp>
      <p:pic>
        <p:nvPicPr>
          <p:cNvPr id="1026" name="Picture 2" descr="E:\NSU\Lecture Soc\Suicide11.jpg"/>
          <p:cNvPicPr>
            <a:picLocks noGrp="1" noChangeAspect="1" noChangeArrowheads="1"/>
          </p:cNvPicPr>
          <p:nvPr>
            <p:ph idx="1"/>
          </p:nvPr>
        </p:nvPicPr>
        <p:blipFill>
          <a:blip r:embed="rId2" cstate="print"/>
          <a:srcRect/>
          <a:stretch>
            <a:fillRect/>
          </a:stretch>
        </p:blipFill>
        <p:spPr bwMode="auto">
          <a:xfrm>
            <a:off x="1435100" y="1514872"/>
            <a:ext cx="7499350" cy="4218384"/>
          </a:xfrm>
          <a:prstGeom prst="rect">
            <a:avLst/>
          </a:prstGeom>
          <a:noFill/>
        </p:spPr>
      </p:pic>
      <p:sp>
        <p:nvSpPr>
          <p:cNvPr id="5" name="TextBox 4"/>
          <p:cNvSpPr txBox="1"/>
          <p:nvPr/>
        </p:nvSpPr>
        <p:spPr>
          <a:xfrm>
            <a:off x="1475656" y="6237312"/>
            <a:ext cx="7200800" cy="369332"/>
          </a:xfrm>
          <a:prstGeom prst="rect">
            <a:avLst/>
          </a:prstGeom>
          <a:noFill/>
        </p:spPr>
        <p:txBody>
          <a:bodyPr wrap="square" rtlCol="0">
            <a:spAutoFit/>
          </a:bodyPr>
          <a:lstStyle/>
          <a:p>
            <a:r>
              <a:rPr lang="en-GB" dirty="0"/>
              <a:t>10</a:t>
            </a:r>
            <a:r>
              <a:rPr lang="en-GB" baseline="30000" dirty="0"/>
              <a:t>th</a:t>
            </a:r>
            <a:r>
              <a:rPr lang="en-GB" dirty="0"/>
              <a:t> September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28 people commit suicide each day in BD in 2014</a:t>
            </a:r>
          </a:p>
          <a:p>
            <a:pPr lvl="1"/>
            <a:r>
              <a:rPr lang="en-GB" dirty="0"/>
              <a:t>Mostly young female </a:t>
            </a:r>
          </a:p>
          <a:p>
            <a:pPr lvl="1"/>
            <a:r>
              <a:rPr lang="en-GB" dirty="0"/>
              <a:t>Age range: 15-29</a:t>
            </a:r>
          </a:p>
          <a:p>
            <a:pPr lvl="1"/>
            <a:r>
              <a:rPr lang="en-GB" dirty="0">
                <a:hlinkClick r:id="rId2"/>
              </a:rPr>
              <a:t>http://www.dhakatribune.com/crime/2014/sep/10/28-people-commit-suicide-everyday</a:t>
            </a:r>
            <a:r>
              <a:rPr lang="en-GB" dirty="0"/>
              <a:t> </a:t>
            </a:r>
          </a:p>
          <a:p>
            <a:r>
              <a:rPr lang="en-GB" dirty="0"/>
              <a:t>According to WHO the annual number is 20,000 in BD.  </a:t>
            </a:r>
          </a:p>
          <a:p>
            <a:r>
              <a:rPr lang="en-GB" dirty="0"/>
              <a:t>65 </a:t>
            </a:r>
            <a:r>
              <a:rPr lang="en-GB" dirty="0" err="1"/>
              <a:t>lac</a:t>
            </a:r>
            <a:r>
              <a:rPr lang="en-GB" dirty="0"/>
              <a:t> people are now at risk (</a:t>
            </a:r>
            <a:r>
              <a:rPr lang="en-GB" dirty="0">
                <a:hlinkClick r:id="rId3"/>
              </a:rPr>
              <a:t>http://www.theindependentbd.com/post/15401</a:t>
            </a:r>
            <a:r>
              <a:rPr lang="en-GB"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791</TotalTime>
  <Words>601</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 MT</vt:lpstr>
      <vt:lpstr>Verdana</vt:lpstr>
      <vt:lpstr>Wingdings 2</vt:lpstr>
      <vt:lpstr>Solstice</vt:lpstr>
      <vt:lpstr>SOC 101: Introduction to Sociology</vt:lpstr>
      <vt:lpstr>PowerPoint Presentation</vt:lpstr>
      <vt:lpstr>Approach </vt:lpstr>
      <vt:lpstr>Sociology and Common sense  </vt:lpstr>
      <vt:lpstr>Sociology and Common sense  </vt:lpstr>
      <vt:lpstr>Sociological Theory</vt:lpstr>
      <vt:lpstr>Sociological Theory</vt:lpstr>
      <vt:lpstr>Suicide: Case of Bangladesh</vt:lpstr>
      <vt:lpstr>PowerPoint Presentation</vt:lpstr>
      <vt:lpstr>Suicide Research by Emile Durkheim (1858-1917)</vt:lpstr>
      <vt:lpstr>Use your Sociological Imagination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Bulbul Ashraf</dc:creator>
  <cp:lastModifiedBy>Bulbul Siddiqi</cp:lastModifiedBy>
  <cp:revision>57</cp:revision>
  <dcterms:created xsi:type="dcterms:W3CDTF">2015-09-01T07:20:26Z</dcterms:created>
  <dcterms:modified xsi:type="dcterms:W3CDTF">2020-10-27T09:54:58Z</dcterms:modified>
</cp:coreProperties>
</file>