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75" d="100"/>
          <a:sy n="75" d="100"/>
        </p:scale>
        <p:origin x="29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DAIA.LAPTOP-VFQ0H4F9\Documents\ND-data-science\project-1\question%20set%201\Q1_set1_question1-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#Rental per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'Q1_set1_question1-results'!$E$1:$J$1</c:f>
              <c:strCache>
                <c:ptCount val="6"/>
                <c:pt idx="0">
                  <c:v>animation</c:v>
                </c:pt>
                <c:pt idx="1">
                  <c:v>Children </c:v>
                </c:pt>
                <c:pt idx="2">
                  <c:v>classic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'Q1_set1_question1-results'!$E$2:$J$2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1D-42C5-A9FE-395B495B5A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1014207"/>
        <c:axId val="1766063663"/>
      </c:barChart>
      <c:catAx>
        <c:axId val="1761014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Category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063663"/>
        <c:crosses val="autoZero"/>
        <c:auto val="1"/>
        <c:lblAlgn val="ctr"/>
        <c:lblOffset val="100"/>
        <c:noMultiLvlLbl val="0"/>
      </c:catAx>
      <c:valAx>
        <c:axId val="176606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#rented</a:t>
                </a:r>
                <a:r>
                  <a:rPr lang="en-US" baseline="0" dirty="0"/>
                  <a:t> times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014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Film</a:t>
            </a:r>
            <a:r>
              <a:rPr lang="en-US" baseline="0" dirty="0"/>
              <a:t> Rental Duration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'Q2_set1_question3-results (2)'!$H$4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'Q2_set1_question3-results (2)'!$G$5:$G$10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'Q2_set1_question3-results (2)'!$H$5:$H$10</c:f>
              <c:numCache>
                <c:formatCode>General</c:formatCode>
                <c:ptCount val="6"/>
                <c:pt idx="0">
                  <c:v>20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13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B-453D-9F83-07B2470140BC}"/>
            </c:ext>
          </c:extLst>
        </c:ser>
        <c:ser>
          <c:idx val="1"/>
          <c:order val="1"/>
          <c:tx>
            <c:strRef>
              <c:f>'Q2_set1_question3-results (2)'!$I$4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'Q2_set1_question3-results (2)'!$G$5:$G$10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'Q2_set1_question3-results (2)'!$I$5:$I$10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15</c:v>
                </c:pt>
                <c:pt idx="3">
                  <c:v>16</c:v>
                </c:pt>
                <c:pt idx="4">
                  <c:v>20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B-453D-9F83-07B2470140BC}"/>
            </c:ext>
          </c:extLst>
        </c:ser>
        <c:ser>
          <c:idx val="2"/>
          <c:order val="2"/>
          <c:tx>
            <c:strRef>
              <c:f>'Q2_set1_question3-results (2)'!$J$4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'Q2_set1_question3-results (2)'!$G$5:$G$10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'Q2_set1_question3-results (2)'!$J$5:$J$10</c:f>
              <c:numCache>
                <c:formatCode>General</c:formatCode>
                <c:ptCount val="6"/>
                <c:pt idx="0">
                  <c:v>14</c:v>
                </c:pt>
                <c:pt idx="1">
                  <c:v>15</c:v>
                </c:pt>
                <c:pt idx="2">
                  <c:v>10</c:v>
                </c:pt>
                <c:pt idx="3">
                  <c:v>12</c:v>
                </c:pt>
                <c:pt idx="4">
                  <c:v>17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B-453D-9F83-07B2470140BC}"/>
            </c:ext>
          </c:extLst>
        </c:ser>
        <c:ser>
          <c:idx val="3"/>
          <c:order val="3"/>
          <c:tx>
            <c:strRef>
              <c:f>'Q2_set1_question3-results (2)'!$K$4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'Q2_set1_question3-results (2)'!$G$5:$G$10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'Q2_set1_question3-results (2)'!$K$5:$K$10</c:f>
              <c:numCache>
                <c:formatCode>General</c:formatCode>
                <c:ptCount val="6"/>
                <c:pt idx="0">
                  <c:v>18</c:v>
                </c:pt>
                <c:pt idx="1">
                  <c:v>14</c:v>
                </c:pt>
                <c:pt idx="2">
                  <c:v>17</c:v>
                </c:pt>
                <c:pt idx="3">
                  <c:v>15</c:v>
                </c:pt>
                <c:pt idx="4">
                  <c:v>19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EB-453D-9F83-07B2470140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5740991"/>
        <c:axId val="1849469279"/>
      </c:barChart>
      <c:catAx>
        <c:axId val="1845740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Standard quartile by days for</a:t>
                </a:r>
                <a:r>
                  <a:rPr lang="en-US" baseline="0" dirty="0"/>
                  <a:t> </a:t>
                </a:r>
                <a:r>
                  <a:rPr lang="en-US" dirty="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469279"/>
        <c:crosses val="autoZero"/>
        <c:auto val="1"/>
        <c:lblAlgn val="ctr"/>
        <c:lblOffset val="100"/>
        <c:noMultiLvlLbl val="0"/>
      </c:catAx>
      <c:valAx>
        <c:axId val="1849469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Rental</a:t>
                </a:r>
                <a:r>
                  <a:rPr lang="en-US" baseline="0" dirty="0"/>
                  <a:t> duration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4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of Store 1,2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Sheet1!$G$8</c:f>
              <c:strCache>
                <c:ptCount val="1"/>
                <c:pt idx="0">
                  <c:v>Store_1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Sheet1!$H$6:$L$7</c:f>
              <c:multiLvlStrCache>
                <c:ptCount val="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2</c:v>
                  </c:pt>
                </c:lvl>
                <c:lvl>
                  <c:pt idx="0">
                    <c:v>2005</c:v>
                  </c:pt>
                  <c:pt idx="4">
                    <c:v>2006</c:v>
                  </c:pt>
                </c:lvl>
              </c:multiLvlStrCache>
            </c:multiLvlStrRef>
          </c:cat>
          <c:val>
            <c:numRef>
              <c:f>Sheet1!$H$8:$L$8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5-409B-BE5F-34F8D41D1160}"/>
            </c:ext>
          </c:extLst>
        </c:ser>
        <c:ser>
          <c:idx val="1"/>
          <c:order val="1"/>
          <c:tx>
            <c:strRef>
              <c:f>Sheet1!$G$9</c:f>
              <c:strCache>
                <c:ptCount val="1"/>
                <c:pt idx="0">
                  <c:v>Store_2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Sheet1!$H$6:$L$7</c:f>
              <c:multiLvlStrCache>
                <c:ptCount val="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2</c:v>
                  </c:pt>
                </c:lvl>
                <c:lvl>
                  <c:pt idx="0">
                    <c:v>2005</c:v>
                  </c:pt>
                  <c:pt idx="4">
                    <c:v>2006</c:v>
                  </c:pt>
                </c:lvl>
              </c:multiLvlStrCache>
            </c:multiLvlStrRef>
          </c:cat>
          <c:val>
            <c:numRef>
              <c:f>Sheet1!$H$9:$L$9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5-409B-BE5F-34F8D41D11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1009663"/>
        <c:axId val="1234742511"/>
      </c:barChart>
      <c:catAx>
        <c:axId val="1231009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Months per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742511"/>
        <c:crosses val="autoZero"/>
        <c:auto val="1"/>
        <c:lblAlgn val="ctr"/>
        <c:lblOffset val="100"/>
        <c:noMultiLvlLbl val="0"/>
      </c:catAx>
      <c:valAx>
        <c:axId val="1234742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Rental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00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Paying Customers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'Q4_set2_question2-results (2)'!$J$39:$J$40</c:f>
              <c:strCache>
                <c:ptCount val="2"/>
                <c:pt idx="0">
                  <c:v>Month</c:v>
                </c:pt>
                <c:pt idx="1">
                  <c:v>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'Q4_set2_question2-results (2)'!$I$41:$I$50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'Q4_set2_question2-results (2)'!$J$41:$J$50</c:f>
              <c:numCache>
                <c:formatCode>General</c:formatCode>
                <c:ptCount val="10"/>
                <c:pt idx="0">
                  <c:v>19.96</c:v>
                </c:pt>
                <c:pt idx="1">
                  <c:v>22.94</c:v>
                </c:pt>
                <c:pt idx="2">
                  <c:v>22.94</c:v>
                </c:pt>
                <c:pt idx="3">
                  <c:v>22.95</c:v>
                </c:pt>
                <c:pt idx="4">
                  <c:v>41.91</c:v>
                </c:pt>
                <c:pt idx="5">
                  <c:v>37.92</c:v>
                </c:pt>
                <c:pt idx="6">
                  <c:v>44.92</c:v>
                </c:pt>
                <c:pt idx="7">
                  <c:v>35.94</c:v>
                </c:pt>
                <c:pt idx="8">
                  <c:v>19.96</c:v>
                </c:pt>
                <c:pt idx="9">
                  <c:v>25.93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8-4DEF-995E-A1D70983666E}"/>
            </c:ext>
          </c:extLst>
        </c:ser>
        <c:ser>
          <c:idx val="1"/>
          <c:order val="1"/>
          <c:tx>
            <c:strRef>
              <c:f>'Q4_set2_question2-results (2)'!$K$39:$K$40</c:f>
              <c:strCache>
                <c:ptCount val="2"/>
                <c:pt idx="0">
                  <c:v>Month</c:v>
                </c:pt>
                <c:pt idx="1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'Q4_set2_question2-results (2)'!$I$41:$I$50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'Q4_set2_question2-results (2)'!$K$41:$K$50</c:f>
              <c:numCache>
                <c:formatCode>General</c:formatCode>
                <c:ptCount val="10"/>
                <c:pt idx="0">
                  <c:v>71.84</c:v>
                </c:pt>
                <c:pt idx="1">
                  <c:v>72.84</c:v>
                </c:pt>
                <c:pt idx="2">
                  <c:v>86.83</c:v>
                </c:pt>
                <c:pt idx="3">
                  <c:v>87.82</c:v>
                </c:pt>
                <c:pt idx="4">
                  <c:v>76.87</c:v>
                </c:pt>
                <c:pt idx="5">
                  <c:v>53.9</c:v>
                </c:pt>
                <c:pt idx="6">
                  <c:v>58.88</c:v>
                </c:pt>
                <c:pt idx="7">
                  <c:v>64.849999999999994</c:v>
                </c:pt>
                <c:pt idx="8">
                  <c:v>74.849999999999994</c:v>
                </c:pt>
                <c:pt idx="9">
                  <c:v>67.88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E8-4DEF-995E-A1D70983666E}"/>
            </c:ext>
          </c:extLst>
        </c:ser>
        <c:ser>
          <c:idx val="2"/>
          <c:order val="2"/>
          <c:tx>
            <c:strRef>
              <c:f>'Q4_set2_question2-results (2)'!$L$39:$L$40</c:f>
              <c:strCache>
                <c:ptCount val="2"/>
                <c:pt idx="0">
                  <c:v>Month</c:v>
                </c:pt>
                <c:pt idx="1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'Q4_set2_question2-results (2)'!$I$41:$I$50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'Q4_set2_question2-results (2)'!$L$41:$L$50</c:f>
              <c:numCache>
                <c:formatCode>General</c:formatCode>
                <c:ptCount val="10"/>
                <c:pt idx="0">
                  <c:v>72.88</c:v>
                </c:pt>
                <c:pt idx="1">
                  <c:v>93.82</c:v>
                </c:pt>
                <c:pt idx="2">
                  <c:v>54.86</c:v>
                </c:pt>
                <c:pt idx="3">
                  <c:v>100.78</c:v>
                </c:pt>
                <c:pt idx="4">
                  <c:v>89.8</c:v>
                </c:pt>
                <c:pt idx="5">
                  <c:v>73.8</c:v>
                </c:pt>
                <c:pt idx="6">
                  <c:v>85.82</c:v>
                </c:pt>
                <c:pt idx="7">
                  <c:v>61.88</c:v>
                </c:pt>
                <c:pt idx="8">
                  <c:v>96.81</c:v>
                </c:pt>
                <c:pt idx="9">
                  <c:v>89.82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E8-4DEF-995E-A1D70983666E}"/>
            </c:ext>
          </c:extLst>
        </c:ser>
        <c:ser>
          <c:idx val="3"/>
          <c:order val="3"/>
          <c:tx>
            <c:strRef>
              <c:f>'Q4_set2_question2-results (2)'!$M$39:$M$40</c:f>
              <c:strCache>
                <c:ptCount val="2"/>
                <c:pt idx="0">
                  <c:v>Month</c:v>
                </c:pt>
                <c:pt idx="1">
                  <c:v>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'Q4_set2_question2-results (2)'!$I$41:$I$50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'Q4_set2_question2-results (2)'!$M$41:$M$50</c:f>
              <c:numCache>
                <c:formatCode>General</c:formatCode>
                <c:ptCount val="10"/>
                <c:pt idx="0">
                  <c:v>2.99</c:v>
                </c:pt>
                <c:pt idx="1">
                  <c:v>0</c:v>
                </c:pt>
                <c:pt idx="2">
                  <c:v>2.99</c:v>
                </c:pt>
                <c:pt idx="3">
                  <c:v>0</c:v>
                </c:pt>
                <c:pt idx="4">
                  <c:v>0</c:v>
                </c:pt>
                <c:pt idx="5">
                  <c:v>0.99</c:v>
                </c:pt>
                <c:pt idx="6">
                  <c:v>4.99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E8-4DEF-995E-A1D7098366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8494704"/>
        <c:axId val="592455136"/>
      </c:barChart>
      <c:catAx>
        <c:axId val="65849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costumers</a:t>
                </a:r>
                <a:r>
                  <a:rPr lang="en-US" baseline="0"/>
                  <a:t> payment per month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55136"/>
        <c:crosses val="autoZero"/>
        <c:auto val="1"/>
        <c:lblAlgn val="ctr"/>
        <c:lblOffset val="100"/>
        <c:noMultiLvlLbl val="0"/>
      </c:catAx>
      <c:valAx>
        <c:axId val="59245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payments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49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graph shows that animation is the most rented category for the families 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8505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Q1 (Set1-Q1). We want to understand more about the movies that families are watching. The following categories are considered family movies: Animation, Children, Classics, Comedy, Family, and Music.</a:t>
            </a:r>
            <a:endParaRPr sz="1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11D616-9CA5-428B-A02B-C24192843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270535"/>
              </p:ext>
            </p:extLst>
          </p:nvPr>
        </p:nvGraphicFramePr>
        <p:xfrm>
          <a:off x="3744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graph shows that the family category has the highest rented duration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Q2 (Set 1 – Q3). Finally, provide a table with the family-friendly film category, each of the quartiles, and the corresponding count of movies within each combination of film category for each corresponding rental duration category</a:t>
            </a:r>
            <a:endParaRPr sz="1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CAD120B-0525-423A-888E-7298B167A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457577"/>
              </p:ext>
            </p:extLst>
          </p:nvPr>
        </p:nvGraphicFramePr>
        <p:xfrm>
          <a:off x="394500" y="1563539"/>
          <a:ext cx="4592918" cy="278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figure shows the comparison of the two stores for no. rentals every month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Q3 (set 2 – Q1). how the two stores compare in their count of rental orders during every month for all the years we have data for</a:t>
            </a:r>
            <a:endParaRPr sz="1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53A202-0A04-4402-AF93-C957923A9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782360"/>
              </p:ext>
            </p:extLst>
          </p:nvPr>
        </p:nvGraphicFramePr>
        <p:xfrm>
          <a:off x="3330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883400" y="1151467"/>
            <a:ext cx="1866099" cy="3606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graph shows the top 10 paying customers, and we can see that the top paying customer is Eleanor Hunt followed by Karl Seal.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Q4 (set 2 – Q2). </a:t>
            </a:r>
            <a:r>
              <a:rPr lang="en-US" sz="14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 would like to know who were our top 10 paying customers, how many payments they made on a monthly basis during 2007, and what was the amount of the monthly payments</a:t>
            </a:r>
            <a:endParaRPr sz="1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46A00D-C327-4302-A338-B6C1AED58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927776"/>
              </p:ext>
            </p:extLst>
          </p:nvPr>
        </p:nvGraphicFramePr>
        <p:xfrm>
          <a:off x="228600" y="1151467"/>
          <a:ext cx="6477000" cy="360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252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Q1 (Set1-Q1). We want to understand more about the movies that families are watching. The following categories are considered family movies: Animation, Children, Classics, Comedy, Family, and Music.</vt:lpstr>
      <vt:lpstr>Q2 (Set 1 – Q3). Finally, provide a table with the family-friendly film category, each of the quartiles, and the corresponding count of movies within each combination of film category for each corresponding rental duration category</vt:lpstr>
      <vt:lpstr>Q3 (set 2 – Q1). how the two stores compare in their count of rental orders during every month for all the years we have data for</vt:lpstr>
      <vt:lpstr>Q4 (set 2 – Q2). We would like to know who were our top 10 paying customers, how many payments they made on a monthly basis during 2007, and what was the amount of the monthly payments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Set1-Q1 – We want to understand more about the movies that families are watching. The following categories are considered family movies: Animation, Children, Classics, Comedy, Family, and Music.</dc:title>
  <dc:creator>SDAIA</dc:creator>
  <cp:lastModifiedBy>Fahad Alsabr</cp:lastModifiedBy>
  <cp:revision>8</cp:revision>
  <dcterms:modified xsi:type="dcterms:W3CDTF">2022-11-05T21:34:57Z</dcterms:modified>
</cp:coreProperties>
</file>