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65" r:id="rId4"/>
    <p:sldId id="258" r:id="rId5"/>
    <p:sldId id="257" r:id="rId6"/>
    <p:sldId id="269" r:id="rId7"/>
    <p:sldId id="268" r:id="rId8"/>
    <p:sldId id="271" r:id="rId9"/>
    <p:sldId id="272" r:id="rId10"/>
    <p:sldId id="260" r:id="rId11"/>
    <p:sldId id="279" r:id="rId12"/>
    <p:sldId id="261"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0000"/>
    <a:srgbClr val="00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p:cViewPr varScale="1">
        <p:scale>
          <a:sx n="114" d="100"/>
          <a:sy n="114" d="100"/>
        </p:scale>
        <p:origin x="138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6/9/2024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6/9/2024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1184752"/>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pk/erp/financials/what-is-financial-management-system/" TargetMode="External"/><Relationship Id="rId2" Type="http://schemas.openxmlformats.org/officeDocument/2006/relationships/hyperlink" Target="https://www.sap.com/mena/products/erp/s4hana/what-is-financial-management-system.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54175"/>
            <a:ext cx="9144000" cy="1470025"/>
          </a:xfrm>
        </p:spPr>
        <p:txBody>
          <a:bodyPr/>
          <a:lstStyle/>
          <a:p>
            <a:r>
              <a:rPr lang="en-US" sz="4000" dirty="0" smtClean="0">
                <a:solidFill>
                  <a:srgbClr val="002060"/>
                </a:solidFill>
              </a:rPr>
              <a:t>Finance Management System</a:t>
            </a:r>
            <a:endParaRPr lang="en-US" sz="4000" dirty="0">
              <a:solidFill>
                <a:srgbClr val="00206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0762291"/>
              </p:ext>
            </p:extLst>
          </p:nvPr>
        </p:nvGraphicFramePr>
        <p:xfrm>
          <a:off x="1524000" y="3766185"/>
          <a:ext cx="6032500" cy="882015"/>
        </p:xfrm>
        <a:graphic>
          <a:graphicData uri="http://schemas.openxmlformats.org/drawingml/2006/table">
            <a:tbl>
              <a:tblPr>
                <a:tableStyleId>{5940675A-B579-460E-94D1-54222C63F5DA}</a:tableStyleId>
              </a:tblPr>
              <a:tblGrid>
                <a:gridCol w="666750">
                  <a:extLst>
                    <a:ext uri="{9D8B030D-6E8A-4147-A177-3AD203B41FA5}">
                      <a16:colId xmlns:a16="http://schemas.microsoft.com/office/drawing/2014/main" val="20000"/>
                    </a:ext>
                  </a:extLst>
                </a:gridCol>
                <a:gridCol w="2027167">
                  <a:extLst>
                    <a:ext uri="{9D8B030D-6E8A-4147-A177-3AD203B41FA5}">
                      <a16:colId xmlns:a16="http://schemas.microsoft.com/office/drawing/2014/main" val="20001"/>
                    </a:ext>
                  </a:extLst>
                </a:gridCol>
                <a:gridCol w="3338583">
                  <a:extLst>
                    <a:ext uri="{9D8B030D-6E8A-4147-A177-3AD203B41FA5}">
                      <a16:colId xmlns:a16="http://schemas.microsoft.com/office/drawing/2014/main" val="20002"/>
                    </a:ext>
                  </a:extLst>
                </a:gridCol>
              </a:tblGrid>
              <a:tr h="190500">
                <a:tc gridSpan="3">
                  <a:txBody>
                    <a:bodyPr/>
                    <a:lstStyle/>
                    <a:p>
                      <a:pPr algn="ctr" fontAlgn="ctr"/>
                      <a:r>
                        <a:rPr lang="en-US" sz="2000" b="1" u="none" strike="noStrike" dirty="0">
                          <a:effectLst/>
                          <a:latin typeface="Arial" panose="020B0604020202020204" pitchFamily="34" charset="0"/>
                          <a:cs typeface="Arial" panose="020B0604020202020204" pitchFamily="34" charset="0"/>
                        </a:rPr>
                        <a:t>GROUP MEMBERS</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38100" cap="flat" cmpd="sng" algn="ctr">
                      <a:solidFill>
                        <a:srgbClr val="002060"/>
                      </a:solidFill>
                      <a:prstDash val="solid"/>
                      <a:round/>
                      <a:headEnd type="none" w="med" len="med"/>
                      <a:tailEnd type="none" w="med" len="med"/>
                    </a:lnL>
                    <a:lnR w="38100" cap="flat" cmpd="sng" algn="ctr">
                      <a:solidFill>
                        <a:srgbClr val="002060"/>
                      </a:solidFill>
                      <a:prstDash val="solid"/>
                      <a:round/>
                      <a:headEnd type="none" w="med" len="med"/>
                      <a:tailEnd type="none" w="med" len="med"/>
                    </a:lnR>
                    <a:lnT w="38100" cap="flat" cmpd="sng" algn="ctr">
                      <a:solidFill>
                        <a:srgbClr val="00206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ctr" fontAlgn="ctr"/>
                      <a:r>
                        <a:rPr lang="en-US" sz="1800" b="1" u="none" strike="noStrike" dirty="0" err="1">
                          <a:effectLst/>
                          <a:latin typeface="Arial" panose="020B0604020202020204" pitchFamily="34" charset="0"/>
                          <a:cs typeface="Arial" panose="020B0604020202020204" pitchFamily="34" charset="0"/>
                        </a:rPr>
                        <a:t>S.No</a:t>
                      </a:r>
                      <a:r>
                        <a:rPr lang="en-US" sz="1800" b="1" u="none" strike="noStrike" dirty="0">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38100" cap="flat" cmpd="sng" algn="ctr">
                      <a:solidFill>
                        <a:srgbClr val="002060"/>
                      </a:solidFill>
                      <a:prstDash val="solid"/>
                      <a:round/>
                      <a:headEnd type="none" w="med" len="med"/>
                      <a:tailEnd type="none" w="med" len="med"/>
                    </a:lnL>
                  </a:tcPr>
                </a:tc>
                <a:tc>
                  <a:txBody>
                    <a:bodyPr/>
                    <a:lstStyle/>
                    <a:p>
                      <a:pPr algn="ctr" fontAlgn="ctr"/>
                      <a:r>
                        <a:rPr lang="en-US" sz="1800" b="1" u="none" strike="noStrike" dirty="0">
                          <a:effectLst/>
                          <a:latin typeface="Arial" panose="020B0604020202020204" pitchFamily="34" charset="0"/>
                          <a:cs typeface="Arial" panose="020B0604020202020204" pitchFamily="34" charset="0"/>
                        </a:rPr>
                        <a:t>Enrollment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Student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R w="381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0001"/>
                  </a:ext>
                </a:extLst>
              </a:tr>
              <a:tr h="240030">
                <a:tc>
                  <a:txBody>
                    <a:bodyPr/>
                    <a:lstStyle/>
                    <a:p>
                      <a:pPr algn="ctr" fontAlgn="ctr"/>
                      <a:r>
                        <a:rPr lang="en-US" sz="1800" u="none" strike="noStrike">
                          <a:solidFill>
                            <a:srgbClr val="002060"/>
                          </a:solidFill>
                          <a:effectLst/>
                          <a:latin typeface="Arial" panose="020B0604020202020204" pitchFamily="34" charset="0"/>
                          <a:cs typeface="Arial" panose="020B0604020202020204" pitchFamily="34" charset="0"/>
                        </a:rPr>
                        <a:t>1</a:t>
                      </a:r>
                      <a:endParaRPr lang="en-US" sz="1800" b="1" i="0" u="none" strike="noStrike">
                        <a:solidFill>
                          <a:srgbClr val="002060"/>
                        </a:solidFill>
                        <a:effectLst/>
                        <a:latin typeface="Arial" panose="020B0604020202020204" pitchFamily="34" charset="0"/>
                        <a:cs typeface="Arial" panose="020B0604020202020204" pitchFamily="34" charset="0"/>
                      </a:endParaRPr>
                    </a:p>
                  </a:txBody>
                  <a:tcPr marL="9525" marR="9525" marT="9525" marB="0" anchor="ctr">
                    <a:lnL w="38100" cap="flat" cmpd="sng" algn="ctr">
                      <a:solidFill>
                        <a:srgbClr val="002060"/>
                      </a:solidFill>
                      <a:prstDash val="solid"/>
                      <a:round/>
                      <a:headEnd type="none" w="med" len="med"/>
                      <a:tailEnd type="none" w="med" len="med"/>
                    </a:lnL>
                  </a:tcPr>
                </a:tc>
                <a:tc>
                  <a:txBody>
                    <a:bodyPr/>
                    <a:lstStyle/>
                    <a:p>
                      <a:pPr algn="ctr"/>
                      <a:r>
                        <a:rPr lang="en-US" dirty="0" smtClean="0">
                          <a:solidFill>
                            <a:schemeClr val="tx2">
                              <a:lumMod val="75000"/>
                            </a:schemeClr>
                          </a:solidFill>
                        </a:rPr>
                        <a:t>02-131222-083</a:t>
                      </a:r>
                      <a:endParaRPr lang="en-US" dirty="0">
                        <a:solidFill>
                          <a:schemeClr val="tx2">
                            <a:lumMod val="75000"/>
                          </a:schemeClr>
                        </a:solidFill>
                      </a:endParaRPr>
                    </a:p>
                  </a:txBody>
                  <a:tcPr marL="9525" marR="9525" marT="9525" marB="0" anchor="ctr"/>
                </a:tc>
                <a:tc>
                  <a:txBody>
                    <a:bodyPr/>
                    <a:lstStyle/>
                    <a:p>
                      <a:pPr algn="ctr"/>
                      <a:r>
                        <a:rPr lang="en-US" dirty="0" smtClean="0">
                          <a:solidFill>
                            <a:schemeClr val="tx2">
                              <a:lumMod val="75000"/>
                            </a:schemeClr>
                          </a:solidFill>
                        </a:rPr>
                        <a:t>Syed Fahad Ali Gillani</a:t>
                      </a:r>
                      <a:endParaRPr lang="en-US" dirty="0">
                        <a:solidFill>
                          <a:schemeClr val="tx2">
                            <a:lumMod val="75000"/>
                          </a:schemeClr>
                        </a:solidFill>
                      </a:endParaRPr>
                    </a:p>
                  </a:txBody>
                  <a:tcPr marL="9525" marR="9525" marT="9525" marB="0" anchor="ctr">
                    <a:lnR w="38100" cap="flat" cmpd="sng" algn="ctr">
                      <a:solidFill>
                        <a:srgbClr val="002060"/>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17888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a:xfrm>
            <a:off x="566864" y="1371600"/>
            <a:ext cx="7662736" cy="4800600"/>
          </a:xfrm>
        </p:spPr>
        <p:txBody>
          <a:bodyPr>
            <a:normAutofit/>
          </a:bodyPr>
          <a:lstStyle/>
          <a:p>
            <a:pPr marL="0" indent="0">
              <a:buNone/>
            </a:pPr>
            <a:r>
              <a:rPr lang="en-US" sz="2400" b="0" dirty="0"/>
              <a:t>The scope of the Finance Management System project encompasses the development of a comprehensive software application aimed at assisting individuals and organizations in managing their finances effectively. The project will involve the creation of a relational database model with tables including User, Transaction, Category, Budget, Goal, Notification, Income Source, Expense Frequency, Recurring Expenses, Payment Method, Income Schedule, Savings Goal Progress, Debt, Investment, and Asset.</a:t>
            </a:r>
          </a:p>
          <a:p>
            <a:endParaRPr lang="en-US" sz="2800" dirty="0"/>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19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Software Demo</a:t>
            </a:r>
            <a:endParaRPr lang="en-US" dirty="0"/>
          </a:p>
        </p:txBody>
      </p:sp>
      <p:pic>
        <p:nvPicPr>
          <p:cNvPr id="4" name="Picture 3"/>
          <p:cNvPicPr/>
          <p:nvPr/>
        </p:nvPicPr>
        <p:blipFill>
          <a:blip r:embed="rId2"/>
          <a:stretch>
            <a:fillRect/>
          </a:stretch>
        </p:blipFill>
        <p:spPr>
          <a:xfrm>
            <a:off x="304800" y="1524001"/>
            <a:ext cx="3962400" cy="2362200"/>
          </a:xfrm>
          <a:prstGeom prst="rect">
            <a:avLst/>
          </a:prstGeom>
        </p:spPr>
      </p:pic>
      <p:pic>
        <p:nvPicPr>
          <p:cNvPr id="5" name="Picture 4"/>
          <p:cNvPicPr/>
          <p:nvPr/>
        </p:nvPicPr>
        <p:blipFill>
          <a:blip r:embed="rId3"/>
          <a:stretch>
            <a:fillRect/>
          </a:stretch>
        </p:blipFill>
        <p:spPr>
          <a:xfrm>
            <a:off x="4495800" y="1524001"/>
            <a:ext cx="4423410" cy="2362200"/>
          </a:xfrm>
          <a:prstGeom prst="rect">
            <a:avLst/>
          </a:prstGeom>
        </p:spPr>
      </p:pic>
      <p:pic>
        <p:nvPicPr>
          <p:cNvPr id="6" name="Picture 5"/>
          <p:cNvPicPr/>
          <p:nvPr/>
        </p:nvPicPr>
        <p:blipFill>
          <a:blip r:embed="rId4"/>
          <a:stretch>
            <a:fillRect/>
          </a:stretch>
        </p:blipFill>
        <p:spPr>
          <a:xfrm>
            <a:off x="838199" y="4495800"/>
            <a:ext cx="2895600" cy="1676398"/>
          </a:xfrm>
          <a:prstGeom prst="rect">
            <a:avLst/>
          </a:prstGeom>
        </p:spPr>
      </p:pic>
      <p:sp>
        <p:nvSpPr>
          <p:cNvPr id="7" name="Rectangle 6"/>
          <p:cNvSpPr/>
          <p:nvPr/>
        </p:nvSpPr>
        <p:spPr>
          <a:xfrm>
            <a:off x="1578914" y="6170099"/>
            <a:ext cx="1414169" cy="276999"/>
          </a:xfrm>
          <a:prstGeom prst="rect">
            <a:avLst/>
          </a:prstGeom>
        </p:spPr>
        <p:txBody>
          <a:bodyPr wrap="none">
            <a:spAutoFit/>
          </a:bodyPr>
          <a:lstStyle/>
          <a:p>
            <a:pPr algn="ctr">
              <a:spcAft>
                <a:spcPts val="1000"/>
              </a:spcAft>
            </a:pPr>
            <a:r>
              <a:rPr lang="en-US" sz="1200" b="1" i="1" dirty="0">
                <a:solidFill>
                  <a:srgbClr val="1F497D"/>
                </a:solidFill>
                <a:latin typeface="Calibri" panose="020F0502020204030204" pitchFamily="34" charset="0"/>
                <a:ea typeface="Calibri" panose="020F0502020204030204" pitchFamily="34" charset="0"/>
                <a:cs typeface="Arial" panose="020B0604020202020204" pitchFamily="34" charset="0"/>
              </a:rPr>
              <a:t>Delete Request Box</a:t>
            </a:r>
            <a:endParaRPr lang="en-US" sz="1100" i="1" dirty="0">
              <a:solidFill>
                <a:srgbClr val="1F497D"/>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6096728" y="3886201"/>
            <a:ext cx="1221553" cy="276999"/>
          </a:xfrm>
          <a:prstGeom prst="rect">
            <a:avLst/>
          </a:prstGeom>
        </p:spPr>
        <p:txBody>
          <a:bodyPr wrap="none">
            <a:spAutoFit/>
          </a:bodyPr>
          <a:lstStyle/>
          <a:p>
            <a:pPr algn="ctr">
              <a:spcAft>
                <a:spcPts val="1000"/>
              </a:spcAft>
            </a:pPr>
            <a:r>
              <a:rPr lang="en-US" sz="1200" b="1" i="1" dirty="0">
                <a:solidFill>
                  <a:srgbClr val="1F497D"/>
                </a:solidFill>
                <a:latin typeface="Calibri" panose="020F0502020204030204" pitchFamily="34" charset="0"/>
                <a:ea typeface="Calibri" panose="020F0502020204030204" pitchFamily="34" charset="0"/>
                <a:cs typeface="Arial" panose="020B0604020202020204" pitchFamily="34" charset="0"/>
              </a:rPr>
              <a:t>Data Entry Page</a:t>
            </a:r>
            <a:endParaRPr lang="en-US" sz="1100" i="1" dirty="0">
              <a:solidFill>
                <a:srgbClr val="1F497D"/>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angle 8"/>
          <p:cNvSpPr/>
          <p:nvPr/>
        </p:nvSpPr>
        <p:spPr>
          <a:xfrm>
            <a:off x="1827605" y="3886200"/>
            <a:ext cx="916789" cy="276999"/>
          </a:xfrm>
          <a:prstGeom prst="rect">
            <a:avLst/>
          </a:prstGeom>
        </p:spPr>
        <p:txBody>
          <a:bodyPr wrap="none">
            <a:spAutoFit/>
          </a:bodyPr>
          <a:lstStyle/>
          <a:p>
            <a:pPr algn="ctr">
              <a:spcAft>
                <a:spcPts val="1000"/>
              </a:spcAft>
            </a:pPr>
            <a:r>
              <a:rPr lang="en-US" sz="1200" b="1" i="1" dirty="0">
                <a:solidFill>
                  <a:srgbClr val="1F497D"/>
                </a:solidFill>
                <a:latin typeface="Calibri" panose="020F0502020204030204" pitchFamily="34" charset="0"/>
                <a:ea typeface="Calibri" panose="020F0502020204030204" pitchFamily="34" charset="0"/>
                <a:cs typeface="Arial" panose="020B0604020202020204" pitchFamily="34" charset="0"/>
              </a:rPr>
              <a:t>Home Page</a:t>
            </a:r>
            <a:endParaRPr lang="en-US" sz="1100" i="1" dirty="0">
              <a:solidFill>
                <a:srgbClr val="1F497D"/>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93924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81000" y="1219200"/>
            <a:ext cx="7924800" cy="5486400"/>
          </a:xfrm>
        </p:spPr>
        <p:txBody>
          <a:bodyPr>
            <a:normAutofit/>
          </a:bodyPr>
          <a:lstStyle/>
          <a:p>
            <a:pPr marL="0" indent="0">
              <a:lnSpc>
                <a:spcPct val="120000"/>
              </a:lnSpc>
              <a:spcBef>
                <a:spcPts val="1200"/>
              </a:spcBef>
              <a:spcAft>
                <a:spcPts val="1200"/>
              </a:spcAft>
              <a:buNone/>
            </a:pPr>
            <a:endParaRPr lang="en-US" sz="2800" dirty="0">
              <a:solidFill>
                <a:srgbClr val="FFFF00"/>
              </a:solidFill>
            </a:endParaRPr>
          </a:p>
          <a:p>
            <a:pPr marL="0" indent="-514350">
              <a:lnSpc>
                <a:spcPct val="120000"/>
              </a:lnSpc>
              <a:spcBef>
                <a:spcPts val="1200"/>
              </a:spcBef>
              <a:spcAft>
                <a:spcPts val="1200"/>
              </a:spcAft>
              <a:buAutoNum type="arabicPeriod"/>
            </a:pPr>
            <a:endParaRPr lang="en-US" sz="2800" b="0" dirty="0" smtClean="0"/>
          </a:p>
        </p:txBody>
      </p:sp>
      <p:sp>
        <p:nvSpPr>
          <p:cNvPr id="4" name="Rectangle 3"/>
          <p:cNvSpPr/>
          <p:nvPr/>
        </p:nvSpPr>
        <p:spPr>
          <a:xfrm>
            <a:off x="355134" y="1828800"/>
            <a:ext cx="8686800" cy="1176219"/>
          </a:xfrm>
          <a:prstGeom prst="rect">
            <a:avLst/>
          </a:prstGeom>
        </p:spPr>
        <p:txBody>
          <a:bodyPr wrap="square">
            <a:spAutoFit/>
          </a:bodyPr>
          <a:lstStyle/>
          <a:p>
            <a:pPr>
              <a:lnSpc>
                <a:spcPct val="115000"/>
              </a:lnSpc>
              <a:spcAft>
                <a:spcPts val="1000"/>
              </a:spcAft>
            </a:pPr>
            <a:r>
              <a:rPr lang="en-US" u="sng" dirty="0">
                <a:solidFill>
                  <a:srgbClr val="0000FF"/>
                </a:solidFill>
                <a:latin typeface="Calibri" panose="020F0502020204030204" pitchFamily="34" charset="0"/>
                <a:ea typeface="Calibri" panose="020F0502020204030204" pitchFamily="34" charset="0"/>
                <a:cs typeface="Arial" panose="020B0604020202020204" pitchFamily="34" charset="0"/>
                <a:hlinkClick r:id="rId2"/>
              </a:rPr>
              <a:t>https://www.sap.com/mena/products/erp/s4hana/what-is-financial-management-system.html</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u="sng" dirty="0">
                <a:solidFill>
                  <a:srgbClr val="0000FF"/>
                </a:solidFill>
                <a:latin typeface="Calibri" panose="020F0502020204030204" pitchFamily="34" charset="0"/>
                <a:ea typeface="Calibri" panose="020F0502020204030204" pitchFamily="34" charset="0"/>
                <a:cs typeface="Arial" panose="020B0604020202020204" pitchFamily="34" charset="0"/>
                <a:hlinkClick r:id="rId3"/>
              </a:rPr>
              <a:t>https://www.oracle.com/pk/erp/financials/what-is-financial-management-system/</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55566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90800"/>
            <a:ext cx="5562600" cy="2133600"/>
          </a:xfrm>
        </p:spPr>
        <p:txBody>
          <a:bodyPr>
            <a:noAutofit/>
          </a:bodyPr>
          <a:lstStyle/>
          <a:p>
            <a:r>
              <a:rPr lang="en-US" sz="8000" dirty="0" smtClean="0">
                <a:solidFill>
                  <a:srgbClr val="002060"/>
                </a:solidFill>
              </a:rPr>
              <a:t>Thank You!</a:t>
            </a:r>
            <a:endParaRPr lang="en-US" sz="8000" dirty="0">
              <a:solidFill>
                <a:srgbClr val="002060"/>
              </a:solidFill>
            </a:endParaRPr>
          </a:p>
        </p:txBody>
      </p:sp>
    </p:spTree>
    <p:extLst>
      <p:ext uri="{BB962C8B-B14F-4D97-AF65-F5344CB8AC3E}">
        <p14:creationId xmlns:p14="http://schemas.microsoft.com/office/powerpoint/2010/main" val="3706825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304800" y="1219200"/>
            <a:ext cx="8763000" cy="5486400"/>
          </a:xfrm>
        </p:spPr>
        <p:txBody>
          <a:bodyPr/>
          <a:lstStyle/>
          <a:p>
            <a:pPr marL="514350" indent="-514350">
              <a:buFont typeface="+mj-lt"/>
              <a:buAutoNum type="arabicPeriod"/>
            </a:pPr>
            <a:r>
              <a:rPr lang="en-US" dirty="0"/>
              <a:t>Introduction</a:t>
            </a:r>
          </a:p>
          <a:p>
            <a:pPr marL="514350" indent="-514350">
              <a:buFont typeface="+mj-lt"/>
              <a:buAutoNum type="arabicPeriod"/>
            </a:pPr>
            <a:r>
              <a:rPr lang="en-US" dirty="0"/>
              <a:t>Background</a:t>
            </a:r>
          </a:p>
          <a:p>
            <a:pPr marL="514350" indent="-514350">
              <a:buFont typeface="+mj-lt"/>
              <a:buAutoNum type="arabicPeriod"/>
            </a:pPr>
            <a:r>
              <a:rPr lang="en-US" dirty="0"/>
              <a:t>Problem Statement</a:t>
            </a:r>
          </a:p>
          <a:p>
            <a:pPr marL="514350" indent="-514350">
              <a:buFont typeface="+mj-lt"/>
              <a:buAutoNum type="arabicPeriod"/>
            </a:pPr>
            <a:r>
              <a:rPr lang="en-US" dirty="0"/>
              <a:t>Proposed Solution</a:t>
            </a:r>
          </a:p>
          <a:p>
            <a:pPr marL="514350" indent="-514350">
              <a:buFont typeface="+mj-lt"/>
              <a:buAutoNum type="arabicPeriod"/>
            </a:pPr>
            <a:r>
              <a:rPr lang="en-US" dirty="0"/>
              <a:t>Project Scope</a:t>
            </a:r>
          </a:p>
          <a:p>
            <a:pPr marL="514350" indent="-514350">
              <a:buFont typeface="+mj-lt"/>
              <a:buAutoNum type="arabicPeriod"/>
            </a:pPr>
            <a:r>
              <a:rPr lang="en-US" dirty="0" smtClean="0"/>
              <a:t>Working Software Demo</a:t>
            </a:r>
          </a:p>
          <a:p>
            <a:pPr marL="514350" indent="-514350">
              <a:buFont typeface="+mj-lt"/>
              <a:buAutoNum type="arabicPeriod"/>
            </a:pPr>
            <a:r>
              <a:rPr lang="en-US" dirty="0" smtClean="0"/>
              <a:t>References</a:t>
            </a: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255633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buNone/>
            </a:pPr>
            <a:endParaRPr lang="en-US" dirty="0"/>
          </a:p>
          <a:p>
            <a:pPr marL="0" indent="0">
              <a:spcBef>
                <a:spcPts val="0"/>
              </a:spcBef>
              <a:buClr>
                <a:srgbClr val="222B0D"/>
              </a:buClr>
              <a:buSzPts val="1100"/>
              <a:buNone/>
            </a:pPr>
            <a:r>
              <a:rPr lang="en-US" sz="2400" b="0" dirty="0"/>
              <a:t>In today's world, managing money can be tricky with so many things to keep track of. That's why we're working on a Financial Management System (FMS) project. The FMS is like a digital helper that makes it easier for people and businesses to handle their money smartly. It does things like keeping tabs on where money is going, setting budgets, reaching savings goals, and showing how well everything is going financially. Our project idea came from seeing how complex money matters can be nowadays and the need for tools that anyone can use to manage money better.</a:t>
            </a:r>
          </a:p>
          <a:p>
            <a:pPr marL="0" lvl="0" indent="0">
              <a:spcBef>
                <a:spcPts val="0"/>
              </a:spcBef>
              <a:buClr>
                <a:srgbClr val="222B0D"/>
              </a:buClr>
              <a:buSzPts val="1100"/>
              <a:buNone/>
            </a:pPr>
            <a:endParaRPr lang="en-US" dirty="0"/>
          </a:p>
        </p:txBody>
      </p:sp>
    </p:spTree>
    <p:extLst>
      <p:ext uri="{BB962C8B-B14F-4D97-AF65-F5344CB8AC3E}">
        <p14:creationId xmlns:p14="http://schemas.microsoft.com/office/powerpoint/2010/main" val="1805930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304800" y="1600200"/>
            <a:ext cx="8153400" cy="3828393"/>
          </a:xfrm>
        </p:spPr>
        <p:txBody>
          <a:bodyPr>
            <a:noAutofit/>
          </a:bodyPr>
          <a:lstStyle/>
          <a:p>
            <a:pPr marL="0" indent="0">
              <a:buNone/>
            </a:pPr>
            <a:r>
              <a:rPr lang="en-US" sz="2400" b="0" dirty="0"/>
              <a:t>The Financial Management System (FMS) project addresses the intricate challenges individuals and businesses face in managing finances today. With a comprehensive suite of tools, including expense tracking, budget setting, and savings goal monitoring, the FMS streamlines financial management processes. By leveraging advanced data analysis, it empowers users to make informed decisions and foster proactive financial planning. Ultimately, the FMS aims to promote greater financial literacy and well-being through its user-centric design and robust functionality.</a:t>
            </a:r>
            <a:endParaRPr lang="en-US" sz="2400" b="0" dirty="0"/>
          </a:p>
        </p:txBody>
      </p:sp>
    </p:spTree>
    <p:extLst>
      <p:ext uri="{BB962C8B-B14F-4D97-AF65-F5344CB8AC3E}">
        <p14:creationId xmlns:p14="http://schemas.microsoft.com/office/powerpoint/2010/main" val="74396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556"/>
            <a:ext cx="9144000" cy="1143000"/>
          </a:xfrm>
        </p:spPr>
        <p:txBody>
          <a:bodyPr/>
          <a:lstStyle/>
          <a:p>
            <a:r>
              <a:rPr lang="en-US" dirty="0"/>
              <a:t>Problem Statement</a:t>
            </a:r>
          </a:p>
        </p:txBody>
      </p:sp>
      <p:sp>
        <p:nvSpPr>
          <p:cNvPr id="3" name="Content Placeholder 2"/>
          <p:cNvSpPr>
            <a:spLocks noGrp="1"/>
          </p:cNvSpPr>
          <p:nvPr>
            <p:ph idx="1"/>
          </p:nvPr>
        </p:nvSpPr>
        <p:spPr>
          <a:xfrm>
            <a:off x="304800" y="1524000"/>
            <a:ext cx="8153400" cy="4648200"/>
          </a:xfrm>
        </p:spPr>
        <p:txBody>
          <a:bodyPr>
            <a:normAutofit/>
          </a:bodyPr>
          <a:lstStyle/>
          <a:p>
            <a:pPr marL="0" indent="0">
              <a:buNone/>
            </a:pPr>
            <a:r>
              <a:rPr lang="en-US" sz="2400" b="0" dirty="0"/>
              <a:t>In today's dynamic financial environment, individuals and organizations struggle to manage finances effectively due to complexity and lack of automation. Traditional methods fall short in organizing and tracking income, expenses, and investments, leading to a need for a user-friendly Financial Management System. This system should centralize data, offer real-time insights, and enable informed decision-making to improve financial health and achieve goals.</a:t>
            </a:r>
          </a:p>
        </p:txBody>
      </p:sp>
    </p:spTree>
    <p:extLst>
      <p:ext uri="{BB962C8B-B14F-4D97-AF65-F5344CB8AC3E}">
        <p14:creationId xmlns:p14="http://schemas.microsoft.com/office/powerpoint/2010/main" val="3912646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381000" y="1371600"/>
            <a:ext cx="8305800" cy="3200400"/>
          </a:xfrm>
        </p:spPr>
        <p:txBody>
          <a:bodyPr>
            <a:normAutofit/>
          </a:bodyPr>
          <a:lstStyle/>
          <a:p>
            <a:pPr marL="457200" lvl="1" indent="0">
              <a:buNone/>
            </a:pPr>
            <a:endParaRPr lang="en-US" dirty="0" smtClean="0"/>
          </a:p>
          <a:p>
            <a:pPr marL="0" lvl="0" indent="0">
              <a:spcBef>
                <a:spcPts val="0"/>
              </a:spcBef>
              <a:buClr>
                <a:schemeClr val="dk1"/>
              </a:buClr>
              <a:buSzPts val="1100"/>
              <a:buNone/>
            </a:pPr>
            <a:endParaRPr lang="en" sz="1600" dirty="0"/>
          </a:p>
          <a:p>
            <a:pPr lvl="1"/>
            <a:endParaRPr lang="en-US" dirty="0"/>
          </a:p>
          <a:p>
            <a:pPr lvl="1"/>
            <a:endParaRPr lang="en-US" dirty="0"/>
          </a:p>
          <a:p>
            <a:endParaRPr lang="en-US" dirty="0"/>
          </a:p>
        </p:txBody>
      </p:sp>
      <p:sp>
        <p:nvSpPr>
          <p:cNvPr id="6" name="Rectangle 5"/>
          <p:cNvSpPr/>
          <p:nvPr/>
        </p:nvSpPr>
        <p:spPr>
          <a:xfrm>
            <a:off x="381000" y="1676400"/>
            <a:ext cx="8305800" cy="4154984"/>
          </a:xfrm>
          <a:prstGeom prst="rect">
            <a:avLst/>
          </a:prstGeom>
        </p:spPr>
        <p:txBody>
          <a:bodyPr wrap="square">
            <a:spAutoFit/>
          </a:bodyPr>
          <a:lstStyle/>
          <a:p>
            <a:r>
              <a:rPr lang="en-US" sz="2400" dirty="0"/>
              <a:t>The proposed solution offers a comprehensive array of features designed to streamline financial management. Users can securely authenticate and access the platform, which provides tools for tracking income and expenses, managing budgets, and setting and monitoring financial goals. Reminders and notifications keep users on track, while detailed management capabilities cover income sources, expense frequencies, and recurring expenses. Additionally, users can efficiently manage payment methods, track savings goal progress, and oversee debt, investment, and asset portfolios. Overall, the solution empowers users to take control of their finances with ease and confidence.</a:t>
            </a:r>
          </a:p>
        </p:txBody>
      </p:sp>
    </p:spTree>
    <p:extLst>
      <p:ext uri="{BB962C8B-B14F-4D97-AF65-F5344CB8AC3E}">
        <p14:creationId xmlns:p14="http://schemas.microsoft.com/office/powerpoint/2010/main" val="2481289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Proposed </a:t>
            </a:r>
            <a:r>
              <a:rPr lang="en-US" dirty="0"/>
              <a:t>Solution</a:t>
            </a:r>
          </a:p>
        </p:txBody>
      </p:sp>
      <p:sp>
        <p:nvSpPr>
          <p:cNvPr id="3" name="Content Placeholder 2"/>
          <p:cNvSpPr>
            <a:spLocks noGrp="1"/>
          </p:cNvSpPr>
          <p:nvPr>
            <p:ph idx="1"/>
          </p:nvPr>
        </p:nvSpPr>
        <p:spPr/>
        <p:txBody>
          <a:bodyPr>
            <a:normAutofit/>
          </a:bodyPr>
          <a:lstStyle/>
          <a:p>
            <a:pPr lvl="1"/>
            <a:endParaRPr lang="en-US" dirty="0"/>
          </a:p>
          <a:p>
            <a:pPr lvl="1"/>
            <a:endParaRPr lang="en-US" dirty="0"/>
          </a:p>
          <a:p>
            <a:endParaRPr lang="en-US" dirty="0"/>
          </a:p>
        </p:txBody>
      </p:sp>
      <p:sp>
        <p:nvSpPr>
          <p:cNvPr id="4" name="Rectangle 3"/>
          <p:cNvSpPr/>
          <p:nvPr/>
        </p:nvSpPr>
        <p:spPr>
          <a:xfrm>
            <a:off x="304800" y="1377039"/>
            <a:ext cx="8229600" cy="5176161"/>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User Authentication</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Income and Expense Tracking</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Budget Management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Goal Setting and Tracking</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Reminders and Notifications</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Income Source Management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Expense Frequency Management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Recurring Expenses Management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Payment Method Management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Savings Goal Progress Tracking</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Debt Management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Investment Management</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Arial" panose="020B0604020202020204" pitchFamily="34" charset="0"/>
              </a:rPr>
              <a:t>Asset Management</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07953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dirty="0" smtClean="0">
              <a:solidFill>
                <a:srgbClr val="FF0000"/>
              </a:solidFill>
            </a:endParaRPr>
          </a:p>
          <a:p>
            <a:pPr lvl="1"/>
            <a:endParaRPr lang="en-US" dirty="0"/>
          </a:p>
          <a:p>
            <a:pPr lvl="1"/>
            <a:endParaRPr lang="en-US" dirty="0"/>
          </a:p>
          <a:p>
            <a:endParaRPr lang="en-US" dirty="0"/>
          </a:p>
        </p:txBody>
      </p:sp>
      <p:sp>
        <p:nvSpPr>
          <p:cNvPr id="5" name="TextBox 4"/>
          <p:cNvSpPr txBox="1"/>
          <p:nvPr/>
        </p:nvSpPr>
        <p:spPr>
          <a:xfrm>
            <a:off x="457200" y="3292421"/>
            <a:ext cx="1146852" cy="646331"/>
          </a:xfrm>
          <a:prstGeom prst="rect">
            <a:avLst/>
          </a:prstGeom>
          <a:noFill/>
        </p:spPr>
        <p:txBody>
          <a:bodyPr wrap="none" rtlCol="0">
            <a:spAutoFit/>
          </a:bodyPr>
          <a:lstStyle/>
          <a:p>
            <a:pPr algn="ctr"/>
            <a:r>
              <a:rPr lang="en-US" b="1" dirty="0" smtClean="0">
                <a:solidFill>
                  <a:srgbClr val="002060"/>
                </a:solidFill>
              </a:rPr>
              <a:t>BLOCK </a:t>
            </a:r>
          </a:p>
          <a:p>
            <a:pPr algn="ctr"/>
            <a:r>
              <a:rPr lang="en-US" b="1" dirty="0" smtClean="0">
                <a:solidFill>
                  <a:srgbClr val="002060"/>
                </a:solidFill>
              </a:rPr>
              <a:t>DIAGRAM</a:t>
            </a:r>
            <a:endParaRPr lang="en-US" b="1" dirty="0">
              <a:solidFill>
                <a:srgbClr val="002060"/>
              </a:solidFill>
            </a:endParaRPr>
          </a:p>
        </p:txBody>
      </p:sp>
      <p:pic>
        <p:nvPicPr>
          <p:cNvPr id="6" name="Picture 5"/>
          <p:cNvPicPr/>
          <p:nvPr/>
        </p:nvPicPr>
        <p:blipFill>
          <a:blip r:embed="rId2"/>
          <a:stretch>
            <a:fillRect/>
          </a:stretch>
        </p:blipFill>
        <p:spPr>
          <a:xfrm>
            <a:off x="1676400" y="1828012"/>
            <a:ext cx="7162800" cy="3886988"/>
          </a:xfrm>
          <a:prstGeom prst="rect">
            <a:avLst/>
          </a:prstGeom>
        </p:spPr>
      </p:pic>
    </p:spTree>
    <p:extLst>
      <p:ext uri="{BB962C8B-B14F-4D97-AF65-F5344CB8AC3E}">
        <p14:creationId xmlns:p14="http://schemas.microsoft.com/office/powerpoint/2010/main" val="1535521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a:xfrm>
            <a:off x="76200" y="1600200"/>
            <a:ext cx="8991600" cy="5105400"/>
          </a:xfrm>
        </p:spPr>
        <p:txBody>
          <a:bodyPr>
            <a:normAutofit/>
          </a:bodyPr>
          <a:lstStyle/>
          <a:p>
            <a:pPr lvl="0">
              <a:buFont typeface="Wingdings" panose="05000000000000000000" pitchFamily="2" charset="2"/>
              <a:buChar char="Ø"/>
            </a:pPr>
            <a:r>
              <a:rPr lang="en-US" sz="2400" b="0" dirty="0"/>
              <a:t>SQL</a:t>
            </a:r>
          </a:p>
          <a:p>
            <a:pPr lvl="0">
              <a:buFont typeface="Wingdings" panose="05000000000000000000" pitchFamily="2" charset="2"/>
              <a:buChar char="Ø"/>
            </a:pPr>
            <a:r>
              <a:rPr lang="en-US" sz="2400" b="0" dirty="0"/>
              <a:t>SQL SERVER MANAGEMENT STUDIO</a:t>
            </a:r>
          </a:p>
          <a:p>
            <a:pPr lvl="0">
              <a:buFont typeface="Wingdings" panose="05000000000000000000" pitchFamily="2" charset="2"/>
              <a:buChar char="Ø"/>
            </a:pPr>
            <a:r>
              <a:rPr lang="en-US" sz="2400" b="0" dirty="0"/>
              <a:t>C# </a:t>
            </a:r>
          </a:p>
          <a:p>
            <a:pPr lvl="0">
              <a:buFont typeface="Wingdings" panose="05000000000000000000" pitchFamily="2" charset="2"/>
              <a:buChar char="Ø"/>
            </a:pPr>
            <a:r>
              <a:rPr lang="en-US" sz="2400" b="0" dirty="0"/>
              <a:t>VISUAL STUDIO</a:t>
            </a:r>
          </a:p>
          <a:p>
            <a:pPr lvl="0">
              <a:buFont typeface="Wingdings" panose="05000000000000000000" pitchFamily="2" charset="2"/>
              <a:buChar char="Ø"/>
            </a:pPr>
            <a:r>
              <a:rPr lang="en-US" sz="2400" b="0" dirty="0" err="1"/>
              <a:t>Guna</a:t>
            </a:r>
            <a:r>
              <a:rPr lang="en-US" sz="2400" b="0" dirty="0"/>
              <a:t> </a:t>
            </a:r>
            <a:r>
              <a:rPr lang="en-US" sz="2400" b="0" dirty="0" err="1"/>
              <a:t>Ui</a:t>
            </a:r>
            <a:r>
              <a:rPr lang="en-US" sz="2400" b="0" dirty="0"/>
              <a:t> Framework</a:t>
            </a:r>
          </a:p>
        </p:txBody>
      </p:sp>
    </p:spTree>
    <p:extLst>
      <p:ext uri="{BB962C8B-B14F-4D97-AF65-F5344CB8AC3E}">
        <p14:creationId xmlns:p14="http://schemas.microsoft.com/office/powerpoint/2010/main" val="3118256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1862</TotalTime>
  <Words>570</Words>
  <Application>Microsoft Office PowerPoint</Application>
  <PresentationFormat>On-screen Show (4:3)</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Finance Management System</vt:lpstr>
      <vt:lpstr>Table of Contents</vt:lpstr>
      <vt:lpstr>Introduction</vt:lpstr>
      <vt:lpstr>Background</vt:lpstr>
      <vt:lpstr>Problem Statement</vt:lpstr>
      <vt:lpstr>Proposed Solution</vt:lpstr>
      <vt:lpstr>Features In Proposed Solution</vt:lpstr>
      <vt:lpstr>Methodology</vt:lpstr>
      <vt:lpstr>Technologies</vt:lpstr>
      <vt:lpstr>Project Scope</vt:lpstr>
      <vt:lpstr>Working Software Demo</vt:lpstr>
      <vt:lpstr>References</vt:lpstr>
      <vt:lpstr>Thank You!</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Fahad Gillani</cp:lastModifiedBy>
  <cp:revision>75</cp:revision>
  <dcterms:created xsi:type="dcterms:W3CDTF">2006-08-16T00:00:00Z</dcterms:created>
  <dcterms:modified xsi:type="dcterms:W3CDTF">2024-06-09T16:43:52Z</dcterms:modified>
  <cp:version>1</cp:version>
</cp:coreProperties>
</file>