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65" r:id="rId4"/>
    <p:sldId id="257" r:id="rId5"/>
    <p:sldId id="268" r:id="rId6"/>
    <p:sldId id="271" r:id="rId7"/>
    <p:sldId id="272" r:id="rId8"/>
    <p:sldId id="260" r:id="rId9"/>
    <p:sldId id="279" r:id="rId10"/>
    <p:sldId id="280" r:id="rId11"/>
    <p:sldId id="261"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0000"/>
    <a:srgbClr val="00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p:cViewPr varScale="1">
        <p:scale>
          <a:sx n="114" d="100"/>
          <a:sy n="114" d="100"/>
        </p:scale>
        <p:origin x="138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6/9/2024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6/9/2024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1184752"/>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drive/folders/1QcYWAa5g3f2tqWfS4yG41jvz10isMC-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54175"/>
            <a:ext cx="9144000" cy="1470025"/>
          </a:xfrm>
        </p:spPr>
        <p:txBody>
          <a:bodyPr/>
          <a:lstStyle/>
          <a:p>
            <a:r>
              <a:rPr lang="en-US" sz="4000" dirty="0" smtClean="0">
                <a:solidFill>
                  <a:srgbClr val="002060"/>
                </a:solidFill>
              </a:rPr>
              <a:t>Expense Tracker</a:t>
            </a:r>
            <a:endParaRPr lang="en-US" sz="4000" dirty="0">
              <a:solidFill>
                <a:srgbClr val="00206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202454510"/>
              </p:ext>
            </p:extLst>
          </p:nvPr>
        </p:nvGraphicFramePr>
        <p:xfrm>
          <a:off x="1524000" y="3810000"/>
          <a:ext cx="6032500" cy="882015"/>
        </p:xfrm>
        <a:graphic>
          <a:graphicData uri="http://schemas.openxmlformats.org/drawingml/2006/table">
            <a:tbl>
              <a:tblPr>
                <a:tableStyleId>{5940675A-B579-460E-94D1-54222C63F5DA}</a:tableStyleId>
              </a:tblPr>
              <a:tblGrid>
                <a:gridCol w="666750">
                  <a:extLst>
                    <a:ext uri="{9D8B030D-6E8A-4147-A177-3AD203B41FA5}">
                      <a16:colId xmlns:a16="http://schemas.microsoft.com/office/drawing/2014/main" val="20000"/>
                    </a:ext>
                  </a:extLst>
                </a:gridCol>
                <a:gridCol w="2027167">
                  <a:extLst>
                    <a:ext uri="{9D8B030D-6E8A-4147-A177-3AD203B41FA5}">
                      <a16:colId xmlns:a16="http://schemas.microsoft.com/office/drawing/2014/main" val="20001"/>
                    </a:ext>
                  </a:extLst>
                </a:gridCol>
                <a:gridCol w="3338583">
                  <a:extLst>
                    <a:ext uri="{9D8B030D-6E8A-4147-A177-3AD203B41FA5}">
                      <a16:colId xmlns:a16="http://schemas.microsoft.com/office/drawing/2014/main" val="20002"/>
                    </a:ext>
                  </a:extLst>
                </a:gridCol>
              </a:tblGrid>
              <a:tr h="190500">
                <a:tc gridSpan="3">
                  <a:txBody>
                    <a:bodyPr/>
                    <a:lstStyle/>
                    <a:p>
                      <a:pPr algn="ctr" fontAlgn="ctr"/>
                      <a:r>
                        <a:rPr lang="en-US" sz="2000" b="1" u="none" strike="noStrike" dirty="0">
                          <a:effectLst/>
                          <a:latin typeface="Arial" panose="020B0604020202020204" pitchFamily="34" charset="0"/>
                          <a:cs typeface="Arial" panose="020B0604020202020204" pitchFamily="34" charset="0"/>
                        </a:rPr>
                        <a:t>GROUP MEMBERS</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38100" cap="flat" cmpd="sng" algn="ctr">
                      <a:solidFill>
                        <a:srgbClr val="002060"/>
                      </a:solidFill>
                      <a:prstDash val="solid"/>
                      <a:round/>
                      <a:headEnd type="none" w="med" len="med"/>
                      <a:tailEnd type="none" w="med" len="med"/>
                    </a:lnL>
                    <a:lnR w="38100" cap="flat" cmpd="sng" algn="ctr">
                      <a:solidFill>
                        <a:srgbClr val="002060"/>
                      </a:solidFill>
                      <a:prstDash val="solid"/>
                      <a:round/>
                      <a:headEnd type="none" w="med" len="med"/>
                      <a:tailEnd type="none" w="med" len="med"/>
                    </a:lnR>
                    <a:lnT w="38100" cap="flat" cmpd="sng" algn="ctr">
                      <a:solidFill>
                        <a:srgbClr val="00206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ctr" fontAlgn="ctr"/>
                      <a:r>
                        <a:rPr lang="en-US" sz="1800" b="1" u="none" strike="noStrike" dirty="0" err="1">
                          <a:effectLst/>
                          <a:latin typeface="Arial" panose="020B0604020202020204" pitchFamily="34" charset="0"/>
                          <a:cs typeface="Arial" panose="020B0604020202020204" pitchFamily="34" charset="0"/>
                        </a:rPr>
                        <a:t>S.No</a:t>
                      </a:r>
                      <a:r>
                        <a:rPr lang="en-US" sz="1800" b="1" u="none" strike="noStrike" dirty="0">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38100" cap="flat" cmpd="sng" algn="ctr">
                      <a:solidFill>
                        <a:srgbClr val="002060"/>
                      </a:solidFill>
                      <a:prstDash val="solid"/>
                      <a:round/>
                      <a:headEnd type="none" w="med" len="med"/>
                      <a:tailEnd type="none" w="med" len="med"/>
                    </a:lnL>
                  </a:tcPr>
                </a:tc>
                <a:tc>
                  <a:txBody>
                    <a:bodyPr/>
                    <a:lstStyle/>
                    <a:p>
                      <a:pPr algn="ctr" fontAlgn="ctr"/>
                      <a:r>
                        <a:rPr lang="en-US" sz="1800" b="1" u="none" strike="noStrike" dirty="0">
                          <a:effectLst/>
                          <a:latin typeface="Arial" panose="020B0604020202020204" pitchFamily="34" charset="0"/>
                          <a:cs typeface="Arial" panose="020B0604020202020204" pitchFamily="34" charset="0"/>
                        </a:rPr>
                        <a:t>Enrollment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Student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381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0001"/>
                  </a:ext>
                </a:extLst>
              </a:tr>
              <a:tr h="190500">
                <a:tc>
                  <a:txBody>
                    <a:bodyPr/>
                    <a:lstStyle/>
                    <a:p>
                      <a:pPr algn="ctr" fontAlgn="ctr"/>
                      <a:r>
                        <a:rPr lang="en-US" sz="1800" u="none" strike="noStrike">
                          <a:solidFill>
                            <a:srgbClr val="002060"/>
                          </a:solidFill>
                          <a:effectLst/>
                          <a:latin typeface="Arial" panose="020B0604020202020204" pitchFamily="34" charset="0"/>
                          <a:cs typeface="Arial" panose="020B0604020202020204" pitchFamily="34" charset="0"/>
                        </a:rPr>
                        <a:t>1</a:t>
                      </a:r>
                      <a:endParaRPr lang="en-US" sz="1800" b="1" i="0" u="none" strike="noStrike">
                        <a:solidFill>
                          <a:srgbClr val="002060"/>
                        </a:solidFill>
                        <a:effectLst/>
                        <a:latin typeface="Arial" panose="020B0604020202020204" pitchFamily="34" charset="0"/>
                        <a:cs typeface="Arial" panose="020B0604020202020204" pitchFamily="34" charset="0"/>
                      </a:endParaRPr>
                    </a:p>
                  </a:txBody>
                  <a:tcPr marL="9525" marR="9525" marT="9525" marB="0" anchor="ctr">
                    <a:lnL w="38100" cap="flat" cmpd="sng" algn="ctr">
                      <a:solidFill>
                        <a:srgbClr val="002060"/>
                      </a:solidFill>
                      <a:prstDash val="solid"/>
                      <a:round/>
                      <a:headEnd type="none" w="med" len="med"/>
                      <a:tailEnd type="none" w="med" len="med"/>
                    </a:lnL>
                  </a:tcPr>
                </a:tc>
                <a:tc>
                  <a:txBody>
                    <a:bodyPr/>
                    <a:lstStyle/>
                    <a:p>
                      <a:pPr algn="ctr"/>
                      <a:r>
                        <a:rPr lang="en-US" dirty="0" smtClean="0">
                          <a:solidFill>
                            <a:schemeClr val="tx2">
                              <a:lumMod val="75000"/>
                            </a:schemeClr>
                          </a:solidFill>
                        </a:rPr>
                        <a:t>02-131222-083</a:t>
                      </a:r>
                      <a:endParaRPr lang="en-US" dirty="0">
                        <a:solidFill>
                          <a:schemeClr val="tx2">
                            <a:lumMod val="75000"/>
                          </a:schemeClr>
                        </a:solidFill>
                      </a:endParaRPr>
                    </a:p>
                  </a:txBody>
                  <a:tcPr marL="9525" marR="9525" marT="9525" marB="0" anchor="ctr"/>
                </a:tc>
                <a:tc>
                  <a:txBody>
                    <a:bodyPr/>
                    <a:lstStyle/>
                    <a:p>
                      <a:pPr algn="ctr"/>
                      <a:r>
                        <a:rPr lang="en-US" dirty="0" smtClean="0">
                          <a:solidFill>
                            <a:schemeClr val="tx2">
                              <a:lumMod val="75000"/>
                            </a:schemeClr>
                          </a:solidFill>
                        </a:rPr>
                        <a:t>Syed Fahad Ali Gillani</a:t>
                      </a:r>
                      <a:endParaRPr lang="en-US" dirty="0">
                        <a:solidFill>
                          <a:schemeClr val="tx2">
                            <a:lumMod val="75000"/>
                          </a:schemeClr>
                        </a:solidFill>
                      </a:endParaRPr>
                    </a:p>
                  </a:txBody>
                  <a:tcPr marL="9525" marR="9525" marT="9525" marB="0" anchor="ctr">
                    <a:lnR w="381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17888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0" y="228600"/>
            <a:ext cx="4953000" cy="769441"/>
          </a:xfrm>
          <a:prstGeom prst="rect">
            <a:avLst/>
          </a:prstGeom>
          <a:noFill/>
        </p:spPr>
        <p:txBody>
          <a:bodyPr wrap="square" rtlCol="0">
            <a:spAutoFit/>
          </a:bodyPr>
          <a:lstStyle/>
          <a:p>
            <a:r>
              <a:rPr lang="en-US" sz="4400" b="1" cap="small" dirty="0" smtClean="0">
                <a:latin typeface="Arial" panose="020B0604020202020204" pitchFamily="34" charset="0"/>
                <a:ea typeface="+mj-ea"/>
                <a:cs typeface="Arial" panose="020B0604020202020204" pitchFamily="34" charset="0"/>
              </a:rPr>
              <a:t>Interface</a:t>
            </a:r>
            <a:endParaRPr lang="en-US" sz="4400" b="1" cap="small" dirty="0">
              <a:latin typeface="Arial" panose="020B0604020202020204" pitchFamily="34" charset="0"/>
              <a:ea typeface="+mj-ea"/>
              <a:cs typeface="Arial" panose="020B0604020202020204" pitchFamily="34" charset="0"/>
            </a:endParaRPr>
          </a:p>
        </p:txBody>
      </p:sp>
      <p:pic>
        <p:nvPicPr>
          <p:cNvPr id="8" name="Picture 7"/>
          <p:cNvPicPr/>
          <p:nvPr/>
        </p:nvPicPr>
        <p:blipFill>
          <a:blip r:embed="rId2"/>
          <a:stretch>
            <a:fillRect/>
          </a:stretch>
        </p:blipFill>
        <p:spPr>
          <a:xfrm>
            <a:off x="342900" y="1523301"/>
            <a:ext cx="4114800" cy="2312114"/>
          </a:xfrm>
          <a:prstGeom prst="rect">
            <a:avLst/>
          </a:prstGeom>
        </p:spPr>
      </p:pic>
      <p:pic>
        <p:nvPicPr>
          <p:cNvPr id="9" name="Picture 8"/>
          <p:cNvPicPr/>
          <p:nvPr/>
        </p:nvPicPr>
        <p:blipFill>
          <a:blip r:embed="rId3"/>
          <a:stretch>
            <a:fillRect/>
          </a:stretch>
        </p:blipFill>
        <p:spPr>
          <a:xfrm>
            <a:off x="4572000" y="1523300"/>
            <a:ext cx="4267200" cy="2312115"/>
          </a:xfrm>
          <a:prstGeom prst="rect">
            <a:avLst/>
          </a:prstGeom>
        </p:spPr>
      </p:pic>
      <p:pic>
        <p:nvPicPr>
          <p:cNvPr id="10" name="Picture 9"/>
          <p:cNvPicPr/>
          <p:nvPr/>
        </p:nvPicPr>
        <p:blipFill>
          <a:blip r:embed="rId4"/>
          <a:stretch>
            <a:fillRect/>
          </a:stretch>
        </p:blipFill>
        <p:spPr>
          <a:xfrm>
            <a:off x="342901" y="3962400"/>
            <a:ext cx="4114800" cy="2438400"/>
          </a:xfrm>
          <a:prstGeom prst="rect">
            <a:avLst/>
          </a:prstGeom>
        </p:spPr>
      </p:pic>
      <p:pic>
        <p:nvPicPr>
          <p:cNvPr id="11" name="Picture 10"/>
          <p:cNvPicPr/>
          <p:nvPr/>
        </p:nvPicPr>
        <p:blipFill>
          <a:blip r:embed="rId5"/>
          <a:stretch>
            <a:fillRect/>
          </a:stretch>
        </p:blipFill>
        <p:spPr>
          <a:xfrm>
            <a:off x="4572001" y="3962400"/>
            <a:ext cx="4267200" cy="2472690"/>
          </a:xfrm>
          <a:prstGeom prst="rect">
            <a:avLst/>
          </a:prstGeom>
        </p:spPr>
      </p:pic>
    </p:spTree>
    <p:extLst>
      <p:ext uri="{BB962C8B-B14F-4D97-AF65-F5344CB8AC3E}">
        <p14:creationId xmlns:p14="http://schemas.microsoft.com/office/powerpoint/2010/main" val="3431307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a:xfrm>
            <a:off x="533400" y="1219200"/>
            <a:ext cx="7772400" cy="5486400"/>
          </a:xfrm>
        </p:spPr>
        <p:txBody>
          <a:bodyPr>
            <a:normAutofit/>
          </a:bodyPr>
          <a:lstStyle/>
          <a:p>
            <a:pPr>
              <a:lnSpc>
                <a:spcPct val="120000"/>
              </a:lnSpc>
              <a:spcBef>
                <a:spcPts val="1200"/>
              </a:spcBef>
              <a:spcAft>
                <a:spcPts val="1200"/>
              </a:spcAft>
              <a:buFont typeface="Wingdings" panose="05000000000000000000" pitchFamily="2" charset="2"/>
              <a:buChar char="v"/>
            </a:pPr>
            <a:endParaRPr lang="en-US" sz="2800" dirty="0">
              <a:solidFill>
                <a:srgbClr val="FFFF00"/>
              </a:solidFill>
            </a:endParaRPr>
          </a:p>
          <a:p>
            <a:pPr>
              <a:lnSpc>
                <a:spcPct val="120000"/>
              </a:lnSpc>
              <a:spcBef>
                <a:spcPts val="1200"/>
              </a:spcBef>
              <a:spcAft>
                <a:spcPts val="1200"/>
              </a:spcAft>
              <a:buFont typeface="Wingdings" panose="05000000000000000000" pitchFamily="2" charset="2"/>
              <a:buChar char="v"/>
            </a:pPr>
            <a:r>
              <a:rPr lang="en-US" sz="2400" b="0" u="sng" dirty="0">
                <a:hlinkClick r:id="rId2"/>
              </a:rPr>
              <a:t>https://drive.google.com/drive/folders/1QcYWAa5g3f2tqWfS4yG41jvz10isMC-y</a:t>
            </a:r>
            <a:endParaRPr lang="en-US" sz="2400" b="0" dirty="0"/>
          </a:p>
          <a:p>
            <a:pPr marL="0" indent="-514350">
              <a:lnSpc>
                <a:spcPct val="120000"/>
              </a:lnSpc>
              <a:spcBef>
                <a:spcPts val="1200"/>
              </a:spcBef>
              <a:spcAft>
                <a:spcPts val="1200"/>
              </a:spcAft>
              <a:buFont typeface="Wingdings" panose="05000000000000000000" pitchFamily="2" charset="2"/>
              <a:buChar char="v"/>
            </a:pPr>
            <a:endParaRPr lang="en-US" sz="2800" b="0" dirty="0" smtClean="0"/>
          </a:p>
        </p:txBody>
      </p:sp>
    </p:spTree>
    <p:extLst>
      <p:ext uri="{BB962C8B-B14F-4D97-AF65-F5344CB8AC3E}">
        <p14:creationId xmlns:p14="http://schemas.microsoft.com/office/powerpoint/2010/main" val="1055566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90800"/>
            <a:ext cx="5562600" cy="2133600"/>
          </a:xfrm>
        </p:spPr>
        <p:txBody>
          <a:bodyPr>
            <a:noAutofit/>
          </a:bodyPr>
          <a:lstStyle/>
          <a:p>
            <a:r>
              <a:rPr lang="en-US" sz="8000" dirty="0" smtClean="0">
                <a:solidFill>
                  <a:srgbClr val="002060"/>
                </a:solidFill>
              </a:rPr>
              <a:t>Thank You!</a:t>
            </a:r>
            <a:endParaRPr lang="en-US" sz="8000" dirty="0">
              <a:solidFill>
                <a:srgbClr val="002060"/>
              </a:solidFill>
            </a:endParaRPr>
          </a:p>
        </p:txBody>
      </p:sp>
    </p:spTree>
    <p:extLst>
      <p:ext uri="{BB962C8B-B14F-4D97-AF65-F5344CB8AC3E}">
        <p14:creationId xmlns:p14="http://schemas.microsoft.com/office/powerpoint/2010/main" val="3706825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304800" y="1447800"/>
            <a:ext cx="8763000" cy="5257800"/>
          </a:xfrm>
        </p:spPr>
        <p:txBody>
          <a:bodyPr/>
          <a:lstStyle/>
          <a:p>
            <a:pPr marL="514350" indent="-514350">
              <a:buFont typeface="+mj-lt"/>
              <a:buAutoNum type="arabicPeriod"/>
            </a:pPr>
            <a:r>
              <a:rPr lang="en-US" dirty="0"/>
              <a:t>Introduction</a:t>
            </a:r>
          </a:p>
          <a:p>
            <a:pPr marL="514350" indent="-514350">
              <a:buFont typeface="+mj-lt"/>
              <a:buAutoNum type="arabicPeriod"/>
            </a:pPr>
            <a:r>
              <a:rPr lang="en-US" dirty="0" smtClean="0"/>
              <a:t>Abstract</a:t>
            </a:r>
            <a:endParaRPr lang="en-US" dirty="0"/>
          </a:p>
          <a:p>
            <a:pPr marL="514350" indent="-514350">
              <a:buFont typeface="+mj-lt"/>
              <a:buAutoNum type="arabicPeriod"/>
            </a:pPr>
            <a:r>
              <a:rPr lang="en-US" dirty="0"/>
              <a:t>F</a:t>
            </a:r>
            <a:r>
              <a:rPr lang="en-US" dirty="0" smtClean="0"/>
              <a:t>eatures</a:t>
            </a:r>
            <a:endParaRPr lang="en-US" dirty="0"/>
          </a:p>
          <a:p>
            <a:pPr marL="514350" indent="-514350">
              <a:buFont typeface="+mj-lt"/>
              <a:buAutoNum type="arabicPeriod"/>
            </a:pPr>
            <a:r>
              <a:rPr lang="en-US" dirty="0" smtClean="0"/>
              <a:t>Methodology</a:t>
            </a:r>
            <a:endParaRPr lang="en-US" dirty="0"/>
          </a:p>
          <a:p>
            <a:pPr marL="514350" indent="-514350">
              <a:buFont typeface="+mj-lt"/>
              <a:buAutoNum type="arabicPeriod"/>
            </a:pPr>
            <a:r>
              <a:rPr lang="en-US" dirty="0" smtClean="0"/>
              <a:t>Technologies</a:t>
            </a:r>
          </a:p>
          <a:p>
            <a:pPr marL="514350" indent="-514350">
              <a:buFont typeface="+mj-lt"/>
              <a:buAutoNum type="arabicPeriod"/>
            </a:pPr>
            <a:r>
              <a:rPr lang="en-US" dirty="0" smtClean="0"/>
              <a:t>Project Scope</a:t>
            </a:r>
            <a:endParaRPr lang="en-US" dirty="0"/>
          </a:p>
          <a:p>
            <a:pPr marL="514350" indent="-514350">
              <a:buFont typeface="+mj-lt"/>
              <a:buAutoNum type="arabicPeriod"/>
            </a:pPr>
            <a:r>
              <a:rPr lang="en-US" dirty="0" smtClean="0"/>
              <a:t>Interface</a:t>
            </a:r>
            <a:endParaRPr lang="en-US" dirty="0" smtClean="0"/>
          </a:p>
          <a:p>
            <a:pPr marL="514350" indent="-514350">
              <a:buFont typeface="+mj-lt"/>
              <a:buAutoNum type="arabicPeriod"/>
            </a:pPr>
            <a:r>
              <a:rPr lang="en-US" dirty="0" smtClean="0"/>
              <a:t>Reference</a:t>
            </a: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255633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sz="2400" b="0" dirty="0"/>
              <a:t>Our lives are becoming increasingly complex, and with that comes the need for better financial management tools. In line with this, we propose to develop an Expense Tracker using ASP.NET C#. This system aims to provide users with a robust platform to track their expenses and incomes efficiently, facilitating informed decision-making and financial planning.</a:t>
            </a:r>
          </a:p>
          <a:p>
            <a:pPr marL="0" indent="0">
              <a:buNone/>
            </a:pPr>
            <a:endParaRPr lang="en-US" dirty="0"/>
          </a:p>
          <a:p>
            <a:pPr marL="0" lvl="0" indent="0" algn="r">
              <a:spcBef>
                <a:spcPts val="0"/>
              </a:spcBef>
              <a:buClr>
                <a:srgbClr val="222B0D"/>
              </a:buClr>
              <a:buSzPts val="1100"/>
              <a:buNone/>
            </a:pPr>
            <a:endParaRPr lang="en-US" dirty="0"/>
          </a:p>
          <a:p>
            <a:pPr marL="0" indent="0">
              <a:buNone/>
            </a:pPr>
            <a:endParaRPr lang="en-US" dirty="0"/>
          </a:p>
        </p:txBody>
      </p:sp>
    </p:spTree>
    <p:extLst>
      <p:ext uri="{BB962C8B-B14F-4D97-AF65-F5344CB8AC3E}">
        <p14:creationId xmlns:p14="http://schemas.microsoft.com/office/powerpoint/2010/main" val="1805930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304800" y="1524000"/>
            <a:ext cx="8153400" cy="4648200"/>
          </a:xfrm>
        </p:spPr>
        <p:txBody>
          <a:bodyPr>
            <a:normAutofit/>
          </a:bodyPr>
          <a:lstStyle/>
          <a:p>
            <a:pPr marL="0" indent="0">
              <a:buNone/>
            </a:pPr>
            <a:r>
              <a:rPr lang="en-US" sz="2400" b="0" dirty="0"/>
              <a:t>The Expense Tracker is a web-based application developed using ASP.NET C# that enables users to track their financial transactions conveniently. With features such as expense categorization, income tracking, and comprehensive reporting, the system empowers users to manage their finances effectively. By providing a user-friendly interface and robust data security measures, the system aims to simplify the process of financial management for individuals and businesses alike.</a:t>
            </a:r>
          </a:p>
          <a:p>
            <a:pPr marL="285750" marR="38100" indent="-285750">
              <a:buClr>
                <a:schemeClr val="bg1"/>
              </a:buClr>
              <a:buSzPts val="1100"/>
              <a:buFont typeface="Wingdings" panose="05000000000000000000" pitchFamily="2" charset="2"/>
              <a:buChar char="q"/>
            </a:pPr>
            <a:endParaRPr lang="en-US" dirty="0"/>
          </a:p>
          <a:p>
            <a:endParaRPr lang="en-US" dirty="0"/>
          </a:p>
          <a:p>
            <a:endParaRPr lang="en-US" dirty="0"/>
          </a:p>
        </p:txBody>
      </p:sp>
    </p:spTree>
    <p:extLst>
      <p:ext uri="{BB962C8B-B14F-4D97-AF65-F5344CB8AC3E}">
        <p14:creationId xmlns:p14="http://schemas.microsoft.com/office/powerpoint/2010/main" val="3912646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Proposed </a:t>
            </a:r>
            <a:r>
              <a:rPr lang="en-US" dirty="0"/>
              <a:t>Solution</a:t>
            </a:r>
          </a:p>
        </p:txBody>
      </p:sp>
      <p:sp>
        <p:nvSpPr>
          <p:cNvPr id="3" name="Content Placeholder 2"/>
          <p:cNvSpPr>
            <a:spLocks noGrp="1"/>
          </p:cNvSpPr>
          <p:nvPr>
            <p:ph idx="1"/>
          </p:nvPr>
        </p:nvSpPr>
        <p:spPr>
          <a:xfrm>
            <a:off x="228600" y="1219200"/>
            <a:ext cx="8839200" cy="5486400"/>
          </a:xfrm>
        </p:spPr>
        <p:txBody>
          <a:bodyPr>
            <a:normAutofit/>
          </a:bodyPr>
          <a:lstStyle/>
          <a:p>
            <a:pPr marL="457200" lvl="1" indent="0">
              <a:buNone/>
            </a:pPr>
            <a:endParaRPr lang="en-US" dirty="0"/>
          </a:p>
          <a:p>
            <a:pPr marL="0" lvl="0" indent="0">
              <a:buNone/>
            </a:pPr>
            <a:r>
              <a:rPr lang="en-US" sz="2400" b="0" dirty="0" smtClean="0"/>
              <a:t>User </a:t>
            </a:r>
            <a:r>
              <a:rPr lang="en-US" sz="2400" b="0" dirty="0"/>
              <a:t>Registration and Authentication: Secure user registration and login system to access the application.</a:t>
            </a:r>
          </a:p>
          <a:p>
            <a:pPr marL="0" lvl="0" indent="0">
              <a:buNone/>
            </a:pPr>
            <a:r>
              <a:rPr lang="en-US" sz="2400" b="0" dirty="0"/>
              <a:t>Expense Tracking: Ability to manipulate expenses </a:t>
            </a:r>
            <a:r>
              <a:rPr lang="en-US" sz="2400" b="0" dirty="0" smtClean="0"/>
              <a:t>with customizable </a:t>
            </a:r>
            <a:r>
              <a:rPr lang="en-US" sz="2400" b="0" dirty="0"/>
              <a:t>categories and optional attachments.</a:t>
            </a:r>
          </a:p>
          <a:p>
            <a:pPr marL="0" lvl="0" indent="0">
              <a:buNone/>
            </a:pPr>
            <a:r>
              <a:rPr lang="en-US" sz="2400" b="0" dirty="0"/>
              <a:t>Income Tracking: Capability to manipulate different sources of income.</a:t>
            </a:r>
          </a:p>
          <a:p>
            <a:pPr marL="0" lvl="0" indent="0">
              <a:buNone/>
            </a:pPr>
            <a:r>
              <a:rPr lang="en-US" sz="2400" b="0" dirty="0"/>
              <a:t>Dashboard: Provide users with an overview of their financial status through summarized data.</a:t>
            </a:r>
          </a:p>
          <a:p>
            <a:pPr marL="0" indent="0">
              <a:buNone/>
            </a:pPr>
            <a:endParaRPr lang="en-US" dirty="0"/>
          </a:p>
        </p:txBody>
      </p:sp>
    </p:spTree>
    <p:extLst>
      <p:ext uri="{BB962C8B-B14F-4D97-AF65-F5344CB8AC3E}">
        <p14:creationId xmlns:p14="http://schemas.microsoft.com/office/powerpoint/2010/main" val="1507953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6" name="Rectangle 2"/>
          <p:cNvSpPr>
            <a:spLocks noChangeArrowheads="1"/>
          </p:cNvSpPr>
          <p:nvPr/>
        </p:nvSpPr>
        <p:spPr bwMode="auto">
          <a:xfrm>
            <a:off x="228600" y="609600"/>
            <a:ext cx="8458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400" b="0" i="0" u="none" strike="noStrike" cap="none" normalizeH="0" baseline="0" dirty="0" smtClean="0">
                <a:ln>
                  <a:noFill/>
                </a:ln>
                <a:solidFill>
                  <a:schemeClr val="tx1"/>
                </a:solidFill>
                <a:effectLst/>
                <a:latin typeface="Arial" panose="020B0604020202020204" pitchFamily="34" charset="0"/>
              </a:rPr>
              <a:t>Database Design</a:t>
            </a:r>
          </a:p>
          <a:p>
            <a:pPr marL="457200" indent="-457200" eaLnBrk="0" fontAlgn="base" hangingPunct="0">
              <a:lnSpc>
                <a:spcPct val="200000"/>
              </a:lnSpc>
              <a:spcBef>
                <a:spcPct val="0"/>
              </a:spcBef>
              <a:spcAft>
                <a:spcPct val="0"/>
              </a:spcAft>
              <a:buFont typeface="+mj-lt"/>
              <a:buAutoNum type="arabicPeriod"/>
            </a:pPr>
            <a:r>
              <a:rPr lang="en-US" altLang="en-US" sz="2400" dirty="0">
                <a:latin typeface="Arial" panose="020B0604020202020204" pitchFamily="34" charset="0"/>
              </a:rPr>
              <a:t>User Registration </a:t>
            </a:r>
            <a:r>
              <a:rPr lang="en-US" altLang="en-US" sz="2400" dirty="0" smtClean="0">
                <a:latin typeface="Arial" panose="020B0604020202020204" pitchFamily="34" charset="0"/>
              </a:rPr>
              <a:t>Module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Expense Tracking Module Development</a:t>
            </a: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lang="en-US" altLang="en-US" sz="2400" dirty="0" smtClean="0">
                <a:latin typeface="Arial" panose="020B0604020202020204" pitchFamily="34" charset="0"/>
              </a:rPr>
              <a:t>Categories Module Development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400" b="0" i="0" u="none" strike="noStrike" cap="none" normalizeH="0" baseline="0" dirty="0" smtClean="0">
                <a:ln>
                  <a:noFill/>
                </a:ln>
                <a:solidFill>
                  <a:schemeClr val="tx1"/>
                </a:solidFill>
                <a:effectLst/>
                <a:latin typeface="Arial" panose="020B0604020202020204" pitchFamily="34" charset="0"/>
              </a:rPr>
              <a:t>Dashboard Module Development </a:t>
            </a:r>
          </a:p>
        </p:txBody>
      </p:sp>
    </p:spTree>
    <p:extLst>
      <p:ext uri="{BB962C8B-B14F-4D97-AF65-F5344CB8AC3E}">
        <p14:creationId xmlns:p14="http://schemas.microsoft.com/office/powerpoint/2010/main" val="1535521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a:xfrm>
            <a:off x="381000" y="1981200"/>
            <a:ext cx="8686800" cy="4724400"/>
          </a:xfrm>
        </p:spPr>
        <p:txBody>
          <a:bodyPr>
            <a:normAutofit/>
          </a:bodyPr>
          <a:lstStyle/>
          <a:p>
            <a:pPr>
              <a:buFont typeface="Wingdings" panose="05000000000000000000" pitchFamily="2" charset="2"/>
              <a:buChar char="v"/>
            </a:pPr>
            <a:r>
              <a:rPr lang="en-US" sz="2400" b="0" dirty="0" smtClean="0"/>
              <a:t>Visual Studio</a:t>
            </a:r>
          </a:p>
          <a:p>
            <a:pPr>
              <a:buFont typeface="Wingdings" panose="05000000000000000000" pitchFamily="2" charset="2"/>
              <a:buChar char="v"/>
            </a:pPr>
            <a:r>
              <a:rPr lang="en-US" sz="2400" b="0" dirty="0" smtClean="0"/>
              <a:t>C#</a:t>
            </a:r>
          </a:p>
          <a:p>
            <a:pPr>
              <a:buFont typeface="Wingdings" panose="05000000000000000000" pitchFamily="2" charset="2"/>
              <a:buChar char="v"/>
            </a:pPr>
            <a:r>
              <a:rPr lang="en-US" sz="2400" b="0" dirty="0" smtClean="0"/>
              <a:t>ASP.NET</a:t>
            </a:r>
          </a:p>
          <a:p>
            <a:pPr>
              <a:buFont typeface="Wingdings" panose="05000000000000000000" pitchFamily="2" charset="2"/>
              <a:buChar char="v"/>
            </a:pPr>
            <a:r>
              <a:rPr lang="en-US" sz="2400" b="0" dirty="0" smtClean="0"/>
              <a:t>HTML</a:t>
            </a:r>
          </a:p>
          <a:p>
            <a:pPr>
              <a:buFont typeface="Wingdings" panose="05000000000000000000" pitchFamily="2" charset="2"/>
              <a:buChar char="v"/>
            </a:pPr>
            <a:r>
              <a:rPr lang="en-US" sz="2400" b="0" dirty="0" smtClean="0"/>
              <a:t>CSS</a:t>
            </a:r>
          </a:p>
          <a:p>
            <a:pPr>
              <a:buFont typeface="Wingdings" panose="05000000000000000000" pitchFamily="2" charset="2"/>
              <a:buChar char="v"/>
            </a:pPr>
            <a:r>
              <a:rPr lang="en-US" sz="2400" b="0" dirty="0" smtClean="0"/>
              <a:t>JAVASCRIPT</a:t>
            </a:r>
            <a:endParaRPr lang="en-US" sz="2400" b="0" dirty="0"/>
          </a:p>
        </p:txBody>
      </p:sp>
    </p:spTree>
    <p:extLst>
      <p:ext uri="{BB962C8B-B14F-4D97-AF65-F5344CB8AC3E}">
        <p14:creationId xmlns:p14="http://schemas.microsoft.com/office/powerpoint/2010/main" val="3118256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a:xfrm>
            <a:off x="566864" y="1371600"/>
            <a:ext cx="8119936" cy="4953000"/>
          </a:xfrm>
        </p:spPr>
        <p:txBody>
          <a:bodyPr>
            <a:normAutofit fontScale="85000" lnSpcReduction="10000"/>
          </a:bodyPr>
          <a:lstStyle/>
          <a:p>
            <a:pPr marL="0" indent="0">
              <a:buNone/>
            </a:pPr>
            <a:r>
              <a:rPr lang="en-US" sz="3100" b="0" dirty="0"/>
              <a:t>The scope of the project includes the development of a fully functional web application that allows users to:</a:t>
            </a:r>
          </a:p>
          <a:p>
            <a:pPr lvl="0"/>
            <a:r>
              <a:rPr lang="en-US" sz="3100" b="0" dirty="0" smtClean="0"/>
              <a:t>Register and log in securely to their accounts.</a:t>
            </a:r>
            <a:endParaRPr lang="en-US" sz="3100" b="0" dirty="0"/>
          </a:p>
          <a:p>
            <a:pPr lvl="0"/>
            <a:r>
              <a:rPr lang="en-US" sz="3100" b="0" dirty="0"/>
              <a:t>Manipulate expenses with customizable categories.</a:t>
            </a:r>
          </a:p>
          <a:p>
            <a:pPr lvl="0"/>
            <a:r>
              <a:rPr lang="en-US" sz="3100" b="0" dirty="0"/>
              <a:t>Track various sources of income.</a:t>
            </a:r>
          </a:p>
          <a:p>
            <a:pPr lvl="0"/>
            <a:r>
              <a:rPr lang="en-US" sz="3100" b="0" dirty="0"/>
              <a:t>View summarized reports of expenses and incomes.</a:t>
            </a:r>
          </a:p>
          <a:p>
            <a:pPr lvl="0"/>
            <a:r>
              <a:rPr lang="en-US" sz="3100" b="0" dirty="0"/>
              <a:t>Implement role-based access control to manage user permissions.</a:t>
            </a:r>
          </a:p>
          <a:p>
            <a:pPr lvl="0"/>
            <a:r>
              <a:rPr lang="en-US" sz="3100" b="0" dirty="0"/>
              <a:t>Ensure data security through encryption and secure authentication mechanisms.</a:t>
            </a:r>
          </a:p>
          <a:p>
            <a:pPr marL="0" indent="0">
              <a:buNone/>
            </a:pPr>
            <a:endParaRPr lang="en-US" sz="2800" dirty="0"/>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19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0" y="228600"/>
            <a:ext cx="4953000" cy="769441"/>
          </a:xfrm>
          <a:prstGeom prst="rect">
            <a:avLst/>
          </a:prstGeom>
          <a:noFill/>
        </p:spPr>
        <p:txBody>
          <a:bodyPr wrap="square" rtlCol="0">
            <a:spAutoFit/>
          </a:bodyPr>
          <a:lstStyle/>
          <a:p>
            <a:r>
              <a:rPr lang="en-US" sz="4400" b="1" cap="small" dirty="0" smtClean="0">
                <a:latin typeface="Arial" panose="020B0604020202020204" pitchFamily="34" charset="0"/>
                <a:ea typeface="+mj-ea"/>
                <a:cs typeface="Arial" panose="020B0604020202020204" pitchFamily="34" charset="0"/>
              </a:rPr>
              <a:t>Interface</a:t>
            </a:r>
            <a:endParaRPr lang="en-US" sz="4400" b="1" cap="small" dirty="0">
              <a:latin typeface="Arial" panose="020B0604020202020204" pitchFamily="34" charset="0"/>
              <a:ea typeface="+mj-ea"/>
              <a:cs typeface="Arial" panose="020B0604020202020204" pitchFamily="34" charset="0"/>
            </a:endParaRPr>
          </a:p>
        </p:txBody>
      </p:sp>
      <p:pic>
        <p:nvPicPr>
          <p:cNvPr id="4" name="Picture 3"/>
          <p:cNvPicPr/>
          <p:nvPr/>
        </p:nvPicPr>
        <p:blipFill>
          <a:blip r:embed="rId2"/>
          <a:stretch>
            <a:fillRect/>
          </a:stretch>
        </p:blipFill>
        <p:spPr>
          <a:xfrm>
            <a:off x="342900" y="1521903"/>
            <a:ext cx="4114800" cy="2312114"/>
          </a:xfrm>
          <a:prstGeom prst="rect">
            <a:avLst/>
          </a:prstGeom>
        </p:spPr>
      </p:pic>
      <p:pic>
        <p:nvPicPr>
          <p:cNvPr id="5" name="Picture 4"/>
          <p:cNvPicPr/>
          <p:nvPr/>
        </p:nvPicPr>
        <p:blipFill>
          <a:blip r:embed="rId3"/>
          <a:stretch>
            <a:fillRect/>
          </a:stretch>
        </p:blipFill>
        <p:spPr>
          <a:xfrm>
            <a:off x="4572000" y="1523301"/>
            <a:ext cx="4267200" cy="2312114"/>
          </a:xfrm>
          <a:prstGeom prst="rect">
            <a:avLst/>
          </a:prstGeom>
        </p:spPr>
      </p:pic>
      <p:pic>
        <p:nvPicPr>
          <p:cNvPr id="6" name="Picture 5"/>
          <p:cNvPicPr/>
          <p:nvPr/>
        </p:nvPicPr>
        <p:blipFill>
          <a:blip r:embed="rId4"/>
          <a:stretch>
            <a:fillRect/>
          </a:stretch>
        </p:blipFill>
        <p:spPr>
          <a:xfrm>
            <a:off x="342900" y="3962400"/>
            <a:ext cx="4114800" cy="2438400"/>
          </a:xfrm>
          <a:prstGeom prst="rect">
            <a:avLst/>
          </a:prstGeom>
        </p:spPr>
      </p:pic>
      <p:pic>
        <p:nvPicPr>
          <p:cNvPr id="7" name="Picture 6"/>
          <p:cNvPicPr/>
          <p:nvPr/>
        </p:nvPicPr>
        <p:blipFill>
          <a:blip r:embed="rId5"/>
          <a:stretch>
            <a:fillRect/>
          </a:stretch>
        </p:blipFill>
        <p:spPr>
          <a:xfrm>
            <a:off x="4572000" y="3962400"/>
            <a:ext cx="4267200" cy="2438400"/>
          </a:xfrm>
          <a:prstGeom prst="rect">
            <a:avLst/>
          </a:prstGeom>
        </p:spPr>
      </p:pic>
    </p:spTree>
    <p:extLst>
      <p:ext uri="{BB962C8B-B14F-4D97-AF65-F5344CB8AC3E}">
        <p14:creationId xmlns:p14="http://schemas.microsoft.com/office/powerpoint/2010/main" val="1493924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1885</TotalTime>
  <Words>326</Words>
  <Application>Microsoft Office PowerPoint</Application>
  <PresentationFormat>On-screen Show (4:3)</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Expense Tracker</vt:lpstr>
      <vt:lpstr>Table of Contents</vt:lpstr>
      <vt:lpstr>Introduction</vt:lpstr>
      <vt:lpstr>Abstract</vt:lpstr>
      <vt:lpstr>Features In Proposed Solution</vt:lpstr>
      <vt:lpstr>Methodology</vt:lpstr>
      <vt:lpstr>Technologies</vt:lpstr>
      <vt:lpstr>Project Scope</vt:lpstr>
      <vt:lpstr>PowerPoint Presentation</vt:lpstr>
      <vt:lpstr>PowerPoint Presentation</vt:lpstr>
      <vt:lpstr>Reference</vt:lpstr>
      <vt:lpstr>Thank You!</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Fahad Gillani</cp:lastModifiedBy>
  <cp:revision>78</cp:revision>
  <dcterms:created xsi:type="dcterms:W3CDTF">2006-08-16T00:00:00Z</dcterms:created>
  <dcterms:modified xsi:type="dcterms:W3CDTF">2024-06-09T16:07:36Z</dcterms:modified>
  <cp:version>1</cp:version>
</cp:coreProperties>
</file>