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6BB7E-E3D5-4B6D-BECE-0345D54B8A81}"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119F3-30C4-435A-845C-2AA91AFE93DE}" type="slidenum">
              <a:rPr lang="en-US" smtClean="0"/>
              <a:t>‹#›</a:t>
            </a:fld>
            <a:endParaRPr lang="en-US"/>
          </a:p>
        </p:txBody>
      </p:sp>
    </p:spTree>
    <p:extLst>
      <p:ext uri="{BB962C8B-B14F-4D97-AF65-F5344CB8AC3E}">
        <p14:creationId xmlns:p14="http://schemas.microsoft.com/office/powerpoint/2010/main" val="198674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99E1-BE2E-B0A9-7D59-8C4609BEB896}"/>
              </a:ext>
            </a:extLst>
          </p:cNvPr>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Implement the KNN Classifier</a:t>
            </a:r>
          </a:p>
        </p:txBody>
      </p:sp>
      <p:sp>
        <p:nvSpPr>
          <p:cNvPr id="3" name="Subtitle 2">
            <a:extLst>
              <a:ext uri="{FF2B5EF4-FFF2-40B4-BE49-F238E27FC236}">
                <a16:creationId xmlns:a16="http://schemas.microsoft.com/office/drawing/2014/main" id="{207BAD82-9AE8-AD12-B879-CBA345678364}"/>
              </a:ext>
            </a:extLst>
          </p:cNvPr>
          <p:cNvSpPr>
            <a:spLocks noGrp="1"/>
          </p:cNvSpPr>
          <p:nvPr>
            <p:ph type="subTitle" idx="1" hasCustomPrompt="1"/>
          </p:nvPr>
        </p:nvSpPr>
        <p:spPr>
          <a:xfrm>
            <a:off x="1524000" y="3602037"/>
            <a:ext cx="9144000" cy="2387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 KNN Quest</a:t>
            </a:r>
          </a:p>
          <a:p>
            <a:r>
              <a:rPr lang="en-US" dirty="0"/>
              <a:t>Kashif Hussain  - M#</a:t>
            </a:r>
          </a:p>
          <a:p>
            <a:r>
              <a:rPr lang="en-US" dirty="0"/>
              <a:t>Fahad Jabbar – M#</a:t>
            </a:r>
          </a:p>
          <a:p>
            <a:r>
              <a:rPr lang="en-US" dirty="0"/>
              <a:t>Naila Shaheen – M#</a:t>
            </a:r>
          </a:p>
          <a:p>
            <a:r>
              <a:rPr lang="en-US" dirty="0"/>
              <a:t>                                                                        Guided by Prof. Dr. Damir </a:t>
            </a:r>
            <a:r>
              <a:rPr lang="en-US" dirty="0" err="1"/>
              <a:t>Dobric</a:t>
            </a:r>
            <a:endParaRPr lang="en-US" dirty="0"/>
          </a:p>
        </p:txBody>
      </p:sp>
      <p:sp>
        <p:nvSpPr>
          <p:cNvPr id="4" name="Date Placeholder 3">
            <a:extLst>
              <a:ext uri="{FF2B5EF4-FFF2-40B4-BE49-F238E27FC236}">
                <a16:creationId xmlns:a16="http://schemas.microsoft.com/office/drawing/2014/main" id="{1127F5B9-D37C-FCF8-AFA0-3FA87683569F}"/>
              </a:ext>
            </a:extLst>
          </p:cNvPr>
          <p:cNvSpPr>
            <a:spLocks noGrp="1"/>
          </p:cNvSpPr>
          <p:nvPr>
            <p:ph type="dt" sz="half" idx="10"/>
          </p:nvPr>
        </p:nvSpPr>
        <p:spPr/>
        <p:txBody>
          <a:bodyPr/>
          <a:lstStyle>
            <a:lvl1pPr>
              <a:defRPr/>
            </a:lvl1pPr>
          </a:lstStyle>
          <a:p>
            <a:fld id="{A8EF2C91-D8EB-49E6-A745-680FC1324D43}" type="datetime1">
              <a:rPr lang="de-DE" smtClean="0"/>
              <a:t>25.03.2024</a:t>
            </a:fld>
            <a:endParaRPr lang="en-US" dirty="0"/>
          </a:p>
        </p:txBody>
      </p:sp>
      <p:sp>
        <p:nvSpPr>
          <p:cNvPr id="5" name="Footer Placeholder 4">
            <a:extLst>
              <a:ext uri="{FF2B5EF4-FFF2-40B4-BE49-F238E27FC236}">
                <a16:creationId xmlns:a16="http://schemas.microsoft.com/office/drawing/2014/main" id="{B600CFD3-3164-88B6-A3EE-C4F71F0F92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B55E24-05D5-DA79-5898-9B9F4DDAFD25}"/>
              </a:ext>
            </a:extLst>
          </p:cNvPr>
          <p:cNvSpPr>
            <a:spLocks noGrp="1"/>
          </p:cNvSpPr>
          <p:nvPr>
            <p:ph type="sldNum" sz="quarter" idx="12"/>
          </p:nvPr>
        </p:nvSpPr>
        <p:spPr/>
        <p:txBody>
          <a:bodyPr/>
          <a:lstStyle/>
          <a:p>
            <a:fld id="{DDE4B26F-E58A-4C83-9619-68F81596DFD8}" type="slidenum">
              <a:rPr lang="en-US" smtClean="0"/>
              <a:t>‹#›</a:t>
            </a:fld>
            <a:endParaRPr lang="en-US" dirty="0"/>
          </a:p>
        </p:txBody>
      </p:sp>
      <p:pic>
        <p:nvPicPr>
          <p:cNvPr id="2050" name="Picture 2" descr="Frankfurt University of Applied Sciences (@FrankfurtUAS) / X">
            <a:extLst>
              <a:ext uri="{FF2B5EF4-FFF2-40B4-BE49-F238E27FC236}">
                <a16:creationId xmlns:a16="http://schemas.microsoft.com/office/drawing/2014/main" id="{A48401DE-69F3-1A47-A90A-55CBBBA72C0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83" t="28064" r="407" b="25907"/>
          <a:stretch/>
        </p:blipFill>
        <p:spPr bwMode="auto">
          <a:xfrm>
            <a:off x="10469654" y="72957"/>
            <a:ext cx="1663981" cy="77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3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1C2D4-EBE2-0267-79FA-7594D6992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40EABB-2B28-3194-A07C-422A77EB7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FB297-3395-E41C-F9E1-0B0F769094D4}"/>
              </a:ext>
            </a:extLst>
          </p:cNvPr>
          <p:cNvSpPr>
            <a:spLocks noGrp="1"/>
          </p:cNvSpPr>
          <p:nvPr>
            <p:ph type="dt" sz="half" idx="10"/>
          </p:nvPr>
        </p:nvSpPr>
        <p:spPr/>
        <p:txBody>
          <a:bodyPr/>
          <a:lstStyle/>
          <a:p>
            <a:fld id="{E8776AC1-21BA-4742-907D-CF3A5A7F771C}" type="datetime1">
              <a:rPr lang="de-DE" smtClean="0"/>
              <a:t>25.03.2024</a:t>
            </a:fld>
            <a:endParaRPr lang="en-US"/>
          </a:p>
        </p:txBody>
      </p:sp>
      <p:sp>
        <p:nvSpPr>
          <p:cNvPr id="5" name="Footer Placeholder 4">
            <a:extLst>
              <a:ext uri="{FF2B5EF4-FFF2-40B4-BE49-F238E27FC236}">
                <a16:creationId xmlns:a16="http://schemas.microsoft.com/office/drawing/2014/main" id="{D055C818-A754-71CB-5D66-652C67ED7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FE4A3-44BB-61EB-763A-40039B66D8DD}"/>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0565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BEA3-EB16-FEBB-0ADA-F864CE146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7A4C8-8F4B-4993-7747-FAEB2D78C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AFD67-709B-EBB3-2189-D44BAB1E807F}"/>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Footer Placeholder 4">
            <a:extLst>
              <a:ext uri="{FF2B5EF4-FFF2-40B4-BE49-F238E27FC236}">
                <a16:creationId xmlns:a16="http://schemas.microsoft.com/office/drawing/2014/main" id="{0CA369C4-D218-D992-E87B-547AA8C30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9A1E6-E8A7-1872-37A5-63152AA26575}"/>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1841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6B60-2705-9651-2BF9-6F50DB610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A8B44-F467-2AC7-10EB-4B1572534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126F1-CD5D-7013-0648-132EE86E3AD1}"/>
              </a:ext>
            </a:extLst>
          </p:cNvPr>
          <p:cNvSpPr>
            <a:spLocks noGrp="1"/>
          </p:cNvSpPr>
          <p:nvPr>
            <p:ph type="dt" sz="half" idx="10"/>
          </p:nvPr>
        </p:nvSpPr>
        <p:spPr/>
        <p:txBody>
          <a:bodyPr/>
          <a:lstStyle/>
          <a:p>
            <a:fld id="{5961E691-AD5D-46F6-9361-588612D53B7A}" type="datetime1">
              <a:rPr lang="de-DE" smtClean="0"/>
              <a:t>25.03.2024</a:t>
            </a:fld>
            <a:endParaRPr lang="en-US"/>
          </a:p>
        </p:txBody>
      </p:sp>
      <p:sp>
        <p:nvSpPr>
          <p:cNvPr id="5" name="Footer Placeholder 4">
            <a:extLst>
              <a:ext uri="{FF2B5EF4-FFF2-40B4-BE49-F238E27FC236}">
                <a16:creationId xmlns:a16="http://schemas.microsoft.com/office/drawing/2014/main" id="{3F9F7D00-A96A-348B-E948-4FB28E2F7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1BD5F-DB60-553D-A7BB-97F1CDB5D9AB}"/>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1018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DCF0-4EA5-172A-D961-AB30FABB9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E1D0D-4102-BB76-FF8D-988B1B7F8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D1DC9-BD1C-9944-C38B-D716FB315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CAE76-492D-3434-2A62-490E36C81850}"/>
              </a:ext>
            </a:extLst>
          </p:cNvPr>
          <p:cNvSpPr>
            <a:spLocks noGrp="1"/>
          </p:cNvSpPr>
          <p:nvPr>
            <p:ph type="dt" sz="half" idx="10"/>
          </p:nvPr>
        </p:nvSpPr>
        <p:spPr/>
        <p:txBody>
          <a:bodyPr/>
          <a:lstStyle/>
          <a:p>
            <a:fld id="{315BCC09-E684-4A9A-B87A-22B1BBC9075B}" type="datetime1">
              <a:rPr lang="de-DE" smtClean="0"/>
              <a:t>25.03.2024</a:t>
            </a:fld>
            <a:endParaRPr lang="en-US"/>
          </a:p>
        </p:txBody>
      </p:sp>
      <p:sp>
        <p:nvSpPr>
          <p:cNvPr id="6" name="Footer Placeholder 5">
            <a:extLst>
              <a:ext uri="{FF2B5EF4-FFF2-40B4-BE49-F238E27FC236}">
                <a16:creationId xmlns:a16="http://schemas.microsoft.com/office/drawing/2014/main" id="{38376E34-CA54-2D4A-AA95-E4BF84068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EAB41-092E-70A2-17B3-E9D80E3C4F29}"/>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36507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3D6-44B5-988D-11CD-C84BFFF44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F8343-86D3-D406-EAD3-70A003975133}"/>
              </a:ext>
            </a:extLst>
          </p:cNvPr>
          <p:cNvSpPr>
            <a:spLocks noGrp="1"/>
          </p:cNvSpPr>
          <p:nvPr>
            <p:ph type="dt" sz="half" idx="10"/>
          </p:nvPr>
        </p:nvSpPr>
        <p:spPr/>
        <p:txBody>
          <a:bodyPr/>
          <a:lstStyle/>
          <a:p>
            <a:fld id="{275A2FA2-BCD0-4233-AECD-5E2831B6880F}" type="datetime1">
              <a:rPr lang="de-DE" smtClean="0"/>
              <a:t>25.03.2024</a:t>
            </a:fld>
            <a:endParaRPr lang="en-US"/>
          </a:p>
        </p:txBody>
      </p:sp>
      <p:sp>
        <p:nvSpPr>
          <p:cNvPr id="4" name="Footer Placeholder 3">
            <a:extLst>
              <a:ext uri="{FF2B5EF4-FFF2-40B4-BE49-F238E27FC236}">
                <a16:creationId xmlns:a16="http://schemas.microsoft.com/office/drawing/2014/main" id="{E1B38ECE-8409-CD7A-8479-45FAE18FD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B11E8-895C-C210-7C1D-72ED2FAF9C12}"/>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83798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66E4A-678A-6190-E507-521F476C4F75}"/>
              </a:ext>
            </a:extLst>
          </p:cNvPr>
          <p:cNvSpPr>
            <a:spLocks noGrp="1"/>
          </p:cNvSpPr>
          <p:nvPr>
            <p:ph type="dt" sz="half" idx="10"/>
          </p:nvPr>
        </p:nvSpPr>
        <p:spPr/>
        <p:txBody>
          <a:bodyPr/>
          <a:lstStyle/>
          <a:p>
            <a:fld id="{F8293967-2CBE-4645-A866-132B7771F90B}" type="datetime1">
              <a:rPr lang="de-DE" smtClean="0"/>
              <a:t>25.03.2024</a:t>
            </a:fld>
            <a:endParaRPr lang="en-US"/>
          </a:p>
        </p:txBody>
      </p:sp>
      <p:sp>
        <p:nvSpPr>
          <p:cNvPr id="3" name="Footer Placeholder 2">
            <a:extLst>
              <a:ext uri="{FF2B5EF4-FFF2-40B4-BE49-F238E27FC236}">
                <a16:creationId xmlns:a16="http://schemas.microsoft.com/office/drawing/2014/main" id="{5DA78E8D-4D3F-51EB-C8EC-24962DCBA3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79414-F403-8C8A-5E3E-07B2ED4EEE12}"/>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61174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2943-7E41-FD48-B387-5AA8EBF1C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27C67B-E60B-026B-5520-C6D7FE5C5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68D22-421E-27E2-61E9-9841304A2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47C8E-2B0F-FF99-DBFA-CAD84F9FFBA2}"/>
              </a:ext>
            </a:extLst>
          </p:cNvPr>
          <p:cNvSpPr>
            <a:spLocks noGrp="1"/>
          </p:cNvSpPr>
          <p:nvPr>
            <p:ph type="dt" sz="half" idx="10"/>
          </p:nvPr>
        </p:nvSpPr>
        <p:spPr/>
        <p:txBody>
          <a:bodyPr/>
          <a:lstStyle/>
          <a:p>
            <a:fld id="{77B23578-1DEB-473B-B0A3-161EEE3BB63C}" type="datetime1">
              <a:rPr lang="de-DE" smtClean="0"/>
              <a:t>25.03.2024</a:t>
            </a:fld>
            <a:endParaRPr lang="en-US"/>
          </a:p>
        </p:txBody>
      </p:sp>
      <p:sp>
        <p:nvSpPr>
          <p:cNvPr id="6" name="Footer Placeholder 5">
            <a:extLst>
              <a:ext uri="{FF2B5EF4-FFF2-40B4-BE49-F238E27FC236}">
                <a16:creationId xmlns:a16="http://schemas.microsoft.com/office/drawing/2014/main" id="{5689F694-8600-C3DF-701A-80B918D97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228CE-06A8-1A5E-7038-5991CCBD9536}"/>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93080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5571-D235-20E2-42D8-EC80F9536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2349B-6439-96EF-5882-0C74FAE78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73E374-784C-0BC8-49AD-22CDCAFE6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9E42A-40F8-897D-8C57-330340604F1E}"/>
              </a:ext>
            </a:extLst>
          </p:cNvPr>
          <p:cNvSpPr>
            <a:spLocks noGrp="1"/>
          </p:cNvSpPr>
          <p:nvPr>
            <p:ph type="dt" sz="half" idx="10"/>
          </p:nvPr>
        </p:nvSpPr>
        <p:spPr/>
        <p:txBody>
          <a:bodyPr/>
          <a:lstStyle/>
          <a:p>
            <a:fld id="{89B1BDEE-E523-43B3-B9C9-FEB1E809D42E}" type="datetime1">
              <a:rPr lang="de-DE" smtClean="0"/>
              <a:t>25.03.2024</a:t>
            </a:fld>
            <a:endParaRPr lang="en-US"/>
          </a:p>
        </p:txBody>
      </p:sp>
      <p:sp>
        <p:nvSpPr>
          <p:cNvPr id="6" name="Footer Placeholder 5">
            <a:extLst>
              <a:ext uri="{FF2B5EF4-FFF2-40B4-BE49-F238E27FC236}">
                <a16:creationId xmlns:a16="http://schemas.microsoft.com/office/drawing/2014/main" id="{92EDB636-05FD-BFA2-7DD4-E8280DCB9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28E51-5CC2-8125-26DB-3622ACD9F525}"/>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12176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E5BC-2058-F485-9D41-ED91BECFA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34B8C4-5FA2-D698-F368-4D8B4ADDF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2A7CA-3FF6-C57C-976F-9F50E660C17C}"/>
              </a:ext>
            </a:extLst>
          </p:cNvPr>
          <p:cNvSpPr>
            <a:spLocks noGrp="1"/>
          </p:cNvSpPr>
          <p:nvPr>
            <p:ph type="dt" sz="half" idx="10"/>
          </p:nvPr>
        </p:nvSpPr>
        <p:spPr/>
        <p:txBody>
          <a:bodyPr/>
          <a:lstStyle/>
          <a:p>
            <a:fld id="{D6F43DCC-D1A6-4C4E-93A6-2648B6E26C6C}" type="datetime1">
              <a:rPr lang="de-DE" smtClean="0"/>
              <a:t>25.03.2024</a:t>
            </a:fld>
            <a:endParaRPr lang="en-US"/>
          </a:p>
        </p:txBody>
      </p:sp>
      <p:sp>
        <p:nvSpPr>
          <p:cNvPr id="5" name="Footer Placeholder 4">
            <a:extLst>
              <a:ext uri="{FF2B5EF4-FFF2-40B4-BE49-F238E27FC236}">
                <a16:creationId xmlns:a16="http://schemas.microsoft.com/office/drawing/2014/main" id="{615CDE6D-A9E9-9445-D3D3-5F040A510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3FED-9719-E623-BA4A-25861D13FED0}"/>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8660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22EF8-1C47-190E-EFFF-D5C0E0430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880C3-74BA-AD9B-C091-3C3CC6986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E307B-DA2E-05D6-BBB7-BC5417ECB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38E1B-53C2-4454-A9E1-2A21AAF129EB}" type="datetime1">
              <a:rPr lang="de-DE" smtClean="0"/>
              <a:t>25.03.2024</a:t>
            </a:fld>
            <a:endParaRPr lang="en-US"/>
          </a:p>
        </p:txBody>
      </p:sp>
      <p:sp>
        <p:nvSpPr>
          <p:cNvPr id="5" name="Footer Placeholder 4">
            <a:extLst>
              <a:ext uri="{FF2B5EF4-FFF2-40B4-BE49-F238E27FC236}">
                <a16:creationId xmlns:a16="http://schemas.microsoft.com/office/drawing/2014/main" id="{E2494CF5-2BE3-0F68-A343-E90B8D3F5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AA4EC-9437-15EB-21A0-0ED605715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4B26F-E58A-4C83-9619-68F81596DFD8}" type="slidenum">
              <a:rPr lang="en-US" smtClean="0"/>
              <a:t>‹#›</a:t>
            </a:fld>
            <a:endParaRPr lang="en-US"/>
          </a:p>
        </p:txBody>
      </p:sp>
    </p:spTree>
    <p:extLst>
      <p:ext uri="{BB962C8B-B14F-4D97-AF65-F5344CB8AC3E}">
        <p14:creationId xmlns:p14="http://schemas.microsoft.com/office/powerpoint/2010/main" val="185827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72F7-A82A-8703-9343-CBA5D3D61963}"/>
              </a:ext>
            </a:extLst>
          </p:cNvPr>
          <p:cNvSpPr>
            <a:spLocks noGrp="1"/>
          </p:cNvSpPr>
          <p:nvPr>
            <p:ph type="ctrTitle"/>
          </p:nvPr>
        </p:nvSpPr>
        <p:spPr>
          <a:xfrm>
            <a:off x="723899" y="781659"/>
            <a:ext cx="9705975" cy="2387600"/>
          </a:xfrm>
        </p:spPr>
        <p:txBody>
          <a:bodyPr>
            <a:normAutofit/>
          </a:bodyPr>
          <a:lstStyle/>
          <a:p>
            <a:pPr algn="l"/>
            <a:r>
              <a:rPr lang="en-US" sz="2400" dirty="0">
                <a:latin typeface="Arial Rounded MT Bold" panose="020F0704030504030204" pitchFamily="34" charset="0"/>
              </a:rPr>
              <a:t>Module: Software Engineering </a:t>
            </a:r>
            <a:br>
              <a:rPr lang="en-US" sz="4000" dirty="0">
                <a:latin typeface="Arial Rounded MT Bold" panose="020F0704030504030204" pitchFamily="34" charset="0"/>
              </a:rPr>
            </a:br>
            <a:br>
              <a:rPr lang="en-US" sz="4000" dirty="0">
                <a:latin typeface="Arial Rounded MT Bold" panose="020F0704030504030204" pitchFamily="34" charset="0"/>
              </a:rPr>
            </a:br>
            <a:r>
              <a:rPr lang="en-US" sz="4000" dirty="0">
                <a:latin typeface="Arial Rounded MT Bold" panose="020F0704030504030204" pitchFamily="34" charset="0"/>
              </a:rPr>
              <a:t>Project: Implement the KNN Classifier</a:t>
            </a:r>
          </a:p>
        </p:txBody>
      </p:sp>
      <p:pic>
        <p:nvPicPr>
          <p:cNvPr id="1026" name="Picture 2" descr="Frankfurt University of Applied Sciences (@FrankfurtUAS) / X">
            <a:extLst>
              <a:ext uri="{FF2B5EF4-FFF2-40B4-BE49-F238E27FC236}">
                <a16:creationId xmlns:a16="http://schemas.microsoft.com/office/drawing/2014/main" id="{4D614738-9ECD-EF1D-7E8A-80BC3153F34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3000"/>
                    </a14:imgEffect>
                  </a14:imgLayer>
                </a14:imgProps>
              </a:ext>
              <a:ext uri="{28A0092B-C50C-407E-A947-70E740481C1C}">
                <a14:useLocalDpi xmlns:a14="http://schemas.microsoft.com/office/drawing/2010/main" val="0"/>
              </a:ext>
            </a:extLst>
          </a:blip>
          <a:srcRect t="26761" b="26161"/>
          <a:stretch/>
        </p:blipFill>
        <p:spPr bwMode="auto">
          <a:xfrm>
            <a:off x="10209586" y="19458"/>
            <a:ext cx="1962958" cy="924127"/>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D130F94-7D77-DB75-85C6-15CFFBD3921B}"/>
              </a:ext>
            </a:extLst>
          </p:cNvPr>
          <p:cNvSpPr>
            <a:spLocks noGrp="1"/>
          </p:cNvSpPr>
          <p:nvPr>
            <p:ph type="subTitle" idx="1"/>
          </p:nvPr>
        </p:nvSpPr>
        <p:spPr>
          <a:xfrm>
            <a:off x="723899" y="3352799"/>
            <a:ext cx="9424987" cy="2924175"/>
          </a:xfrm>
        </p:spPr>
        <p:txBody>
          <a:bodyPr>
            <a:noAutofit/>
          </a:bodyPr>
          <a:lstStyle/>
          <a:p>
            <a:endParaRPr lang="en-US" sz="1600" dirty="0">
              <a:solidFill>
                <a:srgbClr val="002060"/>
              </a:solidFill>
              <a:latin typeface="Arial Rounded MT Bold" panose="020F0704030504030204" pitchFamily="34" charset="0"/>
            </a:endParaRPr>
          </a:p>
          <a:p>
            <a:endParaRPr lang="en-US" sz="1600" dirty="0">
              <a:solidFill>
                <a:srgbClr val="002060"/>
              </a:solidFill>
              <a:latin typeface="Arial Rounded MT Bold" panose="020F0704030504030204" pitchFamily="34" charset="0"/>
            </a:endParaRPr>
          </a:p>
          <a:p>
            <a:r>
              <a:rPr lang="en-US" sz="1600" dirty="0">
                <a:solidFill>
                  <a:srgbClr val="002060"/>
                </a:solidFill>
                <a:latin typeface="Arial Rounded MT Bold" panose="020F0704030504030204" pitchFamily="34" charset="0"/>
              </a:rPr>
              <a:t>Presented by KNN Quest:</a:t>
            </a:r>
          </a:p>
          <a:p>
            <a:br>
              <a:rPr lang="en-US" sz="1600" dirty="0">
                <a:latin typeface="Arial Rounded MT Bold" panose="020F0704030504030204" pitchFamily="34" charset="0"/>
              </a:rPr>
            </a:br>
            <a:r>
              <a:rPr lang="en-US" sz="1600" dirty="0">
                <a:latin typeface="Arial Rounded MT Bold" panose="020F0704030504030204" pitchFamily="34" charset="0"/>
              </a:rPr>
              <a:t>Kashif Hussain – </a:t>
            </a:r>
          </a:p>
          <a:p>
            <a:r>
              <a:rPr lang="en-US" sz="1600" dirty="0">
                <a:latin typeface="Arial Rounded MT Bold" panose="020F0704030504030204" pitchFamily="34" charset="0"/>
              </a:rPr>
              <a:t>Fahad Jabbar – </a:t>
            </a:r>
          </a:p>
          <a:p>
            <a:r>
              <a:rPr lang="en-US" sz="1600" dirty="0">
                <a:latin typeface="Arial Rounded MT Bold" panose="020F0704030504030204" pitchFamily="34" charset="0"/>
              </a:rPr>
              <a:t>Naila Shaheen –</a:t>
            </a:r>
          </a:p>
          <a:p>
            <a:r>
              <a:rPr lang="en-US" sz="1600" dirty="0">
                <a:latin typeface="Arial Rounded MT Bold" panose="020F0704030504030204" pitchFamily="34" charset="0"/>
              </a:rPr>
              <a:t>                                                        </a:t>
            </a:r>
          </a:p>
          <a:p>
            <a:r>
              <a:rPr lang="en-US" sz="1600" dirty="0">
                <a:latin typeface="Arial Rounded MT Bold" panose="020F0704030504030204" pitchFamily="34" charset="0"/>
              </a:rPr>
              <a:t>Guided by: Prof. Dr. Damir </a:t>
            </a:r>
            <a:r>
              <a:rPr lang="en-US" sz="1600" dirty="0" err="1">
                <a:latin typeface="Arial Rounded MT Bold" panose="020F0704030504030204" pitchFamily="34" charset="0"/>
              </a:rPr>
              <a:t>Dobric</a:t>
            </a:r>
            <a:endParaRPr lang="en-US" sz="16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B56A32D8-A099-9B57-49B0-1828DBA433D5}"/>
              </a:ext>
            </a:extLst>
          </p:cNvPr>
          <p:cNvSpPr>
            <a:spLocks noGrp="1"/>
          </p:cNvSpPr>
          <p:nvPr>
            <p:ph type="dt" sz="half" idx="10"/>
          </p:nvPr>
        </p:nvSpPr>
        <p:spPr/>
        <p:txBody>
          <a:bodyPr/>
          <a:lstStyle/>
          <a:p>
            <a:fld id="{417A8112-CFF2-4B2D-A30A-AD3542D64B74}" type="datetime1">
              <a:rPr lang="de-DE" smtClean="0"/>
              <a:t>25.03.2024</a:t>
            </a:fld>
            <a:endParaRPr lang="en-US" dirty="0"/>
          </a:p>
        </p:txBody>
      </p:sp>
      <p:sp>
        <p:nvSpPr>
          <p:cNvPr id="5" name="Slide Number Placeholder 4">
            <a:extLst>
              <a:ext uri="{FF2B5EF4-FFF2-40B4-BE49-F238E27FC236}">
                <a16:creationId xmlns:a16="http://schemas.microsoft.com/office/drawing/2014/main" id="{638376B8-0865-F5E5-EF37-C7990AEF3DD7}"/>
              </a:ext>
            </a:extLst>
          </p:cNvPr>
          <p:cNvSpPr>
            <a:spLocks noGrp="1"/>
          </p:cNvSpPr>
          <p:nvPr>
            <p:ph type="sldNum" sz="quarter" idx="12"/>
          </p:nvPr>
        </p:nvSpPr>
        <p:spPr/>
        <p:txBody>
          <a:bodyPr/>
          <a:lstStyle/>
          <a:p>
            <a:fld id="{DDE4B26F-E58A-4C83-9619-68F81596DFD8}" type="slidenum">
              <a:rPr lang="en-US" smtClean="0"/>
              <a:t>1</a:t>
            </a:fld>
            <a:endParaRPr lang="en-US" dirty="0"/>
          </a:p>
        </p:txBody>
      </p:sp>
    </p:spTree>
    <p:extLst>
      <p:ext uri="{BB962C8B-B14F-4D97-AF65-F5344CB8AC3E}">
        <p14:creationId xmlns:p14="http://schemas.microsoft.com/office/powerpoint/2010/main" val="202456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404-45CF-BEAD-72C5-FAAF4D84D09A}"/>
              </a:ext>
            </a:extLst>
          </p:cNvPr>
          <p:cNvSpPr>
            <a:spLocks noGrp="1"/>
          </p:cNvSpPr>
          <p:nvPr>
            <p:ph type="title"/>
          </p:nvPr>
        </p:nvSpPr>
        <p:spPr/>
        <p:txBody>
          <a:bodyPr>
            <a:normAutofit/>
          </a:bodyPr>
          <a:lstStyle/>
          <a:p>
            <a:r>
              <a:rPr lang="en-US" sz="4000" dirty="0">
                <a:latin typeface="Arial Rounded MT Bold" panose="020F0704030504030204" pitchFamily="34" charset="0"/>
              </a:rPr>
              <a:t>Methodology</a:t>
            </a:r>
          </a:p>
        </p:txBody>
      </p:sp>
      <p:sp>
        <p:nvSpPr>
          <p:cNvPr id="3" name="Content Placeholder 2">
            <a:extLst>
              <a:ext uri="{FF2B5EF4-FFF2-40B4-BE49-F238E27FC236}">
                <a16:creationId xmlns:a16="http://schemas.microsoft.com/office/drawing/2014/main" id="{CF20EB18-1BC5-7F2D-B706-4F98936B38BC}"/>
              </a:ext>
            </a:extLst>
          </p:cNvPr>
          <p:cNvSpPr>
            <a:spLocks noGrp="1"/>
          </p:cNvSpPr>
          <p:nvPr>
            <p:ph idx="1"/>
          </p:nvPr>
        </p:nvSpPr>
        <p:spPr>
          <a:xfrm>
            <a:off x="838200" y="1825625"/>
            <a:ext cx="10515600" cy="4451350"/>
          </a:xfrm>
        </p:spPr>
        <p:txBody>
          <a:bodyPr>
            <a:normAutofit/>
          </a:bodyPr>
          <a:lstStyle/>
          <a:p>
            <a:r>
              <a:rPr lang="en-US" sz="2000" dirty="0">
                <a:latin typeface="Arial Rounded MT Bold" panose="020F0704030504030204" pitchFamily="34" charset="0"/>
              </a:rPr>
              <a:t>Problem statement</a:t>
            </a:r>
          </a:p>
          <a:p>
            <a:r>
              <a:rPr lang="en-US" sz="2000" dirty="0">
                <a:latin typeface="Arial Rounded MT Bold" panose="020F0704030504030204" pitchFamily="34" charset="0"/>
              </a:rPr>
              <a:t>Introduction to KNN classifier </a:t>
            </a:r>
          </a:p>
          <a:p>
            <a:r>
              <a:rPr lang="en-US" sz="2000" dirty="0">
                <a:latin typeface="Arial Rounded MT Bold" panose="020F0704030504030204" pitchFamily="34" charset="0"/>
              </a:rPr>
              <a:t>Implementation of Native KNN classifier </a:t>
            </a:r>
          </a:p>
          <a:p>
            <a:r>
              <a:rPr lang="en-US" sz="2000" dirty="0">
                <a:latin typeface="Arial Rounded MT Bold" panose="020F0704030504030204" pitchFamily="34" charset="0"/>
              </a:rPr>
              <a:t>Integration of KNN classifier with Neocortex API</a:t>
            </a:r>
          </a:p>
          <a:p>
            <a:r>
              <a:rPr lang="en-US" sz="2000" dirty="0">
                <a:latin typeface="Arial Rounded MT Bold" panose="020F0704030504030204" pitchFamily="34" charset="0"/>
              </a:rPr>
              <a:t>Implementation of KNN Classifier with Spatial Pooler generated SDRs</a:t>
            </a:r>
          </a:p>
          <a:p>
            <a:r>
              <a:rPr lang="en-US" sz="2000" dirty="0">
                <a:latin typeface="Arial Rounded MT Bold" panose="020F0704030504030204" pitchFamily="34" charset="0"/>
              </a:rPr>
              <a:t>Unit testing</a:t>
            </a:r>
          </a:p>
          <a:p>
            <a:r>
              <a:rPr lang="en-US" sz="2000" dirty="0">
                <a:latin typeface="Arial Rounded MT Bold" panose="020F0704030504030204" pitchFamily="34" charset="0"/>
              </a:rPr>
              <a:t>Discussion </a:t>
            </a:r>
          </a:p>
          <a:p>
            <a:r>
              <a:rPr lang="en-US" sz="2000" dirty="0">
                <a:latin typeface="Arial Rounded MT Bold" panose="020F0704030504030204" pitchFamily="34" charset="0"/>
              </a:rPr>
              <a:t>Conclusion</a:t>
            </a:r>
          </a:p>
          <a:p>
            <a:r>
              <a:rPr lang="en-US" sz="2000" dirty="0">
                <a:latin typeface="Arial Rounded MT Bold" panose="020F0704030504030204" pitchFamily="34" charset="0"/>
              </a:rPr>
              <a:t>References</a:t>
            </a:r>
          </a:p>
        </p:txBody>
      </p:sp>
      <p:sp>
        <p:nvSpPr>
          <p:cNvPr id="4" name="Date Placeholder 3">
            <a:extLst>
              <a:ext uri="{FF2B5EF4-FFF2-40B4-BE49-F238E27FC236}">
                <a16:creationId xmlns:a16="http://schemas.microsoft.com/office/drawing/2014/main" id="{B81C5404-7CE2-CDA9-A411-F6449D2D1C1E}"/>
              </a:ext>
            </a:extLst>
          </p:cNvPr>
          <p:cNvSpPr>
            <a:spLocks noGrp="1"/>
          </p:cNvSpPr>
          <p:nvPr>
            <p:ph type="dt" sz="half" idx="10"/>
          </p:nvPr>
        </p:nvSpPr>
        <p:spPr/>
        <p:txBody>
          <a:bodyPr/>
          <a:lstStyle/>
          <a:p>
            <a:fld id="{9B2A6F4F-9563-451F-A077-87C68364E6DB}" type="datetime1">
              <a:rPr lang="de-DE" smtClean="0"/>
              <a:t>25.03.2024</a:t>
            </a:fld>
            <a:endParaRPr lang="en-US" dirty="0"/>
          </a:p>
        </p:txBody>
      </p:sp>
      <p:sp>
        <p:nvSpPr>
          <p:cNvPr id="5" name="Slide Number Placeholder 4">
            <a:extLst>
              <a:ext uri="{FF2B5EF4-FFF2-40B4-BE49-F238E27FC236}">
                <a16:creationId xmlns:a16="http://schemas.microsoft.com/office/drawing/2014/main" id="{BC0F7831-1786-0848-3C46-6B989E64E5D8}"/>
              </a:ext>
            </a:extLst>
          </p:cNvPr>
          <p:cNvSpPr>
            <a:spLocks noGrp="1"/>
          </p:cNvSpPr>
          <p:nvPr>
            <p:ph type="sldNum" sz="quarter" idx="12"/>
          </p:nvPr>
        </p:nvSpPr>
        <p:spPr/>
        <p:txBody>
          <a:bodyPr/>
          <a:lstStyle/>
          <a:p>
            <a:fld id="{DDE4B26F-E58A-4C83-9619-68F81596DFD8}" type="slidenum">
              <a:rPr lang="en-US" smtClean="0"/>
              <a:t>2</a:t>
            </a:fld>
            <a:endParaRPr lang="en-US"/>
          </a:p>
        </p:txBody>
      </p:sp>
    </p:spTree>
    <p:extLst>
      <p:ext uri="{BB962C8B-B14F-4D97-AF65-F5344CB8AC3E}">
        <p14:creationId xmlns:p14="http://schemas.microsoft.com/office/powerpoint/2010/main" val="169411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4E28-C329-F6CB-BB96-86AFA608F147}"/>
              </a:ext>
            </a:extLst>
          </p:cNvPr>
          <p:cNvSpPr>
            <a:spLocks noGrp="1"/>
          </p:cNvSpPr>
          <p:nvPr>
            <p:ph type="title"/>
          </p:nvPr>
        </p:nvSpPr>
        <p:spPr/>
        <p:txBody>
          <a:bodyPr>
            <a:normAutofit/>
          </a:bodyPr>
          <a:lstStyle/>
          <a:p>
            <a:r>
              <a:rPr lang="en-US" sz="40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E7F35339-F8DC-5FAD-AA18-0D97C8B06AAD}"/>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26597FB-6243-AC61-FD3D-A3473CF69E8D}"/>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076CA26A-1FE5-26BA-0292-22EC95F51E47}"/>
              </a:ext>
            </a:extLst>
          </p:cNvPr>
          <p:cNvSpPr>
            <a:spLocks noGrp="1"/>
          </p:cNvSpPr>
          <p:nvPr>
            <p:ph type="sldNum" sz="quarter" idx="12"/>
          </p:nvPr>
        </p:nvSpPr>
        <p:spPr/>
        <p:txBody>
          <a:bodyPr/>
          <a:lstStyle/>
          <a:p>
            <a:fld id="{DDE4B26F-E58A-4C83-9619-68F81596DFD8}" type="slidenum">
              <a:rPr lang="en-US" smtClean="0"/>
              <a:t>3</a:t>
            </a:fld>
            <a:endParaRPr lang="en-US"/>
          </a:p>
        </p:txBody>
      </p:sp>
    </p:spTree>
    <p:extLst>
      <p:ext uri="{BB962C8B-B14F-4D97-AF65-F5344CB8AC3E}">
        <p14:creationId xmlns:p14="http://schemas.microsoft.com/office/powerpoint/2010/main" val="117479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F06B-A1AE-5741-0C5C-5D811A4154F9}"/>
              </a:ext>
            </a:extLst>
          </p:cNvPr>
          <p:cNvSpPr>
            <a:spLocks noGrp="1"/>
          </p:cNvSpPr>
          <p:nvPr>
            <p:ph type="title"/>
          </p:nvPr>
        </p:nvSpPr>
        <p:spPr/>
        <p:txBody>
          <a:bodyPr>
            <a:normAutofit/>
          </a:bodyPr>
          <a:lstStyle/>
          <a:p>
            <a:r>
              <a:rPr lang="en-US" sz="4000" dirty="0">
                <a:latin typeface="Arial Rounded MT Bold" panose="020F0704030504030204" pitchFamily="34" charset="0"/>
              </a:rPr>
              <a:t>Implementation of Native KNN classifier </a:t>
            </a:r>
          </a:p>
        </p:txBody>
      </p:sp>
      <p:sp>
        <p:nvSpPr>
          <p:cNvPr id="3" name="Content Placeholder 2">
            <a:extLst>
              <a:ext uri="{FF2B5EF4-FFF2-40B4-BE49-F238E27FC236}">
                <a16:creationId xmlns:a16="http://schemas.microsoft.com/office/drawing/2014/main" id="{746C3CD2-0151-1F7D-0B83-685A9DA9EF39}"/>
              </a:ext>
            </a:extLst>
          </p:cNvPr>
          <p:cNvSpPr>
            <a:spLocks noGrp="1"/>
          </p:cNvSpPr>
          <p:nvPr>
            <p:ph idx="1"/>
          </p:nvPr>
        </p:nvSpPr>
        <p:spPr/>
        <p:txBody>
          <a:bodyPr/>
          <a:lstStyle/>
          <a:p>
            <a:r>
              <a:rPr lang="en-US" sz="2000" dirty="0"/>
              <a:t>A native KNN classifier is designed based on the principle of similarity, where data points with similar characteristics tend to belong to the same class. During training, it stores labeled data points, each representing specific features and corresponding class labels. When predicting, it calculates distances between new and stored points, identifies the k nearest neighbors, and predicts the class label based on a majority vote among them.</a:t>
            </a:r>
          </a:p>
          <a:p>
            <a:endParaRPr lang="en-US" dirty="0"/>
          </a:p>
        </p:txBody>
      </p:sp>
      <p:sp>
        <p:nvSpPr>
          <p:cNvPr id="4" name="Date Placeholder 3">
            <a:extLst>
              <a:ext uri="{FF2B5EF4-FFF2-40B4-BE49-F238E27FC236}">
                <a16:creationId xmlns:a16="http://schemas.microsoft.com/office/drawing/2014/main" id="{F9FA9D6C-5FD9-2F3D-2382-6F790A1D1DCC}"/>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E135BA10-9A3F-E33D-B308-D6C50B64EF62}"/>
              </a:ext>
            </a:extLst>
          </p:cNvPr>
          <p:cNvSpPr>
            <a:spLocks noGrp="1"/>
          </p:cNvSpPr>
          <p:nvPr>
            <p:ph type="sldNum" sz="quarter" idx="12"/>
          </p:nvPr>
        </p:nvSpPr>
        <p:spPr/>
        <p:txBody>
          <a:bodyPr/>
          <a:lstStyle/>
          <a:p>
            <a:fld id="{DDE4B26F-E58A-4C83-9619-68F81596DFD8}" type="slidenum">
              <a:rPr lang="en-US" smtClean="0"/>
              <a:t>4</a:t>
            </a:fld>
            <a:endParaRPr lang="en-US"/>
          </a:p>
        </p:txBody>
      </p:sp>
      <p:pic>
        <p:nvPicPr>
          <p:cNvPr id="6" name="Picture 5">
            <a:extLst>
              <a:ext uri="{FF2B5EF4-FFF2-40B4-BE49-F238E27FC236}">
                <a16:creationId xmlns:a16="http://schemas.microsoft.com/office/drawing/2014/main" id="{C2637A4F-0A20-4291-873A-691BEE740333}"/>
              </a:ext>
            </a:extLst>
          </p:cNvPr>
          <p:cNvPicPr/>
          <p:nvPr/>
        </p:nvPicPr>
        <p:blipFill rotWithShape="1">
          <a:blip r:embed="rId2" cstate="print">
            <a:extLst>
              <a:ext uri="{28A0092B-C50C-407E-A947-70E740481C1C}">
                <a14:useLocalDpi xmlns:a14="http://schemas.microsoft.com/office/drawing/2010/main" val="0"/>
              </a:ext>
            </a:extLst>
          </a:blip>
          <a:srcRect t="19179" b="35358"/>
          <a:stretch/>
        </p:blipFill>
        <p:spPr bwMode="auto">
          <a:xfrm>
            <a:off x="4125797" y="3560976"/>
            <a:ext cx="3940405" cy="2327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700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E45-6B0C-488F-B944-B58D8222E1D2}"/>
              </a:ext>
            </a:extLst>
          </p:cNvPr>
          <p:cNvSpPr>
            <a:spLocks noGrp="1"/>
          </p:cNvSpPr>
          <p:nvPr>
            <p:ph type="title"/>
          </p:nvPr>
        </p:nvSpPr>
        <p:spPr/>
        <p:txBody>
          <a:bodyPr/>
          <a:lstStyle/>
          <a:p>
            <a:r>
              <a:rPr lang="en-US" sz="4000" dirty="0">
                <a:latin typeface="Arial Rounded MT Bold" panose="020F0704030504030204" pitchFamily="34" charset="0"/>
              </a:rPr>
              <a:t>Working</a:t>
            </a:r>
            <a:r>
              <a:rPr lang="en-US" dirty="0">
                <a:latin typeface="Arial Rounded MT Bold" panose="020F0704030504030204" pitchFamily="34" charset="0"/>
              </a:rPr>
              <a:t> of Native KNN Classifier</a:t>
            </a:r>
          </a:p>
        </p:txBody>
      </p:sp>
      <p:sp>
        <p:nvSpPr>
          <p:cNvPr id="3" name="Content Placeholder 2">
            <a:extLst>
              <a:ext uri="{FF2B5EF4-FFF2-40B4-BE49-F238E27FC236}">
                <a16:creationId xmlns:a16="http://schemas.microsoft.com/office/drawing/2014/main" id="{70D28CD5-BE0F-4E0A-BE52-DA4DA8A76A05}"/>
              </a:ext>
            </a:extLst>
          </p:cNvPr>
          <p:cNvSpPr>
            <a:spLocks noGrp="1"/>
          </p:cNvSpPr>
          <p:nvPr>
            <p:ph idx="1"/>
          </p:nvPr>
        </p:nvSpPr>
        <p:spPr/>
        <p:txBody>
          <a:bodyPr/>
          <a:lstStyle/>
          <a:p>
            <a:pPr marL="0" indent="0">
              <a:buNone/>
            </a:pPr>
            <a:r>
              <a:rPr lang="en-US" dirty="0"/>
              <a:t>1. Selecting Value of k</a:t>
            </a:r>
          </a:p>
          <a:p>
            <a:pPr marL="0" indent="0">
              <a:buNone/>
            </a:pPr>
            <a:r>
              <a:rPr lang="en-US" dirty="0"/>
              <a:t>2. Calculating Distance</a:t>
            </a:r>
          </a:p>
          <a:p>
            <a:pPr marL="0" indent="0">
              <a:buNone/>
            </a:pPr>
            <a:r>
              <a:rPr lang="en-US" dirty="0"/>
              <a:t>3. Finding Nearest Neighbor</a:t>
            </a:r>
          </a:p>
          <a:p>
            <a:pPr marL="0" indent="0">
              <a:buNone/>
            </a:pPr>
            <a:r>
              <a:rPr lang="en-US" dirty="0"/>
              <a:t>4. Voting and Prediction</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44367FA-A9A0-4438-ADFA-F552DC1F8F01}"/>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5C6DFB91-5256-4343-8EFE-42AA3297ECB3}"/>
              </a:ext>
            </a:extLst>
          </p:cNvPr>
          <p:cNvSpPr>
            <a:spLocks noGrp="1"/>
          </p:cNvSpPr>
          <p:nvPr>
            <p:ph type="sldNum" sz="quarter" idx="12"/>
          </p:nvPr>
        </p:nvSpPr>
        <p:spPr/>
        <p:txBody>
          <a:bodyPr/>
          <a:lstStyle/>
          <a:p>
            <a:fld id="{DDE4B26F-E58A-4C83-9619-68F81596DFD8}" type="slidenum">
              <a:rPr lang="en-US" smtClean="0"/>
              <a:t>5</a:t>
            </a:fld>
            <a:endParaRPr lang="en-US"/>
          </a:p>
        </p:txBody>
      </p:sp>
      <p:pic>
        <p:nvPicPr>
          <p:cNvPr id="6" name="Picture 5">
            <a:extLst>
              <a:ext uri="{FF2B5EF4-FFF2-40B4-BE49-F238E27FC236}">
                <a16:creationId xmlns:a16="http://schemas.microsoft.com/office/drawing/2014/main" id="{2CB2EF24-FAEC-4403-B5D1-2D310F3165C8}"/>
              </a:ext>
            </a:extLst>
          </p:cNvPr>
          <p:cNvPicPr/>
          <p:nvPr/>
        </p:nvPicPr>
        <p:blipFill rotWithShape="1">
          <a:blip r:embed="rId2" cstate="print">
            <a:extLst>
              <a:ext uri="{28A0092B-C50C-407E-A947-70E740481C1C}">
                <a14:useLocalDpi xmlns:a14="http://schemas.microsoft.com/office/drawing/2010/main" val="0"/>
              </a:ext>
            </a:extLst>
          </a:blip>
          <a:srcRect t="19580" b="35088"/>
          <a:stretch/>
        </p:blipFill>
        <p:spPr bwMode="auto">
          <a:xfrm>
            <a:off x="6096000" y="2224872"/>
            <a:ext cx="3886986" cy="2601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541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188</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Rounded MT Bold</vt:lpstr>
      <vt:lpstr>Calibri</vt:lpstr>
      <vt:lpstr>Calibri Light</vt:lpstr>
      <vt:lpstr>Office Theme</vt:lpstr>
      <vt:lpstr>Module: Software Engineering   Project: Implement the KNN Classifier</vt:lpstr>
      <vt:lpstr>Methodology</vt:lpstr>
      <vt:lpstr>Problem statement</vt:lpstr>
      <vt:lpstr>Implementation of Native KNN classifier </vt:lpstr>
      <vt:lpstr>Working of Native KNN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KNN Classifier</dc:title>
  <dc:creator>Kashif Hussain</dc:creator>
  <cp:lastModifiedBy>fahad jabbar</cp:lastModifiedBy>
  <cp:revision>8</cp:revision>
  <dcterms:created xsi:type="dcterms:W3CDTF">2024-03-23T16:25:17Z</dcterms:created>
  <dcterms:modified xsi:type="dcterms:W3CDTF">2024-03-25T20:38:11Z</dcterms:modified>
</cp:coreProperties>
</file>