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6BB7E-E3D5-4B6D-BECE-0345D54B8A81}"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119F3-30C4-435A-845C-2AA91AFE93DE}" type="slidenum">
              <a:rPr lang="en-US" smtClean="0"/>
              <a:t>‹#›</a:t>
            </a:fld>
            <a:endParaRPr lang="en-US"/>
          </a:p>
        </p:txBody>
      </p:sp>
    </p:spTree>
    <p:extLst>
      <p:ext uri="{BB962C8B-B14F-4D97-AF65-F5344CB8AC3E}">
        <p14:creationId xmlns:p14="http://schemas.microsoft.com/office/powerpoint/2010/main" val="198674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8EF2C91-D8EB-49E6-A745-680FC1324D43}" type="datetime1">
              <a:rPr lang="de-DE" smtClean="0"/>
              <a:t>26.03.2024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DE4B26F-E58A-4C83-9619-68F81596DFD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2" descr="Frankfurt University of Applied Sciences (@FrankfurtUAS) / X">
            <a:extLst>
              <a:ext uri="{FF2B5EF4-FFF2-40B4-BE49-F238E27FC236}">
                <a16:creationId xmlns:a16="http://schemas.microsoft.com/office/drawing/2014/main" id="{71884327-7B0C-4D27-B7DA-69E7777D1A90}"/>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883" t="28064" r="407" b="25907"/>
          <a:stretch/>
        </p:blipFill>
        <p:spPr bwMode="auto">
          <a:xfrm>
            <a:off x="10469654" y="72957"/>
            <a:ext cx="1663981" cy="77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9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238E1B-53C2-4454-A9E1-2A21AAF129EB}" type="datetime1">
              <a:rPr lang="de-DE" smtClean="0"/>
              <a:t>26.03.2024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37586249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62330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865872"/>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511761749"/>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1679535"/>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972838"/>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43DCC-D1A6-4C4E-93A6-2648B6E26C6C}"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24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76AC1-21BA-4742-907D-CF3A5A7F771C}"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421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62C9B-B452-4322-936F-91A12848BB5E}"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7446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61E691-AD5D-46F6-9361-588612D53B7A}"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605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5BCC09-E684-4A9A-B87A-22B1BBC9075B}" type="datetime1">
              <a:rPr lang="de-DE" smtClean="0"/>
              <a:t>26.03.2024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78346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38E1B-53C2-4454-A9E1-2A21AAF129EB}" type="datetime1">
              <a:rPr lang="de-DE" smtClean="0"/>
              <a:t>26.03.2024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4B26F-E58A-4C83-9619-68F81596DFD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467509"/>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5A2FA2-BCD0-4233-AECD-5E2831B6880F}" type="datetime1">
              <a:rPr lang="de-DE" smtClean="0"/>
              <a:t>26.03.2024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4B26F-E58A-4C83-9619-68F81596DF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525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93967-2CBE-4645-A866-132B7771F90B}" type="datetime1">
              <a:rPr lang="de-DE" smtClean="0"/>
              <a:t>26.03.2024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8498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B23578-1DEB-473B-B0A3-161EEE3BB63C}" type="datetime1">
              <a:rPr lang="de-DE" smtClean="0"/>
              <a:t>26.03.2024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B26F-E58A-4C83-9619-68F81596DFD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89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B1BDEE-E523-43B3-B9C9-FEB1E809D42E}" type="datetime1">
              <a:rPr lang="de-DE" smtClean="0"/>
              <a:t>26.03.2024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08882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238E1B-53C2-4454-A9E1-2A21AAF129EB}" type="datetime1">
              <a:rPr lang="de-DE" smtClean="0"/>
              <a:t>26.03.2024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E4B26F-E58A-4C83-9619-68F81596DFD8}" type="slidenum">
              <a:rPr lang="en-US" smtClean="0"/>
              <a:t>‹#›</a:t>
            </a:fld>
            <a:endParaRPr lang="en-US"/>
          </a:p>
        </p:txBody>
      </p:sp>
    </p:spTree>
    <p:extLst>
      <p:ext uri="{BB962C8B-B14F-4D97-AF65-F5344CB8AC3E}">
        <p14:creationId xmlns:p14="http://schemas.microsoft.com/office/powerpoint/2010/main" val="25670215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72F7-A82A-8703-9343-CBA5D3D61963}"/>
              </a:ext>
            </a:extLst>
          </p:cNvPr>
          <p:cNvSpPr>
            <a:spLocks noGrp="1"/>
          </p:cNvSpPr>
          <p:nvPr>
            <p:ph type="ctrTitle"/>
          </p:nvPr>
        </p:nvSpPr>
        <p:spPr>
          <a:xfrm>
            <a:off x="2486026" y="965199"/>
            <a:ext cx="6837084" cy="2305902"/>
          </a:xfrm>
        </p:spPr>
        <p:txBody>
          <a:bodyPr>
            <a:normAutofit/>
          </a:bodyPr>
          <a:lstStyle/>
          <a:p>
            <a:pPr algn="l"/>
            <a:r>
              <a:rPr lang="en-US" sz="2400" dirty="0">
                <a:latin typeface="Arial Rounded MT Bold" panose="020F0704030504030204" pitchFamily="34" charset="0"/>
              </a:rPr>
              <a:t>Module: Software Engineering </a:t>
            </a:r>
            <a:br>
              <a:rPr lang="en-US" sz="4000" dirty="0">
                <a:latin typeface="Arial Rounded MT Bold" panose="020F0704030504030204" pitchFamily="34" charset="0"/>
              </a:rPr>
            </a:br>
            <a:r>
              <a:rPr lang="en-US" sz="4000" dirty="0">
                <a:latin typeface="Arial Rounded MT Bold" panose="020F0704030504030204" pitchFamily="34" charset="0"/>
              </a:rPr>
              <a:t>Project: Implement the KNN Classifier</a:t>
            </a:r>
          </a:p>
        </p:txBody>
      </p:sp>
      <p:sp>
        <p:nvSpPr>
          <p:cNvPr id="3" name="Subtitle 2">
            <a:extLst>
              <a:ext uri="{FF2B5EF4-FFF2-40B4-BE49-F238E27FC236}">
                <a16:creationId xmlns:a16="http://schemas.microsoft.com/office/drawing/2014/main" id="{AD130F94-7D77-DB75-85C6-15CFFBD3921B}"/>
              </a:ext>
            </a:extLst>
          </p:cNvPr>
          <p:cNvSpPr>
            <a:spLocks noGrp="1"/>
          </p:cNvSpPr>
          <p:nvPr>
            <p:ph type="subTitle" idx="1"/>
          </p:nvPr>
        </p:nvSpPr>
        <p:spPr>
          <a:xfrm>
            <a:off x="1192074" y="2968626"/>
            <a:ext cx="9424987" cy="2924175"/>
          </a:xfrm>
        </p:spPr>
        <p:txBody>
          <a:bodyPr>
            <a:noAutofit/>
          </a:bodyPr>
          <a:lstStyle/>
          <a:p>
            <a:endParaRPr lang="en-US" sz="1600" dirty="0">
              <a:solidFill>
                <a:srgbClr val="002060"/>
              </a:solidFill>
              <a:latin typeface="Arial Rounded MT Bold" panose="020F0704030504030204" pitchFamily="34" charset="0"/>
            </a:endParaRPr>
          </a:p>
          <a:p>
            <a:endParaRPr lang="en-US" sz="1600" dirty="0">
              <a:solidFill>
                <a:srgbClr val="002060"/>
              </a:solidFill>
              <a:latin typeface="Arial Rounded MT Bold" panose="020F0704030504030204" pitchFamily="34" charset="0"/>
            </a:endParaRPr>
          </a:p>
          <a:p>
            <a:r>
              <a:rPr lang="en-US" sz="1600" dirty="0">
                <a:solidFill>
                  <a:srgbClr val="002060"/>
                </a:solidFill>
                <a:latin typeface="Arial Rounded MT Bold" panose="020F0704030504030204" pitchFamily="34" charset="0"/>
              </a:rPr>
              <a:t>Presented by KNN Quest:</a:t>
            </a:r>
          </a:p>
          <a:p>
            <a:br>
              <a:rPr lang="en-US" sz="1600" dirty="0">
                <a:latin typeface="Arial Rounded MT Bold" panose="020F0704030504030204" pitchFamily="34" charset="0"/>
              </a:rPr>
            </a:br>
            <a:r>
              <a:rPr lang="en-US" sz="1600" dirty="0">
                <a:latin typeface="Arial Rounded MT Bold" panose="020F0704030504030204" pitchFamily="34" charset="0"/>
              </a:rPr>
              <a:t>Kashif Hussain – </a:t>
            </a:r>
          </a:p>
          <a:p>
            <a:r>
              <a:rPr lang="en-US" sz="1600" dirty="0">
                <a:latin typeface="Arial Rounded MT Bold" panose="020F0704030504030204" pitchFamily="34" charset="0"/>
              </a:rPr>
              <a:t>Fahad Jabbar – </a:t>
            </a:r>
          </a:p>
          <a:p>
            <a:r>
              <a:rPr lang="en-US" sz="1600" dirty="0">
                <a:latin typeface="Arial Rounded MT Bold" panose="020F0704030504030204" pitchFamily="34" charset="0"/>
              </a:rPr>
              <a:t>Naila Shaheen –</a:t>
            </a:r>
          </a:p>
          <a:p>
            <a:r>
              <a:rPr lang="en-US" sz="1600" dirty="0">
                <a:latin typeface="Arial Rounded MT Bold" panose="020F0704030504030204" pitchFamily="34" charset="0"/>
              </a:rPr>
              <a:t>                                                        </a:t>
            </a:r>
          </a:p>
          <a:p>
            <a:r>
              <a:rPr lang="en-US" sz="1600" dirty="0">
                <a:latin typeface="Arial Rounded MT Bold" panose="020F0704030504030204" pitchFamily="34" charset="0"/>
              </a:rPr>
              <a:t>Guided by: Prof. Dr. Damir </a:t>
            </a:r>
            <a:r>
              <a:rPr lang="en-US" sz="1600" dirty="0" err="1">
                <a:latin typeface="Arial Rounded MT Bold" panose="020F0704030504030204" pitchFamily="34" charset="0"/>
              </a:rPr>
              <a:t>Dobric</a:t>
            </a:r>
            <a:endParaRPr lang="en-US" sz="16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B56A32D8-A099-9B57-49B0-1828DBA433D5}"/>
              </a:ext>
            </a:extLst>
          </p:cNvPr>
          <p:cNvSpPr>
            <a:spLocks noGrp="1"/>
          </p:cNvSpPr>
          <p:nvPr>
            <p:ph type="dt" sz="half" idx="10"/>
          </p:nvPr>
        </p:nvSpPr>
        <p:spPr/>
        <p:txBody>
          <a:bodyPr/>
          <a:lstStyle/>
          <a:p>
            <a:fld id="{417A8112-CFF2-4B2D-A30A-AD3542D64B74}" type="datetime1">
              <a:rPr lang="de-DE" smtClean="0"/>
              <a:t>26.03.2024</a:t>
            </a:fld>
            <a:endParaRPr lang="en-US" dirty="0"/>
          </a:p>
        </p:txBody>
      </p:sp>
      <p:sp>
        <p:nvSpPr>
          <p:cNvPr id="5" name="Slide Number Placeholder 4">
            <a:extLst>
              <a:ext uri="{FF2B5EF4-FFF2-40B4-BE49-F238E27FC236}">
                <a16:creationId xmlns:a16="http://schemas.microsoft.com/office/drawing/2014/main" id="{638376B8-0865-F5E5-EF37-C7990AEF3DD7}"/>
              </a:ext>
            </a:extLst>
          </p:cNvPr>
          <p:cNvSpPr>
            <a:spLocks noGrp="1"/>
          </p:cNvSpPr>
          <p:nvPr>
            <p:ph type="sldNum" sz="quarter" idx="12"/>
          </p:nvPr>
        </p:nvSpPr>
        <p:spPr/>
        <p:txBody>
          <a:bodyPr/>
          <a:lstStyle/>
          <a:p>
            <a:fld id="{DDE4B26F-E58A-4C83-9619-68F81596DFD8}" type="slidenum">
              <a:rPr lang="en-US" smtClean="0"/>
              <a:t>1</a:t>
            </a:fld>
            <a:endParaRPr lang="en-US" dirty="0"/>
          </a:p>
        </p:txBody>
      </p:sp>
      <p:pic>
        <p:nvPicPr>
          <p:cNvPr id="1026" name="Picture 2" descr="Frankfurt University of Applied Sciences (@FrankfurtUAS) / X">
            <a:extLst>
              <a:ext uri="{FF2B5EF4-FFF2-40B4-BE49-F238E27FC236}">
                <a16:creationId xmlns:a16="http://schemas.microsoft.com/office/drawing/2014/main" id="{4D614738-9ECD-EF1D-7E8A-80BC3153F34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3000"/>
                    </a14:imgEffect>
                  </a14:imgLayer>
                </a14:imgProps>
              </a:ext>
              <a:ext uri="{28A0092B-C50C-407E-A947-70E740481C1C}">
                <a14:useLocalDpi xmlns:a14="http://schemas.microsoft.com/office/drawing/2010/main" val="0"/>
              </a:ext>
            </a:extLst>
          </a:blip>
          <a:srcRect t="26761" b="26161"/>
          <a:stretch/>
        </p:blipFill>
        <p:spPr bwMode="auto">
          <a:xfrm>
            <a:off x="10209586" y="19458"/>
            <a:ext cx="1962958" cy="92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6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404-45CF-BEAD-72C5-FAAF4D84D09A}"/>
              </a:ext>
            </a:extLst>
          </p:cNvPr>
          <p:cNvSpPr>
            <a:spLocks noGrp="1"/>
          </p:cNvSpPr>
          <p:nvPr>
            <p:ph type="title"/>
          </p:nvPr>
        </p:nvSpPr>
        <p:spPr/>
        <p:txBody>
          <a:bodyPr>
            <a:normAutofit/>
          </a:bodyPr>
          <a:lstStyle/>
          <a:p>
            <a:r>
              <a:rPr lang="en-US" sz="4000" dirty="0">
                <a:latin typeface="Arial Rounded MT Bold" panose="020F0704030504030204" pitchFamily="34" charset="0"/>
              </a:rPr>
              <a:t>Methodology</a:t>
            </a:r>
          </a:p>
        </p:txBody>
      </p:sp>
      <p:sp>
        <p:nvSpPr>
          <p:cNvPr id="3" name="Content Placeholder 2">
            <a:extLst>
              <a:ext uri="{FF2B5EF4-FFF2-40B4-BE49-F238E27FC236}">
                <a16:creationId xmlns:a16="http://schemas.microsoft.com/office/drawing/2014/main" id="{CF20EB18-1BC5-7F2D-B706-4F98936B38BC}"/>
              </a:ext>
            </a:extLst>
          </p:cNvPr>
          <p:cNvSpPr>
            <a:spLocks noGrp="1"/>
          </p:cNvSpPr>
          <p:nvPr>
            <p:ph idx="1"/>
          </p:nvPr>
        </p:nvSpPr>
        <p:spPr>
          <a:xfrm>
            <a:off x="1130431" y="2598623"/>
            <a:ext cx="10515600" cy="4451350"/>
          </a:xfrm>
        </p:spPr>
        <p:txBody>
          <a:bodyPr>
            <a:normAutofit/>
          </a:bodyPr>
          <a:lstStyle/>
          <a:p>
            <a:r>
              <a:rPr lang="en-US" sz="1600" dirty="0">
                <a:latin typeface="Arial Rounded MT Bold" panose="020F0704030504030204" pitchFamily="34" charset="0"/>
              </a:rPr>
              <a:t>Problem statement</a:t>
            </a:r>
          </a:p>
          <a:p>
            <a:r>
              <a:rPr lang="en-US" sz="1600" dirty="0">
                <a:latin typeface="Arial Rounded MT Bold" panose="020F0704030504030204" pitchFamily="34" charset="0"/>
              </a:rPr>
              <a:t>Introduction to KNN classifier </a:t>
            </a:r>
          </a:p>
          <a:p>
            <a:r>
              <a:rPr lang="en-US" sz="1600" dirty="0">
                <a:latin typeface="Arial Rounded MT Bold" panose="020F0704030504030204" pitchFamily="34" charset="0"/>
              </a:rPr>
              <a:t>Implementation of Native KNN classifier </a:t>
            </a:r>
          </a:p>
          <a:p>
            <a:r>
              <a:rPr lang="en-US" sz="1600" dirty="0">
                <a:latin typeface="Arial Rounded MT Bold" panose="020F0704030504030204" pitchFamily="34" charset="0"/>
              </a:rPr>
              <a:t>Integration of KNN classifier with Neocortex API</a:t>
            </a:r>
          </a:p>
          <a:p>
            <a:r>
              <a:rPr lang="en-US" sz="1600" dirty="0">
                <a:latin typeface="Arial Rounded MT Bold" panose="020F0704030504030204" pitchFamily="34" charset="0"/>
              </a:rPr>
              <a:t>Implementation of KNN Classifier with Spatial Pooler generated SDRs</a:t>
            </a:r>
          </a:p>
          <a:p>
            <a:r>
              <a:rPr lang="en-US" sz="1600" dirty="0">
                <a:latin typeface="Arial Rounded MT Bold" panose="020F0704030504030204" pitchFamily="34" charset="0"/>
              </a:rPr>
              <a:t>Unit testing</a:t>
            </a:r>
          </a:p>
          <a:p>
            <a:r>
              <a:rPr lang="en-US" sz="1600" dirty="0">
                <a:latin typeface="Arial Rounded MT Bold" panose="020F0704030504030204" pitchFamily="34" charset="0"/>
              </a:rPr>
              <a:t>Discussion </a:t>
            </a:r>
          </a:p>
          <a:p>
            <a:r>
              <a:rPr lang="en-US" sz="1600" dirty="0">
                <a:latin typeface="Arial Rounded MT Bold" panose="020F0704030504030204" pitchFamily="34" charset="0"/>
              </a:rPr>
              <a:t>Conclusion</a:t>
            </a:r>
          </a:p>
          <a:p>
            <a:r>
              <a:rPr lang="en-US" sz="1600" dirty="0">
                <a:latin typeface="Arial Rounded MT Bold" panose="020F0704030504030204" pitchFamily="34" charset="0"/>
              </a:rPr>
              <a:t>References</a:t>
            </a:r>
          </a:p>
        </p:txBody>
      </p:sp>
      <p:sp>
        <p:nvSpPr>
          <p:cNvPr id="4" name="Date Placeholder 3">
            <a:extLst>
              <a:ext uri="{FF2B5EF4-FFF2-40B4-BE49-F238E27FC236}">
                <a16:creationId xmlns:a16="http://schemas.microsoft.com/office/drawing/2014/main" id="{B81C5404-7CE2-CDA9-A411-F6449D2D1C1E}"/>
              </a:ext>
            </a:extLst>
          </p:cNvPr>
          <p:cNvSpPr>
            <a:spLocks noGrp="1"/>
          </p:cNvSpPr>
          <p:nvPr>
            <p:ph type="dt" sz="half" idx="10"/>
          </p:nvPr>
        </p:nvSpPr>
        <p:spPr/>
        <p:txBody>
          <a:bodyPr/>
          <a:lstStyle/>
          <a:p>
            <a:fld id="{9B2A6F4F-9563-451F-A077-87C68364E6DB}" type="datetime1">
              <a:rPr lang="de-DE" smtClean="0"/>
              <a:t>26.03.2024</a:t>
            </a:fld>
            <a:endParaRPr lang="en-US" dirty="0"/>
          </a:p>
        </p:txBody>
      </p:sp>
      <p:sp>
        <p:nvSpPr>
          <p:cNvPr id="5" name="Slide Number Placeholder 4">
            <a:extLst>
              <a:ext uri="{FF2B5EF4-FFF2-40B4-BE49-F238E27FC236}">
                <a16:creationId xmlns:a16="http://schemas.microsoft.com/office/drawing/2014/main" id="{BC0F7831-1786-0848-3C46-6B989E64E5D8}"/>
              </a:ext>
            </a:extLst>
          </p:cNvPr>
          <p:cNvSpPr>
            <a:spLocks noGrp="1"/>
          </p:cNvSpPr>
          <p:nvPr>
            <p:ph type="sldNum" sz="quarter" idx="12"/>
          </p:nvPr>
        </p:nvSpPr>
        <p:spPr/>
        <p:txBody>
          <a:bodyPr/>
          <a:lstStyle/>
          <a:p>
            <a:fld id="{DDE4B26F-E58A-4C83-9619-68F81596DFD8}" type="slidenum">
              <a:rPr lang="en-US" smtClean="0"/>
              <a:t>2</a:t>
            </a:fld>
            <a:endParaRPr lang="en-US"/>
          </a:p>
        </p:txBody>
      </p:sp>
    </p:spTree>
    <p:extLst>
      <p:ext uri="{BB962C8B-B14F-4D97-AF65-F5344CB8AC3E}">
        <p14:creationId xmlns:p14="http://schemas.microsoft.com/office/powerpoint/2010/main" val="169411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4E28-C329-F6CB-BB96-86AFA608F147}"/>
              </a:ext>
            </a:extLst>
          </p:cNvPr>
          <p:cNvSpPr>
            <a:spLocks noGrp="1"/>
          </p:cNvSpPr>
          <p:nvPr>
            <p:ph type="title"/>
          </p:nvPr>
        </p:nvSpPr>
        <p:spPr/>
        <p:txBody>
          <a:bodyPr>
            <a:normAutofit/>
          </a:bodyPr>
          <a:lstStyle/>
          <a:p>
            <a:r>
              <a:rPr lang="en-US" sz="40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E7F35339-F8DC-5FAD-AA18-0D97C8B06AAD}"/>
              </a:ext>
            </a:extLst>
          </p:cNvPr>
          <p:cNvSpPr>
            <a:spLocks noGrp="1"/>
          </p:cNvSpPr>
          <p:nvPr>
            <p:ph idx="1"/>
          </p:nvPr>
        </p:nvSpPr>
        <p:spPr/>
        <p:txBody>
          <a:bodyPr>
            <a:normAutofit/>
          </a:bodyPr>
          <a:lstStyle/>
          <a:p>
            <a:r>
              <a:rPr lang="en-US" sz="1800" b="1" dirty="0"/>
              <a:t>KNN Challenges: High Dimensions &amp; Imbalanced Data</a:t>
            </a:r>
          </a:p>
          <a:p>
            <a:r>
              <a:rPr lang="en-US" sz="1800" b="1" dirty="0"/>
              <a:t>KNN:</a:t>
            </a:r>
            <a:r>
              <a:rPr lang="en-US" sz="1800" dirty="0"/>
              <a:t> Simple and effective classifier.</a:t>
            </a:r>
          </a:p>
          <a:p>
            <a:r>
              <a:rPr lang="en-US" sz="1800" b="1" dirty="0"/>
              <a:t>Limitations:</a:t>
            </a:r>
            <a:endParaRPr lang="en-US" sz="1800" dirty="0"/>
          </a:p>
          <a:p>
            <a:pPr lvl="1"/>
            <a:r>
              <a:rPr lang="en-US" sz="1800" b="1" dirty="0"/>
              <a:t>High Dimensions:</a:t>
            </a:r>
            <a:r>
              <a:rPr lang="en-US" sz="1800" dirty="0"/>
              <a:t> Distances become unreliable, leading to inaccurate classification.</a:t>
            </a:r>
          </a:p>
          <a:p>
            <a:pPr lvl="1"/>
            <a:r>
              <a:rPr lang="en-US" sz="1800" b="1" dirty="0"/>
              <a:t>Imbalanced Classes:</a:t>
            </a:r>
            <a:r>
              <a:rPr lang="en-US" sz="1800" dirty="0"/>
              <a:t> Biased towards majority class, neglecting minority.</a:t>
            </a:r>
          </a:p>
          <a:p>
            <a:r>
              <a:rPr lang="en-US" sz="1800" b="1" dirty="0"/>
              <a:t>Goal:</a:t>
            </a:r>
            <a:r>
              <a:rPr lang="en-US" sz="1800" dirty="0"/>
              <a:t> Improve KNN for these scenarios.</a:t>
            </a:r>
          </a:p>
          <a:p>
            <a:endParaRPr lang="en-US" sz="1800" dirty="0"/>
          </a:p>
        </p:txBody>
      </p:sp>
      <p:sp>
        <p:nvSpPr>
          <p:cNvPr id="4" name="Date Placeholder 3">
            <a:extLst>
              <a:ext uri="{FF2B5EF4-FFF2-40B4-BE49-F238E27FC236}">
                <a16:creationId xmlns:a16="http://schemas.microsoft.com/office/drawing/2014/main" id="{626597FB-6243-AC61-FD3D-A3473CF69E8D}"/>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076CA26A-1FE5-26BA-0292-22EC95F51E47}"/>
              </a:ext>
            </a:extLst>
          </p:cNvPr>
          <p:cNvSpPr>
            <a:spLocks noGrp="1"/>
          </p:cNvSpPr>
          <p:nvPr>
            <p:ph type="sldNum" sz="quarter" idx="12"/>
          </p:nvPr>
        </p:nvSpPr>
        <p:spPr/>
        <p:txBody>
          <a:bodyPr/>
          <a:lstStyle/>
          <a:p>
            <a:fld id="{DDE4B26F-E58A-4C83-9619-68F81596DFD8}" type="slidenum">
              <a:rPr lang="en-US" smtClean="0"/>
              <a:t>3</a:t>
            </a:fld>
            <a:endParaRPr lang="en-US"/>
          </a:p>
        </p:txBody>
      </p:sp>
    </p:spTree>
    <p:extLst>
      <p:ext uri="{BB962C8B-B14F-4D97-AF65-F5344CB8AC3E}">
        <p14:creationId xmlns:p14="http://schemas.microsoft.com/office/powerpoint/2010/main" val="117479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F06B-A1AE-5741-0C5C-5D811A4154F9}"/>
              </a:ext>
            </a:extLst>
          </p:cNvPr>
          <p:cNvSpPr>
            <a:spLocks noGrp="1"/>
          </p:cNvSpPr>
          <p:nvPr>
            <p:ph type="title"/>
          </p:nvPr>
        </p:nvSpPr>
        <p:spPr/>
        <p:txBody>
          <a:bodyPr>
            <a:normAutofit fontScale="90000"/>
          </a:bodyPr>
          <a:lstStyle/>
          <a:p>
            <a:r>
              <a:rPr lang="en-US" sz="4000" dirty="0">
                <a:latin typeface="Arial Rounded MT Bold" panose="020F0704030504030204" pitchFamily="34" charset="0"/>
              </a:rPr>
              <a:t>Implementation of Native KNN classifier </a:t>
            </a:r>
          </a:p>
        </p:txBody>
      </p:sp>
      <p:sp>
        <p:nvSpPr>
          <p:cNvPr id="3" name="Content Placeholder 2">
            <a:extLst>
              <a:ext uri="{FF2B5EF4-FFF2-40B4-BE49-F238E27FC236}">
                <a16:creationId xmlns:a16="http://schemas.microsoft.com/office/drawing/2014/main" id="{746C3CD2-0151-1F7D-0B83-685A9DA9EF39}"/>
              </a:ext>
            </a:extLst>
          </p:cNvPr>
          <p:cNvSpPr>
            <a:spLocks noGrp="1"/>
          </p:cNvSpPr>
          <p:nvPr>
            <p:ph idx="1"/>
          </p:nvPr>
        </p:nvSpPr>
        <p:spPr/>
        <p:txBody>
          <a:bodyPr/>
          <a:lstStyle/>
          <a:p>
            <a:r>
              <a:rPr lang="en-US" sz="1800" dirty="0"/>
              <a:t>A native KNN classifier is designed based on the principle of similarity, where data points with similar characteristics tend to belong to the same class. During training, it stores labeled data points, each representing specific features and corresponding class labels. When predicting, it calculates distances between new and stored points, identifies the k nearest neighbors, and predicts the class label based on a majority vote among them.</a:t>
            </a:r>
          </a:p>
          <a:p>
            <a:endParaRPr lang="en-US" dirty="0"/>
          </a:p>
        </p:txBody>
      </p:sp>
      <p:sp>
        <p:nvSpPr>
          <p:cNvPr id="4" name="Date Placeholder 3">
            <a:extLst>
              <a:ext uri="{FF2B5EF4-FFF2-40B4-BE49-F238E27FC236}">
                <a16:creationId xmlns:a16="http://schemas.microsoft.com/office/drawing/2014/main" id="{F9FA9D6C-5FD9-2F3D-2382-6F790A1D1DCC}"/>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E135BA10-9A3F-E33D-B308-D6C50B64EF62}"/>
              </a:ext>
            </a:extLst>
          </p:cNvPr>
          <p:cNvSpPr>
            <a:spLocks noGrp="1"/>
          </p:cNvSpPr>
          <p:nvPr>
            <p:ph type="sldNum" sz="quarter" idx="12"/>
          </p:nvPr>
        </p:nvSpPr>
        <p:spPr/>
        <p:txBody>
          <a:bodyPr/>
          <a:lstStyle/>
          <a:p>
            <a:fld id="{DDE4B26F-E58A-4C83-9619-68F81596DFD8}" type="slidenum">
              <a:rPr lang="en-US" smtClean="0"/>
              <a:t>4</a:t>
            </a:fld>
            <a:endParaRPr lang="en-US"/>
          </a:p>
        </p:txBody>
      </p:sp>
      <p:pic>
        <p:nvPicPr>
          <p:cNvPr id="6" name="Picture 5">
            <a:extLst>
              <a:ext uri="{FF2B5EF4-FFF2-40B4-BE49-F238E27FC236}">
                <a16:creationId xmlns:a16="http://schemas.microsoft.com/office/drawing/2014/main" id="{C2637A4F-0A20-4291-873A-691BEE740333}"/>
              </a:ext>
            </a:extLst>
          </p:cNvPr>
          <p:cNvPicPr/>
          <p:nvPr/>
        </p:nvPicPr>
        <p:blipFill rotWithShape="1">
          <a:blip r:embed="rId2" cstate="print">
            <a:extLst>
              <a:ext uri="{28A0092B-C50C-407E-A947-70E740481C1C}">
                <a14:useLocalDpi xmlns:a14="http://schemas.microsoft.com/office/drawing/2010/main" val="0"/>
              </a:ext>
            </a:extLst>
          </a:blip>
          <a:srcRect t="19179" b="35358"/>
          <a:stretch/>
        </p:blipFill>
        <p:spPr bwMode="auto">
          <a:xfrm>
            <a:off x="4125796" y="3781621"/>
            <a:ext cx="3940405" cy="23270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700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5E45-6B0C-488F-B944-B58D8222E1D2}"/>
              </a:ext>
            </a:extLst>
          </p:cNvPr>
          <p:cNvSpPr>
            <a:spLocks noGrp="1"/>
          </p:cNvSpPr>
          <p:nvPr>
            <p:ph type="title"/>
          </p:nvPr>
        </p:nvSpPr>
        <p:spPr/>
        <p:txBody>
          <a:bodyPr/>
          <a:lstStyle/>
          <a:p>
            <a:r>
              <a:rPr lang="en-US" sz="4000" dirty="0">
                <a:latin typeface="Arial Rounded MT Bold" panose="020F0704030504030204" pitchFamily="34" charset="0"/>
              </a:rPr>
              <a:t>Working</a:t>
            </a:r>
            <a:r>
              <a:rPr lang="en-US" dirty="0">
                <a:latin typeface="Arial Rounded MT Bold" panose="020F0704030504030204" pitchFamily="34" charset="0"/>
              </a:rPr>
              <a:t> of Native KNN Classifier</a:t>
            </a:r>
          </a:p>
        </p:txBody>
      </p:sp>
      <p:sp>
        <p:nvSpPr>
          <p:cNvPr id="3" name="Content Placeholder 2">
            <a:extLst>
              <a:ext uri="{FF2B5EF4-FFF2-40B4-BE49-F238E27FC236}">
                <a16:creationId xmlns:a16="http://schemas.microsoft.com/office/drawing/2014/main" id="{70D28CD5-BE0F-4E0A-BE52-DA4DA8A76A05}"/>
              </a:ext>
            </a:extLst>
          </p:cNvPr>
          <p:cNvSpPr>
            <a:spLocks noGrp="1"/>
          </p:cNvSpPr>
          <p:nvPr>
            <p:ph idx="1"/>
          </p:nvPr>
        </p:nvSpPr>
        <p:spPr/>
        <p:txBody>
          <a:bodyPr/>
          <a:lstStyle/>
          <a:p>
            <a:pPr marL="0" indent="0">
              <a:buNone/>
            </a:pPr>
            <a:r>
              <a:rPr lang="en-US" dirty="0"/>
              <a:t>1. Selecting Value of k</a:t>
            </a:r>
          </a:p>
          <a:p>
            <a:pPr marL="0" indent="0">
              <a:buNone/>
            </a:pPr>
            <a:r>
              <a:rPr lang="en-US" dirty="0"/>
              <a:t>2. Calculating Distance</a:t>
            </a:r>
          </a:p>
          <a:p>
            <a:pPr marL="0" indent="0">
              <a:buNone/>
            </a:pPr>
            <a:r>
              <a:rPr lang="en-US" dirty="0"/>
              <a:t>3. Finding Nearest Neighbor</a:t>
            </a:r>
          </a:p>
          <a:p>
            <a:pPr marL="0" indent="0">
              <a:buNone/>
            </a:pPr>
            <a:r>
              <a:rPr lang="en-US" dirty="0"/>
              <a:t>4. Voting and Prediction</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44367FA-A9A0-4438-ADFA-F552DC1F8F01}"/>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5C6DFB91-5256-4343-8EFE-42AA3297ECB3}"/>
              </a:ext>
            </a:extLst>
          </p:cNvPr>
          <p:cNvSpPr>
            <a:spLocks noGrp="1"/>
          </p:cNvSpPr>
          <p:nvPr>
            <p:ph type="sldNum" sz="quarter" idx="12"/>
          </p:nvPr>
        </p:nvSpPr>
        <p:spPr/>
        <p:txBody>
          <a:bodyPr/>
          <a:lstStyle/>
          <a:p>
            <a:fld id="{DDE4B26F-E58A-4C83-9619-68F81596DFD8}" type="slidenum">
              <a:rPr lang="en-US" smtClean="0"/>
              <a:t>5</a:t>
            </a:fld>
            <a:endParaRPr lang="en-US"/>
          </a:p>
        </p:txBody>
      </p:sp>
      <p:pic>
        <p:nvPicPr>
          <p:cNvPr id="6" name="Picture 5">
            <a:extLst>
              <a:ext uri="{FF2B5EF4-FFF2-40B4-BE49-F238E27FC236}">
                <a16:creationId xmlns:a16="http://schemas.microsoft.com/office/drawing/2014/main" id="{2CB2EF24-FAEC-4403-B5D1-2D310F3165C8}"/>
              </a:ext>
            </a:extLst>
          </p:cNvPr>
          <p:cNvPicPr/>
          <p:nvPr/>
        </p:nvPicPr>
        <p:blipFill rotWithShape="1">
          <a:blip r:embed="rId2" cstate="print">
            <a:extLst>
              <a:ext uri="{28A0092B-C50C-407E-A947-70E740481C1C}">
                <a14:useLocalDpi xmlns:a14="http://schemas.microsoft.com/office/drawing/2010/main" val="0"/>
              </a:ext>
            </a:extLst>
          </a:blip>
          <a:srcRect t="19580" b="35088"/>
          <a:stretch/>
        </p:blipFill>
        <p:spPr bwMode="auto">
          <a:xfrm>
            <a:off x="6390715" y="2915574"/>
            <a:ext cx="3886986" cy="26016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354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115D-62C5-4C5D-A25A-989678C557D5}"/>
              </a:ext>
            </a:extLst>
          </p:cNvPr>
          <p:cNvSpPr>
            <a:spLocks noGrp="1"/>
          </p:cNvSpPr>
          <p:nvPr>
            <p:ph type="title"/>
          </p:nvPr>
        </p:nvSpPr>
        <p:spPr/>
        <p:txBody>
          <a:bodyPr>
            <a:normAutofit fontScale="90000"/>
          </a:bodyPr>
          <a:lstStyle/>
          <a:p>
            <a:r>
              <a:rPr lang="en-US" sz="4000" dirty="0">
                <a:latin typeface="Arial Rounded MT Bold" panose="020F0704030504030204" pitchFamily="34" charset="0"/>
              </a:rPr>
              <a:t>Integration of KNN with Neocortex API</a:t>
            </a:r>
          </a:p>
        </p:txBody>
      </p:sp>
      <p:sp>
        <p:nvSpPr>
          <p:cNvPr id="3" name="Content Placeholder 2">
            <a:extLst>
              <a:ext uri="{FF2B5EF4-FFF2-40B4-BE49-F238E27FC236}">
                <a16:creationId xmlns:a16="http://schemas.microsoft.com/office/drawing/2014/main" id="{46AAC9A8-EA94-444A-B73B-B5DDD5E567AC}"/>
              </a:ext>
            </a:extLst>
          </p:cNvPr>
          <p:cNvSpPr>
            <a:spLocks noGrp="1"/>
          </p:cNvSpPr>
          <p:nvPr>
            <p:ph idx="1"/>
          </p:nvPr>
        </p:nvSpPr>
        <p:spPr/>
        <p:txBody>
          <a:bodyPr>
            <a:normAutofit/>
          </a:bodyPr>
          <a:lstStyle/>
          <a:p>
            <a:r>
              <a:rPr lang="en-US" sz="1800" dirty="0"/>
              <a:t>A sequence learning and classification framework integrates an encoder, Spatial Pooler, Temporal Memory, and K-nearest neighbor (KNN) classifier. The encoder preprocesses sequential data, while the Spatial Pooler identifies spatial patterns using Hebbian learning principles. These patterns are utilized by the KNN classifier for label prediction, while the Temporal Memory focuses on learning temporal sequences and enriching classification insights.</a:t>
            </a:r>
          </a:p>
        </p:txBody>
      </p:sp>
      <p:sp>
        <p:nvSpPr>
          <p:cNvPr id="4" name="Date Placeholder 3">
            <a:extLst>
              <a:ext uri="{FF2B5EF4-FFF2-40B4-BE49-F238E27FC236}">
                <a16:creationId xmlns:a16="http://schemas.microsoft.com/office/drawing/2014/main" id="{6E6F74E1-CCCE-410F-9D79-638A9D5D2ED6}"/>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64CCC744-204D-4E9D-BC59-F55D14BF8E02}"/>
              </a:ext>
            </a:extLst>
          </p:cNvPr>
          <p:cNvSpPr>
            <a:spLocks noGrp="1"/>
          </p:cNvSpPr>
          <p:nvPr>
            <p:ph type="sldNum" sz="quarter" idx="12"/>
          </p:nvPr>
        </p:nvSpPr>
        <p:spPr/>
        <p:txBody>
          <a:bodyPr/>
          <a:lstStyle/>
          <a:p>
            <a:fld id="{DDE4B26F-E58A-4C83-9619-68F81596DFD8}" type="slidenum">
              <a:rPr lang="en-US" smtClean="0"/>
              <a:t>6</a:t>
            </a:fld>
            <a:endParaRPr lang="en-US"/>
          </a:p>
        </p:txBody>
      </p:sp>
      <p:pic>
        <p:nvPicPr>
          <p:cNvPr id="6" name="Picture 5">
            <a:extLst>
              <a:ext uri="{FF2B5EF4-FFF2-40B4-BE49-F238E27FC236}">
                <a16:creationId xmlns:a16="http://schemas.microsoft.com/office/drawing/2014/main" id="{BD8F7621-BFB8-4F74-A11A-3A3F6B666F52}"/>
              </a:ext>
            </a:extLst>
          </p:cNvPr>
          <p:cNvPicPr/>
          <p:nvPr/>
        </p:nvPicPr>
        <p:blipFill rotWithShape="1">
          <a:blip r:embed="rId2" cstate="print">
            <a:extLst>
              <a:ext uri="{28A0092B-C50C-407E-A947-70E740481C1C}">
                <a14:useLocalDpi xmlns:a14="http://schemas.microsoft.com/office/drawing/2010/main" val="0"/>
              </a:ext>
            </a:extLst>
          </a:blip>
          <a:srcRect t="13545" b="53058"/>
          <a:stretch/>
        </p:blipFill>
        <p:spPr bwMode="auto">
          <a:xfrm>
            <a:off x="2854538" y="4012118"/>
            <a:ext cx="5544745" cy="2164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943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A05C-DBCD-41B9-968B-0D7265565AB2}"/>
              </a:ext>
            </a:extLst>
          </p:cNvPr>
          <p:cNvSpPr>
            <a:spLocks noGrp="1"/>
          </p:cNvSpPr>
          <p:nvPr>
            <p:ph type="title"/>
          </p:nvPr>
        </p:nvSpPr>
        <p:spPr/>
        <p:txBody>
          <a:bodyPr>
            <a:normAutofit/>
          </a:bodyPr>
          <a:lstStyle/>
          <a:p>
            <a:r>
              <a:rPr lang="en-US" sz="4000" dirty="0">
                <a:latin typeface="Arial Rounded MT Bold" panose="020F0704030504030204" pitchFamily="34" charset="0"/>
              </a:rPr>
              <a:t>Results</a:t>
            </a:r>
          </a:p>
        </p:txBody>
      </p:sp>
      <p:sp>
        <p:nvSpPr>
          <p:cNvPr id="3" name="Content Placeholder 2">
            <a:extLst>
              <a:ext uri="{FF2B5EF4-FFF2-40B4-BE49-F238E27FC236}">
                <a16:creationId xmlns:a16="http://schemas.microsoft.com/office/drawing/2014/main" id="{CAE67E3C-AE89-4E6C-A5E4-E09CD37FDBA9}"/>
              </a:ext>
            </a:extLst>
          </p:cNvPr>
          <p:cNvSpPr>
            <a:spLocks noGrp="1"/>
          </p:cNvSpPr>
          <p:nvPr>
            <p:ph idx="1"/>
          </p:nvPr>
        </p:nvSpPr>
        <p:spPr/>
        <p:txBody>
          <a:bodyPr>
            <a:normAutofit/>
          </a:bodyPr>
          <a:lstStyle/>
          <a:p>
            <a:r>
              <a:rPr lang="en-US" sz="1800" dirty="0"/>
              <a:t>When presented with a new sequence, the KNN classifier utilizes both spatial patterns from the Spatial Pooler and temporal context from the Temporal Memory. This integrated approach, drawing on spatial and temporal learning mechanisms inspired by HTM principles, boosts classification accuracy and robustness when dealing with sequential data.</a:t>
            </a:r>
          </a:p>
        </p:txBody>
      </p:sp>
      <p:sp>
        <p:nvSpPr>
          <p:cNvPr id="4" name="Date Placeholder 3">
            <a:extLst>
              <a:ext uri="{FF2B5EF4-FFF2-40B4-BE49-F238E27FC236}">
                <a16:creationId xmlns:a16="http://schemas.microsoft.com/office/drawing/2014/main" id="{A8C81283-5F23-495F-93AC-32F020ED5500}"/>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A306DBD6-54AA-4F07-BE1E-56CBD849ED5C}"/>
              </a:ext>
            </a:extLst>
          </p:cNvPr>
          <p:cNvSpPr>
            <a:spLocks noGrp="1"/>
          </p:cNvSpPr>
          <p:nvPr>
            <p:ph type="sldNum" sz="quarter" idx="12"/>
          </p:nvPr>
        </p:nvSpPr>
        <p:spPr/>
        <p:txBody>
          <a:bodyPr/>
          <a:lstStyle/>
          <a:p>
            <a:fld id="{DDE4B26F-E58A-4C83-9619-68F81596DFD8}" type="slidenum">
              <a:rPr lang="en-US" smtClean="0"/>
              <a:t>7</a:t>
            </a:fld>
            <a:endParaRPr lang="en-US"/>
          </a:p>
        </p:txBody>
      </p:sp>
    </p:spTree>
    <p:extLst>
      <p:ext uri="{BB962C8B-B14F-4D97-AF65-F5344CB8AC3E}">
        <p14:creationId xmlns:p14="http://schemas.microsoft.com/office/powerpoint/2010/main" val="203440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E19D-BCA7-4A4B-93AF-CA1770F2B330}"/>
              </a:ext>
            </a:extLst>
          </p:cNvPr>
          <p:cNvSpPr>
            <a:spLocks noGrp="1"/>
          </p:cNvSpPr>
          <p:nvPr>
            <p:ph type="title"/>
          </p:nvPr>
        </p:nvSpPr>
        <p:spPr/>
        <p:txBody>
          <a:bodyPr>
            <a:normAutofit fontScale="90000"/>
          </a:bodyPr>
          <a:lstStyle/>
          <a:p>
            <a:r>
              <a:rPr lang="en-US" sz="4000" dirty="0">
                <a:latin typeface="Arial Rounded MT Bold" panose="020F0704030504030204" pitchFamily="34" charset="0"/>
              </a:rPr>
              <a:t>KNN classifier with Spatial Pooler generated SDRs</a:t>
            </a:r>
          </a:p>
        </p:txBody>
      </p:sp>
      <p:sp>
        <p:nvSpPr>
          <p:cNvPr id="3" name="Content Placeholder 2">
            <a:extLst>
              <a:ext uri="{FF2B5EF4-FFF2-40B4-BE49-F238E27FC236}">
                <a16:creationId xmlns:a16="http://schemas.microsoft.com/office/drawing/2014/main" id="{AACAF501-C9AB-4112-95A3-17215D629A78}"/>
              </a:ext>
            </a:extLst>
          </p:cNvPr>
          <p:cNvSpPr>
            <a:spLocks noGrp="1"/>
          </p:cNvSpPr>
          <p:nvPr>
            <p:ph idx="1"/>
          </p:nvPr>
        </p:nvSpPr>
        <p:spPr>
          <a:xfrm>
            <a:off x="1146929" y="2692891"/>
            <a:ext cx="7259425" cy="4351338"/>
          </a:xfrm>
        </p:spPr>
        <p:txBody>
          <a:bodyPr>
            <a:normAutofit/>
          </a:bodyPr>
          <a:lstStyle/>
          <a:p>
            <a:pPr algn="just"/>
            <a:r>
              <a:rPr lang="en-US" sz="1800" dirty="0"/>
              <a:t>After obtaining the dataset from the Spatial Pattern Learning experiment, it's stored in a CSV file. The </a:t>
            </a:r>
            <a:r>
              <a:rPr lang="en-US" sz="1800" dirty="0" err="1"/>
              <a:t>LoadData</a:t>
            </a:r>
            <a:r>
              <a:rPr lang="en-US" sz="1800" dirty="0"/>
              <a:t>() method efficiently reads and parses this dataset, creating </a:t>
            </a:r>
            <a:r>
              <a:rPr lang="en-US" sz="1800" dirty="0" err="1"/>
              <a:t>DataPoint</a:t>
            </a:r>
            <a:r>
              <a:rPr lang="en-US" sz="1800" dirty="0"/>
              <a:t> objects for each entry. This dataset, representing SDRs, is then utilized by the KNN classifier to classify sequences based on their similarity to the training data, leveraging the nearest neighbors in the feature space for precise pattern recognition and classification decisions.</a:t>
            </a:r>
          </a:p>
        </p:txBody>
      </p:sp>
      <p:sp>
        <p:nvSpPr>
          <p:cNvPr id="4" name="Date Placeholder 3">
            <a:extLst>
              <a:ext uri="{FF2B5EF4-FFF2-40B4-BE49-F238E27FC236}">
                <a16:creationId xmlns:a16="http://schemas.microsoft.com/office/drawing/2014/main" id="{91BA7F2B-9057-4DCC-B328-F975C1CD3F09}"/>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A21ED598-8E7D-4CA4-BF06-C7514193CA20}"/>
              </a:ext>
            </a:extLst>
          </p:cNvPr>
          <p:cNvSpPr>
            <a:spLocks noGrp="1"/>
          </p:cNvSpPr>
          <p:nvPr>
            <p:ph type="sldNum" sz="quarter" idx="12"/>
          </p:nvPr>
        </p:nvSpPr>
        <p:spPr/>
        <p:txBody>
          <a:bodyPr/>
          <a:lstStyle/>
          <a:p>
            <a:fld id="{DDE4B26F-E58A-4C83-9619-68F81596DFD8}" type="slidenum">
              <a:rPr lang="en-US" smtClean="0"/>
              <a:t>8</a:t>
            </a:fld>
            <a:endParaRPr lang="en-US"/>
          </a:p>
        </p:txBody>
      </p:sp>
      <p:pic>
        <p:nvPicPr>
          <p:cNvPr id="7" name="Picture 6">
            <a:extLst>
              <a:ext uri="{FF2B5EF4-FFF2-40B4-BE49-F238E27FC236}">
                <a16:creationId xmlns:a16="http://schemas.microsoft.com/office/drawing/2014/main" id="{00A773C1-ED6F-4C0B-A710-CB79FACA9DBF}"/>
              </a:ext>
            </a:extLst>
          </p:cNvPr>
          <p:cNvPicPr/>
          <p:nvPr/>
        </p:nvPicPr>
        <p:blipFill rotWithShape="1">
          <a:blip r:embed="rId2" cstate="print">
            <a:extLst>
              <a:ext uri="{28A0092B-C50C-407E-A947-70E740481C1C}">
                <a14:useLocalDpi xmlns:a14="http://schemas.microsoft.com/office/drawing/2010/main" val="0"/>
              </a:ext>
            </a:extLst>
          </a:blip>
          <a:srcRect t="7731" b="12714"/>
          <a:stretch/>
        </p:blipFill>
        <p:spPr bwMode="auto">
          <a:xfrm>
            <a:off x="8550111" y="2495075"/>
            <a:ext cx="2941644" cy="32648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484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A744-64EC-49B3-ADB5-4093C1EC28AD}"/>
              </a:ext>
            </a:extLst>
          </p:cNvPr>
          <p:cNvSpPr>
            <a:spLocks noGrp="1"/>
          </p:cNvSpPr>
          <p:nvPr>
            <p:ph type="title"/>
          </p:nvPr>
        </p:nvSpPr>
        <p:spPr/>
        <p:txBody>
          <a:bodyPr>
            <a:normAutofit/>
          </a:bodyPr>
          <a:lstStyle/>
          <a:p>
            <a:r>
              <a:rPr lang="en-US" sz="4000" b="1" cap="small" dirty="0">
                <a:effectLst>
                  <a:outerShdw sx="0" sy="0">
                    <a:srgbClr val="000000"/>
                  </a:outerShdw>
                </a:effectLst>
                <a:latin typeface="Arial Rounded MT Bold" panose="020F0704030504030204" pitchFamily="34" charset="0"/>
              </a:rPr>
              <a:t>Conclusion</a:t>
            </a:r>
            <a:endParaRPr lang="en-US" sz="4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292C34E-43A5-49E5-B18B-9B918F8BFAEA}"/>
              </a:ext>
            </a:extLst>
          </p:cNvPr>
          <p:cNvSpPr>
            <a:spLocks noGrp="1"/>
          </p:cNvSpPr>
          <p:nvPr>
            <p:ph idx="1"/>
          </p:nvPr>
        </p:nvSpPr>
        <p:spPr/>
        <p:txBody>
          <a:bodyPr>
            <a:normAutofit/>
          </a:bodyPr>
          <a:lstStyle/>
          <a:p>
            <a:r>
              <a:rPr lang="en-US" sz="1800" dirty="0"/>
              <a:t>The research integrates K-Nearest Neighbors (KNN) classification with the Neocortex API, leveraging spatial pooling and hierarchical temporal memory (HTM) for enhanced sequential data classification. Rigorous testing showcases the model's robustness, achieving a notable 90% accuracy rate across diverse scenarios. These results highlight the promise of neuromorphic-inspired frameworks in advancing sequential data analysis, while future research aims to optimize performance and explore broader applications</a:t>
            </a:r>
          </a:p>
        </p:txBody>
      </p:sp>
      <p:sp>
        <p:nvSpPr>
          <p:cNvPr id="4" name="Date Placeholder 3">
            <a:extLst>
              <a:ext uri="{FF2B5EF4-FFF2-40B4-BE49-F238E27FC236}">
                <a16:creationId xmlns:a16="http://schemas.microsoft.com/office/drawing/2014/main" id="{A622BFFF-2760-4304-8053-30625AD6C442}"/>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46A415E1-85F6-40C5-BA96-DC2E070417F1}"/>
              </a:ext>
            </a:extLst>
          </p:cNvPr>
          <p:cNvSpPr>
            <a:spLocks noGrp="1"/>
          </p:cNvSpPr>
          <p:nvPr>
            <p:ph type="sldNum" sz="quarter" idx="12"/>
          </p:nvPr>
        </p:nvSpPr>
        <p:spPr/>
        <p:txBody>
          <a:bodyPr/>
          <a:lstStyle/>
          <a:p>
            <a:fld id="{DDE4B26F-E58A-4C83-9619-68F81596DFD8}" type="slidenum">
              <a:rPr lang="en-US" smtClean="0"/>
              <a:t>9</a:t>
            </a:fld>
            <a:endParaRPr lang="en-US"/>
          </a:p>
        </p:txBody>
      </p:sp>
    </p:spTree>
    <p:extLst>
      <p:ext uri="{BB962C8B-B14F-4D97-AF65-F5344CB8AC3E}">
        <p14:creationId xmlns:p14="http://schemas.microsoft.com/office/powerpoint/2010/main" val="39970745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163</TotalTime>
  <Words>533</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Garamond</vt:lpstr>
      <vt:lpstr>Organic</vt:lpstr>
      <vt:lpstr>Module: Software Engineering  Project: Implement the KNN Classifier</vt:lpstr>
      <vt:lpstr>Methodology</vt:lpstr>
      <vt:lpstr>Problem statement</vt:lpstr>
      <vt:lpstr>Implementation of Native KNN classifier </vt:lpstr>
      <vt:lpstr>Working of Native KNN Classifier</vt:lpstr>
      <vt:lpstr>Integration of KNN with Neocortex API</vt:lpstr>
      <vt:lpstr>Results</vt:lpstr>
      <vt:lpstr>KNN classifier with Spatial Pooler generated SDRs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the KNN Classifier</dc:title>
  <dc:creator>Kashif Hussain</dc:creator>
  <cp:lastModifiedBy>fahad jabbar</cp:lastModifiedBy>
  <cp:revision>14</cp:revision>
  <dcterms:created xsi:type="dcterms:W3CDTF">2024-03-23T16:25:17Z</dcterms:created>
  <dcterms:modified xsi:type="dcterms:W3CDTF">2024-03-26T22:49:51Z</dcterms:modified>
</cp:coreProperties>
</file>