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5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5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5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2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6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0CA51-4DAC-42E9-8586-E3F4E11EB079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654A-4E8C-4991-A8F2-8808F4A5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7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37813" y="3244334"/>
            <a:ext cx="4316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https://inst.eecs.berkeley.edu/~cs188/fa18/</a:t>
            </a:r>
          </a:p>
        </p:txBody>
      </p:sp>
    </p:spTree>
    <p:extLst>
      <p:ext uri="{BB962C8B-B14F-4D97-AF65-F5344CB8AC3E}">
        <p14:creationId xmlns:p14="http://schemas.microsoft.com/office/powerpoint/2010/main" val="54257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Goal: optimize building energy consumption and cost</a:t>
            </a:r>
          </a:p>
          <a:p>
            <a:r>
              <a:rPr lang="en-US" sz="1600" dirty="0"/>
              <a:t>Develop algorithm to learn electrical patterns and optimize building energy consumption or cost</a:t>
            </a:r>
          </a:p>
          <a:p>
            <a:r>
              <a:rPr lang="en-US" sz="1600" dirty="0"/>
              <a:t>Test two algorithms: DQL and DPG. Novel gradient method to allow DPG to handle multiple actions</a:t>
            </a:r>
          </a:p>
          <a:p>
            <a:r>
              <a:rPr lang="en-US" sz="1600" dirty="0"/>
              <a:t>Reduce load peaks and minimize cost of energy</a:t>
            </a:r>
          </a:p>
          <a:p>
            <a:endParaRPr lang="en-US" sz="1600" dirty="0"/>
          </a:p>
          <a:p>
            <a:r>
              <a:rPr lang="en-US" sz="1600" dirty="0"/>
              <a:t>For DQL, discretized continuous states for each state dimension: 2048 discrete states</a:t>
            </a:r>
          </a:p>
          <a:p>
            <a:r>
              <a:rPr lang="en-US" sz="1600" dirty="0"/>
              <a:t>In general, RL cannot handle continuous states and has to discretize them</a:t>
            </a:r>
          </a:p>
          <a:p>
            <a:r>
              <a:rPr lang="en-US" sz="1600" dirty="0"/>
              <a:t>Matrix of Q-values is stored in memory – thus the only option is to store </a:t>
            </a:r>
            <a:r>
              <a:rPr lang="en-US" sz="1600"/>
              <a:t>them using NN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40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Multiple buildings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Two main categories of loads: flexible and fixed consumption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Within flexible loads: three types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Time-scaling load (e.g. HVAC, television, fridge, lights): Can be switched on-off for a limited number of times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Time-shifting load (e.g. dishwasher): Must consume a minimum amount of power over time interval. Cannot be interrupted for a series of time steps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Both (e.g. electric vehicle):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Two tariffs: Cost of buying from utility; cost of selling to utility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Goal: minimize earnings from selling – cost from buying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Flexible loads are either on or off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All loads are greater than zero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Tariffs are all greater than zero</a:t>
            </a:r>
          </a:p>
          <a:p>
            <a:r>
              <a:rPr lang="en-US" sz="1600" dirty="0"/>
              <a:t>PV is non-curtailable</a:t>
            </a:r>
          </a:p>
          <a:p>
            <a:r>
              <a:rPr lang="en-US" sz="1600" dirty="0"/>
              <a:t>Our model has large continuous state space: Building energy consumption and price at every time t</a:t>
            </a:r>
          </a:p>
          <a:p>
            <a:r>
              <a:rPr lang="en-US" sz="1600" dirty="0"/>
              <a:t>Action space: dependent on electric device constraints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026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First we built an environment game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 this game, for each day we didn’t alter the base load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For flexible loads, we evaluated each possibility and game it a reward based on how it did against our optimization goal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We didn’t optimize the existing off-line database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After training it on an off-line database, it can be used in an on-line environment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If the on-line environment has changed from the training environment, the model can learn these changes and adapt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Each state is encoded in the DNN input at a time interval of 2 steps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For peak reduction problem, input layer has 11 neurons:</a:t>
            </a:r>
          </a:p>
          <a:p>
            <a:pPr lvl="2">
              <a:lnSpc>
                <a:spcPct val="100000"/>
              </a:lnSpc>
            </a:pPr>
            <a:r>
              <a:rPr lang="en-US" sz="1100" dirty="0" err="1"/>
              <a:t>Timestep</a:t>
            </a:r>
            <a:r>
              <a:rPr lang="en-US" sz="1100" dirty="0"/>
              <a:t>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Base load at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PV at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AC at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EV at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Dishwasher at t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PV at t+1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AC at t+1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EV at t+1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Dishwasher at t+1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79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155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4125"/>
            <a:ext cx="10515600" cy="50528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We assume that PV and base load are fixed, the others change based on the learning process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Number of layers and neurons in each layer were chosen based on trial and error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3 hidden layers, each with 100 neurons with </a:t>
            </a:r>
            <a:r>
              <a:rPr lang="en-US" sz="1600" dirty="0" err="1"/>
              <a:t>ReLU</a:t>
            </a:r>
            <a:r>
              <a:rPr lang="en-US" sz="1600" dirty="0"/>
              <a:t> activation function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For DQN, the output layer has 8 neurons, each representing Q-value for combine action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off  / EV off/ Dishwasher off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on / EV off / Dishwasher off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off / EV on / Dishwasher off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off / EV off/ Dishwasher 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on / EV on / Dishwasher off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on / EV off / Dishwasher 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off / EV on / Dishwasher 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AC on / EV on / Dishwasher on</a:t>
            </a:r>
          </a:p>
          <a:p>
            <a:r>
              <a:rPr lang="en-US" sz="1600" dirty="0"/>
              <a:t>Learning rate = 0.1</a:t>
            </a:r>
          </a:p>
          <a:p>
            <a:r>
              <a:rPr lang="en-US" sz="1600" dirty="0"/>
              <a:t>Discount factor = 0.99</a:t>
            </a:r>
          </a:p>
          <a:p>
            <a:r>
              <a:rPr lang="en-US" sz="1600" dirty="0"/>
              <a:t>N = 0.01 (for </a:t>
            </a:r>
            <a:r>
              <a:rPr lang="en-US" sz="1600" dirty="0" err="1"/>
              <a:t>ReLU</a:t>
            </a:r>
            <a:r>
              <a:rPr lang="en-US" sz="1600" dirty="0"/>
              <a:t>)</a:t>
            </a:r>
          </a:p>
          <a:p>
            <a:r>
              <a:rPr lang="en-US" sz="1600" dirty="0"/>
              <a:t>Model trained for 5000 episodes, where an episode is composed by 20 randomly chosen days</a:t>
            </a:r>
          </a:p>
          <a:p>
            <a:r>
              <a:rPr lang="en-US" sz="1600" dirty="0"/>
              <a:t>Weights update performed after every 2 episodes</a:t>
            </a:r>
          </a:p>
          <a:p>
            <a:r>
              <a:rPr lang="en-US" sz="1600" dirty="0"/>
              <a:t>Reward function computed at the end of the day, instead of each time step</a:t>
            </a:r>
          </a:p>
          <a:p>
            <a:r>
              <a:rPr lang="en-US" sz="1600" dirty="0"/>
              <a:t>Reward function penalizes lots of switching</a:t>
            </a:r>
          </a:p>
        </p:txBody>
      </p:sp>
    </p:spTree>
    <p:extLst>
      <p:ext uri="{BB962C8B-B14F-4D97-AF65-F5344CB8AC3E}">
        <p14:creationId xmlns:p14="http://schemas.microsoft.com/office/powerpoint/2010/main" val="141936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Tsang</dc:creator>
  <cp:lastModifiedBy>Nathan Tsang</cp:lastModifiedBy>
  <cp:revision>6</cp:revision>
  <dcterms:created xsi:type="dcterms:W3CDTF">2018-10-11T16:49:57Z</dcterms:created>
  <dcterms:modified xsi:type="dcterms:W3CDTF">2018-10-11T17:39:22Z</dcterms:modified>
</cp:coreProperties>
</file>