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2" r:id="rId3"/>
    <p:sldId id="265" r:id="rId4"/>
    <p:sldId id="266" r:id="rId5"/>
    <p:sldId id="257" r:id="rId6"/>
    <p:sldId id="267" r:id="rId7"/>
    <p:sldId id="268" r:id="rId8"/>
    <p:sldId id="274" r:id="rId9"/>
    <p:sldId id="270" r:id="rId10"/>
    <p:sldId id="272" r:id="rId11"/>
    <p:sldId id="271" r:id="rId12"/>
    <p:sldId id="263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6263C-DFF1-47B6-BFE7-8C33E665C38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E470A0-CBFC-4623-B9F5-4A0AE8FF4882}">
      <dgm:prSet phldrT="[Text]" custT="1"/>
      <dgm:spPr/>
      <dgm:t>
        <a:bodyPr/>
        <a:lstStyle/>
        <a:p>
          <a:pPr algn="ctr"/>
          <a:r>
            <a:rPr lang="en-US" sz="1600" b="1" dirty="0" smtClean="0">
              <a:solidFill>
                <a:schemeClr val="tx1"/>
              </a:solidFill>
            </a:rPr>
            <a:t>Step 1: </a:t>
          </a:r>
          <a:r>
            <a:rPr lang="en-US" sz="1600" b="0" dirty="0" smtClean="0">
              <a:solidFill>
                <a:schemeClr val="tx1"/>
              </a:solidFill>
            </a:rPr>
            <a:t>Subscriber </a:t>
          </a:r>
        </a:p>
        <a:p>
          <a:pPr algn="ctr"/>
          <a:r>
            <a:rPr lang="en-US" sz="1600" b="0" dirty="0" smtClean="0">
              <a:solidFill>
                <a:schemeClr val="tx1"/>
              </a:solidFill>
            </a:rPr>
            <a:t>sends request to </a:t>
          </a:r>
        </a:p>
        <a:p>
          <a:pPr algn="ctr"/>
          <a:r>
            <a:rPr lang="en-US" sz="1600" b="0" dirty="0" smtClean="0">
              <a:solidFill>
                <a:schemeClr val="tx1"/>
              </a:solidFill>
            </a:rPr>
            <a:t>download the </a:t>
          </a:r>
        </a:p>
        <a:p>
          <a:pPr algn="ctr"/>
          <a:r>
            <a:rPr lang="en-US" sz="1600" b="0" dirty="0" smtClean="0">
              <a:solidFill>
                <a:schemeClr val="tx1"/>
              </a:solidFill>
            </a:rPr>
            <a:t>application</a:t>
          </a:r>
          <a:endParaRPr lang="en-US" sz="1600" b="0" dirty="0">
            <a:solidFill>
              <a:schemeClr val="tx1"/>
            </a:solidFill>
          </a:endParaRPr>
        </a:p>
      </dgm:t>
    </dgm:pt>
    <dgm:pt modelId="{46A83065-6C11-46E0-A8DA-4EA1EFB83AD5}" type="parTrans" cxnId="{CB082F79-C3DA-4514-9C58-88D8D6968D4C}">
      <dgm:prSet/>
      <dgm:spPr/>
      <dgm:t>
        <a:bodyPr/>
        <a:lstStyle/>
        <a:p>
          <a:endParaRPr lang="en-US"/>
        </a:p>
      </dgm:t>
    </dgm:pt>
    <dgm:pt modelId="{BF0D43C5-999A-49CA-AD46-2FD598BA324B}" type="sibTrans" cxnId="{CB082F79-C3DA-4514-9C58-88D8D6968D4C}">
      <dgm:prSet/>
      <dgm:spPr/>
      <dgm:t>
        <a:bodyPr/>
        <a:lstStyle/>
        <a:p>
          <a:endParaRPr lang="en-US"/>
        </a:p>
      </dgm:t>
    </dgm:pt>
    <dgm:pt modelId="{3587D18E-7FA6-412B-B222-E73276A751A3}">
      <dgm:prSet phldrT="[Text]" custT="1"/>
      <dgm:spPr/>
      <dgm:t>
        <a:bodyPr/>
        <a:lstStyle/>
        <a:p>
          <a:pPr algn="ctr"/>
          <a:r>
            <a:rPr lang="en-US" sz="1600" b="1" dirty="0" smtClean="0">
              <a:solidFill>
                <a:schemeClr val="tx1"/>
              </a:solidFill>
            </a:rPr>
            <a:t>Step 2: </a:t>
          </a:r>
          <a:r>
            <a:rPr lang="en-US" sz="1600" b="0" dirty="0" smtClean="0">
              <a:solidFill>
                <a:schemeClr val="tx1"/>
              </a:solidFill>
            </a:rPr>
            <a:t>System </a:t>
          </a:r>
        </a:p>
        <a:p>
          <a:pPr algn="ctr"/>
          <a:r>
            <a:rPr lang="en-US" sz="1600" b="0" dirty="0" smtClean="0">
              <a:solidFill>
                <a:schemeClr val="tx1"/>
              </a:solidFill>
            </a:rPr>
            <a:t>checks handset </a:t>
          </a:r>
        </a:p>
        <a:p>
          <a:pPr algn="ctr"/>
          <a:r>
            <a:rPr lang="en-US" sz="1600" b="0" dirty="0" smtClean="0">
              <a:solidFill>
                <a:schemeClr val="tx1"/>
              </a:solidFill>
            </a:rPr>
            <a:t>supported or not</a:t>
          </a:r>
          <a:endParaRPr lang="en-US" sz="1600" b="0" dirty="0">
            <a:solidFill>
              <a:schemeClr val="tx1"/>
            </a:solidFill>
          </a:endParaRPr>
        </a:p>
      </dgm:t>
    </dgm:pt>
    <dgm:pt modelId="{581FED8D-12C7-462A-821E-E1CCAC7EA894}" type="parTrans" cxnId="{66DFCF3C-7DBD-48F4-9D1F-5B2BE2B5EF74}">
      <dgm:prSet/>
      <dgm:spPr/>
      <dgm:t>
        <a:bodyPr/>
        <a:lstStyle/>
        <a:p>
          <a:endParaRPr lang="en-US"/>
        </a:p>
      </dgm:t>
    </dgm:pt>
    <dgm:pt modelId="{53A868D9-5EF0-4AC5-8B00-B34DDFC9A8AA}" type="sibTrans" cxnId="{66DFCF3C-7DBD-48F4-9D1F-5B2BE2B5EF74}">
      <dgm:prSet/>
      <dgm:spPr/>
      <dgm:t>
        <a:bodyPr/>
        <a:lstStyle/>
        <a:p>
          <a:endParaRPr lang="en-US"/>
        </a:p>
      </dgm:t>
    </dgm:pt>
    <dgm:pt modelId="{86A5C308-8385-49CB-828B-7450A57871C3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Step 3: </a:t>
          </a:r>
          <a:r>
            <a:rPr lang="en-US" sz="1600" b="0" dirty="0" smtClean="0">
              <a:solidFill>
                <a:schemeClr val="tx1"/>
              </a:solidFill>
            </a:rPr>
            <a:t>charges </a:t>
          </a:r>
        </a:p>
        <a:p>
          <a:r>
            <a:rPr lang="en-US" sz="1600" b="0" dirty="0" smtClean="0">
              <a:solidFill>
                <a:schemeClr val="tx1"/>
              </a:solidFill>
            </a:rPr>
            <a:t>subscriber for the </a:t>
          </a:r>
        </a:p>
        <a:p>
          <a:r>
            <a:rPr lang="en-US" sz="1600" b="0" dirty="0" smtClean="0">
              <a:solidFill>
                <a:schemeClr val="tx1"/>
              </a:solidFill>
            </a:rPr>
            <a:t>application fee</a:t>
          </a:r>
          <a:r>
            <a:rPr lang="en-US" sz="1600" b="0" dirty="0" smtClean="0"/>
            <a:t> </a:t>
          </a:r>
          <a:endParaRPr lang="en-US" sz="1600" b="0" dirty="0"/>
        </a:p>
      </dgm:t>
    </dgm:pt>
    <dgm:pt modelId="{672E910A-338F-42BF-9AA8-12FDD6815A5A}" type="parTrans" cxnId="{91669DC5-8A6F-417B-AFC0-EE2826D58D5D}">
      <dgm:prSet/>
      <dgm:spPr/>
      <dgm:t>
        <a:bodyPr/>
        <a:lstStyle/>
        <a:p>
          <a:endParaRPr lang="en-US"/>
        </a:p>
      </dgm:t>
    </dgm:pt>
    <dgm:pt modelId="{3E90417A-5F5B-4F9D-B44A-5B2064FD649C}" type="sibTrans" cxnId="{91669DC5-8A6F-417B-AFC0-EE2826D58D5D}">
      <dgm:prSet/>
      <dgm:spPr/>
      <dgm:t>
        <a:bodyPr/>
        <a:lstStyle/>
        <a:p>
          <a:endParaRPr lang="en-US"/>
        </a:p>
      </dgm:t>
    </dgm:pt>
    <dgm:pt modelId="{93F8A11C-376F-452D-97DB-E3646632DF40}">
      <dgm:prSet phldrT="[Text]" custT="1"/>
      <dgm:spPr/>
      <dgm:t>
        <a:bodyPr/>
        <a:lstStyle/>
        <a:p>
          <a:pPr algn="ctr"/>
          <a:r>
            <a:rPr lang="en-US" sz="1600" b="1" dirty="0" smtClean="0">
              <a:solidFill>
                <a:schemeClr val="tx1"/>
              </a:solidFill>
            </a:rPr>
            <a:t>Step 4: </a:t>
          </a:r>
          <a:r>
            <a:rPr lang="en-US" sz="1600" b="0" dirty="0" smtClean="0">
              <a:solidFill>
                <a:schemeClr val="tx1"/>
              </a:solidFill>
            </a:rPr>
            <a:t>Download the</a:t>
          </a:r>
        </a:p>
        <a:p>
          <a:pPr algn="ctr"/>
          <a:r>
            <a:rPr lang="en-US" sz="1600" b="0" dirty="0" smtClean="0">
              <a:solidFill>
                <a:schemeClr val="tx1"/>
              </a:solidFill>
            </a:rPr>
            <a:t>app in user’s Mobile</a:t>
          </a:r>
        </a:p>
        <a:p>
          <a:pPr algn="ctr"/>
          <a:r>
            <a:rPr lang="en-US" sz="1600" b="0" dirty="0" smtClean="0">
              <a:solidFill>
                <a:schemeClr val="tx1"/>
              </a:solidFill>
            </a:rPr>
            <a:t>from Banglalink </a:t>
          </a:r>
        </a:p>
        <a:p>
          <a:pPr algn="ctr"/>
          <a:r>
            <a:rPr lang="en-US" sz="1600" b="0" dirty="0" smtClean="0">
              <a:solidFill>
                <a:schemeClr val="tx1"/>
              </a:solidFill>
            </a:rPr>
            <a:t>App Store</a:t>
          </a:r>
          <a:endParaRPr lang="en-US" sz="1600" b="0" dirty="0">
            <a:solidFill>
              <a:schemeClr val="tx1"/>
            </a:solidFill>
          </a:endParaRPr>
        </a:p>
      </dgm:t>
    </dgm:pt>
    <dgm:pt modelId="{C8A09E4D-8E25-4586-AA60-B4C982A7EC06}" type="parTrans" cxnId="{57D4B0E7-232B-4864-B43A-E3AFB5533F68}">
      <dgm:prSet/>
      <dgm:spPr/>
      <dgm:t>
        <a:bodyPr/>
        <a:lstStyle/>
        <a:p>
          <a:endParaRPr lang="en-US"/>
        </a:p>
      </dgm:t>
    </dgm:pt>
    <dgm:pt modelId="{038A15B1-6BF8-449E-8A3F-C65F34D35999}" type="sibTrans" cxnId="{57D4B0E7-232B-4864-B43A-E3AFB5533F68}">
      <dgm:prSet/>
      <dgm:spPr/>
      <dgm:t>
        <a:bodyPr/>
        <a:lstStyle/>
        <a:p>
          <a:endParaRPr lang="en-US"/>
        </a:p>
      </dgm:t>
    </dgm:pt>
    <dgm:pt modelId="{BF4D344E-4C52-4030-9C5B-33B51FEF3E73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Step 5: </a:t>
          </a:r>
          <a:r>
            <a:rPr lang="en-US" sz="1600" b="0" dirty="0" smtClean="0">
              <a:solidFill>
                <a:schemeClr val="tx1"/>
              </a:solidFill>
            </a:rPr>
            <a:t>Subscriber </a:t>
          </a:r>
        </a:p>
        <a:p>
          <a:r>
            <a:rPr lang="en-US" sz="1600" b="0" dirty="0" smtClean="0">
              <a:solidFill>
                <a:schemeClr val="tx1"/>
              </a:solidFill>
            </a:rPr>
            <a:t>starts using the </a:t>
          </a:r>
        </a:p>
        <a:p>
          <a:r>
            <a:rPr lang="en-US" sz="1600" b="0" dirty="0" smtClean="0">
              <a:solidFill>
                <a:schemeClr val="tx1"/>
              </a:solidFill>
            </a:rPr>
            <a:t>application </a:t>
          </a:r>
          <a:endParaRPr lang="en-US" sz="1600" b="0" dirty="0">
            <a:solidFill>
              <a:schemeClr val="tx1"/>
            </a:solidFill>
          </a:endParaRPr>
        </a:p>
      </dgm:t>
    </dgm:pt>
    <dgm:pt modelId="{64734C70-90C3-4955-87EA-A9557BA7E8B5}" type="parTrans" cxnId="{52A141B7-55BB-4EBA-8281-534FB6D76806}">
      <dgm:prSet/>
      <dgm:spPr/>
      <dgm:t>
        <a:bodyPr/>
        <a:lstStyle/>
        <a:p>
          <a:endParaRPr lang="en-US"/>
        </a:p>
      </dgm:t>
    </dgm:pt>
    <dgm:pt modelId="{BE22A2BD-AD63-4024-B75D-BE45A10816DC}" type="sibTrans" cxnId="{52A141B7-55BB-4EBA-8281-534FB6D76806}">
      <dgm:prSet/>
      <dgm:spPr/>
      <dgm:t>
        <a:bodyPr/>
        <a:lstStyle/>
        <a:p>
          <a:endParaRPr lang="en-US"/>
        </a:p>
      </dgm:t>
    </dgm:pt>
    <dgm:pt modelId="{6290F96B-FA09-4929-8AFD-18FEF14D2EAC}" type="pres">
      <dgm:prSet presAssocID="{A276263C-DFF1-47B6-BFE7-8C33E665C38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138780-2D82-4F5D-8E4A-D9D8E9A04E3D}" type="pres">
      <dgm:prSet presAssocID="{62E470A0-CBFC-4623-B9F5-4A0AE8FF4882}" presName="node" presStyleLbl="node1" presStyleIdx="0" presStyleCnt="5" custScaleX="129180" custScaleY="1565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0A123-658F-4862-A377-3B1838140C8B}" type="pres">
      <dgm:prSet presAssocID="{BF0D43C5-999A-49CA-AD46-2FD598BA324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FFFEA1B-4A22-4360-BC8C-2D6301F42E6A}" type="pres">
      <dgm:prSet presAssocID="{BF0D43C5-999A-49CA-AD46-2FD598BA324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93CA0ED5-F99D-4C30-9BE9-B403DE36F7AF}" type="pres">
      <dgm:prSet presAssocID="{3587D18E-7FA6-412B-B222-E73276A751A3}" presName="node" presStyleLbl="node1" presStyleIdx="1" presStyleCnt="5" custScaleX="111478" custScaleY="15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B4D15-D356-4CCB-AA94-418AEB9472B1}" type="pres">
      <dgm:prSet presAssocID="{53A868D9-5EF0-4AC5-8B00-B34DDFC9A8A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C86936BF-8C94-4EB5-88AF-1D389023339D}" type="pres">
      <dgm:prSet presAssocID="{53A868D9-5EF0-4AC5-8B00-B34DDFC9A8A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3CA39B86-5126-4668-9017-3C2EE724EE58}" type="pres">
      <dgm:prSet presAssocID="{86A5C308-8385-49CB-828B-7450A57871C3}" presName="node" presStyleLbl="node1" presStyleIdx="2" presStyleCnt="5" custScaleX="118215" custScaleY="157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1EC7D-B6B0-48A4-B642-94142A63CC37}" type="pres">
      <dgm:prSet presAssocID="{3E90417A-5F5B-4F9D-B44A-5B2064FD649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18B08AD-7B44-4A65-9B83-ABCE624CEFA9}" type="pres">
      <dgm:prSet presAssocID="{3E90417A-5F5B-4F9D-B44A-5B2064FD649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B66BFC0E-3302-4847-924C-62583B5F6A17}" type="pres">
      <dgm:prSet presAssocID="{93F8A11C-376F-452D-97DB-E3646632DF40}" presName="node" presStyleLbl="node1" presStyleIdx="3" presStyleCnt="5" custScaleX="137760" custScaleY="141283" custLinFactNeighborX="-488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A68D3-A624-47B8-AC5E-E24510AFE3AC}" type="pres">
      <dgm:prSet presAssocID="{038A15B1-6BF8-449E-8A3F-C65F34D3599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B1A54206-D5FF-4B6B-9C0C-711BC939F4A3}" type="pres">
      <dgm:prSet presAssocID="{038A15B1-6BF8-449E-8A3F-C65F34D3599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0FF7195-B6D3-4831-985A-0E44AE85396F}" type="pres">
      <dgm:prSet presAssocID="{BF4D344E-4C52-4030-9C5B-33B51FEF3E73}" presName="node" presStyleLbl="node1" presStyleIdx="4" presStyleCnt="5" custScaleX="125686" custScaleY="145320" custLinFactNeighborX="-70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A141B7-55BB-4EBA-8281-534FB6D76806}" srcId="{A276263C-DFF1-47B6-BFE7-8C33E665C385}" destId="{BF4D344E-4C52-4030-9C5B-33B51FEF3E73}" srcOrd="4" destOrd="0" parTransId="{64734C70-90C3-4955-87EA-A9557BA7E8B5}" sibTransId="{BE22A2BD-AD63-4024-B75D-BE45A10816DC}"/>
    <dgm:cxn modelId="{15AD123F-6F6D-4B0B-956B-080C38C28C5C}" type="presOf" srcId="{BF0D43C5-999A-49CA-AD46-2FD598BA324B}" destId="{3EF0A123-658F-4862-A377-3B1838140C8B}" srcOrd="0" destOrd="0" presId="urn:microsoft.com/office/officeart/2005/8/layout/process5"/>
    <dgm:cxn modelId="{7169F558-AB63-468C-A9A3-87D5A88F291B}" type="presOf" srcId="{038A15B1-6BF8-449E-8A3F-C65F34D35999}" destId="{90CA68D3-A624-47B8-AC5E-E24510AFE3AC}" srcOrd="0" destOrd="0" presId="urn:microsoft.com/office/officeart/2005/8/layout/process5"/>
    <dgm:cxn modelId="{0743A733-F657-49DB-BB84-AD764D370F76}" type="presOf" srcId="{53A868D9-5EF0-4AC5-8B00-B34DDFC9A8AA}" destId="{C86936BF-8C94-4EB5-88AF-1D389023339D}" srcOrd="1" destOrd="0" presId="urn:microsoft.com/office/officeart/2005/8/layout/process5"/>
    <dgm:cxn modelId="{CB082F79-C3DA-4514-9C58-88D8D6968D4C}" srcId="{A276263C-DFF1-47B6-BFE7-8C33E665C385}" destId="{62E470A0-CBFC-4623-B9F5-4A0AE8FF4882}" srcOrd="0" destOrd="0" parTransId="{46A83065-6C11-46E0-A8DA-4EA1EFB83AD5}" sibTransId="{BF0D43C5-999A-49CA-AD46-2FD598BA324B}"/>
    <dgm:cxn modelId="{D5C4A1A1-475B-4171-9E39-B6CAE7F0EA44}" type="presOf" srcId="{BF4D344E-4C52-4030-9C5B-33B51FEF3E73}" destId="{E0FF7195-B6D3-4831-985A-0E44AE85396F}" srcOrd="0" destOrd="0" presId="urn:microsoft.com/office/officeart/2005/8/layout/process5"/>
    <dgm:cxn modelId="{F22A24C2-F129-4080-95FF-168452A0E571}" type="presOf" srcId="{53A868D9-5EF0-4AC5-8B00-B34DDFC9A8AA}" destId="{E55B4D15-D356-4CCB-AA94-418AEB9472B1}" srcOrd="0" destOrd="0" presId="urn:microsoft.com/office/officeart/2005/8/layout/process5"/>
    <dgm:cxn modelId="{91669DC5-8A6F-417B-AFC0-EE2826D58D5D}" srcId="{A276263C-DFF1-47B6-BFE7-8C33E665C385}" destId="{86A5C308-8385-49CB-828B-7450A57871C3}" srcOrd="2" destOrd="0" parTransId="{672E910A-338F-42BF-9AA8-12FDD6815A5A}" sibTransId="{3E90417A-5F5B-4F9D-B44A-5B2064FD649C}"/>
    <dgm:cxn modelId="{4718AB93-EA00-4C21-8107-7008188681ED}" type="presOf" srcId="{038A15B1-6BF8-449E-8A3F-C65F34D35999}" destId="{B1A54206-D5FF-4B6B-9C0C-711BC939F4A3}" srcOrd="1" destOrd="0" presId="urn:microsoft.com/office/officeart/2005/8/layout/process5"/>
    <dgm:cxn modelId="{B511B417-4FA0-418C-9211-246E4D10A0B3}" type="presOf" srcId="{3E90417A-5F5B-4F9D-B44A-5B2064FD649C}" destId="{918B08AD-7B44-4A65-9B83-ABCE624CEFA9}" srcOrd="1" destOrd="0" presId="urn:microsoft.com/office/officeart/2005/8/layout/process5"/>
    <dgm:cxn modelId="{57D4B0E7-232B-4864-B43A-E3AFB5533F68}" srcId="{A276263C-DFF1-47B6-BFE7-8C33E665C385}" destId="{93F8A11C-376F-452D-97DB-E3646632DF40}" srcOrd="3" destOrd="0" parTransId="{C8A09E4D-8E25-4586-AA60-B4C982A7EC06}" sibTransId="{038A15B1-6BF8-449E-8A3F-C65F34D35999}"/>
    <dgm:cxn modelId="{11BEB3CB-ABAA-4163-8718-7816E7ABD71B}" type="presOf" srcId="{BF0D43C5-999A-49CA-AD46-2FD598BA324B}" destId="{6FFFEA1B-4A22-4360-BC8C-2D6301F42E6A}" srcOrd="1" destOrd="0" presId="urn:microsoft.com/office/officeart/2005/8/layout/process5"/>
    <dgm:cxn modelId="{66DFCF3C-7DBD-48F4-9D1F-5B2BE2B5EF74}" srcId="{A276263C-DFF1-47B6-BFE7-8C33E665C385}" destId="{3587D18E-7FA6-412B-B222-E73276A751A3}" srcOrd="1" destOrd="0" parTransId="{581FED8D-12C7-462A-821E-E1CCAC7EA894}" sibTransId="{53A868D9-5EF0-4AC5-8B00-B34DDFC9A8AA}"/>
    <dgm:cxn modelId="{35664045-85A8-498F-A145-7122DA52A971}" type="presOf" srcId="{62E470A0-CBFC-4623-B9F5-4A0AE8FF4882}" destId="{F5138780-2D82-4F5D-8E4A-D9D8E9A04E3D}" srcOrd="0" destOrd="0" presId="urn:microsoft.com/office/officeart/2005/8/layout/process5"/>
    <dgm:cxn modelId="{76CA7E3A-E521-44F9-AF53-4FC6C7A09619}" type="presOf" srcId="{93F8A11C-376F-452D-97DB-E3646632DF40}" destId="{B66BFC0E-3302-4847-924C-62583B5F6A17}" srcOrd="0" destOrd="0" presId="urn:microsoft.com/office/officeart/2005/8/layout/process5"/>
    <dgm:cxn modelId="{340D294F-FD09-4A85-A4BA-393A3EC5DC8B}" type="presOf" srcId="{A276263C-DFF1-47B6-BFE7-8C33E665C385}" destId="{6290F96B-FA09-4929-8AFD-18FEF14D2EAC}" srcOrd="0" destOrd="0" presId="urn:microsoft.com/office/officeart/2005/8/layout/process5"/>
    <dgm:cxn modelId="{1BC96D18-F369-44C0-913D-B5D4F93D31DC}" type="presOf" srcId="{3E90417A-5F5B-4F9D-B44A-5B2064FD649C}" destId="{0291EC7D-B6B0-48A4-B642-94142A63CC37}" srcOrd="0" destOrd="0" presId="urn:microsoft.com/office/officeart/2005/8/layout/process5"/>
    <dgm:cxn modelId="{5367F074-4DBF-4EEC-85D2-4C8850437675}" type="presOf" srcId="{86A5C308-8385-49CB-828B-7450A57871C3}" destId="{3CA39B86-5126-4668-9017-3C2EE724EE58}" srcOrd="0" destOrd="0" presId="urn:microsoft.com/office/officeart/2005/8/layout/process5"/>
    <dgm:cxn modelId="{8837B542-6F6F-4052-BF7D-D8C6788F99BE}" type="presOf" srcId="{3587D18E-7FA6-412B-B222-E73276A751A3}" destId="{93CA0ED5-F99D-4C30-9BE9-B403DE36F7AF}" srcOrd="0" destOrd="0" presId="urn:microsoft.com/office/officeart/2005/8/layout/process5"/>
    <dgm:cxn modelId="{CE8631A2-9501-4791-9BA4-7B5DBB4F8C87}" type="presParOf" srcId="{6290F96B-FA09-4929-8AFD-18FEF14D2EAC}" destId="{F5138780-2D82-4F5D-8E4A-D9D8E9A04E3D}" srcOrd="0" destOrd="0" presId="urn:microsoft.com/office/officeart/2005/8/layout/process5"/>
    <dgm:cxn modelId="{2C93620C-8B81-4A79-9855-794EA2C8970D}" type="presParOf" srcId="{6290F96B-FA09-4929-8AFD-18FEF14D2EAC}" destId="{3EF0A123-658F-4862-A377-3B1838140C8B}" srcOrd="1" destOrd="0" presId="urn:microsoft.com/office/officeart/2005/8/layout/process5"/>
    <dgm:cxn modelId="{28801C9E-44CB-464A-8E48-9699EB5670D3}" type="presParOf" srcId="{3EF0A123-658F-4862-A377-3B1838140C8B}" destId="{6FFFEA1B-4A22-4360-BC8C-2D6301F42E6A}" srcOrd="0" destOrd="0" presId="urn:microsoft.com/office/officeart/2005/8/layout/process5"/>
    <dgm:cxn modelId="{B95C5147-4781-4C0B-8B4D-A1C5AA0B78DB}" type="presParOf" srcId="{6290F96B-FA09-4929-8AFD-18FEF14D2EAC}" destId="{93CA0ED5-F99D-4C30-9BE9-B403DE36F7AF}" srcOrd="2" destOrd="0" presId="urn:microsoft.com/office/officeart/2005/8/layout/process5"/>
    <dgm:cxn modelId="{FAAAFBDA-B869-4EF2-AD9A-0461263AEF1D}" type="presParOf" srcId="{6290F96B-FA09-4929-8AFD-18FEF14D2EAC}" destId="{E55B4D15-D356-4CCB-AA94-418AEB9472B1}" srcOrd="3" destOrd="0" presId="urn:microsoft.com/office/officeart/2005/8/layout/process5"/>
    <dgm:cxn modelId="{24FB4934-8482-427C-96FC-AA437FDADB81}" type="presParOf" srcId="{E55B4D15-D356-4CCB-AA94-418AEB9472B1}" destId="{C86936BF-8C94-4EB5-88AF-1D389023339D}" srcOrd="0" destOrd="0" presId="urn:microsoft.com/office/officeart/2005/8/layout/process5"/>
    <dgm:cxn modelId="{A4EC4004-2996-497F-8843-F556D0AA4DCF}" type="presParOf" srcId="{6290F96B-FA09-4929-8AFD-18FEF14D2EAC}" destId="{3CA39B86-5126-4668-9017-3C2EE724EE58}" srcOrd="4" destOrd="0" presId="urn:microsoft.com/office/officeart/2005/8/layout/process5"/>
    <dgm:cxn modelId="{0AB7A94F-9060-46C3-86C4-14841DF46B24}" type="presParOf" srcId="{6290F96B-FA09-4929-8AFD-18FEF14D2EAC}" destId="{0291EC7D-B6B0-48A4-B642-94142A63CC37}" srcOrd="5" destOrd="0" presId="urn:microsoft.com/office/officeart/2005/8/layout/process5"/>
    <dgm:cxn modelId="{1F6AE7BC-7A3F-43C9-A337-ABCFB7F494F4}" type="presParOf" srcId="{0291EC7D-B6B0-48A4-B642-94142A63CC37}" destId="{918B08AD-7B44-4A65-9B83-ABCE624CEFA9}" srcOrd="0" destOrd="0" presId="urn:microsoft.com/office/officeart/2005/8/layout/process5"/>
    <dgm:cxn modelId="{709AD6B8-200D-412A-A184-54C38011E255}" type="presParOf" srcId="{6290F96B-FA09-4929-8AFD-18FEF14D2EAC}" destId="{B66BFC0E-3302-4847-924C-62583B5F6A17}" srcOrd="6" destOrd="0" presId="urn:microsoft.com/office/officeart/2005/8/layout/process5"/>
    <dgm:cxn modelId="{49F2C1C1-360F-4903-8567-9CB78971D6B7}" type="presParOf" srcId="{6290F96B-FA09-4929-8AFD-18FEF14D2EAC}" destId="{90CA68D3-A624-47B8-AC5E-E24510AFE3AC}" srcOrd="7" destOrd="0" presId="urn:microsoft.com/office/officeart/2005/8/layout/process5"/>
    <dgm:cxn modelId="{43384E7C-4FD3-435F-899D-2D0214D162F4}" type="presParOf" srcId="{90CA68D3-A624-47B8-AC5E-E24510AFE3AC}" destId="{B1A54206-D5FF-4B6B-9C0C-711BC939F4A3}" srcOrd="0" destOrd="0" presId="urn:microsoft.com/office/officeart/2005/8/layout/process5"/>
    <dgm:cxn modelId="{136AC1BB-A8A7-4915-BB44-5F8DE1700F78}" type="presParOf" srcId="{6290F96B-FA09-4929-8AFD-18FEF14D2EAC}" destId="{E0FF7195-B6D3-4831-985A-0E44AE85396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138780-2D82-4F5D-8E4A-D9D8E9A04E3D}">
      <dsp:nvSpPr>
        <dsp:cNvPr id="0" name=""/>
        <dsp:cNvSpPr/>
      </dsp:nvSpPr>
      <dsp:spPr>
        <a:xfrm>
          <a:off x="642751" y="3761"/>
          <a:ext cx="2106337" cy="1744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Step-1: </a:t>
          </a:r>
          <a:r>
            <a:rPr lang="en-US" sz="1600" b="0" kern="1200" dirty="0" smtClean="0">
              <a:solidFill>
                <a:schemeClr val="tx1"/>
              </a:solidFill>
            </a:rPr>
            <a:t>Subscriber </a:t>
          </a:r>
          <a:endParaRPr lang="en-US" sz="1600" b="0" kern="1200" dirty="0" smtClean="0">
            <a:solidFill>
              <a:schemeClr val="tx1"/>
            </a:solidFill>
          </a:endParaRP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sends request to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download the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application</a:t>
          </a:r>
          <a:endParaRPr lang="en-US" sz="1600" b="0" kern="1200" dirty="0">
            <a:solidFill>
              <a:schemeClr val="tx1"/>
            </a:solidFill>
          </a:endParaRPr>
        </a:p>
      </dsp:txBody>
      <dsp:txXfrm>
        <a:off x="642751" y="3761"/>
        <a:ext cx="2106337" cy="1744844"/>
      </dsp:txXfrm>
    </dsp:sp>
    <dsp:sp modelId="{3EF0A123-658F-4862-A377-3B1838140C8B}">
      <dsp:nvSpPr>
        <dsp:cNvPr id="0" name=""/>
        <dsp:cNvSpPr/>
      </dsp:nvSpPr>
      <dsp:spPr>
        <a:xfrm>
          <a:off x="2912537" y="645869"/>
          <a:ext cx="393763" cy="4606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912537" y="645869"/>
        <a:ext cx="393763" cy="460628"/>
      </dsp:txXfrm>
    </dsp:sp>
    <dsp:sp modelId="{93CA0ED5-F99D-4C30-9BE9-B403DE36F7AF}">
      <dsp:nvSpPr>
        <dsp:cNvPr id="0" name=""/>
        <dsp:cNvSpPr/>
      </dsp:nvSpPr>
      <dsp:spPr>
        <a:xfrm>
          <a:off x="3492038" y="2469"/>
          <a:ext cx="2070564" cy="17474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Step-2: </a:t>
          </a:r>
          <a:r>
            <a:rPr lang="en-US" sz="1600" b="0" kern="1200" dirty="0" smtClean="0">
              <a:solidFill>
                <a:schemeClr val="tx1"/>
              </a:solidFill>
            </a:rPr>
            <a:t>System </a:t>
          </a:r>
          <a:endParaRPr lang="en-US" sz="1600" b="0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checks handset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supported or not</a:t>
          </a:r>
          <a:endParaRPr lang="en-US" sz="1600" b="0" kern="1200" dirty="0">
            <a:solidFill>
              <a:schemeClr val="tx1"/>
            </a:solidFill>
          </a:endParaRPr>
        </a:p>
      </dsp:txBody>
      <dsp:txXfrm>
        <a:off x="3492038" y="2469"/>
        <a:ext cx="2070564" cy="1747429"/>
      </dsp:txXfrm>
    </dsp:sp>
    <dsp:sp modelId="{E55B4D15-D356-4CCB-AA94-418AEB9472B1}">
      <dsp:nvSpPr>
        <dsp:cNvPr id="0" name=""/>
        <dsp:cNvSpPr/>
      </dsp:nvSpPr>
      <dsp:spPr>
        <a:xfrm>
          <a:off x="5726052" y="645869"/>
          <a:ext cx="393763" cy="4606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726052" y="645869"/>
        <a:ext cx="393763" cy="460628"/>
      </dsp:txXfrm>
    </dsp:sp>
    <dsp:sp modelId="{3CA39B86-5126-4668-9017-3C2EE724EE58}">
      <dsp:nvSpPr>
        <dsp:cNvPr id="0" name=""/>
        <dsp:cNvSpPr/>
      </dsp:nvSpPr>
      <dsp:spPr>
        <a:xfrm>
          <a:off x="6305553" y="0"/>
          <a:ext cx="2195695" cy="1752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Step 3: </a:t>
          </a:r>
          <a:r>
            <a:rPr lang="en-US" sz="1600" b="0" kern="1200" dirty="0" smtClean="0">
              <a:solidFill>
                <a:schemeClr val="tx1"/>
              </a:solidFill>
            </a:rPr>
            <a:t>charges </a:t>
          </a:r>
          <a:endParaRPr lang="en-US" sz="1600" b="0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subscriber for the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application fee</a:t>
          </a:r>
          <a:r>
            <a:rPr lang="en-US" sz="1600" b="0" kern="1200" dirty="0" smtClean="0"/>
            <a:t> </a:t>
          </a:r>
          <a:endParaRPr lang="en-US" sz="1600" b="0" kern="1200" dirty="0"/>
        </a:p>
      </dsp:txBody>
      <dsp:txXfrm>
        <a:off x="6305553" y="0"/>
        <a:ext cx="2195695" cy="1752366"/>
      </dsp:txXfrm>
    </dsp:sp>
    <dsp:sp modelId="{0291EC7D-B6B0-48A4-B642-94142A63CC37}">
      <dsp:nvSpPr>
        <dsp:cNvPr id="0" name=""/>
        <dsp:cNvSpPr/>
      </dsp:nvSpPr>
      <dsp:spPr>
        <a:xfrm rot="5656429">
          <a:off x="7106771" y="1893293"/>
          <a:ext cx="406816" cy="4606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5656429">
        <a:off x="7106771" y="1893293"/>
        <a:ext cx="406816" cy="460628"/>
      </dsp:txXfrm>
    </dsp:sp>
    <dsp:sp modelId="{B66BFC0E-3302-4847-924C-62583B5F6A17}">
      <dsp:nvSpPr>
        <dsp:cNvPr id="0" name=""/>
        <dsp:cNvSpPr/>
      </dsp:nvSpPr>
      <dsp:spPr>
        <a:xfrm>
          <a:off x="5942529" y="2517811"/>
          <a:ext cx="2558719" cy="1574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Step 4: </a:t>
          </a:r>
          <a:endParaRPr lang="en-US" sz="1600" b="1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Download </a:t>
          </a:r>
          <a:r>
            <a:rPr lang="en-US" sz="1600" b="0" kern="1200" dirty="0" smtClean="0">
              <a:solidFill>
                <a:schemeClr val="tx1"/>
              </a:solidFill>
            </a:rPr>
            <a:t>the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app in user’s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Mobile from </a:t>
          </a:r>
          <a:r>
            <a:rPr lang="en-US" sz="1600" b="0" kern="1200" dirty="0" err="1" smtClean="0">
              <a:solidFill>
                <a:schemeClr val="tx1"/>
              </a:solidFill>
            </a:rPr>
            <a:t>Banglalink</a:t>
          </a:r>
          <a:r>
            <a:rPr lang="en-US" sz="1600" b="0" kern="1200" dirty="0" smtClean="0">
              <a:solidFill>
                <a:schemeClr val="tx1"/>
              </a:solidFill>
            </a:rPr>
            <a:t> App Store</a:t>
          </a:r>
          <a:endParaRPr lang="en-US" sz="1600" b="0" kern="1200" dirty="0">
            <a:solidFill>
              <a:schemeClr val="tx1"/>
            </a:solidFill>
          </a:endParaRPr>
        </a:p>
      </dsp:txBody>
      <dsp:txXfrm>
        <a:off x="5942529" y="2517811"/>
        <a:ext cx="2558719" cy="1574493"/>
      </dsp:txXfrm>
    </dsp:sp>
    <dsp:sp modelId="{90CA68D3-A624-47B8-AC5E-E24510AFE3AC}">
      <dsp:nvSpPr>
        <dsp:cNvPr id="0" name=""/>
        <dsp:cNvSpPr/>
      </dsp:nvSpPr>
      <dsp:spPr>
        <a:xfrm rot="10800000">
          <a:off x="5385316" y="3074743"/>
          <a:ext cx="393763" cy="4606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5385316" y="3074743"/>
        <a:ext cx="393763" cy="460628"/>
      </dsp:txXfrm>
    </dsp:sp>
    <dsp:sp modelId="{E0FF7195-B6D3-4831-985A-0E44AE85396F}">
      <dsp:nvSpPr>
        <dsp:cNvPr id="0" name=""/>
        <dsp:cNvSpPr/>
      </dsp:nvSpPr>
      <dsp:spPr>
        <a:xfrm>
          <a:off x="2865118" y="2495317"/>
          <a:ext cx="2334460" cy="16194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Step 5: </a:t>
          </a:r>
          <a:r>
            <a:rPr lang="en-US" sz="1600" b="0" kern="1200" dirty="0" smtClean="0">
              <a:solidFill>
                <a:schemeClr val="tx1"/>
              </a:solidFill>
            </a:rPr>
            <a:t>Subscriber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starts using the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application </a:t>
          </a:r>
          <a:endParaRPr lang="en-US" sz="1600" b="0" kern="1200" dirty="0">
            <a:solidFill>
              <a:schemeClr val="tx1"/>
            </a:solidFill>
          </a:endParaRPr>
        </a:p>
      </dsp:txBody>
      <dsp:txXfrm>
        <a:off x="2865118" y="2495317"/>
        <a:ext cx="2334460" cy="161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A8D1B-CCBB-4BFC-B51F-F50E63063E43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8DBE0-3FA0-4DA3-A80D-66F03E2E97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55466-E047-4ED3-A7F5-0D9F190BF05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4F3A1-DE37-40C5-B35C-D72B45FE18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55466-E047-4ED3-A7F5-0D9F190BF05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4F3A1-DE37-40C5-B35C-D72B45FE18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55466-E047-4ED3-A7F5-0D9F190BF05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4F3A1-DE37-40C5-B35C-D72B45FE18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55466-E047-4ED3-A7F5-0D9F190BF05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4F3A1-DE37-40C5-B35C-D72B45FE18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55466-E047-4ED3-A7F5-0D9F190BF05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4F3A1-DE37-40C5-B35C-D72B45FE18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55466-E047-4ED3-A7F5-0D9F190BF05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4F3A1-DE37-40C5-B35C-D72B45FE18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55466-E047-4ED3-A7F5-0D9F190BF05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4F3A1-DE37-40C5-B35C-D72B45FE18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55466-E047-4ED3-A7F5-0D9F190BF05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4F3A1-DE37-40C5-B35C-D72B45FE18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55466-E047-4ED3-A7F5-0D9F190BF05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4F3A1-DE37-40C5-B35C-D72B45FE18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55466-E047-4ED3-A7F5-0D9F190BF05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4F3A1-DE37-40C5-B35C-D72B45FE18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55466-E047-4ED3-A7F5-0D9F190BF05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4F3A1-DE37-40C5-B35C-D72B45FE18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6655466-E047-4ED3-A7F5-0D9F190BF058}" type="datetimeFigureOut">
              <a:rPr lang="en-US" smtClean="0"/>
              <a:pPr/>
              <a:t>11/28/2012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ED4F3A1-DE37-40C5-B35C-D72B45FE18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Application Name: LEARN-FUN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Learn Anything You Want… From Anywhere You Want  </a:t>
            </a:r>
            <a:endParaRPr lang="en-US" sz="2100" dirty="0"/>
          </a:p>
        </p:txBody>
      </p:sp>
      <p:pic>
        <p:nvPicPr>
          <p:cNvPr id="4" name="Picture 3" descr="AB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0" y="5486400"/>
            <a:ext cx="2380953" cy="102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85800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 smtClean="0"/>
              <a:t>Commercial Feasibility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990600"/>
          <a:ext cx="6172201" cy="239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863"/>
                <a:gridCol w="2700338"/>
              </a:tblGrid>
              <a:tr h="6502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Assumptions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08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 Download Fee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Tk. 20.00</a:t>
                      </a:r>
                      <a:endParaRPr lang="en-US" dirty="0"/>
                    </a:p>
                  </a:txBody>
                  <a:tcPr anchor="ctr"/>
                </a:tc>
              </a:tr>
              <a:tr h="5808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Monthly Internet Usage Fee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Tk. 40.00</a:t>
                      </a:r>
                      <a:endParaRPr lang="en-US" dirty="0"/>
                    </a:p>
                  </a:txBody>
                  <a:tcPr anchor="ctr"/>
                </a:tc>
              </a:tr>
              <a:tr h="58081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 Year on year subscriber base will increase 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3505200"/>
            <a:ext cx="6172200" cy="22467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As internet users will increase, a positive growth in sub base </a:t>
            </a:r>
          </a:p>
          <a:p>
            <a:r>
              <a:rPr lang="en-US" sz="1400" dirty="0" smtClean="0"/>
              <a:t>is expected 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Considering positive growth in literacy rate and exposure to technology, subscribers will be prone to use applications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As per our projection, we can reach breakeven in the first year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Users of other operators will migrate to Banglalink to avail this service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838200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r>
              <a:rPr lang="en-US" sz="3200" dirty="0" smtClean="0"/>
              <a:t>Commercial Feasibility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838200"/>
          <a:ext cx="9144000" cy="596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2085474"/>
                <a:gridCol w="2005263"/>
                <a:gridCol w="2005263"/>
              </a:tblGrid>
              <a:tr h="6627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- 1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- 2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- 3</a:t>
                      </a:r>
                      <a:endParaRPr lang="en-US" dirty="0"/>
                    </a:p>
                  </a:txBody>
                  <a:tcPr anchor="ctr"/>
                </a:tc>
              </a:tr>
              <a:tr h="5243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 of Subscribers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25,000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90,000</a:t>
                      </a:r>
                      <a:endParaRPr lang="en-US" dirty="0"/>
                    </a:p>
                  </a:txBody>
                  <a:tcPr anchor="ctr"/>
                </a:tc>
              </a:tr>
              <a:tr h="6424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Yearly Revenue from Download Fee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700,000</a:t>
                      </a:r>
                      <a:endParaRPr lang="en-US" dirty="0"/>
                    </a:p>
                  </a:txBody>
                  <a:tcPr anchor="ctr"/>
                </a:tc>
              </a:tr>
              <a:tr h="7227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Yearly Revenue from </a:t>
                      </a:r>
                    </a:p>
                    <a:p>
                      <a:pPr algn="ctr"/>
                      <a:r>
                        <a:rPr lang="en-US" sz="1400" dirty="0" smtClean="0"/>
                        <a:t>Internet Usage Fee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12,000,000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26,400,000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43,200,000</a:t>
                      </a:r>
                      <a:endParaRPr lang="en-US" dirty="0"/>
                    </a:p>
                  </a:txBody>
                  <a:tcPr anchor="ctr"/>
                </a:tc>
              </a:tr>
              <a:tr h="4881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Total Yearly Revenue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12,500,000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27,000,000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43,900,000</a:t>
                      </a:r>
                      <a:endParaRPr lang="en-US" b="1" dirty="0"/>
                    </a:p>
                  </a:txBody>
                  <a:tcPr anchor="ctr"/>
                </a:tc>
              </a:tr>
              <a:tr h="4881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Idea Cost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200,000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―</a:t>
                      </a:r>
                      <a:endParaRPr lang="en-US" dirty="0"/>
                    </a:p>
                  </a:txBody>
                  <a:tcPr anchor="ctr"/>
                </a:tc>
              </a:tr>
              <a:tr h="4881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Application Development Cost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―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rgbClr val="002060"/>
                          </a:solidFill>
                        </a:rPr>
                        <a:t>―</a:t>
                      </a:r>
                      <a:endParaRPr lang="en-US" dirty="0"/>
                    </a:p>
                  </a:txBody>
                  <a:tcPr anchor="ctr"/>
                </a:tc>
              </a:tr>
              <a:tr h="4881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Communication Cost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 anchor="ctr"/>
                </a:tc>
              </a:tr>
              <a:tr h="4881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Yearly Maintenance Cost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5,000,000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5,000,000</a:t>
                      </a:r>
                    </a:p>
                  </a:txBody>
                  <a:tcPr anchor="ctr"/>
                </a:tc>
              </a:tr>
              <a:tr h="4881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Total Yearly Cost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7,200,000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6,000,000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6,000,000</a:t>
                      </a:r>
                      <a:endParaRPr lang="en-US" b="1" dirty="0"/>
                    </a:p>
                  </a:txBody>
                  <a:tcPr anchor="ctr"/>
                </a:tc>
              </a:tr>
              <a:tr h="4881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Net Profit/Loss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5,300,000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21,000,000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37,000,000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9144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Banglalink… making a difference !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10" name="Picture 9" descr="learn-fun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14450"/>
            <a:ext cx="3743326" cy="4917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2438400"/>
            <a:ext cx="8183880" cy="1051560"/>
          </a:xfrm>
        </p:spPr>
        <p:txBody>
          <a:bodyPr/>
          <a:lstStyle/>
          <a:p>
            <a:r>
              <a:rPr lang="en-US" dirty="0" smtClean="0"/>
              <a:t>                </a:t>
            </a:r>
            <a:r>
              <a:rPr lang="en-US" sz="6000" dirty="0" smtClean="0"/>
              <a:t>Thank You!!!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114300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Idea submitted by</a:t>
            </a:r>
            <a:r>
              <a:rPr lang="en-US" i="1" dirty="0" smtClean="0">
                <a:solidFill>
                  <a:srgbClr val="002060"/>
                </a:solidFill>
              </a:rPr>
              <a:t>―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187952"/>
          </a:xfrm>
        </p:spPr>
        <p:txBody>
          <a:bodyPr>
            <a:normAutofit fontScale="92500" lnSpcReduction="10000"/>
          </a:bodyPr>
          <a:lstStyle/>
          <a:p>
            <a:pPr lvl="5">
              <a:buNone/>
            </a:pP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5">
              <a:buNone/>
            </a:pPr>
            <a:endParaRPr lang="en-US" sz="2800" dirty="0" smtClean="0">
              <a:solidFill>
                <a:srgbClr val="002060"/>
              </a:solidFill>
            </a:endParaRPr>
          </a:p>
          <a:p>
            <a:pPr lvl="5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Team Members―</a:t>
            </a:r>
            <a:endParaRPr lang="en-US" sz="2800" dirty="0">
              <a:solidFill>
                <a:srgbClr val="002060"/>
              </a:solidFill>
            </a:endParaRPr>
          </a:p>
          <a:p>
            <a:pPr marL="1821942" lvl="5" indent="-514350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</a:rPr>
              <a:t>Md. </a:t>
            </a:r>
            <a:r>
              <a:rPr lang="en-US" sz="2800" dirty="0" err="1" smtClean="0">
                <a:solidFill>
                  <a:srgbClr val="002060"/>
                </a:solidFill>
              </a:rPr>
              <a:t>Rashed</a:t>
            </a:r>
            <a:r>
              <a:rPr lang="en-US" sz="2800" dirty="0" smtClean="0">
                <a:solidFill>
                  <a:srgbClr val="002060"/>
                </a:solidFill>
              </a:rPr>
              <a:t> Hassan </a:t>
            </a:r>
            <a:r>
              <a:rPr lang="en-US" sz="2800" dirty="0" err="1" smtClean="0">
                <a:solidFill>
                  <a:srgbClr val="002060"/>
                </a:solidFill>
              </a:rPr>
              <a:t>Bipu</a:t>
            </a:r>
            <a:endParaRPr lang="en-US" sz="2800" dirty="0" smtClean="0">
              <a:solidFill>
                <a:srgbClr val="002060"/>
              </a:solidFill>
            </a:endParaRPr>
          </a:p>
          <a:p>
            <a:pPr marL="1821942" lvl="5" indent="-514350">
              <a:buFont typeface="Wingdings" pitchFamily="2" charset="2"/>
              <a:buChar char="§"/>
            </a:pPr>
            <a:r>
              <a:rPr lang="en-US" sz="2800" dirty="0" err="1" smtClean="0">
                <a:solidFill>
                  <a:srgbClr val="002060"/>
                </a:solidFill>
              </a:rPr>
              <a:t>Abul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Hasan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Fahad</a:t>
            </a:r>
            <a:endParaRPr lang="en-US" sz="2800" dirty="0" smtClean="0">
              <a:solidFill>
                <a:srgbClr val="002060"/>
              </a:solidFill>
            </a:endParaRPr>
          </a:p>
          <a:p>
            <a:pPr marL="1821942" lvl="5" indent="-514350">
              <a:buFont typeface="Wingdings" pitchFamily="2" charset="2"/>
              <a:buChar char="§"/>
            </a:pPr>
            <a:r>
              <a:rPr lang="en-US" sz="2800" dirty="0" err="1" smtClean="0">
                <a:solidFill>
                  <a:srgbClr val="002060"/>
                </a:solidFill>
              </a:rPr>
              <a:t>Saugato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Rahman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Dhruba</a:t>
            </a:r>
            <a:endParaRPr lang="en-US" sz="2800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sz="2400" dirty="0" smtClean="0"/>
              <a:t>					</a:t>
            </a:r>
          </a:p>
          <a:p>
            <a:pPr lvl="1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From</a:t>
            </a:r>
            <a:r>
              <a:rPr lang="en-US" i="1" dirty="0" smtClean="0">
                <a:solidFill>
                  <a:srgbClr val="002060"/>
                </a:solidFill>
              </a:rPr>
              <a:t>―</a:t>
            </a:r>
            <a:endParaRPr lang="en-US" sz="2400" i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	    </a:t>
            </a:r>
            <a:r>
              <a:rPr lang="en-US" sz="2400" dirty="0" smtClean="0">
                <a:solidFill>
                  <a:srgbClr val="002060"/>
                </a:solidFill>
              </a:rPr>
              <a:t>Bangladesh University of Engineering and Technology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			(</a:t>
            </a:r>
            <a:r>
              <a:rPr lang="en-US" b="1" dirty="0" smtClean="0">
                <a:solidFill>
                  <a:srgbClr val="002060"/>
                </a:solidFill>
              </a:rPr>
              <a:t>BUET</a:t>
            </a:r>
            <a:r>
              <a:rPr lang="en-US" sz="2400" dirty="0" smtClean="0">
                <a:solidFill>
                  <a:srgbClr val="002060"/>
                </a:solidFill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4399" y="1524000"/>
            <a:ext cx="207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Trinity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>
            <a:no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200400"/>
            <a:ext cx="7772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Mobile Phone has become a part of life.   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3962400"/>
            <a:ext cx="7772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What could be better if learning can be done through mobile too?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1447800"/>
            <a:ext cx="7772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As Bangladesh is a developing country, more and more people are becoming educated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2209800"/>
            <a:ext cx="7772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Education, actually </a:t>
            </a:r>
            <a:r>
              <a:rPr lang="en-US" sz="2000" i="1" dirty="0" smtClean="0">
                <a:solidFill>
                  <a:srgbClr val="002060"/>
                </a:solidFill>
              </a:rPr>
              <a:t>Learning</a:t>
            </a:r>
            <a:r>
              <a:rPr lang="en-US" sz="2000" dirty="0" smtClean="0">
                <a:solidFill>
                  <a:srgbClr val="002060"/>
                </a:solidFill>
              </a:rPr>
              <a:t> is the key to development. </a:t>
            </a:r>
          </a:p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Everyone wants to learn.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48640"/>
            <a:ext cx="7772400" cy="746760"/>
          </a:xfrm>
          <a:solidFill>
            <a:schemeClr val="tx2">
              <a:lumMod val="75000"/>
              <a:lumOff val="25000"/>
            </a:schemeClr>
          </a:solidFill>
        </p:spPr>
        <p:txBody>
          <a:bodyPr anchor="ctr">
            <a:normAutofit/>
          </a:bodyPr>
          <a:lstStyle/>
          <a:p>
            <a:r>
              <a:rPr lang="en-US" sz="4000" dirty="0" smtClean="0"/>
              <a:t>Background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772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Mobile phone internet has become available. Use of applications through mobile is also increasing day-by-day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209800"/>
            <a:ext cx="7772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Using mobile-internet service and a “one-stop learning” mobile application, Anyone can learn anything from anywhere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528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Learning through mobile phone has huge social and economic potential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962400"/>
            <a:ext cx="7772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So, we have come with the idea of </a:t>
            </a:r>
            <a:br>
              <a:rPr lang="en-US" sz="2400" b="1" dirty="0" smtClean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mobile application: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 “LEARN-FUN, LEARN ANYTHING FROM ANYWHRE”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944562"/>
          </a:xfrm>
          <a:solidFill>
            <a:schemeClr val="bg2">
              <a:lumMod val="25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of the Idea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(what is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Learn-Fun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183880" cy="495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This Application will provide a </a:t>
            </a:r>
            <a:r>
              <a:rPr lang="en-US" sz="2000" b="1" dirty="0" smtClean="0">
                <a:solidFill>
                  <a:srgbClr val="002060"/>
                </a:solidFill>
              </a:rPr>
              <a:t>one stop service </a:t>
            </a:r>
            <a:r>
              <a:rPr lang="en-US" sz="2000" dirty="0" smtClean="0">
                <a:solidFill>
                  <a:srgbClr val="002060"/>
                </a:solidFill>
              </a:rPr>
              <a:t>for learning anything and everything. </a:t>
            </a:r>
          </a:p>
          <a:p>
            <a:pPr>
              <a:buNone/>
            </a:pP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You have to install Learn-Fun and then start it. It will give you options what you want to learn.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The topic can be anything, from </a:t>
            </a:r>
            <a:r>
              <a:rPr lang="en-US" sz="2000" i="1" dirty="0" smtClean="0">
                <a:solidFill>
                  <a:srgbClr val="002060"/>
                </a:solidFill>
              </a:rPr>
              <a:t>learning English, math, science </a:t>
            </a:r>
            <a:r>
              <a:rPr lang="en-US" sz="2000" dirty="0" smtClean="0">
                <a:solidFill>
                  <a:srgbClr val="002060"/>
                </a:solidFill>
              </a:rPr>
              <a:t>to </a:t>
            </a:r>
            <a:r>
              <a:rPr lang="en-US" sz="2000" i="1" dirty="0" smtClean="0">
                <a:solidFill>
                  <a:srgbClr val="002060"/>
                </a:solidFill>
              </a:rPr>
              <a:t>guitar playing, photography, cricket techniques, football tips-</a:t>
            </a:r>
            <a:r>
              <a:rPr lang="en-US" sz="2000" dirty="0" smtClean="0">
                <a:solidFill>
                  <a:srgbClr val="002060"/>
                </a:solidFill>
              </a:rPr>
              <a:t> the only limit is imagination.</a:t>
            </a:r>
          </a:p>
          <a:p>
            <a:pP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When the user selects the topic and what s/he wants to learn, then this app will download tutorials from </a:t>
            </a:r>
            <a:r>
              <a:rPr lang="en-US" sz="2000" dirty="0" err="1" smtClean="0">
                <a:solidFill>
                  <a:srgbClr val="002060"/>
                </a:solidFill>
              </a:rPr>
              <a:t>Banglalink’s</a:t>
            </a:r>
            <a:r>
              <a:rPr lang="en-US" sz="2000" dirty="0" smtClean="0">
                <a:solidFill>
                  <a:srgbClr val="002060"/>
                </a:solidFill>
              </a:rPr>
              <a:t> main database and present them to the user.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62000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 smtClean="0"/>
              <a:t>Features of Learn-Fun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066801"/>
          <a:ext cx="8534400" cy="496734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86000"/>
                <a:gridCol w="6248400"/>
              </a:tblGrid>
              <a:tr h="6378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Available Services</a:t>
                      </a:r>
                      <a:endParaRPr lang="en-US" dirty="0"/>
                    </a:p>
                  </a:txBody>
                  <a:tcPr anchor="ctr"/>
                </a:tc>
              </a:tr>
              <a:tr h="1800541"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Tutorials on different topics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Video/</a:t>
                      </a:r>
                      <a:r>
                        <a:rPr lang="en-US" sz="1600" baseline="0" dirty="0" smtClean="0"/>
                        <a:t> Text</a:t>
                      </a:r>
                      <a:r>
                        <a:rPr lang="en-US" sz="1600" dirty="0" smtClean="0"/>
                        <a:t> tutorials on different subjects</a:t>
                      </a:r>
                      <a:r>
                        <a:rPr lang="en-US" sz="1600" baseline="0" dirty="0" smtClean="0"/>
                        <a:t> are organized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  for download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 User can either search a topic or browse different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  categories for desired material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 smtClean="0"/>
                        <a:t> Categories will be – English Language, Science, Music, </a:t>
                      </a:r>
                      <a:br>
                        <a:rPr lang="en-US" sz="1600" baseline="0" dirty="0" smtClean="0"/>
                      </a:br>
                      <a:r>
                        <a:rPr lang="en-US" sz="1600" baseline="0" dirty="0" smtClean="0"/>
                        <a:t>  Technology etc.</a:t>
                      </a:r>
                    </a:p>
                  </a:txBody>
                  <a:tcPr anchor="ctr"/>
                </a:tc>
              </a:tr>
              <a:tr h="629487">
                <a:tc>
                  <a:txBody>
                    <a:bodyPr/>
                    <a:lstStyle/>
                    <a:p>
                      <a:r>
                        <a:rPr lang="en-US" dirty="0" smtClean="0"/>
                        <a:t>Wikipedia app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Wikipedia application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will be available</a:t>
                      </a:r>
                      <a:endParaRPr lang="en-US" sz="1600" dirty="0"/>
                    </a:p>
                  </a:txBody>
                  <a:tcPr anchor="ctr"/>
                </a:tc>
              </a:tr>
              <a:tr h="1000194">
                <a:tc>
                  <a:txBody>
                    <a:bodyPr/>
                    <a:lstStyle/>
                    <a:p>
                      <a:r>
                        <a:rPr lang="en-US" dirty="0" smtClean="0"/>
                        <a:t>Banglalink</a:t>
                      </a:r>
                      <a:r>
                        <a:rPr lang="en-US" baseline="0" dirty="0" smtClean="0"/>
                        <a:t> Value Added Services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Information</a:t>
                      </a:r>
                      <a:r>
                        <a:rPr lang="en-US" sz="1600" baseline="0" dirty="0" smtClean="0"/>
                        <a:t> on latest products and Value Added Services of Banglalink will also be available.</a:t>
                      </a:r>
                      <a:endParaRPr lang="en-US" sz="1600" dirty="0"/>
                    </a:p>
                  </a:txBody>
                  <a:tcPr anchor="ctr"/>
                </a:tc>
              </a:tr>
              <a:tr h="899267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Educational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Website Links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Links of Education Boards, Universities, Colleges and Schools are given</a:t>
                      </a:r>
                      <a:r>
                        <a:rPr lang="en-US" dirty="0" smtClean="0"/>
                        <a:t>.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838200"/>
          </a:xfrm>
          <a:solidFill>
            <a:schemeClr val="bg2">
              <a:lumMod val="25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dirty="0" smtClean="0"/>
              <a:t>People are to be benefitted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304800" y="1066797"/>
          <a:ext cx="8534399" cy="5486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548"/>
                <a:gridCol w="2364073"/>
                <a:gridCol w="2978778"/>
              </a:tblGrid>
              <a:tr h="7164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Assumptions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Remarks</a:t>
                      </a:r>
                      <a:endParaRPr lang="en-US" dirty="0"/>
                    </a:p>
                  </a:txBody>
                  <a:tcPr anchor="ctr"/>
                </a:tc>
              </a:tr>
              <a:tr h="1236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of Target Group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1,200,000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Assuming 50</a:t>
                      </a:r>
                      <a:r>
                        <a:rPr lang="en-US" baseline="0" dirty="0" smtClean="0"/>
                        <a:t>% of the existing Banglalink Internet Users + 0.2 million of others</a:t>
                      </a:r>
                      <a:endParaRPr lang="en-US" dirty="0"/>
                    </a:p>
                  </a:txBody>
                  <a:tcPr anchor="ctr"/>
                </a:tc>
              </a:tr>
              <a:tr h="17666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Internet usage behavior of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target group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Prone to use of applications </a:t>
                      </a:r>
                    </a:p>
                    <a:p>
                      <a:pPr algn="ctr"/>
                      <a:r>
                        <a:rPr lang="en-US" dirty="0" smtClean="0"/>
                        <a:t>and internet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Targeted</a:t>
                      </a:r>
                      <a:r>
                        <a:rPr lang="en-US" baseline="0" dirty="0" smtClean="0"/>
                        <a:t> customers are of age range 17-30, who are interested in up-to-date technology</a:t>
                      </a:r>
                      <a:endParaRPr lang="en-US" dirty="0" smtClean="0"/>
                    </a:p>
                  </a:txBody>
                  <a:tcPr anchor="ctr"/>
                </a:tc>
              </a:tr>
              <a:tr h="17666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Relevance of application to target group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Highly relevant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Through this application, people can learn anything they</a:t>
                      </a:r>
                      <a:r>
                        <a:rPr lang="en-US" baseline="0" dirty="0" smtClean="0"/>
                        <a:t> want instantly. We feel this will be highly relevant to them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219200"/>
          <a:ext cx="9144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85800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 smtClean="0"/>
              <a:t>Service Modality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220200" cy="762000"/>
          </a:xfrm>
          <a:solidFill>
            <a:schemeClr val="bg2">
              <a:lumMod val="25000"/>
            </a:schemeClr>
          </a:solidFill>
        </p:spPr>
        <p:txBody>
          <a:bodyPr anchor="ctr">
            <a:normAutofit/>
          </a:bodyPr>
          <a:lstStyle/>
          <a:p>
            <a:r>
              <a:rPr lang="en-US" sz="3200" dirty="0" smtClean="0"/>
              <a:t>Technical Feasibility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759414"/>
          <a:ext cx="9220201" cy="6098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493"/>
                <a:gridCol w="4263749"/>
                <a:gridCol w="3045959"/>
              </a:tblGrid>
              <a:tr h="4548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Feasibility</a:t>
                      </a:r>
                      <a:endParaRPr lang="en-US" dirty="0"/>
                    </a:p>
                  </a:txBody>
                  <a:tcPr anchor="ctr"/>
                </a:tc>
              </a:tr>
              <a:tr h="121325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Connectivity with Servers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As this application going to provide contents from central</a:t>
                      </a:r>
                      <a:r>
                        <a:rPr lang="en-US" sz="1600" baseline="0" dirty="0" smtClean="0"/>
                        <a:t> database,</a:t>
                      </a:r>
                      <a:r>
                        <a:rPr lang="en-US" sz="1600" dirty="0" smtClean="0"/>
                        <a:t> this </a:t>
                      </a:r>
                    </a:p>
                    <a:p>
                      <a:pPr algn="l"/>
                      <a:r>
                        <a:rPr lang="en-US" sz="1600" dirty="0" smtClean="0"/>
                        <a:t>needs to be connected with server and central database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We can have internet based connectivity with all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servers and databases. Establishment of this sort of connectivity is currently in practice in our country </a:t>
                      </a:r>
                    </a:p>
                    <a:p>
                      <a:pPr algn="l"/>
                      <a:r>
                        <a:rPr lang="en-US" sz="1200" dirty="0" smtClean="0"/>
                        <a:t>and will be feasible.</a:t>
                      </a:r>
                      <a:endParaRPr lang="en-US" sz="1200" dirty="0"/>
                    </a:p>
                  </a:txBody>
                  <a:tcPr anchor="ctr"/>
                </a:tc>
              </a:tr>
              <a:tr h="1959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Billing Configuration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To use this service,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subscriber will be </a:t>
                      </a:r>
                    </a:p>
                    <a:p>
                      <a:pPr algn="l"/>
                      <a:r>
                        <a:rPr lang="en-US" sz="1600" dirty="0" smtClean="0"/>
                        <a:t>charged through two medium </a:t>
                      </a:r>
                      <a:r>
                        <a:rPr lang="en-US" sz="1600" i="1" dirty="0" smtClean="0">
                          <a:solidFill>
                            <a:srgbClr val="002060"/>
                          </a:solidFill>
                        </a:rPr>
                        <a:t>―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algn="l"/>
                      <a:r>
                        <a:rPr lang="en-US" sz="1600" dirty="0" smtClean="0"/>
                        <a:t>• Internet download charge </a:t>
                      </a:r>
                    </a:p>
                    <a:p>
                      <a:pPr algn="l"/>
                      <a:r>
                        <a:rPr lang="en-US" sz="1600" dirty="0" smtClean="0"/>
                        <a:t>• Monthly subscription fee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• </a:t>
                      </a:r>
                      <a:r>
                        <a:rPr lang="en-US" sz="1200" b="1" dirty="0" smtClean="0"/>
                        <a:t>Internet Download Charge</a:t>
                      </a:r>
                      <a:r>
                        <a:rPr lang="en-US" sz="1200" dirty="0" smtClean="0"/>
                        <a:t>:</a:t>
                      </a:r>
                    </a:p>
                    <a:p>
                      <a:pPr algn="l"/>
                      <a:r>
                        <a:rPr lang="en-US" sz="1200" dirty="0" smtClean="0"/>
                        <a:t>GPRS charging mechanism is already available in banglalink network thus it confirms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feasibility. </a:t>
                      </a:r>
                    </a:p>
                    <a:p>
                      <a:pPr algn="l"/>
                      <a:r>
                        <a:rPr lang="en-US" sz="1200" dirty="0" smtClean="0"/>
                        <a:t>• </a:t>
                      </a:r>
                      <a:r>
                        <a:rPr lang="en-US" sz="1200" b="1" dirty="0" smtClean="0"/>
                        <a:t>Monthly  Subscription  Fee</a:t>
                      </a:r>
                      <a:r>
                        <a:rPr lang="en-US" sz="1200" dirty="0" smtClean="0"/>
                        <a:t>:</a:t>
                      </a:r>
                    </a:p>
                    <a:p>
                      <a:pPr algn="l"/>
                      <a:r>
                        <a:rPr lang="en-US" sz="1200" dirty="0" smtClean="0"/>
                        <a:t>Like other subscription based services of banglalink this </a:t>
                      </a:r>
                    </a:p>
                    <a:p>
                      <a:pPr algn="l"/>
                      <a:r>
                        <a:rPr lang="en-US" sz="1200" dirty="0" smtClean="0"/>
                        <a:t>service’s subscription fee will be charged through subscription manager. </a:t>
                      </a:r>
                      <a:endParaRPr lang="en-US" sz="1200" dirty="0"/>
                    </a:p>
                  </a:txBody>
                  <a:tcPr anchor="ctr"/>
                </a:tc>
              </a:tr>
              <a:tr h="13973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 Management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Through this application, subscribers </a:t>
                      </a:r>
                    </a:p>
                    <a:p>
                      <a:pPr algn="l"/>
                      <a:r>
                        <a:rPr lang="en-US" sz="1600" dirty="0" smtClean="0"/>
                        <a:t>will be able to download contents from different sources as per their </a:t>
                      </a:r>
                    </a:p>
                    <a:p>
                      <a:pPr algn="l"/>
                      <a:r>
                        <a:rPr lang="en-US" sz="1600" dirty="0" smtClean="0"/>
                        <a:t>requirement.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As per subscribers requirement, </a:t>
                      </a:r>
                    </a:p>
                    <a:p>
                      <a:pPr algn="l"/>
                      <a:r>
                        <a:rPr lang="en-US" sz="1200" dirty="0" smtClean="0"/>
                        <a:t>we will arrange fresh contents on </a:t>
                      </a:r>
                    </a:p>
                    <a:p>
                      <a:pPr algn="l"/>
                      <a:r>
                        <a:rPr lang="en-US" sz="1200" dirty="0" smtClean="0"/>
                        <a:t>a regular basis. According to  the subscribers’ requirement we will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provide contents to subscribers</a:t>
                      </a:r>
                      <a:r>
                        <a:rPr lang="en-US" sz="1600" dirty="0" smtClean="0"/>
                        <a:t>. </a:t>
                      </a:r>
                      <a:endParaRPr lang="en-US" sz="1600" dirty="0"/>
                    </a:p>
                  </a:txBody>
                  <a:tcPr anchor="ctr"/>
                </a:tc>
              </a:tr>
              <a:tr h="10732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Operating System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To run this specific application, it </a:t>
                      </a:r>
                    </a:p>
                    <a:p>
                      <a:pPr algn="l"/>
                      <a:r>
                        <a:rPr lang="en-US" sz="1600" dirty="0" smtClean="0"/>
                        <a:t>needs to support operating system of</a:t>
                      </a:r>
                    </a:p>
                    <a:p>
                      <a:pPr algn="l"/>
                      <a:r>
                        <a:rPr lang="en-US" sz="1600" dirty="0" smtClean="0"/>
                        <a:t>the handset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 smtClean="0"/>
                        <a:t>Our application will support followings</a:t>
                      </a:r>
                      <a:r>
                        <a:rPr lang="en-US" sz="1050" i="1" dirty="0" smtClean="0">
                          <a:solidFill>
                            <a:srgbClr val="002060"/>
                          </a:solidFill>
                        </a:rPr>
                        <a:t>―</a:t>
                      </a:r>
                      <a:r>
                        <a:rPr lang="en-US" sz="1050" dirty="0" smtClean="0"/>
                        <a:t> </a:t>
                      </a:r>
                    </a:p>
                    <a:p>
                      <a:pPr algn="l"/>
                      <a:r>
                        <a:rPr lang="en-US" sz="1050" dirty="0" smtClean="0"/>
                        <a:t>• IOS (Apple) </a:t>
                      </a:r>
                    </a:p>
                    <a:p>
                      <a:pPr algn="l"/>
                      <a:r>
                        <a:rPr lang="en-US" sz="1050" dirty="0" smtClean="0"/>
                        <a:t>• Windows Phone </a:t>
                      </a:r>
                    </a:p>
                    <a:p>
                      <a:pPr algn="l"/>
                      <a:r>
                        <a:rPr lang="en-US" sz="1050" dirty="0" smtClean="0"/>
                        <a:t>• Blackberry </a:t>
                      </a:r>
                    </a:p>
                    <a:p>
                      <a:pPr algn="l"/>
                      <a:r>
                        <a:rPr lang="en-US" sz="1050" dirty="0" smtClean="0"/>
                        <a:t>• Symbian </a:t>
                      </a:r>
                    </a:p>
                    <a:p>
                      <a:pPr algn="l"/>
                      <a:r>
                        <a:rPr lang="en-US" sz="1050" dirty="0" smtClean="0"/>
                        <a:t>• Android </a:t>
                      </a:r>
                      <a:endParaRPr lang="en-US" sz="105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476</TotalTime>
  <Words>812</Words>
  <Application>Microsoft Office PowerPoint</Application>
  <PresentationFormat>On-screen Show (4:3)</PresentationFormat>
  <Paragraphs>178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 Application Name: LEARN-FUN</vt:lpstr>
      <vt:lpstr>Idea submitted by―</vt:lpstr>
      <vt:lpstr>Background</vt:lpstr>
      <vt:lpstr>Background</vt:lpstr>
      <vt:lpstr>Description of the Idea  (what is Learn-Fun)</vt:lpstr>
      <vt:lpstr>Features of Learn-Fun</vt:lpstr>
      <vt:lpstr>People are to be benefitted</vt:lpstr>
      <vt:lpstr>Service Modality</vt:lpstr>
      <vt:lpstr>Technical Feasibility</vt:lpstr>
      <vt:lpstr>Commercial Feasibility </vt:lpstr>
      <vt:lpstr>Commercial Feasibility</vt:lpstr>
      <vt:lpstr>Banglalink… making a difference !</vt:lpstr>
      <vt:lpstr>                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Application Name: LEARN-fun</dc:title>
  <dc:creator>BIPU</dc:creator>
  <cp:lastModifiedBy>user</cp:lastModifiedBy>
  <cp:revision>65</cp:revision>
  <dcterms:created xsi:type="dcterms:W3CDTF">2012-10-18T08:58:58Z</dcterms:created>
  <dcterms:modified xsi:type="dcterms:W3CDTF">2012-11-28T16:21:13Z</dcterms:modified>
</cp:coreProperties>
</file>