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9" r:id="rId2"/>
    <p:sldId id="257" r:id="rId3"/>
    <p:sldId id="258" r:id="rId4"/>
    <p:sldId id="260" r:id="rId5"/>
    <p:sldId id="297" r:id="rId6"/>
    <p:sldId id="311" r:id="rId7"/>
    <p:sldId id="261" r:id="rId8"/>
    <p:sldId id="262" r:id="rId9"/>
    <p:sldId id="263" r:id="rId10"/>
    <p:sldId id="264" r:id="rId11"/>
    <p:sldId id="265" r:id="rId12"/>
    <p:sldId id="270" r:id="rId13"/>
    <p:sldId id="272" r:id="rId14"/>
    <p:sldId id="268" r:id="rId15"/>
    <p:sldId id="296" r:id="rId16"/>
    <p:sldId id="298" r:id="rId17"/>
    <p:sldId id="295" r:id="rId18"/>
    <p:sldId id="269" r:id="rId19"/>
    <p:sldId id="273" r:id="rId20"/>
    <p:sldId id="274" r:id="rId21"/>
    <p:sldId id="275" r:id="rId22"/>
    <p:sldId id="277" r:id="rId23"/>
    <p:sldId id="278" r:id="rId24"/>
    <p:sldId id="299" r:id="rId25"/>
    <p:sldId id="304" r:id="rId26"/>
    <p:sldId id="305" r:id="rId27"/>
    <p:sldId id="306" r:id="rId28"/>
    <p:sldId id="279" r:id="rId29"/>
    <p:sldId id="300" r:id="rId30"/>
    <p:sldId id="281" r:id="rId31"/>
    <p:sldId id="282" r:id="rId32"/>
    <p:sldId id="283" r:id="rId33"/>
    <p:sldId id="284" r:id="rId34"/>
    <p:sldId id="285" r:id="rId35"/>
    <p:sldId id="286" r:id="rId36"/>
    <p:sldId id="287" r:id="rId37"/>
    <p:sldId id="288" r:id="rId38"/>
    <p:sldId id="289" r:id="rId39"/>
    <p:sldId id="294" r:id="rId40"/>
    <p:sldId id="307" r:id="rId41"/>
    <p:sldId id="316" r:id="rId42"/>
    <p:sldId id="308" r:id="rId43"/>
    <p:sldId id="313" r:id="rId44"/>
    <p:sldId id="312" r:id="rId45"/>
    <p:sldId id="314" r:id="rId46"/>
    <p:sldId id="315" r:id="rId47"/>
    <p:sldId id="309" r:id="rId48"/>
    <p:sldId id="31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5A088-A59C-44CF-A838-DEBD94DE6297}" type="datetimeFigureOut">
              <a:rPr lang="en-US" smtClean="0"/>
              <a:pPr/>
              <a:t>10/8/2012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56FF8-553C-4326-AF97-2EA7A1CFA7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B56FF8-553C-4326-AF97-2EA7A1CFA75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www.mytextfile.co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www.mytextfile.com/"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209800"/>
          </a:xfrm>
        </p:spPr>
        <p:txBody>
          <a:bodyPr>
            <a:normAutofit fontScale="90000"/>
          </a:bodyPr>
          <a:lstStyle/>
          <a:p>
            <a:pPr algn="l"/>
            <a:r>
              <a:rPr lang="en-US" sz="3600" dirty="0" smtClean="0">
                <a:solidFill>
                  <a:schemeClr val="bg1"/>
                </a:solidFill>
                <a:latin typeface="Baskerville Old Face" pitchFamily="18" charset="0"/>
              </a:rPr>
              <a:t>Microcontroller-based Stepper motor Control System with Computer-based User Interface(UI) and Internet-Control Accessibility For Remote Control</a:t>
            </a:r>
            <a:endParaRPr lang="en-US" sz="3600" dirty="0">
              <a:solidFill>
                <a:schemeClr val="bg1"/>
              </a:solidFill>
              <a:latin typeface="Baskerville Old Face" pitchFamily="18" charset="0"/>
            </a:endParaRPr>
          </a:p>
        </p:txBody>
      </p:sp>
      <p:sp>
        <p:nvSpPr>
          <p:cNvPr id="4" name="TextBox 3"/>
          <p:cNvSpPr txBox="1"/>
          <p:nvPr/>
        </p:nvSpPr>
        <p:spPr>
          <a:xfrm>
            <a:off x="0" y="2667000"/>
            <a:ext cx="4114800" cy="2369880"/>
          </a:xfrm>
          <a:prstGeom prst="rect">
            <a:avLst/>
          </a:prstGeom>
          <a:noFill/>
        </p:spPr>
        <p:txBody>
          <a:bodyPr wrap="square" rtlCol="0">
            <a:spAutoFit/>
          </a:bodyPr>
          <a:lstStyle/>
          <a:p>
            <a:r>
              <a:rPr lang="en-US" sz="2800" dirty="0" smtClean="0">
                <a:solidFill>
                  <a:schemeClr val="accent4">
                    <a:lumMod val="20000"/>
                    <a:lumOff val="80000"/>
                  </a:schemeClr>
                </a:solidFill>
              </a:rPr>
              <a:t>Submitted by :  </a:t>
            </a:r>
          </a:p>
          <a:p>
            <a:r>
              <a:rPr lang="en-US" sz="2400" dirty="0" err="1" smtClean="0">
                <a:solidFill>
                  <a:schemeClr val="accent4">
                    <a:lumMod val="20000"/>
                    <a:lumOff val="80000"/>
                  </a:schemeClr>
                </a:solidFill>
              </a:rPr>
              <a:t>Raziur</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Rahman</a:t>
            </a:r>
            <a:endParaRPr lang="en-US" sz="2400" dirty="0" smtClean="0">
              <a:solidFill>
                <a:schemeClr val="accent4">
                  <a:lumMod val="20000"/>
                  <a:lumOff val="80000"/>
                </a:schemeClr>
              </a:solidFill>
            </a:endParaRPr>
          </a:p>
          <a:p>
            <a:r>
              <a:rPr lang="en-US" sz="2400" dirty="0" err="1" smtClean="0">
                <a:solidFill>
                  <a:schemeClr val="accent4">
                    <a:lumMod val="20000"/>
                    <a:lumOff val="80000"/>
                  </a:schemeClr>
                </a:solidFill>
              </a:rPr>
              <a:t>Rashed</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Hasan</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Bipu</a:t>
            </a:r>
            <a:endParaRPr lang="en-US" sz="2400" dirty="0" smtClean="0">
              <a:solidFill>
                <a:schemeClr val="accent4">
                  <a:lumMod val="20000"/>
                  <a:lumOff val="80000"/>
                </a:schemeClr>
              </a:solidFill>
            </a:endParaRPr>
          </a:p>
          <a:p>
            <a:r>
              <a:rPr lang="en-US" sz="2400" dirty="0" err="1" smtClean="0">
                <a:solidFill>
                  <a:schemeClr val="accent4">
                    <a:lumMod val="20000"/>
                    <a:lumOff val="80000"/>
                  </a:schemeClr>
                </a:solidFill>
              </a:rPr>
              <a:t>Saugato</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Rahman</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Dhruba</a:t>
            </a:r>
            <a:endParaRPr lang="en-US" sz="2400" dirty="0" smtClean="0">
              <a:solidFill>
                <a:schemeClr val="accent4">
                  <a:lumMod val="20000"/>
                  <a:lumOff val="80000"/>
                </a:schemeClr>
              </a:solidFill>
            </a:endParaRPr>
          </a:p>
          <a:p>
            <a:r>
              <a:rPr lang="en-US" sz="2400" dirty="0" err="1" smtClean="0">
                <a:solidFill>
                  <a:schemeClr val="accent4">
                    <a:lumMod val="20000"/>
                    <a:lumOff val="80000"/>
                  </a:schemeClr>
                </a:solidFill>
              </a:rPr>
              <a:t>Abul</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Hasan</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Fahad</a:t>
            </a:r>
            <a:r>
              <a:rPr lang="en-US" sz="2400" dirty="0" smtClean="0">
                <a:solidFill>
                  <a:schemeClr val="accent4">
                    <a:lumMod val="20000"/>
                    <a:lumOff val="80000"/>
                  </a:schemeClr>
                </a:solidFill>
              </a:rPr>
              <a:t> </a:t>
            </a:r>
          </a:p>
          <a:p>
            <a:r>
              <a:rPr lang="en-US" sz="2400" dirty="0" err="1" smtClean="0">
                <a:solidFill>
                  <a:schemeClr val="accent4">
                    <a:lumMod val="20000"/>
                    <a:lumOff val="80000"/>
                  </a:schemeClr>
                </a:solidFill>
              </a:rPr>
              <a:t>Monjurul</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Feroz</a:t>
            </a:r>
            <a:r>
              <a:rPr lang="en-US" sz="2400" dirty="0" smtClean="0">
                <a:solidFill>
                  <a:schemeClr val="accent4">
                    <a:lumMod val="20000"/>
                    <a:lumOff val="80000"/>
                  </a:schemeClr>
                </a:solidFill>
              </a:rPr>
              <a:t> </a:t>
            </a:r>
            <a:r>
              <a:rPr lang="en-US" sz="2400" dirty="0" err="1" smtClean="0">
                <a:solidFill>
                  <a:schemeClr val="accent4">
                    <a:lumMod val="20000"/>
                    <a:lumOff val="80000"/>
                  </a:schemeClr>
                </a:solidFill>
              </a:rPr>
              <a:t>Meem</a:t>
            </a:r>
            <a:endParaRPr lang="en-US" sz="2400" dirty="0">
              <a:solidFill>
                <a:schemeClr val="accent4">
                  <a:lumMod val="20000"/>
                  <a:lumOff val="80000"/>
                </a:schemeClr>
              </a:solidFill>
            </a:endParaRPr>
          </a:p>
        </p:txBody>
      </p:sp>
      <p:pic>
        <p:nvPicPr>
          <p:cNvPr id="5" name="Picture 4" descr="Digi.jpg"/>
          <p:cNvPicPr>
            <a:picLocks noChangeAspect="1"/>
          </p:cNvPicPr>
          <p:nvPr/>
        </p:nvPicPr>
        <p:blipFill>
          <a:blip r:embed="rId2" cstate="print"/>
          <a:stretch>
            <a:fillRect/>
          </a:stretch>
        </p:blipFill>
        <p:spPr>
          <a:xfrm>
            <a:off x="3429000" y="3581400"/>
            <a:ext cx="5715000" cy="3048001"/>
          </a:xfrm>
          <a:prstGeom prst="rect">
            <a:avLst/>
          </a:prstGeom>
          <a:ln>
            <a:noFill/>
          </a:ln>
          <a:effectLst>
            <a:softEdge rad="112500"/>
          </a:effectLst>
        </p:spPr>
      </p:pic>
      <p:pic>
        <p:nvPicPr>
          <p:cNvPr id="6" name="Picture 5" descr="internet.jpg"/>
          <p:cNvPicPr>
            <a:picLocks noChangeAspect="1"/>
          </p:cNvPicPr>
          <p:nvPr/>
        </p:nvPicPr>
        <p:blipFill>
          <a:blip r:embed="rId3" cstate="print"/>
          <a:stretch>
            <a:fillRect/>
          </a:stretch>
        </p:blipFill>
        <p:spPr>
          <a:xfrm>
            <a:off x="3352800" y="2057400"/>
            <a:ext cx="20574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220px-Stepper_motor.jpg"/>
          <p:cNvPicPr>
            <a:picLocks noChangeAspect="1"/>
          </p:cNvPicPr>
          <p:nvPr/>
        </p:nvPicPr>
        <p:blipFill>
          <a:blip r:embed="rId4" cstate="print"/>
          <a:stretch>
            <a:fillRect/>
          </a:stretch>
        </p:blipFill>
        <p:spPr>
          <a:xfrm>
            <a:off x="5359400" y="2057400"/>
            <a:ext cx="19558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microcontroller_ATMega32.jpg"/>
          <p:cNvPicPr>
            <a:picLocks noChangeAspect="1"/>
          </p:cNvPicPr>
          <p:nvPr/>
        </p:nvPicPr>
        <p:blipFill>
          <a:blip r:embed="rId5" cstate="print">
            <a:lum contrast="-30000"/>
          </a:blip>
          <a:stretch>
            <a:fillRect/>
          </a:stretch>
        </p:blipFill>
        <p:spPr>
          <a:xfrm>
            <a:off x="7315200" y="2057400"/>
            <a:ext cx="18288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04800"/>
            <a:ext cx="3256725" cy="70788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4000" dirty="0" smtClean="0">
                <a:solidFill>
                  <a:schemeClr val="bg1"/>
                </a:solidFill>
              </a:rPr>
              <a:t>Stepper Motor</a:t>
            </a:r>
            <a:endParaRPr lang="en-US" sz="4000" dirty="0">
              <a:solidFill>
                <a:schemeClr val="bg1"/>
              </a:solidFill>
            </a:endParaRPr>
          </a:p>
        </p:txBody>
      </p:sp>
      <p:sp>
        <p:nvSpPr>
          <p:cNvPr id="5" name="Rectangle 4"/>
          <p:cNvSpPr/>
          <p:nvPr/>
        </p:nvSpPr>
        <p:spPr>
          <a:xfrm>
            <a:off x="457200" y="1143000"/>
            <a:ext cx="8305800" cy="2308324"/>
          </a:xfrm>
          <a:prstGeom prst="rect">
            <a:avLst/>
          </a:prstGeom>
        </p:spPr>
        <p:txBody>
          <a:bodyPr wrap="square">
            <a:spAutoFit/>
          </a:bodyPr>
          <a:lstStyle/>
          <a:p>
            <a:pPr algn="just"/>
            <a:r>
              <a:rPr lang="en-US" sz="2400" dirty="0" smtClean="0">
                <a:solidFill>
                  <a:schemeClr val="bg1"/>
                </a:solidFill>
              </a:rPr>
              <a:t>A </a:t>
            </a:r>
            <a:r>
              <a:rPr lang="en-US" sz="2400" b="1" dirty="0" smtClean="0">
                <a:solidFill>
                  <a:schemeClr val="bg1"/>
                </a:solidFill>
              </a:rPr>
              <a:t>stepper motor</a:t>
            </a:r>
            <a:r>
              <a:rPr lang="en-US" sz="2400" dirty="0" smtClean="0">
                <a:solidFill>
                  <a:schemeClr val="bg1"/>
                </a:solidFill>
              </a:rPr>
              <a:t> (or </a:t>
            </a:r>
            <a:r>
              <a:rPr lang="en-US" sz="2400" b="1" dirty="0" smtClean="0">
                <a:solidFill>
                  <a:schemeClr val="bg1"/>
                </a:solidFill>
              </a:rPr>
              <a:t>step motor</a:t>
            </a:r>
            <a:r>
              <a:rPr lang="en-US" sz="2400" dirty="0" smtClean="0">
                <a:solidFill>
                  <a:schemeClr val="bg1"/>
                </a:solidFill>
              </a:rPr>
              <a:t>) is a brushless DC electric motor that divides a full rotation into a number of equal steps. The motor's position can then be commanded to move and hold at one of these steps without any feedback sensor (an open-loop controller), as long as the motor is carefully sized to the application.</a:t>
            </a:r>
            <a:endParaRPr lang="en-US" sz="2400" dirty="0">
              <a:solidFill>
                <a:schemeClr val="bg1"/>
              </a:solidFill>
            </a:endParaRPr>
          </a:p>
        </p:txBody>
      </p:sp>
      <p:sp>
        <p:nvSpPr>
          <p:cNvPr id="6" name="Rectangle 5"/>
          <p:cNvSpPr/>
          <p:nvPr/>
        </p:nvSpPr>
        <p:spPr>
          <a:xfrm>
            <a:off x="1752600" y="3657600"/>
            <a:ext cx="5867400"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smtClean="0"/>
              <a:t>There are four main types of stepper motors:</a:t>
            </a:r>
            <a:r>
              <a:rPr lang="en-US" sz="2000" baseline="30000" dirty="0" smtClean="0"/>
              <a:t>[</a:t>
            </a:r>
            <a:endParaRPr lang="en-US" sz="2000" dirty="0" smtClean="0"/>
          </a:p>
          <a:p>
            <a:pPr marL="342900" indent="-342900">
              <a:buAutoNum type="arabicPeriod"/>
            </a:pPr>
            <a:r>
              <a:rPr lang="en-US" sz="2000" dirty="0" smtClean="0"/>
              <a:t>Permanent magnet stepper (can be subdivided into 'tin-can' and 'hybrid', tin-can being a cheaper product, and hybrid with higher quality bearings, smaller step angle, higher power density)</a:t>
            </a:r>
          </a:p>
          <a:p>
            <a:pPr marL="342900" indent="-342900">
              <a:buAutoNum type="arabicPeriod"/>
            </a:pPr>
            <a:r>
              <a:rPr lang="en-US" sz="2000" dirty="0" smtClean="0"/>
              <a:t>Hybrid synchronous stepper</a:t>
            </a:r>
          </a:p>
          <a:p>
            <a:pPr marL="342900" indent="-342900">
              <a:buAutoNum type="arabicPeriod"/>
            </a:pPr>
            <a:r>
              <a:rPr lang="en-US" sz="2000" dirty="0" smtClean="0"/>
              <a:t>Variable reluctance stepper</a:t>
            </a:r>
          </a:p>
          <a:p>
            <a:pPr marL="342900" indent="-342900">
              <a:buAutoNum type="arabicPeriod"/>
            </a:pPr>
            <a:r>
              <a:rPr lang="en-US" sz="2000" dirty="0" err="1" smtClean="0"/>
              <a:t>Lavet</a:t>
            </a:r>
            <a:r>
              <a:rPr lang="en-US" sz="2000" dirty="0" smtClean="0"/>
              <a:t> type stepping motor</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381000"/>
            <a:ext cx="4876800" cy="4114800"/>
          </a:xfrm>
          <a:prstGeom prst="rect">
            <a:avLst/>
          </a:prstGeom>
          <a:noFill/>
          <a:ln w="9525">
            <a:noFill/>
            <a:miter lim="800000"/>
            <a:headEnd/>
            <a:tailEnd/>
          </a:ln>
        </p:spPr>
      </p:pic>
      <p:pic>
        <p:nvPicPr>
          <p:cNvPr id="6" name="Picture 2" descr="C:\Users\fahad\Desktop\unipolarcoils.gif"/>
          <p:cNvPicPr>
            <a:picLocks noChangeAspect="1" noChangeArrowheads="1"/>
          </p:cNvPicPr>
          <p:nvPr/>
        </p:nvPicPr>
        <p:blipFill>
          <a:blip r:embed="rId3" cstate="print"/>
          <a:srcRect/>
          <a:stretch>
            <a:fillRect/>
          </a:stretch>
        </p:blipFill>
        <p:spPr bwMode="auto">
          <a:xfrm>
            <a:off x="1981200" y="4495800"/>
            <a:ext cx="5486400" cy="2362200"/>
          </a:xfrm>
          <a:prstGeom prst="rect">
            <a:avLst/>
          </a:prstGeom>
          <a:noFill/>
        </p:spPr>
      </p:pic>
      <p:pic>
        <p:nvPicPr>
          <p:cNvPr id="7" name="Picture 3"/>
          <p:cNvPicPr>
            <a:picLocks noChangeAspect="1" noChangeArrowheads="1"/>
          </p:cNvPicPr>
          <p:nvPr/>
        </p:nvPicPr>
        <p:blipFill>
          <a:blip r:embed="rId4" cstate="print"/>
          <a:srcRect/>
          <a:stretch>
            <a:fillRect/>
          </a:stretch>
        </p:blipFill>
        <p:spPr bwMode="auto">
          <a:xfrm>
            <a:off x="4800600" y="381000"/>
            <a:ext cx="4343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47650" y="1143000"/>
            <a:ext cx="8896350" cy="16668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971800" y="533400"/>
            <a:ext cx="3009900" cy="29527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743200" y="3047179"/>
            <a:ext cx="3886200" cy="38108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9075" y="838200"/>
            <a:ext cx="8924925" cy="3505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4600" y="228600"/>
            <a:ext cx="4286250" cy="457200"/>
          </a:xfrm>
          <a:prstGeom prst="rect">
            <a:avLst/>
          </a:prstGeom>
          <a:noFill/>
          <a:ln w="9525">
            <a:noFill/>
            <a:miter lim="800000"/>
            <a:headEnd/>
            <a:tailEnd/>
          </a:ln>
        </p:spPr>
      </p:pic>
      <p:pic>
        <p:nvPicPr>
          <p:cNvPr id="4" name="Picture 5"/>
          <p:cNvPicPr>
            <a:picLocks noChangeAspect="1" noChangeArrowheads="1"/>
          </p:cNvPicPr>
          <p:nvPr/>
        </p:nvPicPr>
        <p:blipFill>
          <a:blip r:embed="rId4" cstate="print"/>
          <a:srcRect/>
          <a:stretch>
            <a:fillRect/>
          </a:stretch>
        </p:blipFill>
        <p:spPr bwMode="auto">
          <a:xfrm>
            <a:off x="3352800" y="4093287"/>
            <a:ext cx="2819400" cy="2764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fahad\Desktop\StepperMotorConstructionAllPhases1.gif"/>
          <p:cNvPicPr>
            <a:picLocks noChangeAspect="1" noChangeArrowheads="1" noCrop="1"/>
          </p:cNvPicPr>
          <p:nvPr/>
        </p:nvPicPr>
        <p:blipFill>
          <a:blip r:embed="rId2" cstate="print"/>
          <a:srcRect/>
          <a:stretch>
            <a:fillRect/>
          </a:stretch>
        </p:blipFill>
        <p:spPr bwMode="auto">
          <a:xfrm>
            <a:off x="1" y="304800"/>
            <a:ext cx="9144000" cy="6553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fahad\Desktop\Project\datasheets and circuit diagrams\CircuitoULN.gif"/>
          <p:cNvPicPr>
            <a:picLocks noChangeAspect="1" noChangeArrowheads="1"/>
          </p:cNvPicPr>
          <p:nvPr/>
        </p:nvPicPr>
        <p:blipFill>
          <a:blip r:embed="rId2" cstate="print"/>
          <a:srcRect/>
          <a:stretch>
            <a:fillRect/>
          </a:stretch>
        </p:blipFill>
        <p:spPr bwMode="auto">
          <a:xfrm>
            <a:off x="381000" y="1981200"/>
            <a:ext cx="8434388" cy="3505200"/>
          </a:xfrm>
          <a:prstGeom prst="rect">
            <a:avLst/>
          </a:prstGeom>
          <a:noFill/>
        </p:spPr>
      </p:pic>
      <p:sp>
        <p:nvSpPr>
          <p:cNvPr id="9" name="Down Arrow 8"/>
          <p:cNvSpPr/>
          <p:nvPr/>
        </p:nvSpPr>
        <p:spPr>
          <a:xfrm>
            <a:off x="1219200" y="1295400"/>
            <a:ext cx="484632"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609600"/>
            <a:ext cx="17526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Pins from</a:t>
            </a:r>
          </a:p>
          <a:p>
            <a:pPr algn="ctr"/>
            <a:r>
              <a:rPr lang="en-US" dirty="0" smtClean="0"/>
              <a:t>Microcontroller</a:t>
            </a:r>
            <a:endParaRPr lang="en-US" dirty="0"/>
          </a:p>
        </p:txBody>
      </p:sp>
      <p:sp>
        <p:nvSpPr>
          <p:cNvPr id="11" name="Down Arrow 10"/>
          <p:cNvSpPr/>
          <p:nvPr/>
        </p:nvSpPr>
        <p:spPr>
          <a:xfrm>
            <a:off x="7162800" y="1524000"/>
            <a:ext cx="484632" cy="6736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0" y="762000"/>
            <a:ext cx="14478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Motor, requiring high current</a:t>
            </a:r>
            <a:endParaRPr lang="en-US" dirty="0"/>
          </a:p>
        </p:txBody>
      </p:sp>
      <p:sp>
        <p:nvSpPr>
          <p:cNvPr id="13" name="Down Arrow 12"/>
          <p:cNvSpPr/>
          <p:nvPr/>
        </p:nvSpPr>
        <p:spPr>
          <a:xfrm>
            <a:off x="3733800" y="1447800"/>
            <a:ext cx="484632"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152400"/>
            <a:ext cx="3352800" cy="1371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This IC is here to provide extra current necessary to drive the motor. It supplies current necessary to excite the motor windings.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fahad\Desktop\Project\datasheets and circuit diagrams\uln.jpg"/>
          <p:cNvPicPr>
            <a:picLocks noChangeAspect="1" noChangeArrowheads="1"/>
          </p:cNvPicPr>
          <p:nvPr/>
        </p:nvPicPr>
        <p:blipFill>
          <a:blip r:embed="rId2" cstate="print"/>
          <a:srcRect/>
          <a:stretch>
            <a:fillRect/>
          </a:stretch>
        </p:blipFill>
        <p:spPr bwMode="auto">
          <a:xfrm>
            <a:off x="5263688" y="1219200"/>
            <a:ext cx="3880312" cy="4953000"/>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0" y="1219200"/>
            <a:ext cx="5095875"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descr="C:\Users\fahad\Desktop\Project\datasheets and circuit diagrams\ULN2003steppermotorconnection-1.gif"/>
          <p:cNvPicPr>
            <a:picLocks noChangeAspect="1" noChangeArrowheads="1" noCrop="1"/>
          </p:cNvPicPr>
          <p:nvPr/>
        </p:nvPicPr>
        <p:blipFill>
          <a:blip r:embed="rId2" cstate="print"/>
          <a:srcRect/>
          <a:stretch>
            <a:fillRect/>
          </a:stretch>
        </p:blipFill>
        <p:spPr bwMode="auto">
          <a:xfrm>
            <a:off x="1600200" y="1600200"/>
            <a:ext cx="5673969" cy="5029200"/>
          </a:xfrm>
          <a:prstGeom prst="rect">
            <a:avLst/>
          </a:prstGeom>
          <a:noFill/>
        </p:spPr>
      </p:pic>
      <p:sp>
        <p:nvSpPr>
          <p:cNvPr id="3" name="TextBox 2"/>
          <p:cNvSpPr txBox="1"/>
          <p:nvPr/>
        </p:nvSpPr>
        <p:spPr>
          <a:xfrm>
            <a:off x="381000" y="762000"/>
            <a:ext cx="8449301" cy="461665"/>
          </a:xfrm>
          <a:prstGeom prst="rect">
            <a:avLst/>
          </a:prstGeom>
          <a:noFill/>
        </p:spPr>
        <p:txBody>
          <a:bodyPr wrap="none" rtlCol="0">
            <a:spAutoFit/>
          </a:bodyPr>
          <a:lstStyle/>
          <a:p>
            <a:r>
              <a:rPr lang="en-US" sz="2400" b="1" dirty="0" smtClean="0">
                <a:solidFill>
                  <a:schemeClr val="bg1"/>
                </a:solidFill>
              </a:rPr>
              <a:t>Animation of Interfacing ULN-2003 and Stepper Motor (</a:t>
            </a:r>
            <a:r>
              <a:rPr lang="en-US" sz="2400" b="1" dirty="0" err="1" smtClean="0">
                <a:solidFill>
                  <a:schemeClr val="bg1"/>
                </a:solidFill>
              </a:rPr>
              <a:t>unipolar</a:t>
            </a:r>
            <a:r>
              <a:rPr lang="en-US" sz="2400" b="1" dirty="0" smtClean="0">
                <a:solidFill>
                  <a:schemeClr val="bg1"/>
                </a:solidFill>
              </a:rPr>
              <a:t>)</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981200" y="609600"/>
            <a:ext cx="5761271"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52486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4000" b="1" dirty="0" smtClean="0"/>
              <a:t>Features</a:t>
            </a:r>
          </a:p>
          <a:p>
            <a:r>
              <a:rPr lang="en-US" dirty="0" smtClean="0"/>
              <a:t>• </a:t>
            </a:r>
            <a:r>
              <a:rPr lang="en-US" sz="2400" dirty="0" smtClean="0"/>
              <a:t>High-performance, Low-power AVR 8-bit Microcontroller</a:t>
            </a:r>
          </a:p>
          <a:p>
            <a:endParaRPr lang="en-US" dirty="0" smtClean="0"/>
          </a:p>
          <a:p>
            <a:endParaRPr lang="en-US" dirty="0" smtClean="0"/>
          </a:p>
          <a:p>
            <a:r>
              <a:rPr lang="en-US" dirty="0" smtClean="0"/>
              <a:t>• </a:t>
            </a:r>
            <a:r>
              <a:rPr lang="en-US" sz="2400" dirty="0" smtClean="0"/>
              <a:t>Advanced RISC Architecture</a:t>
            </a:r>
            <a:endParaRPr lang="en-US" dirty="0" smtClean="0"/>
          </a:p>
          <a:p>
            <a:r>
              <a:rPr lang="en-US" dirty="0" smtClean="0"/>
              <a:t>– 131 Powerful Instructions – Most Single-clock Cycle Execution</a:t>
            </a:r>
          </a:p>
          <a:p>
            <a:r>
              <a:rPr lang="en-US" dirty="0" smtClean="0"/>
              <a:t>– 32 x 8 General Purpose Working Registers</a:t>
            </a:r>
          </a:p>
          <a:p>
            <a:r>
              <a:rPr lang="en-US" dirty="0" smtClean="0"/>
              <a:t>– Fully Static Operation</a:t>
            </a:r>
          </a:p>
          <a:p>
            <a:r>
              <a:rPr lang="en-US" dirty="0" smtClean="0"/>
              <a:t>– Up to 16 MIPS Throughput at 16 MHz</a:t>
            </a:r>
          </a:p>
          <a:p>
            <a:r>
              <a:rPr lang="en-US" dirty="0" smtClean="0"/>
              <a:t>– On-chip 2-cycle Multiplier</a:t>
            </a:r>
          </a:p>
          <a:p>
            <a:endParaRPr lang="en-US" dirty="0" smtClean="0"/>
          </a:p>
          <a:p>
            <a:r>
              <a:rPr lang="en-US" dirty="0" smtClean="0"/>
              <a:t>• </a:t>
            </a:r>
            <a:r>
              <a:rPr lang="en-US" sz="2400" dirty="0" smtClean="0"/>
              <a:t>Nonvolatile Program and Data Memories</a:t>
            </a:r>
            <a:endParaRPr lang="en-US" dirty="0" smtClean="0"/>
          </a:p>
          <a:p>
            <a:r>
              <a:rPr lang="en-US" dirty="0" smtClean="0"/>
              <a:t>– 32K Bytes of In-System Self-Programmable Flash </a:t>
            </a:r>
          </a:p>
          <a:p>
            <a:endParaRPr lang="en-US" dirty="0" smtClean="0"/>
          </a:p>
          <a:p>
            <a:r>
              <a:rPr lang="en-US" dirty="0" smtClean="0"/>
              <a:t>– Optional Boot Code Section with Independent Lock Bits, In-System Programming by On-chip Boot Program , True Read-While-Write Operation</a:t>
            </a:r>
          </a:p>
          <a:p>
            <a:r>
              <a:rPr lang="en-US" dirty="0" smtClean="0"/>
              <a:t>– 1024 Bytes EEPROM</a:t>
            </a:r>
          </a:p>
          <a:p>
            <a:r>
              <a:rPr lang="en-US" dirty="0" smtClean="0"/>
              <a:t>Endurance: 100,000 Write/Erase Cycles</a:t>
            </a:r>
          </a:p>
          <a:p>
            <a:r>
              <a:rPr lang="en-US" dirty="0" smtClean="0"/>
              <a:t>– 2K Byte Internal SRAM</a:t>
            </a:r>
          </a:p>
          <a:p>
            <a:r>
              <a:rPr lang="en-US" dirty="0" smtClean="0"/>
              <a:t>– Programming Lock for Software Security</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228600"/>
            <a:ext cx="7547053" cy="550920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3200" dirty="0" smtClean="0">
                <a:solidFill>
                  <a:schemeClr val="bg1"/>
                </a:solidFill>
              </a:rPr>
              <a:t>This presentation is divided into 5 </a:t>
            </a:r>
            <a:r>
              <a:rPr lang="en-US" sz="3200" dirty="0" smtClean="0">
                <a:solidFill>
                  <a:schemeClr val="bg1"/>
                </a:solidFill>
              </a:rPr>
              <a:t>parts</a:t>
            </a:r>
          </a:p>
          <a:p>
            <a:endParaRPr lang="en-US" sz="3200" dirty="0" smtClean="0">
              <a:solidFill>
                <a:schemeClr val="bg1"/>
              </a:solidFill>
            </a:endParaRPr>
          </a:p>
          <a:p>
            <a:pPr marL="342900" indent="-342900">
              <a:buAutoNum type="arabicPeriod"/>
            </a:pPr>
            <a:r>
              <a:rPr lang="en-US" sz="3200" dirty="0" smtClean="0">
                <a:solidFill>
                  <a:schemeClr val="bg1"/>
                </a:solidFill>
              </a:rPr>
              <a:t>Main </a:t>
            </a:r>
            <a:r>
              <a:rPr lang="en-US" sz="3200" dirty="0" smtClean="0">
                <a:solidFill>
                  <a:schemeClr val="bg1"/>
                </a:solidFill>
              </a:rPr>
              <a:t>Idea</a:t>
            </a:r>
          </a:p>
          <a:p>
            <a:pPr marL="342900" indent="-342900">
              <a:buAutoNum type="arabicPeriod"/>
            </a:pPr>
            <a:endParaRPr lang="en-US" sz="3200" dirty="0" smtClean="0">
              <a:solidFill>
                <a:schemeClr val="bg1"/>
              </a:solidFill>
            </a:endParaRPr>
          </a:p>
          <a:p>
            <a:pPr marL="342900" indent="-342900">
              <a:buAutoNum type="arabicPeriod"/>
            </a:pPr>
            <a:r>
              <a:rPr lang="en-US" sz="3200" dirty="0" smtClean="0">
                <a:solidFill>
                  <a:schemeClr val="bg1"/>
                </a:solidFill>
              </a:rPr>
              <a:t>Introduction to  components </a:t>
            </a:r>
          </a:p>
          <a:p>
            <a:pPr marL="342900" indent="-342900"/>
            <a:endParaRPr lang="en-US" sz="3200" dirty="0" smtClean="0">
              <a:solidFill>
                <a:schemeClr val="bg1"/>
              </a:solidFill>
            </a:endParaRPr>
          </a:p>
          <a:p>
            <a:pPr marL="342900" indent="-342900"/>
            <a:r>
              <a:rPr lang="en-US" sz="3200" dirty="0" smtClean="0">
                <a:solidFill>
                  <a:schemeClr val="bg1"/>
                </a:solidFill>
              </a:rPr>
              <a:t>3.Operation</a:t>
            </a:r>
          </a:p>
          <a:p>
            <a:pPr marL="342900" indent="-342900"/>
            <a:endParaRPr lang="en-US" sz="3200" dirty="0" smtClean="0">
              <a:solidFill>
                <a:schemeClr val="bg1"/>
              </a:solidFill>
            </a:endParaRPr>
          </a:p>
          <a:p>
            <a:pPr marL="342900" indent="-342900"/>
            <a:r>
              <a:rPr lang="en-US" sz="3200" dirty="0" smtClean="0">
                <a:solidFill>
                  <a:schemeClr val="bg1"/>
                </a:solidFill>
              </a:rPr>
              <a:t>4. Cost </a:t>
            </a:r>
            <a:r>
              <a:rPr lang="en-US" sz="3200" dirty="0" smtClean="0">
                <a:solidFill>
                  <a:schemeClr val="bg1"/>
                </a:solidFill>
              </a:rPr>
              <a:t>Analysis</a:t>
            </a:r>
          </a:p>
          <a:p>
            <a:pPr marL="342900" indent="-342900"/>
            <a:endParaRPr lang="en-US" sz="3200" dirty="0" smtClean="0">
              <a:solidFill>
                <a:schemeClr val="bg1"/>
              </a:solidFill>
            </a:endParaRPr>
          </a:p>
          <a:p>
            <a:pPr marL="342900" indent="-342900"/>
            <a:r>
              <a:rPr lang="en-US" sz="3200" dirty="0" smtClean="0">
                <a:solidFill>
                  <a:schemeClr val="bg1"/>
                </a:solidFill>
              </a:rPr>
              <a:t>5. </a:t>
            </a:r>
            <a:r>
              <a:rPr lang="en-US" sz="3200" dirty="0" smtClean="0">
                <a:solidFill>
                  <a:schemeClr val="bg1"/>
                </a:solidFill>
              </a:rPr>
              <a:t>Achievements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3600" b="1" dirty="0" smtClean="0"/>
              <a:t>Peripheral Features of  ATmega32</a:t>
            </a:r>
          </a:p>
          <a:p>
            <a:endParaRPr lang="en-US" sz="3600" b="1" dirty="0" smtClean="0"/>
          </a:p>
          <a:p>
            <a:r>
              <a:rPr lang="en-US" sz="2400" dirty="0" smtClean="0"/>
              <a:t>– Two 8-bit Timer/Counters with Separate Pre-</a:t>
            </a:r>
            <a:r>
              <a:rPr lang="en-US" sz="2400" dirty="0" err="1" smtClean="0"/>
              <a:t>scalers</a:t>
            </a:r>
            <a:r>
              <a:rPr lang="en-US" sz="2400" dirty="0" smtClean="0"/>
              <a:t> and Compare Modes</a:t>
            </a:r>
          </a:p>
          <a:p>
            <a:r>
              <a:rPr lang="en-US" sz="2400" dirty="0" smtClean="0"/>
              <a:t>– One 16-bit Timer/Counter with Separate Pre-</a:t>
            </a:r>
            <a:r>
              <a:rPr lang="en-US" sz="2400" dirty="0" err="1" smtClean="0"/>
              <a:t>scaler</a:t>
            </a:r>
            <a:r>
              <a:rPr lang="en-US" sz="2400" dirty="0" smtClean="0"/>
              <a:t>, Compare Mode, and Capture Mode</a:t>
            </a:r>
          </a:p>
          <a:p>
            <a:r>
              <a:rPr lang="en-US" sz="2400" dirty="0" smtClean="0"/>
              <a:t>– Real Time Counter with Separate Oscillator</a:t>
            </a:r>
          </a:p>
          <a:p>
            <a:r>
              <a:rPr lang="en-US" sz="2400" dirty="0" smtClean="0"/>
              <a:t>– Four PWM Channels</a:t>
            </a:r>
          </a:p>
          <a:p>
            <a:r>
              <a:rPr lang="en-US" sz="2400" dirty="0" smtClean="0"/>
              <a:t>– 8-channel, 10-bit ADC </a:t>
            </a:r>
          </a:p>
          <a:p>
            <a:r>
              <a:rPr lang="en-US" sz="2400" dirty="0" smtClean="0"/>
              <a:t>– Byte-oriented Two-wire Serial Interface</a:t>
            </a:r>
          </a:p>
          <a:p>
            <a:r>
              <a:rPr lang="en-US" sz="2400" dirty="0" smtClean="0"/>
              <a:t>– Programmable Serial USART</a:t>
            </a:r>
          </a:p>
          <a:p>
            <a:r>
              <a:rPr lang="en-US" sz="2400" dirty="0" smtClean="0"/>
              <a:t>– Master/Slave SPI Serial Interface</a:t>
            </a:r>
          </a:p>
          <a:p>
            <a:r>
              <a:rPr lang="en-US" sz="2400" dirty="0" smtClean="0"/>
              <a:t>– Programmable Watchdog Timer with Separate On-chip Oscillator</a:t>
            </a:r>
          </a:p>
          <a:p>
            <a:r>
              <a:rPr lang="en-US" sz="2400" dirty="0" smtClean="0"/>
              <a:t>– On-chip Analog Comparator</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7119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4000" b="1" dirty="0" smtClean="0"/>
              <a:t>Other Features of ATmega32</a:t>
            </a:r>
          </a:p>
          <a:p>
            <a:r>
              <a:rPr lang="en-US" sz="2800" dirty="0" smtClean="0"/>
              <a:t>• I/O and Packages</a:t>
            </a:r>
          </a:p>
          <a:p>
            <a:r>
              <a:rPr lang="en-US" sz="2800" dirty="0" smtClean="0"/>
              <a:t>– 32 Programmable I/O Lines</a:t>
            </a:r>
          </a:p>
          <a:p>
            <a:r>
              <a:rPr lang="en-US" sz="2800" dirty="0" smtClean="0"/>
              <a:t>– 40-pin PDIP, 44-lead TQFP, and 44-pad MLF</a:t>
            </a:r>
          </a:p>
          <a:p>
            <a:endParaRPr lang="en-US" sz="2800" dirty="0" smtClean="0"/>
          </a:p>
          <a:p>
            <a:r>
              <a:rPr lang="en-US" sz="2800" dirty="0" smtClean="0"/>
              <a:t>• Operating Voltages</a:t>
            </a:r>
          </a:p>
          <a:p>
            <a:r>
              <a:rPr lang="en-US" sz="2800" dirty="0" smtClean="0"/>
              <a:t>– 2.7 - 5.5V for ATmega32L</a:t>
            </a:r>
          </a:p>
          <a:p>
            <a:r>
              <a:rPr lang="en-US" sz="2800" dirty="0" smtClean="0"/>
              <a:t>– 4.5 - 5.5V for ATmega32</a:t>
            </a:r>
          </a:p>
          <a:p>
            <a:endParaRPr lang="en-US" sz="2800" dirty="0" smtClean="0"/>
          </a:p>
          <a:p>
            <a:r>
              <a:rPr lang="en-US" sz="2800" dirty="0" smtClean="0"/>
              <a:t>• Speed Grades</a:t>
            </a:r>
          </a:p>
          <a:p>
            <a:r>
              <a:rPr lang="en-US" sz="2800" dirty="0" smtClean="0"/>
              <a:t>– 0 - 8 MHz for ATmega32L</a:t>
            </a:r>
          </a:p>
          <a:p>
            <a:r>
              <a:rPr lang="en-US" sz="2800" dirty="0" smtClean="0"/>
              <a:t>– 0 - 16 MHz for ATmega32</a:t>
            </a:r>
          </a:p>
          <a:p>
            <a:r>
              <a:rPr lang="en-US" sz="2800" dirty="0" smtClean="0"/>
              <a:t>• Power Consumption at 1 MHz, 3V, 25°C for ATmega32L</a:t>
            </a:r>
          </a:p>
          <a:p>
            <a:r>
              <a:rPr lang="en-US" sz="2800" dirty="0" smtClean="0"/>
              <a:t>– Active: 1.1 </a:t>
            </a:r>
            <a:r>
              <a:rPr lang="en-US" sz="2800" dirty="0" err="1" smtClean="0"/>
              <a:t>mA</a:t>
            </a:r>
            <a:endParaRPr lang="en-US" sz="2800" dirty="0" smtClean="0"/>
          </a:p>
          <a:p>
            <a:r>
              <a:rPr lang="en-US" sz="2800" dirty="0" smtClean="0"/>
              <a:t>– Idle Mode: 0.35 </a:t>
            </a:r>
            <a:r>
              <a:rPr lang="en-US" sz="2800" dirty="0" err="1" smtClean="0"/>
              <a:t>mA</a:t>
            </a:r>
            <a:endParaRPr lang="en-US" sz="2800" dirty="0" smtClean="0"/>
          </a:p>
          <a:p>
            <a:r>
              <a:rPr lang="en-US" sz="2800" dirty="0" smtClean="0"/>
              <a:t>– Power-down Mode: &lt; 1 µA</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457200"/>
            <a:ext cx="8686800" cy="623247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US" sz="2100" dirty="0" smtClean="0"/>
              <a:t>Each port pin in AVR ATmega32 consists of three register bits: </a:t>
            </a:r>
            <a:r>
              <a:rPr lang="en-US" sz="2100" dirty="0" err="1" smtClean="0"/>
              <a:t>DDxn</a:t>
            </a:r>
            <a:r>
              <a:rPr lang="en-US" sz="2100" dirty="0" smtClean="0"/>
              <a:t>, </a:t>
            </a:r>
            <a:r>
              <a:rPr lang="en-US" sz="2100" dirty="0" err="1" smtClean="0"/>
              <a:t>PORTxn</a:t>
            </a:r>
            <a:r>
              <a:rPr lang="en-US" sz="2100" dirty="0" smtClean="0"/>
              <a:t>, and </a:t>
            </a:r>
            <a:r>
              <a:rPr lang="en-US" sz="2100" dirty="0" err="1" smtClean="0"/>
              <a:t>PINxn</a:t>
            </a:r>
            <a:r>
              <a:rPr lang="en-US" sz="2100" dirty="0" smtClean="0"/>
              <a:t>.</a:t>
            </a:r>
          </a:p>
          <a:p>
            <a:pPr>
              <a:buFont typeface="Arial" pitchFamily="34" charset="0"/>
              <a:buChar char="•"/>
            </a:pPr>
            <a:endParaRPr lang="en-US" sz="2100" dirty="0" smtClean="0"/>
          </a:p>
          <a:p>
            <a:pPr>
              <a:buFont typeface="Arial" pitchFamily="34" charset="0"/>
              <a:buChar char="•"/>
            </a:pPr>
            <a:r>
              <a:rPr lang="en-US" sz="2100" dirty="0" smtClean="0"/>
              <a:t>The </a:t>
            </a:r>
            <a:r>
              <a:rPr lang="en-US" sz="2100" dirty="0" err="1" smtClean="0"/>
              <a:t>DDxn</a:t>
            </a:r>
            <a:r>
              <a:rPr lang="en-US" sz="2100" dirty="0" smtClean="0"/>
              <a:t> bits are accessed at the </a:t>
            </a:r>
            <a:r>
              <a:rPr lang="en-US" sz="2100" dirty="0" err="1" smtClean="0"/>
              <a:t>DDRx</a:t>
            </a:r>
            <a:r>
              <a:rPr lang="en-US" sz="2100" dirty="0" smtClean="0"/>
              <a:t> I/O address, the </a:t>
            </a:r>
            <a:r>
              <a:rPr lang="en-US" sz="2100" dirty="0" err="1" smtClean="0"/>
              <a:t>PORTxn</a:t>
            </a:r>
            <a:r>
              <a:rPr lang="en-US" sz="2100" dirty="0" smtClean="0"/>
              <a:t> bits at the </a:t>
            </a:r>
            <a:r>
              <a:rPr lang="en-US" sz="2100" dirty="0" err="1" smtClean="0"/>
              <a:t>PORTx</a:t>
            </a:r>
            <a:r>
              <a:rPr lang="en-US" sz="2100" dirty="0" smtClean="0"/>
              <a:t> I/O address, and the </a:t>
            </a:r>
            <a:r>
              <a:rPr lang="en-US" sz="2100" dirty="0" err="1" smtClean="0"/>
              <a:t>PINxn</a:t>
            </a:r>
            <a:r>
              <a:rPr lang="en-US" sz="2100" dirty="0" smtClean="0"/>
              <a:t> bits at the </a:t>
            </a:r>
            <a:r>
              <a:rPr lang="en-US" sz="2100" dirty="0" err="1" smtClean="0"/>
              <a:t>PINx</a:t>
            </a:r>
            <a:r>
              <a:rPr lang="en-US" sz="2100" dirty="0" smtClean="0"/>
              <a:t> I/O address.</a:t>
            </a:r>
          </a:p>
          <a:p>
            <a:endParaRPr lang="en-US" sz="2100" dirty="0" smtClean="0"/>
          </a:p>
          <a:p>
            <a:pPr>
              <a:buFont typeface="Arial" pitchFamily="34" charset="0"/>
              <a:buChar char="•"/>
            </a:pPr>
            <a:r>
              <a:rPr lang="en-US" sz="2100" dirty="0" smtClean="0"/>
              <a:t>The </a:t>
            </a:r>
            <a:r>
              <a:rPr lang="en-US" sz="2100" dirty="0" err="1" smtClean="0"/>
              <a:t>DDxn</a:t>
            </a:r>
            <a:r>
              <a:rPr lang="en-US" sz="2100" dirty="0" smtClean="0"/>
              <a:t> bit in the </a:t>
            </a:r>
            <a:r>
              <a:rPr lang="en-US" sz="2100" dirty="0" err="1" smtClean="0"/>
              <a:t>DDRx</a:t>
            </a:r>
            <a:r>
              <a:rPr lang="en-US" sz="2100" dirty="0" smtClean="0"/>
              <a:t> Register selects the direction of this pin. If </a:t>
            </a:r>
            <a:r>
              <a:rPr lang="en-US" sz="2100" dirty="0" err="1" smtClean="0"/>
              <a:t>DDxn</a:t>
            </a:r>
            <a:r>
              <a:rPr lang="en-US" sz="2100" dirty="0" smtClean="0"/>
              <a:t> is written logic one, </a:t>
            </a:r>
            <a:r>
              <a:rPr lang="en-US" sz="2100" dirty="0" err="1" smtClean="0"/>
              <a:t>Pxn</a:t>
            </a:r>
            <a:r>
              <a:rPr lang="en-US" sz="2100" dirty="0" smtClean="0"/>
              <a:t> is configured as an output pin. If </a:t>
            </a:r>
            <a:r>
              <a:rPr lang="en-US" sz="2100" dirty="0" err="1" smtClean="0"/>
              <a:t>DDxn</a:t>
            </a:r>
            <a:r>
              <a:rPr lang="en-US" sz="2100" dirty="0" smtClean="0"/>
              <a:t> is written logic zero, </a:t>
            </a:r>
            <a:r>
              <a:rPr lang="en-US" sz="2100" dirty="0" err="1" smtClean="0"/>
              <a:t>Pxn</a:t>
            </a:r>
            <a:r>
              <a:rPr lang="en-US" sz="2100" dirty="0" smtClean="0"/>
              <a:t> is </a:t>
            </a:r>
            <a:r>
              <a:rPr lang="en-US" sz="2100" dirty="0" err="1" smtClean="0"/>
              <a:t>config-ured</a:t>
            </a:r>
            <a:r>
              <a:rPr lang="en-US" sz="2100" dirty="0" smtClean="0"/>
              <a:t> as an input pin. </a:t>
            </a:r>
          </a:p>
          <a:p>
            <a:endParaRPr lang="en-US" sz="2100" dirty="0" smtClean="0"/>
          </a:p>
          <a:p>
            <a:pPr>
              <a:buFont typeface="Arial" pitchFamily="34" charset="0"/>
              <a:buChar char="•"/>
            </a:pPr>
            <a:r>
              <a:rPr lang="en-US" sz="2100" dirty="0" smtClean="0"/>
              <a:t>If </a:t>
            </a:r>
            <a:r>
              <a:rPr lang="en-US" sz="2100" dirty="0" err="1" smtClean="0"/>
              <a:t>PORTxn</a:t>
            </a:r>
            <a:r>
              <a:rPr lang="en-US" sz="2100" dirty="0" smtClean="0"/>
              <a:t> is written logic one when the pin is configured as an input pin, the pull-up resistor is activated. To switch the pull-up resistor off, </a:t>
            </a:r>
            <a:r>
              <a:rPr lang="en-US" sz="2100" dirty="0" err="1" smtClean="0"/>
              <a:t>PORTxn</a:t>
            </a:r>
            <a:r>
              <a:rPr lang="en-US" sz="2100" dirty="0" smtClean="0"/>
              <a:t> has to be written logic zero or the pin has to be configured as an output pin. The port pins are tri-stated when a reset condition becomes active, even if no clocks are running.</a:t>
            </a:r>
          </a:p>
          <a:p>
            <a:endParaRPr lang="en-US" sz="2100" dirty="0" smtClean="0"/>
          </a:p>
          <a:p>
            <a:pPr>
              <a:buFont typeface="Arial" pitchFamily="34" charset="0"/>
              <a:buChar char="•"/>
            </a:pPr>
            <a:r>
              <a:rPr lang="en-US" sz="2100" dirty="0" smtClean="0"/>
              <a:t>If </a:t>
            </a:r>
            <a:r>
              <a:rPr lang="en-US" sz="2100" dirty="0" err="1" smtClean="0"/>
              <a:t>PORTxn</a:t>
            </a:r>
            <a:r>
              <a:rPr lang="en-US" sz="2100" dirty="0" smtClean="0"/>
              <a:t> is written logic one when the pin is configured as an output pin, the port pin is driven high (one). If </a:t>
            </a:r>
            <a:r>
              <a:rPr lang="en-US" sz="2100" dirty="0" err="1" smtClean="0"/>
              <a:t>PORTxn</a:t>
            </a:r>
            <a:r>
              <a:rPr lang="en-US" sz="2100" dirty="0" smtClean="0"/>
              <a:t> is written logic zero when the pin is configured as an out-put pin, the port pin is driven low (zero).</a:t>
            </a:r>
            <a:endParaRPr lang="en-US" sz="2100" dirty="0"/>
          </a:p>
        </p:txBody>
      </p:sp>
      <p:sp>
        <p:nvSpPr>
          <p:cNvPr id="3" name="TextBox 2"/>
          <p:cNvSpPr txBox="1"/>
          <p:nvPr/>
        </p:nvSpPr>
        <p:spPr>
          <a:xfrm>
            <a:off x="3048000" y="0"/>
            <a:ext cx="2914067"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800" b="1" dirty="0" smtClean="0"/>
              <a:t>Ports in Atmega32</a:t>
            </a: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1828800"/>
            <a:ext cx="8686800" cy="4114800"/>
          </a:xfrm>
          <a:prstGeom prst="rect">
            <a:avLst/>
          </a:prstGeom>
          <a:noFill/>
          <a:ln w="9525">
            <a:noFill/>
            <a:miter lim="800000"/>
            <a:headEnd/>
            <a:tailEnd/>
          </a:ln>
        </p:spPr>
      </p:pic>
      <p:sp>
        <p:nvSpPr>
          <p:cNvPr id="3" name="TextBox 2"/>
          <p:cNvSpPr txBox="1"/>
          <p:nvPr/>
        </p:nvSpPr>
        <p:spPr>
          <a:xfrm>
            <a:off x="2209800" y="914400"/>
            <a:ext cx="4986622" cy="584775"/>
          </a:xfrm>
          <a:prstGeom prst="rect">
            <a:avLst/>
          </a:prstGeom>
          <a:noFill/>
        </p:spPr>
        <p:txBody>
          <a:bodyPr wrap="none" rtlCol="0">
            <a:spAutoFit/>
          </a:bodyPr>
          <a:lstStyle/>
          <a:p>
            <a:r>
              <a:rPr lang="en-US" sz="3200" b="1" dirty="0" smtClean="0">
                <a:solidFill>
                  <a:schemeClr val="bg1"/>
                </a:solidFill>
              </a:rPr>
              <a:t>PORT PIN CONFIGURATIONS</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413338"/>
            <a:ext cx="6934200" cy="2677656"/>
          </a:xfrm>
          <a:prstGeom prst="rect">
            <a:avLst/>
          </a:prstGeom>
        </p:spPr>
        <p:txBody>
          <a:bodyPr wrap="square">
            <a:spAutoFit/>
          </a:bodyPr>
          <a:lstStyle/>
          <a:p>
            <a:pPr algn="just"/>
            <a:r>
              <a:rPr lang="en-US" sz="2400" dirty="0" smtClean="0">
                <a:solidFill>
                  <a:schemeClr val="bg1"/>
                </a:solidFill>
              </a:rPr>
              <a:t>Although a serial link may seem inferior to a parallel one, since it can transmit less data per clock cycle, it is often the case that serial links can be clocked considerably faster than parallel links in order to achieve a higher data rate.</a:t>
            </a:r>
          </a:p>
          <a:p>
            <a:endParaRPr lang="en-US" sz="2400" dirty="0" smtClean="0">
              <a:solidFill>
                <a:schemeClr val="bg1"/>
              </a:solidFill>
            </a:endParaRPr>
          </a:p>
          <a:p>
            <a:endParaRPr lang="en-US" sz="2400" dirty="0">
              <a:solidFill>
                <a:schemeClr val="bg1"/>
              </a:solidFill>
            </a:endParaRPr>
          </a:p>
        </p:txBody>
      </p:sp>
      <p:sp>
        <p:nvSpPr>
          <p:cNvPr id="3" name="TextBox 2"/>
          <p:cNvSpPr txBox="1"/>
          <p:nvPr/>
        </p:nvSpPr>
        <p:spPr>
          <a:xfrm>
            <a:off x="838200" y="1219200"/>
            <a:ext cx="5731890" cy="584775"/>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3200" dirty="0" smtClean="0">
                <a:solidFill>
                  <a:schemeClr val="bg1"/>
                </a:solidFill>
              </a:rPr>
              <a:t>Serial Vs. Parallel Communication</a:t>
            </a:r>
            <a:endParaRPr lang="en-US" sz="3200" dirty="0">
              <a:solidFill>
                <a:schemeClr val="bg1"/>
              </a:solidFill>
            </a:endParaRPr>
          </a:p>
        </p:txBody>
      </p:sp>
      <p:sp>
        <p:nvSpPr>
          <p:cNvPr id="4" name="Rectangle 3"/>
          <p:cNvSpPr/>
          <p:nvPr/>
        </p:nvSpPr>
        <p:spPr>
          <a:xfrm>
            <a:off x="838200" y="4419600"/>
            <a:ext cx="6781800" cy="1569660"/>
          </a:xfrm>
          <a:prstGeom prst="rect">
            <a:avLst/>
          </a:prstGeom>
        </p:spPr>
        <p:txBody>
          <a:bodyPr wrap="square">
            <a:spAutoFit/>
          </a:bodyPr>
          <a:lstStyle/>
          <a:p>
            <a:pPr algn="just"/>
            <a:r>
              <a:rPr lang="en-US" sz="2400" dirty="0" smtClean="0">
                <a:solidFill>
                  <a:schemeClr val="bg1"/>
                </a:solidFill>
              </a:rPr>
              <a:t>In many cases, serial is a better option because it is cheaper to implement. Many ICs have serial interfaces, as opposed to parallel ones, so that they have fewer pins and are therefore less expensive.</a:t>
            </a:r>
            <a:endParaRPr lang="en-US" sz="2400" dirty="0">
              <a:solidFill>
                <a:schemeClr val="bg1"/>
              </a:solidFill>
            </a:endParaRPr>
          </a:p>
        </p:txBody>
      </p:sp>
      <p:sp>
        <p:nvSpPr>
          <p:cNvPr id="5" name="5-Point Star 4"/>
          <p:cNvSpPr/>
          <p:nvPr/>
        </p:nvSpPr>
        <p:spPr>
          <a:xfrm>
            <a:off x="381000" y="2438400"/>
            <a:ext cx="3810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381000" y="44196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304800"/>
            <a:ext cx="335822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USB-to-Serial  Conversion</a:t>
            </a:r>
            <a:endParaRPr lang="en-US" sz="2400" dirty="0"/>
          </a:p>
        </p:txBody>
      </p:sp>
      <p:sp>
        <p:nvSpPr>
          <p:cNvPr id="7" name="Rectangle 6"/>
          <p:cNvSpPr/>
          <p:nvPr/>
        </p:nvSpPr>
        <p:spPr>
          <a:xfrm>
            <a:off x="0" y="1447800"/>
            <a:ext cx="4419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In telecommunications, </a:t>
            </a:r>
            <a:r>
              <a:rPr lang="en-US" b="1" dirty="0" smtClean="0"/>
              <a:t>RS-232</a:t>
            </a:r>
            <a:r>
              <a:rPr lang="en-US" dirty="0" smtClean="0"/>
              <a:t> is the traditional name for a series of standards for serial binary single-ended data and control signals connecting between a </a:t>
            </a:r>
            <a:r>
              <a:rPr lang="en-US" i="1" dirty="0" smtClean="0"/>
              <a:t>DTE</a:t>
            </a:r>
            <a:r>
              <a:rPr lang="en-US" dirty="0" smtClean="0"/>
              <a:t> (Data Terminal Equipment) and a </a:t>
            </a:r>
            <a:r>
              <a:rPr lang="en-US" i="1" dirty="0" smtClean="0"/>
              <a:t>DCE</a:t>
            </a:r>
            <a:r>
              <a:rPr lang="en-US" dirty="0" smtClean="0"/>
              <a:t> (Data Circuit-terminating Equipment). It is commonly used in computer serial ports. The standard defines the electrical characteristics and timing of signals, the meaning of signals, and the physical size and pinout of connectors. The current version of the standard is </a:t>
            </a:r>
            <a:r>
              <a:rPr lang="en-US" i="1" dirty="0" smtClean="0"/>
              <a:t>TIA-232-F Interface Between Data Terminal Equipment and Data Circuit-Terminating Equipment Employing Serial Binary Data Interchange</a:t>
            </a:r>
            <a:r>
              <a:rPr lang="en-US" dirty="0" smtClean="0"/>
              <a:t>, issued in 1997.</a:t>
            </a:r>
            <a:endParaRPr lang="en-US" dirty="0"/>
          </a:p>
        </p:txBody>
      </p:sp>
      <p:sp>
        <p:nvSpPr>
          <p:cNvPr id="8" name="Rectangle 7"/>
          <p:cNvSpPr/>
          <p:nvPr/>
        </p:nvSpPr>
        <p:spPr>
          <a:xfrm>
            <a:off x="4648200" y="1225689"/>
            <a:ext cx="4267200"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t>Universal Serial Bus</a:t>
            </a:r>
            <a:r>
              <a:rPr lang="en-US" dirty="0" smtClean="0"/>
              <a:t> (</a:t>
            </a:r>
            <a:r>
              <a:rPr lang="en-US" b="1" dirty="0" smtClean="0"/>
              <a:t>USB</a:t>
            </a:r>
            <a:r>
              <a:rPr lang="en-US" dirty="0" smtClean="0"/>
              <a:t>) is an industry standard developed in the mid-1990s that defines the cables, connectors and communications protocols used in a bus for connection, communication and power supply between computers and electronic devices. It was invented by Ajay Bhatt.</a:t>
            </a:r>
          </a:p>
          <a:p>
            <a:r>
              <a:rPr lang="en-US" dirty="0" smtClean="0"/>
              <a:t>USB was designed to standardize the connection of computer peripherals, such as keyboards, pointing devices, digital cameras, printers, portable media players, disk drives and network adapters to personal computers, both to communicate and to supply electric power. It has become commonplace on other devices, such as </a:t>
            </a:r>
            <a:r>
              <a:rPr lang="en-US" dirty="0" err="1" smtClean="0"/>
              <a:t>smartphones</a:t>
            </a:r>
            <a:r>
              <a:rPr lang="en-US" dirty="0" smtClean="0"/>
              <a:t>, PDAs and video game consoles. USB has effectively replaced a variety of earlier interfaces, such as serial and parallel ports, as well as separate power chargers for portable devices.</a:t>
            </a:r>
            <a:endParaRPr lang="en-US" dirty="0"/>
          </a:p>
        </p:txBody>
      </p:sp>
      <p:sp>
        <p:nvSpPr>
          <p:cNvPr id="6" name="TextBox 5"/>
          <p:cNvSpPr txBox="1"/>
          <p:nvPr/>
        </p:nvSpPr>
        <p:spPr>
          <a:xfrm>
            <a:off x="1143000" y="762000"/>
            <a:ext cx="1779590" cy="400110"/>
          </a:xfrm>
          <a:prstGeom prst="rect">
            <a:avLst/>
          </a:prstGeom>
          <a:noFill/>
        </p:spPr>
        <p:txBody>
          <a:bodyPr wrap="none" rtlCol="0">
            <a:spAutoFit/>
          </a:bodyPr>
          <a:lstStyle/>
          <a:p>
            <a:r>
              <a:rPr lang="en-US" sz="2000" b="1" dirty="0" smtClean="0">
                <a:solidFill>
                  <a:srgbClr val="FF0000"/>
                </a:solidFill>
              </a:rPr>
              <a:t>What is RS-232</a:t>
            </a:r>
            <a:endParaRPr lang="en-US" sz="2000" b="1" dirty="0">
              <a:solidFill>
                <a:srgbClr val="FF0000"/>
              </a:solidFill>
            </a:endParaRPr>
          </a:p>
        </p:txBody>
      </p:sp>
      <p:sp>
        <p:nvSpPr>
          <p:cNvPr id="9" name="TextBox 8"/>
          <p:cNvSpPr txBox="1"/>
          <p:nvPr/>
        </p:nvSpPr>
        <p:spPr>
          <a:xfrm>
            <a:off x="6400800" y="685800"/>
            <a:ext cx="1480726" cy="400110"/>
          </a:xfrm>
          <a:prstGeom prst="rect">
            <a:avLst/>
          </a:prstGeom>
          <a:noFill/>
        </p:spPr>
        <p:txBody>
          <a:bodyPr wrap="none" rtlCol="0">
            <a:spAutoFit/>
          </a:bodyPr>
          <a:lstStyle/>
          <a:p>
            <a:r>
              <a:rPr lang="en-US" sz="2000" b="1" dirty="0" smtClean="0">
                <a:solidFill>
                  <a:srgbClr val="FF0000"/>
                </a:solidFill>
              </a:rPr>
              <a:t>What is USB</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Users\fahad\Desktop\523873_3831856473201_1629519586_n.jpg"/>
          <p:cNvPicPr>
            <a:picLocks noChangeAspect="1" noChangeArrowheads="1"/>
          </p:cNvPicPr>
          <p:nvPr/>
        </p:nvPicPr>
        <p:blipFill>
          <a:blip r:embed="rId2" cstate="print"/>
          <a:srcRect/>
          <a:stretch>
            <a:fillRect/>
          </a:stretch>
        </p:blipFill>
        <p:spPr bwMode="auto">
          <a:xfrm>
            <a:off x="304800" y="4191000"/>
            <a:ext cx="8458200" cy="2224087"/>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152400" y="762000"/>
            <a:ext cx="8692906" cy="3224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x232.gif"/>
          <p:cNvPicPr/>
          <p:nvPr/>
        </p:nvPicPr>
        <p:blipFill>
          <a:blip r:embed="rId2" cstate="print"/>
          <a:stretch>
            <a:fillRect/>
          </a:stretch>
        </p:blipFill>
        <p:spPr>
          <a:xfrm>
            <a:off x="0" y="1524000"/>
            <a:ext cx="6324600" cy="4648200"/>
          </a:xfrm>
          <a:prstGeom prst="rect">
            <a:avLst/>
          </a:prstGeom>
        </p:spPr>
      </p:pic>
      <p:pic>
        <p:nvPicPr>
          <p:cNvPr id="3" name="Picture 2" descr="USB_To_Serial_Adapter.jpg"/>
          <p:cNvPicPr>
            <a:picLocks noChangeAspect="1"/>
          </p:cNvPicPr>
          <p:nvPr/>
        </p:nvPicPr>
        <p:blipFill>
          <a:blip r:embed="rId3" cstate="print"/>
          <a:stretch>
            <a:fillRect/>
          </a:stretch>
        </p:blipFill>
        <p:spPr>
          <a:xfrm>
            <a:off x="6477000" y="1447800"/>
            <a:ext cx="2667000" cy="2780348"/>
          </a:xfrm>
          <a:prstGeom prst="rect">
            <a:avLst/>
          </a:prstGeom>
        </p:spPr>
      </p:pic>
      <p:sp>
        <p:nvSpPr>
          <p:cNvPr id="4" name="TextBox 3"/>
          <p:cNvSpPr txBox="1"/>
          <p:nvPr/>
        </p:nvSpPr>
        <p:spPr>
          <a:xfrm>
            <a:off x="1143000" y="457200"/>
            <a:ext cx="7398244" cy="584775"/>
          </a:xfrm>
          <a:prstGeom prst="rect">
            <a:avLst/>
          </a:prstGeom>
          <a:noFill/>
        </p:spPr>
        <p:txBody>
          <a:bodyPr wrap="none" rtlCol="0">
            <a:spAutoFit/>
          </a:bodyPr>
          <a:lstStyle/>
          <a:p>
            <a:r>
              <a:rPr lang="en-US" sz="3200" dirty="0" smtClean="0">
                <a:solidFill>
                  <a:schemeClr val="bg1"/>
                </a:solidFill>
              </a:rPr>
              <a:t>Interfacing  Serial Port with Microcontroller</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743200" y="457200"/>
            <a:ext cx="4084190" cy="328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cstate="print"/>
          <a:srcRect l="3069" t="2326"/>
          <a:stretch>
            <a:fillRect/>
          </a:stretch>
        </p:blipFill>
        <p:spPr bwMode="auto">
          <a:xfrm>
            <a:off x="6737310" y="3200400"/>
            <a:ext cx="2406690" cy="32004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81000" y="1447800"/>
            <a:ext cx="8305800" cy="401553"/>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066800" y="2057400"/>
            <a:ext cx="3630869" cy="371475"/>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1066800" y="2514600"/>
            <a:ext cx="1081278" cy="314325"/>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1066800" y="2971800"/>
            <a:ext cx="970251" cy="257175"/>
          </a:xfrm>
          <a:prstGeom prst="rect">
            <a:avLst/>
          </a:prstGeom>
          <a:noFill/>
          <a:ln w="9525">
            <a:noFill/>
            <a:miter lim="800000"/>
            <a:headEnd/>
            <a:tailEnd/>
          </a:ln>
        </p:spPr>
      </p:pic>
      <p:pic>
        <p:nvPicPr>
          <p:cNvPr id="2056" name="Picture 8"/>
          <p:cNvPicPr>
            <a:picLocks noChangeAspect="1" noChangeArrowheads="1"/>
          </p:cNvPicPr>
          <p:nvPr/>
        </p:nvPicPr>
        <p:blipFill>
          <a:blip r:embed="rId8" cstate="print"/>
          <a:srcRect/>
          <a:stretch>
            <a:fillRect/>
          </a:stretch>
        </p:blipFill>
        <p:spPr bwMode="auto">
          <a:xfrm>
            <a:off x="1066800" y="3352800"/>
            <a:ext cx="5480538" cy="323850"/>
          </a:xfrm>
          <a:prstGeom prst="rect">
            <a:avLst/>
          </a:prstGeom>
          <a:noFill/>
          <a:ln w="9525">
            <a:noFill/>
            <a:miter lim="800000"/>
            <a:headEnd/>
            <a:tailEnd/>
          </a:ln>
        </p:spPr>
      </p:pic>
      <p:pic>
        <p:nvPicPr>
          <p:cNvPr id="2057" name="Picture 9"/>
          <p:cNvPicPr>
            <a:picLocks noChangeAspect="1" noChangeArrowheads="1"/>
          </p:cNvPicPr>
          <p:nvPr/>
        </p:nvPicPr>
        <p:blipFill>
          <a:blip r:embed="rId9" cstate="print"/>
          <a:srcRect/>
          <a:stretch>
            <a:fillRect/>
          </a:stretch>
        </p:blipFill>
        <p:spPr bwMode="auto">
          <a:xfrm>
            <a:off x="1066800" y="3733800"/>
            <a:ext cx="869156"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524000"/>
            <a:ext cx="91440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style>
          <a:lnRef idx="3">
            <a:schemeClr val="lt1"/>
          </a:lnRef>
          <a:fillRef idx="1">
            <a:schemeClr val="dk1"/>
          </a:fillRef>
          <a:effectRef idx="1">
            <a:schemeClr val="dk1"/>
          </a:effectRef>
          <a:fontRef idx="minor">
            <a:schemeClr val="lt1"/>
          </a:fontRef>
        </p:style>
        <p:txBody>
          <a:bodyPr/>
          <a:lstStyle/>
          <a:p>
            <a:r>
              <a:rPr lang="en-US" dirty="0" smtClean="0">
                <a:solidFill>
                  <a:schemeClr val="bg1"/>
                </a:solidFill>
              </a:rPr>
              <a:t>Main Idea</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90800" y="304800"/>
            <a:ext cx="3848100" cy="3429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1000" y="762000"/>
            <a:ext cx="8219115" cy="2843212"/>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2900" y="3733800"/>
            <a:ext cx="8801100"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33350" y="1371600"/>
            <a:ext cx="901065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 y="1981200"/>
            <a:ext cx="8410575" cy="32766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057400" y="1447800"/>
            <a:ext cx="4629150"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914400" y="152400"/>
            <a:ext cx="7391400" cy="44767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914400" y="609600"/>
            <a:ext cx="7391400" cy="5759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914400" y="152400"/>
            <a:ext cx="7391400" cy="447675"/>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914400" y="609600"/>
            <a:ext cx="7391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066800" y="233362"/>
            <a:ext cx="6624638" cy="6624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14400" y="0"/>
            <a:ext cx="6717013"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8600" y="838200"/>
            <a:ext cx="8583972"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609600" y="1143000"/>
            <a:ext cx="7960209"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14401" y="1295400"/>
            <a:ext cx="6934200" cy="5181600"/>
          </a:xfrm>
          <a:prstGeom prst="rect">
            <a:avLst/>
          </a:prstGeom>
        </p:spPr>
      </p:pic>
      <p:sp>
        <p:nvSpPr>
          <p:cNvPr id="3" name="TextBox 2"/>
          <p:cNvSpPr txBox="1"/>
          <p:nvPr/>
        </p:nvSpPr>
        <p:spPr>
          <a:xfrm>
            <a:off x="838200" y="533400"/>
            <a:ext cx="773692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400" b="1" dirty="0" smtClean="0">
                <a:solidFill>
                  <a:schemeClr val="bg1"/>
                </a:solidFill>
              </a:rPr>
              <a:t>USER INTERFACE DEVELOPED BY C# Programming Language</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371600"/>
            <a:ext cx="7962949" cy="461665"/>
          </a:xfrm>
          <a:prstGeom prst="rect">
            <a:avLst/>
          </a:prstGeom>
          <a:ln>
            <a:noFill/>
          </a:ln>
        </p:spPr>
        <p:style>
          <a:lnRef idx="3">
            <a:schemeClr val="lt1"/>
          </a:lnRef>
          <a:fillRef idx="1">
            <a:schemeClr val="dk1"/>
          </a:fillRef>
          <a:effectRef idx="1">
            <a:schemeClr val="dk1"/>
          </a:effectRef>
          <a:fontRef idx="minor">
            <a:schemeClr val="lt1"/>
          </a:fontRef>
        </p:style>
        <p:txBody>
          <a:bodyPr wrap="none" rtlCol="0">
            <a:spAutoFit/>
          </a:bodyPr>
          <a:lstStyle/>
          <a:p>
            <a:r>
              <a:rPr lang="en-US" sz="2400" dirty="0" smtClean="0">
                <a:solidFill>
                  <a:schemeClr val="bg1"/>
                </a:solidFill>
              </a:rPr>
              <a:t>The total operation is described in the following block diagram</a:t>
            </a:r>
            <a:endParaRPr lang="en-US" sz="2400" dirty="0">
              <a:solidFill>
                <a:schemeClr val="bg1"/>
              </a:solidFill>
            </a:endParaRPr>
          </a:p>
        </p:txBody>
      </p:sp>
      <p:sp>
        <p:nvSpPr>
          <p:cNvPr id="5" name="TextBox 4"/>
          <p:cNvSpPr txBox="1"/>
          <p:nvPr/>
        </p:nvSpPr>
        <p:spPr>
          <a:xfrm>
            <a:off x="228600" y="2667000"/>
            <a:ext cx="2519917"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400" dirty="0" smtClean="0">
                <a:solidFill>
                  <a:schemeClr val="bg1"/>
                </a:solidFill>
              </a:rPr>
              <a:t>Computer-based</a:t>
            </a:r>
          </a:p>
          <a:p>
            <a:r>
              <a:rPr lang="en-US" sz="2400" dirty="0" smtClean="0">
                <a:solidFill>
                  <a:schemeClr val="bg1"/>
                </a:solidFill>
              </a:rPr>
              <a:t>   User Interface</a:t>
            </a:r>
          </a:p>
          <a:p>
            <a:r>
              <a:rPr lang="en-US" sz="2400" dirty="0" smtClean="0">
                <a:solidFill>
                  <a:schemeClr val="bg1"/>
                </a:solidFill>
              </a:rPr>
              <a:t>   (a software)</a:t>
            </a:r>
            <a:endParaRPr lang="en-US" sz="2400" dirty="0">
              <a:solidFill>
                <a:schemeClr val="bg1"/>
              </a:solidFill>
            </a:endParaRPr>
          </a:p>
        </p:txBody>
      </p:sp>
      <p:sp>
        <p:nvSpPr>
          <p:cNvPr id="6" name="TextBox 5"/>
          <p:cNvSpPr txBox="1"/>
          <p:nvPr/>
        </p:nvSpPr>
        <p:spPr>
          <a:xfrm>
            <a:off x="3657600" y="2667000"/>
            <a:ext cx="228600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dirty="0" smtClean="0"/>
              <a:t>Micro-controller based </a:t>
            </a:r>
          </a:p>
          <a:p>
            <a:pPr algn="ctr"/>
            <a:r>
              <a:rPr lang="en-US" sz="2400" dirty="0" smtClean="0"/>
              <a:t>controller circuit</a:t>
            </a:r>
            <a:endParaRPr lang="en-US" sz="2400" dirty="0"/>
          </a:p>
        </p:txBody>
      </p:sp>
      <p:sp>
        <p:nvSpPr>
          <p:cNvPr id="7" name="TextBox 6"/>
          <p:cNvSpPr txBox="1"/>
          <p:nvPr/>
        </p:nvSpPr>
        <p:spPr>
          <a:xfrm>
            <a:off x="6858000" y="2743200"/>
            <a:ext cx="1325363" cy="954107"/>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800" dirty="0" smtClean="0"/>
              <a:t>Stepper</a:t>
            </a:r>
          </a:p>
          <a:p>
            <a:r>
              <a:rPr lang="en-US" sz="2800" dirty="0" smtClean="0"/>
              <a:t> </a:t>
            </a:r>
            <a:r>
              <a:rPr lang="en-US" sz="2800" dirty="0" smtClean="0"/>
              <a:t>Motor</a:t>
            </a:r>
            <a:endParaRPr lang="en-US" sz="2800" dirty="0"/>
          </a:p>
        </p:txBody>
      </p:sp>
      <p:cxnSp>
        <p:nvCxnSpPr>
          <p:cNvPr id="9" name="Straight Arrow Connector 8"/>
          <p:cNvCxnSpPr/>
          <p:nvPr/>
        </p:nvCxnSpPr>
        <p:spPr>
          <a:xfrm>
            <a:off x="2743200" y="3276600"/>
            <a:ext cx="9144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V="1">
            <a:off x="6019800" y="3276600"/>
            <a:ext cx="762000" cy="44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4332404" cy="523220"/>
          </a:xfrm>
          <a:prstGeom prst="rect">
            <a:avLst/>
          </a:prstGeom>
          <a:noFill/>
        </p:spPr>
        <p:txBody>
          <a:bodyPr wrap="none" rtlCol="0">
            <a:spAutoFit/>
          </a:bodyPr>
          <a:lstStyle/>
          <a:p>
            <a:r>
              <a:rPr lang="en-US" sz="2800" dirty="0" smtClean="0">
                <a:solidFill>
                  <a:schemeClr val="bg1"/>
                </a:solidFill>
              </a:rPr>
              <a:t>Features of USER INTERFACE</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lum contrast="2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81000" y="304800"/>
            <a:ext cx="8458200" cy="6248401"/>
          </a:xfrm>
          <a:prstGeom prst="rect">
            <a:avLst/>
          </a:prstGeom>
          <a:noFill/>
          <a:ln>
            <a:noFill/>
          </a:ln>
        </p:spPr>
      </p:pic>
      <p:sp>
        <p:nvSpPr>
          <p:cNvPr id="3" name="TextBox 2"/>
          <p:cNvSpPr txBox="1"/>
          <p:nvPr/>
        </p:nvSpPr>
        <p:spPr>
          <a:xfrm>
            <a:off x="990600" y="4495800"/>
            <a:ext cx="1436740" cy="1384995"/>
          </a:xfrm>
          <a:prstGeom prst="rect">
            <a:avLst/>
          </a:prstGeom>
          <a:noFill/>
        </p:spPr>
        <p:txBody>
          <a:bodyPr wrap="none" rtlCol="0">
            <a:spAutoFit/>
          </a:bodyPr>
          <a:lstStyle/>
          <a:p>
            <a:r>
              <a:rPr lang="en-US" sz="2800" b="1" dirty="0" smtClean="0">
                <a:solidFill>
                  <a:srgbClr val="FF0000"/>
                </a:solidFill>
              </a:rPr>
              <a:t>Final </a:t>
            </a:r>
          </a:p>
          <a:p>
            <a:r>
              <a:rPr lang="en-US" sz="2800" b="1" dirty="0" smtClean="0">
                <a:solidFill>
                  <a:srgbClr val="FF0000"/>
                </a:solidFill>
              </a:rPr>
              <a:t>Circuit </a:t>
            </a:r>
          </a:p>
          <a:p>
            <a:r>
              <a:rPr lang="en-US" sz="2800" b="1" dirty="0" smtClean="0">
                <a:solidFill>
                  <a:srgbClr val="FF0000"/>
                </a:solidFill>
              </a:rPr>
              <a:t>Diagra</a:t>
            </a:r>
            <a:r>
              <a:rPr lang="en-US" sz="2800" b="1" dirty="0" smtClean="0">
                <a:solidFill>
                  <a:srgbClr val="FF0000"/>
                </a:solidFill>
              </a:rPr>
              <a:t>m</a:t>
            </a:r>
            <a:endParaRPr lang="en-US" sz="2800"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3782510" cy="52322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800" dirty="0" smtClean="0">
                <a:solidFill>
                  <a:schemeClr val="bg1"/>
                </a:solidFill>
              </a:rPr>
              <a:t>Operation: Step-by-Step </a:t>
            </a:r>
            <a:endParaRPr lang="en-US" sz="2800" dirty="0">
              <a:solidFill>
                <a:schemeClr val="bg1"/>
              </a:solidFill>
            </a:endParaRPr>
          </a:p>
        </p:txBody>
      </p:sp>
      <p:sp>
        <p:nvSpPr>
          <p:cNvPr id="4097" name="Rectangle 1"/>
          <p:cNvSpPr>
            <a:spLocks noChangeArrowheads="1"/>
          </p:cNvSpPr>
          <p:nvPr/>
        </p:nvSpPr>
        <p:spPr bwMode="auto">
          <a:xfrm>
            <a:off x="0" y="929045"/>
            <a:ext cx="88392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Step 0:</a:t>
            </a:r>
            <a:endParaRPr kumimoji="0" lang="en-US" sz="1400" b="1" i="1" u="none" strike="noStrike" cap="none" normalizeH="0" baseline="0" dirty="0" smtClean="0">
              <a:ln>
                <a:noFill/>
              </a:ln>
              <a:solidFill>
                <a:srgbClr val="FF0000"/>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Install the </a:t>
            </a:r>
            <a:r>
              <a:rPr kumimoji="0" lang="en-US" sz="2400" b="0" i="1"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Prolific PL-2303 vista driver</a:t>
            </a: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 Connect the cable to the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USB port when asked. (This step is needed to be done only when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the device is connected to the PC </a:t>
            </a:r>
            <a:r>
              <a:rPr kumimoji="0" lang="en-US" sz="2400" b="0" i="1"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for the very first time</a:t>
            </a: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bg1">
                  <a:lumMod val="95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Step 1:</a:t>
            </a:r>
            <a:endParaRPr kumimoji="0" lang="en-US" sz="1400" b="1" i="1" u="none" strike="noStrike" cap="none" normalizeH="0" baseline="0" dirty="0" smtClean="0">
              <a:ln>
                <a:noFill/>
              </a:ln>
              <a:solidFill>
                <a:srgbClr val="FF0000"/>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Reconnect the cable. Go to </a:t>
            </a:r>
            <a:r>
              <a:rPr kumimoji="0" lang="en-US" sz="2400" b="0" i="0" u="sng"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‘Device Manager’</a:t>
            </a: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 and take note of the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newly added port’s name under </a:t>
            </a:r>
            <a:r>
              <a:rPr kumimoji="0" lang="en-US" sz="2400" b="0" i="0" u="sng"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‘Ports’</a:t>
            </a: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  It should be ‘COMX’ (X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may be any number like 1, 2, 3 etc) and can be found inside the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Parenthesis.</a:t>
            </a:r>
            <a:endParaRPr kumimoji="0" lang="en-US" sz="2400" b="0" i="0" u="none" strike="noStrike" cap="none" normalizeH="0" baseline="0" dirty="0" smtClean="0">
              <a:ln>
                <a:noFill/>
              </a:ln>
              <a:solidFill>
                <a:schemeClr val="bg1">
                  <a:lumMod val="95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Step 2:</a:t>
            </a:r>
            <a:endParaRPr kumimoji="0" lang="en-US" sz="1400" b="0" i="1" u="none" strike="noStrike" cap="none" normalizeH="0" baseline="0" dirty="0" smtClean="0">
              <a:ln>
                <a:noFill/>
              </a:ln>
              <a:solidFill>
                <a:srgbClr val="FF0000"/>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rPr>
              <a:t>Power the device via a 2 pin plug.</a:t>
            </a:r>
            <a:endParaRPr kumimoji="0" lang="en-US" sz="1400" b="0" i="0" u="none" strike="noStrike" cap="none" normalizeH="0" baseline="0" dirty="0" smtClean="0">
              <a:ln>
                <a:noFill/>
              </a:ln>
              <a:solidFill>
                <a:schemeClr val="bg1">
                  <a:lumMod val="95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lumMod val="95000"/>
                </a:schemeClr>
              </a:solidFill>
              <a:effectLst/>
              <a:latin typeface="Calibri" pitchFamily="34"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0"/>
            <a:ext cx="8077200" cy="830997"/>
          </a:xfrm>
          <a:prstGeom prst="rect">
            <a:avLst/>
          </a:prstGeom>
        </p:spPr>
        <p:txBody>
          <a:bodyPr wrap="square">
            <a:spAutoFit/>
          </a:bodyPr>
          <a:lstStyle/>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5:</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Click the exit cross to exit the program</a:t>
            </a:r>
            <a:r>
              <a:rPr lang="en-US" sz="2400" dirty="0" smtClean="0">
                <a:solidFill>
                  <a:schemeClr val="bg1">
                    <a:lumMod val="95000"/>
                  </a:schemeClr>
                </a:solidFill>
                <a:latin typeface="Calibri" pitchFamily="34" charset="0"/>
                <a:ea typeface="Calibri" pitchFamily="34" charset="0"/>
                <a:cs typeface="Times New Roman" pitchFamily="18" charset="0"/>
              </a:rPr>
              <a:t>.</a:t>
            </a:r>
            <a:endParaRPr lang="en-US" sz="1400" dirty="0" smtClean="0">
              <a:solidFill>
                <a:schemeClr val="bg1">
                  <a:lumMod val="95000"/>
                </a:schemeClr>
              </a:solidFill>
              <a:latin typeface="Arial" pitchFamily="34" charset="0"/>
              <a:cs typeface="Arial" pitchFamily="34" charset="0"/>
            </a:endParaRPr>
          </a:p>
        </p:txBody>
      </p:sp>
      <p:sp>
        <p:nvSpPr>
          <p:cNvPr id="3" name="Rectangle 2"/>
          <p:cNvSpPr/>
          <p:nvPr/>
        </p:nvSpPr>
        <p:spPr>
          <a:xfrm>
            <a:off x="381000" y="1524000"/>
            <a:ext cx="8763000" cy="1569660"/>
          </a:xfrm>
          <a:prstGeom prst="rect">
            <a:avLst/>
          </a:prstGeom>
        </p:spPr>
        <p:txBody>
          <a:bodyPr wrap="square">
            <a:spAutoFit/>
          </a:bodyPr>
          <a:lstStyle/>
          <a:p>
            <a:pPr lvl="0" indent="457200" algn="just"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3:</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Open the program ‘</a:t>
            </a:r>
            <a:r>
              <a:rPr lang="en-US" sz="2400" i="1" dirty="0" smtClean="0">
                <a:solidFill>
                  <a:schemeClr val="bg1">
                    <a:lumMod val="95000"/>
                  </a:schemeClr>
                </a:solidFill>
                <a:latin typeface="Calibri" pitchFamily="34" charset="0"/>
                <a:ea typeface="Calibri" pitchFamily="34" charset="0"/>
                <a:cs typeface="Times New Roman" pitchFamily="18" charset="0"/>
              </a:rPr>
              <a:t>Blitzkrieg (stepper motor controller)’</a:t>
            </a:r>
            <a:r>
              <a:rPr lang="en-US" sz="2400" dirty="0" smtClean="0">
                <a:solidFill>
                  <a:schemeClr val="bg1">
                    <a:lumMod val="95000"/>
                  </a:schemeClr>
                </a:solidFill>
                <a:latin typeface="Calibri" pitchFamily="34" charset="0"/>
                <a:ea typeface="Calibri" pitchFamily="34" charset="0"/>
                <a:cs typeface="Times New Roman" pitchFamily="18" charset="0"/>
              </a:rPr>
              <a:t>. </a:t>
            </a:r>
            <a:r>
              <a:rPr lang="en-US" sz="2400" dirty="0" smtClean="0">
                <a:solidFill>
                  <a:schemeClr val="bg1">
                    <a:lumMod val="95000"/>
                  </a:schemeClr>
                </a:solidFill>
                <a:latin typeface="Calibri" pitchFamily="34" charset="0"/>
                <a:ea typeface="Calibri" pitchFamily="34" charset="0"/>
                <a:cs typeface="Times New Roman" pitchFamily="18" charset="0"/>
              </a:rPr>
              <a:t>Type the </a:t>
            </a: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port’s    name </a:t>
            </a:r>
            <a:r>
              <a:rPr lang="en-US" sz="2400" dirty="0" smtClean="0">
                <a:solidFill>
                  <a:schemeClr val="bg1">
                    <a:lumMod val="95000"/>
                  </a:schemeClr>
                </a:solidFill>
                <a:latin typeface="Calibri" pitchFamily="34" charset="0"/>
                <a:ea typeface="Calibri" pitchFamily="34" charset="0"/>
                <a:cs typeface="Times New Roman" pitchFamily="18" charset="0"/>
              </a:rPr>
              <a:t>you have noted in step </a:t>
            </a:r>
            <a:r>
              <a:rPr lang="en-US" sz="2400" dirty="0" smtClean="0">
                <a:solidFill>
                  <a:schemeClr val="bg1">
                    <a:lumMod val="95000"/>
                  </a:schemeClr>
                </a:solidFill>
                <a:latin typeface="Calibri" pitchFamily="34" charset="0"/>
                <a:ea typeface="Calibri" pitchFamily="34" charset="0"/>
                <a:cs typeface="Times New Roman" pitchFamily="18" charset="0"/>
              </a:rPr>
              <a:t>2 in the </a:t>
            </a:r>
            <a:r>
              <a:rPr lang="en-US" sz="2400" u="sng" dirty="0" smtClean="0">
                <a:solidFill>
                  <a:schemeClr val="bg1">
                    <a:lumMod val="95000"/>
                  </a:schemeClr>
                </a:solidFill>
                <a:latin typeface="Calibri" pitchFamily="34" charset="0"/>
                <a:ea typeface="Calibri" pitchFamily="34" charset="0"/>
                <a:cs typeface="Times New Roman" pitchFamily="18" charset="0"/>
              </a:rPr>
              <a:t>‘</a:t>
            </a:r>
            <a:r>
              <a:rPr lang="en-US" sz="2400" u="sng" dirty="0" err="1" smtClean="0">
                <a:solidFill>
                  <a:schemeClr val="bg1">
                    <a:lumMod val="95000"/>
                  </a:schemeClr>
                </a:solidFill>
                <a:latin typeface="Calibri" pitchFamily="34" charset="0"/>
                <a:ea typeface="Calibri" pitchFamily="34" charset="0"/>
                <a:cs typeface="Times New Roman" pitchFamily="18" charset="0"/>
              </a:rPr>
              <a:t>Portname</a:t>
            </a:r>
            <a:r>
              <a:rPr lang="en-US" sz="2400" u="sng" dirty="0" smtClean="0">
                <a:solidFill>
                  <a:schemeClr val="bg1">
                    <a:lumMod val="95000"/>
                  </a:schemeClr>
                </a:solidFill>
                <a:latin typeface="Calibri" pitchFamily="34" charset="0"/>
                <a:ea typeface="Calibri" pitchFamily="34" charset="0"/>
                <a:cs typeface="Times New Roman" pitchFamily="18" charset="0"/>
              </a:rPr>
              <a:t>’</a:t>
            </a:r>
            <a:r>
              <a:rPr lang="en-US" sz="2400" dirty="0" smtClean="0">
                <a:solidFill>
                  <a:schemeClr val="bg1">
                    <a:lumMod val="95000"/>
                  </a:schemeClr>
                </a:solidFill>
                <a:latin typeface="Calibri" pitchFamily="34" charset="0"/>
                <a:ea typeface="Calibri" pitchFamily="34" charset="0"/>
                <a:cs typeface="Times New Roman" pitchFamily="18" charset="0"/>
              </a:rPr>
              <a:t> textbox. </a:t>
            </a:r>
          </a:p>
          <a:p>
            <a:pPr lvl="0" indent="457200" algn="just"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(The name MUST be written in capital letter.)</a:t>
            </a:r>
            <a:endParaRPr lang="en-US" sz="1400" dirty="0" smtClean="0">
              <a:solidFill>
                <a:schemeClr val="bg1">
                  <a:lumMod val="95000"/>
                </a:schemeClr>
              </a:solidFill>
              <a:latin typeface="Arial" pitchFamily="34" charset="0"/>
              <a:cs typeface="Arial" pitchFamily="34" charset="0"/>
            </a:endParaRPr>
          </a:p>
        </p:txBody>
      </p:sp>
      <p:sp>
        <p:nvSpPr>
          <p:cNvPr id="593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Step 4:</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Click </a:t>
            </a:r>
            <a:r>
              <a:rPr kumimoji="0" lang="en-US" sz="1100" b="0" i="0" u="sng" strike="noStrike" cap="none" normalizeH="0" baseline="0" smtClean="0">
                <a:ln>
                  <a:noFill/>
                </a:ln>
                <a:solidFill>
                  <a:schemeClr val="tx1"/>
                </a:solidFill>
                <a:effectLst/>
                <a:latin typeface="Calibri" pitchFamily="34" charset="0"/>
                <a:ea typeface="Calibri" pitchFamily="34" charset="0"/>
                <a:cs typeface="Times New Roman" pitchFamily="18" charset="0"/>
              </a:rPr>
              <a:t>Start</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Step 4:</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Click </a:t>
            </a:r>
            <a:r>
              <a:rPr kumimoji="0" lang="en-US" sz="1100" b="0" i="0" u="sng" strike="noStrike" cap="none" normalizeH="0" baseline="0" smtClean="0">
                <a:ln>
                  <a:noFill/>
                </a:ln>
                <a:solidFill>
                  <a:schemeClr val="tx1"/>
                </a:solidFill>
                <a:effectLst/>
                <a:latin typeface="Calibri" pitchFamily="34" charset="0"/>
                <a:ea typeface="Calibri" pitchFamily="34" charset="0"/>
                <a:cs typeface="Times New Roman" pitchFamily="18" charset="0"/>
              </a:rPr>
              <a:t>Start</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762000" y="3429000"/>
            <a:ext cx="1691938" cy="830997"/>
          </a:xfrm>
          <a:prstGeom prst="rect">
            <a:avLst/>
          </a:prstGeom>
          <a:noFill/>
        </p:spPr>
        <p:txBody>
          <a:bodyPr wrap="none" rtlCol="0">
            <a:spAutoFit/>
          </a:bodyPr>
          <a:lstStyle/>
          <a:p>
            <a:r>
              <a:rPr lang="en-US" sz="2400" b="1" i="1" dirty="0" smtClean="0">
                <a:solidFill>
                  <a:srgbClr val="FF0000"/>
                </a:solidFill>
              </a:rPr>
              <a:t>Step 4: </a:t>
            </a:r>
          </a:p>
          <a:p>
            <a:r>
              <a:rPr lang="en-US" sz="2400" dirty="0" smtClean="0">
                <a:solidFill>
                  <a:schemeClr val="bg1">
                    <a:lumMod val="95000"/>
                  </a:schemeClr>
                </a:solidFill>
              </a:rPr>
              <a:t>Click “Start”</a:t>
            </a:r>
            <a:endParaRPr lang="en-US" sz="2400" dirty="0">
              <a:solidFill>
                <a:schemeClr val="bg1">
                  <a:lumMod val="95000"/>
                </a:schemeClr>
              </a:solidFill>
            </a:endParaRPr>
          </a:p>
        </p:txBody>
      </p:sp>
      <p:sp>
        <p:nvSpPr>
          <p:cNvPr id="7" name="Rectangle 6"/>
          <p:cNvSpPr/>
          <p:nvPr/>
        </p:nvSpPr>
        <p:spPr>
          <a:xfrm>
            <a:off x="2362200" y="381000"/>
            <a:ext cx="3782510" cy="523220"/>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2800" dirty="0" smtClean="0">
                <a:solidFill>
                  <a:schemeClr val="bg1"/>
                </a:solidFill>
              </a:rPr>
              <a:t>Operation: Step-by-Step </a:t>
            </a:r>
            <a:endParaRPr lang="en-US" sz="28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7400"/>
            <a:ext cx="9144000" cy="4278094"/>
          </a:xfrm>
          <a:prstGeom prst="rect">
            <a:avLst/>
          </a:prstGeom>
          <a:ln>
            <a:noFill/>
          </a:ln>
        </p:spPr>
        <p:style>
          <a:lnRef idx="3">
            <a:schemeClr val="lt1"/>
          </a:lnRef>
          <a:fillRef idx="1">
            <a:schemeClr val="dk1"/>
          </a:fillRef>
          <a:effectRef idx="1">
            <a:schemeClr val="dk1"/>
          </a:effectRef>
          <a:fontRef idx="minor">
            <a:schemeClr val="lt1"/>
          </a:fontRef>
        </p:style>
        <p:txBody>
          <a:bodyPr wrap="square">
            <a:spAutoFit/>
          </a:bodyPr>
          <a:lstStyle/>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4</a:t>
            </a:r>
            <a:r>
              <a:rPr lang="en-US" sz="2400" b="1" i="1" dirty="0" smtClean="0">
                <a:solidFill>
                  <a:srgbClr val="FF0000"/>
                </a:solidFill>
                <a:latin typeface="Calibri" pitchFamily="34" charset="0"/>
                <a:ea typeface="Calibri" pitchFamily="34" charset="0"/>
                <a:cs typeface="Times New Roman" pitchFamily="18" charset="0"/>
              </a:rPr>
              <a:t>:</a:t>
            </a:r>
          </a:p>
          <a:p>
            <a:pPr lvl="0" indent="457200" eaLnBrk="0" fontAlgn="base" hangingPunct="0">
              <a:spcBef>
                <a:spcPct val="0"/>
              </a:spcBef>
              <a:spcAft>
                <a:spcPct val="0"/>
              </a:spcAft>
            </a:pP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	Open </a:t>
            </a:r>
            <a:r>
              <a:rPr lang="en-US" sz="2400" dirty="0" smtClean="0">
                <a:solidFill>
                  <a:schemeClr val="bg1">
                    <a:lumMod val="95000"/>
                  </a:schemeClr>
                </a:solidFill>
                <a:latin typeface="Calibri" pitchFamily="34" charset="0"/>
                <a:ea typeface="Calibri" pitchFamily="34" charset="0"/>
                <a:cs typeface="Times New Roman" pitchFamily="18" charset="0"/>
              </a:rPr>
              <a:t>the internet browser of the PC/ Cell phone/ Tablet PC </a:t>
            </a:r>
            <a:r>
              <a:rPr lang="en-US" sz="2400" dirty="0" smtClean="0">
                <a:solidFill>
                  <a:schemeClr val="bg1">
                    <a:lumMod val="95000"/>
                  </a:schemeClr>
                </a:solidFill>
                <a:latin typeface="Calibri" pitchFamily="34" charset="0"/>
                <a:ea typeface="Calibri" pitchFamily="34" charset="0"/>
                <a:cs typeface="Times New Roman" pitchFamily="18" charset="0"/>
              </a:rPr>
              <a:t>by </a:t>
            </a: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which you want </a:t>
            </a:r>
            <a:r>
              <a:rPr lang="en-US" sz="2400" dirty="0" smtClean="0">
                <a:solidFill>
                  <a:schemeClr val="bg1">
                    <a:lumMod val="95000"/>
                  </a:schemeClr>
                </a:solidFill>
                <a:latin typeface="Calibri" pitchFamily="34" charset="0"/>
                <a:ea typeface="Calibri" pitchFamily="34" charset="0"/>
                <a:cs typeface="Times New Roman" pitchFamily="18" charset="0"/>
              </a:rPr>
              <a:t>to control the stepper motor. </a:t>
            </a: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Go </a:t>
            </a:r>
            <a:r>
              <a:rPr lang="en-US" sz="2400" dirty="0" smtClean="0">
                <a:solidFill>
                  <a:schemeClr val="bg1">
                    <a:lumMod val="95000"/>
                  </a:schemeClr>
                </a:solidFill>
                <a:latin typeface="Calibri" pitchFamily="34" charset="0"/>
                <a:ea typeface="Calibri" pitchFamily="34" charset="0"/>
                <a:cs typeface="Times New Roman" pitchFamily="18" charset="0"/>
              </a:rPr>
              <a:t>to </a:t>
            </a:r>
            <a:r>
              <a:rPr lang="en-US" sz="2400" dirty="0" smtClean="0">
                <a:solidFill>
                  <a:schemeClr val="bg1">
                    <a:lumMod val="95000"/>
                  </a:schemeClr>
                </a:solidFill>
                <a:latin typeface="Calibri" pitchFamily="34" charset="0"/>
                <a:ea typeface="Calibri" pitchFamily="34" charset="0"/>
                <a:cs typeface="Times New Roman" pitchFamily="18" charset="0"/>
                <a:hlinkClick r:id="rId2"/>
              </a:rPr>
              <a:t>www.mytextfile.com</a:t>
            </a:r>
            <a:r>
              <a:rPr lang="en-US" sz="2400" dirty="0" smtClean="0">
                <a:solidFill>
                  <a:schemeClr val="bg1">
                    <a:lumMod val="95000"/>
                  </a:schemeClr>
                </a:solidFill>
                <a:latin typeface="Calibri" pitchFamily="34" charset="0"/>
                <a:ea typeface="Calibri" pitchFamily="34" charset="0"/>
                <a:cs typeface="Times New Roman" pitchFamily="18" charset="0"/>
              </a:rPr>
              <a:t> </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endParaRPr lang="en-US" b="1"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a:t>
            </a:r>
            <a:r>
              <a:rPr lang="en-US" sz="2400" b="1" i="1" dirty="0" smtClean="0">
                <a:solidFill>
                  <a:srgbClr val="FF0000"/>
                </a:solidFill>
                <a:latin typeface="Calibri" pitchFamily="34" charset="0"/>
                <a:ea typeface="Calibri" pitchFamily="34" charset="0"/>
                <a:cs typeface="Times New Roman" pitchFamily="18" charset="0"/>
              </a:rPr>
              <a:t>5:</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Sign in with your Gmail/ Google account.</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endParaRPr lang="en-US" sz="2400" b="1" dirty="0" smtClean="0">
              <a:solidFill>
                <a:schemeClr val="bg1">
                  <a:lumMod val="95000"/>
                </a:schemeClr>
              </a:solidFill>
              <a:latin typeface="Calibri" pitchFamily="34" charset="0"/>
              <a:ea typeface="Calibri" pitchFamily="34" charset="0"/>
              <a:cs typeface="Calibri" pitchFamily="34" charset="0"/>
            </a:endParaRPr>
          </a:p>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Calibri" pitchFamily="34" charset="0"/>
              </a:rPr>
              <a:t>Step </a:t>
            </a:r>
            <a:r>
              <a:rPr lang="en-US" sz="2400" b="1" i="1" dirty="0" smtClean="0">
                <a:solidFill>
                  <a:srgbClr val="FF0000"/>
                </a:solidFill>
                <a:latin typeface="Calibri" pitchFamily="34" charset="0"/>
                <a:ea typeface="Calibri" pitchFamily="34" charset="0"/>
                <a:cs typeface="Calibri" pitchFamily="34" charset="0"/>
              </a:rPr>
              <a:t>6:</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Calibri" pitchFamily="34" charset="0"/>
              </a:rPr>
              <a:t>Click </a:t>
            </a:r>
            <a:r>
              <a:rPr lang="en-US" sz="2400" u="sng" dirty="0" smtClean="0">
                <a:solidFill>
                  <a:schemeClr val="bg1">
                    <a:lumMod val="95000"/>
                  </a:schemeClr>
                </a:solidFill>
                <a:latin typeface="Calibri" pitchFamily="34" charset="0"/>
                <a:ea typeface="Calibri" pitchFamily="34" charset="0"/>
                <a:cs typeface="Calibri" pitchFamily="34" charset="0"/>
              </a:rPr>
              <a:t>‘Settings’</a:t>
            </a:r>
            <a:r>
              <a:rPr lang="en-US" sz="2400" dirty="0" smtClean="0">
                <a:solidFill>
                  <a:schemeClr val="bg1">
                    <a:lumMod val="95000"/>
                  </a:schemeClr>
                </a:solidFill>
                <a:latin typeface="Calibri" pitchFamily="34" charset="0"/>
                <a:ea typeface="Calibri" pitchFamily="34" charset="0"/>
                <a:cs typeface="Calibri" pitchFamily="34" charset="0"/>
              </a:rPr>
              <a:t>. Tick the checkbox beside </a:t>
            </a:r>
            <a:r>
              <a:rPr lang="en-US" sz="2400" u="sng" dirty="0" smtClean="0">
                <a:solidFill>
                  <a:schemeClr val="bg1">
                    <a:lumMod val="95000"/>
                  </a:schemeClr>
                </a:solidFill>
                <a:latin typeface="Calibri" pitchFamily="34" charset="0"/>
                <a:ea typeface="Calibri" pitchFamily="34" charset="0"/>
                <a:cs typeface="Calibri" pitchFamily="34" charset="0"/>
              </a:rPr>
              <a:t>‘Publish text file to secret private URL</a:t>
            </a:r>
            <a:r>
              <a:rPr lang="en-US" sz="2400" b="1" u="sng" dirty="0" smtClean="0">
                <a:solidFill>
                  <a:schemeClr val="bg1">
                    <a:lumMod val="95000"/>
                  </a:schemeClr>
                </a:solidFill>
                <a:latin typeface="Calibri" pitchFamily="34" charset="0"/>
                <a:ea typeface="Calibri" pitchFamily="34" charset="0"/>
                <a:cs typeface="Calibri" pitchFamily="34" charset="0"/>
              </a:rPr>
              <a:t>:</a:t>
            </a:r>
            <a:r>
              <a:rPr lang="en-US" sz="2400" u="sng" dirty="0" smtClean="0">
                <a:solidFill>
                  <a:schemeClr val="bg1">
                    <a:lumMod val="95000"/>
                  </a:schemeClr>
                </a:solidFill>
                <a:latin typeface="Calibri" pitchFamily="34" charset="0"/>
                <a:ea typeface="Calibri" pitchFamily="34" charset="0"/>
                <a:cs typeface="Calibri" pitchFamily="34" charset="0"/>
              </a:rPr>
              <a:t>’</a:t>
            </a:r>
            <a:r>
              <a:rPr lang="en-US" sz="2400" dirty="0" smtClean="0">
                <a:solidFill>
                  <a:schemeClr val="bg1">
                    <a:lumMod val="95000"/>
                  </a:schemeClr>
                </a:solidFill>
                <a:latin typeface="Calibri" pitchFamily="34" charset="0"/>
                <a:ea typeface="Calibri" pitchFamily="34" charset="0"/>
                <a:cs typeface="Calibri" pitchFamily="34" charset="0"/>
              </a:rPr>
              <a:t>. Click </a:t>
            </a:r>
            <a:r>
              <a:rPr lang="en-US" sz="2400" u="sng" dirty="0" smtClean="0">
                <a:solidFill>
                  <a:schemeClr val="bg1">
                    <a:lumMod val="95000"/>
                  </a:schemeClr>
                </a:solidFill>
                <a:latin typeface="Calibri" pitchFamily="34" charset="0"/>
                <a:ea typeface="Calibri" pitchFamily="34" charset="0"/>
                <a:cs typeface="Calibri" pitchFamily="34" charset="0"/>
              </a:rPr>
              <a:t>‘Save Settings</a:t>
            </a:r>
            <a:r>
              <a:rPr lang="en-US" sz="2400" u="sng" dirty="0" smtClean="0">
                <a:solidFill>
                  <a:schemeClr val="bg1">
                    <a:lumMod val="95000"/>
                  </a:schemeClr>
                </a:solidFill>
                <a:latin typeface="Calibri" pitchFamily="34" charset="0"/>
                <a:ea typeface="Calibri" pitchFamily="34" charset="0"/>
                <a:cs typeface="Calibri" pitchFamily="34" charset="0"/>
              </a:rPr>
              <a:t>’</a:t>
            </a:r>
            <a:r>
              <a:rPr lang="en-US" sz="2400" dirty="0" smtClean="0">
                <a:solidFill>
                  <a:schemeClr val="bg1">
                    <a:lumMod val="95000"/>
                  </a:schemeClr>
                </a:solidFill>
                <a:latin typeface="Calibri" pitchFamily="34" charset="0"/>
                <a:ea typeface="Calibri" pitchFamily="34" charset="0"/>
                <a:cs typeface="Calibri" pitchFamily="34" charset="0"/>
              </a:rPr>
              <a:t>.</a:t>
            </a:r>
            <a:endParaRPr lang="en-US" sz="1400" dirty="0" smtClean="0">
              <a:solidFill>
                <a:schemeClr val="bg1">
                  <a:lumMod val="95000"/>
                </a:schemeClr>
              </a:solidFill>
              <a:latin typeface="Arial" pitchFamily="34" charset="0"/>
              <a:cs typeface="Arial" pitchFamily="34" charset="0"/>
            </a:endParaRPr>
          </a:p>
        </p:txBody>
      </p:sp>
      <p:sp>
        <p:nvSpPr>
          <p:cNvPr id="604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Extra Feature: Control via Internet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For this you need a stable internet connection to the PC which will be used to operate the device. Follow the previously stated </a:t>
            </a: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steps 1, 2 and 3</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Extra Feature: Control via Internet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For this you need a stable internet connection to the PC which will be used to operate the device. Follow the previously stated </a:t>
            </a: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steps 1, 2 and 3</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1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Extra Feature: Control via Internet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For this you need a stable internet connection to the PC which will be used to operate the device. Follow the previously stated </a:t>
            </a: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steps 1, 2 and 3</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0" name="Rectangle 4"/>
          <p:cNvSpPr>
            <a:spLocks noChangeArrowheads="1"/>
          </p:cNvSpPr>
          <p:nvPr/>
        </p:nvSpPr>
        <p:spPr bwMode="auto">
          <a:xfrm>
            <a:off x="0" y="381000"/>
            <a:ext cx="9252854" cy="187743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Extra Feature: Control via Internet</a:t>
            </a:r>
            <a:endParaRPr kumimoji="0" lang="en-US" sz="1600" b="0" i="1" u="none" strike="noStrike" cap="none" normalizeH="0" baseline="0" dirty="0" smtClean="0">
              <a:ln>
                <a:noFill/>
              </a:ln>
              <a:solidFill>
                <a:schemeClr val="bg1"/>
              </a:solidFill>
              <a:effectLst/>
              <a:latin typeface="Arial" pitchFamily="34" charset="0"/>
              <a:cs typeface="Arial" pitchFamily="34" charset="0"/>
            </a:endParaRPr>
          </a:p>
          <a:p>
            <a:r>
              <a:rPr lang="en-US" sz="2400" dirty="0" smtClean="0">
                <a:solidFill>
                  <a:schemeClr val="bg1"/>
                </a:solidFill>
              </a:rPr>
              <a:t>For </a:t>
            </a:r>
            <a:r>
              <a:rPr lang="en-US" sz="2400" dirty="0" smtClean="0">
                <a:solidFill>
                  <a:schemeClr val="bg1"/>
                </a:solidFill>
              </a:rPr>
              <a:t>this you need a stable internet connection to the PC which will be </a:t>
            </a:r>
            <a:endParaRPr lang="en-US" sz="2400" dirty="0" smtClean="0">
              <a:solidFill>
                <a:schemeClr val="bg1"/>
              </a:solidFill>
            </a:endParaRPr>
          </a:p>
          <a:p>
            <a:r>
              <a:rPr lang="en-US" sz="2400" dirty="0" smtClean="0">
                <a:solidFill>
                  <a:schemeClr val="bg1"/>
                </a:solidFill>
              </a:rPr>
              <a:t>used </a:t>
            </a:r>
            <a:r>
              <a:rPr lang="en-US" sz="2400" dirty="0" smtClean="0">
                <a:solidFill>
                  <a:schemeClr val="bg1"/>
                </a:solidFill>
              </a:rPr>
              <a:t>to operate the device. Follow the previously stated </a:t>
            </a:r>
            <a:r>
              <a:rPr lang="en-US" sz="2400" i="1" dirty="0" smtClean="0">
                <a:solidFill>
                  <a:schemeClr val="bg1"/>
                </a:solidFill>
              </a:rPr>
              <a:t>steps 1, 2 and 3</a:t>
            </a:r>
            <a:r>
              <a:rPr lang="en-US" sz="2400" dirty="0" smtClean="0">
                <a:solidFill>
                  <a:schemeClr val="bg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7400"/>
            <a:ext cx="12039600" cy="3416320"/>
          </a:xfrm>
          <a:prstGeom prst="rect">
            <a:avLst/>
          </a:prstGeom>
        </p:spPr>
        <p:txBody>
          <a:bodyPr wrap="square">
            <a:spAutoFit/>
          </a:bodyPr>
          <a:lstStyle/>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Calibri" pitchFamily="34" charset="0"/>
              </a:rPr>
              <a:t>Step 7:</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Calibri" pitchFamily="34" charset="0"/>
              </a:rPr>
              <a:t>Again go to Settings and you will find </a:t>
            </a:r>
            <a:r>
              <a:rPr lang="en-US" sz="2400" i="1" dirty="0" smtClean="0">
                <a:solidFill>
                  <a:schemeClr val="bg1">
                    <a:lumMod val="95000"/>
                  </a:schemeClr>
                </a:solidFill>
                <a:latin typeface="Calibri" pitchFamily="34" charset="0"/>
                <a:ea typeface="Calibri" pitchFamily="34" charset="0"/>
                <a:cs typeface="Calibri" pitchFamily="34" charset="0"/>
              </a:rPr>
              <a:t>a URL</a:t>
            </a:r>
            <a:r>
              <a:rPr lang="en-US" sz="2400" dirty="0" smtClean="0">
                <a:solidFill>
                  <a:schemeClr val="bg1">
                    <a:lumMod val="95000"/>
                  </a:schemeClr>
                </a:solidFill>
                <a:latin typeface="Calibri" pitchFamily="34" charset="0"/>
                <a:ea typeface="Calibri" pitchFamily="34" charset="0"/>
                <a:cs typeface="Calibri" pitchFamily="34" charset="0"/>
              </a:rPr>
              <a:t> beside ‘Publish text file </a:t>
            </a:r>
            <a:r>
              <a:rPr lang="en-US" sz="2400" dirty="0" smtClean="0">
                <a:solidFill>
                  <a:schemeClr val="bg1">
                    <a:lumMod val="95000"/>
                  </a:schemeClr>
                </a:solidFill>
                <a:latin typeface="Calibri" pitchFamily="34" charset="0"/>
                <a:ea typeface="Calibri" pitchFamily="34" charset="0"/>
                <a:cs typeface="Calibri" pitchFamily="34" charset="0"/>
              </a:rPr>
              <a:t>to</a:t>
            </a: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Calibri" pitchFamily="34" charset="0"/>
              </a:rPr>
              <a:t> </a:t>
            </a:r>
            <a:r>
              <a:rPr lang="en-US" sz="2400" dirty="0" smtClean="0">
                <a:solidFill>
                  <a:schemeClr val="bg1">
                    <a:lumMod val="95000"/>
                  </a:schemeClr>
                </a:solidFill>
                <a:latin typeface="Calibri" pitchFamily="34" charset="0"/>
                <a:ea typeface="Calibri" pitchFamily="34" charset="0"/>
                <a:cs typeface="Calibri" pitchFamily="34" charset="0"/>
              </a:rPr>
              <a:t>secret private URL</a:t>
            </a:r>
            <a:r>
              <a:rPr lang="en-US" sz="2400" b="1" dirty="0" smtClean="0">
                <a:solidFill>
                  <a:schemeClr val="bg1">
                    <a:lumMod val="95000"/>
                  </a:schemeClr>
                </a:solidFill>
                <a:latin typeface="Calibri" pitchFamily="34" charset="0"/>
                <a:ea typeface="Calibri" pitchFamily="34" charset="0"/>
                <a:cs typeface="Calibri" pitchFamily="34" charset="0"/>
              </a:rPr>
              <a:t>:</a:t>
            </a:r>
            <a:r>
              <a:rPr lang="en-US" sz="2400" dirty="0" smtClean="0">
                <a:solidFill>
                  <a:schemeClr val="bg1">
                    <a:lumMod val="95000"/>
                  </a:schemeClr>
                </a:solidFill>
                <a:latin typeface="Calibri" pitchFamily="34" charset="0"/>
                <a:ea typeface="Calibri" pitchFamily="34" charset="0"/>
                <a:cs typeface="Calibri" pitchFamily="34" charset="0"/>
              </a:rPr>
              <a:t>’. </a:t>
            </a:r>
            <a:r>
              <a:rPr lang="en-US" sz="2400" dirty="0" smtClean="0">
                <a:solidFill>
                  <a:schemeClr val="bg1">
                    <a:lumMod val="95000"/>
                  </a:schemeClr>
                </a:solidFill>
                <a:latin typeface="Calibri" pitchFamily="34" charset="0"/>
                <a:ea typeface="Calibri" pitchFamily="34" charset="0"/>
                <a:cs typeface="Calibri" pitchFamily="34" charset="0"/>
              </a:rPr>
              <a:t>Copy the URL to the ‘</a:t>
            </a:r>
            <a:r>
              <a:rPr lang="en-US" sz="2400" u="sng" dirty="0" smtClean="0">
                <a:solidFill>
                  <a:schemeClr val="bg1">
                    <a:lumMod val="95000"/>
                  </a:schemeClr>
                </a:solidFill>
                <a:latin typeface="Calibri" pitchFamily="34" charset="0"/>
                <a:ea typeface="Calibri" pitchFamily="34" charset="0"/>
                <a:cs typeface="Calibri" pitchFamily="34" charset="0"/>
              </a:rPr>
              <a:t>URL’</a:t>
            </a:r>
            <a:r>
              <a:rPr lang="en-US" sz="2400" i="1" dirty="0" smtClean="0">
                <a:solidFill>
                  <a:schemeClr val="bg1">
                    <a:lumMod val="95000"/>
                  </a:schemeClr>
                </a:solidFill>
                <a:latin typeface="Calibri" pitchFamily="34" charset="0"/>
                <a:ea typeface="Calibri" pitchFamily="34" charset="0"/>
                <a:cs typeface="Calibri" pitchFamily="34" charset="0"/>
              </a:rPr>
              <a:t> </a:t>
            </a:r>
            <a:r>
              <a:rPr lang="en-US" sz="2400" dirty="0" smtClean="0">
                <a:solidFill>
                  <a:schemeClr val="bg1">
                    <a:lumMod val="95000"/>
                  </a:schemeClr>
                </a:solidFill>
                <a:latin typeface="Calibri" pitchFamily="34" charset="0"/>
                <a:ea typeface="Calibri" pitchFamily="34" charset="0"/>
                <a:cs typeface="Calibri" pitchFamily="34" charset="0"/>
              </a:rPr>
              <a:t>textbox of the </a:t>
            </a:r>
            <a:endParaRPr lang="en-US" sz="2400" dirty="0" smtClean="0">
              <a:solidFill>
                <a:schemeClr val="bg1">
                  <a:lumMod val="95000"/>
                </a:schemeClr>
              </a:solidFill>
              <a:latin typeface="Calibri" pitchFamily="34" charset="0"/>
              <a:ea typeface="Calibri" pitchFamily="34" charset="0"/>
              <a:cs typeface="Calibri" pitchFamily="34" charset="0"/>
            </a:endParaRPr>
          </a:p>
          <a:p>
            <a:pPr lvl="0" indent="457200" eaLnBrk="0" fontAlgn="base" hangingPunct="0">
              <a:spcBef>
                <a:spcPct val="0"/>
              </a:spcBef>
              <a:spcAft>
                <a:spcPct val="0"/>
              </a:spcAft>
            </a:pPr>
            <a:r>
              <a:rPr lang="en-US" sz="2400" i="1" dirty="0" smtClean="0">
                <a:solidFill>
                  <a:schemeClr val="bg1">
                    <a:lumMod val="95000"/>
                  </a:schemeClr>
                </a:solidFill>
                <a:latin typeface="Calibri" pitchFamily="34" charset="0"/>
                <a:ea typeface="Calibri" pitchFamily="34" charset="0"/>
                <a:cs typeface="Times New Roman" pitchFamily="18" charset="0"/>
              </a:rPr>
              <a:t>‘</a:t>
            </a:r>
            <a:r>
              <a:rPr lang="en-US" sz="2400" i="1" dirty="0" smtClean="0">
                <a:solidFill>
                  <a:schemeClr val="bg1">
                    <a:lumMod val="95000"/>
                  </a:schemeClr>
                </a:solidFill>
                <a:latin typeface="Calibri" pitchFamily="34" charset="0"/>
                <a:ea typeface="Calibri" pitchFamily="34" charset="0"/>
                <a:cs typeface="Times New Roman" pitchFamily="18" charset="0"/>
              </a:rPr>
              <a:t>Blitzkrieg (stepper motor controller)’</a:t>
            </a:r>
            <a:r>
              <a:rPr lang="en-US" sz="2400" dirty="0" smtClean="0">
                <a:solidFill>
                  <a:schemeClr val="bg1">
                    <a:lumMod val="95000"/>
                  </a:schemeClr>
                </a:solidFill>
                <a:latin typeface="Calibri" pitchFamily="34" charset="0"/>
                <a:ea typeface="Calibri" pitchFamily="34" charset="0"/>
                <a:cs typeface="Times New Roman" pitchFamily="18" charset="0"/>
              </a:rPr>
              <a:t> </a:t>
            </a:r>
            <a:r>
              <a:rPr lang="en-US" sz="2400" dirty="0" smtClean="0">
                <a:solidFill>
                  <a:schemeClr val="bg1">
                    <a:lumMod val="95000"/>
                  </a:schemeClr>
                </a:solidFill>
                <a:latin typeface="Calibri" pitchFamily="34" charset="0"/>
                <a:ea typeface="Calibri" pitchFamily="34" charset="0"/>
                <a:cs typeface="Times New Roman" pitchFamily="18" charset="0"/>
              </a:rPr>
              <a:t>program </a:t>
            </a:r>
            <a:r>
              <a:rPr lang="en-US" sz="2400" dirty="0" smtClean="0">
                <a:solidFill>
                  <a:schemeClr val="bg1">
                    <a:lumMod val="95000"/>
                  </a:schemeClr>
                </a:solidFill>
                <a:latin typeface="Calibri" pitchFamily="34" charset="0"/>
                <a:ea typeface="Calibri" pitchFamily="34" charset="0"/>
                <a:cs typeface="Times New Roman" pitchFamily="18" charset="0"/>
              </a:rPr>
              <a:t>opened previously </a:t>
            </a:r>
            <a:r>
              <a:rPr lang="en-US" sz="2400" dirty="0" smtClean="0">
                <a:solidFill>
                  <a:schemeClr val="bg1">
                    <a:lumMod val="95000"/>
                  </a:schemeClr>
                </a:solidFill>
                <a:latin typeface="Calibri" pitchFamily="34" charset="0"/>
                <a:ea typeface="Calibri" pitchFamily="34" charset="0"/>
                <a:cs typeface="Times New Roman" pitchFamily="18" charset="0"/>
              </a:rPr>
              <a:t>in</a:t>
            </a: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 </a:t>
            </a:r>
            <a:r>
              <a:rPr lang="en-US" sz="2400" dirty="0" smtClean="0">
                <a:solidFill>
                  <a:schemeClr val="bg1">
                    <a:lumMod val="95000"/>
                  </a:schemeClr>
                </a:solidFill>
                <a:latin typeface="Calibri" pitchFamily="34" charset="0"/>
                <a:ea typeface="Calibri" pitchFamily="34" charset="0"/>
                <a:cs typeface="Times New Roman" pitchFamily="18" charset="0"/>
              </a:rPr>
              <a:t>the PC connected with our device.</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endParaRPr lang="en-US" sz="2400" b="1"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a:t>
            </a:r>
            <a:r>
              <a:rPr lang="en-US" sz="2400" b="1" i="1" dirty="0" smtClean="0">
                <a:solidFill>
                  <a:srgbClr val="FF0000"/>
                </a:solidFill>
                <a:latin typeface="Calibri" pitchFamily="34" charset="0"/>
                <a:ea typeface="Calibri" pitchFamily="34" charset="0"/>
                <a:cs typeface="Times New Roman" pitchFamily="18" charset="0"/>
              </a:rPr>
              <a:t>8:</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Click </a:t>
            </a:r>
            <a:r>
              <a:rPr lang="en-US" sz="2400" u="sng" dirty="0" smtClean="0">
                <a:solidFill>
                  <a:schemeClr val="bg1">
                    <a:lumMod val="95000"/>
                  </a:schemeClr>
                </a:solidFill>
                <a:latin typeface="Calibri" pitchFamily="34" charset="0"/>
                <a:ea typeface="Calibri" pitchFamily="34" charset="0"/>
                <a:cs typeface="Times New Roman" pitchFamily="18" charset="0"/>
              </a:rPr>
              <a:t>Start</a:t>
            </a:r>
            <a:r>
              <a:rPr lang="en-US" sz="2400" dirty="0" smtClean="0">
                <a:solidFill>
                  <a:schemeClr val="bg1">
                    <a:lumMod val="95000"/>
                  </a:schemeClr>
                </a:solidFill>
                <a:latin typeface="Calibri" pitchFamily="34" charset="0"/>
                <a:ea typeface="Calibri" pitchFamily="34" charset="0"/>
                <a:cs typeface="Times New Roman" pitchFamily="18" charset="0"/>
              </a:rPr>
              <a:t> and then Tick the checkbox beside </a:t>
            </a:r>
            <a:r>
              <a:rPr lang="en-US" sz="2400" u="sng" dirty="0" smtClean="0">
                <a:solidFill>
                  <a:schemeClr val="bg1">
                    <a:lumMod val="95000"/>
                  </a:schemeClr>
                </a:solidFill>
                <a:latin typeface="Calibri" pitchFamily="34" charset="0"/>
                <a:ea typeface="Calibri" pitchFamily="34" charset="0"/>
                <a:cs typeface="Times New Roman" pitchFamily="18" charset="0"/>
              </a:rPr>
              <a:t>‘Enable Online Control’</a:t>
            </a:r>
            <a:r>
              <a:rPr lang="en-US" sz="2400" dirty="0" smtClean="0">
                <a:solidFill>
                  <a:schemeClr val="bg1">
                    <a:lumMod val="95000"/>
                  </a:schemeClr>
                </a:solidFill>
                <a:latin typeface="Calibri" pitchFamily="34" charset="0"/>
                <a:ea typeface="Calibri" pitchFamily="34" charset="0"/>
                <a:cs typeface="Times New Roman" pitchFamily="18" charset="0"/>
              </a:rPr>
              <a:t>. </a:t>
            </a: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Now </a:t>
            </a:r>
            <a:r>
              <a:rPr lang="en-US" sz="2400" dirty="0" smtClean="0">
                <a:solidFill>
                  <a:schemeClr val="bg1">
                    <a:lumMod val="95000"/>
                  </a:schemeClr>
                </a:solidFill>
                <a:latin typeface="Calibri" pitchFamily="34" charset="0"/>
                <a:ea typeface="Calibri" pitchFamily="34" charset="0"/>
                <a:cs typeface="Times New Roman" pitchFamily="18" charset="0"/>
              </a:rPr>
              <a:t>we can </a:t>
            </a:r>
            <a:r>
              <a:rPr lang="en-US" sz="2400" dirty="0" smtClean="0">
                <a:solidFill>
                  <a:schemeClr val="bg1">
                    <a:lumMod val="95000"/>
                  </a:schemeClr>
                </a:solidFill>
                <a:latin typeface="Calibri" pitchFamily="34" charset="0"/>
                <a:ea typeface="Calibri" pitchFamily="34" charset="0"/>
                <a:cs typeface="Times New Roman" pitchFamily="18" charset="0"/>
              </a:rPr>
              <a:t>start controlling </a:t>
            </a:r>
            <a:r>
              <a:rPr lang="en-US" sz="2400" dirty="0" smtClean="0">
                <a:solidFill>
                  <a:schemeClr val="bg1">
                    <a:lumMod val="95000"/>
                  </a:schemeClr>
                </a:solidFill>
                <a:latin typeface="Calibri" pitchFamily="34" charset="0"/>
                <a:ea typeface="Calibri" pitchFamily="34" charset="0"/>
                <a:cs typeface="Times New Roman" pitchFamily="18" charset="0"/>
              </a:rPr>
              <a:t>the stepper motor via internet</a:t>
            </a:r>
            <a:r>
              <a:rPr lang="en-US" sz="2400" dirty="0" smtClean="0">
                <a:solidFill>
                  <a:schemeClr val="bg1">
                    <a:lumMod val="95000"/>
                  </a:schemeClr>
                </a:solidFill>
                <a:latin typeface="Calibri" pitchFamily="34" charset="0"/>
                <a:ea typeface="Calibri" pitchFamily="34" charset="0"/>
                <a:cs typeface="Times New Roman" pitchFamily="18" charset="0"/>
              </a:rPr>
              <a:t>.</a:t>
            </a:r>
            <a:endParaRPr lang="en-US" sz="1400" dirty="0" smtClean="0">
              <a:solidFill>
                <a:schemeClr val="bg1">
                  <a:lumMod val="95000"/>
                </a:schemeClr>
              </a:solidFill>
              <a:latin typeface="Arial" pitchFamily="34" charset="0"/>
              <a:cs typeface="Arial" pitchFamily="34" charset="0"/>
            </a:endParaRPr>
          </a:p>
        </p:txBody>
      </p:sp>
      <p:sp>
        <p:nvSpPr>
          <p:cNvPr id="3" name="Rectangle 2"/>
          <p:cNvSpPr/>
          <p:nvPr/>
        </p:nvSpPr>
        <p:spPr>
          <a:xfrm>
            <a:off x="1905000" y="685800"/>
            <a:ext cx="5264518" cy="523220"/>
          </a:xfrm>
          <a:prstGeom prst="rect">
            <a:avLst/>
          </a:prstGeom>
        </p:spPr>
        <p:txBody>
          <a:bodyPr wrap="none">
            <a:spAutoFit/>
          </a:bodyPr>
          <a:lstStyle/>
          <a:p>
            <a:pPr lvl="0" fontAlgn="base">
              <a:spcBef>
                <a:spcPct val="0"/>
              </a:spcBef>
              <a:spcAft>
                <a:spcPct val="0"/>
              </a:spcAft>
            </a:pPr>
            <a:r>
              <a:rPr lang="en-US" sz="2800" b="1" i="1" dirty="0" smtClean="0">
                <a:solidFill>
                  <a:schemeClr val="bg1"/>
                </a:solidFill>
                <a:latin typeface="Calibri" pitchFamily="34" charset="0"/>
                <a:ea typeface="Calibri" pitchFamily="34" charset="0"/>
                <a:cs typeface="Times New Roman" pitchFamily="18" charset="0"/>
              </a:rPr>
              <a:t>Extra Feature: Control via Internet</a:t>
            </a:r>
            <a:endParaRPr lang="en-US" sz="1600" i="1" dirty="0" smtClean="0">
              <a:solidFill>
                <a:schemeClr val="bg1"/>
              </a:solidFill>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10896600" cy="5109091"/>
          </a:xfrm>
          <a:prstGeom prst="rect">
            <a:avLst/>
          </a:prstGeom>
        </p:spPr>
        <p:txBody>
          <a:bodyPr wrap="square">
            <a:spAutoFit/>
          </a:bodyPr>
          <a:lstStyle/>
          <a:p>
            <a:pPr lvl="0" indent="457200" eaLnBrk="0" fontAlgn="base" hangingPunct="0">
              <a:spcBef>
                <a:spcPct val="0"/>
              </a:spcBef>
              <a:spcAft>
                <a:spcPct val="0"/>
              </a:spcAft>
            </a:pPr>
            <a:r>
              <a:rPr lang="en-US" sz="2400" b="1" i="1" dirty="0" smtClean="0">
                <a:solidFill>
                  <a:srgbClr val="FF0000"/>
                </a:solidFill>
                <a:latin typeface="Calibri" pitchFamily="34" charset="0"/>
                <a:ea typeface="Calibri" pitchFamily="34" charset="0"/>
                <a:cs typeface="Times New Roman" pitchFamily="18" charset="0"/>
              </a:rPr>
              <a:t>Step 9:</a:t>
            </a:r>
            <a:endParaRPr lang="en-US" sz="1400" i="1" dirty="0" smtClean="0">
              <a:solidFill>
                <a:srgbClr val="FF0000"/>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On the </a:t>
            </a:r>
            <a:r>
              <a:rPr lang="en-US" sz="2400" dirty="0" smtClean="0">
                <a:solidFill>
                  <a:schemeClr val="bg1">
                    <a:lumMod val="95000"/>
                  </a:schemeClr>
                </a:solidFill>
                <a:latin typeface="Calibri" pitchFamily="34" charset="0"/>
                <a:ea typeface="Calibri" pitchFamily="34" charset="0"/>
                <a:cs typeface="Times New Roman" pitchFamily="18" charset="0"/>
                <a:hlinkClick r:id="rId2"/>
              </a:rPr>
              <a:t>www.mytextfile.com</a:t>
            </a:r>
            <a:r>
              <a:rPr lang="en-US" sz="2400" dirty="0" smtClean="0">
                <a:solidFill>
                  <a:schemeClr val="bg1">
                    <a:lumMod val="95000"/>
                  </a:schemeClr>
                </a:solidFill>
                <a:latin typeface="Calibri" pitchFamily="34" charset="0"/>
                <a:ea typeface="Calibri" pitchFamily="34" charset="0"/>
                <a:cs typeface="Times New Roman" pitchFamily="18" charset="0"/>
              </a:rPr>
              <a:t> site you will find a text editor window. </a:t>
            </a: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Here </a:t>
            </a:r>
            <a:r>
              <a:rPr lang="en-US" sz="2400" dirty="0" smtClean="0">
                <a:solidFill>
                  <a:schemeClr val="bg1">
                    <a:lumMod val="95000"/>
                  </a:schemeClr>
                </a:solidFill>
                <a:latin typeface="Calibri" pitchFamily="34" charset="0"/>
                <a:ea typeface="Calibri" pitchFamily="34" charset="0"/>
                <a:cs typeface="Times New Roman" pitchFamily="18" charset="0"/>
              </a:rPr>
              <a:t>if you write a key-letter and then click ‘Save’ the motor will act </a:t>
            </a: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accordingly</a:t>
            </a:r>
            <a:r>
              <a:rPr lang="en-US" sz="2400" dirty="0" smtClean="0">
                <a:solidFill>
                  <a:schemeClr val="bg1">
                    <a:lumMod val="95000"/>
                  </a:schemeClr>
                </a:solidFill>
                <a:latin typeface="Calibri" pitchFamily="34" charset="0"/>
                <a:ea typeface="Calibri" pitchFamily="34" charset="0"/>
                <a:cs typeface="Times New Roman" pitchFamily="18" charset="0"/>
              </a:rPr>
              <a:t>. The key-letters </a:t>
            </a:r>
            <a:r>
              <a:rPr lang="en-US" sz="2400" dirty="0" smtClean="0">
                <a:solidFill>
                  <a:schemeClr val="bg1">
                    <a:lumMod val="95000"/>
                  </a:schemeClr>
                </a:solidFill>
                <a:latin typeface="Calibri" pitchFamily="34" charset="0"/>
                <a:ea typeface="Calibri" pitchFamily="34" charset="0"/>
                <a:cs typeface="Times New Roman" pitchFamily="18" charset="0"/>
              </a:rPr>
              <a:t>are-</a:t>
            </a:r>
          </a:p>
          <a:p>
            <a:pPr lvl="0" indent="457200" eaLnBrk="0" fontAlgn="base" hangingPunct="0">
              <a:spcBef>
                <a:spcPct val="0"/>
              </a:spcBef>
              <a:spcAft>
                <a:spcPct val="0"/>
              </a:spcAft>
            </a:pP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‘A’ for clockwise full step rotation</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‘B’ for clockwise half step rotation</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‘C’ for anti-clockwise full step rotation</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‘D’ for anti-clockwise half step rotation</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‘O’ for Motor Off</a:t>
            </a:r>
            <a:endParaRPr lang="en-US" sz="1400" dirty="0" smtClean="0">
              <a:solidFill>
                <a:schemeClr val="bg1">
                  <a:lumMod val="95000"/>
                </a:schemeClr>
              </a:solidFill>
              <a:latin typeface="Arial" pitchFamily="34" charset="0"/>
              <a:cs typeface="Arial" pitchFamily="34" charset="0"/>
            </a:endParaRPr>
          </a:p>
          <a:p>
            <a:pPr lvl="0" indent="457200" eaLnBrk="0" fontAlgn="base" hangingPunct="0">
              <a:spcBef>
                <a:spcPct val="0"/>
              </a:spcBef>
              <a:spcAft>
                <a:spcPct val="0"/>
              </a:spcAft>
            </a:pP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Remember</a:t>
            </a:r>
            <a:r>
              <a:rPr lang="en-US" sz="2400" dirty="0" smtClean="0">
                <a:solidFill>
                  <a:schemeClr val="bg1">
                    <a:lumMod val="95000"/>
                  </a:schemeClr>
                </a:solidFill>
                <a:latin typeface="Calibri" pitchFamily="34" charset="0"/>
                <a:ea typeface="Calibri" pitchFamily="34" charset="0"/>
                <a:cs typeface="Times New Roman" pitchFamily="18" charset="0"/>
              </a:rPr>
              <a:t>, there must be only one letter and it must be written at </a:t>
            </a:r>
            <a:endParaRPr lang="en-US" sz="2400" dirty="0" smtClean="0">
              <a:solidFill>
                <a:schemeClr val="bg1">
                  <a:lumMod val="95000"/>
                </a:schemeClr>
              </a:solidFill>
              <a:latin typeface="Calibri" pitchFamily="34" charset="0"/>
              <a:ea typeface="Calibri" pitchFamily="34" charset="0"/>
              <a:cs typeface="Times New Roman" pitchFamily="18" charset="0"/>
            </a:endParaRP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the </a:t>
            </a:r>
            <a:r>
              <a:rPr lang="en-US" sz="2400" dirty="0" smtClean="0">
                <a:solidFill>
                  <a:schemeClr val="bg1">
                    <a:lumMod val="95000"/>
                  </a:schemeClr>
                </a:solidFill>
                <a:latin typeface="Calibri" pitchFamily="34" charset="0"/>
                <a:ea typeface="Calibri" pitchFamily="34" charset="0"/>
                <a:cs typeface="Times New Roman" pitchFamily="18" charset="0"/>
              </a:rPr>
              <a:t>first position of the text editor. Also, the key-letter is to be </a:t>
            </a:r>
            <a:r>
              <a:rPr lang="en-US" sz="2400" dirty="0" smtClean="0">
                <a:solidFill>
                  <a:schemeClr val="bg1">
                    <a:lumMod val="95000"/>
                  </a:schemeClr>
                </a:solidFill>
                <a:latin typeface="Calibri" pitchFamily="34" charset="0"/>
                <a:ea typeface="Calibri" pitchFamily="34" charset="0"/>
                <a:cs typeface="Times New Roman" pitchFamily="18" charset="0"/>
              </a:rPr>
              <a:t>written</a:t>
            </a:r>
          </a:p>
          <a:p>
            <a:pPr lvl="0" indent="457200" eaLnBrk="0" fontAlgn="base" hangingPunct="0">
              <a:spcBef>
                <a:spcPct val="0"/>
              </a:spcBef>
              <a:spcAft>
                <a:spcPct val="0"/>
              </a:spcAft>
            </a:pPr>
            <a:r>
              <a:rPr lang="en-US" sz="2400" dirty="0" smtClean="0">
                <a:solidFill>
                  <a:schemeClr val="bg1">
                    <a:lumMod val="95000"/>
                  </a:schemeClr>
                </a:solidFill>
                <a:latin typeface="Calibri" pitchFamily="34" charset="0"/>
                <a:ea typeface="Calibri" pitchFamily="34" charset="0"/>
                <a:cs typeface="Times New Roman" pitchFamily="18" charset="0"/>
              </a:rPr>
              <a:t> </a:t>
            </a:r>
            <a:r>
              <a:rPr lang="en-US" sz="2400" dirty="0" smtClean="0">
                <a:solidFill>
                  <a:schemeClr val="bg1">
                    <a:lumMod val="95000"/>
                  </a:schemeClr>
                </a:solidFill>
                <a:latin typeface="Calibri" pitchFamily="34" charset="0"/>
                <a:ea typeface="Calibri" pitchFamily="34" charset="0"/>
                <a:cs typeface="Times New Roman" pitchFamily="18" charset="0"/>
              </a:rPr>
              <a:t>in Capital.</a:t>
            </a:r>
            <a:endParaRPr lang="en-US" sz="4000" dirty="0" smtClean="0">
              <a:solidFill>
                <a:schemeClr val="bg1">
                  <a:lumMod val="95000"/>
                </a:schemeClr>
              </a:solidFill>
              <a:latin typeface="Arial" pitchFamily="34" charset="0"/>
              <a:cs typeface="Arial" pitchFamily="34" charset="0"/>
            </a:endParaRPr>
          </a:p>
        </p:txBody>
      </p:sp>
      <p:sp>
        <p:nvSpPr>
          <p:cNvPr id="3" name="Rectangle 2"/>
          <p:cNvSpPr/>
          <p:nvPr/>
        </p:nvSpPr>
        <p:spPr>
          <a:xfrm>
            <a:off x="1905000" y="304800"/>
            <a:ext cx="5264518" cy="523220"/>
          </a:xfrm>
          <a:prstGeom prst="rect">
            <a:avLst/>
          </a:prstGeom>
        </p:spPr>
        <p:txBody>
          <a:bodyPr wrap="none">
            <a:spAutoFit/>
          </a:bodyPr>
          <a:lstStyle/>
          <a:p>
            <a:pPr lvl="0" fontAlgn="base">
              <a:spcBef>
                <a:spcPct val="0"/>
              </a:spcBef>
              <a:spcAft>
                <a:spcPct val="0"/>
              </a:spcAft>
            </a:pPr>
            <a:r>
              <a:rPr lang="en-US" sz="2800" b="1" i="1" dirty="0" smtClean="0">
                <a:solidFill>
                  <a:schemeClr val="bg1"/>
                </a:solidFill>
                <a:latin typeface="Calibri" pitchFamily="34" charset="0"/>
                <a:ea typeface="Calibri" pitchFamily="34" charset="0"/>
                <a:cs typeface="Times New Roman" pitchFamily="18" charset="0"/>
              </a:rPr>
              <a:t>Extra Feature: Control via Internet</a:t>
            </a:r>
            <a:endParaRPr lang="en-US" sz="1600" i="1" dirty="0" smtClean="0">
              <a:solidFill>
                <a:schemeClr val="bg1"/>
              </a:solidFill>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1"/>
            <a:ext cx="1005019" cy="646331"/>
          </a:xfrm>
          <a:prstGeom prst="rect">
            <a:avLst/>
          </a:prstGeom>
          <a:noFill/>
        </p:spPr>
        <p:txBody>
          <a:bodyPr wrap="square" rtlCol="0">
            <a:spAutoFit/>
          </a:bodyPr>
          <a:lstStyle/>
          <a:p>
            <a:r>
              <a:rPr lang="en-US" sz="3600" dirty="0" smtClean="0">
                <a:solidFill>
                  <a:schemeClr val="bg1"/>
                </a:solidFill>
              </a:rPr>
              <a:t>Cost</a:t>
            </a:r>
            <a:endParaRPr lang="en-US" sz="2400" dirty="0">
              <a:solidFill>
                <a:schemeClr val="bg1"/>
              </a:solidFill>
            </a:endParaRPr>
          </a:p>
        </p:txBody>
      </p:sp>
      <p:graphicFrame>
        <p:nvGraphicFramePr>
          <p:cNvPr id="3" name="Table 2"/>
          <p:cNvGraphicFramePr>
            <a:graphicFrameLocks noGrp="1"/>
          </p:cNvGraphicFramePr>
          <p:nvPr/>
        </p:nvGraphicFramePr>
        <p:xfrm>
          <a:off x="457200" y="533400"/>
          <a:ext cx="7543800" cy="5476498"/>
        </p:xfrm>
        <a:graphic>
          <a:graphicData uri="http://schemas.openxmlformats.org/drawingml/2006/table">
            <a:tbl>
              <a:tblPr>
                <a:tableStyleId>{3C2FFA5D-87B4-456A-9821-1D502468CF0F}</a:tableStyleId>
              </a:tblPr>
              <a:tblGrid>
                <a:gridCol w="3624158"/>
                <a:gridCol w="3919642"/>
              </a:tblGrid>
              <a:tr h="652833">
                <a:tc>
                  <a:txBody>
                    <a:bodyPr/>
                    <a:lstStyle/>
                    <a:p>
                      <a:pPr marL="0" marR="0">
                        <a:lnSpc>
                          <a:spcPct val="115000"/>
                        </a:lnSpc>
                        <a:spcBef>
                          <a:spcPts val="0"/>
                        </a:spcBef>
                        <a:spcAft>
                          <a:spcPts val="0"/>
                        </a:spcAft>
                      </a:pPr>
                      <a:r>
                        <a:rPr lang="en-GB" sz="2000" dirty="0" smtClean="0"/>
                        <a:t> </a:t>
                      </a:r>
                      <a:r>
                        <a:rPr lang="en-GB" sz="2000" dirty="0"/>
                        <a:t>Name of the </a:t>
                      </a:r>
                      <a:endParaRPr lang="en-GB" sz="2000" dirty="0" smtClean="0"/>
                    </a:p>
                    <a:p>
                      <a:pPr marL="0" marR="0">
                        <a:lnSpc>
                          <a:spcPct val="115000"/>
                        </a:lnSpc>
                        <a:spcBef>
                          <a:spcPts val="0"/>
                        </a:spcBef>
                        <a:spcAft>
                          <a:spcPts val="0"/>
                        </a:spcAft>
                      </a:pPr>
                      <a:r>
                        <a:rPr lang="en-GB" sz="2000" dirty="0" smtClean="0"/>
                        <a:t>Component</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a:t>                                       Price(BTD)</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smtClean="0"/>
                        <a:t>1.Transformer</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t>120</a:t>
                      </a:r>
                      <a:endParaRPr lang="en-GB"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a:t>2.Bridge rectifier</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dk1"/>
                          </a:solidFill>
                          <a:latin typeface="+mn-lt"/>
                          <a:ea typeface="+mn-ea"/>
                          <a:cs typeface="+mn-cs"/>
                        </a:rPr>
                        <a:t>40</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a:solidFill>
                            <a:schemeClr val="tx1"/>
                          </a:solidFill>
                        </a:rPr>
                        <a:t>3.7805IC</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tx1"/>
                          </a:solidFill>
                          <a:latin typeface="Calibri"/>
                          <a:ea typeface="Calibri"/>
                          <a:cs typeface="Times New Roman"/>
                        </a:rPr>
                        <a:t>7</a:t>
                      </a:r>
                      <a:endParaRPr lang="en-GB" sz="2000" dirty="0">
                        <a:solidFill>
                          <a:schemeClr val="tx1"/>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a:t>4.Heat sink</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tx1"/>
                          </a:solidFill>
                          <a:latin typeface="Calibri"/>
                          <a:ea typeface="Calibri"/>
                          <a:cs typeface="Times New Roman"/>
                        </a:rPr>
                        <a:t>35</a:t>
                      </a:r>
                      <a:endParaRPr lang="en-GB" sz="2000" dirty="0">
                        <a:solidFill>
                          <a:schemeClr val="tx1"/>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a:t>5.RS232 Connector </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a:t>250</a:t>
                      </a:r>
                      <a:endParaRPr lang="en-US" sz="2000">
                        <a:solidFill>
                          <a:schemeClr val="bg1">
                            <a:lumMod val="95000"/>
                          </a:schemeClr>
                        </a:solidFill>
                        <a:latin typeface="Calibri"/>
                        <a:ea typeface="Calibri"/>
                        <a:cs typeface="Times New Roman"/>
                      </a:endParaRPr>
                    </a:p>
                  </a:txBody>
                  <a:tcPr marL="68580" marR="68580" marT="0" marB="0"/>
                </a:tc>
              </a:tr>
              <a:tr h="589792">
                <a:tc>
                  <a:txBody>
                    <a:bodyPr/>
                    <a:lstStyle/>
                    <a:p>
                      <a:pPr marL="0" marR="0">
                        <a:lnSpc>
                          <a:spcPct val="115000"/>
                        </a:lnSpc>
                        <a:spcBef>
                          <a:spcPts val="0"/>
                        </a:spcBef>
                        <a:spcAft>
                          <a:spcPts val="0"/>
                        </a:spcAft>
                      </a:pPr>
                      <a:r>
                        <a:rPr lang="en-GB" sz="2000" dirty="0"/>
                        <a:t>6.RS232 Male-female cable</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a:t>200</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dirty="0"/>
                        <a:t>7.MAX 232</a:t>
                      </a:r>
                      <a:endParaRPr lang="en-US" sz="2000" dirty="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tx1"/>
                          </a:solidFill>
                          <a:latin typeface="Calibri"/>
                          <a:ea typeface="Calibri"/>
                          <a:cs typeface="Times New Roman"/>
                        </a:rPr>
                        <a:t>65</a:t>
                      </a:r>
                      <a:endParaRPr lang="en-GB" sz="2000" dirty="0">
                        <a:solidFill>
                          <a:schemeClr val="tx1"/>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8.ATMEGA 32</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dk1"/>
                          </a:solidFill>
                          <a:latin typeface="+mn-lt"/>
                          <a:ea typeface="+mn-ea"/>
                          <a:cs typeface="+mn-cs"/>
                        </a:rPr>
                        <a:t>385</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9.Stepper Motor</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a:t>230</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10.ULN 2003</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tx1"/>
                          </a:solidFill>
                          <a:latin typeface="Calibri"/>
                          <a:ea typeface="Calibri"/>
                          <a:cs typeface="Times New Roman"/>
                        </a:rPr>
                        <a:t>23</a:t>
                      </a:r>
                      <a:endParaRPr lang="en-GB" sz="2000" dirty="0">
                        <a:solidFill>
                          <a:schemeClr val="tx1"/>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11.Capacitors(8 piece)</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a:t>25</a:t>
                      </a:r>
                      <a:endParaRPr lang="en-US" sz="2000" dirty="0">
                        <a:solidFill>
                          <a:schemeClr val="bg1">
                            <a:lumMod val="95000"/>
                          </a:schemeClr>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12.Wire</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smtClean="0">
                          <a:solidFill>
                            <a:schemeClr val="tx1"/>
                          </a:solidFill>
                          <a:latin typeface="Calibri"/>
                          <a:ea typeface="Calibri"/>
                          <a:cs typeface="Times New Roman"/>
                        </a:rPr>
                        <a:t>30</a:t>
                      </a:r>
                      <a:endParaRPr lang="en-GB" sz="2000" dirty="0">
                        <a:solidFill>
                          <a:schemeClr val="tx1"/>
                        </a:solidFill>
                        <a:latin typeface="Calibri"/>
                        <a:ea typeface="Calibri"/>
                        <a:cs typeface="Times New Roman"/>
                      </a:endParaRPr>
                    </a:p>
                  </a:txBody>
                  <a:tcPr marL="68580" marR="68580" marT="0" marB="0"/>
                </a:tc>
              </a:tr>
              <a:tr h="326417">
                <a:tc>
                  <a:txBody>
                    <a:bodyPr/>
                    <a:lstStyle/>
                    <a:p>
                      <a:pPr marL="0" marR="0">
                        <a:lnSpc>
                          <a:spcPct val="115000"/>
                        </a:lnSpc>
                        <a:spcBef>
                          <a:spcPts val="0"/>
                        </a:spcBef>
                        <a:spcAft>
                          <a:spcPts val="0"/>
                        </a:spcAft>
                      </a:pPr>
                      <a:r>
                        <a:rPr lang="en-GB" sz="2000"/>
                        <a:t>13.Bread Board(2 piece)</a:t>
                      </a:r>
                      <a:endParaRPr lang="en-US" sz="2000">
                        <a:solidFill>
                          <a:schemeClr val="bg1">
                            <a:lumMod val="95000"/>
                          </a:schemeClr>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2000" dirty="0"/>
                        <a:t>300(150*2)</a:t>
                      </a:r>
                      <a:endParaRPr lang="en-US" sz="2000" dirty="0">
                        <a:solidFill>
                          <a:schemeClr val="bg1">
                            <a:lumMod val="95000"/>
                          </a:schemeClr>
                        </a:solidFill>
                        <a:latin typeface="Calibri"/>
                        <a:ea typeface="Calibri"/>
                        <a:cs typeface="Times New Roman"/>
                      </a:endParaRPr>
                    </a:p>
                  </a:txBody>
                  <a:tcPr marL="68580" marR="68580" marT="0" marB="0"/>
                </a:tc>
              </a:tr>
            </a:tbl>
          </a:graphicData>
        </a:graphic>
      </p:graphicFrame>
      <p:sp>
        <p:nvSpPr>
          <p:cNvPr id="4" name="TextBox 3"/>
          <p:cNvSpPr txBox="1"/>
          <p:nvPr/>
        </p:nvSpPr>
        <p:spPr>
          <a:xfrm>
            <a:off x="4114800" y="6019800"/>
            <a:ext cx="914400" cy="461665"/>
          </a:xfrm>
          <a:prstGeom prst="rect">
            <a:avLst/>
          </a:prstGeom>
          <a:noFill/>
        </p:spPr>
        <p:txBody>
          <a:bodyPr wrap="square" rtlCol="0">
            <a:spAutoFit/>
          </a:bodyPr>
          <a:lstStyle/>
          <a:p>
            <a:r>
              <a:rPr lang="en-US" sz="2400" b="1" dirty="0" smtClean="0">
                <a:solidFill>
                  <a:schemeClr val="bg1">
                    <a:lumMod val="95000"/>
                  </a:schemeClr>
                </a:solidFill>
              </a:rPr>
              <a:t>1710</a:t>
            </a:r>
            <a:endParaRPr lang="en-US" sz="2400" b="1" dirty="0">
              <a:solidFill>
                <a:schemeClr val="bg1">
                  <a:lumMod val="95000"/>
                </a:schemeClr>
              </a:solidFill>
            </a:endParaRPr>
          </a:p>
        </p:txBody>
      </p:sp>
      <p:sp>
        <p:nvSpPr>
          <p:cNvPr id="5" name="TextBox 4"/>
          <p:cNvSpPr txBox="1"/>
          <p:nvPr/>
        </p:nvSpPr>
        <p:spPr>
          <a:xfrm>
            <a:off x="3048000" y="5943600"/>
            <a:ext cx="885755" cy="523220"/>
          </a:xfrm>
          <a:prstGeom prst="rect">
            <a:avLst/>
          </a:prstGeom>
          <a:noFill/>
        </p:spPr>
        <p:txBody>
          <a:bodyPr wrap="none" rtlCol="0">
            <a:spAutoFit/>
          </a:bodyPr>
          <a:lstStyle/>
          <a:p>
            <a:r>
              <a:rPr lang="en-US" sz="2800" dirty="0" smtClean="0">
                <a:solidFill>
                  <a:schemeClr val="bg1">
                    <a:lumMod val="95000"/>
                  </a:schemeClr>
                </a:solidFill>
              </a:rPr>
              <a:t>Total</a:t>
            </a:r>
            <a:endParaRPr lang="en-US" sz="28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533400"/>
            <a:ext cx="3417218" cy="769441"/>
          </a:xfrm>
          <a:prstGeom prst="rect">
            <a:avLst/>
          </a:prstGeom>
          <a:noFill/>
        </p:spPr>
        <p:txBody>
          <a:bodyPr wrap="none" rtlCol="0">
            <a:spAutoFit/>
          </a:bodyPr>
          <a:lstStyle/>
          <a:p>
            <a:r>
              <a:rPr lang="en-US" sz="4400" dirty="0" smtClean="0">
                <a:solidFill>
                  <a:schemeClr val="bg1"/>
                </a:solidFill>
              </a:rPr>
              <a:t>Achievements</a:t>
            </a:r>
            <a:endParaRPr lang="en-US" sz="4400" dirty="0">
              <a:solidFill>
                <a:schemeClr val="bg1"/>
              </a:solidFill>
            </a:endParaRPr>
          </a:p>
        </p:txBody>
      </p:sp>
      <p:sp>
        <p:nvSpPr>
          <p:cNvPr id="3" name="TextBox 2"/>
          <p:cNvSpPr txBox="1"/>
          <p:nvPr/>
        </p:nvSpPr>
        <p:spPr>
          <a:xfrm>
            <a:off x="609600" y="1676400"/>
            <a:ext cx="8776570" cy="3046988"/>
          </a:xfrm>
          <a:prstGeom prst="rect">
            <a:avLst/>
          </a:prstGeom>
          <a:noFill/>
        </p:spPr>
        <p:txBody>
          <a:bodyPr wrap="none" rtlCol="0">
            <a:spAutoFit/>
          </a:bodyPr>
          <a:lstStyle/>
          <a:p>
            <a:pPr marL="342900" indent="-342900">
              <a:buAutoNum type="arabicPeriod"/>
            </a:pPr>
            <a:r>
              <a:rPr lang="en-US" sz="3200" dirty="0" smtClean="0">
                <a:solidFill>
                  <a:schemeClr val="bg1">
                    <a:lumMod val="95000"/>
                  </a:schemeClr>
                </a:solidFill>
              </a:rPr>
              <a:t>Thorough Idea of Microcontroller Programming</a:t>
            </a:r>
          </a:p>
          <a:p>
            <a:pPr marL="342900" indent="-342900">
              <a:buAutoNum type="arabicPeriod"/>
            </a:pPr>
            <a:r>
              <a:rPr lang="en-US" sz="3200" dirty="0" smtClean="0">
                <a:solidFill>
                  <a:schemeClr val="bg1">
                    <a:lumMod val="95000"/>
                  </a:schemeClr>
                </a:solidFill>
              </a:rPr>
              <a:t>Developing System Using Microcontroller</a:t>
            </a:r>
          </a:p>
          <a:p>
            <a:pPr marL="342900" indent="-342900">
              <a:buAutoNum type="arabicPeriod"/>
            </a:pPr>
            <a:r>
              <a:rPr lang="en-US" sz="3200" dirty="0" smtClean="0">
                <a:solidFill>
                  <a:schemeClr val="bg1">
                    <a:lumMod val="95000"/>
                  </a:schemeClr>
                </a:solidFill>
              </a:rPr>
              <a:t>Application of Stepper Motor in Practical purpose</a:t>
            </a:r>
          </a:p>
          <a:p>
            <a:pPr marL="342900" indent="-342900">
              <a:buAutoNum type="arabicPeriod"/>
            </a:pPr>
            <a:r>
              <a:rPr lang="en-US" sz="3200" dirty="0" smtClean="0">
                <a:solidFill>
                  <a:schemeClr val="bg1">
                    <a:lumMod val="95000"/>
                  </a:schemeClr>
                </a:solidFill>
              </a:rPr>
              <a:t>Idea of remote-control of systems using Internet</a:t>
            </a:r>
          </a:p>
          <a:p>
            <a:pPr marL="342900" indent="-342900">
              <a:buAutoNum type="arabicPeriod"/>
            </a:pPr>
            <a:r>
              <a:rPr lang="en-US" sz="3200" dirty="0" smtClean="0">
                <a:solidFill>
                  <a:schemeClr val="bg1">
                    <a:lumMod val="95000"/>
                  </a:schemeClr>
                </a:solidFill>
              </a:rPr>
              <a:t>Learning C# programming Language</a:t>
            </a:r>
          </a:p>
          <a:p>
            <a:pPr marL="342900" indent="-342900">
              <a:buAutoNum type="arabicPeriod"/>
            </a:pPr>
            <a:r>
              <a:rPr lang="en-US" sz="3200" dirty="0" smtClean="0">
                <a:solidFill>
                  <a:schemeClr val="bg1">
                    <a:lumMod val="95000"/>
                  </a:schemeClr>
                </a:solidFill>
              </a:rPr>
              <a:t>Team 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fahad\Desktop\418668_3909968105943_92165343_n.jpg"/>
          <p:cNvPicPr>
            <a:picLocks noChangeAspect="1" noChangeArrowheads="1"/>
          </p:cNvPicPr>
          <p:nvPr/>
        </p:nvPicPr>
        <p:blipFill>
          <a:blip r:embed="rId2" cstate="print">
            <a:lum contrast="-10000"/>
          </a:blip>
          <a:srcRect/>
          <a:stretch>
            <a:fillRect/>
          </a:stretch>
        </p:blipFill>
        <p:spPr bwMode="auto">
          <a:xfrm>
            <a:off x="1219200" y="1066800"/>
            <a:ext cx="7010400" cy="5594838"/>
          </a:xfrm>
          <a:prstGeom prst="rect">
            <a:avLst/>
          </a:prstGeom>
          <a:noFill/>
        </p:spPr>
      </p:pic>
      <p:sp>
        <p:nvSpPr>
          <p:cNvPr id="3" name="TextBox 2"/>
          <p:cNvSpPr txBox="1"/>
          <p:nvPr/>
        </p:nvSpPr>
        <p:spPr>
          <a:xfrm>
            <a:off x="457200" y="457200"/>
            <a:ext cx="8395375" cy="646331"/>
          </a:xfrm>
          <a:prstGeom prst="rect">
            <a:avLst/>
          </a:prstGeom>
          <a:noFill/>
        </p:spPr>
        <p:txBody>
          <a:bodyPr wrap="none" rtlCol="0">
            <a:spAutoFit/>
          </a:bodyPr>
          <a:lstStyle/>
          <a:p>
            <a:r>
              <a:rPr lang="en-US" sz="3600" b="1" dirty="0" smtClean="0">
                <a:solidFill>
                  <a:schemeClr val="bg1">
                    <a:lumMod val="95000"/>
                  </a:schemeClr>
                </a:solidFill>
              </a:rPr>
              <a:t>Graphical Representation of Block Diagram</a:t>
            </a:r>
            <a:endParaRPr lang="en-US" sz="3600" b="1"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0" y="990600"/>
            <a:ext cx="1870320"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solidFill>
                  <a:schemeClr val="bg1">
                    <a:lumMod val="95000"/>
                  </a:schemeClr>
                </a:solidFill>
              </a:rPr>
              <a:t>Giving Command </a:t>
            </a:r>
          </a:p>
          <a:p>
            <a:r>
              <a:rPr lang="en-US" dirty="0" smtClean="0">
                <a:solidFill>
                  <a:schemeClr val="bg1">
                    <a:lumMod val="95000"/>
                  </a:schemeClr>
                </a:solidFill>
              </a:rPr>
              <a:t>from a website</a:t>
            </a:r>
          </a:p>
        </p:txBody>
      </p:sp>
      <p:sp>
        <p:nvSpPr>
          <p:cNvPr id="3" name="TextBox 2"/>
          <p:cNvSpPr txBox="1"/>
          <p:nvPr/>
        </p:nvSpPr>
        <p:spPr>
          <a:xfrm>
            <a:off x="4267200" y="2057400"/>
            <a:ext cx="2071786"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solidFill>
                  <a:schemeClr val="bg1">
                    <a:lumMod val="95000"/>
                  </a:schemeClr>
                </a:solidFill>
              </a:rPr>
              <a:t>Command travelling</a:t>
            </a:r>
          </a:p>
          <a:p>
            <a:r>
              <a:rPr lang="en-US" dirty="0" smtClean="0">
                <a:solidFill>
                  <a:schemeClr val="bg1">
                    <a:lumMod val="95000"/>
                  </a:schemeClr>
                </a:solidFill>
              </a:rPr>
              <a:t>Through internet</a:t>
            </a:r>
            <a:endParaRPr lang="en-US" dirty="0">
              <a:solidFill>
                <a:schemeClr val="bg1">
                  <a:lumMod val="95000"/>
                </a:schemeClr>
              </a:solidFill>
            </a:endParaRPr>
          </a:p>
        </p:txBody>
      </p:sp>
      <p:sp>
        <p:nvSpPr>
          <p:cNvPr id="4" name="TextBox 3"/>
          <p:cNvSpPr txBox="1"/>
          <p:nvPr/>
        </p:nvSpPr>
        <p:spPr>
          <a:xfrm>
            <a:off x="4267200" y="3276600"/>
            <a:ext cx="3227294"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solidFill>
                  <a:schemeClr val="bg1">
                    <a:lumMod val="95000"/>
                  </a:schemeClr>
                </a:solidFill>
              </a:rPr>
              <a:t>Command recognized from</a:t>
            </a:r>
          </a:p>
          <a:p>
            <a:r>
              <a:rPr lang="en-US" dirty="0" smtClean="0">
                <a:solidFill>
                  <a:schemeClr val="bg1">
                    <a:lumMod val="95000"/>
                  </a:schemeClr>
                </a:solidFill>
              </a:rPr>
              <a:t>Pre-recognized URL by the main </a:t>
            </a:r>
          </a:p>
          <a:p>
            <a:r>
              <a:rPr lang="en-US" dirty="0" smtClean="0">
                <a:solidFill>
                  <a:schemeClr val="bg1">
                    <a:lumMod val="95000"/>
                  </a:schemeClr>
                </a:solidFill>
              </a:rPr>
              <a:t>software</a:t>
            </a:r>
          </a:p>
        </p:txBody>
      </p:sp>
      <p:sp>
        <p:nvSpPr>
          <p:cNvPr id="5" name="TextBox 4"/>
          <p:cNvSpPr txBox="1"/>
          <p:nvPr/>
        </p:nvSpPr>
        <p:spPr>
          <a:xfrm>
            <a:off x="4267200" y="4800600"/>
            <a:ext cx="3970702"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solidFill>
                  <a:schemeClr val="bg1">
                    <a:lumMod val="95000"/>
                  </a:schemeClr>
                </a:solidFill>
              </a:rPr>
              <a:t>Operating signal transmits </a:t>
            </a:r>
          </a:p>
          <a:p>
            <a:r>
              <a:rPr lang="en-US" dirty="0" smtClean="0">
                <a:solidFill>
                  <a:schemeClr val="bg1">
                    <a:lumMod val="95000"/>
                  </a:schemeClr>
                </a:solidFill>
              </a:rPr>
              <a:t>Necessary command to Microcontroller</a:t>
            </a:r>
          </a:p>
          <a:p>
            <a:r>
              <a:rPr lang="en-US" dirty="0" smtClean="0">
                <a:solidFill>
                  <a:schemeClr val="bg1">
                    <a:lumMod val="95000"/>
                  </a:schemeClr>
                </a:solidFill>
              </a:rPr>
              <a:t>Via Serial  Communication link </a:t>
            </a:r>
            <a:endParaRPr lang="en-US" dirty="0">
              <a:solidFill>
                <a:schemeClr val="bg1">
                  <a:lumMod val="95000"/>
                </a:schemeClr>
              </a:solidFill>
            </a:endParaRPr>
          </a:p>
        </p:txBody>
      </p:sp>
      <p:sp>
        <p:nvSpPr>
          <p:cNvPr id="6" name="TextBox 5"/>
          <p:cNvSpPr txBox="1"/>
          <p:nvPr/>
        </p:nvSpPr>
        <p:spPr>
          <a:xfrm>
            <a:off x="4267200" y="6172200"/>
            <a:ext cx="222977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solidFill>
                  <a:schemeClr val="bg1">
                    <a:lumMod val="95000"/>
                  </a:schemeClr>
                </a:solidFill>
              </a:rPr>
              <a:t>Motor gets controlled</a:t>
            </a:r>
            <a:endParaRPr lang="en-US" dirty="0">
              <a:solidFill>
                <a:schemeClr val="bg1">
                  <a:lumMod val="95000"/>
                </a:schemeClr>
              </a:solidFill>
            </a:endParaRPr>
          </a:p>
        </p:txBody>
      </p:sp>
      <p:sp>
        <p:nvSpPr>
          <p:cNvPr id="7" name="TextBox 6"/>
          <p:cNvSpPr txBox="1"/>
          <p:nvPr/>
        </p:nvSpPr>
        <p:spPr>
          <a:xfrm>
            <a:off x="228600" y="381000"/>
            <a:ext cx="2571538" cy="2062103"/>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3200" dirty="0" smtClean="0">
                <a:solidFill>
                  <a:schemeClr val="bg1">
                    <a:lumMod val="95000"/>
                  </a:schemeClr>
                </a:solidFill>
              </a:rPr>
              <a:t>Flow chart of </a:t>
            </a:r>
          </a:p>
          <a:p>
            <a:r>
              <a:rPr lang="en-US" sz="3200" dirty="0" smtClean="0">
                <a:solidFill>
                  <a:schemeClr val="bg1">
                    <a:lumMod val="95000"/>
                  </a:schemeClr>
                </a:solidFill>
              </a:rPr>
              <a:t>Remote </a:t>
            </a:r>
          </a:p>
          <a:p>
            <a:r>
              <a:rPr lang="en-US" sz="3200" dirty="0" smtClean="0">
                <a:solidFill>
                  <a:schemeClr val="bg1">
                    <a:lumMod val="95000"/>
                  </a:schemeClr>
                </a:solidFill>
              </a:rPr>
              <a:t>Motor Control</a:t>
            </a:r>
          </a:p>
          <a:p>
            <a:r>
              <a:rPr lang="en-US" sz="3200" dirty="0" smtClean="0">
                <a:solidFill>
                  <a:schemeClr val="bg1">
                    <a:lumMod val="95000"/>
                  </a:schemeClr>
                </a:solidFill>
              </a:rPr>
              <a:t>Via. Internet</a:t>
            </a:r>
            <a:endParaRPr lang="en-US" sz="3200" dirty="0">
              <a:solidFill>
                <a:schemeClr val="bg1">
                  <a:lumMod val="95000"/>
                </a:schemeClr>
              </a:solidFill>
            </a:endParaRPr>
          </a:p>
        </p:txBody>
      </p:sp>
      <p:sp>
        <p:nvSpPr>
          <p:cNvPr id="9" name="Down Arrow 8"/>
          <p:cNvSpPr/>
          <p:nvPr/>
        </p:nvSpPr>
        <p:spPr>
          <a:xfrm>
            <a:off x="4953000" y="1600200"/>
            <a:ext cx="484632" cy="457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953000" y="2667000"/>
            <a:ext cx="484632" cy="5334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953000" y="4267200"/>
            <a:ext cx="484632" cy="533400"/>
          </a:xfrm>
          <a:prstGeom prst="down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953000" y="5715000"/>
            <a:ext cx="484632" cy="5334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200400"/>
            <a:ext cx="220980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solidFill>
                  <a:schemeClr val="bg1"/>
                </a:solidFill>
              </a:rPr>
              <a:t>Give Command</a:t>
            </a:r>
          </a:p>
          <a:p>
            <a:pPr algn="ctr"/>
            <a:r>
              <a:rPr lang="en-US" dirty="0" smtClean="0">
                <a:solidFill>
                  <a:schemeClr val="bg1"/>
                </a:solidFill>
              </a:rPr>
              <a:t> from </a:t>
            </a:r>
          </a:p>
          <a:p>
            <a:pPr algn="ctr"/>
            <a:r>
              <a:rPr lang="en-US" dirty="0" smtClean="0">
                <a:solidFill>
                  <a:schemeClr val="bg1"/>
                </a:solidFill>
              </a:rPr>
              <a:t>Mytextfile.com</a:t>
            </a:r>
          </a:p>
          <a:p>
            <a:pPr algn="ctr"/>
            <a:r>
              <a:rPr lang="en-US" dirty="0" smtClean="0">
                <a:solidFill>
                  <a:schemeClr val="bg1"/>
                </a:solidFill>
              </a:rPr>
              <a:t>(Computer or mobile)</a:t>
            </a:r>
            <a:endParaRPr lang="en-US" dirty="0">
              <a:solidFill>
                <a:schemeClr val="bg1"/>
              </a:solidFill>
            </a:endParaRPr>
          </a:p>
        </p:txBody>
      </p:sp>
      <p:sp>
        <p:nvSpPr>
          <p:cNvPr id="5" name="TextBox 4"/>
          <p:cNvSpPr txBox="1"/>
          <p:nvPr/>
        </p:nvSpPr>
        <p:spPr>
          <a:xfrm>
            <a:off x="304800" y="5029200"/>
            <a:ext cx="236220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solidFill>
                  <a:schemeClr val="bg1"/>
                </a:solidFill>
              </a:rPr>
              <a:t>Command recognized</a:t>
            </a:r>
          </a:p>
          <a:p>
            <a:pPr algn="ctr"/>
            <a:r>
              <a:rPr lang="en-US" dirty="0" smtClean="0">
                <a:solidFill>
                  <a:schemeClr val="bg1"/>
                </a:solidFill>
              </a:rPr>
              <a:t>by the</a:t>
            </a:r>
          </a:p>
          <a:p>
            <a:pPr algn="ctr"/>
            <a:r>
              <a:rPr lang="en-US" dirty="0" smtClean="0">
                <a:solidFill>
                  <a:schemeClr val="bg1"/>
                </a:solidFill>
              </a:rPr>
              <a:t> Central computer</a:t>
            </a:r>
          </a:p>
          <a:p>
            <a:pPr algn="ctr"/>
            <a:r>
              <a:rPr lang="en-US" dirty="0" smtClean="0">
                <a:solidFill>
                  <a:schemeClr val="bg1"/>
                </a:solidFill>
              </a:rPr>
              <a:t>Software </a:t>
            </a:r>
            <a:endParaRPr lang="en-US" dirty="0">
              <a:solidFill>
                <a:schemeClr val="bg1"/>
              </a:solidFill>
            </a:endParaRPr>
          </a:p>
        </p:txBody>
      </p:sp>
      <p:sp>
        <p:nvSpPr>
          <p:cNvPr id="6" name="TextBox 5"/>
          <p:cNvSpPr txBox="1"/>
          <p:nvPr/>
        </p:nvSpPr>
        <p:spPr>
          <a:xfrm>
            <a:off x="304800" y="1905000"/>
            <a:ext cx="213360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solidFill>
                  <a:schemeClr val="bg1"/>
                </a:solidFill>
              </a:rPr>
              <a:t>Signing in </a:t>
            </a:r>
          </a:p>
          <a:p>
            <a:pPr algn="ctr"/>
            <a:r>
              <a:rPr lang="en-US" dirty="0" smtClean="0">
                <a:solidFill>
                  <a:schemeClr val="bg1"/>
                </a:solidFill>
              </a:rPr>
              <a:t>with a </a:t>
            </a:r>
          </a:p>
          <a:p>
            <a:pPr algn="ctr"/>
            <a:r>
              <a:rPr lang="en-US" dirty="0" smtClean="0">
                <a:solidFill>
                  <a:schemeClr val="bg1"/>
                </a:solidFill>
              </a:rPr>
              <a:t>Google account </a:t>
            </a:r>
            <a:endParaRPr lang="en-US" dirty="0">
              <a:solidFill>
                <a:schemeClr val="bg1"/>
              </a:solidFill>
            </a:endParaRPr>
          </a:p>
        </p:txBody>
      </p:sp>
      <p:sp>
        <p:nvSpPr>
          <p:cNvPr id="7" name="TextBox 6"/>
          <p:cNvSpPr txBox="1"/>
          <p:nvPr/>
        </p:nvSpPr>
        <p:spPr>
          <a:xfrm>
            <a:off x="457200" y="762000"/>
            <a:ext cx="2057400"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solidFill>
                  <a:schemeClr val="bg1"/>
                </a:solidFill>
              </a:rPr>
              <a:t>      Go to </a:t>
            </a:r>
          </a:p>
          <a:p>
            <a:r>
              <a:rPr lang="en-US" dirty="0" smtClean="0">
                <a:solidFill>
                  <a:schemeClr val="bg1"/>
                </a:solidFill>
              </a:rPr>
              <a:t>Mytextfile.com</a:t>
            </a:r>
            <a:endParaRPr lang="en-US" dirty="0">
              <a:solidFill>
                <a:schemeClr val="bg1"/>
              </a:solidFill>
            </a:endParaRPr>
          </a:p>
        </p:txBody>
      </p:sp>
      <p:sp>
        <p:nvSpPr>
          <p:cNvPr id="8" name="TextBox 7"/>
          <p:cNvSpPr txBox="1"/>
          <p:nvPr/>
        </p:nvSpPr>
        <p:spPr>
          <a:xfrm>
            <a:off x="4343400" y="4648200"/>
            <a:ext cx="3764877" cy="175432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ctr"/>
            <a:r>
              <a:rPr lang="en-US" dirty="0" smtClean="0"/>
              <a:t>Command goes to</a:t>
            </a:r>
          </a:p>
          <a:p>
            <a:pPr algn="ctr"/>
            <a:r>
              <a:rPr lang="en-US" dirty="0" smtClean="0"/>
              <a:t> microcontroller</a:t>
            </a:r>
          </a:p>
          <a:p>
            <a:pPr algn="ctr"/>
            <a:r>
              <a:rPr lang="en-US" dirty="0" smtClean="0"/>
              <a:t> circuit </a:t>
            </a:r>
          </a:p>
          <a:p>
            <a:pPr algn="ctr"/>
            <a:r>
              <a:rPr lang="en-US" dirty="0" smtClean="0"/>
              <a:t>via Serial communication Port</a:t>
            </a:r>
          </a:p>
          <a:p>
            <a:pPr algn="ctr"/>
            <a:r>
              <a:rPr lang="en-US" dirty="0" smtClean="0"/>
              <a:t/>
            </a:r>
            <a:br>
              <a:rPr lang="en-US" dirty="0" smtClean="0"/>
            </a:br>
            <a:r>
              <a:rPr lang="en-US" dirty="0" smtClean="0"/>
              <a:t>(USB-to-Serial Conversion and RS-232)</a:t>
            </a:r>
            <a:endParaRPr lang="en-US" dirty="0"/>
          </a:p>
        </p:txBody>
      </p:sp>
      <p:sp>
        <p:nvSpPr>
          <p:cNvPr id="9" name="TextBox 8"/>
          <p:cNvSpPr txBox="1"/>
          <p:nvPr/>
        </p:nvSpPr>
        <p:spPr>
          <a:xfrm>
            <a:off x="5410200" y="3276600"/>
            <a:ext cx="1498744"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Motor control</a:t>
            </a:r>
          </a:p>
          <a:p>
            <a:r>
              <a:rPr lang="en-US" dirty="0" smtClean="0"/>
              <a:t>accomplished</a:t>
            </a:r>
            <a:endParaRPr lang="en-US" dirty="0"/>
          </a:p>
        </p:txBody>
      </p:sp>
      <p:sp>
        <p:nvSpPr>
          <p:cNvPr id="10" name="Rectangle 9"/>
          <p:cNvSpPr/>
          <p:nvPr/>
        </p:nvSpPr>
        <p:spPr>
          <a:xfrm>
            <a:off x="4343400" y="1143000"/>
            <a:ext cx="3810000" cy="137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How to operate using Internet</a:t>
            </a:r>
            <a:endParaRPr lang="en-US" sz="2800" dirty="0"/>
          </a:p>
        </p:txBody>
      </p:sp>
      <p:sp>
        <p:nvSpPr>
          <p:cNvPr id="14" name="Down Arrow 13"/>
          <p:cNvSpPr/>
          <p:nvPr/>
        </p:nvSpPr>
        <p:spPr>
          <a:xfrm>
            <a:off x="1295400" y="1447800"/>
            <a:ext cx="484632"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219200" y="2743200"/>
            <a:ext cx="484632"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1219200" y="4495800"/>
            <a:ext cx="484632"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667000" y="5486400"/>
            <a:ext cx="1676400"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0800000">
            <a:off x="5900806" y="3901854"/>
            <a:ext cx="484632" cy="6701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4888389" cy="646331"/>
          </a:xfrm>
          <a:prstGeom prst="rect">
            <a:avLst/>
          </a:prstGeom>
          <a:noFill/>
        </p:spPr>
        <p:txBody>
          <a:bodyPr wrap="none" rtlCol="0">
            <a:spAutoFit/>
          </a:bodyPr>
          <a:lstStyle/>
          <a:p>
            <a:r>
              <a:rPr lang="en-US" sz="3600" dirty="0" smtClean="0">
                <a:solidFill>
                  <a:schemeClr val="bg1"/>
                </a:solidFill>
              </a:rPr>
              <a:t>What is actually needed?</a:t>
            </a:r>
            <a:endParaRPr lang="en-US" sz="3600" dirty="0">
              <a:solidFill>
                <a:schemeClr val="bg1"/>
              </a:solidFill>
            </a:endParaRPr>
          </a:p>
        </p:txBody>
      </p:sp>
      <p:sp>
        <p:nvSpPr>
          <p:cNvPr id="3" name="TextBox 2"/>
          <p:cNvSpPr txBox="1"/>
          <p:nvPr/>
        </p:nvSpPr>
        <p:spPr>
          <a:xfrm>
            <a:off x="762000" y="1752600"/>
            <a:ext cx="7412222" cy="338554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marL="342900" indent="-342900">
              <a:buAutoNum type="arabicPeriod"/>
            </a:pPr>
            <a:r>
              <a:rPr lang="en-US" sz="2800" dirty="0" smtClean="0">
                <a:solidFill>
                  <a:schemeClr val="bg1"/>
                </a:solidFill>
              </a:rPr>
              <a:t>Stepper Motor</a:t>
            </a:r>
          </a:p>
          <a:p>
            <a:pPr marL="342900" indent="-342900">
              <a:buAutoNum type="arabicPeriod"/>
            </a:pPr>
            <a:r>
              <a:rPr lang="en-US" sz="2800" dirty="0" smtClean="0">
                <a:solidFill>
                  <a:schemeClr val="bg1"/>
                </a:solidFill>
              </a:rPr>
              <a:t>Micro-controller</a:t>
            </a:r>
          </a:p>
          <a:p>
            <a:pPr marL="342900" indent="-342900">
              <a:buAutoNum type="arabicPeriod"/>
            </a:pPr>
            <a:r>
              <a:rPr lang="en-US" sz="2800" dirty="0" smtClean="0">
                <a:solidFill>
                  <a:schemeClr val="bg1"/>
                </a:solidFill>
              </a:rPr>
              <a:t>Computer-based User Interface</a:t>
            </a:r>
          </a:p>
          <a:p>
            <a:pPr marL="342900" indent="-342900">
              <a:buAutoNum type="arabicPeriod"/>
            </a:pPr>
            <a:r>
              <a:rPr lang="en-US" sz="2800" dirty="0" smtClean="0">
                <a:solidFill>
                  <a:schemeClr val="bg1"/>
                </a:solidFill>
              </a:rPr>
              <a:t>Internet Connectivity (Only for Remote control)</a:t>
            </a:r>
          </a:p>
          <a:p>
            <a:pPr marL="342900" indent="-342900">
              <a:buAutoNum type="arabicPeriod"/>
            </a:pPr>
            <a:r>
              <a:rPr lang="en-US" sz="2800" dirty="0" smtClean="0">
                <a:solidFill>
                  <a:schemeClr val="bg1"/>
                </a:solidFill>
              </a:rPr>
              <a:t>USB-to-Serial Converter</a:t>
            </a:r>
          </a:p>
          <a:p>
            <a:pPr marL="342900" indent="-342900">
              <a:buAutoNum type="arabicPeriod"/>
            </a:pPr>
            <a:r>
              <a:rPr lang="en-US" sz="2800" dirty="0" smtClean="0">
                <a:solidFill>
                  <a:schemeClr val="bg1"/>
                </a:solidFill>
              </a:rPr>
              <a:t>Computer or mobile phone for Remote </a:t>
            </a:r>
            <a:r>
              <a:rPr lang="en-US" sz="2800" dirty="0" smtClean="0">
                <a:solidFill>
                  <a:schemeClr val="bg1"/>
                </a:solidFill>
              </a:rPr>
              <a:t>control</a:t>
            </a:r>
          </a:p>
          <a:p>
            <a:pPr marL="342900" indent="-342900">
              <a:buAutoNum type="arabicPeriod"/>
            </a:pPr>
            <a:r>
              <a:rPr lang="en-US" sz="2800" dirty="0" smtClean="0">
                <a:solidFill>
                  <a:schemeClr val="bg1"/>
                </a:solidFill>
              </a:rPr>
              <a:t>Five volt supply</a:t>
            </a:r>
            <a:endParaRPr lang="en-US" sz="2800" dirty="0" smtClean="0">
              <a:solidFill>
                <a:schemeClr val="bg1"/>
              </a:solidFill>
            </a:endParaRPr>
          </a:p>
          <a:p>
            <a:pPr marL="342900" indent="-342900">
              <a:buAutoNum type="arabicPeriod"/>
            </a:pP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600200"/>
            <a:ext cx="3581400" cy="2819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Introduction</a:t>
            </a:r>
          </a:p>
          <a:p>
            <a:pPr algn="ctr"/>
            <a:r>
              <a:rPr lang="en-US" sz="4000" dirty="0" smtClean="0"/>
              <a:t> of </a:t>
            </a:r>
          </a:p>
          <a:p>
            <a:pPr algn="ctr"/>
            <a:r>
              <a:rPr lang="en-US" sz="4000" dirty="0" smtClean="0"/>
              <a:t>Different Components </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408</TotalTime>
  <Words>1818</Words>
  <Application>Microsoft Office PowerPoint</Application>
  <PresentationFormat>On-screen Show (4:3)</PresentationFormat>
  <Paragraphs>272</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Microcontroller-based Stepper motor Control System with Computer-based User Interface(UI) and Internet-Control Accessibility For Remote Control</vt:lpstr>
      <vt:lpstr>Slide 2</vt:lpstr>
      <vt:lpstr>Main Idea</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Microcontroller-based Stepper motor Control System with Computer-based User Interface(UI) and Internet-Control Accessibility</dc:title>
  <dc:creator>fahad</dc:creator>
  <cp:lastModifiedBy>fahad</cp:lastModifiedBy>
  <cp:revision>23</cp:revision>
  <dcterms:created xsi:type="dcterms:W3CDTF">2006-08-16T00:00:00Z</dcterms:created>
  <dcterms:modified xsi:type="dcterms:W3CDTF">2012-10-08T15:34:59Z</dcterms:modified>
</cp:coreProperties>
</file>