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6" r:id="rId2"/>
    <p:sldId id="262" r:id="rId3"/>
    <p:sldId id="286" r:id="rId4"/>
    <p:sldId id="279" r:id="rId5"/>
    <p:sldId id="278" r:id="rId6"/>
    <p:sldId id="284" r:id="rId7"/>
    <p:sldId id="289" r:id="rId8"/>
    <p:sldId id="280" r:id="rId9"/>
    <p:sldId id="287" r:id="rId10"/>
    <p:sldId id="283" r:id="rId11"/>
    <p:sldId id="282" r:id="rId12"/>
    <p:sldId id="264" r:id="rId13"/>
    <p:sldId id="261" r:id="rId14"/>
    <p:sldId id="263" r:id="rId15"/>
    <p:sldId id="257" r:id="rId16"/>
    <p:sldId id="258" r:id="rId17"/>
    <p:sldId id="265" r:id="rId18"/>
    <p:sldId id="288" r:id="rId19"/>
    <p:sldId id="269" r:id="rId20"/>
    <p:sldId id="270" r:id="rId21"/>
    <p:sldId id="271" r:id="rId22"/>
    <p:sldId id="272" r:id="rId23"/>
    <p:sldId id="273" r:id="rId24"/>
    <p:sldId id="274" r:id="rId25"/>
    <p:sldId id="275" r:id="rId26"/>
    <p:sldId id="276" r:id="rId27"/>
    <p:sldId id="277"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39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29702F-9A2D-466D-8119-7886805B4525}" type="doc">
      <dgm:prSet loTypeId="urn:microsoft.com/office/officeart/2005/8/layout/process1" loCatId="process" qsTypeId="urn:microsoft.com/office/officeart/2005/8/quickstyle/simple5" qsCatId="simple" csTypeId="urn:microsoft.com/office/officeart/2005/8/colors/accent1_2" csCatId="accent1" phldr="1"/>
      <dgm:spPr/>
    </dgm:pt>
    <dgm:pt modelId="{7CB40B6A-EA23-4958-8194-97F81FB2237F}">
      <dgm:prSet phldrT="[Text]"/>
      <dgm:spPr/>
      <dgm:t>
        <a:bodyPr/>
        <a:lstStyle/>
        <a:p>
          <a:r>
            <a:rPr lang="en-US" dirty="0" smtClean="0"/>
            <a:t>Data Collection </a:t>
          </a:r>
        </a:p>
      </dgm:t>
    </dgm:pt>
    <dgm:pt modelId="{4AA2609E-24BF-46D7-998C-894FDBED4EFE}" type="parTrans" cxnId="{5502710C-C495-45E4-ACE6-36B6552B1D85}">
      <dgm:prSet/>
      <dgm:spPr/>
      <dgm:t>
        <a:bodyPr/>
        <a:lstStyle/>
        <a:p>
          <a:endParaRPr lang="en-US"/>
        </a:p>
      </dgm:t>
    </dgm:pt>
    <dgm:pt modelId="{D0486215-5795-4080-AEB4-B39C5B558237}" type="sibTrans" cxnId="{5502710C-C495-45E4-ACE6-36B6552B1D85}">
      <dgm:prSet/>
      <dgm:spPr/>
      <dgm:t>
        <a:bodyPr/>
        <a:lstStyle/>
        <a:p>
          <a:endParaRPr lang="en-US"/>
        </a:p>
      </dgm:t>
    </dgm:pt>
    <dgm:pt modelId="{70F78025-B14C-4476-B40A-43B013B3AB00}">
      <dgm:prSet phldrT="[Text]"/>
      <dgm:spPr/>
      <dgm:t>
        <a:bodyPr/>
        <a:lstStyle/>
        <a:p>
          <a:r>
            <a:rPr lang="en-US" dirty="0" smtClean="0"/>
            <a:t>Merging, </a:t>
          </a:r>
        </a:p>
        <a:p>
          <a:r>
            <a:rPr lang="en-US" dirty="0" smtClean="0"/>
            <a:t>Exploratory Data Analysis (EDA) and Preliminary Learnings</a:t>
          </a:r>
          <a:endParaRPr lang="en-US" dirty="0"/>
        </a:p>
      </dgm:t>
    </dgm:pt>
    <dgm:pt modelId="{79D8B57A-61D1-4123-B9DF-48ED4CD45FA9}" type="parTrans" cxnId="{7356AED6-0CA9-4167-9665-AE3026C71540}">
      <dgm:prSet/>
      <dgm:spPr/>
      <dgm:t>
        <a:bodyPr/>
        <a:lstStyle/>
        <a:p>
          <a:endParaRPr lang="en-US"/>
        </a:p>
      </dgm:t>
    </dgm:pt>
    <dgm:pt modelId="{1BCB25E2-9616-43F7-8227-B4074F7B1522}" type="sibTrans" cxnId="{7356AED6-0CA9-4167-9665-AE3026C71540}">
      <dgm:prSet/>
      <dgm:spPr/>
      <dgm:t>
        <a:bodyPr/>
        <a:lstStyle/>
        <a:p>
          <a:endParaRPr lang="en-US"/>
        </a:p>
      </dgm:t>
    </dgm:pt>
    <dgm:pt modelId="{C86781AA-0EAD-40D5-803B-08EC46C5D76A}">
      <dgm:prSet phldrT="[Text]"/>
      <dgm:spPr/>
      <dgm:t>
        <a:bodyPr/>
        <a:lstStyle/>
        <a:p>
          <a:r>
            <a:rPr lang="en-US" dirty="0" smtClean="0"/>
            <a:t>Feature and Target Extraction</a:t>
          </a:r>
        </a:p>
        <a:p>
          <a:r>
            <a:rPr lang="en-US" dirty="0" smtClean="0"/>
            <a:t>(Web scraping, NLP)</a:t>
          </a:r>
          <a:endParaRPr lang="en-US" dirty="0"/>
        </a:p>
      </dgm:t>
    </dgm:pt>
    <dgm:pt modelId="{F5DE8A15-C5CB-4DB7-A5B2-A4F533D94BA8}" type="parTrans" cxnId="{16E1ACFA-3171-49A9-846E-EFDFCA626997}">
      <dgm:prSet/>
      <dgm:spPr/>
      <dgm:t>
        <a:bodyPr/>
        <a:lstStyle/>
        <a:p>
          <a:endParaRPr lang="en-US"/>
        </a:p>
      </dgm:t>
    </dgm:pt>
    <dgm:pt modelId="{A1FAF88B-B2BB-4CD8-98E9-A5D1E1ED1A81}" type="sibTrans" cxnId="{16E1ACFA-3171-49A9-846E-EFDFCA626997}">
      <dgm:prSet/>
      <dgm:spPr/>
      <dgm:t>
        <a:bodyPr/>
        <a:lstStyle/>
        <a:p>
          <a:endParaRPr lang="en-US"/>
        </a:p>
      </dgm:t>
    </dgm:pt>
    <dgm:pt modelId="{F9ABEEDA-DC95-494A-B78F-DD452E22E1D4}">
      <dgm:prSet/>
      <dgm:spPr/>
      <dgm:t>
        <a:bodyPr/>
        <a:lstStyle/>
        <a:p>
          <a:r>
            <a:rPr lang="en-US" dirty="0" smtClean="0"/>
            <a:t>Machine Learning (Regression, Classification)</a:t>
          </a:r>
          <a:endParaRPr lang="en-US" dirty="0"/>
        </a:p>
      </dgm:t>
    </dgm:pt>
    <dgm:pt modelId="{73F193AA-5822-491A-B4AA-4DE9842D7E11}" type="parTrans" cxnId="{B15C6B0E-07DA-41E5-841C-74F7343706BE}">
      <dgm:prSet/>
      <dgm:spPr/>
      <dgm:t>
        <a:bodyPr/>
        <a:lstStyle/>
        <a:p>
          <a:endParaRPr lang="en-US"/>
        </a:p>
      </dgm:t>
    </dgm:pt>
    <dgm:pt modelId="{A8E8BAD2-F4AC-4ABA-92F7-731EBD038AA4}" type="sibTrans" cxnId="{B15C6B0E-07DA-41E5-841C-74F7343706BE}">
      <dgm:prSet/>
      <dgm:spPr/>
      <dgm:t>
        <a:bodyPr/>
        <a:lstStyle/>
        <a:p>
          <a:endParaRPr lang="en-US"/>
        </a:p>
      </dgm:t>
    </dgm:pt>
    <dgm:pt modelId="{3FD6FAB4-EFCC-486B-A564-B7C3400BBD75}" type="pres">
      <dgm:prSet presAssocID="{1A29702F-9A2D-466D-8119-7886805B4525}" presName="Name0" presStyleCnt="0">
        <dgm:presLayoutVars>
          <dgm:dir/>
          <dgm:resizeHandles val="exact"/>
        </dgm:presLayoutVars>
      </dgm:prSet>
      <dgm:spPr/>
    </dgm:pt>
    <dgm:pt modelId="{6596CBD4-5358-4F58-BA74-3A1EECC37BAC}" type="pres">
      <dgm:prSet presAssocID="{7CB40B6A-EA23-4958-8194-97F81FB2237F}" presName="node" presStyleLbl="node1" presStyleIdx="0" presStyleCnt="4">
        <dgm:presLayoutVars>
          <dgm:bulletEnabled val="1"/>
        </dgm:presLayoutVars>
      </dgm:prSet>
      <dgm:spPr/>
      <dgm:t>
        <a:bodyPr/>
        <a:lstStyle/>
        <a:p>
          <a:endParaRPr lang="en-US"/>
        </a:p>
      </dgm:t>
    </dgm:pt>
    <dgm:pt modelId="{C3FC1803-3BEB-48B8-8132-5518692E426E}" type="pres">
      <dgm:prSet presAssocID="{D0486215-5795-4080-AEB4-B39C5B558237}" presName="sibTrans" presStyleLbl="sibTrans2D1" presStyleIdx="0" presStyleCnt="3"/>
      <dgm:spPr/>
    </dgm:pt>
    <dgm:pt modelId="{3E5A7B91-4180-45D7-B8BC-9EB1FF797617}" type="pres">
      <dgm:prSet presAssocID="{D0486215-5795-4080-AEB4-B39C5B558237}" presName="connectorText" presStyleLbl="sibTrans2D1" presStyleIdx="0" presStyleCnt="3"/>
      <dgm:spPr/>
    </dgm:pt>
    <dgm:pt modelId="{A471FEFE-DEB4-4289-83AF-08AA14C8041C}" type="pres">
      <dgm:prSet presAssocID="{70F78025-B14C-4476-B40A-43B013B3AB00}" presName="node" presStyleLbl="node1" presStyleIdx="1" presStyleCnt="4">
        <dgm:presLayoutVars>
          <dgm:bulletEnabled val="1"/>
        </dgm:presLayoutVars>
      </dgm:prSet>
      <dgm:spPr/>
      <dgm:t>
        <a:bodyPr/>
        <a:lstStyle/>
        <a:p>
          <a:endParaRPr lang="en-US"/>
        </a:p>
      </dgm:t>
    </dgm:pt>
    <dgm:pt modelId="{CA7B2746-0240-429D-96E9-6F1EF5C2482D}" type="pres">
      <dgm:prSet presAssocID="{1BCB25E2-9616-43F7-8227-B4074F7B1522}" presName="sibTrans" presStyleLbl="sibTrans2D1" presStyleIdx="1" presStyleCnt="3"/>
      <dgm:spPr/>
    </dgm:pt>
    <dgm:pt modelId="{5BE95CAF-A3E3-4805-8190-23E0C239D1B6}" type="pres">
      <dgm:prSet presAssocID="{1BCB25E2-9616-43F7-8227-B4074F7B1522}" presName="connectorText" presStyleLbl="sibTrans2D1" presStyleIdx="1" presStyleCnt="3"/>
      <dgm:spPr/>
    </dgm:pt>
    <dgm:pt modelId="{9028C0F9-DFF7-4566-AB24-EA503D6C79D4}" type="pres">
      <dgm:prSet presAssocID="{C86781AA-0EAD-40D5-803B-08EC46C5D76A}" presName="node" presStyleLbl="node1" presStyleIdx="2" presStyleCnt="4">
        <dgm:presLayoutVars>
          <dgm:bulletEnabled val="1"/>
        </dgm:presLayoutVars>
      </dgm:prSet>
      <dgm:spPr/>
      <dgm:t>
        <a:bodyPr/>
        <a:lstStyle/>
        <a:p>
          <a:endParaRPr lang="en-US"/>
        </a:p>
      </dgm:t>
    </dgm:pt>
    <dgm:pt modelId="{F44D8336-5754-4412-A0EB-DCA705DE3DE9}" type="pres">
      <dgm:prSet presAssocID="{A1FAF88B-B2BB-4CD8-98E9-A5D1E1ED1A81}" presName="sibTrans" presStyleLbl="sibTrans2D1" presStyleIdx="2" presStyleCnt="3"/>
      <dgm:spPr/>
    </dgm:pt>
    <dgm:pt modelId="{C5A3E726-A756-4F8D-A969-E0A28AA00D50}" type="pres">
      <dgm:prSet presAssocID="{A1FAF88B-B2BB-4CD8-98E9-A5D1E1ED1A81}" presName="connectorText" presStyleLbl="sibTrans2D1" presStyleIdx="2" presStyleCnt="3"/>
      <dgm:spPr/>
    </dgm:pt>
    <dgm:pt modelId="{37723754-9997-43B7-B9E5-75DA6BC8628B}" type="pres">
      <dgm:prSet presAssocID="{F9ABEEDA-DC95-494A-B78F-DD452E22E1D4}" presName="node" presStyleLbl="node1" presStyleIdx="3" presStyleCnt="4">
        <dgm:presLayoutVars>
          <dgm:bulletEnabled val="1"/>
        </dgm:presLayoutVars>
      </dgm:prSet>
      <dgm:spPr/>
    </dgm:pt>
  </dgm:ptLst>
  <dgm:cxnLst>
    <dgm:cxn modelId="{B6EF9F53-4852-413A-AA55-D7A2393393C1}" type="presOf" srcId="{1BCB25E2-9616-43F7-8227-B4074F7B1522}" destId="{CA7B2746-0240-429D-96E9-6F1EF5C2482D}" srcOrd="0" destOrd="0" presId="urn:microsoft.com/office/officeart/2005/8/layout/process1"/>
    <dgm:cxn modelId="{B806A04B-FE99-409E-8C4F-04DA1BC9AC89}" type="presOf" srcId="{D0486215-5795-4080-AEB4-B39C5B558237}" destId="{3E5A7B91-4180-45D7-B8BC-9EB1FF797617}" srcOrd="1" destOrd="0" presId="urn:microsoft.com/office/officeart/2005/8/layout/process1"/>
    <dgm:cxn modelId="{16E1ACFA-3171-49A9-846E-EFDFCA626997}" srcId="{1A29702F-9A2D-466D-8119-7886805B4525}" destId="{C86781AA-0EAD-40D5-803B-08EC46C5D76A}" srcOrd="2" destOrd="0" parTransId="{F5DE8A15-C5CB-4DB7-A5B2-A4F533D94BA8}" sibTransId="{A1FAF88B-B2BB-4CD8-98E9-A5D1E1ED1A81}"/>
    <dgm:cxn modelId="{55E6CE15-3BDF-44AD-A000-4E4B32E568BC}" type="presOf" srcId="{1BCB25E2-9616-43F7-8227-B4074F7B1522}" destId="{5BE95CAF-A3E3-4805-8190-23E0C239D1B6}" srcOrd="1" destOrd="0" presId="urn:microsoft.com/office/officeart/2005/8/layout/process1"/>
    <dgm:cxn modelId="{9B895ED5-7E84-4933-B8BC-C45344D607DC}" type="presOf" srcId="{1A29702F-9A2D-466D-8119-7886805B4525}" destId="{3FD6FAB4-EFCC-486B-A564-B7C3400BBD75}" srcOrd="0" destOrd="0" presId="urn:microsoft.com/office/officeart/2005/8/layout/process1"/>
    <dgm:cxn modelId="{188A03B5-AE9E-4D27-98FE-41FE8E195B84}" type="presOf" srcId="{F9ABEEDA-DC95-494A-B78F-DD452E22E1D4}" destId="{37723754-9997-43B7-B9E5-75DA6BC8628B}" srcOrd="0" destOrd="0" presId="urn:microsoft.com/office/officeart/2005/8/layout/process1"/>
    <dgm:cxn modelId="{5502710C-C495-45E4-ACE6-36B6552B1D85}" srcId="{1A29702F-9A2D-466D-8119-7886805B4525}" destId="{7CB40B6A-EA23-4958-8194-97F81FB2237F}" srcOrd="0" destOrd="0" parTransId="{4AA2609E-24BF-46D7-998C-894FDBED4EFE}" sibTransId="{D0486215-5795-4080-AEB4-B39C5B558237}"/>
    <dgm:cxn modelId="{E4C4E616-ABF1-486F-828C-3490B10FD326}" type="presOf" srcId="{7CB40B6A-EA23-4958-8194-97F81FB2237F}" destId="{6596CBD4-5358-4F58-BA74-3A1EECC37BAC}" srcOrd="0" destOrd="0" presId="urn:microsoft.com/office/officeart/2005/8/layout/process1"/>
    <dgm:cxn modelId="{B15C6B0E-07DA-41E5-841C-74F7343706BE}" srcId="{1A29702F-9A2D-466D-8119-7886805B4525}" destId="{F9ABEEDA-DC95-494A-B78F-DD452E22E1D4}" srcOrd="3" destOrd="0" parTransId="{73F193AA-5822-491A-B4AA-4DE9842D7E11}" sibTransId="{A8E8BAD2-F4AC-4ABA-92F7-731EBD038AA4}"/>
    <dgm:cxn modelId="{DB37F00A-9D58-45BD-B093-CECD7F05B8BF}" type="presOf" srcId="{A1FAF88B-B2BB-4CD8-98E9-A5D1E1ED1A81}" destId="{F44D8336-5754-4412-A0EB-DCA705DE3DE9}" srcOrd="0" destOrd="0" presId="urn:microsoft.com/office/officeart/2005/8/layout/process1"/>
    <dgm:cxn modelId="{30033280-AE44-4458-8A8E-CF16A01519A2}" type="presOf" srcId="{70F78025-B14C-4476-B40A-43B013B3AB00}" destId="{A471FEFE-DEB4-4289-83AF-08AA14C8041C}" srcOrd="0" destOrd="0" presId="urn:microsoft.com/office/officeart/2005/8/layout/process1"/>
    <dgm:cxn modelId="{721392A5-2740-4035-984D-A6F5B736C26E}" type="presOf" srcId="{A1FAF88B-B2BB-4CD8-98E9-A5D1E1ED1A81}" destId="{C5A3E726-A756-4F8D-A969-E0A28AA00D50}" srcOrd="1" destOrd="0" presId="urn:microsoft.com/office/officeart/2005/8/layout/process1"/>
    <dgm:cxn modelId="{5D060F56-C959-4803-8E4B-41142764129A}" type="presOf" srcId="{D0486215-5795-4080-AEB4-B39C5B558237}" destId="{C3FC1803-3BEB-48B8-8132-5518692E426E}" srcOrd="0" destOrd="0" presId="urn:microsoft.com/office/officeart/2005/8/layout/process1"/>
    <dgm:cxn modelId="{7356AED6-0CA9-4167-9665-AE3026C71540}" srcId="{1A29702F-9A2D-466D-8119-7886805B4525}" destId="{70F78025-B14C-4476-B40A-43B013B3AB00}" srcOrd="1" destOrd="0" parTransId="{79D8B57A-61D1-4123-B9DF-48ED4CD45FA9}" sibTransId="{1BCB25E2-9616-43F7-8227-B4074F7B1522}"/>
    <dgm:cxn modelId="{8C8737A0-FFB4-483D-9331-585418CB83E5}" type="presOf" srcId="{C86781AA-0EAD-40D5-803B-08EC46C5D76A}" destId="{9028C0F9-DFF7-4566-AB24-EA503D6C79D4}" srcOrd="0" destOrd="0" presId="urn:microsoft.com/office/officeart/2005/8/layout/process1"/>
    <dgm:cxn modelId="{207F2323-7286-4AC5-8E0A-6395DC3547FD}" type="presParOf" srcId="{3FD6FAB4-EFCC-486B-A564-B7C3400BBD75}" destId="{6596CBD4-5358-4F58-BA74-3A1EECC37BAC}" srcOrd="0" destOrd="0" presId="urn:microsoft.com/office/officeart/2005/8/layout/process1"/>
    <dgm:cxn modelId="{80597F1B-5080-457A-9E10-8CF3ABD96410}" type="presParOf" srcId="{3FD6FAB4-EFCC-486B-A564-B7C3400BBD75}" destId="{C3FC1803-3BEB-48B8-8132-5518692E426E}" srcOrd="1" destOrd="0" presId="urn:microsoft.com/office/officeart/2005/8/layout/process1"/>
    <dgm:cxn modelId="{5C6D3915-E250-40C4-B22B-A8C9502C2EDB}" type="presParOf" srcId="{C3FC1803-3BEB-48B8-8132-5518692E426E}" destId="{3E5A7B91-4180-45D7-B8BC-9EB1FF797617}" srcOrd="0" destOrd="0" presId="urn:microsoft.com/office/officeart/2005/8/layout/process1"/>
    <dgm:cxn modelId="{EF0B3C65-6568-48AC-AEBB-52E2E7C63A27}" type="presParOf" srcId="{3FD6FAB4-EFCC-486B-A564-B7C3400BBD75}" destId="{A471FEFE-DEB4-4289-83AF-08AA14C8041C}" srcOrd="2" destOrd="0" presId="urn:microsoft.com/office/officeart/2005/8/layout/process1"/>
    <dgm:cxn modelId="{E9E34C9A-3E42-4389-8DBD-1FE2B9AC73FE}" type="presParOf" srcId="{3FD6FAB4-EFCC-486B-A564-B7C3400BBD75}" destId="{CA7B2746-0240-429D-96E9-6F1EF5C2482D}" srcOrd="3" destOrd="0" presId="urn:microsoft.com/office/officeart/2005/8/layout/process1"/>
    <dgm:cxn modelId="{CF04FA8B-41F1-407D-8687-46E542C3B07A}" type="presParOf" srcId="{CA7B2746-0240-429D-96E9-6F1EF5C2482D}" destId="{5BE95CAF-A3E3-4805-8190-23E0C239D1B6}" srcOrd="0" destOrd="0" presId="urn:microsoft.com/office/officeart/2005/8/layout/process1"/>
    <dgm:cxn modelId="{5C0989CC-FABB-4A24-B2FE-061033D25F30}" type="presParOf" srcId="{3FD6FAB4-EFCC-486B-A564-B7C3400BBD75}" destId="{9028C0F9-DFF7-4566-AB24-EA503D6C79D4}" srcOrd="4" destOrd="0" presId="urn:microsoft.com/office/officeart/2005/8/layout/process1"/>
    <dgm:cxn modelId="{6103484E-3945-45FF-9899-41A7EB602393}" type="presParOf" srcId="{3FD6FAB4-EFCC-486B-A564-B7C3400BBD75}" destId="{F44D8336-5754-4412-A0EB-DCA705DE3DE9}" srcOrd="5" destOrd="0" presId="urn:microsoft.com/office/officeart/2005/8/layout/process1"/>
    <dgm:cxn modelId="{A5EA5D04-C21B-4825-A222-BA3DE15503D2}" type="presParOf" srcId="{F44D8336-5754-4412-A0EB-DCA705DE3DE9}" destId="{C5A3E726-A756-4F8D-A969-E0A28AA00D50}" srcOrd="0" destOrd="0" presId="urn:microsoft.com/office/officeart/2005/8/layout/process1"/>
    <dgm:cxn modelId="{69052FBD-60F6-4402-B3C5-B2C230CCA847}" type="presParOf" srcId="{3FD6FAB4-EFCC-486B-A564-B7C3400BBD75}" destId="{37723754-9997-43B7-B9E5-75DA6BC8628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29702F-9A2D-466D-8119-7886805B4525}" type="doc">
      <dgm:prSet loTypeId="urn:microsoft.com/office/officeart/2005/8/layout/process1" loCatId="process" qsTypeId="urn:microsoft.com/office/officeart/2005/8/quickstyle/simple5" qsCatId="simple" csTypeId="urn:microsoft.com/office/officeart/2005/8/colors/accent1_2" csCatId="accent1" phldr="1"/>
      <dgm:spPr/>
    </dgm:pt>
    <dgm:pt modelId="{7CB40B6A-EA23-4958-8194-97F81FB2237F}">
      <dgm:prSet phldrT="[Text]"/>
      <dgm:spPr>
        <a:solidFill>
          <a:schemeClr val="accent2"/>
        </a:solidFill>
      </dgm:spPr>
      <dgm:t>
        <a:bodyPr/>
        <a:lstStyle/>
        <a:p>
          <a:r>
            <a:rPr lang="en-US" dirty="0" smtClean="0"/>
            <a:t>Data Collection </a:t>
          </a:r>
        </a:p>
      </dgm:t>
    </dgm:pt>
    <dgm:pt modelId="{4AA2609E-24BF-46D7-998C-894FDBED4EFE}" type="parTrans" cxnId="{5502710C-C495-45E4-ACE6-36B6552B1D85}">
      <dgm:prSet/>
      <dgm:spPr/>
      <dgm:t>
        <a:bodyPr/>
        <a:lstStyle/>
        <a:p>
          <a:endParaRPr lang="en-US"/>
        </a:p>
      </dgm:t>
    </dgm:pt>
    <dgm:pt modelId="{D0486215-5795-4080-AEB4-B39C5B558237}" type="sibTrans" cxnId="{5502710C-C495-45E4-ACE6-36B6552B1D85}">
      <dgm:prSet/>
      <dgm:spPr/>
      <dgm:t>
        <a:bodyPr/>
        <a:lstStyle/>
        <a:p>
          <a:endParaRPr lang="en-US"/>
        </a:p>
      </dgm:t>
    </dgm:pt>
    <dgm:pt modelId="{70F78025-B14C-4476-B40A-43B013B3AB00}">
      <dgm:prSet phldrT="[Text]"/>
      <dgm:spPr/>
      <dgm:t>
        <a:bodyPr/>
        <a:lstStyle/>
        <a:p>
          <a:r>
            <a:rPr lang="en-US" dirty="0" smtClean="0"/>
            <a:t>Merging, </a:t>
          </a:r>
        </a:p>
        <a:p>
          <a:r>
            <a:rPr lang="en-US" dirty="0" smtClean="0"/>
            <a:t>Exploratory Data Analysis (EDA) and Preliminary Learnings</a:t>
          </a:r>
          <a:endParaRPr lang="en-US" dirty="0"/>
        </a:p>
      </dgm:t>
    </dgm:pt>
    <dgm:pt modelId="{79D8B57A-61D1-4123-B9DF-48ED4CD45FA9}" type="parTrans" cxnId="{7356AED6-0CA9-4167-9665-AE3026C71540}">
      <dgm:prSet/>
      <dgm:spPr/>
      <dgm:t>
        <a:bodyPr/>
        <a:lstStyle/>
        <a:p>
          <a:endParaRPr lang="en-US"/>
        </a:p>
      </dgm:t>
    </dgm:pt>
    <dgm:pt modelId="{1BCB25E2-9616-43F7-8227-B4074F7B1522}" type="sibTrans" cxnId="{7356AED6-0CA9-4167-9665-AE3026C71540}">
      <dgm:prSet/>
      <dgm:spPr/>
      <dgm:t>
        <a:bodyPr/>
        <a:lstStyle/>
        <a:p>
          <a:endParaRPr lang="en-US"/>
        </a:p>
      </dgm:t>
    </dgm:pt>
    <dgm:pt modelId="{C86781AA-0EAD-40D5-803B-08EC46C5D76A}">
      <dgm:prSet phldrT="[Text]"/>
      <dgm:spPr/>
      <dgm:t>
        <a:bodyPr/>
        <a:lstStyle/>
        <a:p>
          <a:r>
            <a:rPr lang="en-US" dirty="0" smtClean="0"/>
            <a:t>Feature and Target Extraction</a:t>
          </a:r>
        </a:p>
        <a:p>
          <a:r>
            <a:rPr lang="en-US" dirty="0" smtClean="0"/>
            <a:t>(Web scraping, NLP)</a:t>
          </a:r>
          <a:endParaRPr lang="en-US" dirty="0"/>
        </a:p>
      </dgm:t>
    </dgm:pt>
    <dgm:pt modelId="{F5DE8A15-C5CB-4DB7-A5B2-A4F533D94BA8}" type="parTrans" cxnId="{16E1ACFA-3171-49A9-846E-EFDFCA626997}">
      <dgm:prSet/>
      <dgm:spPr/>
      <dgm:t>
        <a:bodyPr/>
        <a:lstStyle/>
        <a:p>
          <a:endParaRPr lang="en-US"/>
        </a:p>
      </dgm:t>
    </dgm:pt>
    <dgm:pt modelId="{A1FAF88B-B2BB-4CD8-98E9-A5D1E1ED1A81}" type="sibTrans" cxnId="{16E1ACFA-3171-49A9-846E-EFDFCA626997}">
      <dgm:prSet/>
      <dgm:spPr/>
      <dgm:t>
        <a:bodyPr/>
        <a:lstStyle/>
        <a:p>
          <a:endParaRPr lang="en-US"/>
        </a:p>
      </dgm:t>
    </dgm:pt>
    <dgm:pt modelId="{F9ABEEDA-DC95-494A-B78F-DD452E22E1D4}">
      <dgm:prSet/>
      <dgm:spPr/>
      <dgm:t>
        <a:bodyPr/>
        <a:lstStyle/>
        <a:p>
          <a:r>
            <a:rPr lang="en-US" dirty="0" smtClean="0"/>
            <a:t>Machine Learning (Regression, Classification)</a:t>
          </a:r>
          <a:endParaRPr lang="en-US" dirty="0"/>
        </a:p>
      </dgm:t>
    </dgm:pt>
    <dgm:pt modelId="{73F193AA-5822-491A-B4AA-4DE9842D7E11}" type="parTrans" cxnId="{B15C6B0E-07DA-41E5-841C-74F7343706BE}">
      <dgm:prSet/>
      <dgm:spPr/>
      <dgm:t>
        <a:bodyPr/>
        <a:lstStyle/>
        <a:p>
          <a:endParaRPr lang="en-US"/>
        </a:p>
      </dgm:t>
    </dgm:pt>
    <dgm:pt modelId="{A8E8BAD2-F4AC-4ABA-92F7-731EBD038AA4}" type="sibTrans" cxnId="{B15C6B0E-07DA-41E5-841C-74F7343706BE}">
      <dgm:prSet/>
      <dgm:spPr/>
      <dgm:t>
        <a:bodyPr/>
        <a:lstStyle/>
        <a:p>
          <a:endParaRPr lang="en-US"/>
        </a:p>
      </dgm:t>
    </dgm:pt>
    <dgm:pt modelId="{3FD6FAB4-EFCC-486B-A564-B7C3400BBD75}" type="pres">
      <dgm:prSet presAssocID="{1A29702F-9A2D-466D-8119-7886805B4525}" presName="Name0" presStyleCnt="0">
        <dgm:presLayoutVars>
          <dgm:dir/>
          <dgm:resizeHandles val="exact"/>
        </dgm:presLayoutVars>
      </dgm:prSet>
      <dgm:spPr/>
    </dgm:pt>
    <dgm:pt modelId="{6596CBD4-5358-4F58-BA74-3A1EECC37BAC}" type="pres">
      <dgm:prSet presAssocID="{7CB40B6A-EA23-4958-8194-97F81FB2237F}" presName="node" presStyleLbl="node1" presStyleIdx="0" presStyleCnt="4">
        <dgm:presLayoutVars>
          <dgm:bulletEnabled val="1"/>
        </dgm:presLayoutVars>
      </dgm:prSet>
      <dgm:spPr/>
      <dgm:t>
        <a:bodyPr/>
        <a:lstStyle/>
        <a:p>
          <a:endParaRPr lang="en-US"/>
        </a:p>
      </dgm:t>
    </dgm:pt>
    <dgm:pt modelId="{C3FC1803-3BEB-48B8-8132-5518692E426E}" type="pres">
      <dgm:prSet presAssocID="{D0486215-5795-4080-AEB4-B39C5B558237}" presName="sibTrans" presStyleLbl="sibTrans2D1" presStyleIdx="0" presStyleCnt="3"/>
      <dgm:spPr/>
    </dgm:pt>
    <dgm:pt modelId="{3E5A7B91-4180-45D7-B8BC-9EB1FF797617}" type="pres">
      <dgm:prSet presAssocID="{D0486215-5795-4080-AEB4-B39C5B558237}" presName="connectorText" presStyleLbl="sibTrans2D1" presStyleIdx="0" presStyleCnt="3"/>
      <dgm:spPr/>
    </dgm:pt>
    <dgm:pt modelId="{A471FEFE-DEB4-4289-83AF-08AA14C8041C}" type="pres">
      <dgm:prSet presAssocID="{70F78025-B14C-4476-B40A-43B013B3AB00}" presName="node" presStyleLbl="node1" presStyleIdx="1" presStyleCnt="4">
        <dgm:presLayoutVars>
          <dgm:bulletEnabled val="1"/>
        </dgm:presLayoutVars>
      </dgm:prSet>
      <dgm:spPr/>
      <dgm:t>
        <a:bodyPr/>
        <a:lstStyle/>
        <a:p>
          <a:endParaRPr lang="en-US"/>
        </a:p>
      </dgm:t>
    </dgm:pt>
    <dgm:pt modelId="{CA7B2746-0240-429D-96E9-6F1EF5C2482D}" type="pres">
      <dgm:prSet presAssocID="{1BCB25E2-9616-43F7-8227-B4074F7B1522}" presName="sibTrans" presStyleLbl="sibTrans2D1" presStyleIdx="1" presStyleCnt="3"/>
      <dgm:spPr/>
    </dgm:pt>
    <dgm:pt modelId="{5BE95CAF-A3E3-4805-8190-23E0C239D1B6}" type="pres">
      <dgm:prSet presAssocID="{1BCB25E2-9616-43F7-8227-B4074F7B1522}" presName="connectorText" presStyleLbl="sibTrans2D1" presStyleIdx="1" presStyleCnt="3"/>
      <dgm:spPr/>
    </dgm:pt>
    <dgm:pt modelId="{9028C0F9-DFF7-4566-AB24-EA503D6C79D4}" type="pres">
      <dgm:prSet presAssocID="{C86781AA-0EAD-40D5-803B-08EC46C5D76A}" presName="node" presStyleLbl="node1" presStyleIdx="2" presStyleCnt="4">
        <dgm:presLayoutVars>
          <dgm:bulletEnabled val="1"/>
        </dgm:presLayoutVars>
      </dgm:prSet>
      <dgm:spPr/>
      <dgm:t>
        <a:bodyPr/>
        <a:lstStyle/>
        <a:p>
          <a:endParaRPr lang="en-US"/>
        </a:p>
      </dgm:t>
    </dgm:pt>
    <dgm:pt modelId="{F44D8336-5754-4412-A0EB-DCA705DE3DE9}" type="pres">
      <dgm:prSet presAssocID="{A1FAF88B-B2BB-4CD8-98E9-A5D1E1ED1A81}" presName="sibTrans" presStyleLbl="sibTrans2D1" presStyleIdx="2" presStyleCnt="3"/>
      <dgm:spPr/>
    </dgm:pt>
    <dgm:pt modelId="{C5A3E726-A756-4F8D-A969-E0A28AA00D50}" type="pres">
      <dgm:prSet presAssocID="{A1FAF88B-B2BB-4CD8-98E9-A5D1E1ED1A81}" presName="connectorText" presStyleLbl="sibTrans2D1" presStyleIdx="2" presStyleCnt="3"/>
      <dgm:spPr/>
    </dgm:pt>
    <dgm:pt modelId="{37723754-9997-43B7-B9E5-75DA6BC8628B}" type="pres">
      <dgm:prSet presAssocID="{F9ABEEDA-DC95-494A-B78F-DD452E22E1D4}" presName="node" presStyleLbl="node1" presStyleIdx="3" presStyleCnt="4">
        <dgm:presLayoutVars>
          <dgm:bulletEnabled val="1"/>
        </dgm:presLayoutVars>
      </dgm:prSet>
      <dgm:spPr/>
    </dgm:pt>
  </dgm:ptLst>
  <dgm:cxnLst>
    <dgm:cxn modelId="{D89D5163-79DE-4067-AB9D-23CA7AC1B56B}" type="presOf" srcId="{D0486215-5795-4080-AEB4-B39C5B558237}" destId="{C3FC1803-3BEB-48B8-8132-5518692E426E}" srcOrd="0" destOrd="0" presId="urn:microsoft.com/office/officeart/2005/8/layout/process1"/>
    <dgm:cxn modelId="{B15C6B0E-07DA-41E5-841C-74F7343706BE}" srcId="{1A29702F-9A2D-466D-8119-7886805B4525}" destId="{F9ABEEDA-DC95-494A-B78F-DD452E22E1D4}" srcOrd="3" destOrd="0" parTransId="{73F193AA-5822-491A-B4AA-4DE9842D7E11}" sibTransId="{A8E8BAD2-F4AC-4ABA-92F7-731EBD038AA4}"/>
    <dgm:cxn modelId="{7356AED6-0CA9-4167-9665-AE3026C71540}" srcId="{1A29702F-9A2D-466D-8119-7886805B4525}" destId="{70F78025-B14C-4476-B40A-43B013B3AB00}" srcOrd="1" destOrd="0" parTransId="{79D8B57A-61D1-4123-B9DF-48ED4CD45FA9}" sibTransId="{1BCB25E2-9616-43F7-8227-B4074F7B1522}"/>
    <dgm:cxn modelId="{CA9AD8CF-444A-47CE-BF4F-5DAEA59B68CE}" type="presOf" srcId="{F9ABEEDA-DC95-494A-B78F-DD452E22E1D4}" destId="{37723754-9997-43B7-B9E5-75DA6BC8628B}" srcOrd="0" destOrd="0" presId="urn:microsoft.com/office/officeart/2005/8/layout/process1"/>
    <dgm:cxn modelId="{9644372D-D8C3-47DC-8510-A323339AE44D}" type="presOf" srcId="{7CB40B6A-EA23-4958-8194-97F81FB2237F}" destId="{6596CBD4-5358-4F58-BA74-3A1EECC37BAC}" srcOrd="0" destOrd="0" presId="urn:microsoft.com/office/officeart/2005/8/layout/process1"/>
    <dgm:cxn modelId="{13BE8036-953D-4BFC-AA84-498F42070F81}" type="presOf" srcId="{A1FAF88B-B2BB-4CD8-98E9-A5D1E1ED1A81}" destId="{F44D8336-5754-4412-A0EB-DCA705DE3DE9}" srcOrd="0" destOrd="0" presId="urn:microsoft.com/office/officeart/2005/8/layout/process1"/>
    <dgm:cxn modelId="{A38A4542-4E4E-48A1-B525-EDCB1A5687AA}" type="presOf" srcId="{1BCB25E2-9616-43F7-8227-B4074F7B1522}" destId="{5BE95CAF-A3E3-4805-8190-23E0C239D1B6}" srcOrd="1" destOrd="0" presId="urn:microsoft.com/office/officeart/2005/8/layout/process1"/>
    <dgm:cxn modelId="{56992FF5-7046-44C3-BB5D-996B727BB7CC}" type="presOf" srcId="{1BCB25E2-9616-43F7-8227-B4074F7B1522}" destId="{CA7B2746-0240-429D-96E9-6F1EF5C2482D}" srcOrd="0" destOrd="0" presId="urn:microsoft.com/office/officeart/2005/8/layout/process1"/>
    <dgm:cxn modelId="{83D5CAE3-4FB1-4242-AAEB-648537027B18}" type="presOf" srcId="{C86781AA-0EAD-40D5-803B-08EC46C5D76A}" destId="{9028C0F9-DFF7-4566-AB24-EA503D6C79D4}" srcOrd="0" destOrd="0" presId="urn:microsoft.com/office/officeart/2005/8/layout/process1"/>
    <dgm:cxn modelId="{CA7CEA47-D596-40C6-98E8-2EDF7AE2E74D}" type="presOf" srcId="{70F78025-B14C-4476-B40A-43B013B3AB00}" destId="{A471FEFE-DEB4-4289-83AF-08AA14C8041C}" srcOrd="0" destOrd="0" presId="urn:microsoft.com/office/officeart/2005/8/layout/process1"/>
    <dgm:cxn modelId="{666EF364-9AAE-4A25-AE88-E2F1D1A531D3}" type="presOf" srcId="{A1FAF88B-B2BB-4CD8-98E9-A5D1E1ED1A81}" destId="{C5A3E726-A756-4F8D-A969-E0A28AA00D50}" srcOrd="1" destOrd="0" presId="urn:microsoft.com/office/officeart/2005/8/layout/process1"/>
    <dgm:cxn modelId="{16E1ACFA-3171-49A9-846E-EFDFCA626997}" srcId="{1A29702F-9A2D-466D-8119-7886805B4525}" destId="{C86781AA-0EAD-40D5-803B-08EC46C5D76A}" srcOrd="2" destOrd="0" parTransId="{F5DE8A15-C5CB-4DB7-A5B2-A4F533D94BA8}" sibTransId="{A1FAF88B-B2BB-4CD8-98E9-A5D1E1ED1A81}"/>
    <dgm:cxn modelId="{47BDD312-7427-4F7A-AA1E-09DC5A242C73}" type="presOf" srcId="{D0486215-5795-4080-AEB4-B39C5B558237}" destId="{3E5A7B91-4180-45D7-B8BC-9EB1FF797617}" srcOrd="1" destOrd="0" presId="urn:microsoft.com/office/officeart/2005/8/layout/process1"/>
    <dgm:cxn modelId="{C2CFB694-5E2B-4758-83C8-E4E84FE63921}" type="presOf" srcId="{1A29702F-9A2D-466D-8119-7886805B4525}" destId="{3FD6FAB4-EFCC-486B-A564-B7C3400BBD75}" srcOrd="0" destOrd="0" presId="urn:microsoft.com/office/officeart/2005/8/layout/process1"/>
    <dgm:cxn modelId="{5502710C-C495-45E4-ACE6-36B6552B1D85}" srcId="{1A29702F-9A2D-466D-8119-7886805B4525}" destId="{7CB40B6A-EA23-4958-8194-97F81FB2237F}" srcOrd="0" destOrd="0" parTransId="{4AA2609E-24BF-46D7-998C-894FDBED4EFE}" sibTransId="{D0486215-5795-4080-AEB4-B39C5B558237}"/>
    <dgm:cxn modelId="{9D98339F-CAB2-4696-A71F-DCBEC272CC9C}" type="presParOf" srcId="{3FD6FAB4-EFCC-486B-A564-B7C3400BBD75}" destId="{6596CBD4-5358-4F58-BA74-3A1EECC37BAC}" srcOrd="0" destOrd="0" presId="urn:microsoft.com/office/officeart/2005/8/layout/process1"/>
    <dgm:cxn modelId="{B41E81A0-EEF8-4B87-BE50-0D84BFAE7442}" type="presParOf" srcId="{3FD6FAB4-EFCC-486B-A564-B7C3400BBD75}" destId="{C3FC1803-3BEB-48B8-8132-5518692E426E}" srcOrd="1" destOrd="0" presId="urn:microsoft.com/office/officeart/2005/8/layout/process1"/>
    <dgm:cxn modelId="{0C75880C-DEF0-4ED4-B07F-567C28D9479D}" type="presParOf" srcId="{C3FC1803-3BEB-48B8-8132-5518692E426E}" destId="{3E5A7B91-4180-45D7-B8BC-9EB1FF797617}" srcOrd="0" destOrd="0" presId="urn:microsoft.com/office/officeart/2005/8/layout/process1"/>
    <dgm:cxn modelId="{E06FCA98-41C8-4DF6-B3D8-8AE3DE3700B0}" type="presParOf" srcId="{3FD6FAB4-EFCC-486B-A564-B7C3400BBD75}" destId="{A471FEFE-DEB4-4289-83AF-08AA14C8041C}" srcOrd="2" destOrd="0" presId="urn:microsoft.com/office/officeart/2005/8/layout/process1"/>
    <dgm:cxn modelId="{18DA0251-3A4B-4448-A59D-C0923EFBA05A}" type="presParOf" srcId="{3FD6FAB4-EFCC-486B-A564-B7C3400BBD75}" destId="{CA7B2746-0240-429D-96E9-6F1EF5C2482D}" srcOrd="3" destOrd="0" presId="urn:microsoft.com/office/officeart/2005/8/layout/process1"/>
    <dgm:cxn modelId="{F77667A1-C285-46C6-B169-FD2B0CC157CC}" type="presParOf" srcId="{CA7B2746-0240-429D-96E9-6F1EF5C2482D}" destId="{5BE95CAF-A3E3-4805-8190-23E0C239D1B6}" srcOrd="0" destOrd="0" presId="urn:microsoft.com/office/officeart/2005/8/layout/process1"/>
    <dgm:cxn modelId="{C3648EB3-337A-4966-8A77-874FF0DDA6A8}" type="presParOf" srcId="{3FD6FAB4-EFCC-486B-A564-B7C3400BBD75}" destId="{9028C0F9-DFF7-4566-AB24-EA503D6C79D4}" srcOrd="4" destOrd="0" presId="urn:microsoft.com/office/officeart/2005/8/layout/process1"/>
    <dgm:cxn modelId="{ABD0344F-0CB7-4C46-85D5-00E70C012D35}" type="presParOf" srcId="{3FD6FAB4-EFCC-486B-A564-B7C3400BBD75}" destId="{F44D8336-5754-4412-A0EB-DCA705DE3DE9}" srcOrd="5" destOrd="0" presId="urn:microsoft.com/office/officeart/2005/8/layout/process1"/>
    <dgm:cxn modelId="{F6C4D4F1-4701-453D-8DF9-26824F6286C3}" type="presParOf" srcId="{F44D8336-5754-4412-A0EB-DCA705DE3DE9}" destId="{C5A3E726-A756-4F8D-A969-E0A28AA00D50}" srcOrd="0" destOrd="0" presId="urn:microsoft.com/office/officeart/2005/8/layout/process1"/>
    <dgm:cxn modelId="{EC152E00-E7B3-4DB2-AD14-45DFE1F0A0B0}" type="presParOf" srcId="{3FD6FAB4-EFCC-486B-A564-B7C3400BBD75}" destId="{37723754-9997-43B7-B9E5-75DA6BC8628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29702F-9A2D-466D-8119-7886805B4525}" type="doc">
      <dgm:prSet loTypeId="urn:microsoft.com/office/officeart/2005/8/layout/process1" loCatId="process" qsTypeId="urn:microsoft.com/office/officeart/2005/8/quickstyle/simple5" qsCatId="simple" csTypeId="urn:microsoft.com/office/officeart/2005/8/colors/accent1_2" csCatId="accent1" phldr="1"/>
      <dgm:spPr/>
    </dgm:pt>
    <dgm:pt modelId="{7CB40B6A-EA23-4958-8194-97F81FB2237F}">
      <dgm:prSet phldrT="[Text]"/>
      <dgm:spPr>
        <a:solidFill>
          <a:schemeClr val="accent1"/>
        </a:solidFill>
      </dgm:spPr>
      <dgm:t>
        <a:bodyPr/>
        <a:lstStyle/>
        <a:p>
          <a:r>
            <a:rPr lang="en-US" dirty="0" smtClean="0"/>
            <a:t>Data Collection </a:t>
          </a:r>
        </a:p>
      </dgm:t>
    </dgm:pt>
    <dgm:pt modelId="{4AA2609E-24BF-46D7-998C-894FDBED4EFE}" type="parTrans" cxnId="{5502710C-C495-45E4-ACE6-36B6552B1D85}">
      <dgm:prSet/>
      <dgm:spPr/>
      <dgm:t>
        <a:bodyPr/>
        <a:lstStyle/>
        <a:p>
          <a:endParaRPr lang="en-US"/>
        </a:p>
      </dgm:t>
    </dgm:pt>
    <dgm:pt modelId="{D0486215-5795-4080-AEB4-B39C5B558237}" type="sibTrans" cxnId="{5502710C-C495-45E4-ACE6-36B6552B1D85}">
      <dgm:prSet/>
      <dgm:spPr/>
      <dgm:t>
        <a:bodyPr/>
        <a:lstStyle/>
        <a:p>
          <a:endParaRPr lang="en-US"/>
        </a:p>
      </dgm:t>
    </dgm:pt>
    <dgm:pt modelId="{70F78025-B14C-4476-B40A-43B013B3AB00}">
      <dgm:prSet phldrT="[Text]"/>
      <dgm:spPr>
        <a:solidFill>
          <a:schemeClr val="accent2"/>
        </a:solidFill>
      </dgm:spPr>
      <dgm:t>
        <a:bodyPr/>
        <a:lstStyle/>
        <a:p>
          <a:r>
            <a:rPr lang="en-US" dirty="0" smtClean="0"/>
            <a:t>Merging, </a:t>
          </a:r>
        </a:p>
        <a:p>
          <a:r>
            <a:rPr lang="en-US" dirty="0" smtClean="0"/>
            <a:t>Exploratory Data Analysis (EDA) and Preliminary Learnings</a:t>
          </a:r>
          <a:endParaRPr lang="en-US" dirty="0"/>
        </a:p>
      </dgm:t>
    </dgm:pt>
    <dgm:pt modelId="{79D8B57A-61D1-4123-B9DF-48ED4CD45FA9}" type="parTrans" cxnId="{7356AED6-0CA9-4167-9665-AE3026C71540}">
      <dgm:prSet/>
      <dgm:spPr/>
      <dgm:t>
        <a:bodyPr/>
        <a:lstStyle/>
        <a:p>
          <a:endParaRPr lang="en-US"/>
        </a:p>
      </dgm:t>
    </dgm:pt>
    <dgm:pt modelId="{1BCB25E2-9616-43F7-8227-B4074F7B1522}" type="sibTrans" cxnId="{7356AED6-0CA9-4167-9665-AE3026C71540}">
      <dgm:prSet/>
      <dgm:spPr/>
      <dgm:t>
        <a:bodyPr/>
        <a:lstStyle/>
        <a:p>
          <a:endParaRPr lang="en-US"/>
        </a:p>
      </dgm:t>
    </dgm:pt>
    <dgm:pt modelId="{C86781AA-0EAD-40D5-803B-08EC46C5D76A}">
      <dgm:prSet phldrT="[Text]"/>
      <dgm:spPr/>
      <dgm:t>
        <a:bodyPr/>
        <a:lstStyle/>
        <a:p>
          <a:r>
            <a:rPr lang="en-US" dirty="0" smtClean="0"/>
            <a:t>Feature and Target Extraction</a:t>
          </a:r>
        </a:p>
        <a:p>
          <a:r>
            <a:rPr lang="en-US" dirty="0" smtClean="0"/>
            <a:t>(Web scraping, NLP)</a:t>
          </a:r>
          <a:endParaRPr lang="en-US" dirty="0"/>
        </a:p>
      </dgm:t>
    </dgm:pt>
    <dgm:pt modelId="{F5DE8A15-C5CB-4DB7-A5B2-A4F533D94BA8}" type="parTrans" cxnId="{16E1ACFA-3171-49A9-846E-EFDFCA626997}">
      <dgm:prSet/>
      <dgm:spPr/>
      <dgm:t>
        <a:bodyPr/>
        <a:lstStyle/>
        <a:p>
          <a:endParaRPr lang="en-US"/>
        </a:p>
      </dgm:t>
    </dgm:pt>
    <dgm:pt modelId="{A1FAF88B-B2BB-4CD8-98E9-A5D1E1ED1A81}" type="sibTrans" cxnId="{16E1ACFA-3171-49A9-846E-EFDFCA626997}">
      <dgm:prSet/>
      <dgm:spPr/>
      <dgm:t>
        <a:bodyPr/>
        <a:lstStyle/>
        <a:p>
          <a:endParaRPr lang="en-US"/>
        </a:p>
      </dgm:t>
    </dgm:pt>
    <dgm:pt modelId="{F9ABEEDA-DC95-494A-B78F-DD452E22E1D4}">
      <dgm:prSet/>
      <dgm:spPr/>
      <dgm:t>
        <a:bodyPr/>
        <a:lstStyle/>
        <a:p>
          <a:r>
            <a:rPr lang="en-US" dirty="0" smtClean="0"/>
            <a:t>Machine Learning (Regression, Classification)</a:t>
          </a:r>
          <a:endParaRPr lang="en-US" dirty="0"/>
        </a:p>
      </dgm:t>
    </dgm:pt>
    <dgm:pt modelId="{73F193AA-5822-491A-B4AA-4DE9842D7E11}" type="parTrans" cxnId="{B15C6B0E-07DA-41E5-841C-74F7343706BE}">
      <dgm:prSet/>
      <dgm:spPr/>
      <dgm:t>
        <a:bodyPr/>
        <a:lstStyle/>
        <a:p>
          <a:endParaRPr lang="en-US"/>
        </a:p>
      </dgm:t>
    </dgm:pt>
    <dgm:pt modelId="{A8E8BAD2-F4AC-4ABA-92F7-731EBD038AA4}" type="sibTrans" cxnId="{B15C6B0E-07DA-41E5-841C-74F7343706BE}">
      <dgm:prSet/>
      <dgm:spPr/>
      <dgm:t>
        <a:bodyPr/>
        <a:lstStyle/>
        <a:p>
          <a:endParaRPr lang="en-US"/>
        </a:p>
      </dgm:t>
    </dgm:pt>
    <dgm:pt modelId="{3FD6FAB4-EFCC-486B-A564-B7C3400BBD75}" type="pres">
      <dgm:prSet presAssocID="{1A29702F-9A2D-466D-8119-7886805B4525}" presName="Name0" presStyleCnt="0">
        <dgm:presLayoutVars>
          <dgm:dir/>
          <dgm:resizeHandles val="exact"/>
        </dgm:presLayoutVars>
      </dgm:prSet>
      <dgm:spPr/>
    </dgm:pt>
    <dgm:pt modelId="{6596CBD4-5358-4F58-BA74-3A1EECC37BAC}" type="pres">
      <dgm:prSet presAssocID="{7CB40B6A-EA23-4958-8194-97F81FB2237F}" presName="node" presStyleLbl="node1" presStyleIdx="0" presStyleCnt="4">
        <dgm:presLayoutVars>
          <dgm:bulletEnabled val="1"/>
        </dgm:presLayoutVars>
      </dgm:prSet>
      <dgm:spPr/>
      <dgm:t>
        <a:bodyPr/>
        <a:lstStyle/>
        <a:p>
          <a:endParaRPr lang="en-US"/>
        </a:p>
      </dgm:t>
    </dgm:pt>
    <dgm:pt modelId="{C3FC1803-3BEB-48B8-8132-5518692E426E}" type="pres">
      <dgm:prSet presAssocID="{D0486215-5795-4080-AEB4-B39C5B558237}" presName="sibTrans" presStyleLbl="sibTrans2D1" presStyleIdx="0" presStyleCnt="3"/>
      <dgm:spPr/>
    </dgm:pt>
    <dgm:pt modelId="{3E5A7B91-4180-45D7-B8BC-9EB1FF797617}" type="pres">
      <dgm:prSet presAssocID="{D0486215-5795-4080-AEB4-B39C5B558237}" presName="connectorText" presStyleLbl="sibTrans2D1" presStyleIdx="0" presStyleCnt="3"/>
      <dgm:spPr/>
    </dgm:pt>
    <dgm:pt modelId="{A471FEFE-DEB4-4289-83AF-08AA14C8041C}" type="pres">
      <dgm:prSet presAssocID="{70F78025-B14C-4476-B40A-43B013B3AB00}" presName="node" presStyleLbl="node1" presStyleIdx="1" presStyleCnt="4">
        <dgm:presLayoutVars>
          <dgm:bulletEnabled val="1"/>
        </dgm:presLayoutVars>
      </dgm:prSet>
      <dgm:spPr/>
      <dgm:t>
        <a:bodyPr/>
        <a:lstStyle/>
        <a:p>
          <a:endParaRPr lang="en-US"/>
        </a:p>
      </dgm:t>
    </dgm:pt>
    <dgm:pt modelId="{CA7B2746-0240-429D-96E9-6F1EF5C2482D}" type="pres">
      <dgm:prSet presAssocID="{1BCB25E2-9616-43F7-8227-B4074F7B1522}" presName="sibTrans" presStyleLbl="sibTrans2D1" presStyleIdx="1" presStyleCnt="3"/>
      <dgm:spPr/>
    </dgm:pt>
    <dgm:pt modelId="{5BE95CAF-A3E3-4805-8190-23E0C239D1B6}" type="pres">
      <dgm:prSet presAssocID="{1BCB25E2-9616-43F7-8227-B4074F7B1522}" presName="connectorText" presStyleLbl="sibTrans2D1" presStyleIdx="1" presStyleCnt="3"/>
      <dgm:spPr/>
    </dgm:pt>
    <dgm:pt modelId="{9028C0F9-DFF7-4566-AB24-EA503D6C79D4}" type="pres">
      <dgm:prSet presAssocID="{C86781AA-0EAD-40D5-803B-08EC46C5D76A}" presName="node" presStyleLbl="node1" presStyleIdx="2" presStyleCnt="4">
        <dgm:presLayoutVars>
          <dgm:bulletEnabled val="1"/>
        </dgm:presLayoutVars>
      </dgm:prSet>
      <dgm:spPr/>
      <dgm:t>
        <a:bodyPr/>
        <a:lstStyle/>
        <a:p>
          <a:endParaRPr lang="en-US"/>
        </a:p>
      </dgm:t>
    </dgm:pt>
    <dgm:pt modelId="{F44D8336-5754-4412-A0EB-DCA705DE3DE9}" type="pres">
      <dgm:prSet presAssocID="{A1FAF88B-B2BB-4CD8-98E9-A5D1E1ED1A81}" presName="sibTrans" presStyleLbl="sibTrans2D1" presStyleIdx="2" presStyleCnt="3"/>
      <dgm:spPr/>
    </dgm:pt>
    <dgm:pt modelId="{C5A3E726-A756-4F8D-A969-E0A28AA00D50}" type="pres">
      <dgm:prSet presAssocID="{A1FAF88B-B2BB-4CD8-98E9-A5D1E1ED1A81}" presName="connectorText" presStyleLbl="sibTrans2D1" presStyleIdx="2" presStyleCnt="3"/>
      <dgm:spPr/>
    </dgm:pt>
    <dgm:pt modelId="{37723754-9997-43B7-B9E5-75DA6BC8628B}" type="pres">
      <dgm:prSet presAssocID="{F9ABEEDA-DC95-494A-B78F-DD452E22E1D4}" presName="node" presStyleLbl="node1" presStyleIdx="3" presStyleCnt="4">
        <dgm:presLayoutVars>
          <dgm:bulletEnabled val="1"/>
        </dgm:presLayoutVars>
      </dgm:prSet>
      <dgm:spPr/>
    </dgm:pt>
  </dgm:ptLst>
  <dgm:cxnLst>
    <dgm:cxn modelId="{B6BD0C88-E971-4FDE-92EE-2EC6BA4CFB36}" type="presOf" srcId="{D0486215-5795-4080-AEB4-B39C5B558237}" destId="{3E5A7B91-4180-45D7-B8BC-9EB1FF797617}" srcOrd="1" destOrd="0" presId="urn:microsoft.com/office/officeart/2005/8/layout/process1"/>
    <dgm:cxn modelId="{51D56B94-5A84-4116-ABAA-F72DF60D3820}" type="presOf" srcId="{A1FAF88B-B2BB-4CD8-98E9-A5D1E1ED1A81}" destId="{F44D8336-5754-4412-A0EB-DCA705DE3DE9}" srcOrd="0" destOrd="0" presId="urn:microsoft.com/office/officeart/2005/8/layout/process1"/>
    <dgm:cxn modelId="{EEAC8AAC-7E29-4B92-9D67-F2207DECF241}" type="presOf" srcId="{C86781AA-0EAD-40D5-803B-08EC46C5D76A}" destId="{9028C0F9-DFF7-4566-AB24-EA503D6C79D4}" srcOrd="0" destOrd="0" presId="urn:microsoft.com/office/officeart/2005/8/layout/process1"/>
    <dgm:cxn modelId="{862BDBC4-A6FE-460A-A538-FFE0E1787CFA}" type="presOf" srcId="{70F78025-B14C-4476-B40A-43B013B3AB00}" destId="{A471FEFE-DEB4-4289-83AF-08AA14C8041C}" srcOrd="0" destOrd="0" presId="urn:microsoft.com/office/officeart/2005/8/layout/process1"/>
    <dgm:cxn modelId="{B15C6B0E-07DA-41E5-841C-74F7343706BE}" srcId="{1A29702F-9A2D-466D-8119-7886805B4525}" destId="{F9ABEEDA-DC95-494A-B78F-DD452E22E1D4}" srcOrd="3" destOrd="0" parTransId="{73F193AA-5822-491A-B4AA-4DE9842D7E11}" sibTransId="{A8E8BAD2-F4AC-4ABA-92F7-731EBD038AA4}"/>
    <dgm:cxn modelId="{01BB8485-BADE-400E-AF22-708F3C78918B}" type="presOf" srcId="{1BCB25E2-9616-43F7-8227-B4074F7B1522}" destId="{5BE95CAF-A3E3-4805-8190-23E0C239D1B6}" srcOrd="1" destOrd="0" presId="urn:microsoft.com/office/officeart/2005/8/layout/process1"/>
    <dgm:cxn modelId="{7356AED6-0CA9-4167-9665-AE3026C71540}" srcId="{1A29702F-9A2D-466D-8119-7886805B4525}" destId="{70F78025-B14C-4476-B40A-43B013B3AB00}" srcOrd="1" destOrd="0" parTransId="{79D8B57A-61D1-4123-B9DF-48ED4CD45FA9}" sibTransId="{1BCB25E2-9616-43F7-8227-B4074F7B1522}"/>
    <dgm:cxn modelId="{085A981B-9212-4BF5-AE47-3025BE8618A0}" type="presOf" srcId="{1A29702F-9A2D-466D-8119-7886805B4525}" destId="{3FD6FAB4-EFCC-486B-A564-B7C3400BBD75}" srcOrd="0" destOrd="0" presId="urn:microsoft.com/office/officeart/2005/8/layout/process1"/>
    <dgm:cxn modelId="{6302FF4C-7448-4F16-AB0C-4BDE23E32F6F}" type="presOf" srcId="{7CB40B6A-EA23-4958-8194-97F81FB2237F}" destId="{6596CBD4-5358-4F58-BA74-3A1EECC37BAC}" srcOrd="0" destOrd="0" presId="urn:microsoft.com/office/officeart/2005/8/layout/process1"/>
    <dgm:cxn modelId="{8E028051-1A15-4CD5-BDA5-36DC364BFC27}" type="presOf" srcId="{F9ABEEDA-DC95-494A-B78F-DD452E22E1D4}" destId="{37723754-9997-43B7-B9E5-75DA6BC8628B}" srcOrd="0" destOrd="0" presId="urn:microsoft.com/office/officeart/2005/8/layout/process1"/>
    <dgm:cxn modelId="{CAC838D5-F58C-428A-BFFD-71384DBA4284}" type="presOf" srcId="{1BCB25E2-9616-43F7-8227-B4074F7B1522}" destId="{CA7B2746-0240-429D-96E9-6F1EF5C2482D}" srcOrd="0" destOrd="0" presId="urn:microsoft.com/office/officeart/2005/8/layout/process1"/>
    <dgm:cxn modelId="{16E1ACFA-3171-49A9-846E-EFDFCA626997}" srcId="{1A29702F-9A2D-466D-8119-7886805B4525}" destId="{C86781AA-0EAD-40D5-803B-08EC46C5D76A}" srcOrd="2" destOrd="0" parTransId="{F5DE8A15-C5CB-4DB7-A5B2-A4F533D94BA8}" sibTransId="{A1FAF88B-B2BB-4CD8-98E9-A5D1E1ED1A81}"/>
    <dgm:cxn modelId="{1FCA471D-AC4E-45AE-9C9B-7E2720BD8B57}" type="presOf" srcId="{D0486215-5795-4080-AEB4-B39C5B558237}" destId="{C3FC1803-3BEB-48B8-8132-5518692E426E}" srcOrd="0" destOrd="0" presId="urn:microsoft.com/office/officeart/2005/8/layout/process1"/>
    <dgm:cxn modelId="{64932006-5E22-43A5-BC82-DD9DD07E882C}" type="presOf" srcId="{A1FAF88B-B2BB-4CD8-98E9-A5D1E1ED1A81}" destId="{C5A3E726-A756-4F8D-A969-E0A28AA00D50}" srcOrd="1" destOrd="0" presId="urn:microsoft.com/office/officeart/2005/8/layout/process1"/>
    <dgm:cxn modelId="{5502710C-C495-45E4-ACE6-36B6552B1D85}" srcId="{1A29702F-9A2D-466D-8119-7886805B4525}" destId="{7CB40B6A-EA23-4958-8194-97F81FB2237F}" srcOrd="0" destOrd="0" parTransId="{4AA2609E-24BF-46D7-998C-894FDBED4EFE}" sibTransId="{D0486215-5795-4080-AEB4-B39C5B558237}"/>
    <dgm:cxn modelId="{AEB7DB29-2C48-4410-90E1-BE7CED02CBB0}" type="presParOf" srcId="{3FD6FAB4-EFCC-486B-A564-B7C3400BBD75}" destId="{6596CBD4-5358-4F58-BA74-3A1EECC37BAC}" srcOrd="0" destOrd="0" presId="urn:microsoft.com/office/officeart/2005/8/layout/process1"/>
    <dgm:cxn modelId="{D38AF4C4-AAA0-438F-A901-F45C83B0944B}" type="presParOf" srcId="{3FD6FAB4-EFCC-486B-A564-B7C3400BBD75}" destId="{C3FC1803-3BEB-48B8-8132-5518692E426E}" srcOrd="1" destOrd="0" presId="urn:microsoft.com/office/officeart/2005/8/layout/process1"/>
    <dgm:cxn modelId="{483C622E-FD79-436F-BF09-5EE935633053}" type="presParOf" srcId="{C3FC1803-3BEB-48B8-8132-5518692E426E}" destId="{3E5A7B91-4180-45D7-B8BC-9EB1FF797617}" srcOrd="0" destOrd="0" presId="urn:microsoft.com/office/officeart/2005/8/layout/process1"/>
    <dgm:cxn modelId="{9A714C92-1615-4C08-9698-0A067737F403}" type="presParOf" srcId="{3FD6FAB4-EFCC-486B-A564-B7C3400BBD75}" destId="{A471FEFE-DEB4-4289-83AF-08AA14C8041C}" srcOrd="2" destOrd="0" presId="urn:microsoft.com/office/officeart/2005/8/layout/process1"/>
    <dgm:cxn modelId="{74D1F940-4ADC-4622-B509-14E6BD19AF97}" type="presParOf" srcId="{3FD6FAB4-EFCC-486B-A564-B7C3400BBD75}" destId="{CA7B2746-0240-429D-96E9-6F1EF5C2482D}" srcOrd="3" destOrd="0" presId="urn:microsoft.com/office/officeart/2005/8/layout/process1"/>
    <dgm:cxn modelId="{92594B25-3800-466A-8B30-1C5ED35FB698}" type="presParOf" srcId="{CA7B2746-0240-429D-96E9-6F1EF5C2482D}" destId="{5BE95CAF-A3E3-4805-8190-23E0C239D1B6}" srcOrd="0" destOrd="0" presId="urn:microsoft.com/office/officeart/2005/8/layout/process1"/>
    <dgm:cxn modelId="{7295E725-77B0-46D8-AA12-D15B9E0D1FC9}" type="presParOf" srcId="{3FD6FAB4-EFCC-486B-A564-B7C3400BBD75}" destId="{9028C0F9-DFF7-4566-AB24-EA503D6C79D4}" srcOrd="4" destOrd="0" presId="urn:microsoft.com/office/officeart/2005/8/layout/process1"/>
    <dgm:cxn modelId="{1396877F-E940-4F05-893A-046093AA2471}" type="presParOf" srcId="{3FD6FAB4-EFCC-486B-A564-B7C3400BBD75}" destId="{F44D8336-5754-4412-A0EB-DCA705DE3DE9}" srcOrd="5" destOrd="0" presId="urn:microsoft.com/office/officeart/2005/8/layout/process1"/>
    <dgm:cxn modelId="{4E1D5423-D584-4742-8C2D-906EC3688F55}" type="presParOf" srcId="{F44D8336-5754-4412-A0EB-DCA705DE3DE9}" destId="{C5A3E726-A756-4F8D-A969-E0A28AA00D50}" srcOrd="0" destOrd="0" presId="urn:microsoft.com/office/officeart/2005/8/layout/process1"/>
    <dgm:cxn modelId="{48FFA9CA-739A-486D-BD83-7F23CBB2D9A2}" type="presParOf" srcId="{3FD6FAB4-EFCC-486B-A564-B7C3400BBD75}" destId="{37723754-9997-43B7-B9E5-75DA6BC8628B}" srcOrd="6" destOrd="0" presId="urn:microsoft.com/office/officeart/2005/8/layout/process1"/>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29702F-9A2D-466D-8119-7886805B4525}" type="doc">
      <dgm:prSet loTypeId="urn:microsoft.com/office/officeart/2005/8/layout/process1" loCatId="process" qsTypeId="urn:microsoft.com/office/officeart/2005/8/quickstyle/simple5" qsCatId="simple" csTypeId="urn:microsoft.com/office/officeart/2005/8/colors/accent1_2" csCatId="accent1" phldr="1"/>
      <dgm:spPr/>
    </dgm:pt>
    <dgm:pt modelId="{7CB40B6A-EA23-4958-8194-97F81FB2237F}">
      <dgm:prSet phldrT="[Text]"/>
      <dgm:spPr>
        <a:solidFill>
          <a:schemeClr val="accent1"/>
        </a:solidFill>
      </dgm:spPr>
      <dgm:t>
        <a:bodyPr/>
        <a:lstStyle/>
        <a:p>
          <a:r>
            <a:rPr lang="en-US" dirty="0" smtClean="0"/>
            <a:t>Data Collection </a:t>
          </a:r>
        </a:p>
      </dgm:t>
    </dgm:pt>
    <dgm:pt modelId="{4AA2609E-24BF-46D7-998C-894FDBED4EFE}" type="parTrans" cxnId="{5502710C-C495-45E4-ACE6-36B6552B1D85}">
      <dgm:prSet/>
      <dgm:spPr/>
      <dgm:t>
        <a:bodyPr/>
        <a:lstStyle/>
        <a:p>
          <a:endParaRPr lang="en-US"/>
        </a:p>
      </dgm:t>
    </dgm:pt>
    <dgm:pt modelId="{D0486215-5795-4080-AEB4-B39C5B558237}" type="sibTrans" cxnId="{5502710C-C495-45E4-ACE6-36B6552B1D85}">
      <dgm:prSet/>
      <dgm:spPr/>
      <dgm:t>
        <a:bodyPr/>
        <a:lstStyle/>
        <a:p>
          <a:endParaRPr lang="en-US"/>
        </a:p>
      </dgm:t>
    </dgm:pt>
    <dgm:pt modelId="{70F78025-B14C-4476-B40A-43B013B3AB00}">
      <dgm:prSet phldrT="[Text]"/>
      <dgm:spPr/>
      <dgm:t>
        <a:bodyPr/>
        <a:lstStyle/>
        <a:p>
          <a:r>
            <a:rPr lang="en-US" dirty="0" smtClean="0"/>
            <a:t>Merging, </a:t>
          </a:r>
        </a:p>
        <a:p>
          <a:r>
            <a:rPr lang="en-US" dirty="0" smtClean="0"/>
            <a:t>Exploratory Data Analysis (EDA) and Preliminary Learnings</a:t>
          </a:r>
          <a:endParaRPr lang="en-US" dirty="0"/>
        </a:p>
      </dgm:t>
    </dgm:pt>
    <dgm:pt modelId="{79D8B57A-61D1-4123-B9DF-48ED4CD45FA9}" type="parTrans" cxnId="{7356AED6-0CA9-4167-9665-AE3026C71540}">
      <dgm:prSet/>
      <dgm:spPr/>
      <dgm:t>
        <a:bodyPr/>
        <a:lstStyle/>
        <a:p>
          <a:endParaRPr lang="en-US"/>
        </a:p>
      </dgm:t>
    </dgm:pt>
    <dgm:pt modelId="{1BCB25E2-9616-43F7-8227-B4074F7B1522}" type="sibTrans" cxnId="{7356AED6-0CA9-4167-9665-AE3026C71540}">
      <dgm:prSet/>
      <dgm:spPr/>
      <dgm:t>
        <a:bodyPr/>
        <a:lstStyle/>
        <a:p>
          <a:endParaRPr lang="en-US"/>
        </a:p>
      </dgm:t>
    </dgm:pt>
    <dgm:pt modelId="{C86781AA-0EAD-40D5-803B-08EC46C5D76A}">
      <dgm:prSet phldrT="[Text]"/>
      <dgm:spPr>
        <a:solidFill>
          <a:schemeClr val="accent2"/>
        </a:solidFill>
      </dgm:spPr>
      <dgm:t>
        <a:bodyPr/>
        <a:lstStyle/>
        <a:p>
          <a:r>
            <a:rPr lang="en-US" dirty="0" smtClean="0"/>
            <a:t>Feature and Target Extraction</a:t>
          </a:r>
        </a:p>
        <a:p>
          <a:r>
            <a:rPr lang="en-US" dirty="0" smtClean="0"/>
            <a:t>(Web scraping, NLP)</a:t>
          </a:r>
          <a:endParaRPr lang="en-US" dirty="0"/>
        </a:p>
      </dgm:t>
    </dgm:pt>
    <dgm:pt modelId="{F5DE8A15-C5CB-4DB7-A5B2-A4F533D94BA8}" type="parTrans" cxnId="{16E1ACFA-3171-49A9-846E-EFDFCA626997}">
      <dgm:prSet/>
      <dgm:spPr/>
      <dgm:t>
        <a:bodyPr/>
        <a:lstStyle/>
        <a:p>
          <a:endParaRPr lang="en-US"/>
        </a:p>
      </dgm:t>
    </dgm:pt>
    <dgm:pt modelId="{A1FAF88B-B2BB-4CD8-98E9-A5D1E1ED1A81}" type="sibTrans" cxnId="{16E1ACFA-3171-49A9-846E-EFDFCA626997}">
      <dgm:prSet/>
      <dgm:spPr/>
      <dgm:t>
        <a:bodyPr/>
        <a:lstStyle/>
        <a:p>
          <a:endParaRPr lang="en-US"/>
        </a:p>
      </dgm:t>
    </dgm:pt>
    <dgm:pt modelId="{F9ABEEDA-DC95-494A-B78F-DD452E22E1D4}">
      <dgm:prSet/>
      <dgm:spPr/>
      <dgm:t>
        <a:bodyPr/>
        <a:lstStyle/>
        <a:p>
          <a:r>
            <a:rPr lang="en-US" dirty="0" smtClean="0"/>
            <a:t>Machine Learning (Regression, Classification)</a:t>
          </a:r>
          <a:endParaRPr lang="en-US" dirty="0"/>
        </a:p>
      </dgm:t>
    </dgm:pt>
    <dgm:pt modelId="{73F193AA-5822-491A-B4AA-4DE9842D7E11}" type="parTrans" cxnId="{B15C6B0E-07DA-41E5-841C-74F7343706BE}">
      <dgm:prSet/>
      <dgm:spPr/>
      <dgm:t>
        <a:bodyPr/>
        <a:lstStyle/>
        <a:p>
          <a:endParaRPr lang="en-US"/>
        </a:p>
      </dgm:t>
    </dgm:pt>
    <dgm:pt modelId="{A8E8BAD2-F4AC-4ABA-92F7-731EBD038AA4}" type="sibTrans" cxnId="{B15C6B0E-07DA-41E5-841C-74F7343706BE}">
      <dgm:prSet/>
      <dgm:spPr/>
      <dgm:t>
        <a:bodyPr/>
        <a:lstStyle/>
        <a:p>
          <a:endParaRPr lang="en-US"/>
        </a:p>
      </dgm:t>
    </dgm:pt>
    <dgm:pt modelId="{3FD6FAB4-EFCC-486B-A564-B7C3400BBD75}" type="pres">
      <dgm:prSet presAssocID="{1A29702F-9A2D-466D-8119-7886805B4525}" presName="Name0" presStyleCnt="0">
        <dgm:presLayoutVars>
          <dgm:dir/>
          <dgm:resizeHandles val="exact"/>
        </dgm:presLayoutVars>
      </dgm:prSet>
      <dgm:spPr/>
    </dgm:pt>
    <dgm:pt modelId="{6596CBD4-5358-4F58-BA74-3A1EECC37BAC}" type="pres">
      <dgm:prSet presAssocID="{7CB40B6A-EA23-4958-8194-97F81FB2237F}" presName="node" presStyleLbl="node1" presStyleIdx="0" presStyleCnt="4">
        <dgm:presLayoutVars>
          <dgm:bulletEnabled val="1"/>
        </dgm:presLayoutVars>
      </dgm:prSet>
      <dgm:spPr/>
      <dgm:t>
        <a:bodyPr/>
        <a:lstStyle/>
        <a:p>
          <a:endParaRPr lang="en-US"/>
        </a:p>
      </dgm:t>
    </dgm:pt>
    <dgm:pt modelId="{C3FC1803-3BEB-48B8-8132-5518692E426E}" type="pres">
      <dgm:prSet presAssocID="{D0486215-5795-4080-AEB4-B39C5B558237}" presName="sibTrans" presStyleLbl="sibTrans2D1" presStyleIdx="0" presStyleCnt="3"/>
      <dgm:spPr/>
    </dgm:pt>
    <dgm:pt modelId="{3E5A7B91-4180-45D7-B8BC-9EB1FF797617}" type="pres">
      <dgm:prSet presAssocID="{D0486215-5795-4080-AEB4-B39C5B558237}" presName="connectorText" presStyleLbl="sibTrans2D1" presStyleIdx="0" presStyleCnt="3"/>
      <dgm:spPr/>
    </dgm:pt>
    <dgm:pt modelId="{A471FEFE-DEB4-4289-83AF-08AA14C8041C}" type="pres">
      <dgm:prSet presAssocID="{70F78025-B14C-4476-B40A-43B013B3AB00}" presName="node" presStyleLbl="node1" presStyleIdx="1" presStyleCnt="4">
        <dgm:presLayoutVars>
          <dgm:bulletEnabled val="1"/>
        </dgm:presLayoutVars>
      </dgm:prSet>
      <dgm:spPr/>
      <dgm:t>
        <a:bodyPr/>
        <a:lstStyle/>
        <a:p>
          <a:endParaRPr lang="en-US"/>
        </a:p>
      </dgm:t>
    </dgm:pt>
    <dgm:pt modelId="{CA7B2746-0240-429D-96E9-6F1EF5C2482D}" type="pres">
      <dgm:prSet presAssocID="{1BCB25E2-9616-43F7-8227-B4074F7B1522}" presName="sibTrans" presStyleLbl="sibTrans2D1" presStyleIdx="1" presStyleCnt="3"/>
      <dgm:spPr/>
    </dgm:pt>
    <dgm:pt modelId="{5BE95CAF-A3E3-4805-8190-23E0C239D1B6}" type="pres">
      <dgm:prSet presAssocID="{1BCB25E2-9616-43F7-8227-B4074F7B1522}" presName="connectorText" presStyleLbl="sibTrans2D1" presStyleIdx="1" presStyleCnt="3"/>
      <dgm:spPr/>
    </dgm:pt>
    <dgm:pt modelId="{9028C0F9-DFF7-4566-AB24-EA503D6C79D4}" type="pres">
      <dgm:prSet presAssocID="{C86781AA-0EAD-40D5-803B-08EC46C5D76A}" presName="node" presStyleLbl="node1" presStyleIdx="2" presStyleCnt="4">
        <dgm:presLayoutVars>
          <dgm:bulletEnabled val="1"/>
        </dgm:presLayoutVars>
      </dgm:prSet>
      <dgm:spPr/>
      <dgm:t>
        <a:bodyPr/>
        <a:lstStyle/>
        <a:p>
          <a:endParaRPr lang="en-US"/>
        </a:p>
      </dgm:t>
    </dgm:pt>
    <dgm:pt modelId="{F44D8336-5754-4412-A0EB-DCA705DE3DE9}" type="pres">
      <dgm:prSet presAssocID="{A1FAF88B-B2BB-4CD8-98E9-A5D1E1ED1A81}" presName="sibTrans" presStyleLbl="sibTrans2D1" presStyleIdx="2" presStyleCnt="3"/>
      <dgm:spPr/>
    </dgm:pt>
    <dgm:pt modelId="{C5A3E726-A756-4F8D-A969-E0A28AA00D50}" type="pres">
      <dgm:prSet presAssocID="{A1FAF88B-B2BB-4CD8-98E9-A5D1E1ED1A81}" presName="connectorText" presStyleLbl="sibTrans2D1" presStyleIdx="2" presStyleCnt="3"/>
      <dgm:spPr/>
    </dgm:pt>
    <dgm:pt modelId="{37723754-9997-43B7-B9E5-75DA6BC8628B}" type="pres">
      <dgm:prSet presAssocID="{F9ABEEDA-DC95-494A-B78F-DD452E22E1D4}" presName="node" presStyleLbl="node1" presStyleIdx="3" presStyleCnt="4">
        <dgm:presLayoutVars>
          <dgm:bulletEnabled val="1"/>
        </dgm:presLayoutVars>
      </dgm:prSet>
      <dgm:spPr/>
    </dgm:pt>
  </dgm:ptLst>
  <dgm:cxnLst>
    <dgm:cxn modelId="{FA78471D-D066-4E1F-BF88-5FE080C893F9}" type="presOf" srcId="{70F78025-B14C-4476-B40A-43B013B3AB00}" destId="{A471FEFE-DEB4-4289-83AF-08AA14C8041C}" srcOrd="0" destOrd="0" presId="urn:microsoft.com/office/officeart/2005/8/layout/process1"/>
    <dgm:cxn modelId="{D6D66AFE-380D-4B8D-9C20-0BE672662074}" type="presOf" srcId="{D0486215-5795-4080-AEB4-B39C5B558237}" destId="{3E5A7B91-4180-45D7-B8BC-9EB1FF797617}" srcOrd="1" destOrd="0" presId="urn:microsoft.com/office/officeart/2005/8/layout/process1"/>
    <dgm:cxn modelId="{49F3E980-863F-4CC3-B181-F9E617D71883}" type="presOf" srcId="{1BCB25E2-9616-43F7-8227-B4074F7B1522}" destId="{CA7B2746-0240-429D-96E9-6F1EF5C2482D}" srcOrd="0" destOrd="0" presId="urn:microsoft.com/office/officeart/2005/8/layout/process1"/>
    <dgm:cxn modelId="{BD4046C7-6A8A-40C6-9B1E-1061A79C4E0E}" type="presOf" srcId="{1A29702F-9A2D-466D-8119-7886805B4525}" destId="{3FD6FAB4-EFCC-486B-A564-B7C3400BBD75}" srcOrd="0" destOrd="0" presId="urn:microsoft.com/office/officeart/2005/8/layout/process1"/>
    <dgm:cxn modelId="{150E6A51-7D2C-4F52-A04E-C54BF014A308}" type="presOf" srcId="{F9ABEEDA-DC95-494A-B78F-DD452E22E1D4}" destId="{37723754-9997-43B7-B9E5-75DA6BC8628B}" srcOrd="0" destOrd="0" presId="urn:microsoft.com/office/officeart/2005/8/layout/process1"/>
    <dgm:cxn modelId="{C0FE4A7C-0D22-4392-B6CB-C0D0128AEE8E}" type="presOf" srcId="{C86781AA-0EAD-40D5-803B-08EC46C5D76A}" destId="{9028C0F9-DFF7-4566-AB24-EA503D6C79D4}" srcOrd="0" destOrd="0" presId="urn:microsoft.com/office/officeart/2005/8/layout/process1"/>
    <dgm:cxn modelId="{5502710C-C495-45E4-ACE6-36B6552B1D85}" srcId="{1A29702F-9A2D-466D-8119-7886805B4525}" destId="{7CB40B6A-EA23-4958-8194-97F81FB2237F}" srcOrd="0" destOrd="0" parTransId="{4AA2609E-24BF-46D7-998C-894FDBED4EFE}" sibTransId="{D0486215-5795-4080-AEB4-B39C5B558237}"/>
    <dgm:cxn modelId="{AED513D4-CA7E-4555-B71E-C680536FB388}" type="presOf" srcId="{7CB40B6A-EA23-4958-8194-97F81FB2237F}" destId="{6596CBD4-5358-4F58-BA74-3A1EECC37BAC}" srcOrd="0" destOrd="0" presId="urn:microsoft.com/office/officeart/2005/8/layout/process1"/>
    <dgm:cxn modelId="{7356AED6-0CA9-4167-9665-AE3026C71540}" srcId="{1A29702F-9A2D-466D-8119-7886805B4525}" destId="{70F78025-B14C-4476-B40A-43B013B3AB00}" srcOrd="1" destOrd="0" parTransId="{79D8B57A-61D1-4123-B9DF-48ED4CD45FA9}" sibTransId="{1BCB25E2-9616-43F7-8227-B4074F7B1522}"/>
    <dgm:cxn modelId="{16E1ACFA-3171-49A9-846E-EFDFCA626997}" srcId="{1A29702F-9A2D-466D-8119-7886805B4525}" destId="{C86781AA-0EAD-40D5-803B-08EC46C5D76A}" srcOrd="2" destOrd="0" parTransId="{F5DE8A15-C5CB-4DB7-A5B2-A4F533D94BA8}" sibTransId="{A1FAF88B-B2BB-4CD8-98E9-A5D1E1ED1A81}"/>
    <dgm:cxn modelId="{9CC68595-4E0D-46A9-A7B0-50469F65EB98}" type="presOf" srcId="{D0486215-5795-4080-AEB4-B39C5B558237}" destId="{C3FC1803-3BEB-48B8-8132-5518692E426E}" srcOrd="0" destOrd="0" presId="urn:microsoft.com/office/officeart/2005/8/layout/process1"/>
    <dgm:cxn modelId="{AD6897B7-F521-4A4E-8B23-7E6BEA49D858}" type="presOf" srcId="{A1FAF88B-B2BB-4CD8-98E9-A5D1E1ED1A81}" destId="{F44D8336-5754-4412-A0EB-DCA705DE3DE9}" srcOrd="0" destOrd="0" presId="urn:microsoft.com/office/officeart/2005/8/layout/process1"/>
    <dgm:cxn modelId="{99860A3A-ABA9-4C41-9B96-ACB2C125FD9C}" type="presOf" srcId="{1BCB25E2-9616-43F7-8227-B4074F7B1522}" destId="{5BE95CAF-A3E3-4805-8190-23E0C239D1B6}" srcOrd="1" destOrd="0" presId="urn:microsoft.com/office/officeart/2005/8/layout/process1"/>
    <dgm:cxn modelId="{A3DBE846-44D0-426B-980B-ECA774224D48}" type="presOf" srcId="{A1FAF88B-B2BB-4CD8-98E9-A5D1E1ED1A81}" destId="{C5A3E726-A756-4F8D-A969-E0A28AA00D50}" srcOrd="1" destOrd="0" presId="urn:microsoft.com/office/officeart/2005/8/layout/process1"/>
    <dgm:cxn modelId="{B15C6B0E-07DA-41E5-841C-74F7343706BE}" srcId="{1A29702F-9A2D-466D-8119-7886805B4525}" destId="{F9ABEEDA-DC95-494A-B78F-DD452E22E1D4}" srcOrd="3" destOrd="0" parTransId="{73F193AA-5822-491A-B4AA-4DE9842D7E11}" sibTransId="{A8E8BAD2-F4AC-4ABA-92F7-731EBD038AA4}"/>
    <dgm:cxn modelId="{F6400A68-4534-4165-B310-770DE0B2A4B5}" type="presParOf" srcId="{3FD6FAB4-EFCC-486B-A564-B7C3400BBD75}" destId="{6596CBD4-5358-4F58-BA74-3A1EECC37BAC}" srcOrd="0" destOrd="0" presId="urn:microsoft.com/office/officeart/2005/8/layout/process1"/>
    <dgm:cxn modelId="{A6B415BE-A1DE-4604-8B8A-FB839B81A094}" type="presParOf" srcId="{3FD6FAB4-EFCC-486B-A564-B7C3400BBD75}" destId="{C3FC1803-3BEB-48B8-8132-5518692E426E}" srcOrd="1" destOrd="0" presId="urn:microsoft.com/office/officeart/2005/8/layout/process1"/>
    <dgm:cxn modelId="{FF96476B-5A86-485A-AC22-D3D76EB3DB6C}" type="presParOf" srcId="{C3FC1803-3BEB-48B8-8132-5518692E426E}" destId="{3E5A7B91-4180-45D7-B8BC-9EB1FF797617}" srcOrd="0" destOrd="0" presId="urn:microsoft.com/office/officeart/2005/8/layout/process1"/>
    <dgm:cxn modelId="{198625CF-5AB2-4FB8-8DE0-385F9AA3FA20}" type="presParOf" srcId="{3FD6FAB4-EFCC-486B-A564-B7C3400BBD75}" destId="{A471FEFE-DEB4-4289-83AF-08AA14C8041C}" srcOrd="2" destOrd="0" presId="urn:microsoft.com/office/officeart/2005/8/layout/process1"/>
    <dgm:cxn modelId="{E625F883-ADC0-417F-A13A-4400BEFF144D}" type="presParOf" srcId="{3FD6FAB4-EFCC-486B-A564-B7C3400BBD75}" destId="{CA7B2746-0240-429D-96E9-6F1EF5C2482D}" srcOrd="3" destOrd="0" presId="urn:microsoft.com/office/officeart/2005/8/layout/process1"/>
    <dgm:cxn modelId="{CEEDB07C-5052-4855-919F-D8F5395408F5}" type="presParOf" srcId="{CA7B2746-0240-429D-96E9-6F1EF5C2482D}" destId="{5BE95CAF-A3E3-4805-8190-23E0C239D1B6}" srcOrd="0" destOrd="0" presId="urn:microsoft.com/office/officeart/2005/8/layout/process1"/>
    <dgm:cxn modelId="{7B4FAC26-3C97-4C1B-BB81-45BE2C50871D}" type="presParOf" srcId="{3FD6FAB4-EFCC-486B-A564-B7C3400BBD75}" destId="{9028C0F9-DFF7-4566-AB24-EA503D6C79D4}" srcOrd="4" destOrd="0" presId="urn:microsoft.com/office/officeart/2005/8/layout/process1"/>
    <dgm:cxn modelId="{16377690-1C37-494F-AC2D-FB13820F30B0}" type="presParOf" srcId="{3FD6FAB4-EFCC-486B-A564-B7C3400BBD75}" destId="{F44D8336-5754-4412-A0EB-DCA705DE3DE9}" srcOrd="5" destOrd="0" presId="urn:microsoft.com/office/officeart/2005/8/layout/process1"/>
    <dgm:cxn modelId="{48F6B546-CB2F-4062-B0C9-55EDFB7519D5}" type="presParOf" srcId="{F44D8336-5754-4412-A0EB-DCA705DE3DE9}" destId="{C5A3E726-A756-4F8D-A969-E0A28AA00D50}" srcOrd="0" destOrd="0" presId="urn:microsoft.com/office/officeart/2005/8/layout/process1"/>
    <dgm:cxn modelId="{09BE0B61-FB7F-4576-8650-1E6EB5EEE115}" type="presParOf" srcId="{3FD6FAB4-EFCC-486B-A564-B7C3400BBD75}" destId="{37723754-9997-43B7-B9E5-75DA6BC8628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29702F-9A2D-466D-8119-7886805B4525}" type="doc">
      <dgm:prSet loTypeId="urn:microsoft.com/office/officeart/2005/8/layout/process1" loCatId="process" qsTypeId="urn:microsoft.com/office/officeart/2005/8/quickstyle/simple5" qsCatId="simple" csTypeId="urn:microsoft.com/office/officeart/2005/8/colors/accent1_2" csCatId="accent1" phldr="1"/>
      <dgm:spPr/>
    </dgm:pt>
    <dgm:pt modelId="{7CB40B6A-EA23-4958-8194-97F81FB2237F}">
      <dgm:prSet phldrT="[Text]"/>
      <dgm:spPr>
        <a:solidFill>
          <a:schemeClr val="accent1"/>
        </a:solidFill>
      </dgm:spPr>
      <dgm:t>
        <a:bodyPr/>
        <a:lstStyle/>
        <a:p>
          <a:r>
            <a:rPr lang="en-US" dirty="0" smtClean="0"/>
            <a:t>Data Collection </a:t>
          </a:r>
        </a:p>
      </dgm:t>
    </dgm:pt>
    <dgm:pt modelId="{4AA2609E-24BF-46D7-998C-894FDBED4EFE}" type="parTrans" cxnId="{5502710C-C495-45E4-ACE6-36B6552B1D85}">
      <dgm:prSet/>
      <dgm:spPr/>
      <dgm:t>
        <a:bodyPr/>
        <a:lstStyle/>
        <a:p>
          <a:endParaRPr lang="en-US"/>
        </a:p>
      </dgm:t>
    </dgm:pt>
    <dgm:pt modelId="{D0486215-5795-4080-AEB4-B39C5B558237}" type="sibTrans" cxnId="{5502710C-C495-45E4-ACE6-36B6552B1D85}">
      <dgm:prSet/>
      <dgm:spPr/>
      <dgm:t>
        <a:bodyPr/>
        <a:lstStyle/>
        <a:p>
          <a:endParaRPr lang="en-US"/>
        </a:p>
      </dgm:t>
    </dgm:pt>
    <dgm:pt modelId="{70F78025-B14C-4476-B40A-43B013B3AB00}">
      <dgm:prSet phldrT="[Text]"/>
      <dgm:spPr/>
      <dgm:t>
        <a:bodyPr/>
        <a:lstStyle/>
        <a:p>
          <a:r>
            <a:rPr lang="en-US" dirty="0" smtClean="0"/>
            <a:t>Merging, </a:t>
          </a:r>
        </a:p>
        <a:p>
          <a:r>
            <a:rPr lang="en-US" dirty="0" smtClean="0"/>
            <a:t>Exploratory Data Analysis (EDA) and Preliminary Learnings</a:t>
          </a:r>
          <a:endParaRPr lang="en-US" dirty="0"/>
        </a:p>
      </dgm:t>
    </dgm:pt>
    <dgm:pt modelId="{79D8B57A-61D1-4123-B9DF-48ED4CD45FA9}" type="parTrans" cxnId="{7356AED6-0CA9-4167-9665-AE3026C71540}">
      <dgm:prSet/>
      <dgm:spPr/>
      <dgm:t>
        <a:bodyPr/>
        <a:lstStyle/>
        <a:p>
          <a:endParaRPr lang="en-US"/>
        </a:p>
      </dgm:t>
    </dgm:pt>
    <dgm:pt modelId="{1BCB25E2-9616-43F7-8227-B4074F7B1522}" type="sibTrans" cxnId="{7356AED6-0CA9-4167-9665-AE3026C71540}">
      <dgm:prSet/>
      <dgm:spPr/>
      <dgm:t>
        <a:bodyPr/>
        <a:lstStyle/>
        <a:p>
          <a:endParaRPr lang="en-US"/>
        </a:p>
      </dgm:t>
    </dgm:pt>
    <dgm:pt modelId="{C86781AA-0EAD-40D5-803B-08EC46C5D76A}">
      <dgm:prSet phldrT="[Text]"/>
      <dgm:spPr>
        <a:solidFill>
          <a:schemeClr val="accent1"/>
        </a:solidFill>
      </dgm:spPr>
      <dgm:t>
        <a:bodyPr/>
        <a:lstStyle/>
        <a:p>
          <a:r>
            <a:rPr lang="en-US" dirty="0" smtClean="0"/>
            <a:t>Feature and Target Extraction</a:t>
          </a:r>
        </a:p>
        <a:p>
          <a:r>
            <a:rPr lang="en-US" dirty="0" smtClean="0"/>
            <a:t>(Web scraping, NLP)</a:t>
          </a:r>
          <a:endParaRPr lang="en-US" dirty="0"/>
        </a:p>
      </dgm:t>
    </dgm:pt>
    <dgm:pt modelId="{F5DE8A15-C5CB-4DB7-A5B2-A4F533D94BA8}" type="parTrans" cxnId="{16E1ACFA-3171-49A9-846E-EFDFCA626997}">
      <dgm:prSet/>
      <dgm:spPr/>
      <dgm:t>
        <a:bodyPr/>
        <a:lstStyle/>
        <a:p>
          <a:endParaRPr lang="en-US"/>
        </a:p>
      </dgm:t>
    </dgm:pt>
    <dgm:pt modelId="{A1FAF88B-B2BB-4CD8-98E9-A5D1E1ED1A81}" type="sibTrans" cxnId="{16E1ACFA-3171-49A9-846E-EFDFCA626997}">
      <dgm:prSet/>
      <dgm:spPr/>
      <dgm:t>
        <a:bodyPr/>
        <a:lstStyle/>
        <a:p>
          <a:endParaRPr lang="en-US"/>
        </a:p>
      </dgm:t>
    </dgm:pt>
    <dgm:pt modelId="{F9ABEEDA-DC95-494A-B78F-DD452E22E1D4}">
      <dgm:prSet/>
      <dgm:spPr>
        <a:solidFill>
          <a:schemeClr val="accent2"/>
        </a:solidFill>
      </dgm:spPr>
      <dgm:t>
        <a:bodyPr/>
        <a:lstStyle/>
        <a:p>
          <a:r>
            <a:rPr lang="en-US" dirty="0" smtClean="0"/>
            <a:t>Machine Learning (Regression, Classification)</a:t>
          </a:r>
          <a:endParaRPr lang="en-US" dirty="0"/>
        </a:p>
      </dgm:t>
    </dgm:pt>
    <dgm:pt modelId="{73F193AA-5822-491A-B4AA-4DE9842D7E11}" type="parTrans" cxnId="{B15C6B0E-07DA-41E5-841C-74F7343706BE}">
      <dgm:prSet/>
      <dgm:spPr/>
      <dgm:t>
        <a:bodyPr/>
        <a:lstStyle/>
        <a:p>
          <a:endParaRPr lang="en-US"/>
        </a:p>
      </dgm:t>
    </dgm:pt>
    <dgm:pt modelId="{A8E8BAD2-F4AC-4ABA-92F7-731EBD038AA4}" type="sibTrans" cxnId="{B15C6B0E-07DA-41E5-841C-74F7343706BE}">
      <dgm:prSet/>
      <dgm:spPr/>
      <dgm:t>
        <a:bodyPr/>
        <a:lstStyle/>
        <a:p>
          <a:endParaRPr lang="en-US"/>
        </a:p>
      </dgm:t>
    </dgm:pt>
    <dgm:pt modelId="{3FD6FAB4-EFCC-486B-A564-B7C3400BBD75}" type="pres">
      <dgm:prSet presAssocID="{1A29702F-9A2D-466D-8119-7886805B4525}" presName="Name0" presStyleCnt="0">
        <dgm:presLayoutVars>
          <dgm:dir/>
          <dgm:resizeHandles val="exact"/>
        </dgm:presLayoutVars>
      </dgm:prSet>
      <dgm:spPr/>
    </dgm:pt>
    <dgm:pt modelId="{6596CBD4-5358-4F58-BA74-3A1EECC37BAC}" type="pres">
      <dgm:prSet presAssocID="{7CB40B6A-EA23-4958-8194-97F81FB2237F}" presName="node" presStyleLbl="node1" presStyleIdx="0" presStyleCnt="4">
        <dgm:presLayoutVars>
          <dgm:bulletEnabled val="1"/>
        </dgm:presLayoutVars>
      </dgm:prSet>
      <dgm:spPr/>
      <dgm:t>
        <a:bodyPr/>
        <a:lstStyle/>
        <a:p>
          <a:endParaRPr lang="en-US"/>
        </a:p>
      </dgm:t>
    </dgm:pt>
    <dgm:pt modelId="{C3FC1803-3BEB-48B8-8132-5518692E426E}" type="pres">
      <dgm:prSet presAssocID="{D0486215-5795-4080-AEB4-B39C5B558237}" presName="sibTrans" presStyleLbl="sibTrans2D1" presStyleIdx="0" presStyleCnt="3"/>
      <dgm:spPr/>
    </dgm:pt>
    <dgm:pt modelId="{3E5A7B91-4180-45D7-B8BC-9EB1FF797617}" type="pres">
      <dgm:prSet presAssocID="{D0486215-5795-4080-AEB4-B39C5B558237}" presName="connectorText" presStyleLbl="sibTrans2D1" presStyleIdx="0" presStyleCnt="3"/>
      <dgm:spPr/>
    </dgm:pt>
    <dgm:pt modelId="{A471FEFE-DEB4-4289-83AF-08AA14C8041C}" type="pres">
      <dgm:prSet presAssocID="{70F78025-B14C-4476-B40A-43B013B3AB00}" presName="node" presStyleLbl="node1" presStyleIdx="1" presStyleCnt="4">
        <dgm:presLayoutVars>
          <dgm:bulletEnabled val="1"/>
        </dgm:presLayoutVars>
      </dgm:prSet>
      <dgm:spPr/>
      <dgm:t>
        <a:bodyPr/>
        <a:lstStyle/>
        <a:p>
          <a:endParaRPr lang="en-US"/>
        </a:p>
      </dgm:t>
    </dgm:pt>
    <dgm:pt modelId="{CA7B2746-0240-429D-96E9-6F1EF5C2482D}" type="pres">
      <dgm:prSet presAssocID="{1BCB25E2-9616-43F7-8227-B4074F7B1522}" presName="sibTrans" presStyleLbl="sibTrans2D1" presStyleIdx="1" presStyleCnt="3"/>
      <dgm:spPr/>
    </dgm:pt>
    <dgm:pt modelId="{5BE95CAF-A3E3-4805-8190-23E0C239D1B6}" type="pres">
      <dgm:prSet presAssocID="{1BCB25E2-9616-43F7-8227-B4074F7B1522}" presName="connectorText" presStyleLbl="sibTrans2D1" presStyleIdx="1" presStyleCnt="3"/>
      <dgm:spPr/>
    </dgm:pt>
    <dgm:pt modelId="{9028C0F9-DFF7-4566-AB24-EA503D6C79D4}" type="pres">
      <dgm:prSet presAssocID="{C86781AA-0EAD-40D5-803B-08EC46C5D76A}" presName="node" presStyleLbl="node1" presStyleIdx="2" presStyleCnt="4">
        <dgm:presLayoutVars>
          <dgm:bulletEnabled val="1"/>
        </dgm:presLayoutVars>
      </dgm:prSet>
      <dgm:spPr/>
      <dgm:t>
        <a:bodyPr/>
        <a:lstStyle/>
        <a:p>
          <a:endParaRPr lang="en-US"/>
        </a:p>
      </dgm:t>
    </dgm:pt>
    <dgm:pt modelId="{F44D8336-5754-4412-A0EB-DCA705DE3DE9}" type="pres">
      <dgm:prSet presAssocID="{A1FAF88B-B2BB-4CD8-98E9-A5D1E1ED1A81}" presName="sibTrans" presStyleLbl="sibTrans2D1" presStyleIdx="2" presStyleCnt="3"/>
      <dgm:spPr/>
    </dgm:pt>
    <dgm:pt modelId="{C5A3E726-A756-4F8D-A969-E0A28AA00D50}" type="pres">
      <dgm:prSet presAssocID="{A1FAF88B-B2BB-4CD8-98E9-A5D1E1ED1A81}" presName="connectorText" presStyleLbl="sibTrans2D1" presStyleIdx="2" presStyleCnt="3"/>
      <dgm:spPr/>
    </dgm:pt>
    <dgm:pt modelId="{37723754-9997-43B7-B9E5-75DA6BC8628B}" type="pres">
      <dgm:prSet presAssocID="{F9ABEEDA-DC95-494A-B78F-DD452E22E1D4}" presName="node" presStyleLbl="node1" presStyleIdx="3" presStyleCnt="4">
        <dgm:presLayoutVars>
          <dgm:bulletEnabled val="1"/>
        </dgm:presLayoutVars>
      </dgm:prSet>
      <dgm:spPr/>
    </dgm:pt>
  </dgm:ptLst>
  <dgm:cxnLst>
    <dgm:cxn modelId="{296D63B8-1AE1-4A45-BFD0-E906B1D477B4}" type="presOf" srcId="{C86781AA-0EAD-40D5-803B-08EC46C5D76A}" destId="{9028C0F9-DFF7-4566-AB24-EA503D6C79D4}" srcOrd="0" destOrd="0" presId="urn:microsoft.com/office/officeart/2005/8/layout/process1"/>
    <dgm:cxn modelId="{5502710C-C495-45E4-ACE6-36B6552B1D85}" srcId="{1A29702F-9A2D-466D-8119-7886805B4525}" destId="{7CB40B6A-EA23-4958-8194-97F81FB2237F}" srcOrd="0" destOrd="0" parTransId="{4AA2609E-24BF-46D7-998C-894FDBED4EFE}" sibTransId="{D0486215-5795-4080-AEB4-B39C5B558237}"/>
    <dgm:cxn modelId="{724F2D11-D154-4649-BA83-5A31D6BFB7A1}" type="presOf" srcId="{1BCB25E2-9616-43F7-8227-B4074F7B1522}" destId="{CA7B2746-0240-429D-96E9-6F1EF5C2482D}" srcOrd="0" destOrd="0" presId="urn:microsoft.com/office/officeart/2005/8/layout/process1"/>
    <dgm:cxn modelId="{74719391-BD08-4170-9C20-76904A811392}" type="presOf" srcId="{D0486215-5795-4080-AEB4-B39C5B558237}" destId="{C3FC1803-3BEB-48B8-8132-5518692E426E}" srcOrd="0" destOrd="0" presId="urn:microsoft.com/office/officeart/2005/8/layout/process1"/>
    <dgm:cxn modelId="{7356AED6-0CA9-4167-9665-AE3026C71540}" srcId="{1A29702F-9A2D-466D-8119-7886805B4525}" destId="{70F78025-B14C-4476-B40A-43B013B3AB00}" srcOrd="1" destOrd="0" parTransId="{79D8B57A-61D1-4123-B9DF-48ED4CD45FA9}" sibTransId="{1BCB25E2-9616-43F7-8227-B4074F7B1522}"/>
    <dgm:cxn modelId="{864046CD-7AB4-4813-851F-13B8A8B8E5AF}" type="presOf" srcId="{7CB40B6A-EA23-4958-8194-97F81FB2237F}" destId="{6596CBD4-5358-4F58-BA74-3A1EECC37BAC}" srcOrd="0" destOrd="0" presId="urn:microsoft.com/office/officeart/2005/8/layout/process1"/>
    <dgm:cxn modelId="{247D0B06-749E-4466-BFF1-922F24A4E25B}" type="presOf" srcId="{F9ABEEDA-DC95-494A-B78F-DD452E22E1D4}" destId="{37723754-9997-43B7-B9E5-75DA6BC8628B}" srcOrd="0" destOrd="0" presId="urn:microsoft.com/office/officeart/2005/8/layout/process1"/>
    <dgm:cxn modelId="{9E454625-C91C-4856-9C27-516ED52BC079}" type="presOf" srcId="{A1FAF88B-B2BB-4CD8-98E9-A5D1E1ED1A81}" destId="{F44D8336-5754-4412-A0EB-DCA705DE3DE9}" srcOrd="0" destOrd="0" presId="urn:microsoft.com/office/officeart/2005/8/layout/process1"/>
    <dgm:cxn modelId="{16E1ACFA-3171-49A9-846E-EFDFCA626997}" srcId="{1A29702F-9A2D-466D-8119-7886805B4525}" destId="{C86781AA-0EAD-40D5-803B-08EC46C5D76A}" srcOrd="2" destOrd="0" parTransId="{F5DE8A15-C5CB-4DB7-A5B2-A4F533D94BA8}" sibTransId="{A1FAF88B-B2BB-4CD8-98E9-A5D1E1ED1A81}"/>
    <dgm:cxn modelId="{CB596A84-2804-4C86-A230-4571AEAEE93C}" type="presOf" srcId="{A1FAF88B-B2BB-4CD8-98E9-A5D1E1ED1A81}" destId="{C5A3E726-A756-4F8D-A969-E0A28AA00D50}" srcOrd="1" destOrd="0" presId="urn:microsoft.com/office/officeart/2005/8/layout/process1"/>
    <dgm:cxn modelId="{FB6985A3-1B31-49A6-BB26-C3817BAFA200}" type="presOf" srcId="{70F78025-B14C-4476-B40A-43B013B3AB00}" destId="{A471FEFE-DEB4-4289-83AF-08AA14C8041C}" srcOrd="0" destOrd="0" presId="urn:microsoft.com/office/officeart/2005/8/layout/process1"/>
    <dgm:cxn modelId="{6EC8612F-F288-46B8-BEA1-2DF846182C6F}" type="presOf" srcId="{D0486215-5795-4080-AEB4-B39C5B558237}" destId="{3E5A7B91-4180-45D7-B8BC-9EB1FF797617}" srcOrd="1" destOrd="0" presId="urn:microsoft.com/office/officeart/2005/8/layout/process1"/>
    <dgm:cxn modelId="{84BDB5B4-1618-4EF0-A430-9808F2C0F8EA}" type="presOf" srcId="{1A29702F-9A2D-466D-8119-7886805B4525}" destId="{3FD6FAB4-EFCC-486B-A564-B7C3400BBD75}" srcOrd="0" destOrd="0" presId="urn:microsoft.com/office/officeart/2005/8/layout/process1"/>
    <dgm:cxn modelId="{E153F6C2-2865-4B73-BD33-950E22F78647}" type="presOf" srcId="{1BCB25E2-9616-43F7-8227-B4074F7B1522}" destId="{5BE95CAF-A3E3-4805-8190-23E0C239D1B6}" srcOrd="1" destOrd="0" presId="urn:microsoft.com/office/officeart/2005/8/layout/process1"/>
    <dgm:cxn modelId="{B15C6B0E-07DA-41E5-841C-74F7343706BE}" srcId="{1A29702F-9A2D-466D-8119-7886805B4525}" destId="{F9ABEEDA-DC95-494A-B78F-DD452E22E1D4}" srcOrd="3" destOrd="0" parTransId="{73F193AA-5822-491A-B4AA-4DE9842D7E11}" sibTransId="{A8E8BAD2-F4AC-4ABA-92F7-731EBD038AA4}"/>
    <dgm:cxn modelId="{ACDD7B7E-BA4D-41AA-82AF-1A757BD0C129}" type="presParOf" srcId="{3FD6FAB4-EFCC-486B-A564-B7C3400BBD75}" destId="{6596CBD4-5358-4F58-BA74-3A1EECC37BAC}" srcOrd="0" destOrd="0" presId="urn:microsoft.com/office/officeart/2005/8/layout/process1"/>
    <dgm:cxn modelId="{2A0B36A2-6645-4A27-95BC-FF8531AA8C8F}" type="presParOf" srcId="{3FD6FAB4-EFCC-486B-A564-B7C3400BBD75}" destId="{C3FC1803-3BEB-48B8-8132-5518692E426E}" srcOrd="1" destOrd="0" presId="urn:microsoft.com/office/officeart/2005/8/layout/process1"/>
    <dgm:cxn modelId="{7785C69C-D321-443F-BBF2-6241EC73C0B4}" type="presParOf" srcId="{C3FC1803-3BEB-48B8-8132-5518692E426E}" destId="{3E5A7B91-4180-45D7-B8BC-9EB1FF797617}" srcOrd="0" destOrd="0" presId="urn:microsoft.com/office/officeart/2005/8/layout/process1"/>
    <dgm:cxn modelId="{5B5AD214-BE96-4C28-9136-9D618392FEFD}" type="presParOf" srcId="{3FD6FAB4-EFCC-486B-A564-B7C3400BBD75}" destId="{A471FEFE-DEB4-4289-83AF-08AA14C8041C}" srcOrd="2" destOrd="0" presId="urn:microsoft.com/office/officeart/2005/8/layout/process1"/>
    <dgm:cxn modelId="{ECAF1B5D-4B46-4EF3-9461-DC39EC5A26B6}" type="presParOf" srcId="{3FD6FAB4-EFCC-486B-A564-B7C3400BBD75}" destId="{CA7B2746-0240-429D-96E9-6F1EF5C2482D}" srcOrd="3" destOrd="0" presId="urn:microsoft.com/office/officeart/2005/8/layout/process1"/>
    <dgm:cxn modelId="{231EC18C-AC40-405F-B074-793254CF5340}" type="presParOf" srcId="{CA7B2746-0240-429D-96E9-6F1EF5C2482D}" destId="{5BE95CAF-A3E3-4805-8190-23E0C239D1B6}" srcOrd="0" destOrd="0" presId="urn:microsoft.com/office/officeart/2005/8/layout/process1"/>
    <dgm:cxn modelId="{5EE42A76-CAA9-4EAF-9BE4-62B2E05F2061}" type="presParOf" srcId="{3FD6FAB4-EFCC-486B-A564-B7C3400BBD75}" destId="{9028C0F9-DFF7-4566-AB24-EA503D6C79D4}" srcOrd="4" destOrd="0" presId="urn:microsoft.com/office/officeart/2005/8/layout/process1"/>
    <dgm:cxn modelId="{66F477AB-71AE-4737-B4B2-479771CFA470}" type="presParOf" srcId="{3FD6FAB4-EFCC-486B-A564-B7C3400BBD75}" destId="{F44D8336-5754-4412-A0EB-DCA705DE3DE9}" srcOrd="5" destOrd="0" presId="urn:microsoft.com/office/officeart/2005/8/layout/process1"/>
    <dgm:cxn modelId="{EB64E88B-6638-4F9B-A9FF-53A09DF70301}" type="presParOf" srcId="{F44D8336-5754-4412-A0EB-DCA705DE3DE9}" destId="{C5A3E726-A756-4F8D-A969-E0A28AA00D50}" srcOrd="0" destOrd="0" presId="urn:microsoft.com/office/officeart/2005/8/layout/process1"/>
    <dgm:cxn modelId="{F2BF91D4-6C45-4D3F-B0B6-A538E4B0B5BA}" type="presParOf" srcId="{3FD6FAB4-EFCC-486B-A564-B7C3400BBD75}" destId="{37723754-9997-43B7-B9E5-75DA6BC8628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6CBD4-5358-4F58-BA74-3A1EECC37BAC}">
      <dsp:nvSpPr>
        <dsp:cNvPr id="0" name=""/>
        <dsp:cNvSpPr/>
      </dsp:nvSpPr>
      <dsp:spPr>
        <a:xfrm>
          <a:off x="4501" y="1357333"/>
          <a:ext cx="1968270" cy="1513107"/>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Data Collection </a:t>
          </a:r>
        </a:p>
      </dsp:txBody>
      <dsp:txXfrm>
        <a:off x="48818" y="1401650"/>
        <a:ext cx="1879636" cy="1424473"/>
      </dsp:txXfrm>
    </dsp:sp>
    <dsp:sp modelId="{C3FC1803-3BEB-48B8-8132-5518692E426E}">
      <dsp:nvSpPr>
        <dsp:cNvPr id="0" name=""/>
        <dsp:cNvSpPr/>
      </dsp:nvSpPr>
      <dsp:spPr>
        <a:xfrm>
          <a:off x="2169599" y="1869821"/>
          <a:ext cx="417273" cy="488131"/>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69599" y="1967447"/>
        <a:ext cx="292091" cy="292879"/>
      </dsp:txXfrm>
    </dsp:sp>
    <dsp:sp modelId="{A471FEFE-DEB4-4289-83AF-08AA14C8041C}">
      <dsp:nvSpPr>
        <dsp:cNvPr id="0" name=""/>
        <dsp:cNvSpPr/>
      </dsp:nvSpPr>
      <dsp:spPr>
        <a:xfrm>
          <a:off x="2760080" y="1357333"/>
          <a:ext cx="1968270" cy="1513107"/>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Merging, </a:t>
          </a:r>
        </a:p>
        <a:p>
          <a:pPr lvl="0" algn="ctr" defTabSz="800100">
            <a:lnSpc>
              <a:spcPct val="90000"/>
            </a:lnSpc>
            <a:spcBef>
              <a:spcPct val="0"/>
            </a:spcBef>
            <a:spcAft>
              <a:spcPct val="35000"/>
            </a:spcAft>
          </a:pPr>
          <a:r>
            <a:rPr lang="en-US" sz="1800" kern="1200" dirty="0" smtClean="0"/>
            <a:t>Exploratory Data Analysis (EDA) and Preliminary Learnings</a:t>
          </a:r>
          <a:endParaRPr lang="en-US" sz="1800" kern="1200" dirty="0"/>
        </a:p>
      </dsp:txBody>
      <dsp:txXfrm>
        <a:off x="2804397" y="1401650"/>
        <a:ext cx="1879636" cy="1424473"/>
      </dsp:txXfrm>
    </dsp:sp>
    <dsp:sp modelId="{CA7B2746-0240-429D-96E9-6F1EF5C2482D}">
      <dsp:nvSpPr>
        <dsp:cNvPr id="0" name=""/>
        <dsp:cNvSpPr/>
      </dsp:nvSpPr>
      <dsp:spPr>
        <a:xfrm>
          <a:off x="4925177" y="1869821"/>
          <a:ext cx="417273" cy="488131"/>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925177" y="1967447"/>
        <a:ext cx="292091" cy="292879"/>
      </dsp:txXfrm>
    </dsp:sp>
    <dsp:sp modelId="{9028C0F9-DFF7-4566-AB24-EA503D6C79D4}">
      <dsp:nvSpPr>
        <dsp:cNvPr id="0" name=""/>
        <dsp:cNvSpPr/>
      </dsp:nvSpPr>
      <dsp:spPr>
        <a:xfrm>
          <a:off x="5515659" y="1357333"/>
          <a:ext cx="1968270" cy="1513107"/>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Feature and Target Extraction</a:t>
          </a:r>
        </a:p>
        <a:p>
          <a:pPr lvl="0" algn="ctr" defTabSz="800100">
            <a:lnSpc>
              <a:spcPct val="90000"/>
            </a:lnSpc>
            <a:spcBef>
              <a:spcPct val="0"/>
            </a:spcBef>
            <a:spcAft>
              <a:spcPct val="35000"/>
            </a:spcAft>
          </a:pPr>
          <a:r>
            <a:rPr lang="en-US" sz="1800" kern="1200" dirty="0" smtClean="0"/>
            <a:t>(Web scraping, NLP)</a:t>
          </a:r>
          <a:endParaRPr lang="en-US" sz="1800" kern="1200" dirty="0"/>
        </a:p>
      </dsp:txBody>
      <dsp:txXfrm>
        <a:off x="5559976" y="1401650"/>
        <a:ext cx="1879636" cy="1424473"/>
      </dsp:txXfrm>
    </dsp:sp>
    <dsp:sp modelId="{F44D8336-5754-4412-A0EB-DCA705DE3DE9}">
      <dsp:nvSpPr>
        <dsp:cNvPr id="0" name=""/>
        <dsp:cNvSpPr/>
      </dsp:nvSpPr>
      <dsp:spPr>
        <a:xfrm>
          <a:off x="7680756" y="1869821"/>
          <a:ext cx="417273" cy="488131"/>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7680756" y="1967447"/>
        <a:ext cx="292091" cy="292879"/>
      </dsp:txXfrm>
    </dsp:sp>
    <dsp:sp modelId="{37723754-9997-43B7-B9E5-75DA6BC8628B}">
      <dsp:nvSpPr>
        <dsp:cNvPr id="0" name=""/>
        <dsp:cNvSpPr/>
      </dsp:nvSpPr>
      <dsp:spPr>
        <a:xfrm>
          <a:off x="8271237" y="1357333"/>
          <a:ext cx="1968270" cy="1513107"/>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Machine Learning (Regression, Classification)</a:t>
          </a:r>
          <a:endParaRPr lang="en-US" sz="1800" kern="1200" dirty="0"/>
        </a:p>
      </dsp:txBody>
      <dsp:txXfrm>
        <a:off x="8315554" y="1401650"/>
        <a:ext cx="1879636" cy="1424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6CBD4-5358-4F58-BA74-3A1EECC37BAC}">
      <dsp:nvSpPr>
        <dsp:cNvPr id="0" name=""/>
        <dsp:cNvSpPr/>
      </dsp:nvSpPr>
      <dsp:spPr>
        <a:xfrm>
          <a:off x="4537" y="0"/>
          <a:ext cx="1983773" cy="577516"/>
        </a:xfrm>
        <a:prstGeom prst="roundRect">
          <a:avLst>
            <a:gd name="adj" fmla="val 10000"/>
          </a:avLst>
        </a:prstGeom>
        <a:solidFill>
          <a:schemeClr val="accent2"/>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 Collection </a:t>
          </a:r>
        </a:p>
      </dsp:txBody>
      <dsp:txXfrm>
        <a:off x="21452" y="16915"/>
        <a:ext cx="1949943" cy="543686"/>
      </dsp:txXfrm>
    </dsp:sp>
    <dsp:sp modelId="{C3FC1803-3BEB-48B8-8132-5518692E426E}">
      <dsp:nvSpPr>
        <dsp:cNvPr id="0" name=""/>
        <dsp:cNvSpPr/>
      </dsp:nvSpPr>
      <dsp:spPr>
        <a:xfrm>
          <a:off x="2186688"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186688" y="141165"/>
        <a:ext cx="294392" cy="295185"/>
      </dsp:txXfrm>
    </dsp:sp>
    <dsp:sp modelId="{A471FEFE-DEB4-4289-83AF-08AA14C8041C}">
      <dsp:nvSpPr>
        <dsp:cNvPr id="0" name=""/>
        <dsp:cNvSpPr/>
      </dsp:nvSpPr>
      <dsp:spPr>
        <a:xfrm>
          <a:off x="2781820" y="0"/>
          <a:ext cx="1983773" cy="5775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Merging, </a:t>
          </a:r>
        </a:p>
        <a:p>
          <a:pPr lvl="0" algn="ctr" defTabSz="444500">
            <a:lnSpc>
              <a:spcPct val="90000"/>
            </a:lnSpc>
            <a:spcBef>
              <a:spcPct val="0"/>
            </a:spcBef>
            <a:spcAft>
              <a:spcPct val="35000"/>
            </a:spcAft>
          </a:pPr>
          <a:r>
            <a:rPr lang="en-US" sz="1000" kern="1200" dirty="0" smtClean="0"/>
            <a:t>Exploratory Data Analysis (EDA) and Preliminary Learnings</a:t>
          </a:r>
          <a:endParaRPr lang="en-US" sz="1000" kern="1200" dirty="0"/>
        </a:p>
      </dsp:txBody>
      <dsp:txXfrm>
        <a:off x="2798735" y="16915"/>
        <a:ext cx="1949943" cy="543686"/>
      </dsp:txXfrm>
    </dsp:sp>
    <dsp:sp modelId="{CA7B2746-0240-429D-96E9-6F1EF5C2482D}">
      <dsp:nvSpPr>
        <dsp:cNvPr id="0" name=""/>
        <dsp:cNvSpPr/>
      </dsp:nvSpPr>
      <dsp:spPr>
        <a:xfrm>
          <a:off x="4963971"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963971" y="141165"/>
        <a:ext cx="294392" cy="295185"/>
      </dsp:txXfrm>
    </dsp:sp>
    <dsp:sp modelId="{9028C0F9-DFF7-4566-AB24-EA503D6C79D4}">
      <dsp:nvSpPr>
        <dsp:cNvPr id="0" name=""/>
        <dsp:cNvSpPr/>
      </dsp:nvSpPr>
      <dsp:spPr>
        <a:xfrm>
          <a:off x="5559103" y="0"/>
          <a:ext cx="1983773" cy="5775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Feature and Target Extraction</a:t>
          </a:r>
        </a:p>
        <a:p>
          <a:pPr lvl="0" algn="ctr" defTabSz="444500">
            <a:lnSpc>
              <a:spcPct val="90000"/>
            </a:lnSpc>
            <a:spcBef>
              <a:spcPct val="0"/>
            </a:spcBef>
            <a:spcAft>
              <a:spcPct val="35000"/>
            </a:spcAft>
          </a:pPr>
          <a:r>
            <a:rPr lang="en-US" sz="1000" kern="1200" dirty="0" smtClean="0"/>
            <a:t>(Web scraping, NLP)</a:t>
          </a:r>
          <a:endParaRPr lang="en-US" sz="1000" kern="1200" dirty="0"/>
        </a:p>
      </dsp:txBody>
      <dsp:txXfrm>
        <a:off x="5576018" y="16915"/>
        <a:ext cx="1949943" cy="543686"/>
      </dsp:txXfrm>
    </dsp:sp>
    <dsp:sp modelId="{F44D8336-5754-4412-A0EB-DCA705DE3DE9}">
      <dsp:nvSpPr>
        <dsp:cNvPr id="0" name=""/>
        <dsp:cNvSpPr/>
      </dsp:nvSpPr>
      <dsp:spPr>
        <a:xfrm>
          <a:off x="7741254"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7741254" y="141165"/>
        <a:ext cx="294392" cy="295185"/>
      </dsp:txXfrm>
    </dsp:sp>
    <dsp:sp modelId="{37723754-9997-43B7-B9E5-75DA6BC8628B}">
      <dsp:nvSpPr>
        <dsp:cNvPr id="0" name=""/>
        <dsp:cNvSpPr/>
      </dsp:nvSpPr>
      <dsp:spPr>
        <a:xfrm>
          <a:off x="8336387" y="0"/>
          <a:ext cx="1983773" cy="5775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Machine Learning (Regression, Classification)</a:t>
          </a:r>
          <a:endParaRPr lang="en-US" sz="1000" kern="1200" dirty="0"/>
        </a:p>
      </dsp:txBody>
      <dsp:txXfrm>
        <a:off x="8353302" y="16915"/>
        <a:ext cx="1949943" cy="543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6CBD4-5358-4F58-BA74-3A1EECC37BAC}">
      <dsp:nvSpPr>
        <dsp:cNvPr id="0" name=""/>
        <dsp:cNvSpPr/>
      </dsp:nvSpPr>
      <dsp:spPr>
        <a:xfrm>
          <a:off x="4537" y="0"/>
          <a:ext cx="1983773" cy="577516"/>
        </a:xfrm>
        <a:prstGeom prst="roundRect">
          <a:avLst>
            <a:gd name="adj" fmla="val 10000"/>
          </a:avLst>
        </a:prstGeom>
        <a:solidFill>
          <a:schemeClr val="accent1"/>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 Collection </a:t>
          </a:r>
        </a:p>
      </dsp:txBody>
      <dsp:txXfrm>
        <a:off x="21452" y="16915"/>
        <a:ext cx="1949943" cy="543686"/>
      </dsp:txXfrm>
    </dsp:sp>
    <dsp:sp modelId="{C3FC1803-3BEB-48B8-8132-5518692E426E}">
      <dsp:nvSpPr>
        <dsp:cNvPr id="0" name=""/>
        <dsp:cNvSpPr/>
      </dsp:nvSpPr>
      <dsp:spPr>
        <a:xfrm>
          <a:off x="2186688"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186688" y="141165"/>
        <a:ext cx="294392" cy="295185"/>
      </dsp:txXfrm>
    </dsp:sp>
    <dsp:sp modelId="{A471FEFE-DEB4-4289-83AF-08AA14C8041C}">
      <dsp:nvSpPr>
        <dsp:cNvPr id="0" name=""/>
        <dsp:cNvSpPr/>
      </dsp:nvSpPr>
      <dsp:spPr>
        <a:xfrm>
          <a:off x="2781820" y="0"/>
          <a:ext cx="1983773" cy="577516"/>
        </a:xfrm>
        <a:prstGeom prst="roundRect">
          <a:avLst>
            <a:gd name="adj" fmla="val 10000"/>
          </a:avLst>
        </a:prstGeom>
        <a:solidFill>
          <a:schemeClr val="accent2"/>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Merging, </a:t>
          </a:r>
        </a:p>
        <a:p>
          <a:pPr lvl="0" algn="ctr" defTabSz="444500">
            <a:lnSpc>
              <a:spcPct val="90000"/>
            </a:lnSpc>
            <a:spcBef>
              <a:spcPct val="0"/>
            </a:spcBef>
            <a:spcAft>
              <a:spcPct val="35000"/>
            </a:spcAft>
          </a:pPr>
          <a:r>
            <a:rPr lang="en-US" sz="1000" kern="1200" dirty="0" smtClean="0"/>
            <a:t>Exploratory Data Analysis (EDA) and Preliminary Learnings</a:t>
          </a:r>
          <a:endParaRPr lang="en-US" sz="1000" kern="1200" dirty="0"/>
        </a:p>
      </dsp:txBody>
      <dsp:txXfrm>
        <a:off x="2798735" y="16915"/>
        <a:ext cx="1949943" cy="543686"/>
      </dsp:txXfrm>
    </dsp:sp>
    <dsp:sp modelId="{CA7B2746-0240-429D-96E9-6F1EF5C2482D}">
      <dsp:nvSpPr>
        <dsp:cNvPr id="0" name=""/>
        <dsp:cNvSpPr/>
      </dsp:nvSpPr>
      <dsp:spPr>
        <a:xfrm>
          <a:off x="4963971"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963971" y="141165"/>
        <a:ext cx="294392" cy="295185"/>
      </dsp:txXfrm>
    </dsp:sp>
    <dsp:sp modelId="{9028C0F9-DFF7-4566-AB24-EA503D6C79D4}">
      <dsp:nvSpPr>
        <dsp:cNvPr id="0" name=""/>
        <dsp:cNvSpPr/>
      </dsp:nvSpPr>
      <dsp:spPr>
        <a:xfrm>
          <a:off x="5559103" y="0"/>
          <a:ext cx="1983773" cy="5775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Feature and Target Extraction</a:t>
          </a:r>
        </a:p>
        <a:p>
          <a:pPr lvl="0" algn="ctr" defTabSz="444500">
            <a:lnSpc>
              <a:spcPct val="90000"/>
            </a:lnSpc>
            <a:spcBef>
              <a:spcPct val="0"/>
            </a:spcBef>
            <a:spcAft>
              <a:spcPct val="35000"/>
            </a:spcAft>
          </a:pPr>
          <a:r>
            <a:rPr lang="en-US" sz="1000" kern="1200" dirty="0" smtClean="0"/>
            <a:t>(Web scraping, NLP)</a:t>
          </a:r>
          <a:endParaRPr lang="en-US" sz="1000" kern="1200" dirty="0"/>
        </a:p>
      </dsp:txBody>
      <dsp:txXfrm>
        <a:off x="5576018" y="16915"/>
        <a:ext cx="1949943" cy="543686"/>
      </dsp:txXfrm>
    </dsp:sp>
    <dsp:sp modelId="{F44D8336-5754-4412-A0EB-DCA705DE3DE9}">
      <dsp:nvSpPr>
        <dsp:cNvPr id="0" name=""/>
        <dsp:cNvSpPr/>
      </dsp:nvSpPr>
      <dsp:spPr>
        <a:xfrm>
          <a:off x="7741254"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7741254" y="141165"/>
        <a:ext cx="294392" cy="295185"/>
      </dsp:txXfrm>
    </dsp:sp>
    <dsp:sp modelId="{37723754-9997-43B7-B9E5-75DA6BC8628B}">
      <dsp:nvSpPr>
        <dsp:cNvPr id="0" name=""/>
        <dsp:cNvSpPr/>
      </dsp:nvSpPr>
      <dsp:spPr>
        <a:xfrm>
          <a:off x="8336387" y="0"/>
          <a:ext cx="1983773" cy="5775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Machine Learning (Regression, Classification)</a:t>
          </a:r>
          <a:endParaRPr lang="en-US" sz="1000" kern="1200" dirty="0"/>
        </a:p>
      </dsp:txBody>
      <dsp:txXfrm>
        <a:off x="8353302" y="16915"/>
        <a:ext cx="1949943" cy="543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6CBD4-5358-4F58-BA74-3A1EECC37BAC}">
      <dsp:nvSpPr>
        <dsp:cNvPr id="0" name=""/>
        <dsp:cNvSpPr/>
      </dsp:nvSpPr>
      <dsp:spPr>
        <a:xfrm>
          <a:off x="4537" y="0"/>
          <a:ext cx="1983773" cy="577516"/>
        </a:xfrm>
        <a:prstGeom prst="roundRect">
          <a:avLst>
            <a:gd name="adj" fmla="val 10000"/>
          </a:avLst>
        </a:prstGeom>
        <a:solidFill>
          <a:schemeClr val="accent1"/>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 Collection </a:t>
          </a:r>
        </a:p>
      </dsp:txBody>
      <dsp:txXfrm>
        <a:off x="21452" y="16915"/>
        <a:ext cx="1949943" cy="543686"/>
      </dsp:txXfrm>
    </dsp:sp>
    <dsp:sp modelId="{C3FC1803-3BEB-48B8-8132-5518692E426E}">
      <dsp:nvSpPr>
        <dsp:cNvPr id="0" name=""/>
        <dsp:cNvSpPr/>
      </dsp:nvSpPr>
      <dsp:spPr>
        <a:xfrm>
          <a:off x="2186688"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186688" y="141165"/>
        <a:ext cx="294392" cy="295185"/>
      </dsp:txXfrm>
    </dsp:sp>
    <dsp:sp modelId="{A471FEFE-DEB4-4289-83AF-08AA14C8041C}">
      <dsp:nvSpPr>
        <dsp:cNvPr id="0" name=""/>
        <dsp:cNvSpPr/>
      </dsp:nvSpPr>
      <dsp:spPr>
        <a:xfrm>
          <a:off x="2781820" y="0"/>
          <a:ext cx="1983773" cy="5775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Merging, </a:t>
          </a:r>
        </a:p>
        <a:p>
          <a:pPr lvl="0" algn="ctr" defTabSz="444500">
            <a:lnSpc>
              <a:spcPct val="90000"/>
            </a:lnSpc>
            <a:spcBef>
              <a:spcPct val="0"/>
            </a:spcBef>
            <a:spcAft>
              <a:spcPct val="35000"/>
            </a:spcAft>
          </a:pPr>
          <a:r>
            <a:rPr lang="en-US" sz="1000" kern="1200" dirty="0" smtClean="0"/>
            <a:t>Exploratory Data Analysis (EDA) and Preliminary Learnings</a:t>
          </a:r>
          <a:endParaRPr lang="en-US" sz="1000" kern="1200" dirty="0"/>
        </a:p>
      </dsp:txBody>
      <dsp:txXfrm>
        <a:off x="2798735" y="16915"/>
        <a:ext cx="1949943" cy="543686"/>
      </dsp:txXfrm>
    </dsp:sp>
    <dsp:sp modelId="{CA7B2746-0240-429D-96E9-6F1EF5C2482D}">
      <dsp:nvSpPr>
        <dsp:cNvPr id="0" name=""/>
        <dsp:cNvSpPr/>
      </dsp:nvSpPr>
      <dsp:spPr>
        <a:xfrm>
          <a:off x="4963971"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963971" y="141165"/>
        <a:ext cx="294392" cy="295185"/>
      </dsp:txXfrm>
    </dsp:sp>
    <dsp:sp modelId="{9028C0F9-DFF7-4566-AB24-EA503D6C79D4}">
      <dsp:nvSpPr>
        <dsp:cNvPr id="0" name=""/>
        <dsp:cNvSpPr/>
      </dsp:nvSpPr>
      <dsp:spPr>
        <a:xfrm>
          <a:off x="5559103" y="0"/>
          <a:ext cx="1983773" cy="577516"/>
        </a:xfrm>
        <a:prstGeom prst="roundRect">
          <a:avLst>
            <a:gd name="adj" fmla="val 10000"/>
          </a:avLst>
        </a:prstGeom>
        <a:solidFill>
          <a:schemeClr val="accent2"/>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Feature and Target Extraction</a:t>
          </a:r>
        </a:p>
        <a:p>
          <a:pPr lvl="0" algn="ctr" defTabSz="444500">
            <a:lnSpc>
              <a:spcPct val="90000"/>
            </a:lnSpc>
            <a:spcBef>
              <a:spcPct val="0"/>
            </a:spcBef>
            <a:spcAft>
              <a:spcPct val="35000"/>
            </a:spcAft>
          </a:pPr>
          <a:r>
            <a:rPr lang="en-US" sz="1000" kern="1200" dirty="0" smtClean="0"/>
            <a:t>(Web scraping, NLP)</a:t>
          </a:r>
          <a:endParaRPr lang="en-US" sz="1000" kern="1200" dirty="0"/>
        </a:p>
      </dsp:txBody>
      <dsp:txXfrm>
        <a:off x="5576018" y="16915"/>
        <a:ext cx="1949943" cy="543686"/>
      </dsp:txXfrm>
    </dsp:sp>
    <dsp:sp modelId="{F44D8336-5754-4412-A0EB-DCA705DE3DE9}">
      <dsp:nvSpPr>
        <dsp:cNvPr id="0" name=""/>
        <dsp:cNvSpPr/>
      </dsp:nvSpPr>
      <dsp:spPr>
        <a:xfrm>
          <a:off x="7741254"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7741254" y="141165"/>
        <a:ext cx="294392" cy="295185"/>
      </dsp:txXfrm>
    </dsp:sp>
    <dsp:sp modelId="{37723754-9997-43B7-B9E5-75DA6BC8628B}">
      <dsp:nvSpPr>
        <dsp:cNvPr id="0" name=""/>
        <dsp:cNvSpPr/>
      </dsp:nvSpPr>
      <dsp:spPr>
        <a:xfrm>
          <a:off x="8336387" y="0"/>
          <a:ext cx="1983773" cy="5775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Machine Learning (Regression, Classification)</a:t>
          </a:r>
          <a:endParaRPr lang="en-US" sz="1000" kern="1200" dirty="0"/>
        </a:p>
      </dsp:txBody>
      <dsp:txXfrm>
        <a:off x="8353302" y="16915"/>
        <a:ext cx="1949943" cy="5436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6CBD4-5358-4F58-BA74-3A1EECC37BAC}">
      <dsp:nvSpPr>
        <dsp:cNvPr id="0" name=""/>
        <dsp:cNvSpPr/>
      </dsp:nvSpPr>
      <dsp:spPr>
        <a:xfrm>
          <a:off x="4537" y="0"/>
          <a:ext cx="1983773" cy="577516"/>
        </a:xfrm>
        <a:prstGeom prst="roundRect">
          <a:avLst>
            <a:gd name="adj" fmla="val 10000"/>
          </a:avLst>
        </a:prstGeom>
        <a:solidFill>
          <a:schemeClr val="accent1"/>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 Collection </a:t>
          </a:r>
        </a:p>
      </dsp:txBody>
      <dsp:txXfrm>
        <a:off x="21452" y="16915"/>
        <a:ext cx="1949943" cy="543686"/>
      </dsp:txXfrm>
    </dsp:sp>
    <dsp:sp modelId="{C3FC1803-3BEB-48B8-8132-5518692E426E}">
      <dsp:nvSpPr>
        <dsp:cNvPr id="0" name=""/>
        <dsp:cNvSpPr/>
      </dsp:nvSpPr>
      <dsp:spPr>
        <a:xfrm>
          <a:off x="2186688"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186688" y="141165"/>
        <a:ext cx="294392" cy="295185"/>
      </dsp:txXfrm>
    </dsp:sp>
    <dsp:sp modelId="{A471FEFE-DEB4-4289-83AF-08AA14C8041C}">
      <dsp:nvSpPr>
        <dsp:cNvPr id="0" name=""/>
        <dsp:cNvSpPr/>
      </dsp:nvSpPr>
      <dsp:spPr>
        <a:xfrm>
          <a:off x="2781820" y="0"/>
          <a:ext cx="1983773" cy="57751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Merging, </a:t>
          </a:r>
        </a:p>
        <a:p>
          <a:pPr lvl="0" algn="ctr" defTabSz="444500">
            <a:lnSpc>
              <a:spcPct val="90000"/>
            </a:lnSpc>
            <a:spcBef>
              <a:spcPct val="0"/>
            </a:spcBef>
            <a:spcAft>
              <a:spcPct val="35000"/>
            </a:spcAft>
          </a:pPr>
          <a:r>
            <a:rPr lang="en-US" sz="1000" kern="1200" dirty="0" smtClean="0"/>
            <a:t>Exploratory Data Analysis (EDA) and Preliminary Learnings</a:t>
          </a:r>
          <a:endParaRPr lang="en-US" sz="1000" kern="1200" dirty="0"/>
        </a:p>
      </dsp:txBody>
      <dsp:txXfrm>
        <a:off x="2798735" y="16915"/>
        <a:ext cx="1949943" cy="543686"/>
      </dsp:txXfrm>
    </dsp:sp>
    <dsp:sp modelId="{CA7B2746-0240-429D-96E9-6F1EF5C2482D}">
      <dsp:nvSpPr>
        <dsp:cNvPr id="0" name=""/>
        <dsp:cNvSpPr/>
      </dsp:nvSpPr>
      <dsp:spPr>
        <a:xfrm>
          <a:off x="4963971"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963971" y="141165"/>
        <a:ext cx="294392" cy="295185"/>
      </dsp:txXfrm>
    </dsp:sp>
    <dsp:sp modelId="{9028C0F9-DFF7-4566-AB24-EA503D6C79D4}">
      <dsp:nvSpPr>
        <dsp:cNvPr id="0" name=""/>
        <dsp:cNvSpPr/>
      </dsp:nvSpPr>
      <dsp:spPr>
        <a:xfrm>
          <a:off x="5559103" y="0"/>
          <a:ext cx="1983773" cy="577516"/>
        </a:xfrm>
        <a:prstGeom prst="roundRect">
          <a:avLst>
            <a:gd name="adj" fmla="val 10000"/>
          </a:avLst>
        </a:prstGeom>
        <a:solidFill>
          <a:schemeClr val="accent1"/>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Feature and Target Extraction</a:t>
          </a:r>
        </a:p>
        <a:p>
          <a:pPr lvl="0" algn="ctr" defTabSz="444500">
            <a:lnSpc>
              <a:spcPct val="90000"/>
            </a:lnSpc>
            <a:spcBef>
              <a:spcPct val="0"/>
            </a:spcBef>
            <a:spcAft>
              <a:spcPct val="35000"/>
            </a:spcAft>
          </a:pPr>
          <a:r>
            <a:rPr lang="en-US" sz="1000" kern="1200" dirty="0" smtClean="0"/>
            <a:t>(Web scraping, NLP)</a:t>
          </a:r>
          <a:endParaRPr lang="en-US" sz="1000" kern="1200" dirty="0"/>
        </a:p>
      </dsp:txBody>
      <dsp:txXfrm>
        <a:off x="5576018" y="16915"/>
        <a:ext cx="1949943" cy="543686"/>
      </dsp:txXfrm>
    </dsp:sp>
    <dsp:sp modelId="{F44D8336-5754-4412-A0EB-DCA705DE3DE9}">
      <dsp:nvSpPr>
        <dsp:cNvPr id="0" name=""/>
        <dsp:cNvSpPr/>
      </dsp:nvSpPr>
      <dsp:spPr>
        <a:xfrm>
          <a:off x="7741254" y="42770"/>
          <a:ext cx="420560" cy="491975"/>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7741254" y="141165"/>
        <a:ext cx="294392" cy="295185"/>
      </dsp:txXfrm>
    </dsp:sp>
    <dsp:sp modelId="{37723754-9997-43B7-B9E5-75DA6BC8628B}">
      <dsp:nvSpPr>
        <dsp:cNvPr id="0" name=""/>
        <dsp:cNvSpPr/>
      </dsp:nvSpPr>
      <dsp:spPr>
        <a:xfrm>
          <a:off x="8336387" y="0"/>
          <a:ext cx="1983773" cy="577516"/>
        </a:xfrm>
        <a:prstGeom prst="roundRect">
          <a:avLst>
            <a:gd name="adj" fmla="val 10000"/>
          </a:avLst>
        </a:prstGeom>
        <a:solidFill>
          <a:schemeClr val="accent2"/>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Machine Learning (Regression, Classification)</a:t>
          </a:r>
          <a:endParaRPr lang="en-US" sz="1000" kern="1200" dirty="0"/>
        </a:p>
      </dsp:txBody>
      <dsp:txXfrm>
        <a:off x="8353302" y="16915"/>
        <a:ext cx="1949943" cy="5436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1BFE4-31FB-48C2-9EF2-885FE4895371}" type="datetimeFigureOut">
              <a:rPr lang="en-US" smtClean="0"/>
              <a:t>22-Mar-19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EC8FA-0EF7-4ED6-8858-2D7B3679A7DF}" type="slidenum">
              <a:rPr lang="en-US" smtClean="0"/>
              <a:t>‹#›</a:t>
            </a:fld>
            <a:endParaRPr lang="en-US"/>
          </a:p>
        </p:txBody>
      </p:sp>
    </p:spTree>
    <p:extLst>
      <p:ext uri="{BB962C8B-B14F-4D97-AF65-F5344CB8AC3E}">
        <p14:creationId xmlns:p14="http://schemas.microsoft.com/office/powerpoint/2010/main" val="316117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EEC8FA-0EF7-4ED6-8858-2D7B3679A7DF}" type="slidenum">
              <a:rPr lang="en-US" smtClean="0"/>
              <a:t>1</a:t>
            </a:fld>
            <a:endParaRPr lang="en-US"/>
          </a:p>
        </p:txBody>
      </p:sp>
    </p:spTree>
    <p:extLst>
      <p:ext uri="{BB962C8B-B14F-4D97-AF65-F5344CB8AC3E}">
        <p14:creationId xmlns:p14="http://schemas.microsoft.com/office/powerpoint/2010/main" val="2441178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an attempt</a:t>
            </a:r>
            <a:r>
              <a:rPr lang="en-CA" baseline="0" dirty="0" smtClean="0"/>
              <a:t> to improve the regression and classification scores feature selection using feature ranking has been applied</a:t>
            </a:r>
          </a:p>
          <a:p>
            <a:r>
              <a:rPr lang="en-CA" baseline="0" dirty="0" smtClean="0"/>
              <a:t>The metric used for feature ranking is Mutual Information instead of Pearson Correlation because clearly our features are highly nonlinear. The top 20 features for each target will be used in building its model.</a:t>
            </a:r>
            <a:endParaRPr lang="en-CA" dirty="0"/>
          </a:p>
        </p:txBody>
      </p:sp>
      <p:sp>
        <p:nvSpPr>
          <p:cNvPr id="4" name="Slide Number Placeholder 3"/>
          <p:cNvSpPr>
            <a:spLocks noGrp="1"/>
          </p:cNvSpPr>
          <p:nvPr>
            <p:ph type="sldNum" sz="quarter" idx="10"/>
          </p:nvPr>
        </p:nvSpPr>
        <p:spPr/>
        <p:txBody>
          <a:bodyPr/>
          <a:lstStyle/>
          <a:p>
            <a:fld id="{FB9A4283-DA5B-46B0-9A84-145AEFE0F2F6}" type="slidenum">
              <a:rPr lang="en-CA" smtClean="0"/>
              <a:t>22</a:t>
            </a:fld>
            <a:endParaRPr lang="en-CA"/>
          </a:p>
        </p:txBody>
      </p:sp>
    </p:spTree>
    <p:extLst>
      <p:ext uri="{BB962C8B-B14F-4D97-AF65-F5344CB8AC3E}">
        <p14:creationId xmlns:p14="http://schemas.microsoft.com/office/powerpoint/2010/main" val="123330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For most of the regression models the model improved by implementing feature selection</a:t>
            </a:r>
            <a:endParaRPr lang="en-CA" dirty="0"/>
          </a:p>
        </p:txBody>
      </p:sp>
      <p:sp>
        <p:nvSpPr>
          <p:cNvPr id="4" name="Slide Number Placeholder 3"/>
          <p:cNvSpPr>
            <a:spLocks noGrp="1"/>
          </p:cNvSpPr>
          <p:nvPr>
            <p:ph type="sldNum" sz="quarter" idx="10"/>
          </p:nvPr>
        </p:nvSpPr>
        <p:spPr/>
        <p:txBody>
          <a:bodyPr/>
          <a:lstStyle/>
          <a:p>
            <a:fld id="{FB9A4283-DA5B-46B0-9A84-145AEFE0F2F6}" type="slidenum">
              <a:rPr lang="en-CA" smtClean="0"/>
              <a:t>23</a:t>
            </a:fld>
            <a:endParaRPr lang="en-CA"/>
          </a:p>
        </p:txBody>
      </p:sp>
    </p:spTree>
    <p:extLst>
      <p:ext uri="{BB962C8B-B14F-4D97-AF65-F5344CB8AC3E}">
        <p14:creationId xmlns:p14="http://schemas.microsoft.com/office/powerpoint/2010/main" val="30215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however for the classification the result mostly close but better without implementing feature selection. </a:t>
            </a:r>
            <a:endParaRPr lang="en-CA" dirty="0"/>
          </a:p>
        </p:txBody>
      </p:sp>
      <p:sp>
        <p:nvSpPr>
          <p:cNvPr id="4" name="Slide Number Placeholder 3"/>
          <p:cNvSpPr>
            <a:spLocks noGrp="1"/>
          </p:cNvSpPr>
          <p:nvPr>
            <p:ph type="sldNum" sz="quarter" idx="10"/>
          </p:nvPr>
        </p:nvSpPr>
        <p:spPr/>
        <p:txBody>
          <a:bodyPr/>
          <a:lstStyle/>
          <a:p>
            <a:fld id="{FB9A4283-DA5B-46B0-9A84-145AEFE0F2F6}" type="slidenum">
              <a:rPr lang="en-CA" smtClean="0"/>
              <a:t>24</a:t>
            </a:fld>
            <a:endParaRPr lang="en-CA"/>
          </a:p>
        </p:txBody>
      </p:sp>
    </p:spTree>
    <p:extLst>
      <p:ext uri="{BB962C8B-B14F-4D97-AF65-F5344CB8AC3E}">
        <p14:creationId xmlns:p14="http://schemas.microsoft.com/office/powerpoint/2010/main" val="2436638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Therefore, in this stage the regression models’ hyper parameters are tuned with implementing feature selection; however, in the classification case the models are tuned without features selection implementation.</a:t>
            </a:r>
            <a:endParaRPr lang="en-CA" dirty="0"/>
          </a:p>
        </p:txBody>
      </p:sp>
      <p:sp>
        <p:nvSpPr>
          <p:cNvPr id="4" name="Slide Number Placeholder 3"/>
          <p:cNvSpPr>
            <a:spLocks noGrp="1"/>
          </p:cNvSpPr>
          <p:nvPr>
            <p:ph type="sldNum" sz="quarter" idx="10"/>
          </p:nvPr>
        </p:nvSpPr>
        <p:spPr/>
        <p:txBody>
          <a:bodyPr/>
          <a:lstStyle/>
          <a:p>
            <a:fld id="{FB9A4283-DA5B-46B0-9A84-145AEFE0F2F6}" type="slidenum">
              <a:rPr lang="en-CA" smtClean="0"/>
              <a:t>25</a:t>
            </a:fld>
            <a:endParaRPr lang="en-CA"/>
          </a:p>
        </p:txBody>
      </p:sp>
    </p:spTree>
    <p:extLst>
      <p:ext uri="{BB962C8B-B14F-4D97-AF65-F5344CB8AC3E}">
        <p14:creationId xmlns:p14="http://schemas.microsoft.com/office/powerpoint/2010/main" val="167849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Up</a:t>
            </a:r>
            <a:r>
              <a:rPr lang="en-CA" baseline="0" dirty="0" smtClean="0"/>
              <a:t> to 17 percent better than chance models</a:t>
            </a:r>
            <a:endParaRPr lang="en-CA" dirty="0"/>
          </a:p>
        </p:txBody>
      </p:sp>
      <p:sp>
        <p:nvSpPr>
          <p:cNvPr id="4" name="Slide Number Placeholder 3"/>
          <p:cNvSpPr>
            <a:spLocks noGrp="1"/>
          </p:cNvSpPr>
          <p:nvPr>
            <p:ph type="sldNum" sz="quarter" idx="10"/>
          </p:nvPr>
        </p:nvSpPr>
        <p:spPr/>
        <p:txBody>
          <a:bodyPr/>
          <a:lstStyle/>
          <a:p>
            <a:fld id="{FB9A4283-DA5B-46B0-9A84-145AEFE0F2F6}" type="slidenum">
              <a:rPr lang="en-CA" smtClean="0"/>
              <a:t>27</a:t>
            </a:fld>
            <a:endParaRPr lang="en-CA"/>
          </a:p>
        </p:txBody>
      </p:sp>
    </p:spTree>
    <p:extLst>
      <p:ext uri="{BB962C8B-B14F-4D97-AF65-F5344CB8AC3E}">
        <p14:creationId xmlns:p14="http://schemas.microsoft.com/office/powerpoint/2010/main" val="3217268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6C1A3C-7BAA-4122-9FF1-1F55943FD81B}" type="datetime1">
              <a:rPr lang="en-US" smtClean="0"/>
              <a:t>22-Mar-19</a:t>
            </a:fld>
            <a:endParaRPr lang="en-US"/>
          </a:p>
        </p:txBody>
      </p:sp>
      <p:sp>
        <p:nvSpPr>
          <p:cNvPr id="5" name="Footer Placeholder 4"/>
          <p:cNvSpPr>
            <a:spLocks noGrp="1"/>
          </p:cNvSpPr>
          <p:nvPr>
            <p:ph type="ftr" sz="quarter" idx="11"/>
          </p:nvPr>
        </p:nvSpPr>
        <p:spPr/>
        <p:txBody>
          <a:bodyPr/>
          <a:lstStyle/>
          <a:p>
            <a:r>
              <a:rPr lang="en-US" smtClean="0"/>
              <a:t>Group-36</a:t>
            </a:r>
            <a:endParaRPr lang="en-US"/>
          </a:p>
        </p:txBody>
      </p:sp>
      <p:sp>
        <p:nvSpPr>
          <p:cNvPr id="6" name="Slide Number Placeholder 5"/>
          <p:cNvSpPr>
            <a:spLocks noGrp="1"/>
          </p:cNvSpPr>
          <p:nvPr>
            <p:ph type="sldNum" sz="quarter" idx="12"/>
          </p:nvPr>
        </p:nvSpPr>
        <p:spPr/>
        <p:txBody>
          <a:bodyPr/>
          <a:lstStyle/>
          <a:p>
            <a:fld id="{A985DA8E-C363-4544-81C4-B41AC19086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40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F301B6-473B-409A-94F8-9F3880BD219A}" type="datetime1">
              <a:rPr lang="en-US" smtClean="0"/>
              <a:t>22-Mar-19</a:t>
            </a:fld>
            <a:endParaRPr lang="en-US"/>
          </a:p>
        </p:txBody>
      </p:sp>
      <p:sp>
        <p:nvSpPr>
          <p:cNvPr id="5" name="Footer Placeholder 4"/>
          <p:cNvSpPr>
            <a:spLocks noGrp="1"/>
          </p:cNvSpPr>
          <p:nvPr>
            <p:ph type="ftr" sz="quarter" idx="11"/>
          </p:nvPr>
        </p:nvSpPr>
        <p:spPr/>
        <p:txBody>
          <a:bodyPr/>
          <a:lstStyle/>
          <a:p>
            <a:r>
              <a:rPr lang="en-US" smtClean="0"/>
              <a:t>Group-36</a:t>
            </a:r>
            <a:endParaRPr lang="en-US"/>
          </a:p>
        </p:txBody>
      </p:sp>
      <p:sp>
        <p:nvSpPr>
          <p:cNvPr id="6" name="Slide Number Placeholder 5"/>
          <p:cNvSpPr>
            <a:spLocks noGrp="1"/>
          </p:cNvSpPr>
          <p:nvPr>
            <p:ph type="sldNum" sz="quarter" idx="12"/>
          </p:nvPr>
        </p:nvSpPr>
        <p:spPr/>
        <p:txBody>
          <a:bodyPr/>
          <a:lstStyle/>
          <a:p>
            <a:fld id="{A985DA8E-C363-4544-81C4-B41AC190863D}" type="slidenum">
              <a:rPr lang="en-US" smtClean="0"/>
              <a:t>‹#›</a:t>
            </a:fld>
            <a:endParaRPr lang="en-US"/>
          </a:p>
        </p:txBody>
      </p:sp>
    </p:spTree>
    <p:extLst>
      <p:ext uri="{BB962C8B-B14F-4D97-AF65-F5344CB8AC3E}">
        <p14:creationId xmlns:p14="http://schemas.microsoft.com/office/powerpoint/2010/main" val="91743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5FE16-CADC-497E-892C-1579823E29DA}" type="datetime1">
              <a:rPr lang="en-US" smtClean="0"/>
              <a:t>22-Mar-19</a:t>
            </a:fld>
            <a:endParaRPr lang="en-US"/>
          </a:p>
        </p:txBody>
      </p:sp>
      <p:sp>
        <p:nvSpPr>
          <p:cNvPr id="5" name="Footer Placeholder 4"/>
          <p:cNvSpPr>
            <a:spLocks noGrp="1"/>
          </p:cNvSpPr>
          <p:nvPr>
            <p:ph type="ftr" sz="quarter" idx="11"/>
          </p:nvPr>
        </p:nvSpPr>
        <p:spPr/>
        <p:txBody>
          <a:bodyPr/>
          <a:lstStyle/>
          <a:p>
            <a:r>
              <a:rPr lang="en-US" smtClean="0"/>
              <a:t>Group-36</a:t>
            </a:r>
            <a:endParaRPr lang="en-US"/>
          </a:p>
        </p:txBody>
      </p:sp>
      <p:sp>
        <p:nvSpPr>
          <p:cNvPr id="6" name="Slide Number Placeholder 5"/>
          <p:cNvSpPr>
            <a:spLocks noGrp="1"/>
          </p:cNvSpPr>
          <p:nvPr>
            <p:ph type="sldNum" sz="quarter" idx="12"/>
          </p:nvPr>
        </p:nvSpPr>
        <p:spPr/>
        <p:txBody>
          <a:bodyPr/>
          <a:lstStyle/>
          <a:p>
            <a:fld id="{A985DA8E-C363-4544-81C4-B41AC190863D}" type="slidenum">
              <a:rPr lang="en-US" smtClean="0"/>
              <a:t>‹#›</a:t>
            </a:fld>
            <a:endParaRPr lang="en-US"/>
          </a:p>
        </p:txBody>
      </p:sp>
    </p:spTree>
    <p:extLst>
      <p:ext uri="{BB962C8B-B14F-4D97-AF65-F5344CB8AC3E}">
        <p14:creationId xmlns:p14="http://schemas.microsoft.com/office/powerpoint/2010/main" val="13243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1A3A77-05E0-4D5E-9AD4-390F6F539F8C}" type="datetime1">
              <a:rPr lang="en-US" smtClean="0"/>
              <a:t>22-Mar-19</a:t>
            </a:fld>
            <a:endParaRPr lang="en-US"/>
          </a:p>
        </p:txBody>
      </p:sp>
      <p:sp>
        <p:nvSpPr>
          <p:cNvPr id="5" name="Footer Placeholder 4"/>
          <p:cNvSpPr>
            <a:spLocks noGrp="1"/>
          </p:cNvSpPr>
          <p:nvPr>
            <p:ph type="ftr" sz="quarter" idx="11"/>
          </p:nvPr>
        </p:nvSpPr>
        <p:spPr/>
        <p:txBody>
          <a:bodyPr/>
          <a:lstStyle/>
          <a:p>
            <a:r>
              <a:rPr lang="en-US" smtClean="0"/>
              <a:t>Group-36</a:t>
            </a:r>
            <a:endParaRPr lang="en-US"/>
          </a:p>
        </p:txBody>
      </p:sp>
      <p:sp>
        <p:nvSpPr>
          <p:cNvPr id="6" name="Slide Number Placeholder 5"/>
          <p:cNvSpPr>
            <a:spLocks noGrp="1"/>
          </p:cNvSpPr>
          <p:nvPr>
            <p:ph type="sldNum" sz="quarter" idx="12"/>
          </p:nvPr>
        </p:nvSpPr>
        <p:spPr/>
        <p:txBody>
          <a:bodyPr/>
          <a:lstStyle/>
          <a:p>
            <a:fld id="{A985DA8E-C363-4544-81C4-B41AC190863D}" type="slidenum">
              <a:rPr lang="en-US" smtClean="0"/>
              <a:t>‹#›</a:t>
            </a:fld>
            <a:endParaRPr lang="en-US"/>
          </a:p>
        </p:txBody>
      </p:sp>
    </p:spTree>
    <p:extLst>
      <p:ext uri="{BB962C8B-B14F-4D97-AF65-F5344CB8AC3E}">
        <p14:creationId xmlns:p14="http://schemas.microsoft.com/office/powerpoint/2010/main" val="361444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CEE47F-7E84-4CF2-A4EB-E344A56A9ADD}" type="datetime1">
              <a:rPr lang="en-US" smtClean="0"/>
              <a:t>22-Mar-19</a:t>
            </a:fld>
            <a:endParaRPr lang="en-US"/>
          </a:p>
        </p:txBody>
      </p:sp>
      <p:sp>
        <p:nvSpPr>
          <p:cNvPr id="5" name="Footer Placeholder 4"/>
          <p:cNvSpPr>
            <a:spLocks noGrp="1"/>
          </p:cNvSpPr>
          <p:nvPr>
            <p:ph type="ftr" sz="quarter" idx="11"/>
          </p:nvPr>
        </p:nvSpPr>
        <p:spPr/>
        <p:txBody>
          <a:bodyPr/>
          <a:lstStyle/>
          <a:p>
            <a:r>
              <a:rPr lang="en-US" smtClean="0"/>
              <a:t>Group-36</a:t>
            </a:r>
            <a:endParaRPr lang="en-US"/>
          </a:p>
        </p:txBody>
      </p:sp>
      <p:sp>
        <p:nvSpPr>
          <p:cNvPr id="6" name="Slide Number Placeholder 5"/>
          <p:cNvSpPr>
            <a:spLocks noGrp="1"/>
          </p:cNvSpPr>
          <p:nvPr>
            <p:ph type="sldNum" sz="quarter" idx="12"/>
          </p:nvPr>
        </p:nvSpPr>
        <p:spPr/>
        <p:txBody>
          <a:bodyPr/>
          <a:lstStyle/>
          <a:p>
            <a:fld id="{A985DA8E-C363-4544-81C4-B41AC19086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70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2024B3-9F95-46DF-B719-15243F70C185}" type="datetime1">
              <a:rPr lang="en-US" smtClean="0"/>
              <a:t>22-Mar-19</a:t>
            </a:fld>
            <a:endParaRPr lang="en-US"/>
          </a:p>
        </p:txBody>
      </p:sp>
      <p:sp>
        <p:nvSpPr>
          <p:cNvPr id="6" name="Footer Placeholder 5"/>
          <p:cNvSpPr>
            <a:spLocks noGrp="1"/>
          </p:cNvSpPr>
          <p:nvPr>
            <p:ph type="ftr" sz="quarter" idx="11"/>
          </p:nvPr>
        </p:nvSpPr>
        <p:spPr/>
        <p:txBody>
          <a:bodyPr/>
          <a:lstStyle/>
          <a:p>
            <a:r>
              <a:rPr lang="en-US" smtClean="0"/>
              <a:t>Group-36</a:t>
            </a:r>
            <a:endParaRPr lang="en-US"/>
          </a:p>
        </p:txBody>
      </p:sp>
      <p:sp>
        <p:nvSpPr>
          <p:cNvPr id="7" name="Slide Number Placeholder 6"/>
          <p:cNvSpPr>
            <a:spLocks noGrp="1"/>
          </p:cNvSpPr>
          <p:nvPr>
            <p:ph type="sldNum" sz="quarter" idx="12"/>
          </p:nvPr>
        </p:nvSpPr>
        <p:spPr/>
        <p:txBody>
          <a:bodyPr/>
          <a:lstStyle/>
          <a:p>
            <a:fld id="{A985DA8E-C363-4544-81C4-B41AC190863D}" type="slidenum">
              <a:rPr lang="en-US" smtClean="0"/>
              <a:t>‹#›</a:t>
            </a:fld>
            <a:endParaRPr lang="en-US"/>
          </a:p>
        </p:txBody>
      </p:sp>
    </p:spTree>
    <p:extLst>
      <p:ext uri="{BB962C8B-B14F-4D97-AF65-F5344CB8AC3E}">
        <p14:creationId xmlns:p14="http://schemas.microsoft.com/office/powerpoint/2010/main" val="88624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AF293F-7120-409D-9060-EB3B5262A9A7}" type="datetime1">
              <a:rPr lang="en-US" smtClean="0"/>
              <a:t>22-Mar-19</a:t>
            </a:fld>
            <a:endParaRPr lang="en-US"/>
          </a:p>
        </p:txBody>
      </p:sp>
      <p:sp>
        <p:nvSpPr>
          <p:cNvPr id="8" name="Footer Placeholder 7"/>
          <p:cNvSpPr>
            <a:spLocks noGrp="1"/>
          </p:cNvSpPr>
          <p:nvPr>
            <p:ph type="ftr" sz="quarter" idx="11"/>
          </p:nvPr>
        </p:nvSpPr>
        <p:spPr/>
        <p:txBody>
          <a:bodyPr/>
          <a:lstStyle/>
          <a:p>
            <a:r>
              <a:rPr lang="en-US" smtClean="0"/>
              <a:t>Group-36</a:t>
            </a:r>
            <a:endParaRPr lang="en-US"/>
          </a:p>
        </p:txBody>
      </p:sp>
      <p:sp>
        <p:nvSpPr>
          <p:cNvPr id="9" name="Slide Number Placeholder 8"/>
          <p:cNvSpPr>
            <a:spLocks noGrp="1"/>
          </p:cNvSpPr>
          <p:nvPr>
            <p:ph type="sldNum" sz="quarter" idx="12"/>
          </p:nvPr>
        </p:nvSpPr>
        <p:spPr/>
        <p:txBody>
          <a:bodyPr/>
          <a:lstStyle/>
          <a:p>
            <a:fld id="{A985DA8E-C363-4544-81C4-B41AC190863D}" type="slidenum">
              <a:rPr lang="en-US" smtClean="0"/>
              <a:t>‹#›</a:t>
            </a:fld>
            <a:endParaRPr lang="en-US"/>
          </a:p>
        </p:txBody>
      </p:sp>
    </p:spTree>
    <p:extLst>
      <p:ext uri="{BB962C8B-B14F-4D97-AF65-F5344CB8AC3E}">
        <p14:creationId xmlns:p14="http://schemas.microsoft.com/office/powerpoint/2010/main" val="284336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18FB7F-8F21-4CAB-8C39-75654D48E49C}" type="datetime1">
              <a:rPr lang="en-US" smtClean="0"/>
              <a:t>22-Mar-19</a:t>
            </a:fld>
            <a:endParaRPr lang="en-US"/>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a:t>
            </a:fld>
            <a:endParaRPr lang="en-US"/>
          </a:p>
        </p:txBody>
      </p:sp>
    </p:spTree>
    <p:extLst>
      <p:ext uri="{BB962C8B-B14F-4D97-AF65-F5344CB8AC3E}">
        <p14:creationId xmlns:p14="http://schemas.microsoft.com/office/powerpoint/2010/main" val="75146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77F522-C770-4CED-BA90-C1ED53E04752}" type="datetime1">
              <a:rPr lang="en-US" smtClean="0"/>
              <a:t>22-Mar-19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Group-36</a:t>
            </a:r>
            <a:endParaRPr lang="en-US"/>
          </a:p>
        </p:txBody>
      </p:sp>
      <p:sp>
        <p:nvSpPr>
          <p:cNvPr id="9" name="Slide Number Placeholder 8"/>
          <p:cNvSpPr>
            <a:spLocks noGrp="1"/>
          </p:cNvSpPr>
          <p:nvPr>
            <p:ph type="sldNum" sz="quarter" idx="12"/>
          </p:nvPr>
        </p:nvSpPr>
        <p:spPr/>
        <p:txBody>
          <a:bodyPr/>
          <a:lstStyle/>
          <a:p>
            <a:fld id="{A985DA8E-C363-4544-81C4-B41AC190863D}" type="slidenum">
              <a:rPr lang="en-US" smtClean="0"/>
              <a:t>‹#›</a:t>
            </a:fld>
            <a:endParaRPr lang="en-US"/>
          </a:p>
        </p:txBody>
      </p:sp>
    </p:spTree>
    <p:extLst>
      <p:ext uri="{BB962C8B-B14F-4D97-AF65-F5344CB8AC3E}">
        <p14:creationId xmlns:p14="http://schemas.microsoft.com/office/powerpoint/2010/main" val="178729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4120A0-2187-4699-8ED3-521816CB2B9F}" type="datetime1">
              <a:rPr lang="en-US" smtClean="0"/>
              <a:t>22-Mar-19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Group-36</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85DA8E-C363-4544-81C4-B41AC190863D}" type="slidenum">
              <a:rPr lang="en-US" smtClean="0"/>
              <a:t>‹#›</a:t>
            </a:fld>
            <a:endParaRPr lang="en-US"/>
          </a:p>
        </p:txBody>
      </p:sp>
    </p:spTree>
    <p:extLst>
      <p:ext uri="{BB962C8B-B14F-4D97-AF65-F5344CB8AC3E}">
        <p14:creationId xmlns:p14="http://schemas.microsoft.com/office/powerpoint/2010/main" val="54213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480C8-F75E-4BCA-9689-83E0A578C639}" type="datetime1">
              <a:rPr lang="en-US" smtClean="0"/>
              <a:t>22-Mar-19</a:t>
            </a:fld>
            <a:endParaRPr lang="en-US"/>
          </a:p>
        </p:txBody>
      </p:sp>
      <p:sp>
        <p:nvSpPr>
          <p:cNvPr id="6" name="Footer Placeholder 5"/>
          <p:cNvSpPr>
            <a:spLocks noGrp="1"/>
          </p:cNvSpPr>
          <p:nvPr>
            <p:ph type="ftr" sz="quarter" idx="11"/>
          </p:nvPr>
        </p:nvSpPr>
        <p:spPr/>
        <p:txBody>
          <a:bodyPr/>
          <a:lstStyle/>
          <a:p>
            <a:r>
              <a:rPr lang="en-US" smtClean="0"/>
              <a:t>Group-36</a:t>
            </a:r>
            <a:endParaRPr lang="en-US"/>
          </a:p>
        </p:txBody>
      </p:sp>
      <p:sp>
        <p:nvSpPr>
          <p:cNvPr id="7" name="Slide Number Placeholder 6"/>
          <p:cNvSpPr>
            <a:spLocks noGrp="1"/>
          </p:cNvSpPr>
          <p:nvPr>
            <p:ph type="sldNum" sz="quarter" idx="12"/>
          </p:nvPr>
        </p:nvSpPr>
        <p:spPr/>
        <p:txBody>
          <a:bodyPr/>
          <a:lstStyle/>
          <a:p>
            <a:fld id="{A985DA8E-C363-4544-81C4-B41AC190863D}" type="slidenum">
              <a:rPr lang="en-US" smtClean="0"/>
              <a:t>‹#›</a:t>
            </a:fld>
            <a:endParaRPr lang="en-US"/>
          </a:p>
        </p:txBody>
      </p:sp>
    </p:spTree>
    <p:extLst>
      <p:ext uri="{BB962C8B-B14F-4D97-AF65-F5344CB8AC3E}">
        <p14:creationId xmlns:p14="http://schemas.microsoft.com/office/powerpoint/2010/main" val="118452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0C3F7E-B267-4188-AC4D-EF408C94641E}" type="datetime1">
              <a:rPr lang="en-US" smtClean="0"/>
              <a:t>22-Mar-19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Group-36</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85DA8E-C363-4544-81C4-B41AC190863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654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phantomjs.org/" TargetMode="External"/><Relationship Id="rId2" Type="http://schemas.openxmlformats.org/officeDocument/2006/relationships/hyperlink" Target="https://chromium.googlesource.com/chromium/src/+/lkgr/headless/README.m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hyperlink" Target="https://docs.python.org/3/library/re.html#module-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2800" b="1" dirty="0"/>
              <a:t>Study of People’s </a:t>
            </a:r>
            <a:r>
              <a:rPr lang="en-US" sz="2800" b="1" dirty="0" smtClean="0"/>
              <a:t>Eat-out Behavior  using  Natural </a:t>
            </a:r>
            <a:r>
              <a:rPr lang="en-US" sz="2800" b="1" dirty="0"/>
              <a:t>Language Processing </a:t>
            </a:r>
            <a:r>
              <a:rPr lang="en-US" sz="2800" b="1" dirty="0" smtClean="0"/>
              <a:t>(NLP) on Tweets</a:t>
            </a:r>
            <a:endParaRPr lang="en-US" sz="2800" b="1"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t="11502" b="11502"/>
          <a:stretch>
            <a:fillRect/>
          </a:stretch>
        </p:blipFill>
        <p:spPr/>
      </p:pic>
      <p:sp>
        <p:nvSpPr>
          <p:cNvPr id="3" name="Subtitle 2"/>
          <p:cNvSpPr>
            <a:spLocks noGrp="1"/>
          </p:cNvSpPr>
          <p:nvPr>
            <p:ph type="body" sz="half" idx="2"/>
          </p:nvPr>
        </p:nvSpPr>
        <p:spPr>
          <a:xfrm>
            <a:off x="1097280" y="6057724"/>
            <a:ext cx="10113264" cy="594360"/>
          </a:xfrm>
        </p:spPr>
        <p:txBody>
          <a:bodyPr>
            <a:normAutofit fontScale="32500" lnSpcReduction="20000"/>
          </a:bodyPr>
          <a:lstStyle/>
          <a:p>
            <a:pPr algn="ctr"/>
            <a:r>
              <a:rPr lang="en-US" sz="3400" b="1" dirty="0" err="1">
                <a:solidFill>
                  <a:schemeClr val="tx1"/>
                </a:solidFill>
              </a:rPr>
              <a:t>Abul</a:t>
            </a:r>
            <a:r>
              <a:rPr lang="en-US" sz="3400" b="1" dirty="0">
                <a:solidFill>
                  <a:schemeClr val="tx1"/>
                </a:solidFill>
              </a:rPr>
              <a:t> </a:t>
            </a:r>
            <a:r>
              <a:rPr lang="en-US" sz="3400" b="1" dirty="0" smtClean="0">
                <a:solidFill>
                  <a:schemeClr val="tx1"/>
                </a:solidFill>
              </a:rPr>
              <a:t>H. </a:t>
            </a:r>
            <a:r>
              <a:rPr lang="en-US" sz="3400" b="1" dirty="0">
                <a:solidFill>
                  <a:schemeClr val="tx1"/>
                </a:solidFill>
              </a:rPr>
              <a:t>Fahad (20764979), </a:t>
            </a:r>
            <a:r>
              <a:rPr lang="en-US" sz="3400" b="1" dirty="0" smtClean="0">
                <a:solidFill>
                  <a:schemeClr val="tx1"/>
                </a:solidFill>
              </a:rPr>
              <a:t>Syed A. </a:t>
            </a:r>
            <a:r>
              <a:rPr lang="en-US" sz="3400" b="1" dirty="0">
                <a:solidFill>
                  <a:schemeClr val="tx1"/>
                </a:solidFill>
              </a:rPr>
              <a:t>Iqbal (20640625), </a:t>
            </a:r>
            <a:r>
              <a:rPr lang="en-US" sz="3400" b="1" dirty="0" smtClean="0">
                <a:solidFill>
                  <a:schemeClr val="tx1"/>
                </a:solidFill>
              </a:rPr>
              <a:t>Mohamed H. </a:t>
            </a:r>
            <a:r>
              <a:rPr lang="en-US" sz="3400" b="1" dirty="0" err="1">
                <a:solidFill>
                  <a:schemeClr val="tx1"/>
                </a:solidFill>
              </a:rPr>
              <a:t>Abdalla</a:t>
            </a:r>
            <a:r>
              <a:rPr lang="en-US" sz="3400" b="1" dirty="0">
                <a:solidFill>
                  <a:schemeClr val="tx1"/>
                </a:solidFill>
              </a:rPr>
              <a:t> (20800994)</a:t>
            </a:r>
          </a:p>
          <a:p>
            <a:pPr algn="ctr"/>
            <a:r>
              <a:rPr lang="en-US" sz="3700" dirty="0">
                <a:solidFill>
                  <a:schemeClr val="tx1"/>
                </a:solidFill>
              </a:rPr>
              <a:t>{</a:t>
            </a:r>
            <a:r>
              <a:rPr lang="en-US" sz="3700" dirty="0" err="1">
                <a:solidFill>
                  <a:schemeClr val="tx1"/>
                </a:solidFill>
              </a:rPr>
              <a:t>ahfahad</a:t>
            </a:r>
            <a:r>
              <a:rPr lang="en-US" sz="3700" dirty="0">
                <a:solidFill>
                  <a:schemeClr val="tx1"/>
                </a:solidFill>
              </a:rPr>
              <a:t>, </a:t>
            </a:r>
            <a:r>
              <a:rPr lang="en-US" sz="3700" dirty="0" err="1">
                <a:solidFill>
                  <a:schemeClr val="tx1"/>
                </a:solidFill>
              </a:rPr>
              <a:t>saiqbal</a:t>
            </a:r>
            <a:r>
              <a:rPr lang="en-US" sz="3700" dirty="0">
                <a:solidFill>
                  <a:schemeClr val="tx1"/>
                </a:solidFill>
              </a:rPr>
              <a:t>, </a:t>
            </a:r>
            <a:r>
              <a:rPr lang="en-US" sz="3700" dirty="0" err="1">
                <a:solidFill>
                  <a:schemeClr val="tx1"/>
                </a:solidFill>
              </a:rPr>
              <a:t>mhabdall</a:t>
            </a:r>
            <a:r>
              <a:rPr lang="en-US" sz="3700" dirty="0">
                <a:solidFill>
                  <a:schemeClr val="tx1"/>
                </a:solidFill>
              </a:rPr>
              <a:t>}@uwaterloo.ca</a:t>
            </a:r>
          </a:p>
          <a:p>
            <a:pPr algn="ctr"/>
            <a:r>
              <a:rPr lang="en-US" sz="3500" b="1" dirty="0">
                <a:solidFill>
                  <a:schemeClr val="tx1"/>
                </a:solidFill>
              </a:rPr>
              <a:t>Group </a:t>
            </a:r>
            <a:r>
              <a:rPr lang="en-US" sz="3500" b="1" dirty="0" smtClean="0">
                <a:solidFill>
                  <a:schemeClr val="tx1"/>
                </a:solidFill>
              </a:rPr>
              <a:t>36, ECE </a:t>
            </a:r>
            <a:r>
              <a:rPr lang="en-US" sz="3500" b="1" dirty="0">
                <a:solidFill>
                  <a:schemeClr val="tx1"/>
                </a:solidFill>
              </a:rPr>
              <a:t>657A, Winter </a:t>
            </a:r>
            <a:r>
              <a:rPr lang="en-US" sz="3500" b="1" dirty="0" smtClean="0">
                <a:solidFill>
                  <a:schemeClr val="tx1"/>
                </a:solidFill>
              </a:rPr>
              <a:t>2019</a:t>
            </a:r>
          </a:p>
        </p:txBody>
      </p:sp>
    </p:spTree>
    <p:extLst>
      <p:ext uri="{BB962C8B-B14F-4D97-AF65-F5344CB8AC3E}">
        <p14:creationId xmlns:p14="http://schemas.microsoft.com/office/powerpoint/2010/main" val="973405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Group-36</a:t>
            </a:r>
            <a:endParaRPr lang="en-US"/>
          </a:p>
        </p:txBody>
      </p:sp>
      <p:sp>
        <p:nvSpPr>
          <p:cNvPr id="3" name="Slide Number Placeholder 2"/>
          <p:cNvSpPr>
            <a:spLocks noGrp="1"/>
          </p:cNvSpPr>
          <p:nvPr>
            <p:ph type="sldNum" sz="quarter" idx="12"/>
          </p:nvPr>
        </p:nvSpPr>
        <p:spPr/>
        <p:txBody>
          <a:bodyPr/>
          <a:lstStyle/>
          <a:p>
            <a:fld id="{A985DA8E-C363-4544-81C4-B41AC190863D}" type="slidenum">
              <a:rPr lang="en-US" smtClean="0"/>
              <a:t>10</a:t>
            </a:fld>
            <a:endParaRPr lang="en-US"/>
          </a:p>
        </p:txBody>
      </p:sp>
      <p:sp>
        <p:nvSpPr>
          <p:cNvPr id="4" name="Title 3"/>
          <p:cNvSpPr>
            <a:spLocks noGrp="1"/>
          </p:cNvSpPr>
          <p:nvPr>
            <p:ph type="title" idx="4294967295"/>
          </p:nvPr>
        </p:nvSpPr>
        <p:spPr>
          <a:xfrm>
            <a:off x="1154083" y="125977"/>
            <a:ext cx="10058400" cy="1449387"/>
          </a:xfrm>
        </p:spPr>
        <p:txBody>
          <a:bodyPr anchor="t">
            <a:normAutofit/>
          </a:bodyPr>
          <a:lstStyle/>
          <a:p>
            <a:r>
              <a:rPr lang="en-US" sz="4000" dirty="0" smtClean="0"/>
              <a:t>Restaurant Category Extraction from an URL</a:t>
            </a:r>
            <a:endParaRPr lang="en-US" sz="4000" dirty="0"/>
          </a:p>
        </p:txBody>
      </p:sp>
      <p:sp>
        <p:nvSpPr>
          <p:cNvPr id="5" name="Rounded Rectangle 4"/>
          <p:cNvSpPr/>
          <p:nvPr/>
        </p:nvSpPr>
        <p:spPr>
          <a:xfrm>
            <a:off x="1233626" y="1206760"/>
            <a:ext cx="2048302" cy="192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Function:</a:t>
            </a:r>
          </a:p>
          <a:p>
            <a:pPr algn="ctr"/>
            <a:r>
              <a:rPr lang="en-US" b="1" dirty="0" smtClean="0"/>
              <a:t>Website finder</a:t>
            </a:r>
          </a:p>
        </p:txBody>
      </p:sp>
      <p:sp>
        <p:nvSpPr>
          <p:cNvPr id="6" name="TextBox 5"/>
          <p:cNvSpPr txBox="1"/>
          <p:nvPr/>
        </p:nvSpPr>
        <p:spPr>
          <a:xfrm>
            <a:off x="30048" y="2014308"/>
            <a:ext cx="1088966" cy="369332"/>
          </a:xfrm>
          <a:prstGeom prst="rect">
            <a:avLst/>
          </a:prstGeom>
          <a:noFill/>
        </p:spPr>
        <p:txBody>
          <a:bodyPr wrap="square" rtlCol="0">
            <a:spAutoFit/>
          </a:bodyPr>
          <a:lstStyle/>
          <a:p>
            <a:r>
              <a:rPr lang="en-US" b="1" dirty="0" smtClean="0"/>
              <a:t>URL</a:t>
            </a:r>
            <a:endParaRPr lang="en-US" b="1" dirty="0"/>
          </a:p>
        </p:txBody>
      </p:sp>
      <p:cxnSp>
        <p:nvCxnSpPr>
          <p:cNvPr id="8" name="Straight Arrow Connector 7"/>
          <p:cNvCxnSpPr/>
          <p:nvPr/>
        </p:nvCxnSpPr>
        <p:spPr>
          <a:xfrm>
            <a:off x="725654" y="2168927"/>
            <a:ext cx="507972" cy="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6629290" y="1206760"/>
            <a:ext cx="1667875" cy="192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Function:</a:t>
            </a:r>
          </a:p>
          <a:p>
            <a:pPr algn="ctr"/>
            <a:r>
              <a:rPr lang="en-US" sz="1200" b="1" dirty="0" smtClean="0"/>
              <a:t>get_4square_url</a:t>
            </a:r>
          </a:p>
          <a:p>
            <a:pPr algn="ctr"/>
            <a:endParaRPr lang="en-US" sz="800" dirty="0"/>
          </a:p>
        </p:txBody>
      </p:sp>
      <p:sp>
        <p:nvSpPr>
          <p:cNvPr id="25" name="TextBox 24"/>
          <p:cNvSpPr txBox="1"/>
          <p:nvPr/>
        </p:nvSpPr>
        <p:spPr>
          <a:xfrm>
            <a:off x="6176714" y="1876849"/>
            <a:ext cx="443552" cy="276999"/>
          </a:xfrm>
          <a:prstGeom prst="rect">
            <a:avLst/>
          </a:prstGeom>
          <a:noFill/>
        </p:spPr>
        <p:txBody>
          <a:bodyPr wrap="square" rtlCol="0">
            <a:spAutoFit/>
          </a:bodyPr>
          <a:lstStyle/>
          <a:p>
            <a:r>
              <a:rPr lang="en-US" sz="1200" dirty="0" smtClean="0"/>
              <a:t>No</a:t>
            </a:r>
            <a:endParaRPr lang="en-US" sz="1200" dirty="0"/>
          </a:p>
        </p:txBody>
      </p:sp>
      <p:sp>
        <p:nvSpPr>
          <p:cNvPr id="26" name="Diamond 25"/>
          <p:cNvSpPr/>
          <p:nvPr/>
        </p:nvSpPr>
        <p:spPr>
          <a:xfrm>
            <a:off x="3697047" y="1206760"/>
            <a:ext cx="2470644" cy="19243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Is it  </a:t>
            </a:r>
            <a:r>
              <a:rPr lang="en-US" sz="1400" b="1" dirty="0" smtClean="0"/>
              <a:t>foursquare</a:t>
            </a:r>
            <a:r>
              <a:rPr lang="en-US" b="1" dirty="0" smtClean="0"/>
              <a:t> link?</a:t>
            </a:r>
            <a:endParaRPr lang="en-US" b="1" dirty="0"/>
          </a:p>
        </p:txBody>
      </p:sp>
      <p:cxnSp>
        <p:nvCxnSpPr>
          <p:cNvPr id="28" name="Straight Arrow Connector 27"/>
          <p:cNvCxnSpPr>
            <a:stCxn id="5" idx="3"/>
            <a:endCxn id="26" idx="1"/>
          </p:cNvCxnSpPr>
          <p:nvPr/>
        </p:nvCxnSpPr>
        <p:spPr>
          <a:xfrm>
            <a:off x="3281928" y="2168927"/>
            <a:ext cx="415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3" idx="3"/>
            <a:endCxn id="41" idx="1"/>
          </p:cNvCxnSpPr>
          <p:nvPr/>
        </p:nvCxnSpPr>
        <p:spPr>
          <a:xfrm>
            <a:off x="8297165" y="2168927"/>
            <a:ext cx="756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9053542" y="1417774"/>
            <a:ext cx="1937983" cy="1502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Place Category finder</a:t>
            </a:r>
            <a:endParaRPr lang="en-US" sz="1600" b="1" dirty="0"/>
          </a:p>
        </p:txBody>
      </p:sp>
      <p:sp>
        <p:nvSpPr>
          <p:cNvPr id="46" name="Rectangle 45"/>
          <p:cNvSpPr/>
          <p:nvPr/>
        </p:nvSpPr>
        <p:spPr>
          <a:xfrm>
            <a:off x="3253495" y="1707262"/>
            <a:ext cx="708271" cy="461665"/>
          </a:xfrm>
          <a:prstGeom prst="rect">
            <a:avLst/>
          </a:prstGeom>
        </p:spPr>
        <p:txBody>
          <a:bodyPr wrap="none">
            <a:spAutoFit/>
          </a:bodyPr>
          <a:lstStyle/>
          <a:p>
            <a:r>
              <a:rPr lang="en-US" sz="1200" dirty="0"/>
              <a:t>website </a:t>
            </a:r>
            <a:endParaRPr lang="en-US" sz="1200" dirty="0" smtClean="0"/>
          </a:p>
          <a:p>
            <a:r>
              <a:rPr lang="en-US" sz="1200" dirty="0" smtClean="0"/>
              <a:t>title</a:t>
            </a:r>
            <a:endParaRPr lang="en-US" sz="1200" dirty="0"/>
          </a:p>
        </p:txBody>
      </p:sp>
      <p:sp>
        <p:nvSpPr>
          <p:cNvPr id="47" name="TextBox 46"/>
          <p:cNvSpPr txBox="1"/>
          <p:nvPr/>
        </p:nvSpPr>
        <p:spPr>
          <a:xfrm>
            <a:off x="8267909" y="1745954"/>
            <a:ext cx="723331" cy="461665"/>
          </a:xfrm>
          <a:prstGeom prst="rect">
            <a:avLst/>
          </a:prstGeom>
          <a:noFill/>
        </p:spPr>
        <p:txBody>
          <a:bodyPr wrap="square" rtlCol="0">
            <a:spAutoFit/>
          </a:bodyPr>
          <a:lstStyle/>
          <a:p>
            <a:r>
              <a:rPr lang="en-US" sz="1200" dirty="0" smtClean="0"/>
              <a:t>4square</a:t>
            </a:r>
          </a:p>
          <a:p>
            <a:r>
              <a:rPr lang="en-US" sz="1200" dirty="0" smtClean="0"/>
              <a:t>link</a:t>
            </a:r>
            <a:endParaRPr lang="en-US" sz="1200" dirty="0"/>
          </a:p>
        </p:txBody>
      </p:sp>
      <p:sp>
        <p:nvSpPr>
          <p:cNvPr id="53" name="Diamond 52"/>
          <p:cNvSpPr/>
          <p:nvPr/>
        </p:nvSpPr>
        <p:spPr>
          <a:xfrm>
            <a:off x="9098181" y="3670078"/>
            <a:ext cx="1848703" cy="15558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it a eatery?</a:t>
            </a:r>
            <a:endParaRPr lang="en-US" dirty="0"/>
          </a:p>
        </p:txBody>
      </p:sp>
      <p:cxnSp>
        <p:nvCxnSpPr>
          <p:cNvPr id="55" name="Straight Arrow Connector 54"/>
          <p:cNvCxnSpPr>
            <a:stCxn id="41" idx="2"/>
            <a:endCxn id="53" idx="0"/>
          </p:cNvCxnSpPr>
          <p:nvPr/>
        </p:nvCxnSpPr>
        <p:spPr>
          <a:xfrm flipH="1">
            <a:off x="10022533" y="2920080"/>
            <a:ext cx="1" cy="749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1"/>
          </p:cNvCxnSpPr>
          <p:nvPr/>
        </p:nvCxnSpPr>
        <p:spPr>
          <a:xfrm flipH="1">
            <a:off x="8526365" y="4448000"/>
            <a:ext cx="571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9098180" y="5675664"/>
            <a:ext cx="1848703" cy="451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Next URL</a:t>
            </a:r>
            <a:endParaRPr lang="en-US" dirty="0"/>
          </a:p>
        </p:txBody>
      </p:sp>
      <p:cxnSp>
        <p:nvCxnSpPr>
          <p:cNvPr id="61" name="Straight Arrow Connector 60"/>
          <p:cNvCxnSpPr>
            <a:stCxn id="53" idx="2"/>
            <a:endCxn id="59" idx="0"/>
          </p:cNvCxnSpPr>
          <p:nvPr/>
        </p:nvCxnSpPr>
        <p:spPr>
          <a:xfrm flipH="1">
            <a:off x="10022532" y="5225922"/>
            <a:ext cx="1" cy="44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0022531" y="5283204"/>
            <a:ext cx="655092" cy="307777"/>
          </a:xfrm>
          <a:prstGeom prst="rect">
            <a:avLst/>
          </a:prstGeom>
          <a:noFill/>
        </p:spPr>
        <p:txBody>
          <a:bodyPr wrap="square" rtlCol="0">
            <a:spAutoFit/>
          </a:bodyPr>
          <a:lstStyle/>
          <a:p>
            <a:r>
              <a:rPr lang="en-US" sz="1400" dirty="0" smtClean="0"/>
              <a:t>No</a:t>
            </a:r>
            <a:endParaRPr lang="en-US" sz="1400" dirty="0"/>
          </a:p>
        </p:txBody>
      </p:sp>
      <p:sp>
        <p:nvSpPr>
          <p:cNvPr id="68" name="TextBox 67"/>
          <p:cNvSpPr txBox="1"/>
          <p:nvPr/>
        </p:nvSpPr>
        <p:spPr>
          <a:xfrm>
            <a:off x="10022531" y="2937683"/>
            <a:ext cx="1165145" cy="461665"/>
          </a:xfrm>
          <a:prstGeom prst="rect">
            <a:avLst/>
          </a:prstGeom>
          <a:noFill/>
        </p:spPr>
        <p:txBody>
          <a:bodyPr wrap="square" rtlCol="0">
            <a:spAutoFit/>
          </a:bodyPr>
          <a:lstStyle/>
          <a:p>
            <a:r>
              <a:rPr lang="en-US" sz="1200" dirty="0" smtClean="0"/>
              <a:t>Place </a:t>
            </a:r>
          </a:p>
          <a:p>
            <a:r>
              <a:rPr lang="en-US" sz="1200" dirty="0" smtClean="0"/>
              <a:t>category</a:t>
            </a:r>
            <a:endParaRPr lang="en-US" sz="1200" dirty="0"/>
          </a:p>
        </p:txBody>
      </p:sp>
      <p:sp>
        <p:nvSpPr>
          <p:cNvPr id="70" name="TextBox 69"/>
          <p:cNvSpPr txBox="1"/>
          <p:nvPr/>
        </p:nvSpPr>
        <p:spPr>
          <a:xfrm>
            <a:off x="1422187" y="3131094"/>
            <a:ext cx="2020077" cy="276999"/>
          </a:xfrm>
          <a:prstGeom prst="rect">
            <a:avLst/>
          </a:prstGeom>
          <a:noFill/>
        </p:spPr>
        <p:txBody>
          <a:bodyPr wrap="square" rtlCol="0">
            <a:spAutoFit/>
          </a:bodyPr>
          <a:lstStyle/>
          <a:p>
            <a:r>
              <a:rPr lang="en-US" sz="1200" dirty="0" err="1"/>
              <a:t>u</a:t>
            </a:r>
            <a:r>
              <a:rPr lang="en-US" sz="1200" dirty="0" err="1" smtClean="0"/>
              <a:t>rllib</a:t>
            </a:r>
            <a:r>
              <a:rPr lang="en-US" sz="1200" dirty="0" smtClean="0"/>
              <a:t>, beautiful soup, NLTK</a:t>
            </a:r>
            <a:endParaRPr lang="en-US" sz="1200" dirty="0"/>
          </a:p>
        </p:txBody>
      </p:sp>
      <p:sp>
        <p:nvSpPr>
          <p:cNvPr id="71" name="TextBox 70"/>
          <p:cNvSpPr txBox="1"/>
          <p:nvPr/>
        </p:nvSpPr>
        <p:spPr>
          <a:xfrm>
            <a:off x="6510142" y="3070155"/>
            <a:ext cx="1906170" cy="276999"/>
          </a:xfrm>
          <a:prstGeom prst="rect">
            <a:avLst/>
          </a:prstGeom>
          <a:noFill/>
        </p:spPr>
        <p:txBody>
          <a:bodyPr wrap="square" rtlCol="0">
            <a:spAutoFit/>
          </a:bodyPr>
          <a:lstStyle/>
          <a:p>
            <a:r>
              <a:rPr lang="en-US" sz="1200" dirty="0" err="1" smtClean="0"/>
              <a:t>Urllib</a:t>
            </a:r>
            <a:r>
              <a:rPr lang="en-US" sz="1200" dirty="0" smtClean="0"/>
              <a:t>, </a:t>
            </a:r>
            <a:r>
              <a:rPr lang="en-US" sz="1200" dirty="0"/>
              <a:t>b</a:t>
            </a:r>
            <a:r>
              <a:rPr lang="en-US" sz="1200" dirty="0" smtClean="0"/>
              <a:t>eautiful soup, NLTK</a:t>
            </a:r>
            <a:endParaRPr lang="en-US" sz="1200" dirty="0"/>
          </a:p>
        </p:txBody>
      </p:sp>
      <p:sp>
        <p:nvSpPr>
          <p:cNvPr id="72" name="TextBox 71"/>
          <p:cNvSpPr txBox="1"/>
          <p:nvPr/>
        </p:nvSpPr>
        <p:spPr>
          <a:xfrm>
            <a:off x="10946883" y="1737309"/>
            <a:ext cx="1196991" cy="646331"/>
          </a:xfrm>
          <a:prstGeom prst="rect">
            <a:avLst/>
          </a:prstGeom>
          <a:noFill/>
        </p:spPr>
        <p:txBody>
          <a:bodyPr wrap="square" rtlCol="0">
            <a:spAutoFit/>
          </a:bodyPr>
          <a:lstStyle/>
          <a:p>
            <a:r>
              <a:rPr lang="en-US" sz="1200" dirty="0" err="1" smtClean="0"/>
              <a:t>Urllib</a:t>
            </a:r>
            <a:r>
              <a:rPr lang="en-US" sz="1200" dirty="0" smtClean="0"/>
              <a:t>, </a:t>
            </a:r>
          </a:p>
          <a:p>
            <a:r>
              <a:rPr lang="en-US" sz="1200" dirty="0" smtClean="0"/>
              <a:t>beautiful soup, </a:t>
            </a:r>
          </a:p>
          <a:p>
            <a:r>
              <a:rPr lang="en-US" sz="1200" dirty="0" smtClean="0"/>
              <a:t>NLTK</a:t>
            </a:r>
            <a:endParaRPr lang="en-US" sz="1200" dirty="0"/>
          </a:p>
        </p:txBody>
      </p:sp>
      <p:cxnSp>
        <p:nvCxnSpPr>
          <p:cNvPr id="74" name="Elbow Connector 73"/>
          <p:cNvCxnSpPr>
            <a:stCxn id="26" idx="2"/>
          </p:cNvCxnSpPr>
          <p:nvPr/>
        </p:nvCxnSpPr>
        <p:spPr>
          <a:xfrm rot="5400000" flipH="1" flipV="1">
            <a:off x="6634756" y="712309"/>
            <a:ext cx="716398" cy="4121172"/>
          </a:xfrm>
          <a:prstGeom prst="bentConnector4">
            <a:avLst>
              <a:gd name="adj1" fmla="val -62391"/>
              <a:gd name="adj2" fmla="val 90819"/>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6335013" y="3786553"/>
            <a:ext cx="2191352" cy="1394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Price Category finder</a:t>
            </a:r>
            <a:endParaRPr lang="en-US" b="1" dirty="0"/>
          </a:p>
        </p:txBody>
      </p:sp>
      <p:cxnSp>
        <p:nvCxnSpPr>
          <p:cNvPr id="81" name="Straight Arrow Connector 80"/>
          <p:cNvCxnSpPr>
            <a:stCxn id="79" idx="1"/>
          </p:cNvCxnSpPr>
          <p:nvPr/>
        </p:nvCxnSpPr>
        <p:spPr>
          <a:xfrm flipH="1" flipV="1">
            <a:off x="5465570" y="4482589"/>
            <a:ext cx="869443" cy="1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3853995" y="3888653"/>
            <a:ext cx="1611575" cy="1394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 </a:t>
            </a:r>
          </a:p>
          <a:p>
            <a:pPr algn="ctr"/>
            <a:r>
              <a:rPr lang="en-US" dirty="0" smtClean="0"/>
              <a:t>result</a:t>
            </a:r>
            <a:endParaRPr lang="en-US" dirty="0"/>
          </a:p>
        </p:txBody>
      </p:sp>
      <p:cxnSp>
        <p:nvCxnSpPr>
          <p:cNvPr id="84" name="Elbow Connector 83"/>
          <p:cNvCxnSpPr>
            <a:stCxn id="82" idx="1"/>
            <a:endCxn id="59" idx="1"/>
          </p:cNvCxnSpPr>
          <p:nvPr/>
        </p:nvCxnSpPr>
        <p:spPr>
          <a:xfrm rot="10800000" flipH="1" flipV="1">
            <a:off x="3853994" y="4585929"/>
            <a:ext cx="5244185" cy="1315346"/>
          </a:xfrm>
          <a:prstGeom prst="bentConnector3">
            <a:avLst>
              <a:gd name="adj1" fmla="val -4359"/>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524831" y="5257510"/>
            <a:ext cx="1906170" cy="276999"/>
          </a:xfrm>
          <a:prstGeom prst="rect">
            <a:avLst/>
          </a:prstGeom>
          <a:noFill/>
        </p:spPr>
        <p:txBody>
          <a:bodyPr wrap="square" rtlCol="0">
            <a:spAutoFit/>
          </a:bodyPr>
          <a:lstStyle/>
          <a:p>
            <a:r>
              <a:rPr lang="en-US" sz="1200" dirty="0" err="1" smtClean="0"/>
              <a:t>Urllib</a:t>
            </a:r>
            <a:r>
              <a:rPr lang="en-US" sz="1200" dirty="0" smtClean="0"/>
              <a:t>, </a:t>
            </a:r>
            <a:r>
              <a:rPr lang="en-US" sz="1200" dirty="0"/>
              <a:t>b</a:t>
            </a:r>
            <a:r>
              <a:rPr lang="en-US" sz="1200" dirty="0" smtClean="0"/>
              <a:t>eautiful soup, NLTK</a:t>
            </a:r>
            <a:endParaRPr lang="en-US" sz="1200" dirty="0"/>
          </a:p>
        </p:txBody>
      </p:sp>
      <p:cxnSp>
        <p:nvCxnSpPr>
          <p:cNvPr id="102" name="Straight Arrow Connector 101"/>
          <p:cNvCxnSpPr>
            <a:stCxn id="26" idx="3"/>
            <a:endCxn id="23" idx="1"/>
          </p:cNvCxnSpPr>
          <p:nvPr/>
        </p:nvCxnSpPr>
        <p:spPr>
          <a:xfrm>
            <a:off x="6167691" y="2168927"/>
            <a:ext cx="461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526365" y="4066074"/>
            <a:ext cx="527176" cy="381926"/>
          </a:xfrm>
          <a:prstGeom prst="rect">
            <a:avLst/>
          </a:prstGeom>
          <a:noFill/>
        </p:spPr>
        <p:txBody>
          <a:bodyPr wrap="square" rtlCol="0">
            <a:spAutoFit/>
          </a:bodyPr>
          <a:lstStyle/>
          <a:p>
            <a:r>
              <a:rPr lang="en-US" dirty="0" smtClean="0"/>
              <a:t>Yes</a:t>
            </a:r>
            <a:endParaRPr lang="en-US" dirty="0"/>
          </a:p>
        </p:txBody>
      </p:sp>
      <p:sp>
        <p:nvSpPr>
          <p:cNvPr id="106" name="TextBox 105"/>
          <p:cNvSpPr txBox="1"/>
          <p:nvPr/>
        </p:nvSpPr>
        <p:spPr>
          <a:xfrm>
            <a:off x="5465570" y="4178411"/>
            <a:ext cx="1044572" cy="338554"/>
          </a:xfrm>
          <a:prstGeom prst="rect">
            <a:avLst/>
          </a:prstGeom>
          <a:noFill/>
        </p:spPr>
        <p:txBody>
          <a:bodyPr wrap="square" rtlCol="0">
            <a:spAutoFit/>
          </a:bodyPr>
          <a:lstStyle/>
          <a:p>
            <a:r>
              <a:rPr lang="en-US" sz="1600" dirty="0" smtClean="0"/>
              <a:t>category</a:t>
            </a:r>
            <a:endParaRPr lang="en-US" sz="1600" dirty="0"/>
          </a:p>
        </p:txBody>
      </p:sp>
    </p:spTree>
    <p:extLst>
      <p:ext uri="{BB962C8B-B14F-4D97-AF65-F5344CB8AC3E}">
        <p14:creationId xmlns:p14="http://schemas.microsoft.com/office/powerpoint/2010/main" val="2350358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2890" b="12170"/>
          <a:stretch/>
        </p:blipFill>
        <p:spPr>
          <a:xfrm>
            <a:off x="574793" y="586613"/>
            <a:ext cx="11045588" cy="4653887"/>
          </a:xfrm>
          <a:prstGeom prst="rect">
            <a:avLst/>
          </a:prstGeom>
        </p:spPr>
      </p:pic>
      <p:sp>
        <p:nvSpPr>
          <p:cNvPr id="2" name="Footer Placeholder 1"/>
          <p:cNvSpPr>
            <a:spLocks noGrp="1"/>
          </p:cNvSpPr>
          <p:nvPr>
            <p:ph type="ftr" sz="quarter" idx="11"/>
          </p:nvPr>
        </p:nvSpPr>
        <p:spPr/>
        <p:txBody>
          <a:bodyPr/>
          <a:lstStyle/>
          <a:p>
            <a:r>
              <a:rPr lang="en-US" smtClean="0"/>
              <a:t>Group-36</a:t>
            </a:r>
            <a:endParaRPr lang="en-US"/>
          </a:p>
        </p:txBody>
      </p:sp>
      <p:sp>
        <p:nvSpPr>
          <p:cNvPr id="3" name="Slide Number Placeholder 2"/>
          <p:cNvSpPr>
            <a:spLocks noGrp="1"/>
          </p:cNvSpPr>
          <p:nvPr>
            <p:ph type="sldNum" sz="quarter" idx="12"/>
          </p:nvPr>
        </p:nvSpPr>
        <p:spPr/>
        <p:txBody>
          <a:bodyPr/>
          <a:lstStyle/>
          <a:p>
            <a:fld id="{A985DA8E-C363-4544-81C4-B41AC190863D}" type="slidenum">
              <a:rPr lang="en-US" smtClean="0"/>
              <a:t>11</a:t>
            </a:fld>
            <a:endParaRPr lang="en-US"/>
          </a:p>
        </p:txBody>
      </p:sp>
    </p:spTree>
    <p:extLst>
      <p:ext uri="{BB962C8B-B14F-4D97-AF65-F5344CB8AC3E}">
        <p14:creationId xmlns:p14="http://schemas.microsoft.com/office/powerpoint/2010/main" val="2768157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 of </a:t>
            </a:r>
            <a:r>
              <a:rPr lang="en-US" dirty="0" err="1" smtClean="0"/>
              <a:t>webscraping</a:t>
            </a:r>
            <a:endParaRPr lang="en-US" dirty="0"/>
          </a:p>
        </p:txBody>
      </p:sp>
      <p:sp>
        <p:nvSpPr>
          <p:cNvPr id="5" name="Content Placeholder 4"/>
          <p:cNvSpPr>
            <a:spLocks noGrp="1"/>
          </p:cNvSpPr>
          <p:nvPr>
            <p:ph idx="1"/>
          </p:nvPr>
        </p:nvSpPr>
        <p:spPr/>
        <p:txBody>
          <a:bodyPr>
            <a:normAutofit fontScale="92500" lnSpcReduction="10000"/>
          </a:bodyPr>
          <a:lstStyle/>
          <a:p>
            <a:r>
              <a:rPr lang="en-US" b="1" dirty="0"/>
              <a:t>Anti- Scraping Technologies: </a:t>
            </a:r>
            <a:endParaRPr lang="en-US" b="1" dirty="0" smtClean="0"/>
          </a:p>
          <a:p>
            <a:pPr lvl="1">
              <a:buFont typeface="Wingdings" panose="05000000000000000000" pitchFamily="2" charset="2"/>
              <a:buChar char="§"/>
            </a:pPr>
            <a:r>
              <a:rPr lang="en-US" dirty="0" smtClean="0"/>
              <a:t>If </a:t>
            </a:r>
            <a:r>
              <a:rPr lang="en-US" dirty="0"/>
              <a:t>you’re hitting a particular website from the same IP address then there are high chances that target website can block your IP address. Proxy services with rotating IP Addresses help in this regard. Proxy servers help mask IP addresses and can improve crawling speed. </a:t>
            </a:r>
            <a:endParaRPr lang="en-US" dirty="0" smtClean="0"/>
          </a:p>
          <a:p>
            <a:pPr lvl="1">
              <a:buFont typeface="Wingdings" panose="05000000000000000000" pitchFamily="2" charset="2"/>
              <a:buChar char="§"/>
            </a:pPr>
            <a:r>
              <a:rPr lang="en-US" dirty="0" smtClean="0"/>
              <a:t>There </a:t>
            </a:r>
            <a:r>
              <a:rPr lang="en-US" dirty="0"/>
              <a:t>are several rotating proxy services available on the internet. Scraping frameworks like </a:t>
            </a:r>
            <a:r>
              <a:rPr lang="en-US" dirty="0" err="1"/>
              <a:t>Scrapy</a:t>
            </a:r>
            <a:r>
              <a:rPr lang="en-US" dirty="0"/>
              <a:t> provide easy integration for several rotating proxy services</a:t>
            </a:r>
            <a:r>
              <a:rPr lang="en-US" dirty="0" smtClean="0"/>
              <a:t>.</a:t>
            </a:r>
          </a:p>
          <a:p>
            <a:pPr marL="201168" lvl="1" indent="0">
              <a:buNone/>
            </a:pPr>
            <a:endParaRPr lang="en-US" dirty="0"/>
          </a:p>
          <a:p>
            <a:pPr marL="201168" lvl="1" indent="0">
              <a:buNone/>
            </a:pPr>
            <a:r>
              <a:rPr lang="en-US" b="1" dirty="0" err="1"/>
              <a:t>Javascript</a:t>
            </a:r>
            <a:r>
              <a:rPr lang="en-US" b="1" dirty="0"/>
              <a:t>-based dynamic </a:t>
            </a:r>
            <a:r>
              <a:rPr lang="en-US" b="1" dirty="0" smtClean="0"/>
              <a:t>content: </a:t>
            </a:r>
          </a:p>
          <a:p>
            <a:pPr marL="201168" lvl="1" indent="0">
              <a:buNone/>
            </a:pPr>
            <a:r>
              <a:rPr lang="en-US" dirty="0"/>
              <a:t>Websites that heavily rely on </a:t>
            </a:r>
            <a:r>
              <a:rPr lang="en-US" dirty="0" err="1"/>
              <a:t>Javascript</a:t>
            </a:r>
            <a:r>
              <a:rPr lang="en-US" dirty="0"/>
              <a:t> &amp; AJAX to render dynamic content makes data extraction difficult. Now, </a:t>
            </a:r>
            <a:r>
              <a:rPr lang="en-US" dirty="0" err="1"/>
              <a:t>Scrapy</a:t>
            </a:r>
            <a:r>
              <a:rPr lang="en-US" dirty="0"/>
              <a:t> and related frameworks/libraries will only work or extract what it finds in the HTML document. Ajax calls or </a:t>
            </a:r>
            <a:r>
              <a:rPr lang="en-US" dirty="0" err="1"/>
              <a:t>Javascript</a:t>
            </a:r>
            <a:r>
              <a:rPr lang="en-US" dirty="0"/>
              <a:t> are executed at runtime so it can’t scrape that. This can be handled by rendering the web page in a headless browser like </a:t>
            </a:r>
            <a:r>
              <a:rPr lang="en-US" dirty="0">
                <a:hlinkClick r:id="rId2"/>
              </a:rPr>
              <a:t>Headless Chrome</a:t>
            </a:r>
            <a:r>
              <a:rPr lang="en-US" dirty="0"/>
              <a:t> which essentially allows running Chrome in a server environment. Other Alternatives include </a:t>
            </a:r>
            <a:r>
              <a:rPr lang="en-US" dirty="0" err="1">
                <a:hlinkClick r:id="rId3"/>
              </a:rPr>
              <a:t>PhantomJS</a:t>
            </a:r>
            <a:r>
              <a:rPr lang="en-US" dirty="0"/>
              <a:t> which provides a headless </a:t>
            </a:r>
            <a:r>
              <a:rPr lang="en-US" dirty="0" err="1"/>
              <a:t>Webkit</a:t>
            </a:r>
            <a:r>
              <a:rPr lang="en-US" dirty="0"/>
              <a:t> based environment</a:t>
            </a:r>
            <a:r>
              <a:rPr lang="en-US" dirty="0" smtClean="0"/>
              <a:t>.</a:t>
            </a:r>
          </a:p>
          <a:p>
            <a:pPr marL="201168" lvl="1" indent="0">
              <a:buNone/>
            </a:pPr>
            <a:endParaRPr lang="en-US" b="1" dirty="0" smtClean="0"/>
          </a:p>
          <a:p>
            <a:pPr marL="201168" lvl="1" indent="0">
              <a:buNone/>
            </a:pPr>
            <a:r>
              <a:rPr lang="en-US" b="1" dirty="0" smtClean="0"/>
              <a:t>Captchas</a:t>
            </a:r>
          </a:p>
          <a:p>
            <a:pPr marL="201168" lvl="1" indent="0">
              <a:buNone/>
            </a:pPr>
            <a:endParaRPr lang="en-US" b="1" dirty="0"/>
          </a:p>
          <a:p>
            <a:pPr marL="201168" lvl="1" indent="0">
              <a:buNone/>
            </a:pPr>
            <a:endParaRPr lang="en-US" dirty="0"/>
          </a:p>
          <a:p>
            <a:endParaRPr lang="en-US" dirty="0"/>
          </a:p>
        </p:txBody>
      </p:sp>
      <p:sp>
        <p:nvSpPr>
          <p:cNvPr id="3" name="Footer Placeholder 2"/>
          <p:cNvSpPr>
            <a:spLocks noGrp="1"/>
          </p:cNvSpPr>
          <p:nvPr>
            <p:ph type="ftr" sz="quarter" idx="11"/>
          </p:nvPr>
        </p:nvSpPr>
        <p:spPr/>
        <p:txBody>
          <a:bodyPr/>
          <a:lstStyle/>
          <a:p>
            <a:r>
              <a:rPr lang="en-US" smtClean="0"/>
              <a:t>Group-36</a:t>
            </a:r>
            <a:endParaRPr lang="en-US"/>
          </a:p>
        </p:txBody>
      </p:sp>
      <p:sp>
        <p:nvSpPr>
          <p:cNvPr id="4" name="Slide Number Placeholder 3"/>
          <p:cNvSpPr>
            <a:spLocks noGrp="1"/>
          </p:cNvSpPr>
          <p:nvPr>
            <p:ph type="sldNum" sz="quarter" idx="12"/>
          </p:nvPr>
        </p:nvSpPr>
        <p:spPr/>
        <p:txBody>
          <a:bodyPr/>
          <a:lstStyle/>
          <a:p>
            <a:fld id="{A985DA8E-C363-4544-81C4-B41AC190863D}" type="slidenum">
              <a:rPr lang="en-US" smtClean="0"/>
              <a:t>12</a:t>
            </a:fld>
            <a:endParaRPr lang="en-US"/>
          </a:p>
        </p:txBody>
      </p:sp>
    </p:spTree>
    <p:extLst>
      <p:ext uri="{BB962C8B-B14F-4D97-AF65-F5344CB8AC3E}">
        <p14:creationId xmlns:p14="http://schemas.microsoft.com/office/powerpoint/2010/main" val="4008280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7910" t="31434" r="20299" b="21379"/>
          <a:stretch/>
        </p:blipFill>
        <p:spPr>
          <a:xfrm>
            <a:off x="817500" y="2345386"/>
            <a:ext cx="5308980" cy="2279399"/>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286901" y="2365298"/>
            <a:ext cx="5222076" cy="1207062"/>
          </a:xfrm>
          <a:prstGeom prst="rect">
            <a:avLst/>
          </a:prstGeom>
          <a:ln>
            <a:solidFill>
              <a:schemeClr val="accent1"/>
            </a:solidFill>
          </a:ln>
        </p:spPr>
      </p:pic>
      <p:sp>
        <p:nvSpPr>
          <p:cNvPr id="2" name="Title 1"/>
          <p:cNvSpPr>
            <a:spLocks noGrp="1"/>
          </p:cNvSpPr>
          <p:nvPr>
            <p:ph type="title"/>
          </p:nvPr>
        </p:nvSpPr>
        <p:spPr/>
        <p:txBody>
          <a:bodyPr/>
          <a:lstStyle/>
          <a:p>
            <a:r>
              <a:rPr lang="en-US" dirty="0" smtClean="0"/>
              <a:t>LIWC: </a:t>
            </a:r>
            <a:r>
              <a:rPr lang="en-US" dirty="0"/>
              <a:t>linguistic inquiry and word count</a:t>
            </a:r>
          </a:p>
        </p:txBody>
      </p:sp>
      <p:sp>
        <p:nvSpPr>
          <p:cNvPr id="3" name="Footer Placeholder 2"/>
          <p:cNvSpPr>
            <a:spLocks noGrp="1"/>
          </p:cNvSpPr>
          <p:nvPr>
            <p:ph type="ftr" sz="quarter" idx="11"/>
          </p:nvPr>
        </p:nvSpPr>
        <p:spPr/>
        <p:txBody>
          <a:bodyPr/>
          <a:lstStyle/>
          <a:p>
            <a:r>
              <a:rPr lang="en-US" smtClean="0"/>
              <a:t>Group-36</a:t>
            </a:r>
            <a:endParaRPr lang="en-US"/>
          </a:p>
        </p:txBody>
      </p:sp>
      <p:sp>
        <p:nvSpPr>
          <p:cNvPr id="6" name="Slide Number Placeholder 5"/>
          <p:cNvSpPr>
            <a:spLocks noGrp="1"/>
          </p:cNvSpPr>
          <p:nvPr>
            <p:ph type="sldNum" sz="quarter" idx="12"/>
          </p:nvPr>
        </p:nvSpPr>
        <p:spPr/>
        <p:txBody>
          <a:bodyPr/>
          <a:lstStyle/>
          <a:p>
            <a:fld id="{A985DA8E-C363-4544-81C4-B41AC190863D}" type="slidenum">
              <a:rPr lang="en-US" smtClean="0"/>
              <a:t>13</a:t>
            </a:fld>
            <a:endParaRPr lang="en-US"/>
          </a:p>
        </p:txBody>
      </p:sp>
    </p:spTree>
    <p:extLst>
      <p:ext uri="{BB962C8B-B14F-4D97-AF65-F5344CB8AC3E}">
        <p14:creationId xmlns:p14="http://schemas.microsoft.com/office/powerpoint/2010/main" val="1887966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Tweet Processing using </a:t>
            </a:r>
            <a:r>
              <a:rPr lang="en-US" dirty="0" smtClean="0"/>
              <a:t>Empath</a:t>
            </a:r>
            <a:endParaRPr lang="en-US" dirty="0"/>
          </a:p>
        </p:txBody>
      </p:sp>
      <p:sp>
        <p:nvSpPr>
          <p:cNvPr id="5" name="Flowchart: Multidocument 4"/>
          <p:cNvSpPr/>
          <p:nvPr/>
        </p:nvSpPr>
        <p:spPr>
          <a:xfrm>
            <a:off x="574753" y="2759509"/>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1702144" y="3081733"/>
            <a:ext cx="918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3202" y="3556744"/>
            <a:ext cx="1351129" cy="1200329"/>
          </a:xfrm>
          <a:prstGeom prst="rect">
            <a:avLst/>
          </a:prstGeom>
          <a:noFill/>
        </p:spPr>
        <p:txBody>
          <a:bodyPr wrap="square" rtlCol="0">
            <a:spAutoFit/>
          </a:bodyPr>
          <a:lstStyle/>
          <a:p>
            <a:r>
              <a:rPr lang="en-US" dirty="0" smtClean="0"/>
              <a:t>.txt file </a:t>
            </a:r>
          </a:p>
          <a:p>
            <a:r>
              <a:rPr lang="en-US" dirty="0" smtClean="0"/>
              <a:t>containing </a:t>
            </a:r>
          </a:p>
          <a:p>
            <a:r>
              <a:rPr lang="en-US" dirty="0" smtClean="0"/>
              <a:t>tweets of </a:t>
            </a:r>
          </a:p>
          <a:p>
            <a:r>
              <a:rPr lang="en-US" dirty="0" smtClean="0"/>
              <a:t>each user</a:t>
            </a:r>
            <a:endParaRPr lang="en-US" dirty="0"/>
          </a:p>
        </p:txBody>
      </p:sp>
      <p:sp>
        <p:nvSpPr>
          <p:cNvPr id="9" name="Rounded Rectangle 8"/>
          <p:cNvSpPr/>
          <p:nvPr/>
        </p:nvSpPr>
        <p:spPr>
          <a:xfrm>
            <a:off x="2620366" y="2593075"/>
            <a:ext cx="1760562" cy="1091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t>
            </a:r>
            <a:r>
              <a:rPr lang="en-US" dirty="0" err="1" smtClean="0"/>
              <a:t>ile.read</a:t>
            </a:r>
            <a:r>
              <a:rPr lang="en-US" dirty="0" smtClean="0"/>
              <a:t>()</a:t>
            </a:r>
            <a:endParaRPr lang="en-US" dirty="0"/>
          </a:p>
        </p:txBody>
      </p:sp>
      <p:sp>
        <p:nvSpPr>
          <p:cNvPr id="10" name="Rounded Rectangle 9"/>
          <p:cNvSpPr/>
          <p:nvPr/>
        </p:nvSpPr>
        <p:spPr>
          <a:xfrm>
            <a:off x="5076963" y="2579427"/>
            <a:ext cx="1937982" cy="1105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nltk.tokenize</a:t>
            </a:r>
            <a:endParaRPr lang="en-US" dirty="0"/>
          </a:p>
        </p:txBody>
      </p:sp>
      <p:sp>
        <p:nvSpPr>
          <p:cNvPr id="11" name="Rounded Rectangle 10"/>
          <p:cNvSpPr/>
          <p:nvPr/>
        </p:nvSpPr>
        <p:spPr>
          <a:xfrm>
            <a:off x="7590425" y="2579426"/>
            <a:ext cx="1937982" cy="1105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all tokens that are not alphabetic</a:t>
            </a:r>
          </a:p>
        </p:txBody>
      </p:sp>
      <p:cxnSp>
        <p:nvCxnSpPr>
          <p:cNvPr id="13" name="Straight Arrow Connector 12"/>
          <p:cNvCxnSpPr>
            <a:stCxn id="9" idx="3"/>
            <a:endCxn id="10" idx="1"/>
          </p:cNvCxnSpPr>
          <p:nvPr/>
        </p:nvCxnSpPr>
        <p:spPr>
          <a:xfrm flipV="1">
            <a:off x="4380928" y="3132162"/>
            <a:ext cx="696035" cy="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11" idx="1"/>
          </p:cNvCxnSpPr>
          <p:nvPr/>
        </p:nvCxnSpPr>
        <p:spPr>
          <a:xfrm flipV="1">
            <a:off x="7014945" y="3132161"/>
            <a:ext cx="5754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93576" y="3705689"/>
            <a:ext cx="900752" cy="369332"/>
          </a:xfrm>
          <a:prstGeom prst="rect">
            <a:avLst/>
          </a:prstGeom>
          <a:noFill/>
        </p:spPr>
        <p:txBody>
          <a:bodyPr wrap="square" rtlCol="0">
            <a:spAutoFit/>
          </a:bodyPr>
          <a:lstStyle/>
          <a:p>
            <a:r>
              <a:rPr lang="en-US" dirty="0" smtClean="0"/>
              <a:t>open()</a:t>
            </a:r>
            <a:endParaRPr lang="en-US" dirty="0"/>
          </a:p>
        </p:txBody>
      </p:sp>
      <p:sp>
        <p:nvSpPr>
          <p:cNvPr id="21" name="Rounded Rectangle 20"/>
          <p:cNvSpPr/>
          <p:nvPr/>
        </p:nvSpPr>
        <p:spPr>
          <a:xfrm>
            <a:off x="9894626" y="2579426"/>
            <a:ext cx="1787857" cy="109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Lexicon </a:t>
            </a:r>
          </a:p>
          <a:p>
            <a:pPr algn="ctr"/>
            <a:r>
              <a:rPr lang="en-US" sz="1600" dirty="0" smtClean="0"/>
              <a:t>Analysis </a:t>
            </a:r>
          </a:p>
          <a:p>
            <a:pPr algn="ctr"/>
            <a:r>
              <a:rPr lang="en-US" sz="1600" dirty="0" smtClean="0"/>
              <a:t>Using </a:t>
            </a:r>
          </a:p>
          <a:p>
            <a:pPr algn="ctr"/>
            <a:r>
              <a:rPr lang="en-US" sz="1600" dirty="0" smtClean="0"/>
              <a:t>Empath</a:t>
            </a:r>
            <a:endParaRPr lang="en-US" sz="1600" dirty="0"/>
          </a:p>
        </p:txBody>
      </p:sp>
      <p:cxnSp>
        <p:nvCxnSpPr>
          <p:cNvPr id="23" name="Straight Arrow Connector 22"/>
          <p:cNvCxnSpPr>
            <a:stCxn id="11" idx="3"/>
            <a:endCxn id="21" idx="1"/>
          </p:cNvCxnSpPr>
          <p:nvPr/>
        </p:nvCxnSpPr>
        <p:spPr>
          <a:xfrm flipV="1">
            <a:off x="9528407" y="3125336"/>
            <a:ext cx="366219" cy="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Group-36</a:t>
            </a:r>
            <a:endParaRPr lang="en-US"/>
          </a:p>
        </p:txBody>
      </p:sp>
      <p:sp>
        <p:nvSpPr>
          <p:cNvPr id="3" name="Slide Number Placeholder 2"/>
          <p:cNvSpPr>
            <a:spLocks noGrp="1"/>
          </p:cNvSpPr>
          <p:nvPr>
            <p:ph type="sldNum" sz="quarter" idx="12"/>
          </p:nvPr>
        </p:nvSpPr>
        <p:spPr/>
        <p:txBody>
          <a:bodyPr/>
          <a:lstStyle/>
          <a:p>
            <a:fld id="{A985DA8E-C363-4544-81C4-B41AC190863D}" type="slidenum">
              <a:rPr lang="en-US" smtClean="0"/>
              <a:t>14</a:t>
            </a:fld>
            <a:endParaRPr lang="en-US"/>
          </a:p>
        </p:txBody>
      </p:sp>
    </p:spTree>
    <p:extLst>
      <p:ext uri="{BB962C8B-B14F-4D97-AF65-F5344CB8AC3E}">
        <p14:creationId xmlns:p14="http://schemas.microsoft.com/office/powerpoint/2010/main" val="4202705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LIWC: linguistic inquiry and word count</a:t>
            </a:r>
            <a:br>
              <a:rPr lang="en-US" dirty="0" smtClean="0"/>
            </a:br>
            <a:r>
              <a:rPr lang="en-US" dirty="0" smtClean="0"/>
              <a:t>(</a:t>
            </a:r>
            <a:r>
              <a:rPr lang="en-US" dirty="0" err="1" smtClean="0"/>
              <a:t>Pennebaker</a:t>
            </a:r>
            <a:r>
              <a:rPr lang="en-US" dirty="0" smtClean="0"/>
              <a:t> et. al, 2001)</a:t>
            </a:r>
            <a:endParaRPr lang="en-US" dirty="0"/>
          </a:p>
        </p:txBody>
      </p:sp>
      <p:sp>
        <p:nvSpPr>
          <p:cNvPr id="3" name="Content Placeholder 2"/>
          <p:cNvSpPr>
            <a:spLocks noGrp="1"/>
          </p:cNvSpPr>
          <p:nvPr>
            <p:ph idx="1"/>
          </p:nvPr>
        </p:nvSpPr>
        <p:spPr/>
        <p:txBody>
          <a:bodyPr>
            <a:normAutofit/>
          </a:bodyPr>
          <a:lstStyle/>
          <a:p>
            <a:pPr marL="431800" indent="-323850">
              <a:buClr>
                <a:srgbClr val="3333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smtClean="0"/>
              <a:t>LIWC uses Dictionaries of Categories to define its search terms.</a:t>
            </a:r>
          </a:p>
          <a:p>
            <a:pPr marL="431800" indent="-323850">
              <a:buClr>
                <a:srgbClr val="3333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smtClean="0"/>
              <a:t>The </a:t>
            </a:r>
            <a:r>
              <a:rPr lang="en-US" altLang="en-US" sz="2400" dirty="0" err="1" smtClean="0"/>
              <a:t>Pennebaker</a:t>
            </a:r>
            <a:r>
              <a:rPr lang="en-US" altLang="en-US" sz="2400" dirty="0" smtClean="0"/>
              <a:t> Dictionary (2001)</a:t>
            </a:r>
          </a:p>
          <a:p>
            <a:pPr marL="1497013" lvl="1" indent="-496888">
              <a:buClr>
                <a:srgbClr val="333333"/>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smtClean="0"/>
              <a:t>LIWC's default set of psychologically meaningful categories</a:t>
            </a:r>
          </a:p>
          <a:p>
            <a:pPr marL="2246313" lvl="2" indent="-373063">
              <a:buClr>
                <a:srgbClr val="3333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74 </a:t>
            </a:r>
            <a:r>
              <a:rPr lang="en-US" altLang="en-US" sz="2400" dirty="0" err="1"/>
              <a:t>subdictionaries</a:t>
            </a:r>
            <a:r>
              <a:rPr lang="en-US" altLang="en-US" sz="2400" dirty="0"/>
              <a:t> (categories) </a:t>
            </a:r>
          </a:p>
          <a:p>
            <a:pPr marL="2994025" lvl="3" indent="-373063">
              <a:buClr>
                <a:srgbClr val="333333"/>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000" dirty="0" smtClean="0"/>
              <a:t>{80 in LIWC 2007}</a:t>
            </a:r>
          </a:p>
          <a:p>
            <a:pPr marL="2246313" lvl="2" indent="-373063">
              <a:buClr>
                <a:srgbClr val="3333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Each </a:t>
            </a:r>
            <a:r>
              <a:rPr lang="en-US" altLang="en-US" sz="2400" dirty="0" err="1"/>
              <a:t>subdictionary</a:t>
            </a:r>
            <a:r>
              <a:rPr lang="en-US" altLang="en-US" sz="2400" dirty="0"/>
              <a:t> is comprised of words chosen and assessed by a set of judges who then agreed upon a set of </a:t>
            </a:r>
            <a:r>
              <a:rPr lang="en-US" altLang="en-US" sz="2400" dirty="0" err="1"/>
              <a:t>subdictionary</a:t>
            </a:r>
            <a:r>
              <a:rPr lang="en-US" altLang="en-US" sz="2400" dirty="0"/>
              <a:t> scales (93%-100% of the time). </a:t>
            </a:r>
          </a:p>
          <a:p>
            <a:pPr marL="2246313" lvl="2" indent="-373063">
              <a:buClr>
                <a:srgbClr val="3333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Many of these words are in multiple categories.</a:t>
            </a:r>
          </a:p>
          <a:p>
            <a:endParaRPr lang="en-US" sz="3200" dirty="0"/>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15</a:t>
            </a:fld>
            <a:endParaRPr lang="en-US"/>
          </a:p>
        </p:txBody>
      </p:sp>
    </p:spTree>
    <p:extLst>
      <p:ext uri="{BB962C8B-B14F-4D97-AF65-F5344CB8AC3E}">
        <p14:creationId xmlns:p14="http://schemas.microsoft.com/office/powerpoint/2010/main" val="2196032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via lexicon</a:t>
            </a:r>
            <a:endParaRPr lang="en-US" dirty="0"/>
          </a:p>
        </p:txBody>
      </p:sp>
      <p:sp>
        <p:nvSpPr>
          <p:cNvPr id="3" name="Content Placeholder 2"/>
          <p:cNvSpPr>
            <a:spLocks noGrp="1"/>
          </p:cNvSpPr>
          <p:nvPr>
            <p:ph idx="1"/>
          </p:nvPr>
        </p:nvSpPr>
        <p:spPr/>
        <p:txBody>
          <a:bodyPr>
            <a:normAutofit/>
          </a:bodyPr>
          <a:lstStyle/>
          <a:p>
            <a:r>
              <a:rPr lang="en-US" sz="3600" dirty="0" smtClean="0"/>
              <a:t>“Attendees </a:t>
            </a:r>
            <a:r>
              <a:rPr lang="en-US" sz="3600" dirty="0" smtClean="0">
                <a:solidFill>
                  <a:srgbClr val="FF0000"/>
                </a:solidFill>
              </a:rPr>
              <a:t>scream</a:t>
            </a:r>
            <a:r>
              <a:rPr lang="en-US" sz="3600" dirty="0" smtClean="0"/>
              <a:t> in </a:t>
            </a:r>
            <a:r>
              <a:rPr lang="en-US" sz="3600" dirty="0" smtClean="0">
                <a:solidFill>
                  <a:srgbClr val="FF0000"/>
                </a:solidFill>
              </a:rPr>
              <a:t>rage</a:t>
            </a:r>
            <a:r>
              <a:rPr lang="en-US" sz="3600" dirty="0" smtClean="0"/>
              <a:t> at the poor quality of the talk.”</a:t>
            </a:r>
          </a:p>
          <a:p>
            <a:pPr lvl="3"/>
            <a:r>
              <a:rPr lang="en-US" sz="3200" dirty="0" smtClean="0"/>
              <a:t>2 anger words</a:t>
            </a:r>
          </a:p>
          <a:p>
            <a:pPr lvl="3"/>
            <a:r>
              <a:rPr lang="en-US" sz="3200" dirty="0" smtClean="0"/>
              <a:t>2 (anger) /13 (total words) = 0.15</a:t>
            </a:r>
          </a:p>
          <a:p>
            <a:pPr marL="1371600" lvl="3" indent="0">
              <a:buNone/>
            </a:pPr>
            <a:r>
              <a:rPr lang="en-US" sz="3200" dirty="0" smtClean="0"/>
              <a:t>    normalized anger count</a:t>
            </a:r>
            <a:endParaRPr lang="en-US" sz="3200" dirty="0"/>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16</a:t>
            </a:fld>
            <a:endParaRPr lang="en-US"/>
          </a:p>
        </p:txBody>
      </p:sp>
    </p:spTree>
    <p:extLst>
      <p:ext uri="{BB962C8B-B14F-4D97-AF65-F5344CB8AC3E}">
        <p14:creationId xmlns:p14="http://schemas.microsoft.com/office/powerpoint/2010/main" val="480786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LIWC Analysis</a:t>
            </a:r>
            <a:endParaRPr lang="en-US" dirty="0"/>
          </a:p>
        </p:txBody>
      </p:sp>
      <p:pic>
        <p:nvPicPr>
          <p:cNvPr id="5" name="Picture 4"/>
          <p:cNvPicPr>
            <a:picLocks noChangeAspect="1"/>
          </p:cNvPicPr>
          <p:nvPr/>
        </p:nvPicPr>
        <p:blipFill>
          <a:blip r:embed="rId2"/>
          <a:stretch>
            <a:fillRect/>
          </a:stretch>
        </p:blipFill>
        <p:spPr>
          <a:xfrm>
            <a:off x="341368" y="1973801"/>
            <a:ext cx="2681547" cy="1673984"/>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3243909" y="2465479"/>
            <a:ext cx="2882571" cy="1673984"/>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6389964" y="2773754"/>
            <a:ext cx="2603155" cy="1673983"/>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9256603" y="3258687"/>
            <a:ext cx="2579147" cy="1673984"/>
          </a:xfrm>
          <a:prstGeom prst="rect">
            <a:avLst/>
          </a:prstGeom>
          <a:ln>
            <a:solidFill>
              <a:schemeClr val="accent1"/>
            </a:solidFill>
          </a:ln>
        </p:spPr>
      </p:pic>
      <p:sp>
        <p:nvSpPr>
          <p:cNvPr id="9" name="Right Arrow 8"/>
          <p:cNvSpPr/>
          <p:nvPr/>
        </p:nvSpPr>
        <p:spPr>
          <a:xfrm>
            <a:off x="2863583" y="3022843"/>
            <a:ext cx="318664" cy="23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083304" y="3674076"/>
            <a:ext cx="318664" cy="23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8980711" y="4021541"/>
            <a:ext cx="318664" cy="23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Group-36</a:t>
            </a:r>
            <a:endParaRPr lang="en-US"/>
          </a:p>
        </p:txBody>
      </p:sp>
      <p:sp>
        <p:nvSpPr>
          <p:cNvPr id="3" name="Slide Number Placeholder 2"/>
          <p:cNvSpPr>
            <a:spLocks noGrp="1"/>
          </p:cNvSpPr>
          <p:nvPr>
            <p:ph type="sldNum" sz="quarter" idx="12"/>
          </p:nvPr>
        </p:nvSpPr>
        <p:spPr/>
        <p:txBody>
          <a:bodyPr/>
          <a:lstStyle/>
          <a:p>
            <a:fld id="{A985DA8E-C363-4544-81C4-B41AC190863D}" type="slidenum">
              <a:rPr lang="en-US" smtClean="0"/>
              <a:t>17</a:t>
            </a:fld>
            <a:endParaRPr lang="en-US"/>
          </a:p>
        </p:txBody>
      </p:sp>
    </p:spTree>
    <p:extLst>
      <p:ext uri="{BB962C8B-B14F-4D97-AF65-F5344CB8AC3E}">
        <p14:creationId xmlns:p14="http://schemas.microsoft.com/office/powerpoint/2010/main" val="4079723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Look of Dataset for ML</a:t>
            </a:r>
            <a:endParaRPr lang="en-US" dirty="0"/>
          </a:p>
        </p:txBody>
      </p:sp>
      <p:sp>
        <p:nvSpPr>
          <p:cNvPr id="3" name="Footer Placeholder 2"/>
          <p:cNvSpPr>
            <a:spLocks noGrp="1"/>
          </p:cNvSpPr>
          <p:nvPr>
            <p:ph type="ftr" sz="quarter" idx="11"/>
          </p:nvPr>
        </p:nvSpPr>
        <p:spPr/>
        <p:txBody>
          <a:bodyPr/>
          <a:lstStyle/>
          <a:p>
            <a:r>
              <a:rPr lang="en-US" smtClean="0"/>
              <a:t>Group-36</a:t>
            </a:r>
            <a:endParaRPr lang="en-US"/>
          </a:p>
        </p:txBody>
      </p:sp>
      <p:sp>
        <p:nvSpPr>
          <p:cNvPr id="4" name="Slide Number Placeholder 3"/>
          <p:cNvSpPr>
            <a:spLocks noGrp="1"/>
          </p:cNvSpPr>
          <p:nvPr>
            <p:ph type="sldNum" sz="quarter" idx="12"/>
          </p:nvPr>
        </p:nvSpPr>
        <p:spPr/>
        <p:txBody>
          <a:bodyPr/>
          <a:lstStyle/>
          <a:p>
            <a:fld id="{A985DA8E-C363-4544-81C4-B41AC190863D}" type="slidenum">
              <a:rPr lang="en-US" smtClean="0"/>
              <a:t>18</a:t>
            </a:fld>
            <a:endParaRPr lang="en-US"/>
          </a:p>
        </p:txBody>
      </p:sp>
      <p:sp>
        <p:nvSpPr>
          <p:cNvPr id="5" name="Rectangle 4"/>
          <p:cNvSpPr/>
          <p:nvPr/>
        </p:nvSpPr>
        <p:spPr>
          <a:xfrm>
            <a:off x="1732548" y="2662988"/>
            <a:ext cx="5037221" cy="2807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384052" y="2694888"/>
            <a:ext cx="1594842" cy="2775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86185" y="2293656"/>
            <a:ext cx="1347537" cy="369332"/>
          </a:xfrm>
          <a:prstGeom prst="rect">
            <a:avLst/>
          </a:prstGeom>
          <a:noFill/>
        </p:spPr>
        <p:txBody>
          <a:bodyPr wrap="square" rtlCol="0">
            <a:spAutoFit/>
          </a:bodyPr>
          <a:lstStyle/>
          <a:p>
            <a:r>
              <a:rPr lang="en-US" dirty="0" smtClean="0"/>
              <a:t>Features</a:t>
            </a:r>
            <a:endParaRPr lang="en-US" dirty="0"/>
          </a:p>
        </p:txBody>
      </p:sp>
      <p:sp>
        <p:nvSpPr>
          <p:cNvPr id="8" name="TextBox 7"/>
          <p:cNvSpPr txBox="1"/>
          <p:nvPr/>
        </p:nvSpPr>
        <p:spPr>
          <a:xfrm>
            <a:off x="7507705" y="2293656"/>
            <a:ext cx="1594842" cy="369332"/>
          </a:xfrm>
          <a:prstGeom prst="rect">
            <a:avLst/>
          </a:prstGeom>
          <a:noFill/>
        </p:spPr>
        <p:txBody>
          <a:bodyPr wrap="square" rtlCol="0">
            <a:spAutoFit/>
          </a:bodyPr>
          <a:lstStyle/>
          <a:p>
            <a:r>
              <a:rPr lang="en-US" dirty="0" smtClean="0"/>
              <a:t>Categories</a:t>
            </a:r>
            <a:endParaRPr lang="en-US" dirty="0"/>
          </a:p>
        </p:txBody>
      </p:sp>
    </p:spTree>
    <p:extLst>
      <p:ext uri="{BB962C8B-B14F-4D97-AF65-F5344CB8AC3E}">
        <p14:creationId xmlns:p14="http://schemas.microsoft.com/office/powerpoint/2010/main" val="19471641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Machine Learning (Regression, </a:t>
            </a:r>
            <a:r>
              <a:rPr lang="en-US" sz="3600" dirty="0" smtClean="0"/>
              <a:t>Classification)</a:t>
            </a:r>
            <a:br>
              <a:rPr lang="en-US" sz="3600" dirty="0" smtClean="0"/>
            </a:br>
            <a:r>
              <a:rPr lang="en-CA" sz="2800" dirty="0" smtClean="0"/>
              <a:t>Stages </a:t>
            </a:r>
            <a:r>
              <a:rPr lang="en-CA" sz="2800" dirty="0" smtClean="0"/>
              <a:t>of attempting the problem</a:t>
            </a:r>
            <a:endParaRPr lang="en-CA" sz="2800" dirty="0"/>
          </a:p>
        </p:txBody>
      </p:sp>
      <p:sp>
        <p:nvSpPr>
          <p:cNvPr id="3" name="Content Placeholder 2"/>
          <p:cNvSpPr>
            <a:spLocks noGrp="1"/>
          </p:cNvSpPr>
          <p:nvPr>
            <p:ph idx="1"/>
          </p:nvPr>
        </p:nvSpPr>
        <p:spPr/>
        <p:txBody>
          <a:bodyPr/>
          <a:lstStyle/>
          <a:p>
            <a:pPr marL="514350" indent="-514350" algn="ctr">
              <a:buFont typeface="+mj-lt"/>
              <a:buAutoNum type="romanLcPeriod"/>
            </a:pPr>
            <a:endParaRPr lang="en-CA" sz="2800" dirty="0" smtClean="0"/>
          </a:p>
          <a:p>
            <a:pPr marL="514350" indent="-514350" algn="ctr">
              <a:buFont typeface="+mj-lt"/>
              <a:buAutoNum type="romanLcPeriod"/>
            </a:pPr>
            <a:r>
              <a:rPr lang="en-CA" sz="2800" dirty="0" smtClean="0"/>
              <a:t>Stage </a:t>
            </a:r>
            <a:r>
              <a:rPr lang="en-CA" sz="2800" dirty="0" smtClean="0"/>
              <a:t>One (No Feature Selection)</a:t>
            </a:r>
          </a:p>
          <a:p>
            <a:pPr marL="514350" indent="-514350" algn="ctr">
              <a:buFont typeface="+mj-lt"/>
              <a:buAutoNum type="romanLcPeriod"/>
            </a:pPr>
            <a:endParaRPr lang="en-CA" sz="2800" dirty="0" smtClean="0"/>
          </a:p>
          <a:p>
            <a:pPr marL="514350" indent="-514350" algn="ctr">
              <a:buFont typeface="+mj-lt"/>
              <a:buAutoNum type="romanLcPeriod"/>
            </a:pPr>
            <a:r>
              <a:rPr lang="en-CA" sz="2800" dirty="0" smtClean="0"/>
              <a:t>Stage Two (Implementing Feature Selection)</a:t>
            </a:r>
          </a:p>
          <a:p>
            <a:pPr marL="514350" indent="-514350" algn="ctr">
              <a:buFont typeface="+mj-lt"/>
              <a:buAutoNum type="romanLcPeriod"/>
            </a:pPr>
            <a:endParaRPr lang="en-CA" sz="2800" dirty="0" smtClean="0"/>
          </a:p>
          <a:p>
            <a:pPr marL="514350" indent="-514350" algn="ctr">
              <a:buFont typeface="+mj-lt"/>
              <a:buAutoNum type="romanLcPeriod"/>
            </a:pPr>
            <a:r>
              <a:rPr lang="en-CA" sz="2800" dirty="0" smtClean="0"/>
              <a:t>Stage Three (Hyper-parameter Tuning) </a:t>
            </a:r>
          </a:p>
          <a:p>
            <a:pPr algn="ctr">
              <a:buFont typeface="Wingdings" panose="05000000000000000000" pitchFamily="2" charset="2"/>
              <a:buChar char="Ø"/>
            </a:pPr>
            <a:endParaRPr lang="en-CA" dirty="0" smtClean="0"/>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19</a:t>
            </a:fld>
            <a:endParaRPr lang="en-US"/>
          </a:p>
        </p:txBody>
      </p:sp>
      <p:graphicFrame>
        <p:nvGraphicFramePr>
          <p:cNvPr id="6" name="Diagram 5"/>
          <p:cNvGraphicFramePr/>
          <p:nvPr>
            <p:extLst>
              <p:ext uri="{D42A27DB-BD31-4B8C-83A1-F6EECF244321}">
                <p14:modId xmlns:p14="http://schemas.microsoft.com/office/powerpoint/2010/main" val="2676493618"/>
              </p:ext>
            </p:extLst>
          </p:nvPr>
        </p:nvGraphicFramePr>
        <p:xfrm>
          <a:off x="1097280" y="178229"/>
          <a:ext cx="10324698" cy="577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839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Diagram 3"/>
          <p:cNvGraphicFramePr/>
          <p:nvPr>
            <p:extLst>
              <p:ext uri="{D42A27DB-BD31-4B8C-83A1-F6EECF244321}">
                <p14:modId xmlns:p14="http://schemas.microsoft.com/office/powerpoint/2010/main" val="2081087847"/>
              </p:ext>
            </p:extLst>
          </p:nvPr>
        </p:nvGraphicFramePr>
        <p:xfrm>
          <a:off x="1097280" y="1176739"/>
          <a:ext cx="10244010" cy="4227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Group-36</a:t>
            </a:r>
            <a:endParaRPr lang="en-US"/>
          </a:p>
        </p:txBody>
      </p:sp>
      <p:sp>
        <p:nvSpPr>
          <p:cNvPr id="6" name="Slide Number Placeholder 5"/>
          <p:cNvSpPr>
            <a:spLocks noGrp="1"/>
          </p:cNvSpPr>
          <p:nvPr>
            <p:ph type="sldNum" sz="quarter" idx="12"/>
          </p:nvPr>
        </p:nvSpPr>
        <p:spPr/>
        <p:txBody>
          <a:bodyPr/>
          <a:lstStyle/>
          <a:p>
            <a:fld id="{A985DA8E-C363-4544-81C4-B41AC190863D}" type="slidenum">
              <a:rPr lang="en-US" smtClean="0"/>
              <a:t>2</a:t>
            </a:fld>
            <a:endParaRPr lang="en-US"/>
          </a:p>
        </p:txBody>
      </p:sp>
      <p:sp>
        <p:nvSpPr>
          <p:cNvPr id="7" name="Rectangle 6"/>
          <p:cNvSpPr/>
          <p:nvPr/>
        </p:nvSpPr>
        <p:spPr>
          <a:xfrm>
            <a:off x="992767" y="4665849"/>
            <a:ext cx="10453036" cy="738664"/>
          </a:xfrm>
          <a:prstGeom prst="rect">
            <a:avLst/>
          </a:prstGeom>
        </p:spPr>
        <p:txBody>
          <a:bodyPr wrap="square">
            <a:spAutoFit/>
          </a:bodyPr>
          <a:lstStyle/>
          <a:p>
            <a:r>
              <a:rPr lang="en-US" sz="1400" dirty="0">
                <a:solidFill>
                  <a:srgbClr val="000000"/>
                </a:solidFill>
                <a:latin typeface="tahoma" panose="020B0604030504040204" pitchFamily="34" charset="0"/>
              </a:rPr>
              <a:t>Md. </a:t>
            </a:r>
            <a:r>
              <a:rPr lang="en-US" sz="1400" dirty="0" err="1">
                <a:solidFill>
                  <a:srgbClr val="000000"/>
                </a:solidFill>
                <a:latin typeface="tahoma" panose="020B0604030504040204" pitchFamily="34" charset="0"/>
              </a:rPr>
              <a:t>Mahabur</a:t>
            </a:r>
            <a:r>
              <a:rPr lang="en-US" sz="1400" dirty="0">
                <a:solidFill>
                  <a:srgbClr val="000000"/>
                </a:solidFill>
                <a:latin typeface="tahoma" panose="020B0604030504040204" pitchFamily="34" charset="0"/>
              </a:rPr>
              <a:t> Rahman, </a:t>
            </a:r>
            <a:r>
              <a:rPr lang="en-US" sz="1400" dirty="0" err="1">
                <a:solidFill>
                  <a:srgbClr val="000000"/>
                </a:solidFill>
                <a:latin typeface="tahoma" panose="020B0604030504040204" pitchFamily="34" charset="0"/>
              </a:rPr>
              <a:t>Md</a:t>
            </a:r>
            <a:r>
              <a:rPr lang="en-US" sz="1400" dirty="0">
                <a:solidFill>
                  <a:srgbClr val="000000"/>
                </a:solidFill>
                <a:latin typeface="tahoma" panose="020B0604030504040204" pitchFamily="34" charset="0"/>
              </a:rPr>
              <a:t> </a:t>
            </a:r>
            <a:r>
              <a:rPr lang="en-US" sz="1400" dirty="0" err="1">
                <a:solidFill>
                  <a:srgbClr val="000000"/>
                </a:solidFill>
                <a:latin typeface="tahoma" panose="020B0604030504040204" pitchFamily="34" charset="0"/>
              </a:rPr>
              <a:t>Taksir</a:t>
            </a:r>
            <a:r>
              <a:rPr lang="en-US" sz="1400" dirty="0">
                <a:solidFill>
                  <a:srgbClr val="000000"/>
                </a:solidFill>
                <a:latin typeface="tahoma" panose="020B0604030504040204" pitchFamily="34" charset="0"/>
              </a:rPr>
              <a:t> Hasan </a:t>
            </a:r>
            <a:r>
              <a:rPr lang="en-US" sz="1400" dirty="0" err="1">
                <a:solidFill>
                  <a:srgbClr val="000000"/>
                </a:solidFill>
                <a:latin typeface="tahoma" panose="020B0604030504040204" pitchFamily="34" charset="0"/>
              </a:rPr>
              <a:t>Majumder</a:t>
            </a:r>
            <a:r>
              <a:rPr lang="en-US" sz="1400" dirty="0">
                <a:solidFill>
                  <a:srgbClr val="000000"/>
                </a:solidFill>
                <a:latin typeface="tahoma" panose="020B0604030504040204" pitchFamily="34" charset="0"/>
              </a:rPr>
              <a:t>, </a:t>
            </a:r>
            <a:r>
              <a:rPr lang="en-US" sz="1400" dirty="0" err="1">
                <a:solidFill>
                  <a:srgbClr val="000000"/>
                </a:solidFill>
                <a:latin typeface="tahoma" panose="020B0604030504040204" pitchFamily="34" charset="0"/>
              </a:rPr>
              <a:t>Md</a:t>
            </a:r>
            <a:r>
              <a:rPr lang="en-US" sz="1400" dirty="0">
                <a:solidFill>
                  <a:srgbClr val="000000"/>
                </a:solidFill>
                <a:latin typeface="tahoma" panose="020B0604030504040204" pitchFamily="34" charset="0"/>
              </a:rPr>
              <a:t> Saddam Hossain </a:t>
            </a:r>
            <a:r>
              <a:rPr lang="en-US" sz="1400" dirty="0" err="1">
                <a:solidFill>
                  <a:srgbClr val="000000"/>
                </a:solidFill>
                <a:latin typeface="tahoma" panose="020B0604030504040204" pitchFamily="34" charset="0"/>
              </a:rPr>
              <a:t>Mukta</a:t>
            </a:r>
            <a:r>
              <a:rPr lang="en-US" sz="1400" dirty="0">
                <a:solidFill>
                  <a:srgbClr val="000000"/>
                </a:solidFill>
                <a:latin typeface="tahoma" panose="020B0604030504040204" pitchFamily="34" charset="0"/>
              </a:rPr>
              <a:t>, Mohammed </a:t>
            </a:r>
            <a:r>
              <a:rPr lang="en-US" sz="1400" dirty="0" err="1">
                <a:solidFill>
                  <a:srgbClr val="000000"/>
                </a:solidFill>
                <a:latin typeface="tahoma" panose="020B0604030504040204" pitchFamily="34" charset="0"/>
              </a:rPr>
              <a:t>Eunus</a:t>
            </a:r>
            <a:r>
              <a:rPr lang="en-US" sz="1400" dirty="0">
                <a:solidFill>
                  <a:srgbClr val="000000"/>
                </a:solidFill>
                <a:latin typeface="tahoma" panose="020B0604030504040204" pitchFamily="34" charset="0"/>
              </a:rPr>
              <a:t> Ali, and Jalal Mahmud. 2016. Can we predict eat-out preference of a person from tweets?. In Proceedings of the 8th ACM Conference on Web Science (</a:t>
            </a:r>
            <a:r>
              <a:rPr lang="en-US" sz="1400" dirty="0" err="1">
                <a:solidFill>
                  <a:srgbClr val="000000"/>
                </a:solidFill>
                <a:latin typeface="tahoma" panose="020B0604030504040204" pitchFamily="34" charset="0"/>
              </a:rPr>
              <a:t>WebSci</a:t>
            </a:r>
            <a:r>
              <a:rPr lang="en-US" sz="1400" dirty="0">
                <a:solidFill>
                  <a:srgbClr val="000000"/>
                </a:solidFill>
                <a:latin typeface="tahoma" panose="020B0604030504040204" pitchFamily="34" charset="0"/>
              </a:rPr>
              <a:t> '16). ACM, New York, NY, USA, 350-351. DOI: https://doi.org/10.1145/2908131.2908199</a:t>
            </a:r>
            <a:endParaRPr lang="en-US" sz="1400" dirty="0"/>
          </a:p>
        </p:txBody>
      </p:sp>
    </p:spTree>
    <p:extLst>
      <p:ext uri="{BB962C8B-B14F-4D97-AF65-F5344CB8AC3E}">
        <p14:creationId xmlns:p14="http://schemas.microsoft.com/office/powerpoint/2010/main" val="556946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400" dirty="0"/>
              <a:t>Stage One (No Feature Selection</a:t>
            </a:r>
            <a:r>
              <a:rPr lang="en-CA" sz="4400" dirty="0" smtClean="0"/>
              <a:t>)-(1)</a:t>
            </a:r>
            <a:endParaRPr lang="en-CA" sz="4400" dirty="0"/>
          </a:p>
        </p:txBody>
      </p:sp>
      <p:sp>
        <p:nvSpPr>
          <p:cNvPr id="3" name="Content Placeholder 2"/>
          <p:cNvSpPr>
            <a:spLocks noGrp="1"/>
          </p:cNvSpPr>
          <p:nvPr>
            <p:ph idx="1"/>
          </p:nvPr>
        </p:nvSpPr>
        <p:spPr/>
        <p:txBody>
          <a:bodyPr/>
          <a:lstStyle/>
          <a:p>
            <a:r>
              <a:rPr lang="en-CA" dirty="0" smtClean="0"/>
              <a:t>Attempting the regression problem (</a:t>
            </a:r>
            <a:r>
              <a:rPr lang="en-CA" dirty="0"/>
              <a:t>R­</a:t>
            </a:r>
            <a:r>
              <a:rPr lang="en-CA" baseline="30000" dirty="0"/>
              <a:t>2</a:t>
            </a:r>
            <a:r>
              <a:rPr lang="en-CA" dirty="0"/>
              <a:t> </a:t>
            </a:r>
            <a:r>
              <a:rPr lang="en-CA" dirty="0" smtClean="0"/>
              <a:t>Scores)</a:t>
            </a:r>
          </a:p>
          <a:p>
            <a:pPr marL="0" indent="0">
              <a:buNone/>
            </a:pPr>
            <a:endParaRPr lang="en-CA" dirty="0"/>
          </a:p>
        </p:txBody>
      </p:sp>
      <p:graphicFrame>
        <p:nvGraphicFramePr>
          <p:cNvPr id="11" name="Table 10"/>
          <p:cNvGraphicFramePr>
            <a:graphicFrameLocks noGrp="1"/>
          </p:cNvGraphicFramePr>
          <p:nvPr>
            <p:extLst>
              <p:ext uri="{D42A27DB-BD31-4B8C-83A1-F6EECF244321}">
                <p14:modId xmlns:p14="http://schemas.microsoft.com/office/powerpoint/2010/main" val="2418704297"/>
              </p:ext>
            </p:extLst>
          </p:nvPr>
        </p:nvGraphicFramePr>
        <p:xfrm>
          <a:off x="4363130" y="2139780"/>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3890571556"/>
                    </a:ext>
                  </a:extLst>
                </a:gridCol>
                <a:gridCol w="1198245">
                  <a:extLst>
                    <a:ext uri="{9D8B030D-6E8A-4147-A177-3AD203B41FA5}">
                      <a16:colId xmlns:a16="http://schemas.microsoft.com/office/drawing/2014/main" xmlns="" val="917508948"/>
                    </a:ext>
                  </a:extLst>
                </a:gridCol>
                <a:gridCol w="1198245">
                  <a:extLst>
                    <a:ext uri="{9D8B030D-6E8A-4147-A177-3AD203B41FA5}">
                      <a16:colId xmlns:a16="http://schemas.microsoft.com/office/drawing/2014/main" xmlns="" val="2208470404"/>
                    </a:ext>
                  </a:extLst>
                </a:gridCol>
                <a:gridCol w="1198245">
                  <a:extLst>
                    <a:ext uri="{9D8B030D-6E8A-4147-A177-3AD203B41FA5}">
                      <a16:colId xmlns:a16="http://schemas.microsoft.com/office/drawing/2014/main" xmlns="" val="1119289535"/>
                    </a:ext>
                  </a:extLst>
                </a:gridCol>
                <a:gridCol w="1198245">
                  <a:extLst>
                    <a:ext uri="{9D8B030D-6E8A-4147-A177-3AD203B41FA5}">
                      <a16:colId xmlns:a16="http://schemas.microsoft.com/office/drawing/2014/main" xmlns="" val="2821899924"/>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Cheap</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Moderate</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56461032"/>
                  </a:ext>
                </a:extLst>
              </a:tr>
              <a:tr h="232410">
                <a:tc>
                  <a:txBody>
                    <a:bodyPr/>
                    <a:lstStyle/>
                    <a:p>
                      <a:pPr algn="ctr">
                        <a:lnSpc>
                          <a:spcPct val="107000"/>
                        </a:lnSpc>
                        <a:spcAft>
                          <a:spcPts val="0"/>
                        </a:spcAft>
                      </a:pPr>
                      <a:r>
                        <a:rPr lang="en-CA" sz="1100" dirty="0">
                          <a:effectLst/>
                        </a:rPr>
                        <a:t>Training Score</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32.1%</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24.8%</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30%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24.7%</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667249951"/>
                  </a:ext>
                </a:extLst>
              </a:tr>
              <a:tr h="232410">
                <a:tc>
                  <a:txBody>
                    <a:bodyPr/>
                    <a:lstStyle/>
                    <a:p>
                      <a:pPr algn="ctr">
                        <a:lnSpc>
                          <a:spcPct val="107000"/>
                        </a:lnSpc>
                        <a:spcAft>
                          <a:spcPts val="0"/>
                        </a:spcAft>
                      </a:pPr>
                      <a:r>
                        <a:rPr lang="en-CA" sz="1100">
                          <a:effectLst/>
                        </a:rPr>
                        <a:t>Testing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-3.4%</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-13.4%</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-15.8%</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-29.2%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85857082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23295371"/>
              </p:ext>
            </p:extLst>
          </p:nvPr>
        </p:nvGraphicFramePr>
        <p:xfrm>
          <a:off x="4363130" y="3010704"/>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2303804008"/>
                    </a:ext>
                  </a:extLst>
                </a:gridCol>
                <a:gridCol w="1198245">
                  <a:extLst>
                    <a:ext uri="{9D8B030D-6E8A-4147-A177-3AD203B41FA5}">
                      <a16:colId xmlns:a16="http://schemas.microsoft.com/office/drawing/2014/main" xmlns="" val="1932888903"/>
                    </a:ext>
                  </a:extLst>
                </a:gridCol>
                <a:gridCol w="1198245">
                  <a:extLst>
                    <a:ext uri="{9D8B030D-6E8A-4147-A177-3AD203B41FA5}">
                      <a16:colId xmlns:a16="http://schemas.microsoft.com/office/drawing/2014/main" xmlns="" val="2862730266"/>
                    </a:ext>
                  </a:extLst>
                </a:gridCol>
                <a:gridCol w="1198245">
                  <a:extLst>
                    <a:ext uri="{9D8B030D-6E8A-4147-A177-3AD203B41FA5}">
                      <a16:colId xmlns:a16="http://schemas.microsoft.com/office/drawing/2014/main" xmlns="" val="3826939104"/>
                    </a:ext>
                  </a:extLst>
                </a:gridCol>
                <a:gridCol w="1198245">
                  <a:extLst>
                    <a:ext uri="{9D8B030D-6E8A-4147-A177-3AD203B41FA5}">
                      <a16:colId xmlns:a16="http://schemas.microsoft.com/office/drawing/2014/main" xmlns="" val="1703154119"/>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Cheap</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425328917"/>
                  </a:ext>
                </a:extLst>
              </a:tr>
              <a:tr h="232410">
                <a:tc>
                  <a:txBody>
                    <a:bodyPr/>
                    <a:lstStyle/>
                    <a:p>
                      <a:pPr algn="ctr">
                        <a:lnSpc>
                          <a:spcPct val="107000"/>
                        </a:lnSpc>
                        <a:spcAft>
                          <a:spcPts val="0"/>
                        </a:spcAft>
                      </a:pPr>
                      <a:r>
                        <a:rPr lang="en-CA" sz="1100">
                          <a:effectLst/>
                        </a:rPr>
                        <a:t>Training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5.1%</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4.5%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2.9%</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-0.7%</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902242526"/>
                  </a:ext>
                </a:extLst>
              </a:tr>
              <a:tr h="232410">
                <a:tc>
                  <a:txBody>
                    <a:bodyPr/>
                    <a:lstStyle/>
                    <a:p>
                      <a:pPr algn="ctr">
                        <a:lnSpc>
                          <a:spcPct val="107000"/>
                        </a:lnSpc>
                        <a:spcAft>
                          <a:spcPts val="0"/>
                        </a:spcAft>
                      </a:pPr>
                      <a:r>
                        <a:rPr lang="en-CA" sz="1100">
                          <a:effectLst/>
                        </a:rPr>
                        <a:t>Testing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-2.1%</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0.6%</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0000"/>
                          </a:solidFill>
                          <a:effectLst/>
                        </a:rPr>
                        <a:t>1.7%</a:t>
                      </a:r>
                      <a:endParaRPr lang="en-CA"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-6.3%</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157119769"/>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52051980"/>
              </p:ext>
            </p:extLst>
          </p:nvPr>
        </p:nvGraphicFramePr>
        <p:xfrm>
          <a:off x="4363130" y="3881628"/>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1766951398"/>
                    </a:ext>
                  </a:extLst>
                </a:gridCol>
                <a:gridCol w="1198245">
                  <a:extLst>
                    <a:ext uri="{9D8B030D-6E8A-4147-A177-3AD203B41FA5}">
                      <a16:colId xmlns:a16="http://schemas.microsoft.com/office/drawing/2014/main" xmlns="" val="1437281312"/>
                    </a:ext>
                  </a:extLst>
                </a:gridCol>
                <a:gridCol w="1198245">
                  <a:extLst>
                    <a:ext uri="{9D8B030D-6E8A-4147-A177-3AD203B41FA5}">
                      <a16:colId xmlns:a16="http://schemas.microsoft.com/office/drawing/2014/main" xmlns="" val="3599014414"/>
                    </a:ext>
                  </a:extLst>
                </a:gridCol>
                <a:gridCol w="1198245">
                  <a:extLst>
                    <a:ext uri="{9D8B030D-6E8A-4147-A177-3AD203B41FA5}">
                      <a16:colId xmlns:a16="http://schemas.microsoft.com/office/drawing/2014/main" xmlns="" val="2395607663"/>
                    </a:ext>
                  </a:extLst>
                </a:gridCol>
                <a:gridCol w="1198245">
                  <a:extLst>
                    <a:ext uri="{9D8B030D-6E8A-4147-A177-3AD203B41FA5}">
                      <a16:colId xmlns:a16="http://schemas.microsoft.com/office/drawing/2014/main" xmlns="" val="1998068599"/>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Cheap</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Very Expensive</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198164578"/>
                  </a:ext>
                </a:extLst>
              </a:tr>
              <a:tr h="232410">
                <a:tc>
                  <a:txBody>
                    <a:bodyPr/>
                    <a:lstStyle/>
                    <a:p>
                      <a:pPr algn="ctr">
                        <a:lnSpc>
                          <a:spcPct val="107000"/>
                        </a:lnSpc>
                        <a:spcAft>
                          <a:spcPts val="0"/>
                        </a:spcAft>
                      </a:pPr>
                      <a:r>
                        <a:rPr lang="en-CA" sz="1100">
                          <a:effectLst/>
                        </a:rPr>
                        <a:t>Training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18.0%</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4.5%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16.7%</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43398298"/>
                  </a:ext>
                </a:extLst>
              </a:tr>
              <a:tr h="232410">
                <a:tc>
                  <a:txBody>
                    <a:bodyPr/>
                    <a:lstStyle/>
                    <a:p>
                      <a:pPr algn="ctr">
                        <a:lnSpc>
                          <a:spcPct val="107000"/>
                        </a:lnSpc>
                        <a:spcAft>
                          <a:spcPts val="0"/>
                        </a:spcAft>
                      </a:pPr>
                      <a:r>
                        <a:rPr lang="en-CA" sz="1100">
                          <a:effectLst/>
                        </a:rPr>
                        <a:t>Testing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0000"/>
                          </a:solidFill>
                          <a:effectLst/>
                        </a:rPr>
                        <a:t>9.2%</a:t>
                      </a:r>
                      <a:endParaRPr lang="en-CA"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0000"/>
                          </a:solidFill>
                          <a:effectLst/>
                        </a:rPr>
                        <a:t>1.7%</a:t>
                      </a:r>
                      <a:endParaRPr lang="en-CA" sz="1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-0.9%</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-0.8%</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02022149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81167973"/>
              </p:ext>
            </p:extLst>
          </p:nvPr>
        </p:nvGraphicFramePr>
        <p:xfrm>
          <a:off x="4363130" y="4713795"/>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3491098034"/>
                    </a:ext>
                  </a:extLst>
                </a:gridCol>
                <a:gridCol w="1198245">
                  <a:extLst>
                    <a:ext uri="{9D8B030D-6E8A-4147-A177-3AD203B41FA5}">
                      <a16:colId xmlns:a16="http://schemas.microsoft.com/office/drawing/2014/main" xmlns="" val="3099870041"/>
                    </a:ext>
                  </a:extLst>
                </a:gridCol>
                <a:gridCol w="1198245">
                  <a:extLst>
                    <a:ext uri="{9D8B030D-6E8A-4147-A177-3AD203B41FA5}">
                      <a16:colId xmlns:a16="http://schemas.microsoft.com/office/drawing/2014/main" xmlns="" val="1632134889"/>
                    </a:ext>
                  </a:extLst>
                </a:gridCol>
                <a:gridCol w="1198245">
                  <a:extLst>
                    <a:ext uri="{9D8B030D-6E8A-4147-A177-3AD203B41FA5}">
                      <a16:colId xmlns:a16="http://schemas.microsoft.com/office/drawing/2014/main" xmlns="" val="3340152162"/>
                    </a:ext>
                  </a:extLst>
                </a:gridCol>
                <a:gridCol w="1198245">
                  <a:extLst>
                    <a:ext uri="{9D8B030D-6E8A-4147-A177-3AD203B41FA5}">
                      <a16:colId xmlns:a16="http://schemas.microsoft.com/office/drawing/2014/main" xmlns="" val="471786448"/>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Cheap</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517953231"/>
                  </a:ext>
                </a:extLst>
              </a:tr>
              <a:tr h="232410">
                <a:tc>
                  <a:txBody>
                    <a:bodyPr/>
                    <a:lstStyle/>
                    <a:p>
                      <a:pPr algn="ctr">
                        <a:lnSpc>
                          <a:spcPct val="107000"/>
                        </a:lnSpc>
                        <a:spcAft>
                          <a:spcPts val="0"/>
                        </a:spcAft>
                      </a:pPr>
                      <a:r>
                        <a:rPr lang="en-CA" sz="1100" dirty="0">
                          <a:effectLst/>
                        </a:rPr>
                        <a:t>Training Score</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83.3%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82.1%</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83.4%</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70.8%</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856626366"/>
                  </a:ext>
                </a:extLst>
              </a:tr>
              <a:tr h="232410">
                <a:tc>
                  <a:txBody>
                    <a:bodyPr/>
                    <a:lstStyle/>
                    <a:p>
                      <a:pPr algn="ctr">
                        <a:lnSpc>
                          <a:spcPct val="107000"/>
                        </a:lnSpc>
                        <a:spcAft>
                          <a:spcPts val="0"/>
                        </a:spcAft>
                      </a:pPr>
                      <a:r>
                        <a:rPr lang="en-CA" sz="1100" dirty="0">
                          <a:effectLst/>
                        </a:rPr>
                        <a:t>Testing Score</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-2.1%</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-13.7%</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-17.1%</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-47.9%</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1574171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531910252"/>
              </p:ext>
            </p:extLst>
          </p:nvPr>
        </p:nvGraphicFramePr>
        <p:xfrm>
          <a:off x="4363130" y="5498103"/>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164969915"/>
                    </a:ext>
                  </a:extLst>
                </a:gridCol>
                <a:gridCol w="1198245">
                  <a:extLst>
                    <a:ext uri="{9D8B030D-6E8A-4147-A177-3AD203B41FA5}">
                      <a16:colId xmlns:a16="http://schemas.microsoft.com/office/drawing/2014/main" xmlns="" val="637589652"/>
                    </a:ext>
                  </a:extLst>
                </a:gridCol>
                <a:gridCol w="1198245">
                  <a:extLst>
                    <a:ext uri="{9D8B030D-6E8A-4147-A177-3AD203B41FA5}">
                      <a16:colId xmlns:a16="http://schemas.microsoft.com/office/drawing/2014/main" xmlns="" val="3551628391"/>
                    </a:ext>
                  </a:extLst>
                </a:gridCol>
                <a:gridCol w="1198245">
                  <a:extLst>
                    <a:ext uri="{9D8B030D-6E8A-4147-A177-3AD203B41FA5}">
                      <a16:colId xmlns:a16="http://schemas.microsoft.com/office/drawing/2014/main" xmlns="" val="2972910295"/>
                    </a:ext>
                  </a:extLst>
                </a:gridCol>
                <a:gridCol w="1198245">
                  <a:extLst>
                    <a:ext uri="{9D8B030D-6E8A-4147-A177-3AD203B41FA5}">
                      <a16:colId xmlns:a16="http://schemas.microsoft.com/office/drawing/2014/main" xmlns="" val="1819199626"/>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Cheap</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558104808"/>
                  </a:ext>
                </a:extLst>
              </a:tr>
              <a:tr h="232410">
                <a:tc>
                  <a:txBody>
                    <a:bodyPr/>
                    <a:lstStyle/>
                    <a:p>
                      <a:pPr algn="ctr">
                        <a:lnSpc>
                          <a:spcPct val="107000"/>
                        </a:lnSpc>
                        <a:spcAft>
                          <a:spcPts val="0"/>
                        </a:spcAft>
                      </a:pPr>
                      <a:r>
                        <a:rPr lang="en-CA" sz="1100" dirty="0">
                          <a:effectLst/>
                        </a:rPr>
                        <a:t>Training Score</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99.9%</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99.9%</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99.9%</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99.9%</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112968336"/>
                  </a:ext>
                </a:extLst>
              </a:tr>
              <a:tr h="232410">
                <a:tc>
                  <a:txBody>
                    <a:bodyPr/>
                    <a:lstStyle/>
                    <a:p>
                      <a:pPr algn="ctr">
                        <a:lnSpc>
                          <a:spcPct val="107000"/>
                        </a:lnSpc>
                        <a:spcAft>
                          <a:spcPts val="0"/>
                        </a:spcAft>
                      </a:pPr>
                      <a:r>
                        <a:rPr lang="en-CA" sz="1100">
                          <a:effectLst/>
                        </a:rPr>
                        <a:t>Testing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-38.9%</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-86.5%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-72.7%</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-84.8%</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404006074"/>
                  </a:ext>
                </a:extLst>
              </a:tr>
            </a:tbl>
          </a:graphicData>
        </a:graphic>
      </p:graphicFrame>
      <p:sp>
        <p:nvSpPr>
          <p:cNvPr id="17" name="TextBox 16"/>
          <p:cNvSpPr txBox="1"/>
          <p:nvPr/>
        </p:nvSpPr>
        <p:spPr>
          <a:xfrm>
            <a:off x="3125345" y="2050256"/>
            <a:ext cx="1193210" cy="584775"/>
          </a:xfrm>
          <a:prstGeom prst="rect">
            <a:avLst/>
          </a:prstGeom>
          <a:noFill/>
        </p:spPr>
        <p:txBody>
          <a:bodyPr wrap="square" rtlCol="0">
            <a:spAutoFit/>
          </a:bodyPr>
          <a:lstStyle/>
          <a:p>
            <a:pPr algn="ctr"/>
            <a:r>
              <a:rPr lang="en-CA" sz="3200" dirty="0" err="1" smtClean="0"/>
              <a:t>kNN</a:t>
            </a:r>
            <a:endParaRPr lang="en-CA" sz="2800" dirty="0"/>
          </a:p>
        </p:txBody>
      </p:sp>
      <p:sp>
        <p:nvSpPr>
          <p:cNvPr id="20" name="TextBox 19"/>
          <p:cNvSpPr txBox="1"/>
          <p:nvPr/>
        </p:nvSpPr>
        <p:spPr>
          <a:xfrm>
            <a:off x="3169920" y="2901036"/>
            <a:ext cx="1193210" cy="584775"/>
          </a:xfrm>
          <a:prstGeom prst="rect">
            <a:avLst/>
          </a:prstGeom>
          <a:noFill/>
        </p:spPr>
        <p:txBody>
          <a:bodyPr wrap="square" rtlCol="0">
            <a:spAutoFit/>
          </a:bodyPr>
          <a:lstStyle/>
          <a:p>
            <a:pPr algn="ctr"/>
            <a:r>
              <a:rPr lang="en-CA" sz="3200" dirty="0" smtClean="0"/>
              <a:t>SVM</a:t>
            </a:r>
            <a:endParaRPr lang="en-CA" sz="2800" dirty="0"/>
          </a:p>
        </p:txBody>
      </p:sp>
      <p:sp>
        <p:nvSpPr>
          <p:cNvPr id="21" name="TextBox 20"/>
          <p:cNvSpPr txBox="1"/>
          <p:nvPr/>
        </p:nvSpPr>
        <p:spPr>
          <a:xfrm>
            <a:off x="2721474" y="3766242"/>
            <a:ext cx="1680661" cy="584775"/>
          </a:xfrm>
          <a:prstGeom prst="rect">
            <a:avLst/>
          </a:prstGeom>
          <a:noFill/>
        </p:spPr>
        <p:txBody>
          <a:bodyPr wrap="square" rtlCol="0">
            <a:spAutoFit/>
          </a:bodyPr>
          <a:lstStyle/>
          <a:p>
            <a:pPr algn="ctr"/>
            <a:r>
              <a:rPr lang="en-CA" sz="3200" dirty="0" smtClean="0"/>
              <a:t>LASSO</a:t>
            </a:r>
            <a:endParaRPr lang="en-CA" sz="2800" dirty="0"/>
          </a:p>
        </p:txBody>
      </p:sp>
      <p:sp>
        <p:nvSpPr>
          <p:cNvPr id="22" name="TextBox 21"/>
          <p:cNvSpPr txBox="1"/>
          <p:nvPr/>
        </p:nvSpPr>
        <p:spPr>
          <a:xfrm>
            <a:off x="1672046" y="4640990"/>
            <a:ext cx="2691084" cy="523220"/>
          </a:xfrm>
          <a:prstGeom prst="rect">
            <a:avLst/>
          </a:prstGeom>
          <a:noFill/>
        </p:spPr>
        <p:txBody>
          <a:bodyPr wrap="square" rtlCol="0">
            <a:spAutoFit/>
          </a:bodyPr>
          <a:lstStyle/>
          <a:p>
            <a:pPr algn="ctr"/>
            <a:r>
              <a:rPr lang="en-CA" sz="2800" dirty="0" smtClean="0">
                <a:solidFill>
                  <a:srgbClr val="C00000"/>
                </a:solidFill>
              </a:rPr>
              <a:t>Random Forest</a:t>
            </a:r>
            <a:endParaRPr lang="en-CA" sz="2400" dirty="0">
              <a:solidFill>
                <a:srgbClr val="C00000"/>
              </a:solidFill>
            </a:endParaRPr>
          </a:p>
        </p:txBody>
      </p:sp>
      <p:sp>
        <p:nvSpPr>
          <p:cNvPr id="23" name="TextBox 22"/>
          <p:cNvSpPr txBox="1"/>
          <p:nvPr/>
        </p:nvSpPr>
        <p:spPr>
          <a:xfrm>
            <a:off x="865586" y="5437537"/>
            <a:ext cx="3729238" cy="584775"/>
          </a:xfrm>
          <a:prstGeom prst="rect">
            <a:avLst/>
          </a:prstGeom>
          <a:noFill/>
        </p:spPr>
        <p:txBody>
          <a:bodyPr wrap="square" rtlCol="0">
            <a:spAutoFit/>
          </a:bodyPr>
          <a:lstStyle/>
          <a:p>
            <a:pPr algn="ctr"/>
            <a:r>
              <a:rPr lang="en-CA" sz="3200" dirty="0" smtClean="0">
                <a:solidFill>
                  <a:srgbClr val="C00000"/>
                </a:solidFill>
              </a:rPr>
              <a:t>Neural Network</a:t>
            </a:r>
            <a:endParaRPr lang="en-CA" sz="2800" dirty="0">
              <a:solidFill>
                <a:srgbClr val="C00000"/>
              </a:solidFill>
            </a:endParaRPr>
          </a:p>
        </p:txBody>
      </p:sp>
      <p:sp>
        <p:nvSpPr>
          <p:cNvPr id="4" name="Footer Placeholder 3"/>
          <p:cNvSpPr>
            <a:spLocks noGrp="1"/>
          </p:cNvSpPr>
          <p:nvPr>
            <p:ph type="ftr" sz="quarter" idx="11"/>
          </p:nvPr>
        </p:nvSpPr>
        <p:spPr>
          <a:xfrm>
            <a:off x="3686185" y="6042693"/>
            <a:ext cx="4822804" cy="365125"/>
          </a:xfrm>
        </p:spPr>
        <p:txBody>
          <a:bodyPr/>
          <a:lstStyle/>
          <a:p>
            <a:r>
              <a:rPr lang="en-US" smtClean="0"/>
              <a:t>Group-36</a:t>
            </a:r>
            <a:endParaRPr lang="en-US"/>
          </a:p>
        </p:txBody>
      </p:sp>
      <p:sp>
        <p:nvSpPr>
          <p:cNvPr id="5" name="Slide Number Placeholder 4"/>
          <p:cNvSpPr>
            <a:spLocks noGrp="1"/>
          </p:cNvSpPr>
          <p:nvPr>
            <p:ph type="sldNum" sz="quarter" idx="12"/>
          </p:nvPr>
        </p:nvSpPr>
        <p:spPr>
          <a:xfrm>
            <a:off x="9900458" y="6042693"/>
            <a:ext cx="1312025" cy="365125"/>
          </a:xfrm>
        </p:spPr>
        <p:txBody>
          <a:bodyPr/>
          <a:lstStyle/>
          <a:p>
            <a:fld id="{A985DA8E-C363-4544-81C4-B41AC190863D}" type="slidenum">
              <a:rPr lang="en-US" smtClean="0"/>
              <a:t>20</a:t>
            </a:fld>
            <a:endParaRPr lang="en-US"/>
          </a:p>
        </p:txBody>
      </p:sp>
    </p:spTree>
    <p:extLst>
      <p:ext uri="{BB962C8B-B14F-4D97-AF65-F5344CB8AC3E}">
        <p14:creationId xmlns:p14="http://schemas.microsoft.com/office/powerpoint/2010/main" val="3018077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400" dirty="0"/>
              <a:t>Stage One (No Feature Selection</a:t>
            </a:r>
            <a:r>
              <a:rPr lang="en-CA" sz="4400" dirty="0" smtClean="0"/>
              <a:t>)-(2)</a:t>
            </a:r>
            <a:endParaRPr lang="en-CA" sz="4400" dirty="0"/>
          </a:p>
        </p:txBody>
      </p:sp>
      <p:sp>
        <p:nvSpPr>
          <p:cNvPr id="3" name="Content Placeholder 2"/>
          <p:cNvSpPr>
            <a:spLocks noGrp="1"/>
          </p:cNvSpPr>
          <p:nvPr>
            <p:ph idx="1"/>
          </p:nvPr>
        </p:nvSpPr>
        <p:spPr/>
        <p:txBody>
          <a:bodyPr/>
          <a:lstStyle/>
          <a:p>
            <a:r>
              <a:rPr lang="en-CA" dirty="0" smtClean="0"/>
              <a:t>Attempting the classification problem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653938764"/>
              </p:ext>
            </p:extLst>
          </p:nvPr>
        </p:nvGraphicFramePr>
        <p:xfrm>
          <a:off x="4335881" y="2366103"/>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1807609908"/>
                    </a:ext>
                  </a:extLst>
                </a:gridCol>
                <a:gridCol w="1198245">
                  <a:extLst>
                    <a:ext uri="{9D8B030D-6E8A-4147-A177-3AD203B41FA5}">
                      <a16:colId xmlns:a16="http://schemas.microsoft.com/office/drawing/2014/main" xmlns="" val="1949699221"/>
                    </a:ext>
                  </a:extLst>
                </a:gridCol>
                <a:gridCol w="1198245">
                  <a:extLst>
                    <a:ext uri="{9D8B030D-6E8A-4147-A177-3AD203B41FA5}">
                      <a16:colId xmlns:a16="http://schemas.microsoft.com/office/drawing/2014/main" xmlns="" val="4225993426"/>
                    </a:ext>
                  </a:extLst>
                </a:gridCol>
                <a:gridCol w="1198245">
                  <a:extLst>
                    <a:ext uri="{9D8B030D-6E8A-4147-A177-3AD203B41FA5}">
                      <a16:colId xmlns:a16="http://schemas.microsoft.com/office/drawing/2014/main" xmlns="" val="759821121"/>
                    </a:ext>
                  </a:extLst>
                </a:gridCol>
                <a:gridCol w="1198245">
                  <a:extLst>
                    <a:ext uri="{9D8B030D-6E8A-4147-A177-3AD203B41FA5}">
                      <a16:colId xmlns:a16="http://schemas.microsoft.com/office/drawing/2014/main" xmlns="" val="1411088878"/>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Cheap</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574811233"/>
                  </a:ext>
                </a:extLst>
              </a:tr>
              <a:tr h="232410">
                <a:tc>
                  <a:txBody>
                    <a:bodyPr/>
                    <a:lstStyle/>
                    <a:p>
                      <a:pPr algn="ctr">
                        <a:lnSpc>
                          <a:spcPct val="107000"/>
                        </a:lnSpc>
                        <a:spcAft>
                          <a:spcPts val="0"/>
                        </a:spcAft>
                      </a:pPr>
                      <a:r>
                        <a:rPr lang="en-CA" sz="1100">
                          <a:effectLst/>
                        </a:rPr>
                        <a:t>Accuracy</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57.7%</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52.3%</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55.3%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61.9%</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756207365"/>
                  </a:ext>
                </a:extLst>
              </a:tr>
              <a:tr h="232410">
                <a:tc>
                  <a:txBody>
                    <a:bodyPr/>
                    <a:lstStyle/>
                    <a:p>
                      <a:pPr algn="ctr">
                        <a:lnSpc>
                          <a:spcPct val="107000"/>
                        </a:lnSpc>
                        <a:spcAft>
                          <a:spcPts val="0"/>
                        </a:spcAft>
                      </a:pPr>
                      <a:r>
                        <a:rPr lang="en-CA" sz="1100">
                          <a:effectLst/>
                        </a:rPr>
                        <a:t>AUC</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54%</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50%</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55%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45%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00762715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09411516"/>
              </p:ext>
            </p:extLst>
          </p:nvPr>
        </p:nvGraphicFramePr>
        <p:xfrm>
          <a:off x="4335881" y="3297921"/>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78139745"/>
                    </a:ext>
                  </a:extLst>
                </a:gridCol>
                <a:gridCol w="1198245">
                  <a:extLst>
                    <a:ext uri="{9D8B030D-6E8A-4147-A177-3AD203B41FA5}">
                      <a16:colId xmlns:a16="http://schemas.microsoft.com/office/drawing/2014/main" xmlns="" val="4104939573"/>
                    </a:ext>
                  </a:extLst>
                </a:gridCol>
                <a:gridCol w="1198245">
                  <a:extLst>
                    <a:ext uri="{9D8B030D-6E8A-4147-A177-3AD203B41FA5}">
                      <a16:colId xmlns:a16="http://schemas.microsoft.com/office/drawing/2014/main" xmlns="" val="1565996188"/>
                    </a:ext>
                  </a:extLst>
                </a:gridCol>
                <a:gridCol w="1198245">
                  <a:extLst>
                    <a:ext uri="{9D8B030D-6E8A-4147-A177-3AD203B41FA5}">
                      <a16:colId xmlns:a16="http://schemas.microsoft.com/office/drawing/2014/main" xmlns="" val="2098803556"/>
                    </a:ext>
                  </a:extLst>
                </a:gridCol>
                <a:gridCol w="1198245">
                  <a:extLst>
                    <a:ext uri="{9D8B030D-6E8A-4147-A177-3AD203B41FA5}">
                      <a16:colId xmlns:a16="http://schemas.microsoft.com/office/drawing/2014/main" xmlns="" val="3897356552"/>
                    </a:ext>
                  </a:extLst>
                </a:gridCol>
              </a:tblGrid>
              <a:tr h="232410">
                <a:tc>
                  <a:txBody>
                    <a:bodyPr/>
                    <a:lstStyle/>
                    <a:p>
                      <a:pPr algn="ctr">
                        <a:lnSpc>
                          <a:spcPct val="107000"/>
                        </a:lnSpc>
                        <a:spcAft>
                          <a:spcPts val="0"/>
                        </a:spcAft>
                      </a:pPr>
                      <a:r>
                        <a:rPr lang="en-CA" sz="1100" dirty="0">
                          <a:effectLst/>
                        </a:rPr>
                        <a:t> </a:t>
                      </a:r>
                      <a:r>
                        <a:rPr lang="en-CA" sz="1100" dirty="0" smtClean="0">
                          <a:effectLst/>
                        </a:rPr>
                        <a:t>`</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Cheap</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985683862"/>
                  </a:ext>
                </a:extLst>
              </a:tr>
              <a:tr h="232410">
                <a:tc>
                  <a:txBody>
                    <a:bodyPr/>
                    <a:lstStyle/>
                    <a:p>
                      <a:pPr algn="ctr">
                        <a:lnSpc>
                          <a:spcPct val="107000"/>
                        </a:lnSpc>
                        <a:spcAft>
                          <a:spcPts val="0"/>
                        </a:spcAft>
                      </a:pPr>
                      <a:r>
                        <a:rPr lang="en-CA" sz="1100" dirty="0">
                          <a:effectLst/>
                        </a:rPr>
                        <a:t>Accuracy</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60.1%</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55.3%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66.6%</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73.8%</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639127057"/>
                  </a:ext>
                </a:extLst>
              </a:tr>
              <a:tr h="232410">
                <a:tc>
                  <a:txBody>
                    <a:bodyPr/>
                    <a:lstStyle/>
                    <a:p>
                      <a:pPr algn="ctr">
                        <a:lnSpc>
                          <a:spcPct val="107000"/>
                        </a:lnSpc>
                        <a:spcAft>
                          <a:spcPts val="0"/>
                        </a:spcAft>
                      </a:pPr>
                      <a:r>
                        <a:rPr lang="en-CA" sz="1100">
                          <a:effectLst/>
                        </a:rPr>
                        <a:t>AUC</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65%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54%</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65%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62%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8991726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60444177"/>
              </p:ext>
            </p:extLst>
          </p:nvPr>
        </p:nvGraphicFramePr>
        <p:xfrm>
          <a:off x="4335881" y="4229739"/>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271090972"/>
                    </a:ext>
                  </a:extLst>
                </a:gridCol>
                <a:gridCol w="1198245">
                  <a:extLst>
                    <a:ext uri="{9D8B030D-6E8A-4147-A177-3AD203B41FA5}">
                      <a16:colId xmlns:a16="http://schemas.microsoft.com/office/drawing/2014/main" xmlns="" val="1778570699"/>
                    </a:ext>
                  </a:extLst>
                </a:gridCol>
                <a:gridCol w="1198245">
                  <a:extLst>
                    <a:ext uri="{9D8B030D-6E8A-4147-A177-3AD203B41FA5}">
                      <a16:colId xmlns:a16="http://schemas.microsoft.com/office/drawing/2014/main" xmlns="" val="639621132"/>
                    </a:ext>
                  </a:extLst>
                </a:gridCol>
                <a:gridCol w="1198245">
                  <a:extLst>
                    <a:ext uri="{9D8B030D-6E8A-4147-A177-3AD203B41FA5}">
                      <a16:colId xmlns:a16="http://schemas.microsoft.com/office/drawing/2014/main" xmlns="" val="1453786530"/>
                    </a:ext>
                  </a:extLst>
                </a:gridCol>
                <a:gridCol w="1198245">
                  <a:extLst>
                    <a:ext uri="{9D8B030D-6E8A-4147-A177-3AD203B41FA5}">
                      <a16:colId xmlns:a16="http://schemas.microsoft.com/office/drawing/2014/main" xmlns="" val="119514559"/>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Cheap</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72667604"/>
                  </a:ext>
                </a:extLst>
              </a:tr>
              <a:tr h="232410">
                <a:tc>
                  <a:txBody>
                    <a:bodyPr/>
                    <a:lstStyle/>
                    <a:p>
                      <a:pPr algn="ctr">
                        <a:lnSpc>
                          <a:spcPct val="107000"/>
                        </a:lnSpc>
                        <a:spcAft>
                          <a:spcPts val="0"/>
                        </a:spcAft>
                      </a:pPr>
                      <a:r>
                        <a:rPr lang="en-CA" sz="1100">
                          <a:effectLst/>
                        </a:rPr>
                        <a:t>Accuracy</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53.5%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49.4%</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62.5%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70.8%</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15612519"/>
                  </a:ext>
                </a:extLst>
              </a:tr>
              <a:tr h="232410">
                <a:tc>
                  <a:txBody>
                    <a:bodyPr/>
                    <a:lstStyle/>
                    <a:p>
                      <a:pPr algn="ctr">
                        <a:lnSpc>
                          <a:spcPct val="107000"/>
                        </a:lnSpc>
                        <a:spcAft>
                          <a:spcPts val="0"/>
                        </a:spcAft>
                      </a:pPr>
                      <a:r>
                        <a:rPr lang="en-CA" sz="1100">
                          <a:effectLst/>
                        </a:rPr>
                        <a:t>AUC</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60%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47%</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63%</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46%</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56261545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81699735"/>
              </p:ext>
            </p:extLst>
          </p:nvPr>
        </p:nvGraphicFramePr>
        <p:xfrm>
          <a:off x="4335880" y="5161557"/>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4058092401"/>
                    </a:ext>
                  </a:extLst>
                </a:gridCol>
                <a:gridCol w="1198245">
                  <a:extLst>
                    <a:ext uri="{9D8B030D-6E8A-4147-A177-3AD203B41FA5}">
                      <a16:colId xmlns:a16="http://schemas.microsoft.com/office/drawing/2014/main" xmlns="" val="908138854"/>
                    </a:ext>
                  </a:extLst>
                </a:gridCol>
                <a:gridCol w="1198245">
                  <a:extLst>
                    <a:ext uri="{9D8B030D-6E8A-4147-A177-3AD203B41FA5}">
                      <a16:colId xmlns:a16="http://schemas.microsoft.com/office/drawing/2014/main" xmlns="" val="3097896877"/>
                    </a:ext>
                  </a:extLst>
                </a:gridCol>
                <a:gridCol w="1198245">
                  <a:extLst>
                    <a:ext uri="{9D8B030D-6E8A-4147-A177-3AD203B41FA5}">
                      <a16:colId xmlns:a16="http://schemas.microsoft.com/office/drawing/2014/main" xmlns="" val="1728099900"/>
                    </a:ext>
                  </a:extLst>
                </a:gridCol>
                <a:gridCol w="1198245">
                  <a:extLst>
                    <a:ext uri="{9D8B030D-6E8A-4147-A177-3AD203B41FA5}">
                      <a16:colId xmlns:a16="http://schemas.microsoft.com/office/drawing/2014/main" xmlns="" val="1624943011"/>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Cheap</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921699566"/>
                  </a:ext>
                </a:extLst>
              </a:tr>
              <a:tr h="232410">
                <a:tc>
                  <a:txBody>
                    <a:bodyPr/>
                    <a:lstStyle/>
                    <a:p>
                      <a:pPr algn="ctr">
                        <a:lnSpc>
                          <a:spcPct val="107000"/>
                        </a:lnSpc>
                        <a:spcAft>
                          <a:spcPts val="0"/>
                        </a:spcAft>
                      </a:pPr>
                      <a:r>
                        <a:rPr lang="en-CA" sz="1100">
                          <a:effectLst/>
                        </a:rPr>
                        <a:t>Accuracy</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55.3%</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54.1%</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56.5%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67.2%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54509323"/>
                  </a:ext>
                </a:extLst>
              </a:tr>
              <a:tr h="232410">
                <a:tc>
                  <a:txBody>
                    <a:bodyPr/>
                    <a:lstStyle/>
                    <a:p>
                      <a:pPr algn="ctr">
                        <a:lnSpc>
                          <a:spcPct val="107000"/>
                        </a:lnSpc>
                        <a:spcAft>
                          <a:spcPts val="0"/>
                        </a:spcAft>
                      </a:pPr>
                      <a:r>
                        <a:rPr lang="en-CA" sz="1100" dirty="0">
                          <a:effectLst/>
                        </a:rPr>
                        <a:t>AUC</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60%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54%</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61%</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62%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151907777"/>
                  </a:ext>
                </a:extLst>
              </a:tr>
            </a:tbl>
          </a:graphicData>
        </a:graphic>
      </p:graphicFrame>
      <p:sp>
        <p:nvSpPr>
          <p:cNvPr id="8" name="TextBox 7"/>
          <p:cNvSpPr txBox="1"/>
          <p:nvPr/>
        </p:nvSpPr>
        <p:spPr>
          <a:xfrm>
            <a:off x="2273854" y="2478558"/>
            <a:ext cx="1193210" cy="584775"/>
          </a:xfrm>
          <a:prstGeom prst="rect">
            <a:avLst/>
          </a:prstGeom>
          <a:noFill/>
        </p:spPr>
        <p:txBody>
          <a:bodyPr wrap="square" rtlCol="0">
            <a:spAutoFit/>
          </a:bodyPr>
          <a:lstStyle/>
          <a:p>
            <a:pPr algn="ctr"/>
            <a:r>
              <a:rPr lang="en-CA" sz="3200" dirty="0" err="1" smtClean="0"/>
              <a:t>kNN</a:t>
            </a:r>
            <a:endParaRPr lang="en-CA" sz="2800" dirty="0"/>
          </a:p>
        </p:txBody>
      </p:sp>
      <p:sp>
        <p:nvSpPr>
          <p:cNvPr id="9" name="TextBox 8"/>
          <p:cNvSpPr txBox="1"/>
          <p:nvPr/>
        </p:nvSpPr>
        <p:spPr>
          <a:xfrm>
            <a:off x="2273854" y="3382262"/>
            <a:ext cx="1193210" cy="584775"/>
          </a:xfrm>
          <a:prstGeom prst="rect">
            <a:avLst/>
          </a:prstGeom>
          <a:noFill/>
        </p:spPr>
        <p:txBody>
          <a:bodyPr wrap="square" rtlCol="0">
            <a:spAutoFit/>
          </a:bodyPr>
          <a:lstStyle/>
          <a:p>
            <a:pPr algn="ctr"/>
            <a:r>
              <a:rPr lang="en-CA" sz="3200" dirty="0" smtClean="0"/>
              <a:t>SVM</a:t>
            </a:r>
            <a:endParaRPr lang="en-CA" sz="2800" dirty="0"/>
          </a:p>
        </p:txBody>
      </p:sp>
      <p:sp>
        <p:nvSpPr>
          <p:cNvPr id="12" name="TextBox 11"/>
          <p:cNvSpPr txBox="1"/>
          <p:nvPr/>
        </p:nvSpPr>
        <p:spPr>
          <a:xfrm>
            <a:off x="713437" y="4254231"/>
            <a:ext cx="3622443" cy="584775"/>
          </a:xfrm>
          <a:prstGeom prst="rect">
            <a:avLst/>
          </a:prstGeom>
          <a:noFill/>
        </p:spPr>
        <p:txBody>
          <a:bodyPr wrap="square" rtlCol="0">
            <a:spAutoFit/>
          </a:bodyPr>
          <a:lstStyle/>
          <a:p>
            <a:pPr algn="ctr"/>
            <a:r>
              <a:rPr lang="en-CA" sz="3200" dirty="0" smtClean="0"/>
              <a:t>Random Forest</a:t>
            </a:r>
            <a:endParaRPr lang="en-CA" sz="2800" dirty="0"/>
          </a:p>
        </p:txBody>
      </p:sp>
      <p:sp>
        <p:nvSpPr>
          <p:cNvPr id="13" name="TextBox 12"/>
          <p:cNvSpPr txBox="1"/>
          <p:nvPr/>
        </p:nvSpPr>
        <p:spPr>
          <a:xfrm>
            <a:off x="436917" y="5221885"/>
            <a:ext cx="3935723" cy="584775"/>
          </a:xfrm>
          <a:prstGeom prst="rect">
            <a:avLst/>
          </a:prstGeom>
          <a:noFill/>
        </p:spPr>
        <p:txBody>
          <a:bodyPr wrap="square" rtlCol="0">
            <a:spAutoFit/>
          </a:bodyPr>
          <a:lstStyle/>
          <a:p>
            <a:pPr algn="ctr"/>
            <a:r>
              <a:rPr lang="en-CA" sz="3200" dirty="0" smtClean="0"/>
              <a:t>Neural Network</a:t>
            </a:r>
            <a:endParaRPr lang="en-CA" sz="2800" dirty="0"/>
          </a:p>
        </p:txBody>
      </p:sp>
      <p:sp>
        <p:nvSpPr>
          <p:cNvPr id="10" name="Footer Placeholder 9"/>
          <p:cNvSpPr>
            <a:spLocks noGrp="1"/>
          </p:cNvSpPr>
          <p:nvPr>
            <p:ph type="ftr" sz="quarter" idx="11"/>
          </p:nvPr>
        </p:nvSpPr>
        <p:spPr/>
        <p:txBody>
          <a:bodyPr/>
          <a:lstStyle/>
          <a:p>
            <a:r>
              <a:rPr lang="en-US" smtClean="0"/>
              <a:t>Group-36</a:t>
            </a:r>
            <a:endParaRPr lang="en-US"/>
          </a:p>
        </p:txBody>
      </p:sp>
      <p:sp>
        <p:nvSpPr>
          <p:cNvPr id="11" name="Slide Number Placeholder 10"/>
          <p:cNvSpPr>
            <a:spLocks noGrp="1"/>
          </p:cNvSpPr>
          <p:nvPr>
            <p:ph type="sldNum" sz="quarter" idx="12"/>
          </p:nvPr>
        </p:nvSpPr>
        <p:spPr/>
        <p:txBody>
          <a:bodyPr/>
          <a:lstStyle/>
          <a:p>
            <a:fld id="{A985DA8E-C363-4544-81C4-B41AC190863D}" type="slidenum">
              <a:rPr lang="en-US" smtClean="0"/>
              <a:t>21</a:t>
            </a:fld>
            <a:endParaRPr lang="en-US"/>
          </a:p>
        </p:txBody>
      </p:sp>
    </p:spTree>
    <p:extLst>
      <p:ext uri="{BB962C8B-B14F-4D97-AF65-F5344CB8AC3E}">
        <p14:creationId xmlns:p14="http://schemas.microsoft.com/office/powerpoint/2010/main" val="1667974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Stage two- (1)</a:t>
            </a:r>
            <a:br>
              <a:rPr lang="en-CA" dirty="0" smtClean="0"/>
            </a:br>
            <a:r>
              <a:rPr lang="en-CA" sz="3100" dirty="0" smtClean="0"/>
              <a:t>Feature </a:t>
            </a:r>
            <a:r>
              <a:rPr lang="en-CA" sz="3100" dirty="0"/>
              <a:t>Selection- Feature Ranking (Mutual Information metric</a:t>
            </a:r>
            <a:r>
              <a:rPr lang="en-CA" sz="3100" dirty="0" smtClean="0"/>
              <a:t>)</a:t>
            </a:r>
            <a:endParaRPr lang="en-CA" sz="3100" dirty="0"/>
          </a:p>
        </p:txBody>
      </p:sp>
      <p:sp>
        <p:nvSpPr>
          <p:cNvPr id="3" name="Content Placeholder 2"/>
          <p:cNvSpPr>
            <a:spLocks noGrp="1"/>
          </p:cNvSpPr>
          <p:nvPr>
            <p:ph idx="1"/>
          </p:nvPr>
        </p:nvSpPr>
        <p:spPr/>
        <p:txBody>
          <a:bodyPr/>
          <a:lstStyle/>
          <a:p>
            <a:pPr lvl="1"/>
            <a:r>
              <a:rPr lang="en-CA" dirty="0" smtClean="0"/>
              <a:t>Frequency of visiting Cheap restaurants:</a:t>
            </a:r>
          </a:p>
          <a:p>
            <a:pPr lvl="1"/>
            <a:endParaRPr lang="en-CA" dirty="0" smtClean="0"/>
          </a:p>
          <a:p>
            <a:pPr lvl="1"/>
            <a:endParaRPr lang="en-CA" dirty="0" smtClean="0"/>
          </a:p>
          <a:p>
            <a:pPr lvl="1"/>
            <a:r>
              <a:rPr lang="en-CA" dirty="0" smtClean="0"/>
              <a:t>Frequency of visiting Moderate restaurants:</a:t>
            </a:r>
          </a:p>
          <a:p>
            <a:pPr lvl="1"/>
            <a:endParaRPr lang="en-CA" dirty="0" smtClean="0"/>
          </a:p>
          <a:p>
            <a:pPr lvl="1"/>
            <a:endParaRPr lang="en-CA" dirty="0" smtClean="0"/>
          </a:p>
          <a:p>
            <a:pPr lvl="1"/>
            <a:r>
              <a:rPr lang="en-CA" dirty="0" smtClean="0"/>
              <a:t>Frequency of visiting Expensive restaurants:</a:t>
            </a:r>
          </a:p>
          <a:p>
            <a:pPr lvl="1"/>
            <a:endParaRPr lang="en-CA" dirty="0" smtClean="0"/>
          </a:p>
          <a:p>
            <a:pPr lvl="1"/>
            <a:endParaRPr lang="en-CA" dirty="0" smtClean="0"/>
          </a:p>
          <a:p>
            <a:pPr lvl="1"/>
            <a:r>
              <a:rPr lang="en-CA" dirty="0" smtClean="0"/>
              <a:t>Frequency of visiting Very Expensive restaurants:</a:t>
            </a:r>
            <a:endParaRPr lang="en-CA" dirty="0"/>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pPr/>
              <a:t>22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56411377"/>
              </p:ext>
            </p:extLst>
          </p:nvPr>
        </p:nvGraphicFramePr>
        <p:xfrm>
          <a:off x="3487589" y="2276858"/>
          <a:ext cx="6016625" cy="537658"/>
        </p:xfrm>
        <a:graphic>
          <a:graphicData uri="http://schemas.openxmlformats.org/drawingml/2006/table">
            <a:tbl>
              <a:tblPr firstRow="1" firstCol="1" bandRow="1">
                <a:tableStyleId>{5C22544A-7EE6-4342-B048-85BDC9FD1C3A}</a:tableStyleId>
              </a:tblPr>
              <a:tblGrid>
                <a:gridCol w="2005113">
                  <a:extLst>
                    <a:ext uri="{9D8B030D-6E8A-4147-A177-3AD203B41FA5}">
                      <a16:colId xmlns:a16="http://schemas.microsoft.com/office/drawing/2014/main" xmlns="" val="1543134917"/>
                    </a:ext>
                  </a:extLst>
                </a:gridCol>
                <a:gridCol w="2005756">
                  <a:extLst>
                    <a:ext uri="{9D8B030D-6E8A-4147-A177-3AD203B41FA5}">
                      <a16:colId xmlns:a16="http://schemas.microsoft.com/office/drawing/2014/main" xmlns="" val="696929014"/>
                    </a:ext>
                  </a:extLst>
                </a:gridCol>
                <a:gridCol w="2005756">
                  <a:extLst>
                    <a:ext uri="{9D8B030D-6E8A-4147-A177-3AD203B41FA5}">
                      <a16:colId xmlns:a16="http://schemas.microsoft.com/office/drawing/2014/main" xmlns="" val="417899198"/>
                    </a:ext>
                  </a:extLst>
                </a:gridCol>
              </a:tblGrid>
              <a:tr h="268829">
                <a:tc>
                  <a:txBody>
                    <a:bodyPr/>
                    <a:lstStyle/>
                    <a:p>
                      <a:pPr algn="ctr">
                        <a:lnSpc>
                          <a:spcPct val="107000"/>
                        </a:lnSpc>
                        <a:spcAft>
                          <a:spcPts val="0"/>
                        </a:spcAft>
                      </a:pPr>
                      <a:r>
                        <a:rPr lang="en-CA" sz="1100" dirty="0" err="1">
                          <a:effectLst/>
                        </a:rPr>
                        <a:t>air_travel</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achievement</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swimming</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05042642"/>
                  </a:ext>
                </a:extLst>
              </a:tr>
              <a:tr h="268829">
                <a:tc>
                  <a:txBody>
                    <a:bodyPr/>
                    <a:lstStyle/>
                    <a:p>
                      <a:pPr algn="ctr">
                        <a:lnSpc>
                          <a:spcPct val="107000"/>
                        </a:lnSpc>
                        <a:spcAft>
                          <a:spcPts val="0"/>
                        </a:spcAft>
                      </a:pPr>
                      <a:r>
                        <a:rPr lang="en-CA" sz="1100">
                          <a:effectLst/>
                        </a:rPr>
                        <a:t>0.13093052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0.0870093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0.08630168</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55974179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03096069"/>
              </p:ext>
            </p:extLst>
          </p:nvPr>
        </p:nvGraphicFramePr>
        <p:xfrm>
          <a:off x="3487589" y="3294250"/>
          <a:ext cx="6019364" cy="490683"/>
        </p:xfrm>
        <a:graphic>
          <a:graphicData uri="http://schemas.openxmlformats.org/drawingml/2006/table">
            <a:tbl>
              <a:tblPr firstRow="1" firstCol="1" bandRow="1">
                <a:tableStyleId>{5C22544A-7EE6-4342-B048-85BDC9FD1C3A}</a:tableStyleId>
              </a:tblPr>
              <a:tblGrid>
                <a:gridCol w="2006026">
                  <a:extLst>
                    <a:ext uri="{9D8B030D-6E8A-4147-A177-3AD203B41FA5}">
                      <a16:colId xmlns:a16="http://schemas.microsoft.com/office/drawing/2014/main" xmlns="" val="2474305709"/>
                    </a:ext>
                  </a:extLst>
                </a:gridCol>
                <a:gridCol w="2006669">
                  <a:extLst>
                    <a:ext uri="{9D8B030D-6E8A-4147-A177-3AD203B41FA5}">
                      <a16:colId xmlns:a16="http://schemas.microsoft.com/office/drawing/2014/main" xmlns="" val="2703481562"/>
                    </a:ext>
                  </a:extLst>
                </a:gridCol>
                <a:gridCol w="2006669">
                  <a:extLst>
                    <a:ext uri="{9D8B030D-6E8A-4147-A177-3AD203B41FA5}">
                      <a16:colId xmlns:a16="http://schemas.microsoft.com/office/drawing/2014/main" xmlns="" val="1984370635"/>
                    </a:ext>
                  </a:extLst>
                </a:gridCol>
              </a:tblGrid>
              <a:tr h="222687">
                <a:tc>
                  <a:txBody>
                    <a:bodyPr/>
                    <a:lstStyle/>
                    <a:p>
                      <a:pPr algn="ctr">
                        <a:lnSpc>
                          <a:spcPct val="107000"/>
                        </a:lnSpc>
                        <a:spcAft>
                          <a:spcPts val="0"/>
                        </a:spcAft>
                      </a:pPr>
                      <a:r>
                        <a:rPr lang="en-CA" sz="1100" dirty="0">
                          <a:effectLst/>
                        </a:rPr>
                        <a:t>office</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alcohol</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family</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931606306"/>
                  </a:ext>
                </a:extLst>
              </a:tr>
              <a:tr h="267996">
                <a:tc>
                  <a:txBody>
                    <a:bodyPr/>
                    <a:lstStyle/>
                    <a:p>
                      <a:pPr algn="ctr">
                        <a:lnSpc>
                          <a:spcPct val="107000"/>
                        </a:lnSpc>
                        <a:spcAft>
                          <a:spcPts val="0"/>
                        </a:spcAft>
                      </a:pPr>
                      <a:r>
                        <a:rPr lang="en-CA" sz="1100">
                          <a:effectLst/>
                        </a:rPr>
                        <a:t>0.09203442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0.08195523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0.08058522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4765091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44287874"/>
              </p:ext>
            </p:extLst>
          </p:nvPr>
        </p:nvGraphicFramePr>
        <p:xfrm>
          <a:off x="3487589" y="4263032"/>
          <a:ext cx="6016625" cy="458860"/>
        </p:xfrm>
        <a:graphic>
          <a:graphicData uri="http://schemas.openxmlformats.org/drawingml/2006/table">
            <a:tbl>
              <a:tblPr firstRow="1" firstCol="1" bandRow="1">
                <a:tableStyleId>{5C22544A-7EE6-4342-B048-85BDC9FD1C3A}</a:tableStyleId>
              </a:tblPr>
              <a:tblGrid>
                <a:gridCol w="2005113">
                  <a:extLst>
                    <a:ext uri="{9D8B030D-6E8A-4147-A177-3AD203B41FA5}">
                      <a16:colId xmlns:a16="http://schemas.microsoft.com/office/drawing/2014/main" xmlns="" val="1478491546"/>
                    </a:ext>
                  </a:extLst>
                </a:gridCol>
                <a:gridCol w="2005756">
                  <a:extLst>
                    <a:ext uri="{9D8B030D-6E8A-4147-A177-3AD203B41FA5}">
                      <a16:colId xmlns:a16="http://schemas.microsoft.com/office/drawing/2014/main" xmlns="" val="1027021574"/>
                    </a:ext>
                  </a:extLst>
                </a:gridCol>
                <a:gridCol w="2005756">
                  <a:extLst>
                    <a:ext uri="{9D8B030D-6E8A-4147-A177-3AD203B41FA5}">
                      <a16:colId xmlns:a16="http://schemas.microsoft.com/office/drawing/2014/main" xmlns="" val="706740887"/>
                    </a:ext>
                  </a:extLst>
                </a:gridCol>
              </a:tblGrid>
              <a:tr h="229430">
                <a:tc>
                  <a:txBody>
                    <a:bodyPr/>
                    <a:lstStyle/>
                    <a:p>
                      <a:pPr algn="ctr">
                        <a:lnSpc>
                          <a:spcPct val="107000"/>
                        </a:lnSpc>
                        <a:spcAft>
                          <a:spcPts val="0"/>
                        </a:spcAft>
                      </a:pPr>
                      <a:r>
                        <a:rPr lang="en-CA" sz="1100" dirty="0">
                          <a:effectLst/>
                        </a:rPr>
                        <a:t>philosophy</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toy</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occupation</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031233903"/>
                  </a:ext>
                </a:extLst>
              </a:tr>
              <a:tr h="229430">
                <a:tc>
                  <a:txBody>
                    <a:bodyPr/>
                    <a:lstStyle/>
                    <a:p>
                      <a:pPr algn="ctr">
                        <a:lnSpc>
                          <a:spcPct val="107000"/>
                        </a:lnSpc>
                        <a:spcAft>
                          <a:spcPts val="0"/>
                        </a:spcAft>
                      </a:pPr>
                      <a:r>
                        <a:rPr lang="en-CA" sz="1100">
                          <a:effectLst/>
                        </a:rPr>
                        <a:t>0.0901525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0.07765963</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0.0771492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63409305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45033556"/>
              </p:ext>
            </p:extLst>
          </p:nvPr>
        </p:nvGraphicFramePr>
        <p:xfrm>
          <a:off x="3487589" y="5276538"/>
          <a:ext cx="6016625" cy="554404"/>
        </p:xfrm>
        <a:graphic>
          <a:graphicData uri="http://schemas.openxmlformats.org/drawingml/2006/table">
            <a:tbl>
              <a:tblPr firstRow="1" firstCol="1" bandRow="1">
                <a:tableStyleId>{5C22544A-7EE6-4342-B048-85BDC9FD1C3A}</a:tableStyleId>
              </a:tblPr>
              <a:tblGrid>
                <a:gridCol w="2005113">
                  <a:extLst>
                    <a:ext uri="{9D8B030D-6E8A-4147-A177-3AD203B41FA5}">
                      <a16:colId xmlns:a16="http://schemas.microsoft.com/office/drawing/2014/main" xmlns="" val="2639682520"/>
                    </a:ext>
                  </a:extLst>
                </a:gridCol>
                <a:gridCol w="2005756">
                  <a:extLst>
                    <a:ext uri="{9D8B030D-6E8A-4147-A177-3AD203B41FA5}">
                      <a16:colId xmlns:a16="http://schemas.microsoft.com/office/drawing/2014/main" xmlns="" val="487780087"/>
                    </a:ext>
                  </a:extLst>
                </a:gridCol>
                <a:gridCol w="2005756">
                  <a:extLst>
                    <a:ext uri="{9D8B030D-6E8A-4147-A177-3AD203B41FA5}">
                      <a16:colId xmlns:a16="http://schemas.microsoft.com/office/drawing/2014/main" xmlns="" val="2311631809"/>
                    </a:ext>
                  </a:extLst>
                </a:gridCol>
              </a:tblGrid>
              <a:tr h="277202">
                <a:tc>
                  <a:txBody>
                    <a:bodyPr/>
                    <a:lstStyle/>
                    <a:p>
                      <a:pPr algn="ctr">
                        <a:lnSpc>
                          <a:spcPct val="107000"/>
                        </a:lnSpc>
                        <a:spcAft>
                          <a:spcPts val="0"/>
                        </a:spcAft>
                      </a:pPr>
                      <a:r>
                        <a:rPr lang="en-CA" sz="1100">
                          <a:effectLst/>
                        </a:rPr>
                        <a:t>affection</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tool</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meeting</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635234537"/>
                  </a:ext>
                </a:extLst>
              </a:tr>
              <a:tr h="277202">
                <a:tc>
                  <a:txBody>
                    <a:bodyPr/>
                    <a:lstStyle/>
                    <a:p>
                      <a:pPr algn="ctr">
                        <a:lnSpc>
                          <a:spcPct val="107000"/>
                        </a:lnSpc>
                        <a:spcAft>
                          <a:spcPts val="0"/>
                        </a:spcAft>
                      </a:pPr>
                      <a:r>
                        <a:rPr lang="en-CA" sz="1100">
                          <a:effectLst/>
                        </a:rPr>
                        <a:t>0.08395045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0.07485812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0.07333734</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782876283"/>
                  </a:ext>
                </a:extLst>
              </a:tr>
            </a:tbl>
          </a:graphicData>
        </a:graphic>
      </p:graphicFrame>
    </p:spTree>
    <p:extLst>
      <p:ext uri="{BB962C8B-B14F-4D97-AF65-F5344CB8AC3E}">
        <p14:creationId xmlns:p14="http://schemas.microsoft.com/office/powerpoint/2010/main" val="2369375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Stage Two- (2)</a:t>
            </a:r>
            <a:endParaRPr lang="en-CA" dirty="0"/>
          </a:p>
        </p:txBody>
      </p:sp>
      <p:sp>
        <p:nvSpPr>
          <p:cNvPr id="3" name="Content Placeholder 2"/>
          <p:cNvSpPr>
            <a:spLocks noGrp="1"/>
          </p:cNvSpPr>
          <p:nvPr>
            <p:ph idx="1"/>
          </p:nvPr>
        </p:nvSpPr>
        <p:spPr/>
        <p:txBody>
          <a:bodyPr/>
          <a:lstStyle/>
          <a:p>
            <a:r>
              <a:rPr lang="en-CA" dirty="0" smtClean="0"/>
              <a:t>Attempting the regression problem using top 20 features for each model (R­</a:t>
            </a:r>
            <a:r>
              <a:rPr lang="en-CA" baseline="30000" dirty="0" smtClean="0"/>
              <a:t>2</a:t>
            </a:r>
            <a:r>
              <a:rPr lang="en-CA" dirty="0" smtClean="0"/>
              <a:t> Scores)</a:t>
            </a:r>
          </a:p>
          <a:p>
            <a:pPr marL="0" indent="0">
              <a:buNone/>
            </a:pPr>
            <a:endParaRPr lang="en-CA" dirty="0"/>
          </a:p>
        </p:txBody>
      </p:sp>
      <p:sp>
        <p:nvSpPr>
          <p:cNvPr id="17" name="TextBox 16"/>
          <p:cNvSpPr txBox="1"/>
          <p:nvPr/>
        </p:nvSpPr>
        <p:spPr>
          <a:xfrm>
            <a:off x="2608925" y="2324703"/>
            <a:ext cx="1193210" cy="584775"/>
          </a:xfrm>
          <a:prstGeom prst="rect">
            <a:avLst/>
          </a:prstGeom>
          <a:noFill/>
        </p:spPr>
        <p:txBody>
          <a:bodyPr wrap="square" rtlCol="0">
            <a:spAutoFit/>
          </a:bodyPr>
          <a:lstStyle/>
          <a:p>
            <a:pPr algn="ctr"/>
            <a:r>
              <a:rPr lang="en-CA" sz="3200" dirty="0" err="1" smtClean="0"/>
              <a:t>kNN</a:t>
            </a:r>
            <a:endParaRPr lang="en-CA" sz="2800" dirty="0"/>
          </a:p>
        </p:txBody>
      </p:sp>
      <p:sp>
        <p:nvSpPr>
          <p:cNvPr id="20" name="TextBox 19"/>
          <p:cNvSpPr txBox="1"/>
          <p:nvPr/>
        </p:nvSpPr>
        <p:spPr>
          <a:xfrm>
            <a:off x="2731923" y="3079299"/>
            <a:ext cx="1193210" cy="584775"/>
          </a:xfrm>
          <a:prstGeom prst="rect">
            <a:avLst/>
          </a:prstGeom>
          <a:noFill/>
        </p:spPr>
        <p:txBody>
          <a:bodyPr wrap="square" rtlCol="0">
            <a:spAutoFit/>
          </a:bodyPr>
          <a:lstStyle/>
          <a:p>
            <a:pPr algn="ctr"/>
            <a:r>
              <a:rPr lang="en-CA" sz="3200" dirty="0" smtClean="0"/>
              <a:t>SVM</a:t>
            </a:r>
            <a:endParaRPr lang="en-CA" sz="2800" dirty="0"/>
          </a:p>
        </p:txBody>
      </p:sp>
      <p:sp>
        <p:nvSpPr>
          <p:cNvPr id="21" name="TextBox 20"/>
          <p:cNvSpPr txBox="1"/>
          <p:nvPr/>
        </p:nvSpPr>
        <p:spPr>
          <a:xfrm>
            <a:off x="2230081" y="3930294"/>
            <a:ext cx="1760872" cy="584775"/>
          </a:xfrm>
          <a:prstGeom prst="rect">
            <a:avLst/>
          </a:prstGeom>
          <a:noFill/>
        </p:spPr>
        <p:txBody>
          <a:bodyPr wrap="square" rtlCol="0">
            <a:spAutoFit/>
          </a:bodyPr>
          <a:lstStyle/>
          <a:p>
            <a:pPr algn="ctr"/>
            <a:r>
              <a:rPr lang="en-CA" sz="3200" dirty="0" smtClean="0"/>
              <a:t>LASSO</a:t>
            </a:r>
            <a:endParaRPr lang="en-CA" sz="2800" dirty="0"/>
          </a:p>
        </p:txBody>
      </p:sp>
      <p:sp>
        <p:nvSpPr>
          <p:cNvPr id="22" name="TextBox 21"/>
          <p:cNvSpPr txBox="1"/>
          <p:nvPr/>
        </p:nvSpPr>
        <p:spPr>
          <a:xfrm>
            <a:off x="642371" y="4818170"/>
            <a:ext cx="3656590" cy="584775"/>
          </a:xfrm>
          <a:prstGeom prst="rect">
            <a:avLst/>
          </a:prstGeom>
          <a:noFill/>
        </p:spPr>
        <p:txBody>
          <a:bodyPr wrap="square" rtlCol="0">
            <a:spAutoFit/>
          </a:bodyPr>
          <a:lstStyle/>
          <a:p>
            <a:pPr algn="ctr"/>
            <a:r>
              <a:rPr lang="en-CA" sz="3200" dirty="0" smtClean="0">
                <a:solidFill>
                  <a:srgbClr val="C00000"/>
                </a:solidFill>
              </a:rPr>
              <a:t>Random Forest</a:t>
            </a:r>
            <a:endParaRPr lang="en-CA" sz="2800" dirty="0">
              <a:solidFill>
                <a:srgbClr val="C00000"/>
              </a:solidFill>
            </a:endParaRPr>
          </a:p>
        </p:txBody>
      </p:sp>
      <p:sp>
        <p:nvSpPr>
          <p:cNvPr id="23" name="TextBox 22"/>
          <p:cNvSpPr txBox="1"/>
          <p:nvPr/>
        </p:nvSpPr>
        <p:spPr>
          <a:xfrm>
            <a:off x="960874" y="5602455"/>
            <a:ext cx="3296101" cy="584775"/>
          </a:xfrm>
          <a:prstGeom prst="rect">
            <a:avLst/>
          </a:prstGeom>
          <a:noFill/>
        </p:spPr>
        <p:txBody>
          <a:bodyPr wrap="square" rtlCol="0">
            <a:spAutoFit/>
          </a:bodyPr>
          <a:lstStyle/>
          <a:p>
            <a:pPr algn="ctr"/>
            <a:r>
              <a:rPr lang="en-CA" sz="3200" dirty="0" smtClean="0">
                <a:solidFill>
                  <a:srgbClr val="C00000"/>
                </a:solidFill>
              </a:rPr>
              <a:t>Neural Network</a:t>
            </a:r>
            <a:endParaRPr lang="en-CA" sz="2800"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07319250"/>
              </p:ext>
            </p:extLst>
          </p:nvPr>
        </p:nvGraphicFramePr>
        <p:xfrm>
          <a:off x="4298962" y="2268476"/>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596397177"/>
                    </a:ext>
                  </a:extLst>
                </a:gridCol>
                <a:gridCol w="1198245">
                  <a:extLst>
                    <a:ext uri="{9D8B030D-6E8A-4147-A177-3AD203B41FA5}">
                      <a16:colId xmlns:a16="http://schemas.microsoft.com/office/drawing/2014/main" xmlns="" val="619248549"/>
                    </a:ext>
                  </a:extLst>
                </a:gridCol>
                <a:gridCol w="1198245">
                  <a:extLst>
                    <a:ext uri="{9D8B030D-6E8A-4147-A177-3AD203B41FA5}">
                      <a16:colId xmlns:a16="http://schemas.microsoft.com/office/drawing/2014/main" xmlns="" val="4111445413"/>
                    </a:ext>
                  </a:extLst>
                </a:gridCol>
                <a:gridCol w="1198245">
                  <a:extLst>
                    <a:ext uri="{9D8B030D-6E8A-4147-A177-3AD203B41FA5}">
                      <a16:colId xmlns:a16="http://schemas.microsoft.com/office/drawing/2014/main" xmlns="" val="2300811618"/>
                    </a:ext>
                  </a:extLst>
                </a:gridCol>
                <a:gridCol w="1198245">
                  <a:extLst>
                    <a:ext uri="{9D8B030D-6E8A-4147-A177-3AD203B41FA5}">
                      <a16:colId xmlns:a16="http://schemas.microsoft.com/office/drawing/2014/main" xmlns="" val="3104700514"/>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Cheap</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41860199"/>
                  </a:ext>
                </a:extLst>
              </a:tr>
              <a:tr h="232410">
                <a:tc>
                  <a:txBody>
                    <a:bodyPr/>
                    <a:lstStyle/>
                    <a:p>
                      <a:pPr algn="ctr">
                        <a:lnSpc>
                          <a:spcPct val="107000"/>
                        </a:lnSpc>
                        <a:spcAft>
                          <a:spcPts val="0"/>
                        </a:spcAft>
                      </a:pPr>
                      <a:r>
                        <a:rPr lang="en-CA" sz="1100">
                          <a:effectLst/>
                        </a:rPr>
                        <a:t>Training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29.7%</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18.6%</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28.2%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20.5%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912455165"/>
                  </a:ext>
                </a:extLst>
              </a:tr>
              <a:tr h="232410">
                <a:tc>
                  <a:txBody>
                    <a:bodyPr/>
                    <a:lstStyle/>
                    <a:p>
                      <a:pPr algn="ctr">
                        <a:lnSpc>
                          <a:spcPct val="107000"/>
                        </a:lnSpc>
                        <a:spcAft>
                          <a:spcPts val="0"/>
                        </a:spcAft>
                      </a:pPr>
                      <a:r>
                        <a:rPr lang="en-CA" sz="1100">
                          <a:effectLst/>
                        </a:rPr>
                        <a:t>Testing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solidFill>
                            <a:srgbClr val="92D050"/>
                          </a:solidFill>
                          <a:effectLst/>
                        </a:rPr>
                        <a:t>4.6%</a:t>
                      </a:r>
                      <a:endParaRPr lang="en-CA" sz="11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a:t>
                      </a:r>
                      <a:r>
                        <a:rPr lang="en-CA" sz="1100" dirty="0">
                          <a:solidFill>
                            <a:srgbClr val="92D050"/>
                          </a:solidFill>
                          <a:effectLst/>
                        </a:rPr>
                        <a:t>11.6%</a:t>
                      </a:r>
                      <a:endParaRPr lang="en-CA" sz="11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solidFill>
                            <a:srgbClr val="92D050"/>
                          </a:solidFill>
                          <a:effectLst/>
                        </a:rPr>
                        <a:t>-11.3%</a:t>
                      </a:r>
                      <a:endParaRPr lang="en-CA" sz="11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-31.1%</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37089999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20899256"/>
              </p:ext>
            </p:extLst>
          </p:nvPr>
        </p:nvGraphicFramePr>
        <p:xfrm>
          <a:off x="4298962" y="3052784"/>
          <a:ext cx="5991225" cy="699169"/>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1106057005"/>
                    </a:ext>
                  </a:extLst>
                </a:gridCol>
                <a:gridCol w="1198245">
                  <a:extLst>
                    <a:ext uri="{9D8B030D-6E8A-4147-A177-3AD203B41FA5}">
                      <a16:colId xmlns:a16="http://schemas.microsoft.com/office/drawing/2014/main" xmlns="" val="523970407"/>
                    </a:ext>
                  </a:extLst>
                </a:gridCol>
                <a:gridCol w="1198245">
                  <a:extLst>
                    <a:ext uri="{9D8B030D-6E8A-4147-A177-3AD203B41FA5}">
                      <a16:colId xmlns:a16="http://schemas.microsoft.com/office/drawing/2014/main" xmlns="" val="3657450717"/>
                    </a:ext>
                  </a:extLst>
                </a:gridCol>
                <a:gridCol w="1198245">
                  <a:extLst>
                    <a:ext uri="{9D8B030D-6E8A-4147-A177-3AD203B41FA5}">
                      <a16:colId xmlns:a16="http://schemas.microsoft.com/office/drawing/2014/main" xmlns="" val="2556878174"/>
                    </a:ext>
                  </a:extLst>
                </a:gridCol>
                <a:gridCol w="1198245">
                  <a:extLst>
                    <a:ext uri="{9D8B030D-6E8A-4147-A177-3AD203B41FA5}">
                      <a16:colId xmlns:a16="http://schemas.microsoft.com/office/drawing/2014/main" xmlns="" val="2701655183"/>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Cheap</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982981466"/>
                  </a:ext>
                </a:extLst>
              </a:tr>
              <a:tr h="234349">
                <a:tc>
                  <a:txBody>
                    <a:bodyPr/>
                    <a:lstStyle/>
                    <a:p>
                      <a:pPr algn="ctr">
                        <a:lnSpc>
                          <a:spcPct val="107000"/>
                        </a:lnSpc>
                        <a:spcAft>
                          <a:spcPts val="0"/>
                        </a:spcAft>
                      </a:pPr>
                      <a:r>
                        <a:rPr lang="en-CA" sz="1100" dirty="0">
                          <a:effectLst/>
                        </a:rPr>
                        <a:t>Training Score</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4.8%</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3.1%</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0.8%</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-3.1%</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944446831"/>
                  </a:ext>
                </a:extLst>
              </a:tr>
              <a:tr h="232410">
                <a:tc>
                  <a:txBody>
                    <a:bodyPr/>
                    <a:lstStyle/>
                    <a:p>
                      <a:pPr algn="ctr">
                        <a:lnSpc>
                          <a:spcPct val="107000"/>
                        </a:lnSpc>
                        <a:spcAft>
                          <a:spcPts val="0"/>
                        </a:spcAft>
                      </a:pPr>
                      <a:r>
                        <a:rPr lang="en-CA" sz="1100" dirty="0">
                          <a:effectLst/>
                        </a:rPr>
                        <a:t>Testing Score</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solidFill>
                            <a:srgbClr val="92D050"/>
                          </a:solidFill>
                          <a:effectLst/>
                        </a:rPr>
                        <a:t>-0.6%</a:t>
                      </a:r>
                      <a:endParaRPr lang="en-CA" sz="11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-0.2%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solidFill>
                            <a:srgbClr val="92D050"/>
                          </a:solidFill>
                          <a:effectLst/>
                        </a:rPr>
                        <a:t>4.0%</a:t>
                      </a:r>
                      <a:endParaRPr lang="en-CA" sz="11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-8.1%</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8757794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2810468"/>
              </p:ext>
            </p:extLst>
          </p:nvPr>
        </p:nvGraphicFramePr>
        <p:xfrm>
          <a:off x="4298961" y="3874067"/>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3984178119"/>
                    </a:ext>
                  </a:extLst>
                </a:gridCol>
                <a:gridCol w="1198245">
                  <a:extLst>
                    <a:ext uri="{9D8B030D-6E8A-4147-A177-3AD203B41FA5}">
                      <a16:colId xmlns:a16="http://schemas.microsoft.com/office/drawing/2014/main" xmlns="" val="960018910"/>
                    </a:ext>
                  </a:extLst>
                </a:gridCol>
                <a:gridCol w="1198245">
                  <a:extLst>
                    <a:ext uri="{9D8B030D-6E8A-4147-A177-3AD203B41FA5}">
                      <a16:colId xmlns:a16="http://schemas.microsoft.com/office/drawing/2014/main" xmlns="" val="1285915934"/>
                    </a:ext>
                  </a:extLst>
                </a:gridCol>
                <a:gridCol w="1198245">
                  <a:extLst>
                    <a:ext uri="{9D8B030D-6E8A-4147-A177-3AD203B41FA5}">
                      <a16:colId xmlns:a16="http://schemas.microsoft.com/office/drawing/2014/main" xmlns="" val="1801920857"/>
                    </a:ext>
                  </a:extLst>
                </a:gridCol>
                <a:gridCol w="1198245">
                  <a:extLst>
                    <a:ext uri="{9D8B030D-6E8A-4147-A177-3AD203B41FA5}">
                      <a16:colId xmlns:a16="http://schemas.microsoft.com/office/drawing/2014/main" xmlns="" val="1769214126"/>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Cheap</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82989246"/>
                  </a:ext>
                </a:extLst>
              </a:tr>
              <a:tr h="232410">
                <a:tc>
                  <a:txBody>
                    <a:bodyPr/>
                    <a:lstStyle/>
                    <a:p>
                      <a:pPr algn="ctr">
                        <a:lnSpc>
                          <a:spcPct val="107000"/>
                        </a:lnSpc>
                        <a:spcAft>
                          <a:spcPts val="0"/>
                        </a:spcAft>
                      </a:pPr>
                      <a:r>
                        <a:rPr lang="en-CA" sz="1100">
                          <a:effectLst/>
                        </a:rPr>
                        <a:t>Training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5.8%</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0.4%</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10.6%</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0%</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646957459"/>
                  </a:ext>
                </a:extLst>
              </a:tr>
              <a:tr h="232410">
                <a:tc>
                  <a:txBody>
                    <a:bodyPr/>
                    <a:lstStyle/>
                    <a:p>
                      <a:pPr algn="ctr">
                        <a:lnSpc>
                          <a:spcPct val="107000"/>
                        </a:lnSpc>
                        <a:spcAft>
                          <a:spcPts val="0"/>
                        </a:spcAft>
                      </a:pPr>
                      <a:r>
                        <a:rPr lang="en-CA" sz="1100">
                          <a:effectLst/>
                        </a:rPr>
                        <a:t>Testing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a:effectLst/>
                        </a:rPr>
                        <a:t>5.4%</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-0.2%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solidFill>
                            <a:srgbClr val="92D050"/>
                          </a:solidFill>
                          <a:effectLst/>
                        </a:rPr>
                        <a:t>-0.8%</a:t>
                      </a:r>
                      <a:endParaRPr lang="en-CA" sz="11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-0.8%</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40716142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89616405"/>
              </p:ext>
            </p:extLst>
          </p:nvPr>
        </p:nvGraphicFramePr>
        <p:xfrm>
          <a:off x="4298961" y="4737990"/>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4208816401"/>
                    </a:ext>
                  </a:extLst>
                </a:gridCol>
                <a:gridCol w="1198245">
                  <a:extLst>
                    <a:ext uri="{9D8B030D-6E8A-4147-A177-3AD203B41FA5}">
                      <a16:colId xmlns:a16="http://schemas.microsoft.com/office/drawing/2014/main" xmlns="" val="150181488"/>
                    </a:ext>
                  </a:extLst>
                </a:gridCol>
                <a:gridCol w="1198245">
                  <a:extLst>
                    <a:ext uri="{9D8B030D-6E8A-4147-A177-3AD203B41FA5}">
                      <a16:colId xmlns:a16="http://schemas.microsoft.com/office/drawing/2014/main" xmlns="" val="4288133776"/>
                    </a:ext>
                  </a:extLst>
                </a:gridCol>
                <a:gridCol w="1198245">
                  <a:extLst>
                    <a:ext uri="{9D8B030D-6E8A-4147-A177-3AD203B41FA5}">
                      <a16:colId xmlns:a16="http://schemas.microsoft.com/office/drawing/2014/main" xmlns="" val="1054039089"/>
                    </a:ext>
                  </a:extLst>
                </a:gridCol>
                <a:gridCol w="1198245">
                  <a:extLst>
                    <a:ext uri="{9D8B030D-6E8A-4147-A177-3AD203B41FA5}">
                      <a16:colId xmlns:a16="http://schemas.microsoft.com/office/drawing/2014/main" xmlns="" val="875725809"/>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Cheap</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459311161"/>
                  </a:ext>
                </a:extLst>
              </a:tr>
              <a:tr h="232410">
                <a:tc>
                  <a:txBody>
                    <a:bodyPr/>
                    <a:lstStyle/>
                    <a:p>
                      <a:pPr algn="ctr">
                        <a:lnSpc>
                          <a:spcPct val="107000"/>
                        </a:lnSpc>
                        <a:spcAft>
                          <a:spcPts val="0"/>
                        </a:spcAft>
                      </a:pPr>
                      <a:r>
                        <a:rPr lang="en-CA" sz="1100">
                          <a:effectLst/>
                        </a:rPr>
                        <a:t>Training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81.2%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81.6%</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83.3%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73.7%</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087330881"/>
                  </a:ext>
                </a:extLst>
              </a:tr>
              <a:tr h="232410">
                <a:tc>
                  <a:txBody>
                    <a:bodyPr/>
                    <a:lstStyle/>
                    <a:p>
                      <a:pPr algn="ctr">
                        <a:lnSpc>
                          <a:spcPct val="107000"/>
                        </a:lnSpc>
                        <a:spcAft>
                          <a:spcPts val="0"/>
                        </a:spcAft>
                      </a:pPr>
                      <a:r>
                        <a:rPr lang="en-CA" sz="1100">
                          <a:effectLst/>
                        </a:rPr>
                        <a:t>Testing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92D050"/>
                          </a:solidFill>
                          <a:effectLst/>
                        </a:rPr>
                        <a:t>4.2%</a:t>
                      </a:r>
                      <a:endParaRPr lang="en-CA" sz="11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92D050"/>
                          </a:solidFill>
                          <a:effectLst/>
                        </a:rPr>
                        <a:t>-10.3%</a:t>
                      </a:r>
                      <a:endParaRPr lang="en-CA" sz="11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-21.1%</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92D050"/>
                          </a:solidFill>
                          <a:effectLst/>
                        </a:rPr>
                        <a:t>-14.1%</a:t>
                      </a:r>
                      <a:endParaRPr lang="en-CA" sz="11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23548751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077455"/>
              </p:ext>
            </p:extLst>
          </p:nvPr>
        </p:nvGraphicFramePr>
        <p:xfrm>
          <a:off x="4298962" y="5546228"/>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2361058490"/>
                    </a:ext>
                  </a:extLst>
                </a:gridCol>
                <a:gridCol w="1198245">
                  <a:extLst>
                    <a:ext uri="{9D8B030D-6E8A-4147-A177-3AD203B41FA5}">
                      <a16:colId xmlns:a16="http://schemas.microsoft.com/office/drawing/2014/main" xmlns="" val="1729572890"/>
                    </a:ext>
                  </a:extLst>
                </a:gridCol>
                <a:gridCol w="1198245">
                  <a:extLst>
                    <a:ext uri="{9D8B030D-6E8A-4147-A177-3AD203B41FA5}">
                      <a16:colId xmlns:a16="http://schemas.microsoft.com/office/drawing/2014/main" xmlns="" val="2557495063"/>
                    </a:ext>
                  </a:extLst>
                </a:gridCol>
                <a:gridCol w="1198245">
                  <a:extLst>
                    <a:ext uri="{9D8B030D-6E8A-4147-A177-3AD203B41FA5}">
                      <a16:colId xmlns:a16="http://schemas.microsoft.com/office/drawing/2014/main" xmlns="" val="740294092"/>
                    </a:ext>
                  </a:extLst>
                </a:gridCol>
                <a:gridCol w="1198245">
                  <a:extLst>
                    <a:ext uri="{9D8B030D-6E8A-4147-A177-3AD203B41FA5}">
                      <a16:colId xmlns:a16="http://schemas.microsoft.com/office/drawing/2014/main" xmlns="" val="2500509771"/>
                    </a:ext>
                  </a:extLst>
                </a:gridCol>
              </a:tblGrid>
              <a:tr h="232410">
                <a:tc>
                  <a:txBody>
                    <a:bodyPr/>
                    <a:lstStyle/>
                    <a:p>
                      <a:pPr algn="ctr">
                        <a:lnSpc>
                          <a:spcPct val="107000"/>
                        </a:lnSpc>
                        <a:spcAft>
                          <a:spcPts val="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CA" sz="1100" dirty="0">
                          <a:effectLst/>
                        </a:rPr>
                        <a:t>Cheap</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119613868"/>
                  </a:ext>
                </a:extLst>
              </a:tr>
              <a:tr h="232410">
                <a:tc>
                  <a:txBody>
                    <a:bodyPr/>
                    <a:lstStyle/>
                    <a:p>
                      <a:pPr algn="ctr">
                        <a:lnSpc>
                          <a:spcPct val="107000"/>
                        </a:lnSpc>
                        <a:spcAft>
                          <a:spcPts val="0"/>
                        </a:spcAft>
                      </a:pPr>
                      <a:r>
                        <a:rPr lang="en-CA" sz="1100">
                          <a:effectLst/>
                        </a:rPr>
                        <a:t>Training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96.8%</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81.7%</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99.7%</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99.4%</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39985499"/>
                  </a:ext>
                </a:extLst>
              </a:tr>
              <a:tr h="232410">
                <a:tc>
                  <a:txBody>
                    <a:bodyPr/>
                    <a:lstStyle/>
                    <a:p>
                      <a:pPr algn="ctr">
                        <a:lnSpc>
                          <a:spcPct val="107000"/>
                        </a:lnSpc>
                        <a:spcAft>
                          <a:spcPts val="0"/>
                        </a:spcAft>
                      </a:pPr>
                      <a:r>
                        <a:rPr lang="en-CA" sz="1100">
                          <a:effectLst/>
                        </a:rPr>
                        <a:t>Testing Score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-42.2%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92D050"/>
                          </a:solidFill>
                          <a:effectLst/>
                        </a:rPr>
                        <a:t>-80.1%</a:t>
                      </a:r>
                      <a:endParaRPr lang="en-CA" sz="11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-97.6%</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-227.7%</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738305995"/>
                  </a:ext>
                </a:extLst>
              </a:tr>
            </a:tbl>
          </a:graphicData>
        </a:graphic>
      </p:graphicFrame>
      <p:sp>
        <p:nvSpPr>
          <p:cNvPr id="4" name="Footer Placeholder 3"/>
          <p:cNvSpPr>
            <a:spLocks noGrp="1"/>
          </p:cNvSpPr>
          <p:nvPr>
            <p:ph type="ftr" sz="quarter" idx="11"/>
          </p:nvPr>
        </p:nvSpPr>
        <p:spPr>
          <a:xfrm>
            <a:off x="3622017" y="6090819"/>
            <a:ext cx="4822804" cy="365125"/>
          </a:xfrm>
        </p:spPr>
        <p:txBody>
          <a:bodyPr/>
          <a:lstStyle/>
          <a:p>
            <a:r>
              <a:rPr lang="en-US" smtClean="0"/>
              <a:t>Group-36</a:t>
            </a:r>
            <a:endParaRPr lang="en-US"/>
          </a:p>
        </p:txBody>
      </p:sp>
      <p:sp>
        <p:nvSpPr>
          <p:cNvPr id="10" name="Slide Number Placeholder 9"/>
          <p:cNvSpPr>
            <a:spLocks noGrp="1"/>
          </p:cNvSpPr>
          <p:nvPr>
            <p:ph type="sldNum" sz="quarter" idx="12"/>
          </p:nvPr>
        </p:nvSpPr>
        <p:spPr>
          <a:xfrm>
            <a:off x="9900458" y="6427701"/>
            <a:ext cx="1312025" cy="365125"/>
          </a:xfrm>
        </p:spPr>
        <p:txBody>
          <a:bodyPr/>
          <a:lstStyle/>
          <a:p>
            <a:fld id="{A985DA8E-C363-4544-81C4-B41AC190863D}" type="slidenum">
              <a:rPr lang="en-US" smtClean="0"/>
              <a:t>23</a:t>
            </a:fld>
            <a:endParaRPr lang="en-US"/>
          </a:p>
        </p:txBody>
      </p:sp>
    </p:spTree>
    <p:extLst>
      <p:ext uri="{BB962C8B-B14F-4D97-AF65-F5344CB8AC3E}">
        <p14:creationId xmlns:p14="http://schemas.microsoft.com/office/powerpoint/2010/main" val="2343558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Stage Two- 3</a:t>
            </a:r>
            <a:endParaRPr lang="en-CA" dirty="0"/>
          </a:p>
        </p:txBody>
      </p:sp>
      <p:sp>
        <p:nvSpPr>
          <p:cNvPr id="3" name="Content Placeholder 2"/>
          <p:cNvSpPr>
            <a:spLocks noGrp="1"/>
          </p:cNvSpPr>
          <p:nvPr>
            <p:ph idx="1"/>
          </p:nvPr>
        </p:nvSpPr>
        <p:spPr/>
        <p:txBody>
          <a:bodyPr/>
          <a:lstStyle/>
          <a:p>
            <a:r>
              <a:rPr lang="en-CA" dirty="0" smtClean="0"/>
              <a:t>Attempting the classification problem</a:t>
            </a:r>
            <a:endParaRPr lang="en-CA" dirty="0"/>
          </a:p>
        </p:txBody>
      </p:sp>
      <p:sp>
        <p:nvSpPr>
          <p:cNvPr id="8" name="TextBox 7"/>
          <p:cNvSpPr txBox="1"/>
          <p:nvPr/>
        </p:nvSpPr>
        <p:spPr>
          <a:xfrm>
            <a:off x="3300548" y="2606894"/>
            <a:ext cx="1193210" cy="584775"/>
          </a:xfrm>
          <a:prstGeom prst="rect">
            <a:avLst/>
          </a:prstGeom>
          <a:noFill/>
        </p:spPr>
        <p:txBody>
          <a:bodyPr wrap="square" rtlCol="0">
            <a:spAutoFit/>
          </a:bodyPr>
          <a:lstStyle/>
          <a:p>
            <a:pPr algn="ctr"/>
            <a:r>
              <a:rPr lang="en-CA" sz="3200" dirty="0" err="1" smtClean="0"/>
              <a:t>kNN</a:t>
            </a:r>
            <a:endParaRPr lang="en-CA" sz="2800" dirty="0"/>
          </a:p>
        </p:txBody>
      </p:sp>
      <p:sp>
        <p:nvSpPr>
          <p:cNvPr id="9" name="TextBox 8"/>
          <p:cNvSpPr txBox="1"/>
          <p:nvPr/>
        </p:nvSpPr>
        <p:spPr>
          <a:xfrm>
            <a:off x="3300548" y="3510598"/>
            <a:ext cx="1193210" cy="584775"/>
          </a:xfrm>
          <a:prstGeom prst="rect">
            <a:avLst/>
          </a:prstGeom>
          <a:noFill/>
        </p:spPr>
        <p:txBody>
          <a:bodyPr wrap="square" rtlCol="0">
            <a:spAutoFit/>
          </a:bodyPr>
          <a:lstStyle/>
          <a:p>
            <a:pPr algn="ctr"/>
            <a:r>
              <a:rPr lang="en-CA" sz="3200" dirty="0" smtClean="0"/>
              <a:t>SVM</a:t>
            </a:r>
            <a:endParaRPr lang="en-CA" sz="2800" dirty="0"/>
          </a:p>
        </p:txBody>
      </p:sp>
      <p:sp>
        <p:nvSpPr>
          <p:cNvPr id="12" name="TextBox 11"/>
          <p:cNvSpPr txBox="1"/>
          <p:nvPr/>
        </p:nvSpPr>
        <p:spPr>
          <a:xfrm>
            <a:off x="2551611" y="4414302"/>
            <a:ext cx="2691084" cy="584775"/>
          </a:xfrm>
          <a:prstGeom prst="rect">
            <a:avLst/>
          </a:prstGeom>
          <a:noFill/>
        </p:spPr>
        <p:txBody>
          <a:bodyPr wrap="square" rtlCol="0">
            <a:spAutoFit/>
          </a:bodyPr>
          <a:lstStyle/>
          <a:p>
            <a:pPr algn="ctr"/>
            <a:r>
              <a:rPr lang="en-CA" sz="3200" dirty="0" smtClean="0"/>
              <a:t>Random Forest</a:t>
            </a:r>
            <a:endParaRPr lang="en-CA" sz="2800" dirty="0"/>
          </a:p>
        </p:txBody>
      </p:sp>
      <p:sp>
        <p:nvSpPr>
          <p:cNvPr id="13" name="TextBox 12"/>
          <p:cNvSpPr txBox="1"/>
          <p:nvPr/>
        </p:nvSpPr>
        <p:spPr>
          <a:xfrm>
            <a:off x="2495005" y="5367872"/>
            <a:ext cx="2804296" cy="584775"/>
          </a:xfrm>
          <a:prstGeom prst="rect">
            <a:avLst/>
          </a:prstGeom>
          <a:noFill/>
        </p:spPr>
        <p:txBody>
          <a:bodyPr wrap="square" rtlCol="0">
            <a:spAutoFit/>
          </a:bodyPr>
          <a:lstStyle/>
          <a:p>
            <a:pPr algn="ctr"/>
            <a:r>
              <a:rPr lang="en-CA" sz="3200" dirty="0" smtClean="0"/>
              <a:t>Neural Network</a:t>
            </a:r>
            <a:endParaRPr lang="en-CA" sz="2800" dirty="0"/>
          </a:p>
        </p:txBody>
      </p:sp>
      <p:graphicFrame>
        <p:nvGraphicFramePr>
          <p:cNvPr id="10" name="Table 9"/>
          <p:cNvGraphicFramePr>
            <a:graphicFrameLocks noGrp="1"/>
          </p:cNvGraphicFramePr>
          <p:nvPr>
            <p:extLst/>
          </p:nvPr>
        </p:nvGraphicFramePr>
        <p:xfrm>
          <a:off x="5362574" y="2494439"/>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3614465704"/>
                    </a:ext>
                  </a:extLst>
                </a:gridCol>
                <a:gridCol w="1198245">
                  <a:extLst>
                    <a:ext uri="{9D8B030D-6E8A-4147-A177-3AD203B41FA5}">
                      <a16:colId xmlns:a16="http://schemas.microsoft.com/office/drawing/2014/main" xmlns="" val="378776489"/>
                    </a:ext>
                  </a:extLst>
                </a:gridCol>
                <a:gridCol w="1198245">
                  <a:extLst>
                    <a:ext uri="{9D8B030D-6E8A-4147-A177-3AD203B41FA5}">
                      <a16:colId xmlns:a16="http://schemas.microsoft.com/office/drawing/2014/main" xmlns="" val="1244585585"/>
                    </a:ext>
                  </a:extLst>
                </a:gridCol>
                <a:gridCol w="1198245">
                  <a:extLst>
                    <a:ext uri="{9D8B030D-6E8A-4147-A177-3AD203B41FA5}">
                      <a16:colId xmlns:a16="http://schemas.microsoft.com/office/drawing/2014/main" xmlns="" val="2880567636"/>
                    </a:ext>
                  </a:extLst>
                </a:gridCol>
                <a:gridCol w="1198245">
                  <a:extLst>
                    <a:ext uri="{9D8B030D-6E8A-4147-A177-3AD203B41FA5}">
                      <a16:colId xmlns:a16="http://schemas.microsoft.com/office/drawing/2014/main" xmlns="" val="3197223829"/>
                    </a:ext>
                  </a:extLst>
                </a:gridCol>
              </a:tblGrid>
              <a:tr h="232410">
                <a:tc>
                  <a:txBody>
                    <a:bodyPr/>
                    <a:lstStyle/>
                    <a:p>
                      <a:pPr algn="ctr">
                        <a:lnSpc>
                          <a:spcPct val="107000"/>
                        </a:lnSpc>
                        <a:spcAft>
                          <a:spcPts val="0"/>
                        </a:spcAft>
                      </a:pPr>
                      <a:r>
                        <a:rPr lang="en-CA" sz="1100">
                          <a:effectLst/>
                        </a:rPr>
                        <a:t>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Cheap</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104811457"/>
                  </a:ext>
                </a:extLst>
              </a:tr>
              <a:tr h="232410">
                <a:tc>
                  <a:txBody>
                    <a:bodyPr/>
                    <a:lstStyle/>
                    <a:p>
                      <a:pPr algn="ctr">
                        <a:lnSpc>
                          <a:spcPct val="107000"/>
                        </a:lnSpc>
                        <a:spcAft>
                          <a:spcPts val="0"/>
                        </a:spcAft>
                      </a:pPr>
                      <a:r>
                        <a:rPr lang="en-CA" sz="1100">
                          <a:effectLst/>
                        </a:rPr>
                        <a:t>Accuracy</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54.1%</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52.3%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55.3%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64.8%</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752867083"/>
                  </a:ext>
                </a:extLst>
              </a:tr>
              <a:tr h="232410">
                <a:tc>
                  <a:txBody>
                    <a:bodyPr/>
                    <a:lstStyle/>
                    <a:p>
                      <a:pPr algn="ctr">
                        <a:lnSpc>
                          <a:spcPct val="107000"/>
                        </a:lnSpc>
                        <a:spcAft>
                          <a:spcPts val="0"/>
                        </a:spcAft>
                      </a:pPr>
                      <a:r>
                        <a:rPr lang="en-CA" sz="1100">
                          <a:effectLst/>
                        </a:rPr>
                        <a:t>AUC</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57%</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C000"/>
                          </a:solidFill>
                          <a:effectLst/>
                        </a:rPr>
                        <a:t>45%</a:t>
                      </a:r>
                      <a:endParaRPr lang="en-CA" sz="1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96396538"/>
                  </a:ext>
                </a:extLst>
              </a:tr>
            </a:tbl>
          </a:graphicData>
        </a:graphic>
      </p:graphicFrame>
      <p:graphicFrame>
        <p:nvGraphicFramePr>
          <p:cNvPr id="11" name="Table 10"/>
          <p:cNvGraphicFramePr>
            <a:graphicFrameLocks noGrp="1"/>
          </p:cNvGraphicFramePr>
          <p:nvPr>
            <p:extLst/>
          </p:nvPr>
        </p:nvGraphicFramePr>
        <p:xfrm>
          <a:off x="5362574" y="3426257"/>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1616607750"/>
                    </a:ext>
                  </a:extLst>
                </a:gridCol>
                <a:gridCol w="1198245">
                  <a:extLst>
                    <a:ext uri="{9D8B030D-6E8A-4147-A177-3AD203B41FA5}">
                      <a16:colId xmlns:a16="http://schemas.microsoft.com/office/drawing/2014/main" xmlns="" val="2264146712"/>
                    </a:ext>
                  </a:extLst>
                </a:gridCol>
                <a:gridCol w="1198245">
                  <a:extLst>
                    <a:ext uri="{9D8B030D-6E8A-4147-A177-3AD203B41FA5}">
                      <a16:colId xmlns:a16="http://schemas.microsoft.com/office/drawing/2014/main" xmlns="" val="190732742"/>
                    </a:ext>
                  </a:extLst>
                </a:gridCol>
                <a:gridCol w="1198245">
                  <a:extLst>
                    <a:ext uri="{9D8B030D-6E8A-4147-A177-3AD203B41FA5}">
                      <a16:colId xmlns:a16="http://schemas.microsoft.com/office/drawing/2014/main" xmlns="" val="2500714384"/>
                    </a:ext>
                  </a:extLst>
                </a:gridCol>
                <a:gridCol w="1198245">
                  <a:extLst>
                    <a:ext uri="{9D8B030D-6E8A-4147-A177-3AD203B41FA5}">
                      <a16:colId xmlns:a16="http://schemas.microsoft.com/office/drawing/2014/main" xmlns="" val="3454195781"/>
                    </a:ext>
                  </a:extLst>
                </a:gridCol>
              </a:tblGrid>
              <a:tr h="232410">
                <a:tc>
                  <a:txBody>
                    <a:bodyPr/>
                    <a:lstStyle/>
                    <a:p>
                      <a:pPr algn="ctr">
                        <a:lnSpc>
                          <a:spcPct val="107000"/>
                        </a:lnSpc>
                        <a:spcAft>
                          <a:spcPts val="0"/>
                        </a:spcAft>
                      </a:pPr>
                      <a:r>
                        <a:rPr lang="en-CA" sz="1100">
                          <a:effectLst/>
                        </a:rPr>
                        <a:t>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Cheap</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665910982"/>
                  </a:ext>
                </a:extLst>
              </a:tr>
              <a:tr h="232410">
                <a:tc>
                  <a:txBody>
                    <a:bodyPr/>
                    <a:lstStyle/>
                    <a:p>
                      <a:pPr algn="ctr">
                        <a:lnSpc>
                          <a:spcPct val="107000"/>
                        </a:lnSpc>
                        <a:spcAft>
                          <a:spcPts val="0"/>
                        </a:spcAft>
                      </a:pPr>
                      <a:r>
                        <a:rPr lang="en-CA" sz="1100">
                          <a:effectLst/>
                        </a:rPr>
                        <a:t>Accuracy</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55.9%</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47.0%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63%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75.5%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712674882"/>
                  </a:ext>
                </a:extLst>
              </a:tr>
              <a:tr h="232410">
                <a:tc>
                  <a:txBody>
                    <a:bodyPr/>
                    <a:lstStyle/>
                    <a:p>
                      <a:pPr algn="ctr">
                        <a:lnSpc>
                          <a:spcPct val="107000"/>
                        </a:lnSpc>
                        <a:spcAft>
                          <a:spcPts val="0"/>
                        </a:spcAft>
                      </a:pPr>
                      <a:r>
                        <a:rPr lang="en-CA" sz="1100">
                          <a:effectLst/>
                        </a:rPr>
                        <a:t>AUC</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C000"/>
                          </a:solidFill>
                          <a:effectLst/>
                        </a:rPr>
                        <a:t>64%</a:t>
                      </a:r>
                      <a:endParaRPr lang="en-CA" sz="1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C000"/>
                          </a:solidFill>
                          <a:effectLst/>
                        </a:rPr>
                        <a:t>47%</a:t>
                      </a:r>
                      <a:endParaRPr lang="en-CA" sz="1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C000"/>
                          </a:solidFill>
                          <a:effectLst/>
                        </a:rPr>
                        <a:t>65%</a:t>
                      </a:r>
                      <a:endParaRPr lang="en-CA" sz="1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C000"/>
                          </a:solidFill>
                          <a:effectLst/>
                        </a:rPr>
                        <a:t>51%</a:t>
                      </a:r>
                      <a:endParaRPr lang="en-CA" sz="1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502843055"/>
                  </a:ext>
                </a:extLst>
              </a:tr>
            </a:tbl>
          </a:graphicData>
        </a:graphic>
      </p:graphicFrame>
      <p:graphicFrame>
        <p:nvGraphicFramePr>
          <p:cNvPr id="14" name="Table 13"/>
          <p:cNvGraphicFramePr>
            <a:graphicFrameLocks noGrp="1"/>
          </p:cNvGraphicFramePr>
          <p:nvPr>
            <p:extLst/>
          </p:nvPr>
        </p:nvGraphicFramePr>
        <p:xfrm>
          <a:off x="5362574" y="4387066"/>
          <a:ext cx="5991225" cy="635191"/>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1313108329"/>
                    </a:ext>
                  </a:extLst>
                </a:gridCol>
                <a:gridCol w="1198245">
                  <a:extLst>
                    <a:ext uri="{9D8B030D-6E8A-4147-A177-3AD203B41FA5}">
                      <a16:colId xmlns:a16="http://schemas.microsoft.com/office/drawing/2014/main" xmlns="" val="3033754223"/>
                    </a:ext>
                  </a:extLst>
                </a:gridCol>
                <a:gridCol w="1198245">
                  <a:extLst>
                    <a:ext uri="{9D8B030D-6E8A-4147-A177-3AD203B41FA5}">
                      <a16:colId xmlns:a16="http://schemas.microsoft.com/office/drawing/2014/main" xmlns="" val="3328401186"/>
                    </a:ext>
                  </a:extLst>
                </a:gridCol>
                <a:gridCol w="1198245">
                  <a:extLst>
                    <a:ext uri="{9D8B030D-6E8A-4147-A177-3AD203B41FA5}">
                      <a16:colId xmlns:a16="http://schemas.microsoft.com/office/drawing/2014/main" xmlns="" val="1716021295"/>
                    </a:ext>
                  </a:extLst>
                </a:gridCol>
                <a:gridCol w="1198245">
                  <a:extLst>
                    <a:ext uri="{9D8B030D-6E8A-4147-A177-3AD203B41FA5}">
                      <a16:colId xmlns:a16="http://schemas.microsoft.com/office/drawing/2014/main" xmlns="" val="1949866448"/>
                    </a:ext>
                  </a:extLst>
                </a:gridCol>
              </a:tblGrid>
              <a:tr h="0">
                <a:tc>
                  <a:txBody>
                    <a:bodyPr/>
                    <a:lstStyle/>
                    <a:p>
                      <a:pPr algn="ctr">
                        <a:lnSpc>
                          <a:spcPct val="107000"/>
                        </a:lnSpc>
                        <a:spcAft>
                          <a:spcPts val="0"/>
                        </a:spcAft>
                      </a:pPr>
                      <a:r>
                        <a:rPr lang="en-CA" sz="1100">
                          <a:effectLst/>
                        </a:rPr>
                        <a:t>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Cheap</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044180607"/>
                  </a:ext>
                </a:extLst>
              </a:tr>
              <a:tr h="232410">
                <a:tc>
                  <a:txBody>
                    <a:bodyPr/>
                    <a:lstStyle/>
                    <a:p>
                      <a:pPr algn="ctr">
                        <a:lnSpc>
                          <a:spcPct val="107000"/>
                        </a:lnSpc>
                        <a:spcAft>
                          <a:spcPts val="0"/>
                        </a:spcAft>
                      </a:pPr>
                      <a:r>
                        <a:rPr lang="en-CA" sz="1100">
                          <a:effectLst/>
                        </a:rPr>
                        <a:t>Accuracy</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54.1%</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50.5%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65.4%</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72.6%</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47993495"/>
                  </a:ext>
                </a:extLst>
              </a:tr>
              <a:tr h="232410">
                <a:tc>
                  <a:txBody>
                    <a:bodyPr/>
                    <a:lstStyle/>
                    <a:p>
                      <a:pPr algn="ctr">
                        <a:lnSpc>
                          <a:spcPct val="107000"/>
                        </a:lnSpc>
                        <a:spcAft>
                          <a:spcPts val="0"/>
                        </a:spcAft>
                      </a:pPr>
                      <a:r>
                        <a:rPr lang="en-CA" sz="1100">
                          <a:effectLst/>
                        </a:rPr>
                        <a:t>AUC</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61%</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C000"/>
                          </a:solidFill>
                          <a:effectLst/>
                        </a:rPr>
                        <a:t>63%</a:t>
                      </a:r>
                      <a:endParaRPr lang="en-CA" sz="1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effectLst/>
                        </a:rPr>
                        <a:t>62%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09742607"/>
                  </a:ext>
                </a:extLst>
              </a:tr>
            </a:tbl>
          </a:graphicData>
        </a:graphic>
      </p:graphicFrame>
      <p:graphicFrame>
        <p:nvGraphicFramePr>
          <p:cNvPr id="15" name="Table 14"/>
          <p:cNvGraphicFramePr>
            <a:graphicFrameLocks noGrp="1"/>
          </p:cNvGraphicFramePr>
          <p:nvPr>
            <p:extLst/>
          </p:nvPr>
        </p:nvGraphicFramePr>
        <p:xfrm>
          <a:off x="5362573" y="5286915"/>
          <a:ext cx="5991225" cy="697230"/>
        </p:xfrm>
        <a:graphic>
          <a:graphicData uri="http://schemas.openxmlformats.org/drawingml/2006/table">
            <a:tbl>
              <a:tblPr firstRow="1" firstCol="1" bandRow="1">
                <a:tableStyleId>{5C22544A-7EE6-4342-B048-85BDC9FD1C3A}</a:tableStyleId>
              </a:tblPr>
              <a:tblGrid>
                <a:gridCol w="1198245">
                  <a:extLst>
                    <a:ext uri="{9D8B030D-6E8A-4147-A177-3AD203B41FA5}">
                      <a16:colId xmlns:a16="http://schemas.microsoft.com/office/drawing/2014/main" xmlns="" val="1228825752"/>
                    </a:ext>
                  </a:extLst>
                </a:gridCol>
                <a:gridCol w="1198245">
                  <a:extLst>
                    <a:ext uri="{9D8B030D-6E8A-4147-A177-3AD203B41FA5}">
                      <a16:colId xmlns:a16="http://schemas.microsoft.com/office/drawing/2014/main" xmlns="" val="2092826825"/>
                    </a:ext>
                  </a:extLst>
                </a:gridCol>
                <a:gridCol w="1198245">
                  <a:extLst>
                    <a:ext uri="{9D8B030D-6E8A-4147-A177-3AD203B41FA5}">
                      <a16:colId xmlns:a16="http://schemas.microsoft.com/office/drawing/2014/main" xmlns="" val="2947920501"/>
                    </a:ext>
                  </a:extLst>
                </a:gridCol>
                <a:gridCol w="1198245">
                  <a:extLst>
                    <a:ext uri="{9D8B030D-6E8A-4147-A177-3AD203B41FA5}">
                      <a16:colId xmlns:a16="http://schemas.microsoft.com/office/drawing/2014/main" xmlns="" val="4187789267"/>
                    </a:ext>
                  </a:extLst>
                </a:gridCol>
                <a:gridCol w="1198245">
                  <a:extLst>
                    <a:ext uri="{9D8B030D-6E8A-4147-A177-3AD203B41FA5}">
                      <a16:colId xmlns:a16="http://schemas.microsoft.com/office/drawing/2014/main" xmlns="" val="497269268"/>
                    </a:ext>
                  </a:extLst>
                </a:gridCol>
              </a:tblGrid>
              <a:tr h="232410">
                <a:tc>
                  <a:txBody>
                    <a:bodyPr/>
                    <a:lstStyle/>
                    <a:p>
                      <a:pPr algn="ctr">
                        <a:lnSpc>
                          <a:spcPct val="107000"/>
                        </a:lnSpc>
                        <a:spcAft>
                          <a:spcPts val="0"/>
                        </a:spcAft>
                      </a:pPr>
                      <a:r>
                        <a:rPr lang="en-CA" sz="1100">
                          <a:effectLst/>
                        </a:rPr>
                        <a:t>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Cheap</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Moderate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Very Expensive</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783744767"/>
                  </a:ext>
                </a:extLst>
              </a:tr>
              <a:tr h="232410">
                <a:tc>
                  <a:txBody>
                    <a:bodyPr/>
                    <a:lstStyle/>
                    <a:p>
                      <a:pPr algn="ctr">
                        <a:lnSpc>
                          <a:spcPct val="107000"/>
                        </a:lnSpc>
                        <a:spcAft>
                          <a:spcPts val="0"/>
                        </a:spcAft>
                      </a:pPr>
                      <a:r>
                        <a:rPr lang="en-CA" sz="1100">
                          <a:effectLst/>
                        </a:rPr>
                        <a:t>Accuracy</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57.1%</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48.2%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58.3%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a:effectLst/>
                        </a:rPr>
                        <a:t>61.9%</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271897298"/>
                  </a:ext>
                </a:extLst>
              </a:tr>
              <a:tr h="232410">
                <a:tc>
                  <a:txBody>
                    <a:bodyPr/>
                    <a:lstStyle/>
                    <a:p>
                      <a:pPr algn="ctr">
                        <a:lnSpc>
                          <a:spcPct val="107000"/>
                        </a:lnSpc>
                        <a:spcAft>
                          <a:spcPts val="0"/>
                        </a:spcAft>
                      </a:pPr>
                      <a:r>
                        <a:rPr lang="en-CA" sz="1100">
                          <a:effectLst/>
                        </a:rPr>
                        <a:t>AUC</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C000"/>
                          </a:solidFill>
                          <a:effectLst/>
                        </a:rPr>
                        <a:t>59%</a:t>
                      </a:r>
                      <a:endParaRPr lang="en-CA" sz="1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C000"/>
                          </a:solidFill>
                          <a:effectLst/>
                        </a:rPr>
                        <a:t>48%</a:t>
                      </a:r>
                      <a:endParaRPr lang="en-CA" sz="1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C000"/>
                          </a:solidFill>
                          <a:effectLst/>
                        </a:rPr>
                        <a:t>60%</a:t>
                      </a:r>
                      <a:endParaRPr lang="en-CA" sz="1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1100" dirty="0">
                          <a:solidFill>
                            <a:srgbClr val="FFC000"/>
                          </a:solidFill>
                          <a:effectLst/>
                        </a:rPr>
                        <a:t>55%</a:t>
                      </a:r>
                      <a:endParaRPr lang="en-CA" sz="1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946529144"/>
                  </a:ext>
                </a:extLst>
              </a:tr>
            </a:tbl>
          </a:graphicData>
        </a:graphic>
      </p:graphicFrame>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24</a:t>
            </a:fld>
            <a:endParaRPr lang="en-US"/>
          </a:p>
        </p:txBody>
      </p:sp>
    </p:spTree>
    <p:extLst>
      <p:ext uri="{BB962C8B-B14F-4D97-AF65-F5344CB8AC3E}">
        <p14:creationId xmlns:p14="http://schemas.microsoft.com/office/powerpoint/2010/main" val="4050044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Stage- 3 (1)</a:t>
            </a:r>
            <a:endParaRPr lang="en-CA" dirty="0"/>
          </a:p>
        </p:txBody>
      </p:sp>
      <p:sp>
        <p:nvSpPr>
          <p:cNvPr id="3" name="Content Placeholder 2"/>
          <p:cNvSpPr>
            <a:spLocks noGrp="1"/>
          </p:cNvSpPr>
          <p:nvPr>
            <p:ph idx="1"/>
          </p:nvPr>
        </p:nvSpPr>
        <p:spPr/>
        <p:txBody>
          <a:bodyPr>
            <a:normAutofit/>
          </a:bodyPr>
          <a:lstStyle/>
          <a:p>
            <a:r>
              <a:rPr lang="en-CA" dirty="0" smtClean="0"/>
              <a:t>Hyper parameters of each model is tuned using Cross-Validation and </a:t>
            </a:r>
            <a:r>
              <a:rPr lang="en-CA" dirty="0" err="1" smtClean="0"/>
              <a:t>GridSearchCV</a:t>
            </a:r>
            <a:endParaRPr lang="en-CA" dirty="0" smtClean="0"/>
          </a:p>
          <a:p>
            <a:r>
              <a:rPr lang="en-CA" dirty="0" smtClean="0"/>
              <a:t>Hyper parameters to be tuned:</a:t>
            </a:r>
          </a:p>
          <a:p>
            <a:pPr lvl="1"/>
            <a:r>
              <a:rPr lang="en-CA" sz="2000" dirty="0" err="1" smtClean="0"/>
              <a:t>kNN</a:t>
            </a:r>
            <a:r>
              <a:rPr lang="en-CA" sz="2000" dirty="0" smtClean="0"/>
              <a:t> (</a:t>
            </a:r>
            <a:r>
              <a:rPr lang="en-CA" sz="2000" dirty="0"/>
              <a:t>Number of </a:t>
            </a:r>
            <a:r>
              <a:rPr lang="en-CA" sz="2000" dirty="0" smtClean="0"/>
              <a:t>neighbors, </a:t>
            </a:r>
            <a:r>
              <a:rPr lang="en-CA" sz="2000" dirty="0"/>
              <a:t>Wight function used in </a:t>
            </a:r>
            <a:r>
              <a:rPr lang="en-CA" sz="2000" dirty="0" smtClean="0"/>
              <a:t>prediction)</a:t>
            </a:r>
          </a:p>
          <a:p>
            <a:pPr lvl="1"/>
            <a:r>
              <a:rPr lang="en-CA" sz="2000" dirty="0" smtClean="0"/>
              <a:t>SVM (C, gamma)</a:t>
            </a:r>
          </a:p>
          <a:p>
            <a:pPr lvl="1"/>
            <a:r>
              <a:rPr lang="en-CA" sz="2000" dirty="0" smtClean="0"/>
              <a:t>LASSO (</a:t>
            </a:r>
            <a:r>
              <a:rPr lang="en-CA" sz="2000" dirty="0"/>
              <a:t>regularization </a:t>
            </a:r>
            <a:r>
              <a:rPr lang="en-CA" sz="2000" dirty="0" smtClean="0"/>
              <a:t>parameter Alpha)</a:t>
            </a:r>
          </a:p>
          <a:p>
            <a:pPr lvl="1"/>
            <a:r>
              <a:rPr lang="en-CA" sz="2000" dirty="0" smtClean="0"/>
              <a:t>Random Forest (</a:t>
            </a:r>
            <a:r>
              <a:rPr lang="en-CA" sz="2000" dirty="0"/>
              <a:t>Number of </a:t>
            </a:r>
            <a:r>
              <a:rPr lang="en-CA" sz="2000" dirty="0" smtClean="0"/>
              <a:t>trees ,</a:t>
            </a:r>
            <a:r>
              <a:rPr lang="en-CA" sz="2000" dirty="0"/>
              <a:t> Max depth of the </a:t>
            </a:r>
            <a:r>
              <a:rPr lang="en-CA" sz="2000" dirty="0" smtClean="0"/>
              <a:t>trees, Class Weight)</a:t>
            </a:r>
          </a:p>
          <a:p>
            <a:pPr lvl="1"/>
            <a:r>
              <a:rPr lang="en-CA" sz="2000" dirty="0" smtClean="0"/>
              <a:t>Neural Network (</a:t>
            </a:r>
            <a:r>
              <a:rPr lang="en-CA" sz="2000" dirty="0"/>
              <a:t>L2 regularization </a:t>
            </a:r>
            <a:r>
              <a:rPr lang="en-CA" sz="2000" dirty="0" smtClean="0"/>
              <a:t>parameter, </a:t>
            </a:r>
            <a:r>
              <a:rPr lang="en-CA" sz="2000" dirty="0"/>
              <a:t>Hidden layers </a:t>
            </a:r>
            <a:r>
              <a:rPr lang="en-CA" sz="2000" dirty="0" smtClean="0"/>
              <a:t>structure, </a:t>
            </a:r>
            <a:r>
              <a:rPr lang="en-CA" sz="2000" dirty="0" smtClean="0">
                <a:effectLst/>
                <a:latin typeface="Calibri" panose="020F0502020204030204" pitchFamily="34" charset="0"/>
                <a:ea typeface="Calibri" panose="020F0502020204030204" pitchFamily="34" charset="0"/>
                <a:cs typeface="Arial" panose="020B0604020202020204" pitchFamily="34" charset="0"/>
              </a:rPr>
              <a:t>Solver, Max number of iteration</a:t>
            </a:r>
            <a:r>
              <a:rPr lang="en-CA" sz="2000" dirty="0" smtClean="0"/>
              <a:t>)</a:t>
            </a:r>
            <a:endParaRPr lang="en-CA" sz="2000" dirty="0"/>
          </a:p>
          <a:p>
            <a:pPr marL="0" indent="0">
              <a:buNone/>
            </a:pPr>
            <a:endParaRPr lang="en-CA" dirty="0" smtClean="0"/>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25</a:t>
            </a:fld>
            <a:endParaRPr lang="en-US"/>
          </a:p>
        </p:txBody>
      </p:sp>
    </p:spTree>
    <p:extLst>
      <p:ext uri="{BB962C8B-B14F-4D97-AF65-F5344CB8AC3E}">
        <p14:creationId xmlns:p14="http://schemas.microsoft.com/office/powerpoint/2010/main" val="2113325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Obtained Results</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Regression Problem (</a:t>
            </a:r>
            <a:r>
              <a:rPr lang="en-CA" dirty="0"/>
              <a:t>R­</a:t>
            </a:r>
            <a:r>
              <a:rPr lang="en-CA" baseline="30000" dirty="0"/>
              <a:t>2</a:t>
            </a:r>
            <a:r>
              <a:rPr lang="en-CA" dirty="0"/>
              <a:t> </a:t>
            </a:r>
            <a:r>
              <a:rPr lang="en-CA" dirty="0" smtClean="0"/>
              <a:t>Scores)</a:t>
            </a:r>
          </a:p>
          <a:p>
            <a:pPr marL="457200" lvl="1" indent="0">
              <a:buNone/>
            </a:pPr>
            <a:r>
              <a:rPr lang="en-CA" dirty="0" smtClean="0"/>
              <a:t>Cheap restaurants visiting frequency: </a:t>
            </a:r>
          </a:p>
          <a:p>
            <a:pPr marL="457200" lvl="1" indent="0">
              <a:buNone/>
            </a:pPr>
            <a:r>
              <a:rPr lang="en-CA" sz="2000" dirty="0" smtClean="0"/>
              <a:t>	Random Forest [</a:t>
            </a:r>
            <a:r>
              <a:rPr lang="en-CA" sz="2000" dirty="0"/>
              <a:t>Number of </a:t>
            </a:r>
            <a:r>
              <a:rPr lang="en-CA" sz="2000" dirty="0" smtClean="0"/>
              <a:t>trees=100, </a:t>
            </a:r>
            <a:r>
              <a:rPr lang="en-CA" sz="2000" dirty="0"/>
              <a:t>Max depth of the </a:t>
            </a:r>
            <a:r>
              <a:rPr lang="en-CA" sz="2000" dirty="0" smtClean="0"/>
              <a:t>trees=10] | Testing Score=10%</a:t>
            </a:r>
          </a:p>
          <a:p>
            <a:pPr marL="457200" lvl="1" indent="0">
              <a:buNone/>
            </a:pPr>
            <a:endParaRPr lang="en-CA" sz="2000" dirty="0" smtClean="0"/>
          </a:p>
          <a:p>
            <a:pPr marL="457200" lvl="1" indent="0">
              <a:buNone/>
            </a:pPr>
            <a:r>
              <a:rPr lang="en-CA" sz="2000" dirty="0" smtClean="0"/>
              <a:t>Moderate restaurants visiting frequency: </a:t>
            </a:r>
          </a:p>
          <a:p>
            <a:pPr marL="457200" lvl="1" indent="0">
              <a:buNone/>
            </a:pPr>
            <a:r>
              <a:rPr lang="en-CA" sz="2000" dirty="0" smtClean="0"/>
              <a:t>	SVM [C=1, gamma=1] | Testing Score=1.7%</a:t>
            </a:r>
          </a:p>
          <a:p>
            <a:pPr marL="457200" lvl="1" indent="0">
              <a:buNone/>
            </a:pPr>
            <a:endParaRPr lang="en-CA" sz="2000" dirty="0" smtClean="0"/>
          </a:p>
          <a:p>
            <a:pPr marL="457200" lvl="1" indent="0">
              <a:buNone/>
            </a:pPr>
            <a:r>
              <a:rPr lang="en-CA" sz="2000" dirty="0" smtClean="0"/>
              <a:t>Expensive restaurants visiting frequency: </a:t>
            </a:r>
          </a:p>
          <a:p>
            <a:pPr marL="457200" lvl="1" indent="0">
              <a:buNone/>
            </a:pPr>
            <a:r>
              <a:rPr lang="en-CA" sz="2000" dirty="0" smtClean="0"/>
              <a:t>	LASSO [Alpha=1] | Testing Score=5%</a:t>
            </a:r>
          </a:p>
          <a:p>
            <a:pPr marL="457200" lvl="1" indent="0">
              <a:buNone/>
            </a:pPr>
            <a:endParaRPr lang="en-CA" sz="2000" dirty="0" smtClean="0"/>
          </a:p>
          <a:p>
            <a:pPr marL="457200" lvl="1" indent="0">
              <a:buNone/>
            </a:pPr>
            <a:r>
              <a:rPr lang="en-CA" sz="2000" dirty="0" smtClean="0"/>
              <a:t>Very Expensive restaurants visiting frequency: </a:t>
            </a:r>
          </a:p>
          <a:p>
            <a:pPr marL="457200" lvl="1" indent="0">
              <a:buNone/>
            </a:pPr>
            <a:r>
              <a:rPr lang="en-CA" sz="2000" dirty="0" smtClean="0"/>
              <a:t>	 LASSO [Alpha=1] | Testing Score=0.3%</a:t>
            </a:r>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26</a:t>
            </a:fld>
            <a:endParaRPr lang="en-US"/>
          </a:p>
        </p:txBody>
      </p:sp>
    </p:spTree>
    <p:extLst>
      <p:ext uri="{BB962C8B-B14F-4D97-AF65-F5344CB8AC3E}">
        <p14:creationId xmlns:p14="http://schemas.microsoft.com/office/powerpoint/2010/main" val="7859025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Obtained Results</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Classification Problem </a:t>
            </a:r>
          </a:p>
          <a:p>
            <a:pPr marL="457200" lvl="1" indent="0">
              <a:buNone/>
            </a:pPr>
            <a:r>
              <a:rPr lang="en-CA" dirty="0" smtClean="0"/>
              <a:t>More than an average Cheap restaurant visitor: </a:t>
            </a:r>
          </a:p>
          <a:p>
            <a:pPr marL="457200" lvl="1" indent="0">
              <a:buNone/>
            </a:pPr>
            <a:r>
              <a:rPr lang="en-CA" sz="2000" dirty="0" smtClean="0"/>
              <a:t>	SVM [C=2, gamma=0.01] | AUC= 66%</a:t>
            </a:r>
          </a:p>
          <a:p>
            <a:pPr marL="457200" lvl="1" indent="0">
              <a:buNone/>
            </a:pPr>
            <a:endParaRPr lang="en-CA" sz="2000" dirty="0" smtClean="0"/>
          </a:p>
          <a:p>
            <a:pPr marL="457200" lvl="1" indent="0">
              <a:buNone/>
            </a:pPr>
            <a:r>
              <a:rPr lang="en-CA" sz="2000" dirty="0" smtClean="0"/>
              <a:t>Moderate restaurants visiting frequency: </a:t>
            </a:r>
          </a:p>
          <a:p>
            <a:pPr marL="457200" lvl="1" indent="0">
              <a:buNone/>
            </a:pPr>
            <a:r>
              <a:rPr lang="en-CA" sz="2000" dirty="0" smtClean="0"/>
              <a:t>	Random Forest [Number of trees=100, Max depth of the trees=20] | AUC= 64%</a:t>
            </a:r>
          </a:p>
          <a:p>
            <a:pPr marL="457200" lvl="1" indent="0">
              <a:buNone/>
            </a:pPr>
            <a:endParaRPr lang="en-CA" sz="2000" dirty="0" smtClean="0"/>
          </a:p>
          <a:p>
            <a:pPr marL="457200" lvl="1" indent="0">
              <a:buNone/>
            </a:pPr>
            <a:r>
              <a:rPr lang="en-CA" sz="2000" dirty="0" smtClean="0"/>
              <a:t>Expensive restaurants visiting frequency: </a:t>
            </a:r>
          </a:p>
          <a:p>
            <a:pPr marL="457200" lvl="1" indent="0">
              <a:buNone/>
            </a:pPr>
            <a:r>
              <a:rPr lang="en-CA" sz="2000" dirty="0" smtClean="0"/>
              <a:t>	SVM [C=0.5, gamma=0.01] | AUC= 67%</a:t>
            </a:r>
          </a:p>
          <a:p>
            <a:pPr marL="457200" lvl="1" indent="0">
              <a:buNone/>
            </a:pPr>
            <a:endParaRPr lang="en-CA" sz="2000" dirty="0" smtClean="0"/>
          </a:p>
          <a:p>
            <a:pPr marL="457200" lvl="1" indent="0">
              <a:buNone/>
            </a:pPr>
            <a:r>
              <a:rPr lang="en-CA" sz="2000" dirty="0" smtClean="0"/>
              <a:t>Very Expensive restaurants visiting frequency: </a:t>
            </a:r>
          </a:p>
          <a:p>
            <a:pPr marL="457200" lvl="1" indent="0">
              <a:buNone/>
            </a:pPr>
            <a:r>
              <a:rPr lang="en-CA" sz="2000" dirty="0" smtClean="0"/>
              <a:t>	 Neural Network [Hidden layers structure= 5000, L2 regularization parameter= 0.0001, </a:t>
            </a:r>
            <a:r>
              <a:rPr lang="en-CA" sz="2000" dirty="0" smtClean="0">
                <a:effectLst/>
                <a:latin typeface="Calibri" panose="020F0502020204030204" pitchFamily="34" charset="0"/>
                <a:ea typeface="Calibri" panose="020F0502020204030204" pitchFamily="34" charset="0"/>
                <a:cs typeface="Arial" panose="020B0604020202020204" pitchFamily="34" charset="0"/>
              </a:rPr>
              <a:t>Max number of iteration= 50, Solver= Adam</a:t>
            </a:r>
            <a:r>
              <a:rPr lang="en-CA" sz="2000" dirty="0" smtClean="0"/>
              <a:t>] | AUC= 64%</a:t>
            </a:r>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27</a:t>
            </a:fld>
            <a:endParaRPr lang="en-US"/>
          </a:p>
        </p:txBody>
      </p:sp>
    </p:spTree>
    <p:extLst>
      <p:ext uri="{BB962C8B-B14F-4D97-AF65-F5344CB8AC3E}">
        <p14:creationId xmlns:p14="http://schemas.microsoft.com/office/powerpoint/2010/main" val="652354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Sentiment Analysis of Users</a:t>
            </a:r>
          </a:p>
          <a:p>
            <a:pPr>
              <a:buFont typeface="Arial" panose="020B0604020202020204" pitchFamily="34" charset="0"/>
              <a:buChar char="•"/>
            </a:pPr>
            <a:r>
              <a:rPr lang="en-US" dirty="0" smtClean="0"/>
              <a:t>---</a:t>
            </a:r>
          </a:p>
          <a:p>
            <a:pPr>
              <a:buFont typeface="Arial" panose="020B0604020202020204" pitchFamily="34" charset="0"/>
              <a:buChar char="•"/>
            </a:pPr>
            <a:r>
              <a:rPr lang="en-US" dirty="0" smtClean="0"/>
              <a:t>----</a:t>
            </a:r>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28</a:t>
            </a:fld>
            <a:endParaRPr lang="en-US"/>
          </a:p>
        </p:txBody>
      </p:sp>
    </p:spTree>
    <p:extLst>
      <p:ext uri="{BB962C8B-B14F-4D97-AF65-F5344CB8AC3E}">
        <p14:creationId xmlns:p14="http://schemas.microsoft.com/office/powerpoint/2010/main" val="3910349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Literature Review</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romanLcPeriod"/>
            </a:pPr>
            <a:r>
              <a:rPr lang="en-US" sz="1800" dirty="0" smtClean="0"/>
              <a:t>Henriette </a:t>
            </a:r>
            <a:r>
              <a:rPr lang="en-US" sz="1800" dirty="0"/>
              <a:t>Cramer , </a:t>
            </a:r>
            <a:r>
              <a:rPr lang="en-US" sz="1800" dirty="0" err="1"/>
              <a:t>Mattias</a:t>
            </a:r>
            <a:r>
              <a:rPr lang="en-US" sz="1800" dirty="0"/>
              <a:t> </a:t>
            </a:r>
            <a:r>
              <a:rPr lang="en-US" sz="1800" dirty="0" err="1"/>
              <a:t>Rost</a:t>
            </a:r>
            <a:r>
              <a:rPr lang="en-US" sz="1800" dirty="0"/>
              <a:t> , Lars Erik </a:t>
            </a:r>
            <a:r>
              <a:rPr lang="en-US" sz="1800" dirty="0" err="1"/>
              <a:t>Holmquist</a:t>
            </a:r>
            <a:r>
              <a:rPr lang="en-US" sz="1800" dirty="0"/>
              <a:t>, </a:t>
            </a:r>
            <a:r>
              <a:rPr lang="en-US" b="1" dirty="0"/>
              <a:t>Performing a check-in: emerging practices, norms </a:t>
            </a:r>
            <a:r>
              <a:rPr lang="en-US" b="1" dirty="0" smtClean="0"/>
              <a:t>and 'conflicts</a:t>
            </a:r>
            <a:r>
              <a:rPr lang="en-US" b="1" dirty="0"/>
              <a:t>' in location-sharing using foursquare</a:t>
            </a:r>
            <a:r>
              <a:rPr lang="en-US" sz="1800" dirty="0"/>
              <a:t>, Proceedings of the 13th International Conference on </a:t>
            </a:r>
            <a:r>
              <a:rPr lang="en-US" sz="1800" dirty="0" smtClean="0"/>
              <a:t>Human Computer </a:t>
            </a:r>
            <a:r>
              <a:rPr lang="en-US" sz="1800" dirty="0"/>
              <a:t>Interaction with Mobile Devices and Services, August 30-September 02, 2011, Stockholm, Sweden</a:t>
            </a:r>
          </a:p>
          <a:p>
            <a:pPr marL="514350" indent="-514350">
              <a:buFont typeface="+mj-lt"/>
              <a:buAutoNum type="romanLcPeriod"/>
            </a:pPr>
            <a:r>
              <a:rPr lang="en-US" sz="1800" dirty="0" smtClean="0"/>
              <a:t>Jilin </a:t>
            </a:r>
            <a:r>
              <a:rPr lang="en-US" sz="1800" dirty="0"/>
              <a:t>Chen , Gary Hsieh , Jalal U. Mahmud , Jeffrey Nichols, </a:t>
            </a:r>
            <a:r>
              <a:rPr lang="en-US" b="1" dirty="0"/>
              <a:t>Understanding individuals' personal values from </a:t>
            </a:r>
            <a:r>
              <a:rPr lang="en-US" b="1" dirty="0" smtClean="0"/>
              <a:t>social media </a:t>
            </a:r>
            <a:r>
              <a:rPr lang="en-US" b="1" dirty="0"/>
              <a:t>word use, </a:t>
            </a:r>
            <a:r>
              <a:rPr lang="en-US" sz="1800" dirty="0"/>
              <a:t>Proceedings of the 17th ACM conference on Computer supported cooperative work &amp; </a:t>
            </a:r>
            <a:r>
              <a:rPr lang="en-US" sz="1800" dirty="0" smtClean="0"/>
              <a:t>social computing</a:t>
            </a:r>
            <a:r>
              <a:rPr lang="en-US" sz="1800" dirty="0"/>
              <a:t>, February 15-19, 2014, Baltimore, Maryland, USA</a:t>
            </a:r>
          </a:p>
          <a:p>
            <a:pPr marL="514350" indent="-514350">
              <a:buFont typeface="+mj-lt"/>
              <a:buAutoNum type="romanLcPeriod"/>
            </a:pPr>
            <a:r>
              <a:rPr lang="en-US" sz="1800" dirty="0" smtClean="0"/>
              <a:t>Kenneth </a:t>
            </a:r>
            <a:r>
              <a:rPr lang="en-US" sz="1800" dirty="0"/>
              <a:t>Joseph , Chun How Tan , Kathleen M. Carley, </a:t>
            </a:r>
            <a:r>
              <a:rPr lang="en-US" b="1" dirty="0"/>
              <a:t>Beyond "local", "categories" and "friends": </a:t>
            </a:r>
            <a:r>
              <a:rPr lang="en-US" b="1" dirty="0" smtClean="0"/>
              <a:t>clustering foursquare </a:t>
            </a:r>
            <a:r>
              <a:rPr lang="en-US" b="1" dirty="0"/>
              <a:t>users with latent "topics"</a:t>
            </a:r>
            <a:r>
              <a:rPr lang="en-US" sz="1800" dirty="0"/>
              <a:t>, Proceedings of the 2012 ACM Conference on Ubiquitous </a:t>
            </a:r>
            <a:r>
              <a:rPr lang="en-US" sz="1800" dirty="0" smtClean="0"/>
              <a:t>Computing, September </a:t>
            </a:r>
            <a:r>
              <a:rPr lang="en-US" sz="1800" dirty="0"/>
              <a:t>05-08, 2012, Pittsburgh, </a:t>
            </a:r>
            <a:r>
              <a:rPr lang="en-US" sz="1800" dirty="0" smtClean="0"/>
              <a:t>Pennsylvania</a:t>
            </a:r>
            <a:endParaRPr lang="en-US" sz="1800" dirty="0"/>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3</a:t>
            </a:fld>
            <a:endParaRPr lang="en-US"/>
          </a:p>
        </p:txBody>
      </p:sp>
    </p:spTree>
    <p:extLst>
      <p:ext uri="{BB962C8B-B14F-4D97-AF65-F5344CB8AC3E}">
        <p14:creationId xmlns:p14="http://schemas.microsoft.com/office/powerpoint/2010/main" val="3932086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lvl="0"/>
            <a:r>
              <a:rPr lang="en-US" dirty="0" smtClean="0"/>
              <a:t/>
            </a:r>
            <a:br>
              <a:rPr lang="en-US" dirty="0" smtClean="0"/>
            </a:br>
            <a:r>
              <a:rPr lang="en-US" dirty="0"/>
              <a:t/>
            </a:r>
            <a:br>
              <a:rPr lang="en-US" dirty="0"/>
            </a:br>
            <a:r>
              <a:rPr lang="en-US" dirty="0" smtClean="0"/>
              <a:t>Dataset </a:t>
            </a:r>
            <a:endParaRPr lang="en-US" dirty="0"/>
          </a:p>
        </p:txBody>
      </p:sp>
      <p:sp>
        <p:nvSpPr>
          <p:cNvPr id="10" name="Content Placeholder 9"/>
          <p:cNvSpPr>
            <a:spLocks noGrp="1"/>
          </p:cNvSpPr>
          <p:nvPr>
            <p:ph idx="1"/>
          </p:nvPr>
        </p:nvSpPr>
        <p:spPr/>
        <p:txBody>
          <a:bodyPr>
            <a:normAutofit/>
          </a:bodyPr>
          <a:lstStyle/>
          <a:p>
            <a:pPr>
              <a:buFont typeface="Wingdings" panose="05000000000000000000" pitchFamily="2" charset="2"/>
              <a:buChar char="§"/>
            </a:pPr>
            <a:r>
              <a:rPr lang="en-US" sz="2800" dirty="0" smtClean="0"/>
              <a:t>Dataset </a:t>
            </a:r>
            <a:r>
              <a:rPr lang="en-US" sz="2800" dirty="0"/>
              <a:t>consists of 731 *.txt files. </a:t>
            </a:r>
            <a:endParaRPr lang="en-US" sz="2800" dirty="0" smtClean="0"/>
          </a:p>
          <a:p>
            <a:pPr>
              <a:buFont typeface="Wingdings" panose="05000000000000000000" pitchFamily="2" charset="2"/>
              <a:buChar char="§"/>
            </a:pPr>
            <a:r>
              <a:rPr lang="en-US" sz="2800" dirty="0" smtClean="0"/>
              <a:t>File </a:t>
            </a:r>
            <a:r>
              <a:rPr lang="en-US" sz="2800" dirty="0"/>
              <a:t>name is the Twitter handle of that user. </a:t>
            </a:r>
            <a:endParaRPr lang="en-US" sz="2800" dirty="0" smtClean="0"/>
          </a:p>
          <a:p>
            <a:pPr>
              <a:buFont typeface="Wingdings" panose="05000000000000000000" pitchFamily="2" charset="2"/>
              <a:buChar char="§"/>
            </a:pPr>
            <a:r>
              <a:rPr lang="en-US" sz="2800" dirty="0" smtClean="0"/>
              <a:t>Each </a:t>
            </a:r>
            <a:r>
              <a:rPr lang="en-US" sz="2800" dirty="0"/>
              <a:t>file </a:t>
            </a:r>
            <a:r>
              <a:rPr lang="en-US" sz="2800" dirty="0" smtClean="0"/>
              <a:t>has hundreds </a:t>
            </a:r>
            <a:r>
              <a:rPr lang="en-US" sz="2800" dirty="0"/>
              <a:t>of Tweets from that user with a timestamp.</a:t>
            </a:r>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4</a:t>
            </a:fld>
            <a:endParaRPr lang="en-US"/>
          </a:p>
        </p:txBody>
      </p:sp>
      <p:graphicFrame>
        <p:nvGraphicFramePr>
          <p:cNvPr id="11" name="Diagram 10"/>
          <p:cNvGraphicFramePr/>
          <p:nvPr>
            <p:extLst>
              <p:ext uri="{D42A27DB-BD31-4B8C-83A1-F6EECF244321}">
                <p14:modId xmlns:p14="http://schemas.microsoft.com/office/powerpoint/2010/main" val="2541397592"/>
              </p:ext>
            </p:extLst>
          </p:nvPr>
        </p:nvGraphicFramePr>
        <p:xfrm>
          <a:off x="1097280" y="178229"/>
          <a:ext cx="10324698" cy="577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185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dirty="0" smtClean="0"/>
              <a:t>Merging and Exploratory Data Analysis(1)</a:t>
            </a:r>
            <a:endParaRPr lang="en-US" dirty="0"/>
          </a:p>
        </p:txBody>
      </p:sp>
      <p:sp>
        <p:nvSpPr>
          <p:cNvPr id="6" name="Content Placeholder 5"/>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5</a:t>
            </a:fld>
            <a:endParaRPr lang="en-US"/>
          </a:p>
        </p:txBody>
      </p:sp>
      <p:graphicFrame>
        <p:nvGraphicFramePr>
          <p:cNvPr id="7" name="Diagram 6"/>
          <p:cNvGraphicFramePr/>
          <p:nvPr>
            <p:extLst>
              <p:ext uri="{D42A27DB-BD31-4B8C-83A1-F6EECF244321}">
                <p14:modId xmlns:p14="http://schemas.microsoft.com/office/powerpoint/2010/main" val="437057544"/>
              </p:ext>
            </p:extLst>
          </p:nvPr>
        </p:nvGraphicFramePr>
        <p:xfrm>
          <a:off x="1097280" y="178229"/>
          <a:ext cx="10324698" cy="577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177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
            </a:r>
            <a:br>
              <a:rPr lang="en-US" dirty="0" smtClean="0"/>
            </a:br>
            <a:r>
              <a:rPr lang="en-US" dirty="0" smtClean="0"/>
              <a:t>Exploratory Data Analysis(2)</a:t>
            </a:r>
            <a:endParaRPr lang="en-US" dirty="0"/>
          </a:p>
        </p:txBody>
      </p:sp>
      <p:sp>
        <p:nvSpPr>
          <p:cNvPr id="6" name="Content Placeholder 5"/>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6</a:t>
            </a:fld>
            <a:endParaRPr lang="en-US"/>
          </a:p>
        </p:txBody>
      </p:sp>
    </p:spTree>
    <p:extLst>
      <p:ext uri="{BB962C8B-B14F-4D97-AF65-F5344CB8AC3E}">
        <p14:creationId xmlns:p14="http://schemas.microsoft.com/office/powerpoint/2010/main" val="1839806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Learnings (3)</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7</a:t>
            </a:fld>
            <a:endParaRPr lang="en-US"/>
          </a:p>
        </p:txBody>
      </p:sp>
    </p:spTree>
    <p:extLst>
      <p:ext uri="{BB962C8B-B14F-4D97-AF65-F5344CB8AC3E}">
        <p14:creationId xmlns:p14="http://schemas.microsoft.com/office/powerpoint/2010/main" val="3658463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smtClean="0"/>
              <a:t>Some Application of NLP</a:t>
            </a:r>
            <a:endParaRPr lang="en-US" dirty="0"/>
          </a:p>
        </p:txBody>
      </p:sp>
      <p:sp>
        <p:nvSpPr>
          <p:cNvPr id="5" name="Content Placeholder 4"/>
          <p:cNvSpPr>
            <a:spLocks noGrp="1"/>
          </p:cNvSpPr>
          <p:nvPr>
            <p:ph sz="half" idx="1"/>
          </p:nvPr>
        </p:nvSpPr>
        <p:spPr/>
        <p:txBody>
          <a:bodyPr/>
          <a:lstStyle/>
          <a:p>
            <a:pPr eaLnBrk="1" hangingPunct="1">
              <a:buFont typeface="Wingdings" charset="2"/>
              <a:buChar char="l"/>
              <a:defRPr/>
            </a:pPr>
            <a:r>
              <a:rPr lang="en-US" dirty="0" smtClean="0"/>
              <a:t>Parsing</a:t>
            </a:r>
            <a:endParaRPr lang="en-US" dirty="0" smtClean="0"/>
          </a:p>
          <a:p>
            <a:pPr eaLnBrk="1" hangingPunct="1">
              <a:buFont typeface="Wingdings" charset="2"/>
              <a:buChar char="l"/>
              <a:defRPr/>
            </a:pPr>
            <a:r>
              <a:rPr lang="en-US" dirty="0" smtClean="0"/>
              <a:t>Word Net</a:t>
            </a:r>
          </a:p>
          <a:p>
            <a:pPr eaLnBrk="1" hangingPunct="1">
              <a:buFont typeface="Wingdings" charset="2"/>
              <a:buChar char="l"/>
              <a:defRPr/>
            </a:pPr>
            <a:r>
              <a:rPr lang="en-US" dirty="0" smtClean="0"/>
              <a:t>Named Entity Recognition</a:t>
            </a:r>
          </a:p>
          <a:p>
            <a:pPr eaLnBrk="1" hangingPunct="1">
              <a:buFont typeface="Wingdings" charset="2"/>
              <a:buChar char="l"/>
              <a:defRPr/>
            </a:pPr>
            <a:r>
              <a:rPr lang="en-US" dirty="0" smtClean="0"/>
              <a:t>Information Retrieval</a:t>
            </a:r>
          </a:p>
          <a:p>
            <a:pPr eaLnBrk="1" hangingPunct="1">
              <a:buFont typeface="Wingdings" charset="2"/>
              <a:buChar char="l"/>
              <a:defRPr/>
            </a:pPr>
            <a:r>
              <a:rPr lang="en-US" dirty="0" smtClean="0"/>
              <a:t>Sentiment Analysis</a:t>
            </a:r>
          </a:p>
          <a:p>
            <a:pPr eaLnBrk="1" hangingPunct="1">
              <a:buFont typeface="Wingdings" charset="2"/>
              <a:buChar char="l"/>
              <a:defRPr/>
            </a:pPr>
            <a:r>
              <a:rPr lang="en-US" dirty="0" smtClean="0"/>
              <a:t>Document Clustering</a:t>
            </a:r>
          </a:p>
          <a:p>
            <a:pPr eaLnBrk="1" hangingPunct="1">
              <a:buFont typeface="Wingdings" charset="2"/>
              <a:buChar char="l"/>
              <a:defRPr/>
            </a:pPr>
            <a:r>
              <a:rPr lang="en-US" dirty="0" smtClean="0"/>
              <a:t>Topic </a:t>
            </a:r>
            <a:r>
              <a:rPr lang="en-US" dirty="0" smtClean="0"/>
              <a:t>Segmentation</a:t>
            </a:r>
          </a:p>
          <a:p>
            <a:pPr>
              <a:buFont typeface="Wingdings" charset="2"/>
              <a:buChar char="l"/>
              <a:defRPr/>
            </a:pPr>
            <a:r>
              <a:rPr lang="en-US" dirty="0"/>
              <a:t>Part of Speech Tagging</a:t>
            </a:r>
          </a:p>
          <a:p>
            <a:pPr eaLnBrk="1" hangingPunct="1">
              <a:buFont typeface="Wingdings" charset="2"/>
              <a:buChar char="l"/>
              <a:defRPr/>
            </a:pPr>
            <a:endParaRPr lang="en-US" dirty="0" smtClean="0"/>
          </a:p>
        </p:txBody>
      </p:sp>
      <p:sp>
        <p:nvSpPr>
          <p:cNvPr id="6" name="Content Placeholder 5"/>
          <p:cNvSpPr>
            <a:spLocks noGrp="1"/>
          </p:cNvSpPr>
          <p:nvPr>
            <p:ph sz="half" idx="2"/>
          </p:nvPr>
        </p:nvSpPr>
        <p:spPr/>
        <p:txBody>
          <a:bodyPr/>
          <a:lstStyle/>
          <a:p>
            <a:pPr eaLnBrk="1" hangingPunct="1">
              <a:buFont typeface="Wingdings" charset="2"/>
              <a:buChar char="l"/>
              <a:defRPr/>
            </a:pPr>
            <a:r>
              <a:rPr lang="en-US" dirty="0" smtClean="0"/>
              <a:t>Authoring</a:t>
            </a:r>
          </a:p>
          <a:p>
            <a:pPr eaLnBrk="1" hangingPunct="1">
              <a:buFont typeface="Wingdings" charset="2"/>
              <a:buChar char="l"/>
              <a:defRPr/>
            </a:pPr>
            <a:r>
              <a:rPr lang="en-US" dirty="0" smtClean="0"/>
              <a:t>Machine Translation</a:t>
            </a:r>
          </a:p>
          <a:p>
            <a:pPr eaLnBrk="1" hangingPunct="1">
              <a:buFont typeface="Wingdings" charset="2"/>
              <a:buChar char="l"/>
              <a:defRPr/>
            </a:pPr>
            <a:r>
              <a:rPr lang="en-US" dirty="0" smtClean="0"/>
              <a:t>Summarization</a:t>
            </a:r>
          </a:p>
          <a:p>
            <a:pPr eaLnBrk="1" hangingPunct="1">
              <a:buFont typeface="Wingdings" charset="2"/>
              <a:buChar char="l"/>
              <a:defRPr/>
            </a:pPr>
            <a:r>
              <a:rPr lang="en-US" dirty="0" smtClean="0"/>
              <a:t>Information Extraction</a:t>
            </a:r>
          </a:p>
          <a:p>
            <a:pPr eaLnBrk="1" hangingPunct="1">
              <a:buFont typeface="Wingdings" charset="2"/>
              <a:buChar char="l"/>
              <a:defRPr/>
            </a:pPr>
            <a:r>
              <a:rPr lang="en-US" dirty="0" smtClean="0"/>
              <a:t>Spoken Dialog Systems</a:t>
            </a:r>
          </a:p>
          <a:p>
            <a:pPr eaLnBrk="1" hangingPunct="1">
              <a:buFont typeface="Wingdings" charset="2"/>
              <a:buChar char="l"/>
              <a:defRPr/>
            </a:pPr>
            <a:r>
              <a:rPr lang="en-US" dirty="0" smtClean="0"/>
              <a:t>Natural Language Generation</a:t>
            </a:r>
          </a:p>
          <a:p>
            <a:pPr eaLnBrk="1" hangingPunct="1">
              <a:buFont typeface="Wingdings" charset="2"/>
              <a:buChar char="l"/>
              <a:defRPr/>
            </a:pPr>
            <a:r>
              <a:rPr lang="en-US" dirty="0" smtClean="0"/>
              <a:t>Word Sense Disambiguation</a:t>
            </a:r>
          </a:p>
          <a:p>
            <a:pPr eaLnBrk="1" hangingPunct="1">
              <a:buFont typeface="Wingdings" charset="2"/>
              <a:buChar char="l"/>
              <a:defRPr/>
            </a:pPr>
            <a:endParaRPr lang="en-US" dirty="0"/>
          </a:p>
        </p:txBody>
      </p:sp>
      <p:graphicFrame>
        <p:nvGraphicFramePr>
          <p:cNvPr id="7" name="Diagram 6"/>
          <p:cNvGraphicFramePr/>
          <p:nvPr>
            <p:extLst>
              <p:ext uri="{D42A27DB-BD31-4B8C-83A1-F6EECF244321}">
                <p14:modId xmlns:p14="http://schemas.microsoft.com/office/powerpoint/2010/main" val="1446891546"/>
              </p:ext>
            </p:extLst>
          </p:nvPr>
        </p:nvGraphicFramePr>
        <p:xfrm>
          <a:off x="1097280" y="178229"/>
          <a:ext cx="10324698" cy="577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952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extraction from Tweets   </a:t>
            </a:r>
            <a:endParaRPr lang="en-US" dirty="0"/>
          </a:p>
        </p:txBody>
      </p:sp>
      <p:sp>
        <p:nvSpPr>
          <p:cNvPr id="4" name="Footer Placeholder 3"/>
          <p:cNvSpPr>
            <a:spLocks noGrp="1"/>
          </p:cNvSpPr>
          <p:nvPr>
            <p:ph type="ftr" sz="quarter" idx="11"/>
          </p:nvPr>
        </p:nvSpPr>
        <p:spPr/>
        <p:txBody>
          <a:bodyPr/>
          <a:lstStyle/>
          <a:p>
            <a:r>
              <a:rPr lang="en-US" smtClean="0"/>
              <a:t>Group-36</a:t>
            </a:r>
            <a:endParaRPr lang="en-US"/>
          </a:p>
        </p:txBody>
      </p:sp>
      <p:sp>
        <p:nvSpPr>
          <p:cNvPr id="5" name="Slide Number Placeholder 4"/>
          <p:cNvSpPr>
            <a:spLocks noGrp="1"/>
          </p:cNvSpPr>
          <p:nvPr>
            <p:ph type="sldNum" sz="quarter" idx="12"/>
          </p:nvPr>
        </p:nvSpPr>
        <p:spPr/>
        <p:txBody>
          <a:bodyPr/>
          <a:lstStyle/>
          <a:p>
            <a:fld id="{A985DA8E-C363-4544-81C4-B41AC190863D}" type="slidenum">
              <a:rPr lang="en-US" smtClean="0"/>
              <a:t>9</a:t>
            </a:fld>
            <a:endParaRPr lang="en-US"/>
          </a:p>
        </p:txBody>
      </p:sp>
      <p:sp>
        <p:nvSpPr>
          <p:cNvPr id="6" name="Rectangle 5"/>
          <p:cNvSpPr/>
          <p:nvPr/>
        </p:nvSpPr>
        <p:spPr>
          <a:xfrm>
            <a:off x="1674793" y="2481313"/>
            <a:ext cx="1419367" cy="10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.txt </a:t>
            </a:r>
          </a:p>
          <a:p>
            <a:pPr algn="ctr"/>
            <a:r>
              <a:rPr lang="en-US" dirty="0" smtClean="0"/>
              <a:t>file</a:t>
            </a:r>
            <a:endParaRPr lang="en-US" dirty="0"/>
          </a:p>
        </p:txBody>
      </p:sp>
      <p:cxnSp>
        <p:nvCxnSpPr>
          <p:cNvPr id="10" name="Straight Arrow Connector 9"/>
          <p:cNvCxnSpPr>
            <a:stCxn id="6" idx="3"/>
          </p:cNvCxnSpPr>
          <p:nvPr/>
        </p:nvCxnSpPr>
        <p:spPr>
          <a:xfrm flipV="1">
            <a:off x="3094160" y="3020399"/>
            <a:ext cx="515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09471" y="2481313"/>
            <a:ext cx="1668379" cy="10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file content</a:t>
            </a:r>
            <a:endParaRPr lang="en-US" dirty="0"/>
          </a:p>
        </p:txBody>
      </p:sp>
      <p:cxnSp>
        <p:nvCxnSpPr>
          <p:cNvPr id="13" name="Straight Arrow Connector 12"/>
          <p:cNvCxnSpPr>
            <a:stCxn id="11" idx="3"/>
          </p:cNvCxnSpPr>
          <p:nvPr/>
        </p:nvCxnSpPr>
        <p:spPr>
          <a:xfrm flipV="1">
            <a:off x="5277850" y="3020399"/>
            <a:ext cx="5775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2"/>
          <p:cNvSpPr>
            <a:spLocks noChangeArrowheads="1"/>
          </p:cNvSpPr>
          <p:nvPr/>
        </p:nvSpPr>
        <p:spPr bwMode="auto">
          <a:xfrm>
            <a:off x="6144888" y="2558732"/>
            <a:ext cx="1779909" cy="923330"/>
          </a:xfrm>
          <a:prstGeom prst="rect">
            <a:avLst/>
          </a:prstGeom>
          <a:solidFill>
            <a:schemeClr val="accent1"/>
          </a:solidFill>
          <a:ln w="9525">
            <a:solidFill>
              <a:schemeClr val="tx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hlinkClick r:id="rId2" tooltip="re: Regular expression operations."/>
              </a:rPr>
              <a:t>Re</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.findall</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Lucida Grande"/>
              </a:rPr>
              <a:t> — Regular expression operations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bg1"/>
              </a:solidFill>
              <a:effectLst/>
              <a:latin typeface="Arial" panose="020B0604020202020204" pitchFamily="34" charset="0"/>
            </a:endParaRPr>
          </a:p>
        </p:txBody>
      </p:sp>
      <p:sp>
        <p:nvSpPr>
          <p:cNvPr id="15" name="Rectangle 14"/>
          <p:cNvSpPr/>
          <p:nvPr/>
        </p:nvSpPr>
        <p:spPr>
          <a:xfrm>
            <a:off x="2775284" y="4098572"/>
            <a:ext cx="6311218" cy="1869743"/>
          </a:xfrm>
          <a:prstGeom prst="rect">
            <a:avLst/>
          </a:prstGeom>
        </p:spPr>
        <p:txBody>
          <a:bodyPr wrap="square">
            <a:spAutoFit/>
          </a:bodyPr>
          <a:lstStyle/>
          <a:p>
            <a:r>
              <a:rPr lang="en-US" sz="1050" dirty="0"/>
              <a:t> </a:t>
            </a:r>
            <a:r>
              <a:rPr lang="en-US" sz="1050" dirty="0" err="1"/>
              <a:t>urls</a:t>
            </a:r>
            <a:r>
              <a:rPr lang="en-US" sz="1050" dirty="0"/>
              <a:t> = </a:t>
            </a:r>
            <a:r>
              <a:rPr lang="en-US" sz="1050" dirty="0" err="1"/>
              <a:t>re.findall</a:t>
            </a:r>
            <a:r>
              <a:rPr lang="en-US" sz="1050" dirty="0"/>
              <a:t>('http[s]?://(?:[a-</a:t>
            </a:r>
            <a:r>
              <a:rPr lang="en-US" sz="1050" dirty="0" err="1"/>
              <a:t>zA</a:t>
            </a:r>
            <a:r>
              <a:rPr lang="en-US" sz="1050" dirty="0"/>
              <a:t>-Z]|[0-9]|[$-_@.&amp;+]|[!*\(\),]|(?:%[0-9a-fA-F][0-9a-fA-F]))+', </a:t>
            </a:r>
            <a:r>
              <a:rPr lang="en-US" sz="1050" dirty="0" err="1"/>
              <a:t>fileContent</a:t>
            </a:r>
            <a:r>
              <a:rPr lang="en-US" sz="1050" dirty="0" smtClean="0"/>
              <a:t>)</a:t>
            </a:r>
          </a:p>
          <a:p>
            <a:r>
              <a:rPr lang="en-US" sz="1050" dirty="0" err="1"/>
              <a:t>cleanUrls</a:t>
            </a:r>
            <a:r>
              <a:rPr lang="en-US" sz="1050" dirty="0"/>
              <a:t> = []</a:t>
            </a:r>
          </a:p>
          <a:p>
            <a:r>
              <a:rPr lang="en-US" sz="1050" dirty="0"/>
              <a:t>    for </a:t>
            </a:r>
            <a:r>
              <a:rPr lang="en-US" sz="1050" dirty="0" err="1"/>
              <a:t>url</a:t>
            </a:r>
            <a:r>
              <a:rPr lang="en-US" sz="1050" dirty="0"/>
              <a:t> in </a:t>
            </a:r>
            <a:r>
              <a:rPr lang="en-US" sz="1050" dirty="0" err="1"/>
              <a:t>urls</a:t>
            </a:r>
            <a:r>
              <a:rPr lang="en-US" sz="1050" dirty="0"/>
              <a:t>:</a:t>
            </a:r>
          </a:p>
          <a:p>
            <a:r>
              <a:rPr lang="en-US" sz="1050" dirty="0"/>
              <a:t>        </a:t>
            </a:r>
            <a:r>
              <a:rPr lang="en-US" sz="1050" dirty="0" err="1"/>
              <a:t>lastChar</a:t>
            </a:r>
            <a:r>
              <a:rPr lang="en-US" sz="1050" dirty="0"/>
              <a:t> = </a:t>
            </a:r>
            <a:r>
              <a:rPr lang="en-US" sz="1050" dirty="0" err="1"/>
              <a:t>url</a:t>
            </a:r>
            <a:r>
              <a:rPr lang="en-US" sz="1050" dirty="0"/>
              <a:t>[-1] # get the last character</a:t>
            </a:r>
          </a:p>
          <a:p>
            <a:r>
              <a:rPr lang="en-US" sz="1050" dirty="0"/>
              <a:t>        # if the last character is not (^ - not) an alphabet, or a </a:t>
            </a:r>
            <a:r>
              <a:rPr lang="en-US" sz="1050" dirty="0" smtClean="0"/>
              <a:t>number, or </a:t>
            </a:r>
            <a:r>
              <a:rPr lang="en-US" sz="1050" dirty="0"/>
              <a:t>a </a:t>
            </a:r>
            <a:r>
              <a:rPr lang="en-US" sz="1050" dirty="0" smtClean="0"/>
              <a:t>'/', </a:t>
            </a:r>
            <a:r>
              <a:rPr lang="en-US" sz="1050" dirty="0"/>
              <a:t>then enter IF condition</a:t>
            </a:r>
          </a:p>
          <a:p>
            <a:r>
              <a:rPr lang="en-US" sz="1050" dirty="0"/>
              <a:t>        if (bool(</a:t>
            </a:r>
            <a:r>
              <a:rPr lang="en-US" sz="1050" dirty="0" err="1"/>
              <a:t>re.match</a:t>
            </a:r>
            <a:r>
              <a:rPr lang="en-US" sz="1050" dirty="0"/>
              <a:t>(r'[^a-zA-Z0-9/]', </a:t>
            </a:r>
            <a:r>
              <a:rPr lang="en-US" sz="1050" dirty="0" err="1"/>
              <a:t>lastChar</a:t>
            </a:r>
            <a:r>
              <a:rPr lang="en-US" sz="1050" dirty="0"/>
              <a:t>))): </a:t>
            </a:r>
          </a:p>
          <a:p>
            <a:r>
              <a:rPr lang="en-US" sz="1050" dirty="0"/>
              <a:t>            </a:t>
            </a:r>
            <a:r>
              <a:rPr lang="en-US" sz="1050" dirty="0" err="1"/>
              <a:t>cleanUrls.append</a:t>
            </a:r>
            <a:r>
              <a:rPr lang="en-US" sz="1050" dirty="0"/>
              <a:t>(</a:t>
            </a:r>
            <a:r>
              <a:rPr lang="en-US" sz="1050" dirty="0" err="1"/>
              <a:t>url</a:t>
            </a:r>
            <a:r>
              <a:rPr lang="en-US" sz="1050" dirty="0"/>
              <a:t>[:-1]) # stripping last character, no matter what</a:t>
            </a:r>
          </a:p>
          <a:p>
            <a:r>
              <a:rPr lang="en-US" sz="1050" dirty="0"/>
              <a:t>        else:</a:t>
            </a:r>
          </a:p>
          <a:p>
            <a:r>
              <a:rPr lang="en-US" sz="1050" dirty="0"/>
              <a:t>            </a:t>
            </a:r>
            <a:r>
              <a:rPr lang="en-US" sz="1050" dirty="0" err="1"/>
              <a:t>cleanUrls.append</a:t>
            </a:r>
            <a:r>
              <a:rPr lang="en-US" sz="1050" dirty="0"/>
              <a:t>(</a:t>
            </a:r>
            <a:r>
              <a:rPr lang="en-US" sz="1050" dirty="0" err="1"/>
              <a:t>url</a:t>
            </a:r>
            <a:r>
              <a:rPr lang="en-US" sz="1050" dirty="0"/>
              <a:t>) # else, simply append to new list</a:t>
            </a:r>
          </a:p>
          <a:p>
            <a:r>
              <a:rPr lang="en-US" sz="1050" dirty="0"/>
              <a:t>    #print(</a:t>
            </a:r>
            <a:r>
              <a:rPr lang="en-US" sz="1050" dirty="0" err="1"/>
              <a:t>cleanUrls</a:t>
            </a:r>
            <a:r>
              <a:rPr lang="en-US" sz="1050" dirty="0"/>
              <a:t>)</a:t>
            </a:r>
          </a:p>
          <a:p>
            <a:r>
              <a:rPr lang="en-US" sz="1050" dirty="0"/>
              <a:t>    return </a:t>
            </a:r>
            <a:r>
              <a:rPr lang="en-US" sz="1050" dirty="0" err="1"/>
              <a:t>cleanUrls</a:t>
            </a:r>
            <a:endParaRPr lang="en-US" sz="1050" dirty="0"/>
          </a:p>
        </p:txBody>
      </p:sp>
      <p:cxnSp>
        <p:nvCxnSpPr>
          <p:cNvPr id="17" name="Straight Arrow Connector 16"/>
          <p:cNvCxnSpPr>
            <a:stCxn id="14" idx="3"/>
          </p:cNvCxnSpPr>
          <p:nvPr/>
        </p:nvCxnSpPr>
        <p:spPr>
          <a:xfrm>
            <a:off x="7924797" y="3020397"/>
            <a:ext cx="866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086502" y="2481313"/>
            <a:ext cx="1549411" cy="10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of URLs for that user</a:t>
            </a:r>
            <a:endParaRPr lang="en-US" dirty="0"/>
          </a:p>
        </p:txBody>
      </p:sp>
    </p:spTree>
    <p:extLst>
      <p:ext uri="{BB962C8B-B14F-4D97-AF65-F5344CB8AC3E}">
        <p14:creationId xmlns:p14="http://schemas.microsoft.com/office/powerpoint/2010/main" val="3369665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378</TotalTime>
  <Words>1756</Words>
  <Application>Microsoft Office PowerPoint</Application>
  <PresentationFormat>Widescreen</PresentationFormat>
  <Paragraphs>591</Paragraphs>
  <Slides>28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 New</vt:lpstr>
      <vt:lpstr>Lucida Grande</vt:lpstr>
      <vt:lpstr>Symbol</vt:lpstr>
      <vt:lpstr>Tahoma</vt:lpstr>
      <vt:lpstr>Wingdings</vt:lpstr>
      <vt:lpstr>Retrospect</vt:lpstr>
      <vt:lpstr>Study of People’s Eat-out Behavior  using  Natural Language Processing (NLP) on Tweets</vt:lpstr>
      <vt:lpstr>Outline</vt:lpstr>
      <vt:lpstr>Additional Literature Review</vt:lpstr>
      <vt:lpstr>  Dataset </vt:lpstr>
      <vt:lpstr> Merging and Exploratory Data Analysis(1)</vt:lpstr>
      <vt:lpstr> Exploratory Data Analysis(2)</vt:lpstr>
      <vt:lpstr>Preliminary Learnings (3)</vt:lpstr>
      <vt:lpstr>Some Application of NLP</vt:lpstr>
      <vt:lpstr>URL extraction from Tweets   </vt:lpstr>
      <vt:lpstr>Restaurant Category Extraction from an URL</vt:lpstr>
      <vt:lpstr>PowerPoint Presentation</vt:lpstr>
      <vt:lpstr>Pitfalls of webscraping</vt:lpstr>
      <vt:lpstr>LIWC: linguistic inquiry and word count</vt:lpstr>
      <vt:lpstr>Tweet Processing using Empath</vt:lpstr>
      <vt:lpstr>LIWC: linguistic inquiry and word count (Pennebaker et. al, 2001)</vt:lpstr>
      <vt:lpstr>Analysis via lexicon</vt:lpstr>
      <vt:lpstr>LIWC Analysis</vt:lpstr>
      <vt:lpstr>Final Look of Dataset for ML</vt:lpstr>
      <vt:lpstr>Machine Learning (Regression, Classification) Stages of attempting the problem</vt:lpstr>
      <vt:lpstr>Stage One (No Feature Selection)-(1)</vt:lpstr>
      <vt:lpstr>Stage One (No Feature Selection)-(2)</vt:lpstr>
      <vt:lpstr>Stage two- (1) Feature Selection- Feature Ranking (Mutual Information metric)</vt:lpstr>
      <vt:lpstr>Stage Two- (2)</vt:lpstr>
      <vt:lpstr>Stage Two- 3</vt:lpstr>
      <vt:lpstr>Stage- 3 (1)</vt:lpstr>
      <vt:lpstr>Obtained Results</vt:lpstr>
      <vt:lpstr>Obtained Results</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49</cp:revision>
  <dcterms:created xsi:type="dcterms:W3CDTF">2019-03-17T03:20:16Z</dcterms:created>
  <dcterms:modified xsi:type="dcterms:W3CDTF">2019-03-22T19:46:31Z</dcterms:modified>
</cp:coreProperties>
</file>