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6" r:id="rId4"/>
    <p:sldId id="258" r:id="rId5"/>
    <p:sldId id="280" r:id="rId6"/>
    <p:sldId id="261" r:id="rId7"/>
    <p:sldId id="268" r:id="rId8"/>
    <p:sldId id="263" r:id="rId9"/>
    <p:sldId id="264" r:id="rId10"/>
    <p:sldId id="267" r:id="rId11"/>
    <p:sldId id="281" r:id="rId12"/>
    <p:sldId id="270" r:id="rId13"/>
    <p:sldId id="282" r:id="rId14"/>
    <p:sldId id="271" r:id="rId15"/>
    <p:sldId id="273" r:id="rId16"/>
    <p:sldId id="25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06507E-6209-4AE1-9DED-AF5F29717560}" type="datetimeFigureOut">
              <a:rPr lang="en-US" smtClean="0"/>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219793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6507E-6209-4AE1-9DED-AF5F29717560}" type="datetimeFigureOut">
              <a:rPr lang="en-US" smtClean="0"/>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250771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6507E-6209-4AE1-9DED-AF5F29717560}" type="datetimeFigureOut">
              <a:rPr lang="en-US" smtClean="0"/>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3673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6507E-6209-4AE1-9DED-AF5F29717560}" type="datetimeFigureOut">
              <a:rPr lang="en-US" smtClean="0"/>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5730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507E-6209-4AE1-9DED-AF5F29717560}" type="datetimeFigureOut">
              <a:rPr lang="en-US" smtClean="0"/>
              <a:t>6/23/22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28187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06507E-6209-4AE1-9DED-AF5F29717560}" type="datetimeFigureOut">
              <a:rPr lang="en-US" smtClean="0"/>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98321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06507E-6209-4AE1-9DED-AF5F29717560}" type="datetimeFigureOut">
              <a:rPr lang="en-US" smtClean="0"/>
              <a:t>6/23/22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0829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06507E-6209-4AE1-9DED-AF5F29717560}" type="datetimeFigureOut">
              <a:rPr lang="en-US" smtClean="0"/>
              <a:t>6/23/22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33057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6507E-6209-4AE1-9DED-AF5F29717560}" type="datetimeFigureOut">
              <a:rPr lang="en-US" smtClean="0"/>
              <a:t>6/23/22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64511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06507E-6209-4AE1-9DED-AF5F29717560}" type="datetimeFigureOut">
              <a:rPr lang="en-US" smtClean="0"/>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66978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06507E-6209-4AE1-9DED-AF5F29717560}" type="datetimeFigureOut">
              <a:rPr lang="en-US" smtClean="0"/>
              <a:t>6/23/22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AA53A-82AF-4808-B000-6089709E101B}" type="slidenum">
              <a:rPr lang="en-US" smtClean="0"/>
              <a:t>‹#›</a:t>
            </a:fld>
            <a:endParaRPr lang="en-US"/>
          </a:p>
        </p:txBody>
      </p:sp>
    </p:spTree>
    <p:extLst>
      <p:ext uri="{BB962C8B-B14F-4D97-AF65-F5344CB8AC3E}">
        <p14:creationId xmlns:p14="http://schemas.microsoft.com/office/powerpoint/2010/main" val="384281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6507E-6209-4AE1-9DED-AF5F29717560}" type="datetimeFigureOut">
              <a:rPr lang="en-US" smtClean="0"/>
              <a:t>6/23/22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AA53A-82AF-4808-B000-6089709E101B}" type="slidenum">
              <a:rPr lang="en-US" smtClean="0"/>
              <a:t>‹#›</a:t>
            </a:fld>
            <a:endParaRPr lang="en-US"/>
          </a:p>
        </p:txBody>
      </p:sp>
    </p:spTree>
    <p:extLst>
      <p:ext uri="{BB962C8B-B14F-4D97-AF65-F5344CB8AC3E}">
        <p14:creationId xmlns:p14="http://schemas.microsoft.com/office/powerpoint/2010/main" val="7976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223633" y="2505670"/>
            <a:ext cx="10067636" cy="923330"/>
          </a:xfrm>
          <a:prstGeom prst="rect">
            <a:avLst/>
          </a:prstGeom>
          <a:noFill/>
          <a:ln>
            <a:noFill/>
          </a:ln>
        </p:spPr>
        <p:txBody>
          <a:bodyPr wrap="square" lIns="91440" tIns="45720" rIns="91440" bIns="45720">
            <a:spAutoFit/>
          </a:bodyPr>
          <a:lstStyle/>
          <a:p>
            <a:pPr algn="ctr"/>
            <a:r>
              <a:rPr lang="en-US" sz="5400" b="1" dirty="0">
                <a:ln w="22225">
                  <a:solidFill>
                    <a:schemeClr val="accent2"/>
                  </a:solidFill>
                  <a:prstDash val="solid"/>
                </a:ln>
                <a:solidFill>
                  <a:schemeClr val="accent2"/>
                </a:solidFill>
              </a:rPr>
              <a:t>HEALTHCARE DOMAIN REPORT</a:t>
            </a:r>
            <a:endParaRPr lang="en-US" sz="5400" b="1" cap="none" spc="0" dirty="0">
              <a:ln w="22225">
                <a:solidFill>
                  <a:schemeClr val="accent2"/>
                </a:solidFill>
                <a:prstDash val="solid"/>
              </a:ln>
              <a:solidFill>
                <a:schemeClr val="accent2"/>
              </a:solidFill>
              <a:effectLst/>
            </a:endParaRPr>
          </a:p>
        </p:txBody>
      </p:sp>
    </p:spTree>
    <p:extLst>
      <p:ext uri="{BB962C8B-B14F-4D97-AF65-F5344CB8AC3E}">
        <p14:creationId xmlns:p14="http://schemas.microsoft.com/office/powerpoint/2010/main" val="297656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77BEA-0872-574F-AC99-520FDB933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00"/>
            <a:ext cx="12192000" cy="6333744"/>
          </a:xfrm>
          <a:prstGeom prst="rect">
            <a:avLst/>
          </a:prstGeom>
        </p:spPr>
      </p:pic>
      <p:sp>
        <p:nvSpPr>
          <p:cNvPr id="4" name="TextBox 3">
            <a:extLst>
              <a:ext uri="{FF2B5EF4-FFF2-40B4-BE49-F238E27FC236}">
                <a16:creationId xmlns:a16="http://schemas.microsoft.com/office/drawing/2014/main" id="{0E003FDB-6DA3-9644-BFC3-3B53F6473F54}"/>
              </a:ext>
            </a:extLst>
          </p:cNvPr>
          <p:cNvSpPr txBox="1"/>
          <p:nvPr/>
        </p:nvSpPr>
        <p:spPr>
          <a:xfrm>
            <a:off x="0" y="57150"/>
            <a:ext cx="12192000" cy="461665"/>
          </a:xfrm>
          <a:prstGeom prst="rect">
            <a:avLst/>
          </a:prstGeom>
          <a:noFill/>
        </p:spPr>
        <p:txBody>
          <a:bodyPr wrap="square" rtlCol="0">
            <a:spAutoFit/>
          </a:bodyPr>
          <a:lstStyle/>
          <a:p>
            <a:pPr algn="ctr"/>
            <a:r>
              <a:rPr lang="en-IN" sz="2400" dirty="0">
                <a:solidFill>
                  <a:schemeClr val="dk1"/>
                </a:solidFill>
                <a:ea typeface="Calibri"/>
                <a:cs typeface="Calibri"/>
                <a:sym typeface="Calibri"/>
              </a:rPr>
              <a:t>Total Cost Voucher Vs Number of Families Redeemed Food Benefits Relation</a:t>
            </a:r>
            <a:endParaRPr lang="en-IN" sz="2400" dirty="0"/>
          </a:p>
        </p:txBody>
      </p:sp>
    </p:spTree>
    <p:extLst>
      <p:ext uri="{BB962C8B-B14F-4D97-AF65-F5344CB8AC3E}">
        <p14:creationId xmlns:p14="http://schemas.microsoft.com/office/powerpoint/2010/main" val="44471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720435" y="2570324"/>
            <a:ext cx="10834255" cy="923330"/>
          </a:xfrm>
          <a:prstGeom prst="rect">
            <a:avLst/>
          </a:prstGeom>
          <a:noFill/>
          <a:ln>
            <a:noFill/>
          </a:ln>
        </p:spPr>
        <p:txBody>
          <a:bodyPr wrap="square" lIns="91440" tIns="45720" rIns="91440" bIns="45720">
            <a:spAutoFit/>
          </a:bodyPr>
          <a:lstStyle/>
          <a:p>
            <a:pPr algn="ctr"/>
            <a:r>
              <a:rPr lang="en-US" sz="5400" b="1" dirty="0">
                <a:ln w="22225">
                  <a:solidFill>
                    <a:schemeClr val="accent2"/>
                  </a:solidFill>
                  <a:prstDash val="solid"/>
                </a:ln>
                <a:solidFill>
                  <a:schemeClr val="accent2"/>
                </a:solidFill>
              </a:rPr>
              <a:t>REPRESENTATION OF </a:t>
            </a:r>
            <a:r>
              <a:rPr lang="en-US" sz="5400" b="1" cap="none" spc="0" dirty="0">
                <a:ln w="22225">
                  <a:solidFill>
                    <a:schemeClr val="accent2"/>
                  </a:solidFill>
                  <a:prstDash val="solid"/>
                </a:ln>
                <a:solidFill>
                  <a:schemeClr val="accent2"/>
                </a:solidFill>
                <a:effectLst/>
              </a:rPr>
              <a:t>KPI IN TABLEAU</a:t>
            </a:r>
          </a:p>
        </p:txBody>
      </p:sp>
    </p:spTree>
    <p:extLst>
      <p:ext uri="{BB962C8B-B14F-4D97-AF65-F5344CB8AC3E}">
        <p14:creationId xmlns:p14="http://schemas.microsoft.com/office/powerpoint/2010/main" val="84951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732A178E-4529-4AF4-AF28-451EC6C44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28"/>
            <a:ext cx="12192000" cy="687592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572655" y="2496433"/>
            <a:ext cx="11139054" cy="923330"/>
          </a:xfrm>
          <a:prstGeom prst="rect">
            <a:avLst/>
          </a:prstGeom>
          <a:noFill/>
          <a:ln>
            <a:noFill/>
          </a:ln>
        </p:spPr>
        <p:txBody>
          <a:bodyPr wrap="square" lIns="91440" tIns="45720" rIns="91440" bIns="45720">
            <a:spAutoFit/>
          </a:bodyPr>
          <a:lstStyle/>
          <a:p>
            <a:pPr algn="ctr"/>
            <a:r>
              <a:rPr lang="en-US" sz="5400" b="1" dirty="0">
                <a:ln w="22225">
                  <a:solidFill>
                    <a:schemeClr val="accent2"/>
                  </a:solidFill>
                  <a:prstDash val="solid"/>
                </a:ln>
                <a:solidFill>
                  <a:schemeClr val="accent2"/>
                </a:solidFill>
              </a:rPr>
              <a:t>REPRESENTATION OF </a:t>
            </a:r>
            <a:r>
              <a:rPr lang="en-US" sz="5400" b="1" cap="none" spc="0" dirty="0">
                <a:ln w="22225">
                  <a:solidFill>
                    <a:schemeClr val="accent2"/>
                  </a:solidFill>
                  <a:prstDash val="solid"/>
                </a:ln>
                <a:solidFill>
                  <a:schemeClr val="accent2"/>
                </a:solidFill>
                <a:effectLst/>
              </a:rPr>
              <a:t>KPI IN POWER BI</a:t>
            </a:r>
          </a:p>
        </p:txBody>
      </p:sp>
    </p:spTree>
    <p:extLst>
      <p:ext uri="{BB962C8B-B14F-4D97-AF65-F5344CB8AC3E}">
        <p14:creationId xmlns:p14="http://schemas.microsoft.com/office/powerpoint/2010/main" val="27046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C1AB-A869-8E45-91A5-B12CE0331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D06290-6BDD-9249-91E1-59F5B9DBCF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26F2481-89D6-C344-902F-54BBDC844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 y="0"/>
            <a:ext cx="12192000" cy="6858000"/>
          </a:xfrm>
          <a:prstGeom prst="rect">
            <a:avLst/>
          </a:prstGeom>
        </p:spPr>
      </p:pic>
    </p:spTree>
    <p:extLst>
      <p:ext uri="{BB962C8B-B14F-4D97-AF65-F5344CB8AC3E}">
        <p14:creationId xmlns:p14="http://schemas.microsoft.com/office/powerpoint/2010/main" val="86086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CC9BCF-4063-403E-8C5C-D2E574ABCD6F}"/>
              </a:ext>
            </a:extLst>
          </p:cNvPr>
          <p:cNvSpPr txBox="1"/>
          <p:nvPr/>
        </p:nvSpPr>
        <p:spPr>
          <a:xfrm>
            <a:off x="608675" y="0"/>
            <a:ext cx="10447252" cy="7971413"/>
          </a:xfrm>
          <a:prstGeom prst="rect">
            <a:avLst/>
          </a:prstGeom>
          <a:noFill/>
        </p:spPr>
        <p:txBody>
          <a:bodyPr wrap="square" rtlCol="0">
            <a:spAutoFit/>
          </a:bodyPr>
          <a:lstStyle/>
          <a:p>
            <a:r>
              <a:rPr lang="en-IN" sz="2400" b="1" dirty="0">
                <a:solidFill>
                  <a:schemeClr val="accent2"/>
                </a:solidFill>
              </a:rPr>
              <a:t>This Dashboard Represents  KPI of Healthcare report.</a:t>
            </a:r>
            <a:endParaRPr lang="en-IN" sz="2400" dirty="0"/>
          </a:p>
          <a:p>
            <a:pPr marL="285750" indent="-285750">
              <a:buFont typeface="Arial" panose="020B0604020202020204" pitchFamily="34" charset="0"/>
              <a:buChar char="•"/>
            </a:pPr>
            <a:r>
              <a:rPr lang="en-IN" sz="2400" dirty="0">
                <a:solidFill>
                  <a:schemeClr val="accent2"/>
                </a:solidFill>
              </a:rPr>
              <a:t>The First KPI shows the </a:t>
            </a:r>
            <a:r>
              <a:rPr lang="en-US" sz="2400" dirty="0">
                <a:solidFill>
                  <a:schemeClr val="accent2"/>
                </a:solidFill>
              </a:rPr>
              <a:t>Number of Food Instruments Redeemed by Vendor County.</a:t>
            </a:r>
          </a:p>
          <a:p>
            <a:pPr marL="285750" indent="-285750">
              <a:buFont typeface="Arial" panose="020B0604020202020204" pitchFamily="34" charset="0"/>
              <a:buChar char="•"/>
            </a:pPr>
            <a:r>
              <a:rPr lang="en-US" sz="2400" dirty="0">
                <a:solidFill>
                  <a:schemeClr val="accent2"/>
                </a:solidFill>
              </a:rPr>
              <a:t>In this we have added a tooltip that shows the particular vendor county.</a:t>
            </a:r>
          </a:p>
          <a:p>
            <a:pPr marL="285750" indent="-285750">
              <a:buFont typeface="Arial" panose="020B0604020202020204" pitchFamily="34" charset="0"/>
              <a:buChar char="•"/>
            </a:pPr>
            <a:r>
              <a:rPr lang="en-IN" sz="2400" dirty="0">
                <a:solidFill>
                  <a:schemeClr val="accent2"/>
                </a:solidFill>
              </a:rPr>
              <a:t>Dollar amount redeemed for food instrument for that particular vendor county from that we can seen how much  we have spend for that county.</a:t>
            </a:r>
          </a:p>
          <a:p>
            <a:pPr marL="457200" indent="-457200">
              <a:buFont typeface="Arial" panose="020B0604020202020204" pitchFamily="34" charset="0"/>
              <a:buChar char="•"/>
            </a:pPr>
            <a:r>
              <a:rPr lang="en-IN" sz="2400" dirty="0">
                <a:solidFill>
                  <a:schemeClr val="accent2"/>
                </a:solidFill>
              </a:rPr>
              <a:t>thus we can say that the in individuals vendor county if the Dollar amount redeemed for food instrument is high then the no of food instruments redeemed by vendor county is also high.</a:t>
            </a:r>
          </a:p>
          <a:p>
            <a:pPr marL="457200" indent="-457200">
              <a:buFont typeface="Arial" panose="020B0604020202020204" pitchFamily="34" charset="0"/>
              <a:buChar char="•"/>
            </a:pPr>
            <a:r>
              <a:rPr lang="en-IN" sz="2400" dirty="0">
                <a:solidFill>
                  <a:schemeClr val="accent2"/>
                </a:solidFill>
              </a:rPr>
              <a:t>The number of families redeemed food benefits by the county is high then also number of food instruments by vendor county is high.</a:t>
            </a:r>
          </a:p>
          <a:p>
            <a:pPr marL="457200" indent="-457200">
              <a:buFont typeface="Arial" panose="020B0604020202020204" pitchFamily="34" charset="0"/>
              <a:buChar char="•"/>
            </a:pPr>
            <a:r>
              <a:rPr lang="en-IN" sz="2400" dirty="0">
                <a:solidFill>
                  <a:schemeClr val="accent2"/>
                </a:solidFill>
              </a:rPr>
              <a:t>So we can say that these two are directly proportional to each other</a:t>
            </a:r>
          </a:p>
          <a:p>
            <a:pPr marL="457200" indent="-457200">
              <a:buFont typeface="Arial" panose="020B0604020202020204" pitchFamily="34" charset="0"/>
              <a:buChar char="•"/>
            </a:pPr>
            <a:r>
              <a:rPr lang="en-IN" sz="2400" dirty="0">
                <a:solidFill>
                  <a:schemeClr val="accent2"/>
                </a:solidFill>
              </a:rPr>
              <a:t>In the KPI2 its about the average cost per family by the year and quarter</a:t>
            </a:r>
          </a:p>
          <a:p>
            <a:pPr marL="457200" indent="-457200">
              <a:buFont typeface="Arial" panose="020B0604020202020204" pitchFamily="34" charset="0"/>
              <a:buChar char="•"/>
            </a:pPr>
            <a:r>
              <a:rPr lang="en-IN" sz="2400" dirty="0">
                <a:solidFill>
                  <a:schemeClr val="accent2"/>
                </a:solidFill>
              </a:rPr>
              <a:t>And we have added trend line, drill down from that you can see the growth of the average cost per family </a:t>
            </a:r>
          </a:p>
          <a:p>
            <a:pPr marL="457200" indent="-457200">
              <a:buFont typeface="Arial" panose="020B0604020202020204" pitchFamily="34" charset="0"/>
              <a:buChar char="•"/>
            </a:pPr>
            <a:r>
              <a:rPr lang="en-IN" sz="2400" dirty="0">
                <a:solidFill>
                  <a:schemeClr val="accent2"/>
                </a:solidFill>
              </a:rPr>
              <a:t>These are for only two year 2019-20 and the drill down shows according to your chose the year wise growth or quarter wise and the trend line.</a:t>
            </a:r>
          </a:p>
          <a:p>
            <a:pPr marL="457200" indent="-457200">
              <a:buFont typeface="Arial" panose="020B0604020202020204" pitchFamily="34" charset="0"/>
              <a:buChar char="•"/>
            </a:pPr>
            <a:endParaRPr lang="en-IN" sz="2400" dirty="0">
              <a:solidFill>
                <a:schemeClr val="accent2"/>
              </a:solidFill>
            </a:endParaRPr>
          </a:p>
          <a:p>
            <a:pPr marL="457200" indent="-457200" algn="r">
              <a:buFont typeface="Arial" panose="020B0604020202020204" pitchFamily="34" charset="0"/>
              <a:buChar char="•"/>
            </a:pPr>
            <a:endParaRPr lang="en-IN" sz="2400" dirty="0"/>
          </a:p>
          <a:p>
            <a:pPr marL="285750" indent="-285750">
              <a:buFont typeface="Arial" panose="020B0604020202020204" pitchFamily="34" charset="0"/>
              <a:buChar char="•"/>
            </a:pPr>
            <a:endParaRPr lang="en-IN" sz="2000" dirty="0">
              <a:solidFill>
                <a:schemeClr val="accent2"/>
              </a:solidFill>
            </a:endParaRPr>
          </a:p>
          <a:p>
            <a:endParaRPr lang="en-IN" sz="2800" dirty="0">
              <a:solidFill>
                <a:schemeClr val="accent2"/>
              </a:solidFill>
            </a:endParaRPr>
          </a:p>
        </p:txBody>
      </p:sp>
    </p:spTree>
    <p:extLst>
      <p:ext uri="{BB962C8B-B14F-4D97-AF65-F5344CB8AC3E}">
        <p14:creationId xmlns:p14="http://schemas.microsoft.com/office/powerpoint/2010/main" val="59958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8B9D9-350B-4F7F-8475-4422DDB98E4E}"/>
              </a:ext>
            </a:extLst>
          </p:cNvPr>
          <p:cNvSpPr txBox="1"/>
          <p:nvPr/>
        </p:nvSpPr>
        <p:spPr>
          <a:xfrm>
            <a:off x="502894" y="0"/>
            <a:ext cx="11292865" cy="6370975"/>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accent2"/>
                </a:solidFill>
              </a:rPr>
              <a:t>In the KPI3 number of WIC card transaction processed by vendor county</a:t>
            </a:r>
          </a:p>
          <a:p>
            <a:pPr marL="457200" indent="-457200">
              <a:buFont typeface="Arial" panose="020B0604020202020204" pitchFamily="34" charset="0"/>
              <a:buChar char="•"/>
            </a:pPr>
            <a:r>
              <a:rPr lang="en-IN" sz="2400" dirty="0">
                <a:solidFill>
                  <a:schemeClr val="accent2"/>
                </a:solidFill>
              </a:rPr>
              <a:t>This KPI also have the vendor county and the Dollar amount reimbursed for WIC card transaction.</a:t>
            </a:r>
          </a:p>
          <a:p>
            <a:pPr marL="457200" indent="-457200">
              <a:buFont typeface="Arial" panose="020B0604020202020204" pitchFamily="34" charset="0"/>
              <a:buChar char="•"/>
            </a:pPr>
            <a:r>
              <a:rPr lang="en-IN" sz="2400" dirty="0">
                <a:solidFill>
                  <a:schemeClr val="accent2"/>
                </a:solidFill>
              </a:rPr>
              <a:t>Number of families redeemed by vendor county</a:t>
            </a:r>
          </a:p>
          <a:p>
            <a:pPr marL="457200" indent="-457200">
              <a:buFont typeface="Arial" panose="020B0604020202020204" pitchFamily="34" charset="0"/>
              <a:buChar char="•"/>
            </a:pPr>
            <a:r>
              <a:rPr lang="en-IN" sz="2400" dirty="0">
                <a:solidFill>
                  <a:schemeClr val="accent2"/>
                </a:solidFill>
              </a:rPr>
              <a:t>The dollar amount reimbursed for WIC card transaction is directly proportional to the number of WIC transaction processed.</a:t>
            </a:r>
          </a:p>
          <a:p>
            <a:pPr marL="457200" indent="-457200">
              <a:buFont typeface="Arial" panose="020B0604020202020204" pitchFamily="34" charset="0"/>
              <a:buChar char="•"/>
            </a:pPr>
            <a:r>
              <a:rPr lang="en-IN" sz="2400" dirty="0">
                <a:solidFill>
                  <a:schemeClr val="accent2"/>
                </a:solidFill>
              </a:rPr>
              <a:t>In the KPI4 we have number of participants redeemed by participant category</a:t>
            </a:r>
          </a:p>
          <a:p>
            <a:pPr marL="457200" indent="-457200">
              <a:buFont typeface="Arial" panose="020B0604020202020204" pitchFamily="34" charset="0"/>
              <a:buChar char="•"/>
            </a:pPr>
            <a:r>
              <a:rPr lang="en-IN" sz="2400" dirty="0">
                <a:solidFill>
                  <a:schemeClr val="accent2"/>
                </a:solidFill>
              </a:rPr>
              <a:t>We have  five category for that individual participants category we have created tooltip </a:t>
            </a:r>
          </a:p>
          <a:p>
            <a:pPr marL="457200" indent="-457200">
              <a:buFont typeface="Arial" panose="020B0604020202020204" pitchFamily="34" charset="0"/>
              <a:buChar char="•"/>
            </a:pPr>
            <a:r>
              <a:rPr lang="en-IN" sz="2400" dirty="0">
                <a:solidFill>
                  <a:schemeClr val="accent2"/>
                </a:solidFill>
              </a:rPr>
              <a:t>In that we can see the total number of participants redeemed and number of voucher redeemed and the average cost by participant category </a:t>
            </a:r>
          </a:p>
          <a:p>
            <a:pPr marL="457200" indent="-457200">
              <a:buFont typeface="Arial" panose="020B0604020202020204" pitchFamily="34" charset="0"/>
              <a:buChar char="•"/>
            </a:pPr>
            <a:r>
              <a:rPr lang="en-IN" sz="2400" dirty="0">
                <a:solidFill>
                  <a:schemeClr val="accent2"/>
                </a:solidFill>
              </a:rPr>
              <a:t> Child category have the more participant redeemed and the number of voucher redeemed is also high</a:t>
            </a:r>
          </a:p>
          <a:p>
            <a:pPr marL="457200" indent="-457200">
              <a:buFont typeface="Arial" panose="020B0604020202020204" pitchFamily="34" charset="0"/>
              <a:buChar char="•"/>
            </a:pPr>
            <a:r>
              <a:rPr lang="en-IN" sz="2400" dirty="0">
                <a:solidFill>
                  <a:schemeClr val="accent2"/>
                </a:solidFill>
              </a:rPr>
              <a:t>In the KPI5 we have number of families redeemed food benefits and total cost voucher by common location</a:t>
            </a:r>
          </a:p>
          <a:p>
            <a:pPr marL="457200" indent="-457200">
              <a:buFont typeface="Arial" panose="020B0604020202020204" pitchFamily="34" charset="0"/>
              <a:buChar char="•"/>
            </a:pPr>
            <a:r>
              <a:rPr lang="en-IN" sz="2400" dirty="0">
                <a:solidFill>
                  <a:schemeClr val="accent2"/>
                </a:solidFill>
              </a:rPr>
              <a:t>And the dashboard report we have added the vendor county filter from that we can see KPI for individual county also</a:t>
            </a:r>
          </a:p>
        </p:txBody>
      </p:sp>
    </p:spTree>
    <p:extLst>
      <p:ext uri="{BB962C8B-B14F-4D97-AF65-F5344CB8AC3E}">
        <p14:creationId xmlns:p14="http://schemas.microsoft.com/office/powerpoint/2010/main" val="2747677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00ACC-56F3-074E-945E-7004252848B3}"/>
              </a:ext>
            </a:extLst>
          </p:cNvPr>
          <p:cNvSpPr txBox="1"/>
          <p:nvPr/>
        </p:nvSpPr>
        <p:spPr>
          <a:xfrm>
            <a:off x="3473528" y="2208349"/>
            <a:ext cx="5457213" cy="1200329"/>
          </a:xfrm>
          <a:prstGeom prst="rect">
            <a:avLst/>
          </a:prstGeom>
          <a:noFill/>
        </p:spPr>
        <p:txBody>
          <a:bodyPr wrap="square" rtlCol="0">
            <a:spAutoFit/>
          </a:bodyPr>
          <a:lstStyle/>
          <a:p>
            <a:pPr algn="ctr"/>
            <a:r>
              <a:rPr lang="en-US" sz="7200" b="1" dirty="0">
                <a:solidFill>
                  <a:schemeClr val="accent2"/>
                </a:solidFill>
              </a:rPr>
              <a:t>THANK YOU</a:t>
            </a:r>
          </a:p>
        </p:txBody>
      </p:sp>
    </p:spTree>
    <p:extLst>
      <p:ext uri="{BB962C8B-B14F-4D97-AF65-F5344CB8AC3E}">
        <p14:creationId xmlns:p14="http://schemas.microsoft.com/office/powerpoint/2010/main" val="188647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223633" y="2505670"/>
            <a:ext cx="10067636" cy="923330"/>
          </a:xfrm>
          <a:prstGeom prst="rect">
            <a:avLst/>
          </a:prstGeom>
          <a:noFill/>
          <a:ln>
            <a:noFill/>
          </a:ln>
        </p:spPr>
        <p:txBody>
          <a:bodyPr wrap="square" lIns="91440" tIns="45720" rIns="91440" bIns="45720">
            <a:spAutoFit/>
          </a:bodyPr>
          <a:lstStyle/>
          <a:p>
            <a:pPr algn="ctr"/>
            <a:r>
              <a:rPr lang="en-US" sz="5400" b="1" dirty="0">
                <a:ln w="22225">
                  <a:solidFill>
                    <a:schemeClr val="accent2"/>
                  </a:solidFill>
                  <a:prstDash val="solid"/>
                </a:ln>
                <a:solidFill>
                  <a:schemeClr val="accent2"/>
                </a:solidFill>
              </a:rPr>
              <a:t>REPRESENTATION OF </a:t>
            </a:r>
            <a:r>
              <a:rPr lang="en-US" sz="5400" b="1" cap="none" spc="0" dirty="0">
                <a:ln w="22225">
                  <a:solidFill>
                    <a:schemeClr val="accent2"/>
                  </a:solidFill>
                  <a:prstDash val="solid"/>
                </a:ln>
                <a:solidFill>
                  <a:schemeClr val="accent2"/>
                </a:solidFill>
                <a:effectLst/>
              </a:rPr>
              <a:t>KPI IN EXCEL</a:t>
            </a:r>
          </a:p>
        </p:txBody>
      </p:sp>
    </p:spTree>
    <p:extLst>
      <p:ext uri="{BB962C8B-B14F-4D97-AF65-F5344CB8AC3E}">
        <p14:creationId xmlns:p14="http://schemas.microsoft.com/office/powerpoint/2010/main" val="131852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0219" t="8350" r="15984" b="6800"/>
          <a:stretch/>
        </p:blipFill>
        <p:spPr>
          <a:xfrm>
            <a:off x="323273" y="0"/>
            <a:ext cx="11739418"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231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8" y="189635"/>
            <a:ext cx="10515600" cy="623165"/>
          </a:xfrm>
        </p:spPr>
        <p:txBody>
          <a:bodyPr>
            <a:normAutofit fontScale="90000"/>
          </a:bodyPr>
          <a:lstStyle/>
          <a:p>
            <a:r>
              <a:rPr lang="en-US" b="1" u="sng" dirty="0">
                <a:solidFill>
                  <a:schemeClr val="accent2"/>
                </a:solidFill>
              </a:rPr>
              <a:t>Interpretations:-</a:t>
            </a:r>
          </a:p>
        </p:txBody>
      </p:sp>
      <p:sp>
        <p:nvSpPr>
          <p:cNvPr id="3" name="Content Placeholder 2"/>
          <p:cNvSpPr>
            <a:spLocks noGrp="1"/>
          </p:cNvSpPr>
          <p:nvPr>
            <p:ph idx="1"/>
          </p:nvPr>
        </p:nvSpPr>
        <p:spPr>
          <a:xfrm>
            <a:off x="838198" y="892752"/>
            <a:ext cx="10906127" cy="5785139"/>
          </a:xfrm>
        </p:spPr>
        <p:txBody>
          <a:bodyPr>
            <a:normAutofit fontScale="92500" lnSpcReduction="10000"/>
          </a:bodyPr>
          <a:lstStyle/>
          <a:p>
            <a:r>
              <a:rPr lang="en-US" sz="2000" u="sng" dirty="0">
                <a:solidFill>
                  <a:schemeClr val="accent2"/>
                </a:solidFill>
              </a:rPr>
              <a:t>KPI 1- Countywise Food Instruments Stats </a:t>
            </a:r>
          </a:p>
          <a:p>
            <a:pPr marL="514350" indent="-514350">
              <a:buFont typeface="+mj-lt"/>
              <a:buAutoNum type="arabicPeriod"/>
            </a:pPr>
            <a:r>
              <a:rPr lang="en-US" sz="2000" dirty="0">
                <a:solidFill>
                  <a:schemeClr val="accent2"/>
                </a:solidFill>
              </a:rPr>
              <a:t>Directly related to the number of families redeemed in that particular county.</a:t>
            </a:r>
          </a:p>
          <a:p>
            <a:pPr marL="514350" indent="-514350">
              <a:buFont typeface="+mj-lt"/>
              <a:buAutoNum type="arabicPeriod"/>
            </a:pPr>
            <a:r>
              <a:rPr lang="en-US" sz="2000" dirty="0">
                <a:solidFill>
                  <a:schemeClr val="accent2"/>
                </a:solidFill>
              </a:rPr>
              <a:t>Los Angeles ranks first in the Food Instruments Stats as well as in the number of families redeemed.</a:t>
            </a:r>
          </a:p>
          <a:p>
            <a:pPr marL="514350" indent="-514350">
              <a:buFont typeface="+mj-lt"/>
              <a:buAutoNum type="arabicPeriod"/>
            </a:pPr>
            <a:r>
              <a:rPr lang="en-US" sz="2000" dirty="0">
                <a:solidFill>
                  <a:schemeClr val="accent2"/>
                </a:solidFill>
              </a:rPr>
              <a:t>The food instruments redeemed in 2020 is lesser than 2019 by 4%(approx.).</a:t>
            </a:r>
          </a:p>
          <a:p>
            <a:r>
              <a:rPr lang="en-US" sz="2000" u="sng" dirty="0">
                <a:solidFill>
                  <a:schemeClr val="accent2"/>
                </a:solidFill>
              </a:rPr>
              <a:t>KPI 2- Average Cost trend with year</a:t>
            </a:r>
          </a:p>
          <a:p>
            <a:pPr marL="514350" indent="-514350">
              <a:buFont typeface="+mj-lt"/>
              <a:buAutoNum type="arabicPeriod"/>
            </a:pPr>
            <a:r>
              <a:rPr lang="en-US" sz="2000" dirty="0">
                <a:solidFill>
                  <a:schemeClr val="accent2"/>
                </a:solidFill>
              </a:rPr>
              <a:t>Slight decline in the average cost from 2019 to 2020.</a:t>
            </a:r>
          </a:p>
          <a:p>
            <a:pPr marL="514350" indent="-514350">
              <a:buFont typeface="+mj-lt"/>
              <a:buAutoNum type="arabicPeriod"/>
            </a:pPr>
            <a:r>
              <a:rPr lang="en-US" sz="2000" dirty="0">
                <a:solidFill>
                  <a:schemeClr val="accent2"/>
                </a:solidFill>
              </a:rPr>
              <a:t>Due to economy conditions and decrease in the number of food instruments, the average cost spend on each family has decreased.</a:t>
            </a:r>
          </a:p>
          <a:p>
            <a:r>
              <a:rPr lang="en-US" sz="2000" u="sng" dirty="0">
                <a:solidFill>
                  <a:schemeClr val="accent2"/>
                </a:solidFill>
              </a:rPr>
              <a:t>KPI 3- Countywise WIC card transactions</a:t>
            </a:r>
          </a:p>
          <a:p>
            <a:pPr marL="342900" indent="-342900">
              <a:buFont typeface="+mj-lt"/>
              <a:buAutoNum type="arabicPeriod"/>
            </a:pPr>
            <a:r>
              <a:rPr lang="en-US" sz="2000" dirty="0">
                <a:solidFill>
                  <a:schemeClr val="accent2"/>
                </a:solidFill>
              </a:rPr>
              <a:t>There is sharp increase in the number of WIC card transactions for all the counties from 2019 to 2020.</a:t>
            </a:r>
          </a:p>
          <a:p>
            <a:pPr marL="342900" indent="-342900">
              <a:buFont typeface="+mj-lt"/>
              <a:buAutoNum type="arabicPeriod"/>
            </a:pPr>
            <a:r>
              <a:rPr lang="en-US" sz="2000" dirty="0">
                <a:solidFill>
                  <a:schemeClr val="accent2"/>
                </a:solidFill>
              </a:rPr>
              <a:t>Families started using the WIC card benefits more in 2020.</a:t>
            </a:r>
          </a:p>
          <a:p>
            <a:r>
              <a:rPr lang="en-US" sz="2000" u="sng" dirty="0">
                <a:solidFill>
                  <a:schemeClr val="accent2"/>
                </a:solidFill>
              </a:rPr>
              <a:t>KPI 4- Percentage of participants redeemed as per category</a:t>
            </a:r>
            <a:endParaRPr lang="en-US" sz="2000" dirty="0">
              <a:solidFill>
                <a:schemeClr val="accent2"/>
              </a:solidFill>
            </a:endParaRPr>
          </a:p>
          <a:p>
            <a:pPr marL="342900" indent="-342900">
              <a:buFont typeface="+mj-lt"/>
              <a:buAutoNum type="arabicPeriod"/>
            </a:pPr>
            <a:r>
              <a:rPr lang="en-US" sz="2000" dirty="0">
                <a:solidFill>
                  <a:schemeClr val="accent2"/>
                </a:solidFill>
              </a:rPr>
              <a:t>Child category has the most number of participants.</a:t>
            </a:r>
          </a:p>
          <a:p>
            <a:pPr marL="342900" indent="-342900">
              <a:buFont typeface="+mj-lt"/>
              <a:buAutoNum type="arabicPeriod"/>
            </a:pPr>
            <a:r>
              <a:rPr lang="en-US" sz="2000" dirty="0">
                <a:solidFill>
                  <a:schemeClr val="accent2"/>
                </a:solidFill>
              </a:rPr>
              <a:t>In all counties, child category holds for more than 50%.</a:t>
            </a:r>
          </a:p>
          <a:p>
            <a:r>
              <a:rPr lang="en-US" sz="2000" u="sng" dirty="0">
                <a:solidFill>
                  <a:schemeClr val="accent2"/>
                </a:solidFill>
              </a:rPr>
              <a:t>KPI 5- Total Cost Voucher v/s Number of families redeemed Food benefits relation</a:t>
            </a:r>
          </a:p>
          <a:p>
            <a:pPr marL="514350" indent="-514350">
              <a:buFont typeface="+mj-lt"/>
              <a:buAutoNum type="arabicPeriod"/>
            </a:pPr>
            <a:r>
              <a:rPr lang="en-US" sz="2000" dirty="0">
                <a:solidFill>
                  <a:schemeClr val="accent2"/>
                </a:solidFill>
              </a:rPr>
              <a:t>Follow a linear relationship.</a:t>
            </a:r>
          </a:p>
          <a:p>
            <a:pPr marL="0" indent="0">
              <a:buNone/>
            </a:pPr>
            <a:endParaRPr lang="en-US" sz="1800" dirty="0">
              <a:solidFill>
                <a:schemeClr val="accent2"/>
              </a:solidFill>
            </a:endParaRPr>
          </a:p>
          <a:p>
            <a:pPr marL="0" indent="0">
              <a:buNone/>
            </a:pPr>
            <a:endParaRPr lang="en-US" sz="1800" dirty="0">
              <a:solidFill>
                <a:schemeClr val="accent2"/>
              </a:solidFill>
            </a:endParaRPr>
          </a:p>
          <a:p>
            <a:pPr marL="0" indent="0">
              <a:buNone/>
            </a:pPr>
            <a:endParaRPr lang="en-US" sz="1800" dirty="0">
              <a:solidFill>
                <a:schemeClr val="accent2"/>
              </a:solidFill>
            </a:endParaRPr>
          </a:p>
        </p:txBody>
      </p:sp>
    </p:spTree>
    <p:extLst>
      <p:ext uri="{BB962C8B-B14F-4D97-AF65-F5344CB8AC3E}">
        <p14:creationId xmlns:p14="http://schemas.microsoft.com/office/powerpoint/2010/main" val="334289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729673" y="2404070"/>
            <a:ext cx="10801742" cy="923330"/>
          </a:xfrm>
          <a:prstGeom prst="rect">
            <a:avLst/>
          </a:prstGeom>
          <a:noFill/>
          <a:ln>
            <a:noFill/>
          </a:ln>
        </p:spPr>
        <p:txBody>
          <a:bodyPr wrap="square" lIns="91440" tIns="45720" rIns="91440" bIns="45720">
            <a:spAutoFit/>
          </a:bodyPr>
          <a:lstStyle/>
          <a:p>
            <a:pPr algn="ctr"/>
            <a:r>
              <a:rPr lang="en-US" sz="5400" b="1" dirty="0">
                <a:ln w="22225">
                  <a:solidFill>
                    <a:schemeClr val="accent2"/>
                  </a:solidFill>
                  <a:prstDash val="solid"/>
                </a:ln>
                <a:solidFill>
                  <a:schemeClr val="accent2"/>
                </a:solidFill>
              </a:rPr>
              <a:t>REPRESENTATION OF </a:t>
            </a:r>
            <a:r>
              <a:rPr lang="en-US" sz="5400" b="1" cap="none" spc="0" dirty="0">
                <a:ln w="22225">
                  <a:solidFill>
                    <a:schemeClr val="accent2"/>
                  </a:solidFill>
                  <a:prstDash val="solid"/>
                </a:ln>
                <a:solidFill>
                  <a:schemeClr val="accent2"/>
                </a:solidFill>
                <a:effectLst/>
              </a:rPr>
              <a:t>KPI IN MYSQL</a:t>
            </a:r>
          </a:p>
        </p:txBody>
      </p:sp>
    </p:spTree>
    <p:extLst>
      <p:ext uri="{BB962C8B-B14F-4D97-AF65-F5344CB8AC3E}">
        <p14:creationId xmlns:p14="http://schemas.microsoft.com/office/powerpoint/2010/main" val="242145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DF243BA-25D3-B240-B251-E5345711C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302"/>
            <a:ext cx="6096000" cy="6432698"/>
          </a:xfrm>
          <a:prstGeom prst="rect">
            <a:avLst/>
          </a:prstGeom>
        </p:spPr>
      </p:pic>
      <p:pic>
        <p:nvPicPr>
          <p:cNvPr id="11" name="Picture 10">
            <a:extLst>
              <a:ext uri="{FF2B5EF4-FFF2-40B4-BE49-F238E27FC236}">
                <a16:creationId xmlns:a16="http://schemas.microsoft.com/office/drawing/2014/main" id="{0013022A-756C-F84D-9943-BE3397461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25302"/>
            <a:ext cx="6096000" cy="6432698"/>
          </a:xfrm>
          <a:prstGeom prst="rect">
            <a:avLst/>
          </a:prstGeom>
        </p:spPr>
      </p:pic>
      <p:sp>
        <p:nvSpPr>
          <p:cNvPr id="12" name="TextBox 11">
            <a:extLst>
              <a:ext uri="{FF2B5EF4-FFF2-40B4-BE49-F238E27FC236}">
                <a16:creationId xmlns:a16="http://schemas.microsoft.com/office/drawing/2014/main" id="{D525BC8D-AE85-374F-BCE3-9478576456C7}"/>
              </a:ext>
            </a:extLst>
          </p:cNvPr>
          <p:cNvSpPr txBox="1"/>
          <p:nvPr/>
        </p:nvSpPr>
        <p:spPr>
          <a:xfrm>
            <a:off x="0" y="0"/>
            <a:ext cx="12192000" cy="707886"/>
          </a:xfrm>
          <a:prstGeom prst="rect">
            <a:avLst/>
          </a:prstGeom>
          <a:noFill/>
        </p:spPr>
        <p:txBody>
          <a:bodyPr wrap="square" rtlCol="0">
            <a:spAutoFit/>
          </a:bodyPr>
          <a:lstStyle/>
          <a:p>
            <a:pPr algn="ctr"/>
            <a:r>
              <a:rPr lang="en-IN" sz="2000" dirty="0">
                <a:solidFill>
                  <a:schemeClr val="dk1"/>
                </a:solidFill>
                <a:ea typeface="Calibri"/>
                <a:cs typeface="Calibri"/>
                <a:sym typeface="Calibri"/>
              </a:rPr>
              <a:t>Country wise Food Instruments Stats</a:t>
            </a:r>
            <a:endParaRPr lang="en-IN" sz="2000" dirty="0"/>
          </a:p>
          <a:p>
            <a:pPr algn="ctr"/>
            <a:endParaRPr lang="en-US" sz="2000" dirty="0"/>
          </a:p>
        </p:txBody>
      </p:sp>
    </p:spTree>
    <p:extLst>
      <p:ext uri="{BB962C8B-B14F-4D97-AF65-F5344CB8AC3E}">
        <p14:creationId xmlns:p14="http://schemas.microsoft.com/office/powerpoint/2010/main" val="339967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2B78CC-5FD3-FA48-A682-8D32BDA50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85216"/>
            <a:ext cx="6096000" cy="6272784"/>
          </a:xfrm>
          <a:prstGeom prst="rect">
            <a:avLst/>
          </a:prstGeom>
        </p:spPr>
      </p:pic>
      <p:pic>
        <p:nvPicPr>
          <p:cNvPr id="5" name="Picture 4">
            <a:extLst>
              <a:ext uri="{FF2B5EF4-FFF2-40B4-BE49-F238E27FC236}">
                <a16:creationId xmlns:a16="http://schemas.microsoft.com/office/drawing/2014/main" id="{C8BC33BA-26CE-7745-A200-144CB6636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16"/>
            <a:ext cx="6096000" cy="6272784"/>
          </a:xfrm>
          <a:prstGeom prst="rect">
            <a:avLst/>
          </a:prstGeom>
        </p:spPr>
      </p:pic>
      <p:sp>
        <p:nvSpPr>
          <p:cNvPr id="6" name="TextBox 5">
            <a:extLst>
              <a:ext uri="{FF2B5EF4-FFF2-40B4-BE49-F238E27FC236}">
                <a16:creationId xmlns:a16="http://schemas.microsoft.com/office/drawing/2014/main" id="{868FE8AA-A1AF-C04F-8EEA-E7A2600546BC}"/>
              </a:ext>
            </a:extLst>
          </p:cNvPr>
          <p:cNvSpPr txBox="1"/>
          <p:nvPr/>
        </p:nvSpPr>
        <p:spPr>
          <a:xfrm>
            <a:off x="1" y="0"/>
            <a:ext cx="12192000" cy="523220"/>
          </a:xfrm>
          <a:prstGeom prst="rect">
            <a:avLst/>
          </a:prstGeom>
          <a:noFill/>
        </p:spPr>
        <p:txBody>
          <a:bodyPr wrap="square" rtlCol="0">
            <a:spAutoFit/>
          </a:bodyPr>
          <a:lstStyle/>
          <a:p>
            <a:pPr lvl="0" algn="ctr">
              <a:buClr>
                <a:schemeClr val="dk1"/>
              </a:buClr>
              <a:buSzPts val="1800"/>
            </a:pPr>
            <a:r>
              <a:rPr lang="en-IN" sz="2800" dirty="0">
                <a:solidFill>
                  <a:schemeClr val="dk1"/>
                </a:solidFill>
                <a:ea typeface="Calibri"/>
                <a:cs typeface="Calibri"/>
                <a:sym typeface="Calibri"/>
              </a:rPr>
              <a:t>Average Cost trend with respect to year</a:t>
            </a:r>
            <a:endParaRPr lang="en-IN" sz="2800" dirty="0"/>
          </a:p>
        </p:txBody>
      </p:sp>
    </p:spTree>
    <p:extLst>
      <p:ext uri="{BB962C8B-B14F-4D97-AF65-F5344CB8AC3E}">
        <p14:creationId xmlns:p14="http://schemas.microsoft.com/office/powerpoint/2010/main" val="303909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2CA00-C792-4F48-91A3-C14896BF2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90"/>
            <a:ext cx="6096000" cy="6273209"/>
          </a:xfrm>
          <a:prstGeom prst="rect">
            <a:avLst/>
          </a:prstGeom>
        </p:spPr>
      </p:pic>
      <p:pic>
        <p:nvPicPr>
          <p:cNvPr id="5" name="Picture 4">
            <a:extLst>
              <a:ext uri="{FF2B5EF4-FFF2-40B4-BE49-F238E27FC236}">
                <a16:creationId xmlns:a16="http://schemas.microsoft.com/office/drawing/2014/main" id="{7FCD5E6B-A9AB-7145-9B04-8226F3106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84790"/>
            <a:ext cx="6096000" cy="6273210"/>
          </a:xfrm>
          <a:prstGeom prst="rect">
            <a:avLst/>
          </a:prstGeom>
        </p:spPr>
      </p:pic>
      <p:sp>
        <p:nvSpPr>
          <p:cNvPr id="6" name="TextBox 5">
            <a:extLst>
              <a:ext uri="{FF2B5EF4-FFF2-40B4-BE49-F238E27FC236}">
                <a16:creationId xmlns:a16="http://schemas.microsoft.com/office/drawing/2014/main" id="{49954E11-71F3-BD4A-BDD3-C9106CC5E9F9}"/>
              </a:ext>
            </a:extLst>
          </p:cNvPr>
          <p:cNvSpPr txBox="1"/>
          <p:nvPr/>
        </p:nvSpPr>
        <p:spPr>
          <a:xfrm>
            <a:off x="0" y="14"/>
            <a:ext cx="12192000" cy="584775"/>
          </a:xfrm>
          <a:prstGeom prst="rect">
            <a:avLst/>
          </a:prstGeom>
          <a:noFill/>
        </p:spPr>
        <p:txBody>
          <a:bodyPr wrap="square" rtlCol="0">
            <a:spAutoFit/>
          </a:bodyPr>
          <a:lstStyle/>
          <a:p>
            <a:pPr lvl="0" algn="ctr">
              <a:buClr>
                <a:schemeClr val="dk1"/>
              </a:buClr>
              <a:buSzPts val="1800"/>
            </a:pPr>
            <a:r>
              <a:rPr lang="en-IN" sz="3200" dirty="0">
                <a:solidFill>
                  <a:schemeClr val="dk1"/>
                </a:solidFill>
                <a:ea typeface="Calibri"/>
                <a:cs typeface="Calibri"/>
                <a:sym typeface="Calibri"/>
              </a:rPr>
              <a:t>Country wise WIC Card Transaction Stats</a:t>
            </a:r>
            <a:endParaRPr lang="en-IN" sz="3200" dirty="0"/>
          </a:p>
        </p:txBody>
      </p:sp>
    </p:spTree>
    <p:extLst>
      <p:ext uri="{BB962C8B-B14F-4D97-AF65-F5344CB8AC3E}">
        <p14:creationId xmlns:p14="http://schemas.microsoft.com/office/powerpoint/2010/main" val="228386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AFB2AC-300C-EC45-9BEF-1B26A5FF6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841"/>
            <a:ext cx="6096000" cy="6299791"/>
          </a:xfrm>
          <a:prstGeom prst="rect">
            <a:avLst/>
          </a:prstGeom>
        </p:spPr>
      </p:pic>
      <p:pic>
        <p:nvPicPr>
          <p:cNvPr id="5" name="Picture 4">
            <a:extLst>
              <a:ext uri="{FF2B5EF4-FFF2-40B4-BE49-F238E27FC236}">
                <a16:creationId xmlns:a16="http://schemas.microsoft.com/office/drawing/2014/main" id="{E13135E1-E3C6-924C-9AAB-969574B89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8209"/>
            <a:ext cx="6096000" cy="6299790"/>
          </a:xfrm>
          <a:prstGeom prst="rect">
            <a:avLst/>
          </a:prstGeom>
        </p:spPr>
      </p:pic>
      <p:sp>
        <p:nvSpPr>
          <p:cNvPr id="7" name="TextBox 6">
            <a:extLst>
              <a:ext uri="{FF2B5EF4-FFF2-40B4-BE49-F238E27FC236}">
                <a16:creationId xmlns:a16="http://schemas.microsoft.com/office/drawing/2014/main" id="{22303B8C-C879-474D-BD28-B72D48F9079B}"/>
              </a:ext>
            </a:extLst>
          </p:cNvPr>
          <p:cNvSpPr txBox="1"/>
          <p:nvPr/>
        </p:nvSpPr>
        <p:spPr>
          <a:xfrm>
            <a:off x="1" y="34987"/>
            <a:ext cx="12192000" cy="523220"/>
          </a:xfrm>
          <a:prstGeom prst="rect">
            <a:avLst/>
          </a:prstGeom>
          <a:noFill/>
        </p:spPr>
        <p:txBody>
          <a:bodyPr wrap="square" rtlCol="0">
            <a:spAutoFit/>
          </a:bodyPr>
          <a:lstStyle/>
          <a:p>
            <a:pPr lvl="0" algn="ctr">
              <a:buClr>
                <a:schemeClr val="dk1"/>
              </a:buClr>
              <a:buSzPts val="1800"/>
            </a:pPr>
            <a:r>
              <a:rPr lang="en-IN" sz="2800" dirty="0">
                <a:solidFill>
                  <a:schemeClr val="dk1"/>
                </a:solidFill>
                <a:ea typeface="Calibri"/>
                <a:cs typeface="Calibri"/>
                <a:sym typeface="Calibri"/>
              </a:rPr>
              <a:t>Percentage of Participants redeemed as per category</a:t>
            </a:r>
            <a:endParaRPr lang="en-IN" sz="2800" dirty="0"/>
          </a:p>
        </p:txBody>
      </p:sp>
    </p:spTree>
    <p:extLst>
      <p:ext uri="{BB962C8B-B14F-4D97-AF65-F5344CB8AC3E}">
        <p14:creationId xmlns:p14="http://schemas.microsoft.com/office/powerpoint/2010/main" val="40589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601</Words>
  <Application>Microsoft Macintosh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Interpretations:-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Nithia Aisac</dc:creator>
  <cp:lastModifiedBy>fahadgundgi@gmail.com</cp:lastModifiedBy>
  <cp:revision>23</cp:revision>
  <dcterms:created xsi:type="dcterms:W3CDTF">2022-03-12T15:16:08Z</dcterms:created>
  <dcterms:modified xsi:type="dcterms:W3CDTF">2022-06-23T16:17:48Z</dcterms:modified>
</cp:coreProperties>
</file>