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75" r:id="rId3"/>
    <p:sldId id="302" r:id="rId4"/>
    <p:sldId id="303" r:id="rId5"/>
    <p:sldId id="304" r:id="rId6"/>
    <p:sldId id="30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24" clrIdx="0">
    <p:extLst>
      <p:ext uri="{19B8F6BF-5375-455C-9EA6-DF929625EA0E}">
        <p15:presenceInfo xmlns:p15="http://schemas.microsoft.com/office/powerpoint/2012/main" userId="Asus" providerId="None"/>
      </p:ext>
    </p:extLst>
  </p:cmAuthor>
  <p:cmAuthor id="2" name="BARADA SABUT" initials="BS" lastIdx="1" clrIdx="1">
    <p:extLst>
      <p:ext uri="{19B8F6BF-5375-455C-9EA6-DF929625EA0E}">
        <p15:presenceInfo xmlns:p15="http://schemas.microsoft.com/office/powerpoint/2012/main" userId="c0c774600750428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7130"/>
    <a:srgbClr val="FFD966"/>
    <a:srgbClr val="7F441C"/>
    <a:srgbClr val="DDD9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92" autoAdjust="0"/>
    <p:restoredTop sz="94660"/>
  </p:normalViewPr>
  <p:slideViewPr>
    <p:cSldViewPr snapToGrid="0">
      <p:cViewPr varScale="1">
        <p:scale>
          <a:sx n="86" d="100"/>
          <a:sy n="86" d="100"/>
        </p:scale>
        <p:origin x="264" y="67"/>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E1A2A1-2A5D-1444-BE58-20EF12ACAD96}" type="datetimeFigureOut">
              <a:rPr lang="en-US" smtClean="0"/>
              <a:t>10/30/2021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4F4B9A-CC00-5B4C-B79C-B2369C410FE8}" type="slidenum">
              <a:rPr lang="en-US" smtClean="0"/>
              <a:t>‹#›</a:t>
            </a:fld>
            <a:endParaRPr lang="en-US"/>
          </a:p>
        </p:txBody>
      </p:sp>
    </p:spTree>
    <p:extLst>
      <p:ext uri="{BB962C8B-B14F-4D97-AF65-F5344CB8AC3E}">
        <p14:creationId xmlns:p14="http://schemas.microsoft.com/office/powerpoint/2010/main" val="3944688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Arial" panose="020B0604020202020204" pitchFamily="34" charset="0"/>
                <a:cs typeface="Arial" panose="020B0604020202020204" pitchFamily="34" charset="0"/>
              </a:defRPr>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27CB32D-7F3A-4892-8EC3-7EF311A94931}" type="datetimeFigureOut">
              <a:rPr lang="en-IN" smtClean="0"/>
              <a:pPr/>
              <a:t>30-10-2021</a:t>
            </a:fld>
            <a:endParaRPr lang="en-IN"/>
          </a:p>
        </p:txBody>
      </p:sp>
      <p:sp>
        <p:nvSpPr>
          <p:cNvPr id="5" name="Footer Placeholder 4"/>
          <p:cNvSpPr>
            <a:spLocks noGrp="1"/>
          </p:cNvSpPr>
          <p:nvPr>
            <p:ph type="ftr" sz="quarter" idx="11"/>
          </p:nvPr>
        </p:nvSpPr>
        <p:spPr/>
        <p:txBody>
          <a:bodyPr/>
          <a:lstStyle/>
          <a:p>
            <a:r>
              <a:rPr lang="en-IN" dirty="0"/>
              <a:t>MSAP Transition</a:t>
            </a:r>
          </a:p>
        </p:txBody>
      </p:sp>
      <p:sp>
        <p:nvSpPr>
          <p:cNvPr id="6" name="Slide Number Placeholder 5"/>
          <p:cNvSpPr>
            <a:spLocks noGrp="1"/>
          </p:cNvSpPr>
          <p:nvPr>
            <p:ph type="sldNum" sz="quarter" idx="12"/>
          </p:nvPr>
        </p:nvSpPr>
        <p:spPr/>
        <p:txBody>
          <a:bodyPr/>
          <a:lstStyle/>
          <a:p>
            <a:r>
              <a:rPr lang="en-IN" dirty="0"/>
              <a:t>Not to be Published on Internet</a:t>
            </a:r>
          </a:p>
        </p:txBody>
      </p:sp>
    </p:spTree>
    <p:extLst>
      <p:ext uri="{BB962C8B-B14F-4D97-AF65-F5344CB8AC3E}">
        <p14:creationId xmlns:p14="http://schemas.microsoft.com/office/powerpoint/2010/main" val="307129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7CB32D-7F3A-4892-8EC3-7EF311A94931}" type="datetimeFigureOut">
              <a:rPr lang="en-IN" smtClean="0"/>
              <a:pPr/>
              <a:t>30-10-2021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446411-14F9-4305-8B1C-E2A80EC794FA}" type="slidenum">
              <a:rPr lang="en-IN" smtClean="0"/>
              <a:pPr/>
              <a:t>‹#›</a:t>
            </a:fld>
            <a:endParaRPr lang="en-IN"/>
          </a:p>
        </p:txBody>
      </p:sp>
    </p:spTree>
    <p:extLst>
      <p:ext uri="{BB962C8B-B14F-4D97-AF65-F5344CB8AC3E}">
        <p14:creationId xmlns:p14="http://schemas.microsoft.com/office/powerpoint/2010/main" val="1750122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27CB32D-7F3A-4892-8EC3-7EF311A94931}" type="datetimeFigureOut">
              <a:rPr lang="en-IN" smtClean="0"/>
              <a:pPr/>
              <a:t>30-10-2021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446411-14F9-4305-8B1C-E2A80EC794FA}" type="slidenum">
              <a:rPr lang="en-IN" smtClean="0"/>
              <a:pPr/>
              <a:t>‹#›</a:t>
            </a:fld>
            <a:endParaRPr lang="en-IN"/>
          </a:p>
        </p:txBody>
      </p:sp>
    </p:spTree>
    <p:extLst>
      <p:ext uri="{BB962C8B-B14F-4D97-AF65-F5344CB8AC3E}">
        <p14:creationId xmlns:p14="http://schemas.microsoft.com/office/powerpoint/2010/main" val="1201700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27CB32D-7F3A-4892-8EC3-7EF311A94931}" type="datetimeFigureOut">
              <a:rPr lang="en-IN" smtClean="0"/>
              <a:pPr/>
              <a:t>30-10-2021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446411-14F9-4305-8B1C-E2A80EC794FA}" type="slidenum">
              <a:rPr lang="en-IN" smtClean="0"/>
              <a:pPr/>
              <a:t>‹#›</a:t>
            </a:fld>
            <a:endParaRPr lang="en-IN"/>
          </a:p>
        </p:txBody>
      </p:sp>
    </p:spTree>
    <p:extLst>
      <p:ext uri="{BB962C8B-B14F-4D97-AF65-F5344CB8AC3E}">
        <p14:creationId xmlns:p14="http://schemas.microsoft.com/office/powerpoint/2010/main" val="2106658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021FF-061C-144A-8141-2CE92753F548}"/>
              </a:ext>
            </a:extLst>
          </p:cNvPr>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Date Placeholder 2">
            <a:extLst>
              <a:ext uri="{FF2B5EF4-FFF2-40B4-BE49-F238E27FC236}">
                <a16:creationId xmlns:a16="http://schemas.microsoft.com/office/drawing/2014/main" id="{B9EC0107-76CD-A148-A7F8-521502D26569}"/>
              </a:ext>
            </a:extLst>
          </p:cNvPr>
          <p:cNvSpPr>
            <a:spLocks noGrp="1"/>
          </p:cNvSpPr>
          <p:nvPr>
            <p:ph type="dt" sz="half" idx="10"/>
          </p:nvPr>
        </p:nvSpPr>
        <p:spPr/>
        <p:txBody>
          <a:bodyPr/>
          <a:lstStyle/>
          <a:p>
            <a:fld id="{927CB32D-7F3A-4892-8EC3-7EF311A94931}" type="datetimeFigureOut">
              <a:rPr lang="en-IN" smtClean="0"/>
              <a:pPr/>
              <a:t>30-10-2021</a:t>
            </a:fld>
            <a:endParaRPr lang="en-IN"/>
          </a:p>
        </p:txBody>
      </p:sp>
      <p:sp>
        <p:nvSpPr>
          <p:cNvPr id="4" name="Footer Placeholder 3">
            <a:extLst>
              <a:ext uri="{FF2B5EF4-FFF2-40B4-BE49-F238E27FC236}">
                <a16:creationId xmlns:a16="http://schemas.microsoft.com/office/drawing/2014/main" id="{AB843CE7-765D-CF40-A209-F211F94A0B97}"/>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IN"/>
              <a:t>MSAP Transition</a:t>
            </a:r>
            <a:endParaRPr lang="en-IN" dirty="0"/>
          </a:p>
        </p:txBody>
      </p:sp>
      <p:sp>
        <p:nvSpPr>
          <p:cNvPr id="5" name="Slide Number Placeholder 4">
            <a:extLst>
              <a:ext uri="{FF2B5EF4-FFF2-40B4-BE49-F238E27FC236}">
                <a16:creationId xmlns:a16="http://schemas.microsoft.com/office/drawing/2014/main" id="{820DFCE6-28BF-3F4D-BE90-70BDABA1B43C}"/>
              </a:ext>
            </a:extLst>
          </p:cNvPr>
          <p:cNvSpPr>
            <a:spLocks noGrp="1"/>
          </p:cNvSpPr>
          <p:nvPr>
            <p:ph type="sldNum" sz="quarter" idx="12"/>
          </p:nvPr>
        </p:nvSpPr>
        <p:spPr/>
        <p:txBody>
          <a:bodyPr/>
          <a:lstStyle/>
          <a:p>
            <a:fld id="{D1446411-14F9-4305-8B1C-E2A80EC794FA}" type="slidenum">
              <a:rPr lang="en-IN" smtClean="0"/>
              <a:pPr/>
              <a:t>‹#›</a:t>
            </a:fld>
            <a:endParaRPr lang="en-IN" dirty="0"/>
          </a:p>
        </p:txBody>
      </p:sp>
    </p:spTree>
    <p:extLst>
      <p:ext uri="{BB962C8B-B14F-4D97-AF65-F5344CB8AC3E}">
        <p14:creationId xmlns:p14="http://schemas.microsoft.com/office/powerpoint/2010/main" val="1310986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27CB32D-7F3A-4892-8EC3-7EF311A94931}" type="datetimeFigureOut">
              <a:rPr lang="en-IN" smtClean="0"/>
              <a:pPr/>
              <a:t>30-10-2021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446411-14F9-4305-8B1C-E2A80EC794FA}" type="slidenum">
              <a:rPr lang="en-IN" smtClean="0"/>
              <a:pPr/>
              <a:t>‹#›</a:t>
            </a:fld>
            <a:endParaRPr lang="en-IN"/>
          </a:p>
        </p:txBody>
      </p:sp>
    </p:spTree>
    <p:extLst>
      <p:ext uri="{BB962C8B-B14F-4D97-AF65-F5344CB8AC3E}">
        <p14:creationId xmlns:p14="http://schemas.microsoft.com/office/powerpoint/2010/main" val="3909307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7CB32D-7F3A-4892-8EC3-7EF311A94931}" type="datetimeFigureOut">
              <a:rPr lang="en-IN" smtClean="0"/>
              <a:pPr/>
              <a:t>30-10-2021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446411-14F9-4305-8B1C-E2A80EC794FA}" type="slidenum">
              <a:rPr lang="en-IN" smtClean="0"/>
              <a:pPr/>
              <a:t>‹#›</a:t>
            </a:fld>
            <a:endParaRPr lang="en-IN"/>
          </a:p>
        </p:txBody>
      </p:sp>
    </p:spTree>
    <p:extLst>
      <p:ext uri="{BB962C8B-B14F-4D97-AF65-F5344CB8AC3E}">
        <p14:creationId xmlns:p14="http://schemas.microsoft.com/office/powerpoint/2010/main" val="3847955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27CB32D-7F3A-4892-8EC3-7EF311A94931}" type="datetimeFigureOut">
              <a:rPr lang="en-IN" smtClean="0"/>
              <a:pPr/>
              <a:t>30-10-2021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446411-14F9-4305-8B1C-E2A80EC794FA}" type="slidenum">
              <a:rPr lang="en-IN" smtClean="0"/>
              <a:pPr/>
              <a:t>‹#›</a:t>
            </a:fld>
            <a:endParaRPr lang="en-IN"/>
          </a:p>
        </p:txBody>
      </p:sp>
    </p:spTree>
    <p:extLst>
      <p:ext uri="{BB962C8B-B14F-4D97-AF65-F5344CB8AC3E}">
        <p14:creationId xmlns:p14="http://schemas.microsoft.com/office/powerpoint/2010/main" val="2656068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7CB32D-7F3A-4892-8EC3-7EF311A94931}" type="datetimeFigureOut">
              <a:rPr lang="en-IN" smtClean="0"/>
              <a:pPr/>
              <a:t>30-10-2021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446411-14F9-4305-8B1C-E2A80EC794FA}" type="slidenum">
              <a:rPr lang="en-IN" smtClean="0"/>
              <a:pPr/>
              <a:t>‹#›</a:t>
            </a:fld>
            <a:endParaRPr lang="en-IN"/>
          </a:p>
        </p:txBody>
      </p:sp>
    </p:spTree>
    <p:extLst>
      <p:ext uri="{BB962C8B-B14F-4D97-AF65-F5344CB8AC3E}">
        <p14:creationId xmlns:p14="http://schemas.microsoft.com/office/powerpoint/2010/main" val="2492384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27CB32D-7F3A-4892-8EC3-7EF311A94931}" type="datetimeFigureOut">
              <a:rPr lang="en-IN" smtClean="0"/>
              <a:pPr/>
              <a:t>30-10-2021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446411-14F9-4305-8B1C-E2A80EC794FA}" type="slidenum">
              <a:rPr lang="en-IN" smtClean="0"/>
              <a:pPr/>
              <a:t>‹#›</a:t>
            </a:fld>
            <a:endParaRPr lang="en-IN"/>
          </a:p>
        </p:txBody>
      </p:sp>
    </p:spTree>
    <p:extLst>
      <p:ext uri="{BB962C8B-B14F-4D97-AF65-F5344CB8AC3E}">
        <p14:creationId xmlns:p14="http://schemas.microsoft.com/office/powerpoint/2010/main" val="774723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7CB32D-7F3A-4892-8EC3-7EF311A94931}" type="datetimeFigureOut">
              <a:rPr lang="en-IN" smtClean="0"/>
              <a:pPr/>
              <a:t>30-10-2021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446411-14F9-4305-8B1C-E2A80EC794FA}" type="slidenum">
              <a:rPr lang="en-IN" smtClean="0"/>
              <a:pPr/>
              <a:t>‹#›</a:t>
            </a:fld>
            <a:endParaRPr lang="en-IN"/>
          </a:p>
        </p:txBody>
      </p:sp>
    </p:spTree>
    <p:extLst>
      <p:ext uri="{BB962C8B-B14F-4D97-AF65-F5344CB8AC3E}">
        <p14:creationId xmlns:p14="http://schemas.microsoft.com/office/powerpoint/2010/main" val="2315395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7CB32D-7F3A-4892-8EC3-7EF311A94931}" type="datetimeFigureOut">
              <a:rPr lang="en-IN" smtClean="0"/>
              <a:pPr/>
              <a:t>30-10-2021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446411-14F9-4305-8B1C-E2A80EC794FA}" type="slidenum">
              <a:rPr lang="en-IN" smtClean="0"/>
              <a:pPr/>
              <a:t>‹#›</a:t>
            </a:fld>
            <a:endParaRPr lang="en-IN"/>
          </a:p>
        </p:txBody>
      </p:sp>
    </p:spTree>
    <p:extLst>
      <p:ext uri="{BB962C8B-B14F-4D97-AF65-F5344CB8AC3E}">
        <p14:creationId xmlns:p14="http://schemas.microsoft.com/office/powerpoint/2010/main" val="1836349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7CB32D-7F3A-4892-8EC3-7EF311A94931}" type="datetimeFigureOut">
              <a:rPr lang="en-IN" smtClean="0"/>
              <a:pPr/>
              <a:t>30-10-2021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446411-14F9-4305-8B1C-E2A80EC794FA}" type="slidenum">
              <a:rPr lang="en-IN" smtClean="0"/>
              <a:pPr/>
              <a:t>‹#›</a:t>
            </a:fld>
            <a:endParaRPr lang="en-IN"/>
          </a:p>
        </p:txBody>
      </p:sp>
      <p:pic>
        <p:nvPicPr>
          <p:cNvPr id="8" name="Picture 7">
            <a:extLst>
              <a:ext uri="{FF2B5EF4-FFF2-40B4-BE49-F238E27FC236}">
                <a16:creationId xmlns:a16="http://schemas.microsoft.com/office/drawing/2014/main" id="{49F28090-7EB4-B544-8AAF-C16AD04EA674}"/>
              </a:ext>
            </a:extLst>
          </p:cNvPr>
          <p:cNvPicPr>
            <a:picLocks noChangeAspect="1"/>
          </p:cNvPicPr>
          <p:nvPr userDrawn="1"/>
        </p:nvPicPr>
        <p:blipFill>
          <a:blip r:embed="rId14"/>
          <a:stretch>
            <a:fillRect/>
          </a:stretch>
        </p:blipFill>
        <p:spPr>
          <a:xfrm>
            <a:off x="11124096" y="230188"/>
            <a:ext cx="889778" cy="560651"/>
          </a:xfrm>
          <a:prstGeom prst="rect">
            <a:avLst/>
          </a:prstGeom>
        </p:spPr>
      </p:pic>
    </p:spTree>
    <p:extLst>
      <p:ext uri="{BB962C8B-B14F-4D97-AF65-F5344CB8AC3E}">
        <p14:creationId xmlns:p14="http://schemas.microsoft.com/office/powerpoint/2010/main" val="223387503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3944" y="1847456"/>
            <a:ext cx="9144000" cy="1235114"/>
          </a:xfrm>
        </p:spPr>
        <p:txBody>
          <a:bodyPr>
            <a:normAutofit/>
          </a:bodyPr>
          <a:lstStyle/>
          <a:p>
            <a:r>
              <a:rPr lang="en-IN" dirty="0">
                <a:latin typeface="Times New Roman" panose="02020603050405020304" pitchFamily="18" charset="0"/>
                <a:cs typeface="Times New Roman" panose="02020603050405020304" pitchFamily="18" charset="0"/>
              </a:rPr>
              <a:t>UIDAI </a:t>
            </a:r>
            <a:r>
              <a:rPr lang="en-IN" dirty="0" err="1">
                <a:latin typeface="Times New Roman" panose="02020603050405020304" pitchFamily="18" charset="0"/>
                <a:cs typeface="Times New Roman" panose="02020603050405020304" pitchFamily="18" charset="0"/>
              </a:rPr>
              <a:t>Hackathon</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93B4A87-E548-5445-AA53-F9F92436D2E6}"/>
              </a:ext>
            </a:extLst>
          </p:cNvPr>
          <p:cNvPicPr>
            <a:picLocks noChangeAspect="1"/>
          </p:cNvPicPr>
          <p:nvPr/>
        </p:nvPicPr>
        <p:blipFill>
          <a:blip r:embed="rId2"/>
          <a:stretch>
            <a:fillRect/>
          </a:stretch>
        </p:blipFill>
        <p:spPr>
          <a:xfrm>
            <a:off x="315299" y="261872"/>
            <a:ext cx="3219589" cy="572093"/>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540664029"/>
              </p:ext>
            </p:extLst>
          </p:nvPr>
        </p:nvGraphicFramePr>
        <p:xfrm>
          <a:off x="1802168" y="4521200"/>
          <a:ext cx="8779510" cy="1483360"/>
        </p:xfrm>
        <a:graphic>
          <a:graphicData uri="http://schemas.openxmlformats.org/drawingml/2006/table">
            <a:tbl>
              <a:tblPr firstRow="1" bandRow="1">
                <a:tableStyleId>{5C22544A-7EE6-4342-B048-85BDC9FD1C3A}</a:tableStyleId>
              </a:tblPr>
              <a:tblGrid>
                <a:gridCol w="914399">
                  <a:extLst>
                    <a:ext uri="{9D8B030D-6E8A-4147-A177-3AD203B41FA5}">
                      <a16:colId xmlns:a16="http://schemas.microsoft.com/office/drawing/2014/main" val="20000"/>
                    </a:ext>
                  </a:extLst>
                </a:gridCol>
                <a:gridCol w="4607511">
                  <a:extLst>
                    <a:ext uri="{9D8B030D-6E8A-4147-A177-3AD203B41FA5}">
                      <a16:colId xmlns:a16="http://schemas.microsoft.com/office/drawing/2014/main" val="20001"/>
                    </a:ext>
                  </a:extLst>
                </a:gridCol>
                <a:gridCol w="3257600">
                  <a:extLst>
                    <a:ext uri="{9D8B030D-6E8A-4147-A177-3AD203B41FA5}">
                      <a16:colId xmlns:a16="http://schemas.microsoft.com/office/drawing/2014/main" val="20002"/>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Sr No</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Name</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E Mail ID</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r h="370840">
                <a:tc>
                  <a:txBody>
                    <a:bodyPr/>
                    <a:lstStyle/>
                    <a:p>
                      <a:pPr algn="ctr"/>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IN" dirty="0" err="1">
                          <a:latin typeface="Times New Roman" panose="02020603050405020304" pitchFamily="18" charset="0"/>
                          <a:cs typeface="Times New Roman" panose="02020603050405020304" pitchFamily="18" charset="0"/>
                        </a:rPr>
                        <a:t>Ruksar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Mujawar</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IN" dirty="0">
                          <a:latin typeface="Times New Roman" panose="02020603050405020304" pitchFamily="18" charset="0"/>
                          <a:cs typeface="Times New Roman" panose="02020603050405020304" pitchFamily="18" charset="0"/>
                        </a:rPr>
                        <a:t>mujawarruksar43@gmail.com</a:t>
                      </a:r>
                    </a:p>
                  </a:txBody>
                  <a:tcPr anchor="ctr"/>
                </a:tc>
                <a:extLst>
                  <a:ext uri="{0D108BD9-81ED-4DB2-BD59-A6C34878D82A}">
                    <a16:rowId xmlns:a16="http://schemas.microsoft.com/office/drawing/2014/main" val="10001"/>
                  </a:ext>
                </a:extLst>
              </a:tr>
              <a:tr h="370840">
                <a:tc>
                  <a:txBody>
                    <a:bodyPr/>
                    <a:lstStyle/>
                    <a:p>
                      <a:pPr algn="ctr"/>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IN" dirty="0">
                          <a:latin typeface="Times New Roman" panose="02020603050405020304" pitchFamily="18" charset="0"/>
                          <a:cs typeface="Times New Roman" panose="02020603050405020304" pitchFamily="18" charset="0"/>
                        </a:rPr>
                        <a:t>Fahad </a:t>
                      </a:r>
                      <a:r>
                        <a:rPr lang="en-IN" dirty="0" err="1">
                          <a:latin typeface="Times New Roman" panose="02020603050405020304" pitchFamily="18" charset="0"/>
                          <a:cs typeface="Times New Roman" panose="02020603050405020304" pitchFamily="18" charset="0"/>
                        </a:rPr>
                        <a:t>Bakshi</a:t>
                      </a:r>
                      <a:r>
                        <a:rPr lang="en-IN" dirty="0">
                          <a:latin typeface="Times New Roman" panose="02020603050405020304" pitchFamily="18" charset="0"/>
                          <a:cs typeface="Times New Roman" panose="02020603050405020304" pitchFamily="18" charset="0"/>
                        </a:rPr>
                        <a:t> </a:t>
                      </a:r>
                    </a:p>
                  </a:txBody>
                  <a:tcPr anchor="ctr"/>
                </a:tc>
                <a:tc>
                  <a:txBody>
                    <a:bodyPr/>
                    <a:lstStyle/>
                    <a:p>
                      <a:pPr algn="ctr"/>
                      <a:r>
                        <a:rPr lang="en-IN" dirty="0">
                          <a:latin typeface="Times New Roman" panose="02020603050405020304" pitchFamily="18" charset="0"/>
                          <a:cs typeface="Times New Roman" panose="02020603050405020304" pitchFamily="18" charset="0"/>
                        </a:rPr>
                        <a:t>fahadbakshi123@gmail.com</a:t>
                      </a:r>
                    </a:p>
                  </a:txBody>
                  <a:tcPr anchor="ctr"/>
                </a:tc>
                <a:extLst>
                  <a:ext uri="{0D108BD9-81ED-4DB2-BD59-A6C34878D82A}">
                    <a16:rowId xmlns:a16="http://schemas.microsoft.com/office/drawing/2014/main" val="10002"/>
                  </a:ext>
                </a:extLst>
              </a:tr>
              <a:tr h="370840">
                <a:tc>
                  <a:txBody>
                    <a:bodyPr/>
                    <a:lstStyle/>
                    <a:p>
                      <a:pPr algn="ctr"/>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err="1">
                          <a:latin typeface="Times New Roman" panose="02020603050405020304" pitchFamily="18" charset="0"/>
                          <a:cs typeface="Times New Roman" panose="02020603050405020304" pitchFamily="18" charset="0"/>
                        </a:rPr>
                        <a:t>Ayodhya</a:t>
                      </a:r>
                      <a:r>
                        <a:rPr lang="en-US" dirty="0">
                          <a:latin typeface="Times New Roman" panose="02020603050405020304" pitchFamily="18" charset="0"/>
                          <a:cs typeface="Times New Roman" panose="02020603050405020304" pitchFamily="18" charset="0"/>
                        </a:rPr>
                        <a:t>  Sathe</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ayodhyasathe16@gmail.com</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839271583"/>
                  </a:ext>
                </a:extLst>
              </a:tr>
            </a:tbl>
          </a:graphicData>
        </a:graphic>
      </p:graphicFrame>
      <p:sp>
        <p:nvSpPr>
          <p:cNvPr id="4" name="TextBox 3"/>
          <p:cNvSpPr txBox="1"/>
          <p:nvPr/>
        </p:nvSpPr>
        <p:spPr>
          <a:xfrm>
            <a:off x="4518446" y="3300336"/>
            <a:ext cx="342587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Team Reference ID : yLlgZN09uA</a:t>
            </a:r>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981476" y="4016162"/>
            <a:ext cx="224606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Team Member Details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202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EF34-2557-FD4A-9E1D-3C914D25404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About the Problem Statement</a:t>
            </a:r>
          </a:p>
        </p:txBody>
      </p:sp>
      <p:sp>
        <p:nvSpPr>
          <p:cNvPr id="3" name="Content Placeholder 2">
            <a:extLst>
              <a:ext uri="{FF2B5EF4-FFF2-40B4-BE49-F238E27FC236}">
                <a16:creationId xmlns:a16="http://schemas.microsoft.com/office/drawing/2014/main" id="{688C140D-4EA0-9244-9FE7-0B2F20B00063}"/>
              </a:ext>
            </a:extLst>
          </p:cNvPr>
          <p:cNvSpPr>
            <a:spLocks noGrp="1"/>
          </p:cNvSpPr>
          <p:nvPr>
            <p:ph idx="1"/>
          </p:nvPr>
        </p:nvSpPr>
        <p:spPr>
          <a:xfrm>
            <a:off x="838200" y="1825624"/>
            <a:ext cx="10515600" cy="4679347"/>
          </a:xfrm>
        </p:spPr>
        <p:txBody>
          <a:bodyPr>
            <a:normAutofit/>
          </a:bodyPr>
          <a:lstStyle/>
          <a:p>
            <a:r>
              <a:rPr lang="en-US" sz="2200" dirty="0">
                <a:latin typeface="Times New Roman" panose="02020603050405020304" pitchFamily="18" charset="0"/>
                <a:cs typeface="Times New Roman" panose="02020603050405020304" pitchFamily="18" charset="0"/>
              </a:rPr>
              <a:t>Theme : Address Update</a:t>
            </a:r>
          </a:p>
          <a:p>
            <a:r>
              <a:rPr lang="en-US" sz="2200" dirty="0">
                <a:latin typeface="Times New Roman" panose="02020603050405020304" pitchFamily="18" charset="0"/>
                <a:cs typeface="Times New Roman" panose="02020603050405020304" pitchFamily="18" charset="0"/>
              </a:rPr>
              <a:t>Problem Statement: </a:t>
            </a:r>
          </a:p>
          <a:p>
            <a:pPr lvl="1"/>
            <a:r>
              <a:rPr lang="en-US" sz="1800" b="1" i="0" u="none" strike="noStrike" baseline="0" dirty="0">
                <a:latin typeface="Times New Roman" panose="02020603050405020304" pitchFamily="18" charset="0"/>
                <a:cs typeface="Times New Roman" panose="02020603050405020304" pitchFamily="18" charset="0"/>
              </a:rPr>
              <a:t>Address Update Challenge in Urban Areas</a:t>
            </a:r>
          </a:p>
          <a:p>
            <a:pPr marL="914400" lvl="2" indent="0">
              <a:lnSpc>
                <a:spcPct val="150000"/>
              </a:lnSpc>
              <a:buNone/>
            </a:pPr>
            <a:r>
              <a:rPr lang="en-US" sz="1800" dirty="0">
                <a:latin typeface="Times New Roman" panose="02020603050405020304" pitchFamily="18" charset="0"/>
                <a:cs typeface="Times New Roman" panose="02020603050405020304" pitchFamily="18" charset="0"/>
              </a:rPr>
              <a:t>In urban cities, Citizens generally change their location due to many unavoidable reason like sift in duties, Transfers and many more but when they change their location  the updating the information on Aadhar become a complex and challenging task to overcome this issue we are providing an seamless solution were we develop an web application using which an citizen can update his location just by authenticate the owners details and updating  the address of citizen.</a:t>
            </a:r>
            <a:endParaRPr lang="en-US" sz="1800" b="0" i="0" u="none" strike="noStrike" baseline="0" dirty="0">
              <a:latin typeface="Times New Roman" panose="02020603050405020304" pitchFamily="18" charset="0"/>
              <a:cs typeface="Times New Roman" panose="02020603050405020304" pitchFamily="18" charset="0"/>
            </a:endParaRPr>
          </a:p>
          <a:p>
            <a:pPr marL="914400" lvl="2" indent="0">
              <a:lnSpc>
                <a:spcPct val="150000"/>
              </a:lnSpc>
              <a:buNone/>
            </a:pPr>
            <a:r>
              <a:rPr lang="en-US" sz="1800" b="0" i="0" u="none" strike="noStrike" baseline="0" dirty="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2425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EF34-2557-FD4A-9E1D-3C914D25404F}"/>
              </a:ext>
            </a:extLst>
          </p:cNvPr>
          <p:cNvSpPr>
            <a:spLocks noGrp="1"/>
          </p:cNvSpPr>
          <p:nvPr>
            <p:ph type="title"/>
          </p:nvPr>
        </p:nvSpPr>
        <p:spPr>
          <a:xfrm>
            <a:off x="838200" y="365126"/>
            <a:ext cx="10515600" cy="744584"/>
          </a:xfrm>
        </p:spPr>
        <p:txBody>
          <a:bodyPr/>
          <a:lstStyle/>
          <a:p>
            <a:pPr algn="ctr"/>
            <a:r>
              <a:rPr lang="en-US" dirty="0"/>
              <a:t>Approach</a:t>
            </a:r>
          </a:p>
        </p:txBody>
      </p:sp>
      <p:sp>
        <p:nvSpPr>
          <p:cNvPr id="3" name="Content Placeholder 2">
            <a:extLst>
              <a:ext uri="{FF2B5EF4-FFF2-40B4-BE49-F238E27FC236}">
                <a16:creationId xmlns:a16="http://schemas.microsoft.com/office/drawing/2014/main" id="{688C140D-4EA0-9244-9FE7-0B2F20B00063}"/>
              </a:ext>
            </a:extLst>
          </p:cNvPr>
          <p:cNvSpPr>
            <a:spLocks noGrp="1"/>
          </p:cNvSpPr>
          <p:nvPr>
            <p:ph idx="1"/>
          </p:nvPr>
        </p:nvSpPr>
        <p:spPr>
          <a:xfrm>
            <a:off x="838200" y="1473694"/>
            <a:ext cx="10515600" cy="5031278"/>
          </a:xfrm>
        </p:spPr>
        <p:txBody>
          <a:bodyPr>
            <a:normAutofit/>
          </a:bodyPr>
          <a:lstStyle/>
          <a:p>
            <a:pPr marL="0" indent="0" algn="just">
              <a:lnSpc>
                <a:spcPct val="100000"/>
              </a:lnSpc>
              <a:buNone/>
            </a:pPr>
            <a:r>
              <a:rPr lang="en-US" sz="1800" dirty="0">
                <a:latin typeface="Times New Roman" panose="02020603050405020304" pitchFamily="18" charset="0"/>
                <a:cs typeface="Times New Roman" panose="02020603050405020304" pitchFamily="18" charset="0"/>
              </a:rPr>
              <a:t>In urban cities, Citizens generally change their location due to many unavoidable reason like sift in duties, Transfers and many more, so we create this web application and we are use the following  approach:</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Step1: </a:t>
            </a:r>
            <a:r>
              <a:rPr lang="en-US" sz="1800" dirty="0" err="1">
                <a:latin typeface="Times New Roman" panose="02020603050405020304" pitchFamily="18" charset="0"/>
                <a:cs typeface="Times New Roman" panose="02020603050405020304" pitchFamily="18" charset="0"/>
              </a:rPr>
              <a:t>Intially</a:t>
            </a:r>
            <a:r>
              <a:rPr lang="en-US" sz="1800" dirty="0">
                <a:latin typeface="Times New Roman" panose="02020603050405020304" pitchFamily="18" charset="0"/>
                <a:cs typeface="Times New Roman" panose="02020603050405020304" pitchFamily="18" charset="0"/>
              </a:rPr>
              <a:t> the user/tenant create a login on web portal i.e. registration on web portal, during registration       the user is authenticated using OTP.</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Step2: User/Tenant will login using registered credentials to update the information of Aadhar.</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Step3: For Updating the User/tenant Aadhar information with new location of land owner Aadhar details we add the Aadhar details  of land owner.</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Step4: Aadhar update request  is sent to land  for validation and authentication.</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Step5: The land owner need to login and accept the request for authenticating and updating address of tenant.</a:t>
            </a:r>
          </a:p>
        </p:txBody>
      </p:sp>
    </p:spTree>
    <p:extLst>
      <p:ext uri="{BB962C8B-B14F-4D97-AF65-F5344CB8AC3E}">
        <p14:creationId xmlns:p14="http://schemas.microsoft.com/office/powerpoint/2010/main" val="1982597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EF34-2557-FD4A-9E1D-3C914D25404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Architectural Diagram</a:t>
            </a:r>
          </a:p>
        </p:txBody>
      </p:sp>
      <p:pic>
        <p:nvPicPr>
          <p:cNvPr id="11" name="Content Placeholder 10">
            <a:extLst>
              <a:ext uri="{FF2B5EF4-FFF2-40B4-BE49-F238E27FC236}">
                <a16:creationId xmlns:a16="http://schemas.microsoft.com/office/drawing/2014/main" id="{0C73DF96-3D02-4F7A-8561-AA5D8F79F291}"/>
              </a:ext>
            </a:extLst>
          </p:cNvPr>
          <p:cNvPicPr>
            <a:picLocks noGrp="1" noChangeAspect="1"/>
          </p:cNvPicPr>
          <p:nvPr>
            <p:ph idx="1"/>
          </p:nvPr>
        </p:nvPicPr>
        <p:blipFill>
          <a:blip r:embed="rId2"/>
          <a:stretch>
            <a:fillRect/>
          </a:stretch>
        </p:blipFill>
        <p:spPr>
          <a:xfrm>
            <a:off x="2345431" y="1694422"/>
            <a:ext cx="7704091" cy="4798453"/>
          </a:xfrm>
        </p:spPr>
      </p:pic>
    </p:spTree>
    <p:extLst>
      <p:ext uri="{BB962C8B-B14F-4D97-AF65-F5344CB8AC3E}">
        <p14:creationId xmlns:p14="http://schemas.microsoft.com/office/powerpoint/2010/main" val="2271445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EF34-2557-FD4A-9E1D-3C914D25404F}"/>
              </a:ext>
            </a:extLst>
          </p:cNvPr>
          <p:cNvSpPr>
            <a:spLocks noGrp="1"/>
          </p:cNvSpPr>
          <p:nvPr>
            <p:ph type="title"/>
          </p:nvPr>
        </p:nvSpPr>
        <p:spPr/>
        <p:txBody>
          <a:bodyPr/>
          <a:lstStyle/>
          <a:p>
            <a:pPr algn="ctr"/>
            <a:r>
              <a:rPr lang="en-US" dirty="0"/>
              <a:t>API Usage</a:t>
            </a:r>
          </a:p>
        </p:txBody>
      </p:sp>
      <p:sp>
        <p:nvSpPr>
          <p:cNvPr id="3" name="Content Placeholder 2">
            <a:extLst>
              <a:ext uri="{FF2B5EF4-FFF2-40B4-BE49-F238E27FC236}">
                <a16:creationId xmlns:a16="http://schemas.microsoft.com/office/drawing/2014/main" id="{688C140D-4EA0-9244-9FE7-0B2F20B00063}"/>
              </a:ext>
            </a:extLst>
          </p:cNvPr>
          <p:cNvSpPr>
            <a:spLocks noGrp="1"/>
          </p:cNvSpPr>
          <p:nvPr>
            <p:ph idx="1"/>
          </p:nvPr>
        </p:nvSpPr>
        <p:spPr>
          <a:xfrm>
            <a:off x="838200" y="1825624"/>
            <a:ext cx="10515600" cy="4679347"/>
          </a:xfrm>
        </p:spPr>
        <p:txBody>
          <a:bodyPr>
            <a:normAutofit/>
          </a:bodyPr>
          <a:lstStyle/>
          <a:p>
            <a:pPr marL="0" indent="0">
              <a:lnSpc>
                <a:spcPct val="100000"/>
              </a:lnSpc>
              <a:buNone/>
            </a:pPr>
            <a:r>
              <a:rPr lang="en-US" sz="1800" b="1" dirty="0">
                <a:latin typeface="Times New Roman" panose="02020603050405020304" pitchFamily="18" charset="0"/>
                <a:cs typeface="Times New Roman" panose="02020603050405020304" pitchFamily="18" charset="0"/>
              </a:rPr>
              <a:t>Authentication Factors and One Time Pin (OTP) :</a:t>
            </a:r>
          </a:p>
          <a:p>
            <a:pPr marL="0" indent="0">
              <a:lnSpc>
                <a:spcPct val="100000"/>
              </a:lnSpc>
              <a:buNone/>
            </a:pPr>
            <a:r>
              <a:rPr lang="en-US" sz="1800" dirty="0">
                <a:latin typeface="Times New Roman" panose="02020603050405020304" pitchFamily="18" charset="0"/>
                <a:cs typeface="Times New Roman" panose="02020603050405020304" pitchFamily="18" charset="0"/>
              </a:rPr>
              <a:t>Authentication focuses on matching a person’s identity based on the reliability of a credential offered. Various agencies have different requirements for the degree of assurance required while authenticating beneficiaries/customers. When authenticating a resident, multiple factors may be used to strengthen the authenticity of the request.</a:t>
            </a:r>
          </a:p>
          <a:p>
            <a:pPr marL="0" indent="0">
              <a:lnSpc>
                <a:spcPct val="100000"/>
              </a:lnSpc>
              <a:buNone/>
            </a:pPr>
            <a:r>
              <a:rPr lang="en-US" sz="1800" b="1" dirty="0">
                <a:latin typeface="Times New Roman" panose="02020603050405020304" pitchFamily="18" charset="0"/>
                <a:cs typeface="Times New Roman" panose="02020603050405020304" pitchFamily="18" charset="0"/>
              </a:rPr>
              <a:t>OTP Request API </a:t>
            </a:r>
          </a:p>
          <a:p>
            <a:pPr marL="0" indent="0">
              <a:lnSpc>
                <a:spcPct val="100000"/>
              </a:lnSpc>
              <a:buNone/>
            </a:pPr>
            <a:r>
              <a:rPr lang="en-US" sz="1800" dirty="0">
                <a:latin typeface="Times New Roman" panose="02020603050405020304" pitchFamily="18" charset="0"/>
                <a:cs typeface="Times New Roman" panose="02020603050405020304" pitchFamily="18" charset="0"/>
              </a:rPr>
              <a:t>The application initiated OTP request API in detail including the flow, communication protocol, and data formats. </a:t>
            </a:r>
          </a:p>
          <a:p>
            <a:pPr marL="0" indent="0">
              <a:lnSpc>
                <a:spcPct val="100000"/>
              </a:lnSpc>
              <a:buNone/>
            </a:pPr>
            <a:endParaRPr lang="en-US" sz="1800" dirty="0">
              <a:latin typeface="Times New Roman" panose="02020603050405020304" pitchFamily="18" charset="0"/>
              <a:cs typeface="Times New Roman" panose="02020603050405020304" pitchFamily="18" charset="0"/>
            </a:endParaRPr>
          </a:p>
          <a:p>
            <a:pPr>
              <a:lnSpc>
                <a:spcPct val="150000"/>
              </a:lnSpc>
            </a:pPr>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95C2A0D-0361-4462-89D1-BDD7D99923C4}"/>
              </a:ext>
            </a:extLst>
          </p:cNvPr>
          <p:cNvPicPr>
            <a:picLocks noChangeAspect="1"/>
          </p:cNvPicPr>
          <p:nvPr/>
        </p:nvPicPr>
        <p:blipFill>
          <a:blip r:embed="rId2"/>
          <a:stretch>
            <a:fillRect/>
          </a:stretch>
        </p:blipFill>
        <p:spPr>
          <a:xfrm>
            <a:off x="937009" y="4573526"/>
            <a:ext cx="5292955" cy="1365636"/>
          </a:xfrm>
          <a:prstGeom prst="rect">
            <a:avLst/>
          </a:prstGeom>
        </p:spPr>
      </p:pic>
    </p:spTree>
    <p:extLst>
      <p:ext uri="{BB962C8B-B14F-4D97-AF65-F5344CB8AC3E}">
        <p14:creationId xmlns:p14="http://schemas.microsoft.com/office/powerpoint/2010/main" val="69224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5348D-C4C6-8446-BE60-440A395AE506}"/>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Security Considerations</a:t>
            </a:r>
          </a:p>
        </p:txBody>
      </p:sp>
      <p:sp>
        <p:nvSpPr>
          <p:cNvPr id="3" name="Content Placeholder 2">
            <a:extLst>
              <a:ext uri="{FF2B5EF4-FFF2-40B4-BE49-F238E27FC236}">
                <a16:creationId xmlns:a16="http://schemas.microsoft.com/office/drawing/2014/main" id="{16DE3B0A-CA53-D84E-B635-EB466026091E}"/>
              </a:ext>
            </a:extLst>
          </p:cNvPr>
          <p:cNvSpPr>
            <a:spLocks noGrp="1"/>
          </p:cNvSpPr>
          <p:nvPr>
            <p:ph idx="1"/>
          </p:nvPr>
        </p:nvSpPr>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In this Web API we provided security Considerations as:</a:t>
            </a:r>
          </a:p>
          <a:p>
            <a:pPr marL="0" indent="0" algn="just">
              <a:buNone/>
            </a:pPr>
            <a:r>
              <a:rPr lang="en-US" sz="1800" b="1" dirty="0">
                <a:latin typeface="Times New Roman" panose="02020603050405020304" pitchFamily="18" charset="0"/>
                <a:cs typeface="Times New Roman" panose="02020603050405020304" pitchFamily="18" charset="0"/>
              </a:rPr>
              <a:t>Validation:</a:t>
            </a:r>
            <a:r>
              <a:rPr lang="en-US" sz="1800" dirty="0">
                <a:latin typeface="Times New Roman" panose="02020603050405020304" pitchFamily="18" charset="0"/>
                <a:cs typeface="Times New Roman" panose="02020603050405020304" pitchFamily="18" charset="0"/>
              </a:rPr>
              <a:t> </a:t>
            </a:r>
            <a:r>
              <a:rPr lang="en-US" sz="1800" i="0" dirty="0">
                <a:solidFill>
                  <a:srgbClr val="202124"/>
                </a:solidFill>
                <a:effectLst/>
                <a:latin typeface="Times New Roman" panose="02020603050405020304" pitchFamily="18" charset="0"/>
                <a:cs typeface="Times New Roman" panose="02020603050405020304" pitchFamily="18" charset="0"/>
              </a:rPr>
              <a:t>Validating a website is the process of ensuring that the pages on the website conform to the norms or standards defined by various organizations</a:t>
            </a:r>
          </a:p>
          <a:p>
            <a:pPr marL="0" indent="0" algn="just">
              <a:buNone/>
            </a:pPr>
            <a:r>
              <a:rPr lang="en-US" sz="1800" b="1" dirty="0">
                <a:solidFill>
                  <a:srgbClr val="202124"/>
                </a:solidFill>
                <a:latin typeface="Times New Roman" panose="02020603050405020304" pitchFamily="18" charset="0"/>
                <a:cs typeface="Times New Roman" panose="02020603050405020304" pitchFamily="18" charset="0"/>
              </a:rPr>
              <a:t>OTP:</a:t>
            </a:r>
            <a:r>
              <a:rPr lang="en-US" sz="1800" dirty="0">
                <a:solidFill>
                  <a:srgbClr val="202124"/>
                </a:solidFill>
                <a:latin typeface="Times New Roman" panose="02020603050405020304" pitchFamily="18" charset="0"/>
                <a:cs typeface="Times New Roman" panose="02020603050405020304" pitchFamily="18" charset="0"/>
              </a:rPr>
              <a:t> </a:t>
            </a:r>
            <a:r>
              <a:rPr lang="en-US" sz="1800" b="0" i="0" dirty="0">
                <a:solidFill>
                  <a:srgbClr val="202124"/>
                </a:solidFill>
                <a:effectLst/>
                <a:latin typeface="Times New Roman" panose="02020603050405020304" pitchFamily="18" charset="0"/>
                <a:cs typeface="Times New Roman" panose="02020603050405020304" pitchFamily="18" charset="0"/>
              </a:rPr>
              <a:t>A one-time password (OTP) is an </a:t>
            </a:r>
            <a:r>
              <a:rPr lang="en-US" sz="1800" b="1" i="0" dirty="0">
                <a:solidFill>
                  <a:srgbClr val="202124"/>
                </a:solidFill>
                <a:effectLst/>
                <a:latin typeface="Times New Roman" panose="02020603050405020304" pitchFamily="18" charset="0"/>
                <a:cs typeface="Times New Roman" panose="02020603050405020304" pitchFamily="18" charset="0"/>
              </a:rPr>
              <a:t>automatically generated numeric or alphanumeric string of characters that authenticates the user for a single transaction or session</a:t>
            </a:r>
            <a:r>
              <a:rPr lang="en-US" sz="1800" b="0" i="0" dirty="0">
                <a:solidFill>
                  <a:srgbClr val="202124"/>
                </a:solidFill>
                <a:effectLst/>
                <a:latin typeface="Times New Roman" panose="02020603050405020304" pitchFamily="18" charset="0"/>
                <a:cs typeface="Times New Roman" panose="02020603050405020304" pitchFamily="18" charset="0"/>
              </a:rPr>
              <a:t>.</a:t>
            </a:r>
          </a:p>
          <a:p>
            <a:pPr marL="0" indent="0" algn="just">
              <a:buNone/>
            </a:pPr>
            <a:r>
              <a:rPr lang="en-US" sz="1800" b="1" dirty="0">
                <a:solidFill>
                  <a:srgbClr val="202124"/>
                </a:solidFill>
                <a:latin typeface="Times New Roman" panose="02020603050405020304" pitchFamily="18" charset="0"/>
                <a:cs typeface="Times New Roman" panose="02020603050405020304" pitchFamily="18" charset="0"/>
              </a:rPr>
              <a:t>Biometric Authentication:</a:t>
            </a:r>
            <a:r>
              <a:rPr lang="en-US" sz="1800" dirty="0">
                <a:solidFill>
                  <a:srgbClr val="202124"/>
                </a:solidFill>
                <a:latin typeface="Times New Roman" panose="02020603050405020304" pitchFamily="18" charset="0"/>
                <a:cs typeface="Times New Roman" panose="02020603050405020304" pitchFamily="18" charset="0"/>
              </a:rPr>
              <a:t> </a:t>
            </a:r>
            <a:r>
              <a:rPr lang="en-US" sz="1800" b="0" i="0" dirty="0">
                <a:solidFill>
                  <a:srgbClr val="202124"/>
                </a:solidFill>
                <a:effectLst/>
                <a:latin typeface="Times New Roman" panose="02020603050405020304" pitchFamily="18" charset="0"/>
                <a:cs typeface="Times New Roman" panose="02020603050405020304" pitchFamily="18" charset="0"/>
              </a:rPr>
              <a:t>which allows you to delegate authentication to the device's authenticators, including common mobile authenticators such as fingerprints or face ID.</a:t>
            </a:r>
          </a:p>
          <a:p>
            <a:pPr marL="0" indent="0" algn="just">
              <a:buNone/>
            </a:pPr>
            <a:r>
              <a:rPr lang="en-US" sz="1800" b="1" i="0" dirty="0">
                <a:solidFill>
                  <a:srgbClr val="303640"/>
                </a:solidFill>
                <a:effectLst/>
                <a:latin typeface="Times New Roman" panose="02020603050405020304" pitchFamily="18" charset="0"/>
                <a:cs typeface="Times New Roman" panose="02020603050405020304" pitchFamily="18" charset="0"/>
              </a:rPr>
              <a:t>Password-based authentication</a:t>
            </a:r>
            <a:r>
              <a:rPr lang="en-US" sz="1800" dirty="0">
                <a:solidFill>
                  <a:srgbClr val="303640"/>
                </a:solidFill>
                <a:latin typeface="Times New Roman" panose="02020603050405020304" pitchFamily="18" charset="0"/>
                <a:cs typeface="Times New Roman" panose="02020603050405020304" pitchFamily="18" charset="0"/>
              </a:rPr>
              <a:t>: </a:t>
            </a:r>
            <a:r>
              <a:rPr lang="en-US" sz="1800" b="0" i="0" dirty="0">
                <a:solidFill>
                  <a:srgbClr val="303640"/>
                </a:solidFill>
                <a:effectLst/>
                <a:latin typeface="Times New Roman" panose="02020603050405020304" pitchFamily="18" charset="0"/>
                <a:cs typeface="Times New Roman" panose="02020603050405020304" pitchFamily="18" charset="0"/>
              </a:rPr>
              <a:t>Passwords are the most common methods of authentication. Passwords can be in the form of a string of letters, numbers, or special characters. To protect yourself you need to create strong passwords that include a combination of all possible options.</a:t>
            </a:r>
          </a:p>
          <a:p>
            <a:pPr marL="0" indent="0" algn="just">
              <a:buNone/>
            </a:pPr>
            <a:endParaRPr lang="en-US" sz="1800" dirty="0">
              <a:solidFill>
                <a:srgbClr val="202124"/>
              </a:solidFill>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3109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lumMod val="60000"/>
            <a:lumOff val="40000"/>
            <a:alpha val="25882"/>
          </a:schemeClr>
        </a:solidFill>
        <a:ln>
          <a:solidFill>
            <a:schemeClr val="tx2">
              <a:lumMod val="50000"/>
            </a:schemeClr>
          </a:solidFill>
        </a:ln>
      </a:spPr>
      <a:bodyPr rtlCol="0" anchor="ctr"/>
      <a:lstStyle>
        <a:defPPr algn="ctr">
          <a:defRPr dirty="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6103</TotalTime>
  <Words>515</Words>
  <Application>Microsoft Office PowerPoint</Application>
  <PresentationFormat>Widescreen</PresentationFormat>
  <Paragraphs>40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Times New Roman</vt:lpstr>
      <vt:lpstr>Office Theme</vt:lpstr>
      <vt:lpstr>UIDAI Hackathon</vt:lpstr>
      <vt:lpstr>About the Problem Statement</vt:lpstr>
      <vt:lpstr>Approach</vt:lpstr>
      <vt:lpstr>Architectural Diagram</vt:lpstr>
      <vt:lpstr>API Usage</vt:lpstr>
      <vt:lpstr>Security Considerations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Aadhaar Stack</dc:title>
  <dc:creator>Barada Prasad</dc:creator>
  <cp:lastModifiedBy>Manjiri Sathe</cp:lastModifiedBy>
  <cp:revision>198</cp:revision>
  <dcterms:created xsi:type="dcterms:W3CDTF">2020-07-08T09:37:44Z</dcterms:created>
  <dcterms:modified xsi:type="dcterms:W3CDTF">2021-10-30T11:18:36Z</dcterms:modified>
</cp:coreProperties>
</file>