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1"/>
  </p:sldMasterIdLst>
  <p:sldIdLst>
    <p:sldId id="278" r:id="rId2"/>
    <p:sldId id="257" r:id="rId3"/>
    <p:sldId id="258" r:id="rId4"/>
    <p:sldId id="259" r:id="rId5"/>
    <p:sldId id="279" r:id="rId6"/>
    <p:sldId id="260" r:id="rId7"/>
    <p:sldId id="261" r:id="rId8"/>
    <p:sldId id="262" r:id="rId9"/>
    <p:sldId id="263" r:id="rId10"/>
    <p:sldId id="264" r:id="rId11"/>
    <p:sldId id="266" r:id="rId12"/>
    <p:sldId id="267" r:id="rId13"/>
    <p:sldId id="268" r:id="rId14"/>
    <p:sldId id="269" r:id="rId15"/>
    <p:sldId id="280" r:id="rId16"/>
    <p:sldId id="281" r:id="rId17"/>
    <p:sldId id="270" r:id="rId18"/>
    <p:sldId id="277" r:id="rId19"/>
    <p:sldId id="271" r:id="rId20"/>
    <p:sldId id="274"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1A491C-1C36-46AA-88AA-1286F8B05B69}" v="2" dt="2021-11-04T19:50:28.4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6" d="100"/>
          <a:sy n="86" d="100"/>
        </p:scale>
        <p:origin x="39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ar-SA"/>
        </a:p>
      </c:txPr>
    </c:title>
    <c:autoTitleDeleted val="0"/>
    <c:plotArea>
      <c:layout/>
      <c:pieChart>
        <c:varyColors val="1"/>
        <c:ser>
          <c:idx val="0"/>
          <c:order val="0"/>
          <c:tx>
            <c:strRef>
              <c:f>Sheet1!$B$1</c:f>
              <c:strCache>
                <c:ptCount val="1"/>
                <c:pt idx="0">
                  <c:v>Breakdown of the code lines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4-5E9E-447B-9D63-4D570BD7EDB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2-5E9E-447B-9D63-4D570BD7EDB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3-5E9E-447B-9D63-4D570BD7EDB5}"/>
              </c:ext>
            </c:extLst>
          </c:dPt>
          <c:dLbls>
            <c:dLbl>
              <c:idx val="0"/>
              <c:layout>
                <c:manualLayout>
                  <c:x val="0.14292624082316593"/>
                  <c:y val="-0.20275612407903448"/>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4-5E9E-447B-9D63-4D570BD7EDB5}"/>
                </c:ext>
              </c:extLst>
            </c:dLbl>
            <c:dLbl>
              <c:idx val="1"/>
              <c:layout>
                <c:manualLayout>
                  <c:x val="-9.5520846614222471E-2"/>
                  <c:y val="-1.9463425596919298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2-5E9E-447B-9D63-4D570BD7EDB5}"/>
                </c:ext>
              </c:extLst>
            </c:dLbl>
            <c:dLbl>
              <c:idx val="2"/>
              <c:layout>
                <c:manualLayout>
                  <c:x val="0.10765913335858447"/>
                  <c:y val="2.0010082788194635E-3"/>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5E9E-447B-9D63-4D570BD7EDB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ar-SA"/>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lines of code</c:v>
                </c:pt>
                <c:pt idx="1">
                  <c:v>lines of white space </c:v>
                </c:pt>
                <c:pt idx="2">
                  <c:v>comments</c:v>
                </c:pt>
              </c:strCache>
            </c:strRef>
          </c:cat>
          <c:val>
            <c:numRef>
              <c:f>Sheet1!$B$2:$B$4</c:f>
              <c:numCache>
                <c:formatCode>General</c:formatCode>
                <c:ptCount val="3"/>
                <c:pt idx="0">
                  <c:v>84.9</c:v>
                </c:pt>
                <c:pt idx="1">
                  <c:v>10.3</c:v>
                </c:pt>
                <c:pt idx="2">
                  <c:v>4.8</c:v>
                </c:pt>
              </c:numCache>
            </c:numRef>
          </c:val>
          <c:extLst>
            <c:ext xmlns:c16="http://schemas.microsoft.com/office/drawing/2014/chart" uri="{C3380CC4-5D6E-409C-BE32-E72D297353CC}">
              <c16:uniqueId val="{00000000-5E9E-447B-9D63-4D570BD7EDB5}"/>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ar-SA"/>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ar-SA"/>
        </a:p>
      </c:txPr>
    </c:title>
    <c:autoTitleDeleted val="0"/>
    <c:plotArea>
      <c:layout/>
      <c:pieChart>
        <c:varyColors val="1"/>
        <c:ser>
          <c:idx val="0"/>
          <c:order val="0"/>
          <c:tx>
            <c:strRef>
              <c:f>Sheet1!$B$1</c:f>
              <c:strCache>
                <c:ptCount val="1"/>
                <c:pt idx="0">
                  <c:v>Obfucate in the code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2-67C5-4AEB-B55B-CA4B7E37F61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7C5-4AEB-B55B-CA4B7E37F617}"/>
              </c:ext>
            </c:extLst>
          </c:dPt>
          <c:dLbls>
            <c:dLbl>
              <c:idx val="0"/>
              <c:layout>
                <c:manualLayout>
                  <c:x val="7.7617936622123532E-2"/>
                  <c:y val="0.10886689646128483"/>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2-67C5-4AEB-B55B-CA4B7E37F617}"/>
                </c:ext>
              </c:extLst>
            </c:dLbl>
            <c:dLbl>
              <c:idx val="1"/>
              <c:layout>
                <c:manualLayout>
                  <c:x val="-6.8918508309144672E-2"/>
                  <c:y val="-0.26346582464174995"/>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67C5-4AEB-B55B-CA4B7E37F61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ar-SA"/>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obfucated file </c:v>
                </c:pt>
                <c:pt idx="1">
                  <c:v>non-obfucated file</c:v>
                </c:pt>
              </c:strCache>
            </c:strRef>
          </c:cat>
          <c:val>
            <c:numRef>
              <c:f>Sheet1!$B$2:$B$3</c:f>
              <c:numCache>
                <c:formatCode>General</c:formatCode>
                <c:ptCount val="2"/>
                <c:pt idx="0">
                  <c:v>33.65</c:v>
                </c:pt>
                <c:pt idx="1">
                  <c:v>66.349999999999994</c:v>
                </c:pt>
              </c:numCache>
            </c:numRef>
          </c:val>
          <c:extLst>
            <c:ext xmlns:c16="http://schemas.microsoft.com/office/drawing/2014/chart" uri="{C3380CC4-5D6E-409C-BE32-E72D297353CC}">
              <c16:uniqueId val="{00000000-67C5-4AEB-B55B-CA4B7E37F617}"/>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ar-SA"/>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295871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pPr/>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346268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pPr/>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48114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pPr/>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600033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pPr/>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83456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pPr/>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913470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77352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935974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29735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301119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ADBD16-5BFB-4D9F-9646-C75D1B53BBB6}"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64936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ADBD16-5BFB-4D9F-9646-C75D1B53BBB6}" type="datetimeFigureOut">
              <a:rPr lang="en-US" smtClean="0"/>
              <a:t>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686725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ADBD16-5BFB-4D9F-9646-C75D1B53BBB6}" type="datetimeFigureOut">
              <a:rPr lang="en-US" smtClean="0"/>
              <a:t>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767928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DBD16-5BFB-4D9F-9646-C75D1B53BBB6}" type="datetimeFigureOut">
              <a:rPr lang="en-US" smtClean="0"/>
              <a:t>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881090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770761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
        <p:nvSpPr>
          <p:cNvPr id="5" name="Date Placeholder 4"/>
          <p:cNvSpPr>
            <a:spLocks noGrp="1"/>
          </p:cNvSpPr>
          <p:nvPr>
            <p:ph type="dt" sz="half" idx="10"/>
          </p:nvPr>
        </p:nvSpPr>
        <p:spPr/>
        <p:txBody>
          <a:bodyPr/>
          <a:lstStyle/>
          <a:p>
            <a:fld id="{3CADBD16-5BFB-4D9F-9646-C75D1B53BBB6}" type="datetimeFigureOut">
              <a:rPr lang="en-US" smtClean="0"/>
              <a:t>11/4/2021</a:t>
            </a:fld>
            <a:endParaRPr lang="en-US"/>
          </a:p>
        </p:txBody>
      </p:sp>
    </p:spTree>
    <p:extLst>
      <p:ext uri="{BB962C8B-B14F-4D97-AF65-F5344CB8AC3E}">
        <p14:creationId xmlns:p14="http://schemas.microsoft.com/office/powerpoint/2010/main" val="1554880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ADBD16-5BFB-4D9F-9646-C75D1B53BBB6}" type="datetimeFigureOut">
              <a:rPr lang="en-US" smtClean="0"/>
              <a:pPr/>
              <a:t>11/4/2021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31268116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91EA-3D78-46CD-B880-F177436BAFF1}"/>
              </a:ext>
            </a:extLst>
          </p:cNvPr>
          <p:cNvSpPr>
            <a:spLocks noGrp="1"/>
          </p:cNvSpPr>
          <p:nvPr>
            <p:ph type="ctrTitle"/>
          </p:nvPr>
        </p:nvSpPr>
        <p:spPr>
          <a:xfrm>
            <a:off x="1361862" y="1392479"/>
            <a:ext cx="7912141" cy="1646302"/>
          </a:xfrm>
        </p:spPr>
        <p:txBody>
          <a:bodyPr/>
          <a:lstStyle/>
          <a:p>
            <a:pPr algn="l" rtl="0"/>
            <a:r>
              <a:rPr lang="en-US" sz="5400" dirty="0">
                <a:solidFill>
                  <a:schemeClr val="accent1">
                    <a:lumMod val="50000"/>
                  </a:schemeClr>
                </a:solidFill>
              </a:rPr>
              <a:t>Static analysis of alinma bank</a:t>
            </a:r>
            <a:endParaRPr lang="ar-SA" dirty="0">
              <a:solidFill>
                <a:schemeClr val="accent1">
                  <a:lumMod val="50000"/>
                </a:schemeClr>
              </a:solidFill>
            </a:endParaRPr>
          </a:p>
        </p:txBody>
      </p:sp>
      <p:sp>
        <p:nvSpPr>
          <p:cNvPr id="3" name="Subtitle 2">
            <a:extLst>
              <a:ext uri="{FF2B5EF4-FFF2-40B4-BE49-F238E27FC236}">
                <a16:creationId xmlns:a16="http://schemas.microsoft.com/office/drawing/2014/main" id="{86916401-0246-4BD8-864C-A8A598611231}"/>
              </a:ext>
            </a:extLst>
          </p:cNvPr>
          <p:cNvSpPr>
            <a:spLocks noGrp="1"/>
          </p:cNvSpPr>
          <p:nvPr>
            <p:ph type="subTitle" idx="1"/>
          </p:nvPr>
        </p:nvSpPr>
        <p:spPr>
          <a:xfrm>
            <a:off x="1434464" y="3429000"/>
            <a:ext cx="7766936" cy="1479955"/>
          </a:xfrm>
        </p:spPr>
        <p:txBody>
          <a:bodyPr>
            <a:normAutofit fontScale="92500" lnSpcReduction="10000"/>
          </a:bodyPr>
          <a:lstStyle/>
          <a:p>
            <a:pPr algn="l" rtl="0"/>
            <a:r>
              <a:rPr lang="en-US" dirty="0"/>
              <a:t>Prepared by:</a:t>
            </a:r>
          </a:p>
          <a:p>
            <a:pPr algn="l" rtl="0"/>
            <a:r>
              <a:rPr lang="en-US" dirty="0"/>
              <a:t>Abdullah Baskran </a:t>
            </a:r>
          </a:p>
          <a:p>
            <a:pPr algn="l" rtl="0"/>
            <a:r>
              <a:rPr lang="en-US" dirty="0"/>
              <a:t>Fahad Al Thenayyan</a:t>
            </a:r>
          </a:p>
          <a:p>
            <a:pPr algn="l" rtl="0"/>
            <a:r>
              <a:rPr lang="en-US" dirty="0"/>
              <a:t>Mohammed Alawashiz</a:t>
            </a:r>
          </a:p>
          <a:p>
            <a:pPr algn="l" rtl="0"/>
            <a:endParaRPr lang="en-US" dirty="0"/>
          </a:p>
          <a:p>
            <a:pPr algn="l" rtl="0"/>
            <a:endParaRPr lang="ar-SA" dirty="0"/>
          </a:p>
        </p:txBody>
      </p:sp>
      <p:sp>
        <p:nvSpPr>
          <p:cNvPr id="4" name="TextBox 3">
            <a:extLst>
              <a:ext uri="{FF2B5EF4-FFF2-40B4-BE49-F238E27FC236}">
                <a16:creationId xmlns:a16="http://schemas.microsoft.com/office/drawing/2014/main" id="{6B8C00FE-BE27-4C37-BC11-FE230FC15F8F}"/>
              </a:ext>
            </a:extLst>
          </p:cNvPr>
          <p:cNvSpPr txBox="1"/>
          <p:nvPr/>
        </p:nvSpPr>
        <p:spPr>
          <a:xfrm>
            <a:off x="539401" y="5588864"/>
            <a:ext cx="5903096" cy="996170"/>
          </a:xfrm>
          <a:prstGeom prst="rect">
            <a:avLst/>
          </a:prstGeom>
          <a:noFill/>
        </p:spPr>
        <p:txBody>
          <a:bodyPr wrap="square" rtlCol="1">
            <a:spAutoFit/>
          </a:bodyPr>
          <a:lstStyle/>
          <a:p>
            <a:pPr>
              <a:lnSpc>
                <a:spcPct val="90000"/>
              </a:lnSpc>
              <a:spcBef>
                <a:spcPts val="1000"/>
              </a:spcBef>
              <a:buClr>
                <a:schemeClr val="accent1"/>
              </a:buClr>
              <a:buSzPct val="80000"/>
            </a:pPr>
            <a:r>
              <a:rPr lang="it-IT" sz="1700" dirty="0">
                <a:solidFill>
                  <a:schemeClr val="tx1">
                    <a:lumMod val="50000"/>
                    <a:lumOff val="50000"/>
                  </a:schemeClr>
                </a:solidFill>
              </a:rPr>
              <a:t>Supervisor</a:t>
            </a:r>
          </a:p>
          <a:p>
            <a:pPr>
              <a:lnSpc>
                <a:spcPct val="90000"/>
              </a:lnSpc>
              <a:spcBef>
                <a:spcPts val="1000"/>
              </a:spcBef>
              <a:buClr>
                <a:schemeClr val="accent1"/>
              </a:buClr>
              <a:buSzPct val="80000"/>
            </a:pPr>
            <a:r>
              <a:rPr lang="it-IT" sz="1700" dirty="0">
                <a:solidFill>
                  <a:schemeClr val="tx1">
                    <a:lumMod val="50000"/>
                    <a:lumOff val="50000"/>
                  </a:schemeClr>
                </a:solidFill>
              </a:rPr>
              <a:t>Dr. Sultan S. Alqahtnai</a:t>
            </a:r>
          </a:p>
          <a:p>
            <a:endParaRPr lang="it-IT" dirty="0"/>
          </a:p>
        </p:txBody>
      </p:sp>
    </p:spTree>
    <p:extLst>
      <p:ext uri="{BB962C8B-B14F-4D97-AF65-F5344CB8AC3E}">
        <p14:creationId xmlns:p14="http://schemas.microsoft.com/office/powerpoint/2010/main" val="109982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39EC-C6C1-4660-A2F1-CB66BA0AE6EA}"/>
              </a:ext>
            </a:extLst>
          </p:cNvPr>
          <p:cNvSpPr>
            <a:spLocks noGrp="1"/>
          </p:cNvSpPr>
          <p:nvPr>
            <p:ph type="title"/>
          </p:nvPr>
        </p:nvSpPr>
        <p:spPr>
          <a:xfrm>
            <a:off x="677334" y="298881"/>
            <a:ext cx="8596668" cy="1320800"/>
          </a:xfrm>
        </p:spPr>
        <p:txBody>
          <a:bodyPr>
            <a:normAutofit/>
          </a:bodyPr>
          <a:lstStyle/>
          <a:p>
            <a:r>
              <a:rPr lang="en-US" sz="4400" b="1" dirty="0"/>
              <a:t>Vulnerability</a:t>
            </a:r>
          </a:p>
        </p:txBody>
      </p:sp>
      <p:sp>
        <p:nvSpPr>
          <p:cNvPr id="3" name="Content Placeholder 2">
            <a:extLst>
              <a:ext uri="{FF2B5EF4-FFF2-40B4-BE49-F238E27FC236}">
                <a16:creationId xmlns:a16="http://schemas.microsoft.com/office/drawing/2014/main" id="{61964359-9CB5-4DA0-BBF6-C9187E0141BE}"/>
              </a:ext>
            </a:extLst>
          </p:cNvPr>
          <p:cNvSpPr>
            <a:spLocks noGrp="1"/>
          </p:cNvSpPr>
          <p:nvPr>
            <p:ph idx="1"/>
          </p:nvPr>
        </p:nvSpPr>
        <p:spPr>
          <a:xfrm>
            <a:off x="677334" y="1349406"/>
            <a:ext cx="8596668" cy="4953740"/>
          </a:xfrm>
        </p:spPr>
        <p:txBody>
          <a:bodyPr>
            <a:normAutofit fontScale="92500"/>
          </a:bodyPr>
          <a:lstStyle/>
          <a:p>
            <a:pPr algn="l" rtl="0"/>
            <a:r>
              <a:rPr lang="en-US" sz="2400" b="1" dirty="0"/>
              <a:t>Cryptographic Algorithm usage of 'MD5’</a:t>
            </a:r>
          </a:p>
          <a:p>
            <a:pPr lvl="1" algn="just" rtl="0">
              <a:lnSpc>
                <a:spcPct val="160000"/>
              </a:lnSpc>
            </a:pPr>
            <a:r>
              <a:rPr lang="en-US" sz="1800" dirty="0"/>
              <a:t> </a:t>
            </a:r>
            <a:r>
              <a:rPr lang="en-US" sz="1800" i="0" dirty="0"/>
              <a:t>The cryptographic algorithm in use is MD5 which is a weak hash known to have hash collisions. MD5 is considered weak and insecure; an attacker can easily use an MD5 collision to forge valid digital certificates.</a:t>
            </a:r>
          </a:p>
          <a:p>
            <a:pPr lvl="1" algn="just" rtl="0">
              <a:lnSpc>
                <a:spcPct val="160000"/>
              </a:lnSpc>
            </a:pPr>
            <a:r>
              <a:rPr lang="en-US" sz="1800" i="0" dirty="0"/>
              <a:t> OWASP recommends the use of one of these algorithms</a:t>
            </a:r>
          </a:p>
          <a:p>
            <a:pPr marL="514350" lvl="1" indent="-285750" algn="just" rtl="0">
              <a:lnSpc>
                <a:spcPct val="160000"/>
              </a:lnSpc>
              <a:buFont typeface="Wingdings" panose="05000000000000000000" pitchFamily="2" charset="2"/>
              <a:buChar char="§"/>
            </a:pPr>
            <a:r>
              <a:rPr lang="en-US" sz="1800" dirty="0"/>
              <a:t>Confidentiality algorithms: AES-GCM-256 or ChaCha20-Poly1305</a:t>
            </a:r>
          </a:p>
          <a:p>
            <a:pPr marL="514350" lvl="1" indent="-285750" algn="just" rtl="0">
              <a:lnSpc>
                <a:spcPct val="160000"/>
              </a:lnSpc>
              <a:buFont typeface="Wingdings" panose="05000000000000000000" pitchFamily="2" charset="2"/>
              <a:buChar char="§"/>
            </a:pPr>
            <a:r>
              <a:rPr lang="en-US" sz="1800" dirty="0"/>
              <a:t>Integrity algorithms: SHA-256, SHA-384, SHA-512, Blake2, the SHA-3 family</a:t>
            </a:r>
          </a:p>
          <a:p>
            <a:pPr marL="514350" lvl="1" indent="-285750" algn="just" rtl="0">
              <a:lnSpc>
                <a:spcPct val="160000"/>
              </a:lnSpc>
              <a:buFont typeface="Wingdings" panose="05000000000000000000" pitchFamily="2" charset="2"/>
              <a:buChar char="§"/>
            </a:pPr>
            <a:r>
              <a:rPr lang="en-US" sz="1800" dirty="0"/>
              <a:t>Digital signature algorithms: RSA (3072 bits and higher), ECDSA with NIST P-384</a:t>
            </a:r>
          </a:p>
          <a:p>
            <a:pPr marL="514350" lvl="1" indent="-285750" algn="just" rtl="0">
              <a:lnSpc>
                <a:spcPct val="160000"/>
              </a:lnSpc>
              <a:buFont typeface="Wingdings" panose="05000000000000000000" pitchFamily="2" charset="2"/>
              <a:buChar char="§"/>
            </a:pPr>
            <a:r>
              <a:rPr lang="en-US" sz="1800" dirty="0"/>
              <a:t>Key establishment algorithms: RSA (3072 bits and higher), DH (3072 bits or higher), ECDH with NIST P-384</a:t>
            </a:r>
          </a:p>
          <a:p>
            <a:pPr marL="514350" lvl="1"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2521754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39EC-C6C1-4660-A2F1-CB66BA0AE6EA}"/>
              </a:ext>
            </a:extLst>
          </p:cNvPr>
          <p:cNvSpPr>
            <a:spLocks noGrp="1"/>
          </p:cNvSpPr>
          <p:nvPr>
            <p:ph type="title"/>
          </p:nvPr>
        </p:nvSpPr>
        <p:spPr/>
        <p:txBody>
          <a:bodyPr/>
          <a:lstStyle/>
          <a:p>
            <a:r>
              <a:rPr lang="en-US" sz="4400" b="1" dirty="0"/>
              <a:t>Vulnerability</a:t>
            </a:r>
            <a:endParaRPr lang="en-US" b="1" dirty="0"/>
          </a:p>
        </p:txBody>
      </p:sp>
      <p:sp>
        <p:nvSpPr>
          <p:cNvPr id="3" name="Content Placeholder 2">
            <a:extLst>
              <a:ext uri="{FF2B5EF4-FFF2-40B4-BE49-F238E27FC236}">
                <a16:creationId xmlns:a16="http://schemas.microsoft.com/office/drawing/2014/main" id="{61964359-9CB5-4DA0-BBF6-C9187E0141BE}"/>
              </a:ext>
            </a:extLst>
          </p:cNvPr>
          <p:cNvSpPr>
            <a:spLocks noGrp="1"/>
          </p:cNvSpPr>
          <p:nvPr>
            <p:ph idx="1"/>
          </p:nvPr>
        </p:nvSpPr>
        <p:spPr/>
        <p:txBody>
          <a:bodyPr/>
          <a:lstStyle/>
          <a:p>
            <a:pPr algn="l" rtl="0"/>
            <a:r>
              <a:rPr lang="en-US" sz="2400" b="1" dirty="0"/>
              <a:t>Content Provider</a:t>
            </a:r>
          </a:p>
          <a:p>
            <a:pPr lvl="1" algn="l" rtl="0">
              <a:lnSpc>
                <a:spcPct val="150000"/>
              </a:lnSpc>
            </a:pPr>
            <a:r>
              <a:rPr lang="en-US" sz="1800" dirty="0"/>
              <a:t>A Content Provider is found to be shared with other apps on the device therefore leaving it accessible to any other application on the device.</a:t>
            </a:r>
          </a:p>
          <a:p>
            <a:pPr lvl="1" algn="l" rtl="0">
              <a:lnSpc>
                <a:spcPct val="150000"/>
              </a:lnSpc>
            </a:pPr>
            <a:r>
              <a:rPr lang="en-US" sz="1800" i="0" dirty="0"/>
              <a:t>We can either:</a:t>
            </a:r>
          </a:p>
          <a:p>
            <a:pPr lvl="1" algn="l" rtl="0">
              <a:lnSpc>
                <a:spcPct val="150000"/>
              </a:lnSpc>
            </a:pPr>
            <a:r>
              <a:rPr lang="en-US" sz="1800" i="0" dirty="0"/>
              <a:t>•  change Set </a:t>
            </a:r>
            <a:r>
              <a:rPr lang="en-US" sz="1800" i="0" dirty="0" err="1"/>
              <a:t>android:exported</a:t>
            </a:r>
            <a:r>
              <a:rPr lang="en-US" sz="1800" i="0" dirty="0"/>
              <a:t> attribute’s value to false</a:t>
            </a:r>
          </a:p>
          <a:p>
            <a:pPr lvl="1" algn="l" rtl="0">
              <a:lnSpc>
                <a:spcPct val="150000"/>
              </a:lnSpc>
            </a:pPr>
            <a:r>
              <a:rPr lang="en-US" sz="1800" i="0" dirty="0"/>
              <a:t>•  Limit access with custom permissions imposing permission-based restrictions by defining custom permissions for an activity.</a:t>
            </a:r>
          </a:p>
          <a:p>
            <a:pPr lvl="1"/>
            <a:endParaRPr lang="en-US" dirty="0"/>
          </a:p>
        </p:txBody>
      </p:sp>
    </p:spTree>
    <p:extLst>
      <p:ext uri="{BB962C8B-B14F-4D97-AF65-F5344CB8AC3E}">
        <p14:creationId xmlns:p14="http://schemas.microsoft.com/office/powerpoint/2010/main" val="720133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825C1-225F-4974-B491-28BC5FA45715}"/>
              </a:ext>
            </a:extLst>
          </p:cNvPr>
          <p:cNvSpPr>
            <a:spLocks noGrp="1"/>
          </p:cNvSpPr>
          <p:nvPr>
            <p:ph type="title"/>
          </p:nvPr>
        </p:nvSpPr>
        <p:spPr>
          <a:xfrm>
            <a:off x="677334" y="156839"/>
            <a:ext cx="8596668" cy="1320800"/>
          </a:xfrm>
        </p:spPr>
        <p:txBody>
          <a:bodyPr/>
          <a:lstStyle/>
          <a:p>
            <a:r>
              <a:rPr lang="en-US" sz="4400" b="1" dirty="0"/>
              <a:t>Vulnerability</a:t>
            </a:r>
            <a:endParaRPr lang="en-US" b="1" dirty="0"/>
          </a:p>
        </p:txBody>
      </p:sp>
      <p:sp>
        <p:nvSpPr>
          <p:cNvPr id="3" name="Content Placeholder 2">
            <a:extLst>
              <a:ext uri="{FF2B5EF4-FFF2-40B4-BE49-F238E27FC236}">
                <a16:creationId xmlns:a16="http://schemas.microsoft.com/office/drawing/2014/main" id="{AB563385-950E-49A5-90F6-4B3702485F31}"/>
              </a:ext>
            </a:extLst>
          </p:cNvPr>
          <p:cNvSpPr>
            <a:spLocks noGrp="1"/>
          </p:cNvSpPr>
          <p:nvPr>
            <p:ph idx="1"/>
          </p:nvPr>
        </p:nvSpPr>
        <p:spPr>
          <a:xfrm>
            <a:off x="677334" y="1171853"/>
            <a:ext cx="8596668" cy="4527612"/>
          </a:xfrm>
        </p:spPr>
        <p:txBody>
          <a:bodyPr>
            <a:normAutofit/>
          </a:bodyPr>
          <a:lstStyle/>
          <a:p>
            <a:pPr algn="l" rtl="0"/>
            <a:r>
              <a:rPr lang="en-US" sz="2400" b="1" dirty="0"/>
              <a:t>Insecure Random Number Generator</a:t>
            </a:r>
          </a:p>
          <a:p>
            <a:pPr lvl="1" algn="l" rtl="0">
              <a:lnSpc>
                <a:spcPct val="150000"/>
              </a:lnSpc>
            </a:pPr>
            <a:r>
              <a:rPr lang="en-US" sz="1800" i="0" dirty="0"/>
              <a:t>Instances of java. util. Random are not cryptographically secure. And the Package is flawed and produces predictable values for any given seed which are reproducible once the starting seed is identified</a:t>
            </a:r>
          </a:p>
          <a:p>
            <a:pPr lvl="1" algn="l" rtl="0">
              <a:lnSpc>
                <a:spcPct val="150000"/>
              </a:lnSpc>
            </a:pPr>
            <a:r>
              <a:rPr lang="en-US" sz="1800" i="0" dirty="0"/>
              <a:t>Instead of using Random use Secure Random to get a cryptographically secure pseudo-random number generator for use by security-sensitive applications.</a:t>
            </a:r>
          </a:p>
          <a:p>
            <a:pPr lvl="1" algn="l" rtl="0"/>
            <a:endParaRPr lang="en-US" i="0" dirty="0"/>
          </a:p>
        </p:txBody>
      </p:sp>
    </p:spTree>
    <p:extLst>
      <p:ext uri="{BB962C8B-B14F-4D97-AF65-F5344CB8AC3E}">
        <p14:creationId xmlns:p14="http://schemas.microsoft.com/office/powerpoint/2010/main" val="614507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89058-AF47-4C8C-938D-336E8E6E8678}"/>
              </a:ext>
            </a:extLst>
          </p:cNvPr>
          <p:cNvSpPr>
            <a:spLocks noGrp="1"/>
          </p:cNvSpPr>
          <p:nvPr>
            <p:ph type="title"/>
          </p:nvPr>
        </p:nvSpPr>
        <p:spPr/>
        <p:txBody>
          <a:bodyPr>
            <a:normAutofit/>
          </a:bodyPr>
          <a:lstStyle/>
          <a:p>
            <a:r>
              <a:rPr lang="en-US" sz="4400" b="1" dirty="0"/>
              <a:t>Potential Unsafe Code</a:t>
            </a:r>
          </a:p>
        </p:txBody>
      </p:sp>
      <p:sp>
        <p:nvSpPr>
          <p:cNvPr id="3" name="Content Placeholder 2">
            <a:extLst>
              <a:ext uri="{FF2B5EF4-FFF2-40B4-BE49-F238E27FC236}">
                <a16:creationId xmlns:a16="http://schemas.microsoft.com/office/drawing/2014/main" id="{D46D154C-3078-4857-B291-F95E793C8892}"/>
              </a:ext>
            </a:extLst>
          </p:cNvPr>
          <p:cNvSpPr>
            <a:spLocks noGrp="1"/>
          </p:cNvSpPr>
          <p:nvPr>
            <p:ph idx="1"/>
          </p:nvPr>
        </p:nvSpPr>
        <p:spPr>
          <a:xfrm>
            <a:off x="677334" y="1748901"/>
            <a:ext cx="8596668" cy="4499499"/>
          </a:xfrm>
        </p:spPr>
        <p:txBody>
          <a:bodyPr>
            <a:normAutofit fontScale="92500"/>
          </a:bodyPr>
          <a:lstStyle/>
          <a:p>
            <a:pPr algn="l" rtl="0">
              <a:lnSpc>
                <a:spcPct val="150000"/>
              </a:lnSpc>
            </a:pPr>
            <a:r>
              <a:rPr lang="en-US" sz="1800" dirty="0"/>
              <a:t>The code appears to have classes that contain public variables which may be accessed and modified by other classes without the use of getter/setter methods. It is considered unsafe to have public fields or methods in a class as any method, field, or class that is not private is a potential avenue of attack. It is safer to provide accessor methods to variables in order to limit their accessibility</a:t>
            </a:r>
          </a:p>
          <a:p>
            <a:pPr algn="l" rtl="0">
              <a:lnSpc>
                <a:spcPct val="150000"/>
              </a:lnSpc>
            </a:pPr>
            <a:r>
              <a:rPr lang="en-US" sz="1800" dirty="0"/>
              <a:t>The code appears to have public classes that are not declared as final as per OWASP recommendation, it is consider best practice to make classes final. Non-Final classes can allow an attacker to extend a class in a malicious manner. its values can be maliciously manipulated by any function that has access to it in order to extend the application code or acquire critical information about the application.</a:t>
            </a:r>
          </a:p>
        </p:txBody>
      </p:sp>
    </p:spTree>
    <p:extLst>
      <p:ext uri="{BB962C8B-B14F-4D97-AF65-F5344CB8AC3E}">
        <p14:creationId xmlns:p14="http://schemas.microsoft.com/office/powerpoint/2010/main" val="1778251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358A-F66D-4940-8F03-5E6AE3D3A134}"/>
              </a:ext>
            </a:extLst>
          </p:cNvPr>
          <p:cNvSpPr>
            <a:spLocks noGrp="1"/>
          </p:cNvSpPr>
          <p:nvPr>
            <p:ph type="title"/>
          </p:nvPr>
        </p:nvSpPr>
        <p:spPr>
          <a:xfrm>
            <a:off x="677334" y="334392"/>
            <a:ext cx="8596668" cy="1320800"/>
          </a:xfrm>
        </p:spPr>
        <p:txBody>
          <a:bodyPr/>
          <a:lstStyle/>
          <a:p>
            <a:r>
              <a:rPr lang="en-US" sz="4400" b="1" dirty="0"/>
              <a:t>Permissions</a:t>
            </a:r>
            <a:endParaRPr lang="en-US" b="1" dirty="0"/>
          </a:p>
        </p:txBody>
      </p:sp>
      <p:sp>
        <p:nvSpPr>
          <p:cNvPr id="3" name="Content Placeholder 2">
            <a:extLst>
              <a:ext uri="{FF2B5EF4-FFF2-40B4-BE49-F238E27FC236}">
                <a16:creationId xmlns:a16="http://schemas.microsoft.com/office/drawing/2014/main" id="{C520B73A-4097-4A8F-8300-C0C53E2E6B92}"/>
              </a:ext>
            </a:extLst>
          </p:cNvPr>
          <p:cNvSpPr>
            <a:spLocks noGrp="1"/>
          </p:cNvSpPr>
          <p:nvPr>
            <p:ph idx="1"/>
          </p:nvPr>
        </p:nvSpPr>
        <p:spPr>
          <a:xfrm>
            <a:off x="677334" y="1589103"/>
            <a:ext cx="8596668" cy="4452259"/>
          </a:xfrm>
        </p:spPr>
        <p:txBody>
          <a:bodyPr>
            <a:normAutofit lnSpcReduction="10000"/>
          </a:bodyPr>
          <a:lstStyle/>
          <a:p>
            <a:pPr marL="0" indent="0" algn="l" rtl="0">
              <a:lnSpc>
                <a:spcPct val="150000"/>
              </a:lnSpc>
              <a:buNone/>
            </a:pPr>
            <a:r>
              <a:rPr lang="en-US" sz="1800" dirty="0"/>
              <a:t>The tools we use showed that the app asking for permission as  a security issue:</a:t>
            </a:r>
          </a:p>
          <a:p>
            <a:pPr marL="0" indent="0" algn="l" rtl="0">
              <a:lnSpc>
                <a:spcPct val="150000"/>
              </a:lnSpc>
              <a:buNone/>
            </a:pPr>
            <a:r>
              <a:rPr lang="en-US" sz="1800" dirty="0"/>
              <a:t>•  Access coarse location sources, such as the mobile network database, to determine an approximate phone location, where available.</a:t>
            </a:r>
          </a:p>
          <a:p>
            <a:pPr marL="0" indent="0" algn="l" rtl="0">
              <a:lnSpc>
                <a:spcPct val="150000"/>
              </a:lnSpc>
              <a:buNone/>
            </a:pPr>
            <a:r>
              <a:rPr lang="en-US" sz="1800" dirty="0"/>
              <a:t>•  Access fine location sources, such as the Global Positioning System on the phone, where available.</a:t>
            </a:r>
          </a:p>
          <a:p>
            <a:pPr marL="0" indent="0" algn="l" rtl="0">
              <a:lnSpc>
                <a:spcPct val="150000"/>
              </a:lnSpc>
              <a:buNone/>
            </a:pPr>
            <a:r>
              <a:rPr lang="en-US" sz="1800" dirty="0"/>
              <a:t>•  Allows application to take pictures and videos with the camera.</a:t>
            </a:r>
          </a:p>
          <a:p>
            <a:pPr marL="0" indent="0" algn="l" rtl="0">
              <a:lnSpc>
                <a:spcPct val="150000"/>
              </a:lnSpc>
              <a:buNone/>
            </a:pPr>
            <a:r>
              <a:rPr lang="en-US" sz="1800" dirty="0"/>
              <a:t>Those can be seen as a security issue but depend on the app that you deal with it if it is a malicious app than it is considered as security issue because there is a chance of expose your data, but if the app is trusted and the creator is known than may not consider as security issue.</a:t>
            </a:r>
            <a:endParaRPr lang="en-US" dirty="0"/>
          </a:p>
        </p:txBody>
      </p:sp>
    </p:spTree>
    <p:extLst>
      <p:ext uri="{BB962C8B-B14F-4D97-AF65-F5344CB8AC3E}">
        <p14:creationId xmlns:p14="http://schemas.microsoft.com/office/powerpoint/2010/main" val="3251148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358A-F66D-4940-8F03-5E6AE3D3A134}"/>
              </a:ext>
            </a:extLst>
          </p:cNvPr>
          <p:cNvSpPr>
            <a:spLocks noGrp="1"/>
          </p:cNvSpPr>
          <p:nvPr>
            <p:ph type="title"/>
          </p:nvPr>
        </p:nvSpPr>
        <p:spPr>
          <a:xfrm>
            <a:off x="677334" y="334392"/>
            <a:ext cx="8596668" cy="1320800"/>
          </a:xfrm>
        </p:spPr>
        <p:txBody>
          <a:bodyPr/>
          <a:lstStyle/>
          <a:p>
            <a:r>
              <a:rPr lang="en-US" sz="4400" dirty="0">
                <a:effectLst/>
                <a:ea typeface="Calibri" panose="020F0502020204030204" pitchFamily="34" charset="0"/>
                <a:cs typeface="Arial" panose="020B0604020202020204" pitchFamily="34" charset="0"/>
              </a:rPr>
              <a:t>Checkstyle</a:t>
            </a:r>
            <a:endParaRPr lang="en-US" b="1" dirty="0"/>
          </a:p>
        </p:txBody>
      </p:sp>
      <p:sp>
        <p:nvSpPr>
          <p:cNvPr id="6" name="مربع نص 5">
            <a:extLst>
              <a:ext uri="{FF2B5EF4-FFF2-40B4-BE49-F238E27FC236}">
                <a16:creationId xmlns:a16="http://schemas.microsoft.com/office/drawing/2014/main" id="{A6941030-DEA6-4876-90DC-48616EF858A1}"/>
              </a:ext>
            </a:extLst>
          </p:cNvPr>
          <p:cNvSpPr txBox="1"/>
          <p:nvPr/>
        </p:nvSpPr>
        <p:spPr>
          <a:xfrm>
            <a:off x="301841" y="1137518"/>
            <a:ext cx="9472473" cy="5386090"/>
          </a:xfrm>
          <a:prstGeom prst="rect">
            <a:avLst/>
          </a:prstGeom>
          <a:noFill/>
        </p:spPr>
        <p:txBody>
          <a:bodyPr wrap="square" rtlCol="1">
            <a:spAutoFit/>
          </a:bodyPr>
          <a:lstStyle/>
          <a:p>
            <a:pPr>
              <a:spcBef>
                <a:spcPts val="600"/>
              </a:spcBef>
              <a:spcAft>
                <a:spcPts val="600"/>
              </a:spcAft>
            </a:pPr>
            <a:r>
              <a:rPr lang="en-GB" sz="1800" b="1" dirty="0">
                <a:effectLst/>
                <a:latin typeface="Calibri" panose="020F0502020204030204" pitchFamily="34" charset="0"/>
                <a:ea typeface="Calibri" panose="020F0502020204030204" pitchFamily="34" charset="0"/>
                <a:cs typeface="Calibri" panose="020F0502020204030204" pitchFamily="34" charset="0"/>
              </a:rPr>
              <a:t>(1) Problem synopsis</a:t>
            </a:r>
            <a:r>
              <a:rPr lang="en-GB" sz="1800" dirty="0">
                <a:effectLst/>
                <a:latin typeface="Calibri" panose="020F050202020403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spcBef>
                <a:spcPts val="600"/>
              </a:spcBef>
              <a:spcAft>
                <a:spcPts val="600"/>
              </a:spcAft>
            </a:pPr>
            <a:r>
              <a:rPr lang="en-GB" sz="1800" dirty="0">
                <a:effectLst/>
                <a:latin typeface="Calibri" panose="020F0502020204030204" pitchFamily="34" charset="0"/>
                <a:ea typeface="Calibri" panose="020F0502020204030204" pitchFamily="34" charset="0"/>
                <a:cs typeface="Calibri" panose="020F0502020204030204" pitchFamily="34" charset="0"/>
              </a:rPr>
              <a:t>Utility  should not have a public or default constructor.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spcBef>
                <a:spcPts val="600"/>
              </a:spcBef>
              <a:spcAft>
                <a:spcPts val="600"/>
              </a:spcAft>
            </a:pPr>
            <a:r>
              <a:rPr lang="en-GB" sz="1800" b="1" dirty="0">
                <a:effectLst/>
                <a:latin typeface="Calibri" panose="020F0502020204030204" pitchFamily="34" charset="0"/>
                <a:ea typeface="Calibri" panose="020F0502020204030204" pitchFamily="34" charset="0"/>
                <a:cs typeface="Calibri" panose="020F0502020204030204" pitchFamily="34" charset="0"/>
              </a:rPr>
              <a:t>Solution</a:t>
            </a:r>
            <a:r>
              <a:rPr lang="en-GB" sz="1800" dirty="0">
                <a:effectLst/>
                <a:latin typeface="Calibri" panose="020F050202020403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spcBef>
                <a:spcPts val="600"/>
              </a:spcBef>
              <a:spcAft>
                <a:spcPts val="600"/>
              </a:spcAft>
            </a:pPr>
            <a:r>
              <a:rPr lang="en-US" sz="1800" dirty="0">
                <a:effectLst/>
                <a:latin typeface="Calibri" panose="020F0502020204030204" pitchFamily="34" charset="0"/>
                <a:ea typeface="Calibri" panose="020F0502020204030204" pitchFamily="34" charset="0"/>
                <a:cs typeface="Arial" panose="020B0604020202020204" pitchFamily="34" charset="0"/>
              </a:rPr>
              <a:t>If this class is only a utility class, should make the class final and define a private constructor</a:t>
            </a:r>
          </a:p>
          <a:p>
            <a:pPr>
              <a:spcBef>
                <a:spcPts val="600"/>
              </a:spcBef>
              <a:spcAft>
                <a:spcPts val="600"/>
              </a:spcAft>
            </a:pPr>
            <a:endParaRPr lang="en-US" b="1" dirty="0">
              <a:latin typeface="Calibri" panose="020F0502020204030204" pitchFamily="34" charset="0"/>
              <a:ea typeface="Calibri" panose="020F0502020204030204" pitchFamily="34" charset="0"/>
              <a:cs typeface="Arial" panose="020B0604020202020204" pitchFamily="34" charset="0"/>
            </a:endParaRPr>
          </a:p>
          <a:p>
            <a:pPr>
              <a:spcBef>
                <a:spcPts val="600"/>
              </a:spcBef>
              <a:spcAft>
                <a:spcPts val="600"/>
              </a:spcAft>
            </a:pPr>
            <a:r>
              <a:rPr lang="en-US" b="1" dirty="0">
                <a:latin typeface="Calibri" panose="020F0502020204030204" pitchFamily="34" charset="0"/>
                <a:ea typeface="Calibri" panose="020F0502020204030204" pitchFamily="34" charset="0"/>
                <a:cs typeface="Arial" panose="020B0604020202020204" pitchFamily="34" charset="0"/>
              </a:rPr>
              <a:t>(2) </a:t>
            </a:r>
            <a:r>
              <a:rPr lang="en-GB" sz="1800" b="1" dirty="0">
                <a:effectLst/>
                <a:latin typeface="Calibri" panose="020F0502020204030204" pitchFamily="34" charset="0"/>
                <a:ea typeface="Calibri" panose="020F0502020204030204" pitchFamily="34" charset="0"/>
                <a:cs typeface="Calibri" panose="020F0502020204030204" pitchFamily="34" charset="0"/>
              </a:rPr>
              <a:t>Problem synopsis</a:t>
            </a:r>
            <a:r>
              <a:rPr lang="en-GB" sz="1800" dirty="0">
                <a:effectLst/>
                <a:latin typeface="Calibri" panose="020F050202020403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spcBef>
                <a:spcPts val="600"/>
              </a:spcBef>
              <a:spcAft>
                <a:spcPts val="600"/>
              </a:spcAft>
            </a:pPr>
            <a:r>
              <a:rPr lang="en-GB" sz="1800" dirty="0">
                <a:effectLst/>
                <a:latin typeface="Calibri" panose="020F0502020204030204" pitchFamily="34" charset="0"/>
                <a:ea typeface="Calibri" panose="020F0502020204030204" pitchFamily="34" charset="0"/>
                <a:cs typeface="Arial" panose="020B0604020202020204" pitchFamily="34" charset="0"/>
              </a:rPr>
              <a:t> Boolean expression complexity is more than 3 (max allowed is 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spcBef>
                <a:spcPts val="600"/>
              </a:spcBef>
              <a:spcAft>
                <a:spcPts val="600"/>
              </a:spcAft>
            </a:pPr>
            <a:r>
              <a:rPr lang="en-GB" sz="1800" dirty="0">
                <a:effectLst/>
                <a:latin typeface="Calibri" panose="020F0502020204030204" pitchFamily="34" charset="0"/>
                <a:ea typeface="Calibri" panose="020F0502020204030204" pitchFamily="34" charset="0"/>
                <a:cs typeface="Arial" panose="020B0604020202020204" pitchFamily="34" charset="0"/>
              </a:rPr>
              <a:t>operators have to be at most 3 in each statement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spcBef>
                <a:spcPts val="600"/>
              </a:spcBef>
              <a:spcAft>
                <a:spcPts val="600"/>
              </a:spcAft>
            </a:pPr>
            <a:r>
              <a:rPr lang="en-GB" sz="1800" dirty="0">
                <a:effectLst/>
                <a:latin typeface="Calibri" panose="020F0502020204030204" pitchFamily="34"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spcBef>
                <a:spcPts val="600"/>
              </a:spcBef>
              <a:spcAft>
                <a:spcPts val="600"/>
              </a:spcAft>
            </a:pPr>
            <a:r>
              <a:rPr lang="en-GB" sz="1800" b="1" dirty="0">
                <a:effectLst/>
                <a:latin typeface="Calibri" panose="020F0502020204030204" pitchFamily="34" charset="0"/>
                <a:ea typeface="Calibri" panose="020F0502020204030204" pitchFamily="34" charset="0"/>
                <a:cs typeface="Calibri" panose="020F0502020204030204" pitchFamily="34" charset="0"/>
              </a:rPr>
              <a:t>Solution</a:t>
            </a:r>
            <a:r>
              <a:rPr lang="en-GB" sz="1800" dirty="0">
                <a:effectLst/>
                <a:latin typeface="Calibri" panose="020F050202020403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spcBef>
                <a:spcPts val="600"/>
              </a:spcBef>
              <a:spcAft>
                <a:spcPts val="600"/>
              </a:spcAft>
            </a:pPr>
            <a:r>
              <a:rPr lang="en-GB" sz="1800" dirty="0">
                <a:effectLst/>
                <a:latin typeface="Calibri" panose="020F0502020204030204" pitchFamily="34" charset="0"/>
                <a:ea typeface="Calibri" panose="020F0502020204030204" pitchFamily="34" charset="0"/>
                <a:cs typeface="Calibri" panose="020F0502020204030204" pitchFamily="34" charset="0"/>
              </a:rPr>
              <a:t>giving meaningful names to each sub-expression and assign the results to variables and then check between the variables. This will greatly increase readability.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spcBef>
                <a:spcPts val="600"/>
              </a:spcBef>
              <a:spcAft>
                <a:spcPts val="600"/>
              </a:spcAft>
            </a:pPr>
            <a:endParaRPr lang="en-US" sz="18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83260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358A-F66D-4940-8F03-5E6AE3D3A134}"/>
              </a:ext>
            </a:extLst>
          </p:cNvPr>
          <p:cNvSpPr>
            <a:spLocks noGrp="1"/>
          </p:cNvSpPr>
          <p:nvPr>
            <p:ph type="title"/>
          </p:nvPr>
        </p:nvSpPr>
        <p:spPr>
          <a:xfrm>
            <a:off x="677334" y="334392"/>
            <a:ext cx="8596668" cy="1320800"/>
          </a:xfrm>
        </p:spPr>
        <p:txBody>
          <a:bodyPr/>
          <a:lstStyle/>
          <a:p>
            <a:r>
              <a:rPr lang="en-US" sz="4400" dirty="0">
                <a:effectLst/>
                <a:latin typeface="Times New Roman" panose="02020603050405020304" pitchFamily="18" charset="0"/>
                <a:ea typeface="Calibri" panose="020F0502020204030204" pitchFamily="34" charset="0"/>
                <a:cs typeface="Arial" panose="020B0604020202020204" pitchFamily="34" charset="0"/>
              </a:rPr>
              <a:t>Checkstyle</a:t>
            </a:r>
            <a:endParaRPr lang="en-US" b="1" dirty="0"/>
          </a:p>
        </p:txBody>
      </p:sp>
      <p:sp>
        <p:nvSpPr>
          <p:cNvPr id="6" name="مربع نص 5">
            <a:extLst>
              <a:ext uri="{FF2B5EF4-FFF2-40B4-BE49-F238E27FC236}">
                <a16:creationId xmlns:a16="http://schemas.microsoft.com/office/drawing/2014/main" id="{A6941030-DEA6-4876-90DC-48616EF858A1}"/>
              </a:ext>
            </a:extLst>
          </p:cNvPr>
          <p:cNvSpPr txBox="1"/>
          <p:nvPr/>
        </p:nvSpPr>
        <p:spPr>
          <a:xfrm>
            <a:off x="301841" y="993313"/>
            <a:ext cx="9472473" cy="5232202"/>
          </a:xfrm>
          <a:prstGeom prst="rect">
            <a:avLst/>
          </a:prstGeom>
          <a:noFill/>
        </p:spPr>
        <p:txBody>
          <a:bodyPr wrap="square" rtlCol="1">
            <a:spAutoFit/>
          </a:bodyPr>
          <a:lstStyle/>
          <a:p>
            <a:pPr>
              <a:spcBef>
                <a:spcPts val="600"/>
              </a:spcBef>
              <a:spcAft>
                <a:spcPts val="600"/>
              </a:spcAft>
            </a:pPr>
            <a:r>
              <a:rPr lang="en-GB" sz="1800" b="1" dirty="0">
                <a:effectLst/>
                <a:latin typeface="Calibri" panose="020F0502020204030204" pitchFamily="34" charset="0"/>
                <a:ea typeface="Calibri" panose="020F0502020204030204" pitchFamily="34" charset="0"/>
                <a:cs typeface="Calibri" panose="020F0502020204030204" pitchFamily="34" charset="0"/>
              </a:rPr>
              <a:t>(3) Problem synopsis</a:t>
            </a:r>
            <a:r>
              <a:rPr lang="en-GB" sz="1800" dirty="0">
                <a:effectLst/>
                <a:latin typeface="Calibri" panose="020F050202020403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spcBef>
                <a:spcPts val="600"/>
              </a:spcBef>
              <a:spcAft>
                <a:spcPts val="600"/>
              </a:spcAft>
            </a:pPr>
            <a:r>
              <a:rPr lang="en-US" sz="1800" dirty="0">
                <a:effectLst/>
                <a:latin typeface="Calibri" panose="020F0502020204030204" pitchFamily="34" charset="0"/>
                <a:ea typeface="Calibri" panose="020F0502020204030204" pitchFamily="34" charset="0"/>
                <a:cs typeface="Arial" panose="020B0604020202020204" pitchFamily="34" charset="0"/>
              </a:rPr>
              <a:t>magic number (Unique values with unexplained meaning or multiple that is used directly in the code )</a:t>
            </a:r>
          </a:p>
          <a:p>
            <a:pPr>
              <a:spcBef>
                <a:spcPts val="600"/>
              </a:spcBef>
              <a:spcAft>
                <a:spcPts val="600"/>
              </a:spcAft>
            </a:pPr>
            <a:r>
              <a:rPr lang="en-GB" sz="1800" b="1" dirty="0">
                <a:effectLst/>
                <a:latin typeface="Calibri" panose="020F0502020204030204" pitchFamily="34" charset="0"/>
                <a:ea typeface="Calibri" panose="020F0502020204030204" pitchFamily="34" charset="0"/>
                <a:cs typeface="Calibri" panose="020F0502020204030204" pitchFamily="34" charset="0"/>
              </a:rPr>
              <a:t>Solution</a:t>
            </a:r>
            <a:r>
              <a:rPr lang="en-GB" sz="1800" dirty="0">
                <a:effectLst/>
                <a:latin typeface="Calibri" panose="020F050202020403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spcBef>
                <a:spcPts val="600"/>
              </a:spcBef>
              <a:spcAft>
                <a:spcPts val="600"/>
              </a:spcAft>
            </a:pPr>
            <a:r>
              <a:rPr lang="en-GB" sz="1800" dirty="0">
                <a:effectLst/>
                <a:latin typeface="Calibri" panose="020F0502020204030204" pitchFamily="34" charset="0"/>
                <a:ea typeface="Calibri" panose="020F0502020204030204" pitchFamily="34" charset="0"/>
                <a:cs typeface="Calibri" panose="020F0502020204030204" pitchFamily="34" charset="0"/>
              </a:rPr>
              <a:t>use constant to represent values instead of using magic numbers. It improves the readability of code and provides easy modification in the code.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spcBef>
                <a:spcPts val="600"/>
              </a:spcBef>
              <a:spcAft>
                <a:spcPts val="600"/>
              </a:spcAft>
            </a:pPr>
            <a:endParaRPr lang="en-US" b="1" dirty="0">
              <a:latin typeface="Calibri" panose="020F0502020204030204" pitchFamily="34" charset="0"/>
              <a:ea typeface="Calibri" panose="020F0502020204030204" pitchFamily="34" charset="0"/>
              <a:cs typeface="Arial" panose="020B0604020202020204" pitchFamily="34" charset="0"/>
            </a:endParaRPr>
          </a:p>
          <a:p>
            <a:pPr>
              <a:spcBef>
                <a:spcPts val="600"/>
              </a:spcBef>
              <a:spcAft>
                <a:spcPts val="600"/>
              </a:spcAft>
            </a:pPr>
            <a:r>
              <a:rPr lang="en-US" b="1" dirty="0">
                <a:latin typeface="Calibri" panose="020F0502020204030204" pitchFamily="34" charset="0"/>
                <a:ea typeface="Calibri" panose="020F0502020204030204" pitchFamily="34" charset="0"/>
                <a:cs typeface="Arial" panose="020B0604020202020204" pitchFamily="34" charset="0"/>
              </a:rPr>
              <a:t>(4) </a:t>
            </a:r>
            <a:r>
              <a:rPr lang="en-GB" sz="1800" b="1" dirty="0">
                <a:effectLst/>
                <a:latin typeface="Calibri" panose="020F0502020204030204" pitchFamily="34" charset="0"/>
                <a:ea typeface="Calibri" panose="020F0502020204030204" pitchFamily="34" charset="0"/>
                <a:cs typeface="Calibri" panose="020F0502020204030204" pitchFamily="34" charset="0"/>
              </a:rPr>
              <a:t>Problem synopsis</a:t>
            </a:r>
            <a:r>
              <a:rPr lang="en-GB" sz="1800" dirty="0">
                <a:effectLst/>
                <a:latin typeface="Calibri" panose="020F050202020403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spcBef>
                <a:spcPts val="600"/>
              </a:spcBef>
              <a:spcAft>
                <a:spcPts val="600"/>
              </a:spcAft>
            </a:pPr>
            <a:r>
              <a:rPr lang="en-US" sz="1800" dirty="0">
                <a:effectLst/>
                <a:latin typeface="Calibri" panose="020F0502020204030204" pitchFamily="34" charset="0"/>
                <a:ea typeface="Calibri" panose="020F0502020204030204" pitchFamily="34" charset="0"/>
                <a:cs typeface="Arial" panose="020B0604020202020204" pitchFamily="34" charset="0"/>
              </a:rPr>
              <a:t>Inner Type Last (</a:t>
            </a:r>
            <a:r>
              <a:rPr lang="en-GB" sz="1800" dirty="0">
                <a:effectLst/>
                <a:latin typeface="Calibri" panose="020F0502020204030204" pitchFamily="34" charset="0"/>
                <a:ea typeface="Calibri" panose="020F0502020204030204" pitchFamily="34" charset="0"/>
                <a:cs typeface="Arial" panose="020B0604020202020204" pitchFamily="34" charset="0"/>
              </a:rPr>
              <a:t>Fields and methods come after inner classes)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spcBef>
                <a:spcPts val="600"/>
              </a:spcBef>
              <a:spcAft>
                <a:spcPts val="600"/>
              </a:spcAft>
            </a:pPr>
            <a:r>
              <a:rPr lang="en-GB" sz="1800" dirty="0">
                <a:effectLst/>
                <a:latin typeface="Calibri" panose="020F0502020204030204" pitchFamily="34"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spcBef>
                <a:spcPts val="600"/>
              </a:spcBef>
              <a:spcAft>
                <a:spcPts val="600"/>
              </a:spcAft>
            </a:pPr>
            <a:r>
              <a:rPr lang="en-GB" sz="1800" b="1" dirty="0">
                <a:effectLst/>
                <a:latin typeface="Calibri" panose="020F0502020204030204" pitchFamily="34" charset="0"/>
                <a:ea typeface="Calibri" panose="020F0502020204030204" pitchFamily="34" charset="0"/>
                <a:cs typeface="Calibri" panose="020F0502020204030204" pitchFamily="34" charset="0"/>
              </a:rPr>
              <a:t>Solution</a:t>
            </a:r>
            <a:r>
              <a:rPr lang="en-GB" sz="1800" dirty="0">
                <a:effectLst/>
                <a:latin typeface="Calibri" panose="020F050202020403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spcBef>
                <a:spcPts val="600"/>
              </a:spcBef>
              <a:spcAft>
                <a:spcPts val="600"/>
              </a:spcAft>
            </a:pPr>
            <a:r>
              <a:rPr lang="en-GB" sz="1800" dirty="0">
                <a:effectLst/>
                <a:latin typeface="Calibri" panose="020F0502020204030204" pitchFamily="34" charset="0"/>
                <a:ea typeface="Calibri" panose="020F0502020204030204" pitchFamily="34" charset="0"/>
                <a:cs typeface="Arial" panose="020B0604020202020204" pitchFamily="34" charset="0"/>
              </a:rPr>
              <a:t>Fields and methods should be before inner classes.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spcBef>
                <a:spcPts val="600"/>
              </a:spcBef>
              <a:spcAft>
                <a:spcPts val="600"/>
              </a:spcAft>
            </a:pPr>
            <a:endParaRPr lang="en-US" sz="18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12490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2B474-26AB-4E92-8417-386D3D720E98}"/>
              </a:ext>
            </a:extLst>
          </p:cNvPr>
          <p:cNvSpPr>
            <a:spLocks noGrp="1"/>
          </p:cNvSpPr>
          <p:nvPr>
            <p:ph type="title"/>
          </p:nvPr>
        </p:nvSpPr>
        <p:spPr>
          <a:xfrm>
            <a:off x="1143001" y="872935"/>
            <a:ext cx="5999018" cy="1360898"/>
          </a:xfrm>
        </p:spPr>
        <p:txBody>
          <a:bodyPr>
            <a:normAutofit/>
          </a:bodyPr>
          <a:lstStyle/>
          <a:p>
            <a:r>
              <a:rPr lang="en-US" sz="4400" b="1" dirty="0"/>
              <a:t>Documentation</a:t>
            </a:r>
            <a:r>
              <a:rPr lang="en-US" dirty="0"/>
              <a:t> </a:t>
            </a:r>
          </a:p>
        </p:txBody>
      </p:sp>
      <p:sp>
        <p:nvSpPr>
          <p:cNvPr id="3" name="Content Placeholder 2">
            <a:extLst>
              <a:ext uri="{FF2B5EF4-FFF2-40B4-BE49-F238E27FC236}">
                <a16:creationId xmlns:a16="http://schemas.microsoft.com/office/drawing/2014/main" id="{043D6D4E-57E6-4DE9-A62C-623566D1CDA6}"/>
              </a:ext>
            </a:extLst>
          </p:cNvPr>
          <p:cNvSpPr>
            <a:spLocks noGrp="1"/>
          </p:cNvSpPr>
          <p:nvPr>
            <p:ph idx="1"/>
          </p:nvPr>
        </p:nvSpPr>
        <p:spPr>
          <a:xfrm>
            <a:off x="503807" y="2314270"/>
            <a:ext cx="9013053" cy="3567118"/>
          </a:xfrm>
        </p:spPr>
        <p:txBody>
          <a:bodyPr anchor="t">
            <a:normAutofit/>
          </a:bodyPr>
          <a:lstStyle/>
          <a:p>
            <a:pPr marL="0" indent="0" algn="just" rtl="0">
              <a:lnSpc>
                <a:spcPct val="150000"/>
              </a:lnSpc>
              <a:buNone/>
            </a:pPr>
            <a:r>
              <a:rPr lang="en-US" dirty="0"/>
              <a:t>The system is not documented in the source code after pulling all the comments we found that none of them describes methods or classes with that in mind we can assume that the application is either not documented which is unlikely to be the case of it is externally documented and separated from the source code we analyzed.</a:t>
            </a:r>
          </a:p>
        </p:txBody>
      </p:sp>
    </p:spTree>
    <p:extLst>
      <p:ext uri="{BB962C8B-B14F-4D97-AF65-F5344CB8AC3E}">
        <p14:creationId xmlns:p14="http://schemas.microsoft.com/office/powerpoint/2010/main" val="250447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8ECD1D2E-B6BD-4664-8617-D4418266EE28}"/>
              </a:ext>
            </a:extLst>
          </p:cNvPr>
          <p:cNvGraphicFramePr>
            <a:graphicFrameLocks noGrp="1"/>
          </p:cNvGraphicFramePr>
          <p:nvPr>
            <p:ph idx="1"/>
            <p:extLst>
              <p:ext uri="{D42A27DB-BD31-4B8C-83A1-F6EECF244321}">
                <p14:modId xmlns:p14="http://schemas.microsoft.com/office/powerpoint/2010/main" val="1357342713"/>
              </p:ext>
            </p:extLst>
          </p:nvPr>
        </p:nvGraphicFramePr>
        <p:xfrm>
          <a:off x="677863" y="464952"/>
          <a:ext cx="9131962" cy="411592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20DA8491-D104-47B0-A921-2942811F5877}"/>
              </a:ext>
            </a:extLst>
          </p:cNvPr>
          <p:cNvSpPr txBox="1"/>
          <p:nvPr/>
        </p:nvSpPr>
        <p:spPr>
          <a:xfrm>
            <a:off x="772357" y="4998128"/>
            <a:ext cx="9037468" cy="1526959"/>
          </a:xfrm>
          <a:prstGeom prst="rect">
            <a:avLst/>
          </a:prstGeom>
          <a:noFill/>
        </p:spPr>
        <p:txBody>
          <a:bodyPr wrap="square" rtlCol="1">
            <a:spAutoFit/>
          </a:bodyPr>
          <a:lstStyle/>
          <a:p>
            <a:pPr algn="l" rtl="0"/>
            <a:r>
              <a:rPr lang="en-US"/>
              <a:t>There are 509704 lines of which there are:</a:t>
            </a:r>
          </a:p>
          <a:p>
            <a:pPr algn="l" rtl="0"/>
            <a:r>
              <a:rPr lang="en-US"/>
              <a:t>~4.8% comments (24463) </a:t>
            </a:r>
          </a:p>
          <a:p>
            <a:pPr algn="l" rtl="0"/>
            <a:r>
              <a:rPr lang="en-US"/>
              <a:t>~10.3% lines of white space (52559)</a:t>
            </a:r>
          </a:p>
          <a:p>
            <a:pPr algn="l" rtl="0"/>
            <a:r>
              <a:rPr lang="en-US"/>
              <a:t>~84.9% lines of code(432652)</a:t>
            </a:r>
          </a:p>
          <a:p>
            <a:pPr algn="l" rtl="0"/>
            <a:endParaRPr lang="ar-SA" dirty="0"/>
          </a:p>
        </p:txBody>
      </p:sp>
    </p:spTree>
    <p:extLst>
      <p:ext uri="{BB962C8B-B14F-4D97-AF65-F5344CB8AC3E}">
        <p14:creationId xmlns:p14="http://schemas.microsoft.com/office/powerpoint/2010/main" val="345594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ABC6B-83B9-4473-B4EF-719638FF71F8}"/>
              </a:ext>
            </a:extLst>
          </p:cNvPr>
          <p:cNvSpPr>
            <a:spLocks noGrp="1"/>
          </p:cNvSpPr>
          <p:nvPr>
            <p:ph type="title"/>
          </p:nvPr>
        </p:nvSpPr>
        <p:spPr>
          <a:xfrm>
            <a:off x="397277" y="424328"/>
            <a:ext cx="5999018" cy="1360898"/>
          </a:xfrm>
        </p:spPr>
        <p:txBody>
          <a:bodyPr>
            <a:normAutofit/>
          </a:bodyPr>
          <a:lstStyle/>
          <a:p>
            <a:r>
              <a:rPr lang="en-US" sz="4400" b="1" dirty="0"/>
              <a:t>Obfuscation</a:t>
            </a:r>
          </a:p>
        </p:txBody>
      </p:sp>
      <p:sp>
        <p:nvSpPr>
          <p:cNvPr id="3" name="Content Placeholder 2">
            <a:extLst>
              <a:ext uri="{FF2B5EF4-FFF2-40B4-BE49-F238E27FC236}">
                <a16:creationId xmlns:a16="http://schemas.microsoft.com/office/drawing/2014/main" id="{DC3985F7-3B04-43C3-9458-CB0BD775C30D}"/>
              </a:ext>
            </a:extLst>
          </p:cNvPr>
          <p:cNvSpPr>
            <a:spLocks noGrp="1"/>
          </p:cNvSpPr>
          <p:nvPr>
            <p:ph idx="1"/>
          </p:nvPr>
        </p:nvSpPr>
        <p:spPr>
          <a:xfrm>
            <a:off x="255233" y="1973041"/>
            <a:ext cx="9598980" cy="3567118"/>
          </a:xfrm>
        </p:spPr>
        <p:txBody>
          <a:bodyPr anchor="t">
            <a:normAutofit/>
          </a:bodyPr>
          <a:lstStyle/>
          <a:p>
            <a:pPr marL="0" indent="0" algn="just" rtl="0">
              <a:lnSpc>
                <a:spcPct val="150000"/>
              </a:lnSpc>
              <a:buNone/>
            </a:pPr>
            <a:r>
              <a:rPr lang="en-US" dirty="0"/>
              <a:t>Obfuscation is way to protect your code from reverse engineer by make it difficult to understand, so we made a program written in python to count the percentage of obfuscated file by name of the file, based on if file name contains on only one character so count it as obfuscated file or duplicate character, we except file R.java which it auto-generated file by AAPT (Android Asset Packaging Tool).</a:t>
            </a:r>
          </a:p>
          <a:p>
            <a:pPr marL="0" indent="0" algn="just" rtl="0">
              <a:lnSpc>
                <a:spcPct val="150000"/>
              </a:lnSpc>
              <a:buNone/>
            </a:pPr>
            <a:endParaRPr lang="en-US" dirty="0"/>
          </a:p>
        </p:txBody>
      </p:sp>
    </p:spTree>
    <p:extLst>
      <p:ext uri="{BB962C8B-B14F-4D97-AF65-F5344CB8AC3E}">
        <p14:creationId xmlns:p14="http://schemas.microsoft.com/office/powerpoint/2010/main" val="1492154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7E36A-323C-49F3-A7B2-B3A2604127C1}"/>
              </a:ext>
            </a:extLst>
          </p:cNvPr>
          <p:cNvSpPr>
            <a:spLocks noGrp="1"/>
          </p:cNvSpPr>
          <p:nvPr>
            <p:ph type="title"/>
          </p:nvPr>
        </p:nvSpPr>
        <p:spPr>
          <a:xfrm>
            <a:off x="1205145" y="366910"/>
            <a:ext cx="5571308" cy="1360898"/>
          </a:xfrm>
        </p:spPr>
        <p:txBody>
          <a:bodyPr>
            <a:normAutofit/>
          </a:bodyPr>
          <a:lstStyle/>
          <a:p>
            <a:r>
              <a:rPr lang="en-US" dirty="0"/>
              <a:t>Contents</a:t>
            </a:r>
          </a:p>
        </p:txBody>
      </p:sp>
      <p:sp>
        <p:nvSpPr>
          <p:cNvPr id="47" name="Content Placeholder 2">
            <a:extLst>
              <a:ext uri="{FF2B5EF4-FFF2-40B4-BE49-F238E27FC236}">
                <a16:creationId xmlns:a16="http://schemas.microsoft.com/office/drawing/2014/main" id="{F0473030-A2CB-43EA-B9DA-09B323E39CF6}"/>
              </a:ext>
            </a:extLst>
          </p:cNvPr>
          <p:cNvSpPr>
            <a:spLocks noGrp="1"/>
          </p:cNvSpPr>
          <p:nvPr>
            <p:ph idx="1"/>
          </p:nvPr>
        </p:nvSpPr>
        <p:spPr>
          <a:xfrm>
            <a:off x="1205145" y="2233835"/>
            <a:ext cx="3570987" cy="3200400"/>
          </a:xfrm>
        </p:spPr>
        <p:txBody>
          <a:bodyPr anchor="b">
            <a:normAutofit lnSpcReduction="10000"/>
          </a:bodyPr>
          <a:lstStyle/>
          <a:p>
            <a:pPr algn="l" rtl="0">
              <a:lnSpc>
                <a:spcPct val="110000"/>
              </a:lnSpc>
            </a:pPr>
            <a:r>
              <a:rPr lang="en-US" dirty="0"/>
              <a:t>Tools</a:t>
            </a:r>
          </a:p>
          <a:p>
            <a:pPr algn="l" rtl="0">
              <a:lnSpc>
                <a:spcPct val="110000"/>
              </a:lnSpc>
            </a:pPr>
            <a:r>
              <a:rPr lang="en-US" dirty="0"/>
              <a:t>Bugs</a:t>
            </a:r>
          </a:p>
          <a:p>
            <a:pPr algn="l" rtl="0">
              <a:lnSpc>
                <a:spcPct val="110000"/>
              </a:lnSpc>
            </a:pPr>
            <a:r>
              <a:rPr lang="en-US" dirty="0"/>
              <a:t>Vulnerability </a:t>
            </a:r>
          </a:p>
          <a:p>
            <a:pPr algn="l" rtl="0">
              <a:lnSpc>
                <a:spcPct val="110000"/>
              </a:lnSpc>
            </a:pPr>
            <a:r>
              <a:rPr lang="en-US" dirty="0"/>
              <a:t>Potential Unsafe Code</a:t>
            </a:r>
          </a:p>
          <a:p>
            <a:pPr algn="l" rtl="0">
              <a:lnSpc>
                <a:spcPct val="110000"/>
              </a:lnSpc>
            </a:pPr>
            <a:r>
              <a:rPr lang="en-US" dirty="0"/>
              <a:t>Permissions</a:t>
            </a:r>
          </a:p>
          <a:p>
            <a:pPr algn="l" rtl="0">
              <a:lnSpc>
                <a:spcPct val="110000"/>
              </a:lnSpc>
            </a:pPr>
            <a:r>
              <a:rPr lang="en-US" dirty="0"/>
              <a:t>Check Style</a:t>
            </a:r>
          </a:p>
          <a:p>
            <a:pPr algn="l" rtl="0">
              <a:lnSpc>
                <a:spcPct val="110000"/>
              </a:lnSpc>
            </a:pPr>
            <a:r>
              <a:rPr lang="en-US" dirty="0"/>
              <a:t>Documentation</a:t>
            </a:r>
          </a:p>
          <a:p>
            <a:pPr algn="l" rtl="0">
              <a:lnSpc>
                <a:spcPct val="110000"/>
              </a:lnSpc>
            </a:pPr>
            <a:r>
              <a:rPr lang="en-US" dirty="0"/>
              <a:t>Obfuscation </a:t>
            </a:r>
          </a:p>
        </p:txBody>
      </p:sp>
      <p:pic>
        <p:nvPicPr>
          <p:cNvPr id="7" name="Graphic 6" descr="Check List">
            <a:extLst>
              <a:ext uri="{FF2B5EF4-FFF2-40B4-BE49-F238E27FC236}">
                <a16:creationId xmlns:a16="http://schemas.microsoft.com/office/drawing/2014/main" id="{1E1EE5A4-1498-4B67-BD63-C3920B7F6C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1225" y="3429000"/>
            <a:ext cx="2619311" cy="2619311"/>
          </a:xfrm>
          <a:prstGeom prst="rect">
            <a:avLst/>
          </a:prstGeom>
        </p:spPr>
      </p:pic>
    </p:spTree>
    <p:extLst>
      <p:ext uri="{BB962C8B-B14F-4D97-AF65-F5344CB8AC3E}">
        <p14:creationId xmlns:p14="http://schemas.microsoft.com/office/powerpoint/2010/main" val="1759910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7460A409-9168-4A71-8B8D-F81FC6D7899B}"/>
              </a:ext>
            </a:extLst>
          </p:cNvPr>
          <p:cNvGraphicFramePr>
            <a:graphicFrameLocks noGrp="1"/>
          </p:cNvGraphicFramePr>
          <p:nvPr>
            <p:ph idx="1"/>
            <p:extLst>
              <p:ext uri="{D42A27DB-BD31-4B8C-83A1-F6EECF244321}">
                <p14:modId xmlns:p14="http://schemas.microsoft.com/office/powerpoint/2010/main" val="4163904217"/>
              </p:ext>
            </p:extLst>
          </p:nvPr>
        </p:nvGraphicFramePr>
        <p:xfrm>
          <a:off x="793100" y="660261"/>
          <a:ext cx="8596312" cy="3881437"/>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7A4C2E8E-A9CE-4E4F-AC98-4F58F5988B9D}"/>
              </a:ext>
            </a:extLst>
          </p:cNvPr>
          <p:cNvSpPr txBox="1"/>
          <p:nvPr/>
        </p:nvSpPr>
        <p:spPr>
          <a:xfrm>
            <a:off x="1198485" y="4909352"/>
            <a:ext cx="8190927" cy="983283"/>
          </a:xfrm>
          <a:prstGeom prst="rect">
            <a:avLst/>
          </a:prstGeom>
          <a:noFill/>
        </p:spPr>
        <p:txBody>
          <a:bodyPr wrap="square" rtlCol="1">
            <a:spAutoFit/>
          </a:bodyPr>
          <a:lstStyle/>
          <a:p>
            <a:pPr marL="0" indent="0">
              <a:lnSpc>
                <a:spcPct val="110000"/>
              </a:lnSpc>
              <a:buNone/>
            </a:pPr>
            <a:r>
              <a:rPr lang="en-US" sz="1800"/>
              <a:t>Number of files is 4481 files.</a:t>
            </a:r>
          </a:p>
          <a:p>
            <a:pPr marL="0" indent="0">
              <a:lnSpc>
                <a:spcPct val="110000"/>
              </a:lnSpc>
              <a:buNone/>
            </a:pPr>
            <a:r>
              <a:rPr lang="en-US" sz="1800"/>
              <a:t>Number of obfuscated files is 1508 files.</a:t>
            </a:r>
          </a:p>
          <a:p>
            <a:pPr marL="0" indent="0">
              <a:lnSpc>
                <a:spcPct val="110000"/>
              </a:lnSpc>
              <a:buNone/>
            </a:pPr>
            <a:r>
              <a:rPr lang="en-US" sz="1800"/>
              <a:t>Number of non-obfuscated files is 2973 files</a:t>
            </a:r>
            <a:endParaRPr lang="en-US" dirty="0"/>
          </a:p>
        </p:txBody>
      </p:sp>
    </p:spTree>
    <p:extLst>
      <p:ext uri="{BB962C8B-B14F-4D97-AF65-F5344CB8AC3E}">
        <p14:creationId xmlns:p14="http://schemas.microsoft.com/office/powerpoint/2010/main" val="473015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36CE3-0B90-4691-9C05-5C3BB329050E}"/>
              </a:ext>
            </a:extLst>
          </p:cNvPr>
          <p:cNvSpPr>
            <a:spLocks noGrp="1"/>
          </p:cNvSpPr>
          <p:nvPr>
            <p:ph type="ctrTitle"/>
          </p:nvPr>
        </p:nvSpPr>
        <p:spPr>
          <a:xfrm>
            <a:off x="1507067" y="2369022"/>
            <a:ext cx="7766936" cy="1646302"/>
          </a:xfrm>
        </p:spPr>
        <p:txBody>
          <a:bodyPr/>
          <a:lstStyle/>
          <a:p>
            <a:pPr algn="ctr" rtl="0"/>
            <a:r>
              <a:rPr lang="en-US" b="1" dirty="0"/>
              <a:t>Thanks for listening  </a:t>
            </a:r>
            <a:endParaRPr lang="ar-SA" b="1" dirty="0"/>
          </a:p>
        </p:txBody>
      </p:sp>
    </p:spTree>
    <p:extLst>
      <p:ext uri="{BB962C8B-B14F-4D97-AF65-F5344CB8AC3E}">
        <p14:creationId xmlns:p14="http://schemas.microsoft.com/office/powerpoint/2010/main" val="1942029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2AB84-BD61-4E12-9ECD-4C0BE97A69A1}"/>
              </a:ext>
            </a:extLst>
          </p:cNvPr>
          <p:cNvSpPr>
            <a:spLocks noGrp="1"/>
          </p:cNvSpPr>
          <p:nvPr>
            <p:ph type="title"/>
          </p:nvPr>
        </p:nvSpPr>
        <p:spPr/>
        <p:txBody>
          <a:bodyPr/>
          <a:lstStyle/>
          <a:p>
            <a:r>
              <a:rPr lang="en-US" sz="4400" b="1" dirty="0"/>
              <a:t>Tools</a:t>
            </a:r>
            <a:endParaRPr lang="en-US" b="1" dirty="0"/>
          </a:p>
        </p:txBody>
      </p:sp>
      <p:sp>
        <p:nvSpPr>
          <p:cNvPr id="3" name="Content Placeholder 2">
            <a:extLst>
              <a:ext uri="{FF2B5EF4-FFF2-40B4-BE49-F238E27FC236}">
                <a16:creationId xmlns:a16="http://schemas.microsoft.com/office/drawing/2014/main" id="{9C5E2376-F632-4118-B395-3AA61438F5F9}"/>
              </a:ext>
            </a:extLst>
          </p:cNvPr>
          <p:cNvSpPr>
            <a:spLocks noGrp="1"/>
          </p:cNvSpPr>
          <p:nvPr>
            <p:ph idx="1"/>
          </p:nvPr>
        </p:nvSpPr>
        <p:spPr>
          <a:xfrm>
            <a:off x="677334" y="2027424"/>
            <a:ext cx="8596668" cy="3880773"/>
          </a:xfrm>
        </p:spPr>
        <p:txBody>
          <a:bodyPr>
            <a:normAutofit lnSpcReduction="10000"/>
          </a:bodyPr>
          <a:lstStyle/>
          <a:p>
            <a:pPr algn="l" rtl="0"/>
            <a:r>
              <a:rPr lang="en-US" sz="2400" b="1" dirty="0"/>
              <a:t>Mobsf</a:t>
            </a:r>
            <a:endParaRPr lang="en-US" b="1" dirty="0"/>
          </a:p>
          <a:p>
            <a:pPr marL="0" indent="0" algn="l" rtl="0">
              <a:lnSpc>
                <a:spcPct val="150000"/>
              </a:lnSpc>
              <a:buNone/>
            </a:pPr>
            <a:r>
              <a:rPr lang="en-US" sz="1800" dirty="0"/>
              <a:t>Mobile Security Framework (MobSF) is an automated, all-in-one mobile application (Android/iOS/Windows) pen-testing, malware analysis and security assessment framework capable of performing static and dynamic analysis. </a:t>
            </a:r>
            <a:r>
              <a:rPr lang="en-US" dirty="0"/>
              <a:t>	</a:t>
            </a:r>
          </a:p>
          <a:p>
            <a:pPr algn="l" rtl="0"/>
            <a:r>
              <a:rPr lang="en-US" sz="2400" b="1" dirty="0"/>
              <a:t>SonarQube</a:t>
            </a:r>
          </a:p>
          <a:p>
            <a:pPr marL="0" indent="0" algn="l" rtl="0">
              <a:lnSpc>
                <a:spcPct val="150000"/>
              </a:lnSpc>
              <a:buNone/>
            </a:pPr>
            <a:r>
              <a:rPr lang="en-US" i="0" dirty="0"/>
              <a:t>SonarQube is an open-source platform developed by SonarSource for continuous inspection of code quality to perform automatic reviews with static analysis of code to detect bugs, code smells, and security vulnerabilities on 20+ programming languages.</a:t>
            </a:r>
          </a:p>
        </p:txBody>
      </p:sp>
    </p:spTree>
    <p:extLst>
      <p:ext uri="{BB962C8B-B14F-4D97-AF65-F5344CB8AC3E}">
        <p14:creationId xmlns:p14="http://schemas.microsoft.com/office/powerpoint/2010/main" val="2070902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2AB84-BD61-4E12-9ECD-4C0BE97A69A1}"/>
              </a:ext>
            </a:extLst>
          </p:cNvPr>
          <p:cNvSpPr>
            <a:spLocks noGrp="1"/>
          </p:cNvSpPr>
          <p:nvPr>
            <p:ph type="title"/>
          </p:nvPr>
        </p:nvSpPr>
        <p:spPr/>
        <p:txBody>
          <a:bodyPr/>
          <a:lstStyle/>
          <a:p>
            <a:r>
              <a:rPr lang="en-US" sz="4400" b="1" dirty="0"/>
              <a:t>Tools</a:t>
            </a:r>
            <a:endParaRPr lang="en-US" b="1" dirty="0"/>
          </a:p>
        </p:txBody>
      </p:sp>
      <p:sp>
        <p:nvSpPr>
          <p:cNvPr id="3" name="Content Placeholder 2">
            <a:extLst>
              <a:ext uri="{FF2B5EF4-FFF2-40B4-BE49-F238E27FC236}">
                <a16:creationId xmlns:a16="http://schemas.microsoft.com/office/drawing/2014/main" id="{9C5E2376-F632-4118-B395-3AA61438F5F9}"/>
              </a:ext>
            </a:extLst>
          </p:cNvPr>
          <p:cNvSpPr>
            <a:spLocks noGrp="1"/>
          </p:cNvSpPr>
          <p:nvPr>
            <p:ph idx="1"/>
          </p:nvPr>
        </p:nvSpPr>
        <p:spPr>
          <a:xfrm>
            <a:off x="677334" y="1725584"/>
            <a:ext cx="8596668" cy="2011916"/>
          </a:xfrm>
        </p:spPr>
        <p:txBody>
          <a:bodyPr>
            <a:normAutofit/>
          </a:bodyPr>
          <a:lstStyle/>
          <a:p>
            <a:pPr algn="just" rtl="0">
              <a:lnSpc>
                <a:spcPct val="150000"/>
              </a:lnSpc>
            </a:pPr>
            <a:r>
              <a:rPr lang="en-US" sz="2400" b="1" i="0" dirty="0"/>
              <a:t>VisualCode</a:t>
            </a:r>
            <a:r>
              <a:rPr lang="en-US" sz="2400" b="1" dirty="0"/>
              <a:t>Grepper</a:t>
            </a:r>
          </a:p>
          <a:p>
            <a:pPr marL="0" indent="0" algn="just" rtl="0">
              <a:lnSpc>
                <a:spcPct val="150000"/>
              </a:lnSpc>
              <a:buNone/>
            </a:pPr>
            <a:r>
              <a:rPr lang="en-US" i="0" dirty="0"/>
              <a:t>  VCG is an automated code security review tool for C++, C#, VB, PHP, Java, PL/SQL and COBOL, which is intended to speed up the code review process by identifying bad/insecure code</a:t>
            </a:r>
          </a:p>
        </p:txBody>
      </p:sp>
      <p:sp>
        <p:nvSpPr>
          <p:cNvPr id="4" name="Content Placeholder 2">
            <a:extLst>
              <a:ext uri="{FF2B5EF4-FFF2-40B4-BE49-F238E27FC236}">
                <a16:creationId xmlns:a16="http://schemas.microsoft.com/office/drawing/2014/main" id="{0BF4CDFC-662C-45BA-8A5B-E72BECB09978}"/>
              </a:ext>
            </a:extLst>
          </p:cNvPr>
          <p:cNvSpPr txBox="1">
            <a:spLocks/>
          </p:cNvSpPr>
          <p:nvPr/>
        </p:nvSpPr>
        <p:spPr>
          <a:xfrm>
            <a:off x="677334" y="4236484"/>
            <a:ext cx="8596668" cy="2011916"/>
          </a:xfrm>
          <a:prstGeom prst="rect">
            <a:avLst/>
          </a:prstGeom>
        </p:spPr>
        <p:txBody>
          <a:bodyPr vert="horz" lIns="91440" tIns="45720" rIns="91440" bIns="45720" rtlCol="0">
            <a:normAutofit fontScale="62500" lnSpcReduction="20000"/>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rtl="0">
              <a:lnSpc>
                <a:spcPct val="150000"/>
              </a:lnSpc>
            </a:pPr>
            <a:r>
              <a:rPr lang="en-US" sz="3400" b="1" dirty="0"/>
              <a:t>Checkstyle</a:t>
            </a:r>
          </a:p>
          <a:p>
            <a:pPr marL="0" indent="0" algn="just" rtl="0">
              <a:lnSpc>
                <a:spcPct val="150000"/>
              </a:lnSpc>
              <a:spcBef>
                <a:spcPts val="600"/>
              </a:spcBef>
              <a:spcAft>
                <a:spcPts val="600"/>
              </a:spcAft>
              <a:buNone/>
            </a:pPr>
            <a:r>
              <a:rPr lang="en-US" sz="2600" dirty="0"/>
              <a:t>It is a development tool to help programmers write Java code that adheres to a coding standard. It automates the process of checking Java code to spare humans of this boring (but important) task. This makes it ideal for projects that want to enforce a coding standard.</a:t>
            </a:r>
          </a:p>
          <a:p>
            <a:pPr marL="0" indent="0" algn="just" rtl="0">
              <a:lnSpc>
                <a:spcPct val="150000"/>
              </a:lnSpc>
              <a:buNone/>
            </a:pPr>
            <a:endParaRPr lang="en-US" sz="2400" b="1" dirty="0"/>
          </a:p>
        </p:txBody>
      </p:sp>
    </p:spTree>
    <p:extLst>
      <p:ext uri="{BB962C8B-B14F-4D97-AF65-F5344CB8AC3E}">
        <p14:creationId xmlns:p14="http://schemas.microsoft.com/office/powerpoint/2010/main" val="1873499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2AB84-BD61-4E12-9ECD-4C0BE97A69A1}"/>
              </a:ext>
            </a:extLst>
          </p:cNvPr>
          <p:cNvSpPr>
            <a:spLocks noGrp="1"/>
          </p:cNvSpPr>
          <p:nvPr>
            <p:ph type="title"/>
          </p:nvPr>
        </p:nvSpPr>
        <p:spPr/>
        <p:txBody>
          <a:bodyPr/>
          <a:lstStyle/>
          <a:p>
            <a:r>
              <a:rPr lang="en-US" sz="4400" b="1" dirty="0"/>
              <a:t>Tools</a:t>
            </a:r>
            <a:endParaRPr lang="en-US" b="1" dirty="0"/>
          </a:p>
        </p:txBody>
      </p:sp>
      <p:sp>
        <p:nvSpPr>
          <p:cNvPr id="3" name="Content Placeholder 2">
            <a:extLst>
              <a:ext uri="{FF2B5EF4-FFF2-40B4-BE49-F238E27FC236}">
                <a16:creationId xmlns:a16="http://schemas.microsoft.com/office/drawing/2014/main" id="{9C5E2376-F632-4118-B395-3AA61438F5F9}"/>
              </a:ext>
            </a:extLst>
          </p:cNvPr>
          <p:cNvSpPr>
            <a:spLocks noGrp="1"/>
          </p:cNvSpPr>
          <p:nvPr>
            <p:ph idx="1"/>
          </p:nvPr>
        </p:nvSpPr>
        <p:spPr>
          <a:xfrm>
            <a:off x="677334" y="1725583"/>
            <a:ext cx="8596668" cy="4009391"/>
          </a:xfrm>
        </p:spPr>
        <p:txBody>
          <a:bodyPr>
            <a:normAutofit/>
          </a:bodyPr>
          <a:lstStyle/>
          <a:p>
            <a:pPr algn="just" rtl="0">
              <a:lnSpc>
                <a:spcPct val="150000"/>
              </a:lnSpc>
            </a:pPr>
            <a:r>
              <a:rPr lang="en-US" sz="2400" b="1" i="0" dirty="0"/>
              <a:t>PMD </a:t>
            </a:r>
            <a:endParaRPr lang="en-US" sz="2400" b="1" dirty="0"/>
          </a:p>
          <a:p>
            <a:pPr marL="0" indent="0" algn="just" rtl="0">
              <a:lnSpc>
                <a:spcPct val="150000"/>
              </a:lnSpc>
              <a:buNone/>
            </a:pPr>
            <a:r>
              <a:rPr lang="en-US" i="0" dirty="0"/>
              <a:t>  is an open source static source code analyzer that reports on issues found within application code. PMD includes built-in rule sets and supports the ability to write custom rules. PMD does not report compilation errors, as it only can process well-formed source files. Issues reported by PMD are rather inefficient code, or bad programming habits, which can reduce the performance and maintainability of the program if they accumulate. It can analyze files written in Java, JavaScript, Apex and Visualforce, PLSQL, Apache Velocity, XML, and XSL.</a:t>
            </a:r>
          </a:p>
        </p:txBody>
      </p:sp>
    </p:spTree>
    <p:extLst>
      <p:ext uri="{BB962C8B-B14F-4D97-AF65-F5344CB8AC3E}">
        <p14:creationId xmlns:p14="http://schemas.microsoft.com/office/powerpoint/2010/main" val="1545347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7173C-AC89-4748-8CC0-3A29D1EC1D28}"/>
              </a:ext>
            </a:extLst>
          </p:cNvPr>
          <p:cNvSpPr>
            <a:spLocks noGrp="1"/>
          </p:cNvSpPr>
          <p:nvPr>
            <p:ph type="title"/>
          </p:nvPr>
        </p:nvSpPr>
        <p:spPr>
          <a:xfrm>
            <a:off x="677334" y="85817"/>
            <a:ext cx="8596668" cy="1320800"/>
          </a:xfrm>
        </p:spPr>
        <p:txBody>
          <a:bodyPr/>
          <a:lstStyle/>
          <a:p>
            <a:r>
              <a:rPr lang="en-US" sz="4400" b="1" dirty="0"/>
              <a:t>Bugs</a:t>
            </a:r>
            <a:endParaRPr lang="en-US" b="1" dirty="0"/>
          </a:p>
        </p:txBody>
      </p:sp>
      <p:sp>
        <p:nvSpPr>
          <p:cNvPr id="3" name="Content Placeholder 2">
            <a:extLst>
              <a:ext uri="{FF2B5EF4-FFF2-40B4-BE49-F238E27FC236}">
                <a16:creationId xmlns:a16="http://schemas.microsoft.com/office/drawing/2014/main" id="{9F02903E-1F36-44D9-918D-DF26F3557AB2}"/>
              </a:ext>
            </a:extLst>
          </p:cNvPr>
          <p:cNvSpPr>
            <a:spLocks noGrp="1"/>
          </p:cNvSpPr>
          <p:nvPr>
            <p:ph idx="1"/>
          </p:nvPr>
        </p:nvSpPr>
        <p:spPr>
          <a:xfrm>
            <a:off x="677333" y="1295894"/>
            <a:ext cx="9034837" cy="4266212"/>
          </a:xfrm>
        </p:spPr>
        <p:txBody>
          <a:bodyPr>
            <a:normAutofit fontScale="92500"/>
          </a:bodyPr>
          <a:lstStyle/>
          <a:p>
            <a:pPr algn="l" rtl="0"/>
            <a:r>
              <a:rPr lang="en-US" sz="2400" b="1"/>
              <a:t>Ignore the return operation status code from method</a:t>
            </a:r>
          </a:p>
          <a:p>
            <a:pPr lvl="1" algn="just" rtl="0">
              <a:lnSpc>
                <a:spcPct val="160000"/>
              </a:lnSpc>
            </a:pPr>
            <a:r>
              <a:rPr lang="en-US" i="0"/>
              <a:t>  </a:t>
            </a:r>
            <a:r>
              <a:rPr lang="en-US" sz="1800" i="0"/>
              <a:t>Ignoring return value may yield to arise in security risks when the invoking method fails to take suitable action. In order to avoid it you </a:t>
            </a:r>
            <a:r>
              <a:rPr lang="en-US" sz="1800"/>
              <a:t>should test the returned value to </a:t>
            </a:r>
            <a:r>
              <a:rPr lang="en-US" sz="1800" i="0"/>
              <a:t>see whether it is completed successfully or failed. </a:t>
            </a:r>
          </a:p>
          <a:p>
            <a:pPr algn="l" rtl="0"/>
            <a:r>
              <a:rPr lang="en-US" sz="2400" b="1" i="0"/>
              <a:t>Identical expressions used on both sides of a binary operator</a:t>
            </a:r>
          </a:p>
          <a:p>
            <a:pPr lvl="1" algn="just" rtl="0">
              <a:lnSpc>
                <a:spcPct val="160000"/>
              </a:lnSpc>
            </a:pPr>
            <a:r>
              <a:rPr lang="en-US" i="0"/>
              <a:t>  </a:t>
            </a:r>
            <a:r>
              <a:rPr lang="en-US" sz="1700" i="0"/>
              <a:t>It's almost always a mistake to use the same value on both sides of a binary operator. It's either a copy/paste error and thus a bug with logical operators, or it's just wasted code that could be simplified. Best way is avoiding any usage of identical expressions that are not required or make sure what you want to make it 	</a:t>
            </a:r>
            <a:r>
              <a:rPr lang="en-US" i="0"/>
              <a:t>	</a:t>
            </a:r>
            <a:endParaRPr lang="en-US" i="0" dirty="0"/>
          </a:p>
        </p:txBody>
      </p:sp>
    </p:spTree>
    <p:extLst>
      <p:ext uri="{BB962C8B-B14F-4D97-AF65-F5344CB8AC3E}">
        <p14:creationId xmlns:p14="http://schemas.microsoft.com/office/powerpoint/2010/main" val="2244389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7173C-AC89-4748-8CC0-3A29D1EC1D28}"/>
              </a:ext>
            </a:extLst>
          </p:cNvPr>
          <p:cNvSpPr>
            <a:spLocks noGrp="1"/>
          </p:cNvSpPr>
          <p:nvPr>
            <p:ph type="title"/>
          </p:nvPr>
        </p:nvSpPr>
        <p:spPr>
          <a:xfrm>
            <a:off x="677334" y="254493"/>
            <a:ext cx="8596668" cy="1320800"/>
          </a:xfrm>
        </p:spPr>
        <p:txBody>
          <a:bodyPr/>
          <a:lstStyle/>
          <a:p>
            <a:r>
              <a:rPr lang="en-US" sz="4400" b="1" dirty="0"/>
              <a:t>Bugs</a:t>
            </a:r>
            <a:endParaRPr lang="en-US" b="1" dirty="0"/>
          </a:p>
        </p:txBody>
      </p:sp>
      <p:sp>
        <p:nvSpPr>
          <p:cNvPr id="3" name="Content Placeholder 2">
            <a:extLst>
              <a:ext uri="{FF2B5EF4-FFF2-40B4-BE49-F238E27FC236}">
                <a16:creationId xmlns:a16="http://schemas.microsoft.com/office/drawing/2014/main" id="{9F02903E-1F36-44D9-918D-DF26F3557AB2}"/>
              </a:ext>
            </a:extLst>
          </p:cNvPr>
          <p:cNvSpPr>
            <a:spLocks noGrp="1"/>
          </p:cNvSpPr>
          <p:nvPr>
            <p:ph idx="1"/>
          </p:nvPr>
        </p:nvSpPr>
        <p:spPr>
          <a:xfrm>
            <a:off x="677334" y="1295893"/>
            <a:ext cx="8596668" cy="4674586"/>
          </a:xfrm>
        </p:spPr>
        <p:txBody>
          <a:bodyPr>
            <a:normAutofit fontScale="92500"/>
          </a:bodyPr>
          <a:lstStyle/>
          <a:p>
            <a:pPr algn="l" rtl="0"/>
            <a:r>
              <a:rPr lang="en-US" sz="2400" b="1" i="0" dirty="0"/>
              <a:t>Check equality between two object using operator ‘=‘</a:t>
            </a:r>
          </a:p>
          <a:p>
            <a:pPr lvl="1" algn="just" rtl="0">
              <a:lnSpc>
                <a:spcPct val="160000"/>
              </a:lnSpc>
            </a:pPr>
            <a:r>
              <a:rPr lang="en-US" i="0" dirty="0"/>
              <a:t>   </a:t>
            </a:r>
            <a:r>
              <a:rPr lang="en-US" sz="1900" i="0" dirty="0"/>
              <a:t>Confusing reference equality and object equality can lead to unexpected results, the values of object cannot be directly compared using these operators. The best way is using equals function to check the actual value not the memory location.</a:t>
            </a:r>
          </a:p>
          <a:p>
            <a:pPr marL="457200" lvl="1" indent="0" algn="l" rtl="0">
              <a:buNone/>
            </a:pPr>
            <a:endParaRPr lang="en-US" i="0" dirty="0"/>
          </a:p>
          <a:p>
            <a:pPr algn="l" rtl="0"/>
            <a:r>
              <a:rPr lang="en-US" sz="2400" b="1" i="0" dirty="0"/>
              <a:t>Variables begin self-assigned</a:t>
            </a:r>
          </a:p>
          <a:p>
            <a:pPr lvl="1" algn="l" rtl="0">
              <a:lnSpc>
                <a:spcPct val="160000"/>
              </a:lnSpc>
            </a:pPr>
            <a:r>
              <a:rPr lang="en-US" i="0" dirty="0"/>
              <a:t>  </a:t>
            </a:r>
            <a:r>
              <a:rPr lang="en-US" sz="2100" i="0" dirty="0"/>
              <a:t> When a field, a local, or a parameter symbol is assigned to itself. this is a typical error. This results in a duplicate assignment of the value to itself, which is usually a sign of a bug. </a:t>
            </a:r>
            <a:endParaRPr lang="en-US" i="0" dirty="0"/>
          </a:p>
        </p:txBody>
      </p:sp>
    </p:spTree>
    <p:extLst>
      <p:ext uri="{BB962C8B-B14F-4D97-AF65-F5344CB8AC3E}">
        <p14:creationId xmlns:p14="http://schemas.microsoft.com/office/powerpoint/2010/main" val="1509295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39EC-C6C1-4660-A2F1-CB66BA0AE6EA}"/>
              </a:ext>
            </a:extLst>
          </p:cNvPr>
          <p:cNvSpPr>
            <a:spLocks noGrp="1"/>
          </p:cNvSpPr>
          <p:nvPr>
            <p:ph type="title"/>
          </p:nvPr>
        </p:nvSpPr>
        <p:spPr>
          <a:xfrm>
            <a:off x="677334" y="414291"/>
            <a:ext cx="8596668" cy="1320800"/>
          </a:xfrm>
        </p:spPr>
        <p:txBody>
          <a:bodyPr>
            <a:normAutofit/>
          </a:bodyPr>
          <a:lstStyle/>
          <a:p>
            <a:r>
              <a:rPr lang="en-US" sz="4400" b="1" dirty="0"/>
              <a:t>Vulnerability</a:t>
            </a:r>
          </a:p>
        </p:txBody>
      </p:sp>
      <p:sp>
        <p:nvSpPr>
          <p:cNvPr id="3" name="Content Placeholder 2">
            <a:extLst>
              <a:ext uri="{FF2B5EF4-FFF2-40B4-BE49-F238E27FC236}">
                <a16:creationId xmlns:a16="http://schemas.microsoft.com/office/drawing/2014/main" id="{61964359-9CB5-4DA0-BBF6-C9187E0141BE}"/>
              </a:ext>
            </a:extLst>
          </p:cNvPr>
          <p:cNvSpPr>
            <a:spLocks noGrp="1"/>
          </p:cNvSpPr>
          <p:nvPr>
            <p:ph idx="1"/>
          </p:nvPr>
        </p:nvSpPr>
        <p:spPr>
          <a:xfrm>
            <a:off x="677334" y="1420429"/>
            <a:ext cx="8596668" cy="4678532"/>
          </a:xfrm>
        </p:spPr>
        <p:txBody>
          <a:bodyPr>
            <a:normAutofit/>
          </a:bodyPr>
          <a:lstStyle/>
          <a:p>
            <a:pPr algn="l" rtl="0"/>
            <a:r>
              <a:rPr lang="en-US" sz="2400" b="1" dirty="0"/>
              <a:t>Using a fixed Initialization Vector (IV) </a:t>
            </a:r>
          </a:p>
          <a:p>
            <a:pPr lvl="1" algn="l" rtl="0">
              <a:lnSpc>
                <a:spcPct val="150000"/>
              </a:lnSpc>
            </a:pPr>
            <a:r>
              <a:rPr lang="en-US" dirty="0"/>
              <a:t>   </a:t>
            </a:r>
            <a:r>
              <a:rPr lang="en-US" sz="1800" dirty="0"/>
              <a:t>Using Initialization Vector (IV) in a predictable way that happens when you are using fixed-size, makes it susceptible to a dictionary attack and Chosen-Plaintext Attack. There are two approaches for creating unexpected IVs that are approved.</a:t>
            </a:r>
          </a:p>
          <a:p>
            <a:pPr lvl="1" algn="l" rtl="0">
              <a:lnSpc>
                <a:spcPct val="150000"/>
              </a:lnSpc>
            </a:pPr>
            <a:r>
              <a:rPr lang="en-US" sz="1800" dirty="0"/>
              <a:t>unique IV called nonce(number used once) might be a counter or a message number. </a:t>
            </a:r>
          </a:p>
          <a:p>
            <a:pPr lvl="1" algn="l" rtl="0">
              <a:lnSpc>
                <a:spcPct val="150000"/>
              </a:lnSpc>
            </a:pPr>
            <a:r>
              <a:rPr lang="en-US" sz="1800" dirty="0"/>
              <a:t>Using  a secure random number generator to produce a random data block.</a:t>
            </a:r>
          </a:p>
        </p:txBody>
      </p:sp>
    </p:spTree>
    <p:extLst>
      <p:ext uri="{BB962C8B-B14F-4D97-AF65-F5344CB8AC3E}">
        <p14:creationId xmlns:p14="http://schemas.microsoft.com/office/powerpoint/2010/main" val="3533636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39EC-C6C1-4660-A2F1-CB66BA0AE6EA}"/>
              </a:ext>
            </a:extLst>
          </p:cNvPr>
          <p:cNvSpPr>
            <a:spLocks noGrp="1"/>
          </p:cNvSpPr>
          <p:nvPr>
            <p:ph type="title"/>
          </p:nvPr>
        </p:nvSpPr>
        <p:spPr/>
        <p:txBody>
          <a:bodyPr>
            <a:normAutofit/>
          </a:bodyPr>
          <a:lstStyle/>
          <a:p>
            <a:r>
              <a:rPr lang="en-US" sz="4400" b="1" dirty="0"/>
              <a:t>Vulnerability</a:t>
            </a:r>
            <a:endParaRPr lang="en-US" sz="4000" b="1" dirty="0"/>
          </a:p>
        </p:txBody>
      </p:sp>
      <p:sp>
        <p:nvSpPr>
          <p:cNvPr id="3" name="Content Placeholder 2">
            <a:extLst>
              <a:ext uri="{FF2B5EF4-FFF2-40B4-BE49-F238E27FC236}">
                <a16:creationId xmlns:a16="http://schemas.microsoft.com/office/drawing/2014/main" id="{61964359-9CB5-4DA0-BBF6-C9187E0141BE}"/>
              </a:ext>
            </a:extLst>
          </p:cNvPr>
          <p:cNvSpPr>
            <a:spLocks noGrp="1"/>
          </p:cNvSpPr>
          <p:nvPr>
            <p:ph idx="1"/>
          </p:nvPr>
        </p:nvSpPr>
        <p:spPr/>
        <p:txBody>
          <a:bodyPr/>
          <a:lstStyle/>
          <a:p>
            <a:pPr algn="l" rtl="0"/>
            <a:r>
              <a:rPr lang="en-US" sz="2400" b="1" dirty="0"/>
              <a:t>Allow to use a weak SSL/TLS protocol</a:t>
            </a:r>
          </a:p>
          <a:p>
            <a:pPr lvl="1" algn="just" rtl="0">
              <a:lnSpc>
                <a:spcPct val="150000"/>
              </a:lnSpc>
            </a:pPr>
            <a:r>
              <a:rPr lang="en-US" sz="1800" dirty="0"/>
              <a:t>Using or allowing of insecure TLS protocols like (TLS 1.0, TLS 1.1) could open the door to downgrade attacks, a malicious actor who is able to intercept the connection could modify the requested protocol version and downgrade it to a less secure version.to avoid such kind of problem is recommended to enforce TLS 1.2 as the minimum protocol version and to disallow older versions like TLS 1.0.</a:t>
            </a:r>
          </a:p>
          <a:p>
            <a:pPr lvl="1" algn="l" rtl="0"/>
            <a:endParaRPr lang="en-US" dirty="0"/>
          </a:p>
        </p:txBody>
      </p:sp>
    </p:spTree>
    <p:extLst>
      <p:ext uri="{BB962C8B-B14F-4D97-AF65-F5344CB8AC3E}">
        <p14:creationId xmlns:p14="http://schemas.microsoft.com/office/powerpoint/2010/main" val="23554503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
  <TotalTime>379</TotalTime>
  <Words>1619</Words>
  <Application>Microsoft Office PowerPoint</Application>
  <PresentationFormat>Widescreen</PresentationFormat>
  <Paragraphs>117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Times New Roman</vt:lpstr>
      <vt:lpstr>Trebuchet MS</vt:lpstr>
      <vt:lpstr>Wingdings</vt:lpstr>
      <vt:lpstr>Wingdings 3</vt:lpstr>
      <vt:lpstr>Facet</vt:lpstr>
      <vt:lpstr>Static analysis of alinma bank</vt:lpstr>
      <vt:lpstr>Contents</vt:lpstr>
      <vt:lpstr>Tools</vt:lpstr>
      <vt:lpstr>Tools</vt:lpstr>
      <vt:lpstr>Tools</vt:lpstr>
      <vt:lpstr>Bugs</vt:lpstr>
      <vt:lpstr>Bugs</vt:lpstr>
      <vt:lpstr>Vulnerability</vt:lpstr>
      <vt:lpstr>Vulnerability</vt:lpstr>
      <vt:lpstr>Vulnerability</vt:lpstr>
      <vt:lpstr>Vulnerability</vt:lpstr>
      <vt:lpstr>Vulnerability</vt:lpstr>
      <vt:lpstr>Potential Unsafe Code</vt:lpstr>
      <vt:lpstr>Permissions</vt:lpstr>
      <vt:lpstr>Checkstyle</vt:lpstr>
      <vt:lpstr>Checkstyle</vt:lpstr>
      <vt:lpstr>Documentation </vt:lpstr>
      <vt:lpstr>PowerPoint Presentation</vt:lpstr>
      <vt:lpstr>Obfuscation</vt:lpstr>
      <vt:lpstr>PowerPoint Presentation</vt:lpstr>
      <vt:lpstr>Thanks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analysis of alinma bank</dc:title>
  <dc:creator>Fahad AKA Courf</dc:creator>
  <cp:lastModifiedBy>Abdullah Jamaan Ramadan Baskran</cp:lastModifiedBy>
  <cp:revision>6</cp:revision>
  <dcterms:created xsi:type="dcterms:W3CDTF">2021-11-02T12:57:51Z</dcterms:created>
  <dcterms:modified xsi:type="dcterms:W3CDTF">2021-11-04T20:06:48Z</dcterms:modified>
</cp:coreProperties>
</file>