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1"/>
    <p:sldMasterId id="2147483775" r:id="rId2"/>
  </p:sldMasterIdLst>
  <p:notesMasterIdLst>
    <p:notesMasterId r:id="rId23"/>
  </p:notesMasterIdLst>
  <p:sldIdLst>
    <p:sldId id="3678" r:id="rId3"/>
    <p:sldId id="268" r:id="rId4"/>
    <p:sldId id="3683" r:id="rId5"/>
    <p:sldId id="3684" r:id="rId6"/>
    <p:sldId id="3685" r:id="rId7"/>
    <p:sldId id="257" r:id="rId8"/>
    <p:sldId id="269" r:id="rId9"/>
    <p:sldId id="3686" r:id="rId10"/>
    <p:sldId id="259" r:id="rId11"/>
    <p:sldId id="271" r:id="rId12"/>
    <p:sldId id="273" r:id="rId13"/>
    <p:sldId id="260" r:id="rId14"/>
    <p:sldId id="262" r:id="rId15"/>
    <p:sldId id="276" r:id="rId16"/>
    <p:sldId id="265" r:id="rId17"/>
    <p:sldId id="266" r:id="rId18"/>
    <p:sldId id="267" r:id="rId19"/>
    <p:sldId id="278" r:id="rId20"/>
    <p:sldId id="280" r:id="rId21"/>
    <p:sldId id="36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8" autoAdjust="0"/>
    <p:restoredTop sz="92929" autoAdjust="0"/>
  </p:normalViewPr>
  <p:slideViewPr>
    <p:cSldViewPr snapToGrid="0">
      <p:cViewPr varScale="1">
        <p:scale>
          <a:sx n="162" d="100"/>
          <a:sy n="162" d="100"/>
        </p:scale>
        <p:origin x="96" y="120"/>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3ED62-43AA-4066-AC2B-30AB9E39FA17}" type="datetimeFigureOut">
              <a:rPr lang="en-US" smtClean="0"/>
              <a:t>8/7/2024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4FC336-81A2-47FA-9192-91DD709F5760}" type="slidenum">
              <a:rPr lang="en-US" smtClean="0"/>
              <a:t>‹#›</a:t>
            </a:fld>
            <a:endParaRPr lang="en-US"/>
          </a:p>
        </p:txBody>
      </p:sp>
    </p:spTree>
    <p:extLst>
      <p:ext uri="{BB962C8B-B14F-4D97-AF65-F5344CB8AC3E}">
        <p14:creationId xmlns:p14="http://schemas.microsoft.com/office/powerpoint/2010/main" val="3317386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algn="l" defTabSz="914400" rtl="0" eaLnBrk="1" latinLnBrk="0" hangingPunct="1"/>
            <a:endParaRPr lang="en-US" dirty="0"/>
          </a:p>
        </p:txBody>
      </p:sp>
      <p:sp>
        <p:nvSpPr>
          <p:cNvPr id="4" name="Slide Number Placeholder 3"/>
          <p:cNvSpPr>
            <a:spLocks noGrp="1"/>
          </p:cNvSpPr>
          <p:nvPr>
            <p:ph type="sldNum" sz="quarter" idx="5"/>
          </p:nvPr>
        </p:nvSpPr>
        <p:spPr/>
        <p:txBody>
          <a:bodyPr/>
          <a:lstStyle/>
          <a:p>
            <a:fld id="{EEBFF108-5110-47CA-8DE1-D779924849E3}" type="slidenum">
              <a:rPr lang="en-US" smtClean="0"/>
              <a:t>1</a:t>
            </a:fld>
            <a:endParaRPr lang="en-US"/>
          </a:p>
        </p:txBody>
      </p:sp>
    </p:spTree>
    <p:extLst>
      <p:ext uri="{BB962C8B-B14F-4D97-AF65-F5344CB8AC3E}">
        <p14:creationId xmlns:p14="http://schemas.microsoft.com/office/powerpoint/2010/main" val="3032679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EEBFF108-5110-47CA-8DE1-D779924849E3}" type="slidenum">
              <a:rPr lang="en-US" smtClean="0"/>
              <a:t>20</a:t>
            </a:fld>
            <a:endParaRPr lang="en-US"/>
          </a:p>
        </p:txBody>
      </p:sp>
    </p:spTree>
    <p:extLst>
      <p:ext uri="{BB962C8B-B14F-4D97-AF65-F5344CB8AC3E}">
        <p14:creationId xmlns:p14="http://schemas.microsoft.com/office/powerpoint/2010/main" val="1632557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D84FC336-81A2-47FA-9192-91DD709F5760}" type="slidenum">
              <a:rPr lang="en-US" smtClean="0"/>
              <a:t>2</a:t>
            </a:fld>
            <a:endParaRPr lang="en-US"/>
          </a:p>
        </p:txBody>
      </p:sp>
    </p:spTree>
    <p:extLst>
      <p:ext uri="{BB962C8B-B14F-4D97-AF65-F5344CB8AC3E}">
        <p14:creationId xmlns:p14="http://schemas.microsoft.com/office/powerpoint/2010/main" val="3553061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4FC336-81A2-47FA-9192-91DD709F5760}" type="slidenum">
              <a:rPr lang="en-US" smtClean="0"/>
              <a:t>6</a:t>
            </a:fld>
            <a:endParaRPr lang="en-US"/>
          </a:p>
        </p:txBody>
      </p:sp>
    </p:spTree>
    <p:extLst>
      <p:ext uri="{BB962C8B-B14F-4D97-AF65-F5344CB8AC3E}">
        <p14:creationId xmlns:p14="http://schemas.microsoft.com/office/powerpoint/2010/main" val="3292211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4FC336-81A2-47FA-9192-91DD709F5760}" type="slidenum">
              <a:rPr lang="en-US" smtClean="0"/>
              <a:t>7</a:t>
            </a:fld>
            <a:endParaRPr lang="en-US"/>
          </a:p>
        </p:txBody>
      </p:sp>
    </p:spTree>
    <p:extLst>
      <p:ext uri="{BB962C8B-B14F-4D97-AF65-F5344CB8AC3E}">
        <p14:creationId xmlns:p14="http://schemas.microsoft.com/office/powerpoint/2010/main" val="3798038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4FC336-81A2-47FA-9192-91DD709F5760}" type="slidenum">
              <a:rPr lang="en-US" smtClean="0"/>
              <a:t>9</a:t>
            </a:fld>
            <a:endParaRPr lang="en-US"/>
          </a:p>
        </p:txBody>
      </p:sp>
    </p:spTree>
    <p:extLst>
      <p:ext uri="{BB962C8B-B14F-4D97-AF65-F5344CB8AC3E}">
        <p14:creationId xmlns:p14="http://schemas.microsoft.com/office/powerpoint/2010/main" val="2579502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4FC336-81A2-47FA-9192-91DD709F5760}" type="slidenum">
              <a:rPr lang="en-US" smtClean="0"/>
              <a:t>12</a:t>
            </a:fld>
            <a:endParaRPr lang="en-US"/>
          </a:p>
        </p:txBody>
      </p:sp>
    </p:spTree>
    <p:extLst>
      <p:ext uri="{BB962C8B-B14F-4D97-AF65-F5344CB8AC3E}">
        <p14:creationId xmlns:p14="http://schemas.microsoft.com/office/powerpoint/2010/main" val="464022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4FC336-81A2-47FA-9192-91DD709F5760}" type="slidenum">
              <a:rPr lang="en-US" smtClean="0"/>
              <a:t>13</a:t>
            </a:fld>
            <a:endParaRPr lang="en-US"/>
          </a:p>
        </p:txBody>
      </p:sp>
    </p:spTree>
    <p:extLst>
      <p:ext uri="{BB962C8B-B14F-4D97-AF65-F5344CB8AC3E}">
        <p14:creationId xmlns:p14="http://schemas.microsoft.com/office/powerpoint/2010/main" val="20477163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4FC336-81A2-47FA-9192-91DD709F5760}" type="slidenum">
              <a:rPr lang="en-US" smtClean="0"/>
              <a:t>14</a:t>
            </a:fld>
            <a:endParaRPr lang="en-US"/>
          </a:p>
        </p:txBody>
      </p:sp>
    </p:spTree>
    <p:extLst>
      <p:ext uri="{BB962C8B-B14F-4D97-AF65-F5344CB8AC3E}">
        <p14:creationId xmlns:p14="http://schemas.microsoft.com/office/powerpoint/2010/main" val="385030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4FC336-81A2-47FA-9192-91DD709F5760}" type="slidenum">
              <a:rPr lang="en-US" smtClean="0"/>
              <a:t>15</a:t>
            </a:fld>
            <a:endParaRPr lang="en-US"/>
          </a:p>
        </p:txBody>
      </p:sp>
    </p:spTree>
    <p:extLst>
      <p:ext uri="{BB962C8B-B14F-4D97-AF65-F5344CB8AC3E}">
        <p14:creationId xmlns:p14="http://schemas.microsoft.com/office/powerpoint/2010/main" val="3540159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39EE5C73-B401-0A43-440E-7E34E120B0CB}"/>
              </a:ext>
            </a:extLst>
          </p:cNvPr>
          <p:cNvSpPr>
            <a:spLocks noGrp="1"/>
          </p:cNvSpPr>
          <p:nvPr>
            <p:ph type="dt" sz="half" idx="10"/>
          </p:nvPr>
        </p:nvSpPr>
        <p:spPr/>
        <p:txBody>
          <a:bodyPr/>
          <a:lstStyle/>
          <a:p>
            <a:fld id="{D96D3B0D-9978-4735-9EC6-D34DA9CD449C}" type="datetime1">
              <a:rPr lang="en-US" smtClean="0"/>
              <a:t>8/7/2024</a:t>
            </a:fld>
            <a:endParaRPr lang="en-US" dirty="0"/>
          </a:p>
        </p:txBody>
      </p:sp>
      <p:sp>
        <p:nvSpPr>
          <p:cNvPr id="8" name="Footer Placeholder 7">
            <a:extLst>
              <a:ext uri="{FF2B5EF4-FFF2-40B4-BE49-F238E27FC236}">
                <a16:creationId xmlns:a16="http://schemas.microsoft.com/office/drawing/2014/main" id="{073EE82B-2D37-9D97-87E8-1F1EA715F00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64DEFA5-8571-A5C8-7101-F16A8B3B6376}"/>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3B333A32-9661-5CC5-44B1-9C4660801BE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1663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87C07F-F35A-4192-910C-6FFC4452CA49}" type="datetime1">
              <a:rPr lang="en-US" smtClean="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61241710"/>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67C7C3-67B2-436F-9A0A-559C479988F8}" type="datetime1">
              <a:rPr lang="en-US" smtClean="0"/>
              <a:t>8/7/2024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7921132"/>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22E824-3E03-4F0A-9E42-E413A46EF019}" type="datetime1">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0611400"/>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EB6417-DD01-4B43-927B-EA0710C71B84}" type="datetime1">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08582171"/>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8A39A-E8E0-3C63-2FAD-1C0B2C5848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DC183D-1FDE-41F0-574A-E01C9E142C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FF74A0-D39C-80B7-FA15-D5648B4D6343}"/>
              </a:ext>
            </a:extLst>
          </p:cNvPr>
          <p:cNvSpPr>
            <a:spLocks noGrp="1"/>
          </p:cNvSpPr>
          <p:nvPr>
            <p:ph type="dt" sz="half" idx="10"/>
          </p:nvPr>
        </p:nvSpPr>
        <p:spPr/>
        <p:txBody>
          <a:bodyPr/>
          <a:lstStyle/>
          <a:p>
            <a:fld id="{AFE881CD-CFE9-4CD1-ADEB-B63B9D6C5DA1}" type="datetime1">
              <a:rPr lang="en-US" smtClean="0"/>
              <a:t>8/7/2024</a:t>
            </a:fld>
            <a:endParaRPr lang="en-US"/>
          </a:p>
        </p:txBody>
      </p:sp>
      <p:sp>
        <p:nvSpPr>
          <p:cNvPr id="5" name="Footer Placeholder 4">
            <a:extLst>
              <a:ext uri="{FF2B5EF4-FFF2-40B4-BE49-F238E27FC236}">
                <a16:creationId xmlns:a16="http://schemas.microsoft.com/office/drawing/2014/main" id="{3515E3E7-A964-7752-4696-4E5AABB13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320CD1-0430-C349-A968-42D5015CF0B6}"/>
              </a:ext>
            </a:extLst>
          </p:cNvPr>
          <p:cNvSpPr>
            <a:spLocks noGrp="1"/>
          </p:cNvSpPr>
          <p:nvPr>
            <p:ph type="sldNum" sz="quarter" idx="12"/>
          </p:nvPr>
        </p:nvSpPr>
        <p:spPr/>
        <p:txBody>
          <a:bodyPr/>
          <a:lstStyle/>
          <a:p>
            <a:fld id="{C7491D08-0EB6-4945-B9F6-1D6E763D176D}" type="slidenum">
              <a:rPr lang="en-US" smtClean="0"/>
              <a:t>‹#›</a:t>
            </a:fld>
            <a:endParaRPr lang="en-US"/>
          </a:p>
        </p:txBody>
      </p:sp>
    </p:spTree>
    <p:extLst>
      <p:ext uri="{BB962C8B-B14F-4D97-AF65-F5344CB8AC3E}">
        <p14:creationId xmlns:p14="http://schemas.microsoft.com/office/powerpoint/2010/main" val="954307005"/>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20AAF-DA07-0448-29BB-DF65B49829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9880A5-E0F0-0A40-FDCC-02F66CC1E6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46CA1B-C2BE-5897-9629-6E53D5505D6C}"/>
              </a:ext>
            </a:extLst>
          </p:cNvPr>
          <p:cNvSpPr>
            <a:spLocks noGrp="1"/>
          </p:cNvSpPr>
          <p:nvPr>
            <p:ph type="dt" sz="half" idx="10"/>
          </p:nvPr>
        </p:nvSpPr>
        <p:spPr/>
        <p:txBody>
          <a:bodyPr/>
          <a:lstStyle/>
          <a:p>
            <a:fld id="{A5F99F8C-29CE-4735-9D46-AF718C0BFC67}" type="datetime1">
              <a:rPr lang="en-US" smtClean="0"/>
              <a:t>8/7/2024</a:t>
            </a:fld>
            <a:endParaRPr lang="en-US"/>
          </a:p>
        </p:txBody>
      </p:sp>
      <p:sp>
        <p:nvSpPr>
          <p:cNvPr id="5" name="Footer Placeholder 4">
            <a:extLst>
              <a:ext uri="{FF2B5EF4-FFF2-40B4-BE49-F238E27FC236}">
                <a16:creationId xmlns:a16="http://schemas.microsoft.com/office/drawing/2014/main" id="{E5EB6FCC-3533-4E36-8BE9-0C53B2C88D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573316-D8F2-143A-0B62-1FD8131A6D61}"/>
              </a:ext>
            </a:extLst>
          </p:cNvPr>
          <p:cNvSpPr>
            <a:spLocks noGrp="1"/>
          </p:cNvSpPr>
          <p:nvPr>
            <p:ph type="sldNum" sz="quarter" idx="12"/>
          </p:nvPr>
        </p:nvSpPr>
        <p:spPr/>
        <p:txBody>
          <a:bodyPr/>
          <a:lstStyle/>
          <a:p>
            <a:fld id="{C7491D08-0EB6-4945-B9F6-1D6E763D176D}" type="slidenum">
              <a:rPr lang="en-US" smtClean="0"/>
              <a:t>‹#›</a:t>
            </a:fld>
            <a:endParaRPr lang="en-US"/>
          </a:p>
        </p:txBody>
      </p:sp>
    </p:spTree>
    <p:extLst>
      <p:ext uri="{BB962C8B-B14F-4D97-AF65-F5344CB8AC3E}">
        <p14:creationId xmlns:p14="http://schemas.microsoft.com/office/powerpoint/2010/main" val="2319248743"/>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9806-A1CE-D0B0-62BC-BF7CA2622F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937D67-A19F-4C13-42E2-39FCA9F9685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0C91BE-F0CE-87CB-4EEF-112D7160A0AA}"/>
              </a:ext>
            </a:extLst>
          </p:cNvPr>
          <p:cNvSpPr>
            <a:spLocks noGrp="1"/>
          </p:cNvSpPr>
          <p:nvPr>
            <p:ph type="dt" sz="half" idx="10"/>
          </p:nvPr>
        </p:nvSpPr>
        <p:spPr/>
        <p:txBody>
          <a:bodyPr/>
          <a:lstStyle/>
          <a:p>
            <a:fld id="{1CE781B3-A93B-441F-8603-84ECD916DDC7}" type="datetime1">
              <a:rPr lang="en-US" smtClean="0"/>
              <a:t>8/7/2024</a:t>
            </a:fld>
            <a:endParaRPr lang="en-US"/>
          </a:p>
        </p:txBody>
      </p:sp>
      <p:sp>
        <p:nvSpPr>
          <p:cNvPr id="5" name="Footer Placeholder 4">
            <a:extLst>
              <a:ext uri="{FF2B5EF4-FFF2-40B4-BE49-F238E27FC236}">
                <a16:creationId xmlns:a16="http://schemas.microsoft.com/office/drawing/2014/main" id="{BF24DC4A-4F9D-D57C-C9EC-44C2A3EDE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728380-7C22-B4A7-B8DA-5AA321F52083}"/>
              </a:ext>
            </a:extLst>
          </p:cNvPr>
          <p:cNvSpPr>
            <a:spLocks noGrp="1"/>
          </p:cNvSpPr>
          <p:nvPr>
            <p:ph type="sldNum" sz="quarter" idx="12"/>
          </p:nvPr>
        </p:nvSpPr>
        <p:spPr/>
        <p:txBody>
          <a:bodyPr/>
          <a:lstStyle/>
          <a:p>
            <a:fld id="{C7491D08-0EB6-4945-B9F6-1D6E763D176D}" type="slidenum">
              <a:rPr lang="en-US" smtClean="0"/>
              <a:t>‹#›</a:t>
            </a:fld>
            <a:endParaRPr lang="en-US"/>
          </a:p>
        </p:txBody>
      </p:sp>
    </p:spTree>
    <p:extLst>
      <p:ext uri="{BB962C8B-B14F-4D97-AF65-F5344CB8AC3E}">
        <p14:creationId xmlns:p14="http://schemas.microsoft.com/office/powerpoint/2010/main" val="2658845578"/>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D1395-FAAD-BD2F-7A28-7DD51BE68E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237960-EB53-63B5-302D-26D74E51A8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CBAD4F-0F2B-FF5C-1DFA-C1438CEC8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0CCBFD-8236-3BE1-E712-3A3535D5C757}"/>
              </a:ext>
            </a:extLst>
          </p:cNvPr>
          <p:cNvSpPr>
            <a:spLocks noGrp="1"/>
          </p:cNvSpPr>
          <p:nvPr>
            <p:ph type="dt" sz="half" idx="10"/>
          </p:nvPr>
        </p:nvSpPr>
        <p:spPr/>
        <p:txBody>
          <a:bodyPr/>
          <a:lstStyle/>
          <a:p>
            <a:fld id="{B129E7B8-03C0-4229-BAB9-3192BE7DBFD4}" type="datetime1">
              <a:rPr lang="en-US" smtClean="0"/>
              <a:t>8/7/2024</a:t>
            </a:fld>
            <a:endParaRPr lang="en-US"/>
          </a:p>
        </p:txBody>
      </p:sp>
      <p:sp>
        <p:nvSpPr>
          <p:cNvPr id="6" name="Footer Placeholder 5">
            <a:extLst>
              <a:ext uri="{FF2B5EF4-FFF2-40B4-BE49-F238E27FC236}">
                <a16:creationId xmlns:a16="http://schemas.microsoft.com/office/drawing/2014/main" id="{7AE8A6A9-5DC8-7F0C-0A46-15EAB1C083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8327F-F401-59A8-10FF-59B2A73D5CDE}"/>
              </a:ext>
            </a:extLst>
          </p:cNvPr>
          <p:cNvSpPr>
            <a:spLocks noGrp="1"/>
          </p:cNvSpPr>
          <p:nvPr>
            <p:ph type="sldNum" sz="quarter" idx="12"/>
          </p:nvPr>
        </p:nvSpPr>
        <p:spPr/>
        <p:txBody>
          <a:bodyPr/>
          <a:lstStyle/>
          <a:p>
            <a:fld id="{C7491D08-0EB6-4945-B9F6-1D6E763D176D}" type="slidenum">
              <a:rPr lang="en-US" smtClean="0"/>
              <a:t>‹#›</a:t>
            </a:fld>
            <a:endParaRPr lang="en-US"/>
          </a:p>
        </p:txBody>
      </p:sp>
    </p:spTree>
    <p:extLst>
      <p:ext uri="{BB962C8B-B14F-4D97-AF65-F5344CB8AC3E}">
        <p14:creationId xmlns:p14="http://schemas.microsoft.com/office/powerpoint/2010/main" val="1299423629"/>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D7B58-B3FF-DF78-8F01-F0D4BFA26E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9BCCC7-B908-C697-3B99-25E61F53D2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5754E7-F335-8F04-7C7C-E5C414A4B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293331B-6911-7E46-A52F-D046B31EAF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98ABF6-9B94-E7D0-BEA3-3B8C4AC1CF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A0E7EF-209A-9CF5-E0E9-387DCB99FD68}"/>
              </a:ext>
            </a:extLst>
          </p:cNvPr>
          <p:cNvSpPr>
            <a:spLocks noGrp="1"/>
          </p:cNvSpPr>
          <p:nvPr>
            <p:ph type="dt" sz="half" idx="10"/>
          </p:nvPr>
        </p:nvSpPr>
        <p:spPr/>
        <p:txBody>
          <a:bodyPr/>
          <a:lstStyle/>
          <a:p>
            <a:fld id="{A1A2A73A-8BD4-47F6-821C-5BF5A7A9197C}" type="datetime1">
              <a:rPr lang="en-US" smtClean="0"/>
              <a:t>8/7/2024</a:t>
            </a:fld>
            <a:endParaRPr lang="en-US"/>
          </a:p>
        </p:txBody>
      </p:sp>
      <p:sp>
        <p:nvSpPr>
          <p:cNvPr id="8" name="Footer Placeholder 7">
            <a:extLst>
              <a:ext uri="{FF2B5EF4-FFF2-40B4-BE49-F238E27FC236}">
                <a16:creationId xmlns:a16="http://schemas.microsoft.com/office/drawing/2014/main" id="{9DDBC738-1351-C8E6-1D7E-A20268DA83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8EE71F-D9E3-59F6-54D4-92C386E57444}"/>
              </a:ext>
            </a:extLst>
          </p:cNvPr>
          <p:cNvSpPr>
            <a:spLocks noGrp="1"/>
          </p:cNvSpPr>
          <p:nvPr>
            <p:ph type="sldNum" sz="quarter" idx="12"/>
          </p:nvPr>
        </p:nvSpPr>
        <p:spPr/>
        <p:txBody>
          <a:bodyPr/>
          <a:lstStyle/>
          <a:p>
            <a:fld id="{C7491D08-0EB6-4945-B9F6-1D6E763D176D}" type="slidenum">
              <a:rPr lang="en-US" smtClean="0"/>
              <a:t>‹#›</a:t>
            </a:fld>
            <a:endParaRPr lang="en-US"/>
          </a:p>
        </p:txBody>
      </p:sp>
    </p:spTree>
    <p:extLst>
      <p:ext uri="{BB962C8B-B14F-4D97-AF65-F5344CB8AC3E}">
        <p14:creationId xmlns:p14="http://schemas.microsoft.com/office/powerpoint/2010/main" val="1571042908"/>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EF356-B62F-F568-3E97-C514D84CA2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45BD09-E5A0-FC0B-782C-1E9A05D98C3F}"/>
              </a:ext>
            </a:extLst>
          </p:cNvPr>
          <p:cNvSpPr>
            <a:spLocks noGrp="1"/>
          </p:cNvSpPr>
          <p:nvPr>
            <p:ph type="dt" sz="half" idx="10"/>
          </p:nvPr>
        </p:nvSpPr>
        <p:spPr/>
        <p:txBody>
          <a:bodyPr/>
          <a:lstStyle/>
          <a:p>
            <a:fld id="{0284B924-5CF2-46D3-8290-E37ED4235512}" type="datetime1">
              <a:rPr lang="en-US" smtClean="0"/>
              <a:t>8/7/2024</a:t>
            </a:fld>
            <a:endParaRPr lang="en-US"/>
          </a:p>
        </p:txBody>
      </p:sp>
      <p:sp>
        <p:nvSpPr>
          <p:cNvPr id="4" name="Footer Placeholder 3">
            <a:extLst>
              <a:ext uri="{FF2B5EF4-FFF2-40B4-BE49-F238E27FC236}">
                <a16:creationId xmlns:a16="http://schemas.microsoft.com/office/drawing/2014/main" id="{5599338B-2D06-E7F6-AAE6-7B6F074633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4372D0-1077-E7D7-6CA6-A1FE79797921}"/>
              </a:ext>
            </a:extLst>
          </p:cNvPr>
          <p:cNvSpPr>
            <a:spLocks noGrp="1"/>
          </p:cNvSpPr>
          <p:nvPr>
            <p:ph type="sldNum" sz="quarter" idx="12"/>
          </p:nvPr>
        </p:nvSpPr>
        <p:spPr/>
        <p:txBody>
          <a:bodyPr/>
          <a:lstStyle/>
          <a:p>
            <a:fld id="{C7491D08-0EB6-4945-B9F6-1D6E763D176D}" type="slidenum">
              <a:rPr lang="en-US" smtClean="0"/>
              <a:t>‹#›</a:t>
            </a:fld>
            <a:endParaRPr lang="en-US"/>
          </a:p>
        </p:txBody>
      </p:sp>
    </p:spTree>
    <p:extLst>
      <p:ext uri="{BB962C8B-B14F-4D97-AF65-F5344CB8AC3E}">
        <p14:creationId xmlns:p14="http://schemas.microsoft.com/office/powerpoint/2010/main" val="46925757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01DB-6FE8-54AF-AB9F-6C47EBBD93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923BC4-41B9-3928-FEC8-C76404E3F584}"/>
              </a:ext>
            </a:extLst>
          </p:cNvPr>
          <p:cNvSpPr>
            <a:spLocks noGrp="1"/>
          </p:cNvSpPr>
          <p:nvPr>
            <p:ph type="dt" sz="half" idx="10"/>
          </p:nvPr>
        </p:nvSpPr>
        <p:spPr/>
        <p:txBody>
          <a:bodyPr/>
          <a:lstStyle/>
          <a:p>
            <a:fld id="{167A60AF-B505-4836-8472-771C16B7A8CF}" type="datetime1">
              <a:rPr lang="en-US" smtClean="0"/>
              <a:t>8/7/2024</a:t>
            </a:fld>
            <a:endParaRPr lang="en-US" dirty="0"/>
          </a:p>
        </p:txBody>
      </p:sp>
      <p:sp>
        <p:nvSpPr>
          <p:cNvPr id="4" name="Footer Placeholder 3">
            <a:extLst>
              <a:ext uri="{FF2B5EF4-FFF2-40B4-BE49-F238E27FC236}">
                <a16:creationId xmlns:a16="http://schemas.microsoft.com/office/drawing/2014/main" id="{E067C8B0-FD48-2A61-AAFE-CA4504A2E6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A9449E4-58E2-8C76-2815-73C8E6E128D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1896217"/>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D45BA8-690E-37E0-3F24-F7A8769999E1}"/>
              </a:ext>
            </a:extLst>
          </p:cNvPr>
          <p:cNvSpPr>
            <a:spLocks noGrp="1"/>
          </p:cNvSpPr>
          <p:nvPr>
            <p:ph type="dt" sz="half" idx="10"/>
          </p:nvPr>
        </p:nvSpPr>
        <p:spPr/>
        <p:txBody>
          <a:bodyPr/>
          <a:lstStyle/>
          <a:p>
            <a:fld id="{87592025-7545-4C04-970A-1A2AC3462A03}" type="datetime1">
              <a:rPr lang="en-US" smtClean="0"/>
              <a:t>8/7/2024</a:t>
            </a:fld>
            <a:endParaRPr lang="en-US"/>
          </a:p>
        </p:txBody>
      </p:sp>
      <p:sp>
        <p:nvSpPr>
          <p:cNvPr id="3" name="Footer Placeholder 2">
            <a:extLst>
              <a:ext uri="{FF2B5EF4-FFF2-40B4-BE49-F238E27FC236}">
                <a16:creationId xmlns:a16="http://schemas.microsoft.com/office/drawing/2014/main" id="{5BAF0B09-14AF-B0EF-37A2-0E663E88EA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92072E-49C2-E3C5-4409-BFD50D5906A1}"/>
              </a:ext>
            </a:extLst>
          </p:cNvPr>
          <p:cNvSpPr>
            <a:spLocks noGrp="1"/>
          </p:cNvSpPr>
          <p:nvPr>
            <p:ph type="sldNum" sz="quarter" idx="12"/>
          </p:nvPr>
        </p:nvSpPr>
        <p:spPr/>
        <p:txBody>
          <a:bodyPr/>
          <a:lstStyle/>
          <a:p>
            <a:fld id="{C7491D08-0EB6-4945-B9F6-1D6E763D176D}" type="slidenum">
              <a:rPr lang="en-US" smtClean="0"/>
              <a:t>‹#›</a:t>
            </a:fld>
            <a:endParaRPr lang="en-US"/>
          </a:p>
        </p:txBody>
      </p:sp>
    </p:spTree>
    <p:extLst>
      <p:ext uri="{BB962C8B-B14F-4D97-AF65-F5344CB8AC3E}">
        <p14:creationId xmlns:p14="http://schemas.microsoft.com/office/powerpoint/2010/main" val="2077483115"/>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651C-C9A8-93E5-B8FD-8E6270B76B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88D120-7551-D865-57D0-5E5941C26A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130AFE-39B2-E90F-A45D-29CBE3EC5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D19494-7DAE-C3FF-1E2D-FD921CE28E64}"/>
              </a:ext>
            </a:extLst>
          </p:cNvPr>
          <p:cNvSpPr>
            <a:spLocks noGrp="1"/>
          </p:cNvSpPr>
          <p:nvPr>
            <p:ph type="dt" sz="half" idx="10"/>
          </p:nvPr>
        </p:nvSpPr>
        <p:spPr/>
        <p:txBody>
          <a:bodyPr/>
          <a:lstStyle/>
          <a:p>
            <a:fld id="{03D33493-1270-4C4F-8164-0239A36F0608}" type="datetime1">
              <a:rPr lang="en-US" smtClean="0"/>
              <a:t>8/7/2024</a:t>
            </a:fld>
            <a:endParaRPr lang="en-US"/>
          </a:p>
        </p:txBody>
      </p:sp>
      <p:sp>
        <p:nvSpPr>
          <p:cNvPr id="6" name="Footer Placeholder 5">
            <a:extLst>
              <a:ext uri="{FF2B5EF4-FFF2-40B4-BE49-F238E27FC236}">
                <a16:creationId xmlns:a16="http://schemas.microsoft.com/office/drawing/2014/main" id="{178B1926-21C2-CAEF-E036-73CA81B225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A32232-545F-B1B1-59D1-9BD1A31848A3}"/>
              </a:ext>
            </a:extLst>
          </p:cNvPr>
          <p:cNvSpPr>
            <a:spLocks noGrp="1"/>
          </p:cNvSpPr>
          <p:nvPr>
            <p:ph type="sldNum" sz="quarter" idx="12"/>
          </p:nvPr>
        </p:nvSpPr>
        <p:spPr/>
        <p:txBody>
          <a:bodyPr/>
          <a:lstStyle/>
          <a:p>
            <a:fld id="{C7491D08-0EB6-4945-B9F6-1D6E763D176D}" type="slidenum">
              <a:rPr lang="en-US" smtClean="0"/>
              <a:t>‹#›</a:t>
            </a:fld>
            <a:endParaRPr lang="en-US"/>
          </a:p>
        </p:txBody>
      </p:sp>
    </p:spTree>
    <p:extLst>
      <p:ext uri="{BB962C8B-B14F-4D97-AF65-F5344CB8AC3E}">
        <p14:creationId xmlns:p14="http://schemas.microsoft.com/office/powerpoint/2010/main" val="2358688244"/>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2FE3C-3E5A-09A3-5998-3BF7DDAF37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EA6436-98C4-7462-9CDB-FB689240F3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D820C4-6AFB-F07C-2394-E50568FCD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B42D34-DE89-DA04-4ED7-4124B2D6F3F5}"/>
              </a:ext>
            </a:extLst>
          </p:cNvPr>
          <p:cNvSpPr>
            <a:spLocks noGrp="1"/>
          </p:cNvSpPr>
          <p:nvPr>
            <p:ph type="dt" sz="half" idx="10"/>
          </p:nvPr>
        </p:nvSpPr>
        <p:spPr/>
        <p:txBody>
          <a:bodyPr/>
          <a:lstStyle/>
          <a:p>
            <a:fld id="{6B5D4A77-C03B-433B-8605-D041E04B420A}" type="datetime1">
              <a:rPr lang="en-US" smtClean="0"/>
              <a:t>8/7/2024</a:t>
            </a:fld>
            <a:endParaRPr lang="en-US"/>
          </a:p>
        </p:txBody>
      </p:sp>
      <p:sp>
        <p:nvSpPr>
          <p:cNvPr id="6" name="Footer Placeholder 5">
            <a:extLst>
              <a:ext uri="{FF2B5EF4-FFF2-40B4-BE49-F238E27FC236}">
                <a16:creationId xmlns:a16="http://schemas.microsoft.com/office/drawing/2014/main" id="{BF9FC175-5819-155D-641B-9DDBAC867A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3345E4-4185-7635-F75D-A236B5B11C7D}"/>
              </a:ext>
            </a:extLst>
          </p:cNvPr>
          <p:cNvSpPr>
            <a:spLocks noGrp="1"/>
          </p:cNvSpPr>
          <p:nvPr>
            <p:ph type="sldNum" sz="quarter" idx="12"/>
          </p:nvPr>
        </p:nvSpPr>
        <p:spPr/>
        <p:txBody>
          <a:bodyPr/>
          <a:lstStyle/>
          <a:p>
            <a:fld id="{C7491D08-0EB6-4945-B9F6-1D6E763D176D}" type="slidenum">
              <a:rPr lang="en-US" smtClean="0"/>
              <a:t>‹#›</a:t>
            </a:fld>
            <a:endParaRPr lang="en-US"/>
          </a:p>
        </p:txBody>
      </p:sp>
    </p:spTree>
    <p:extLst>
      <p:ext uri="{BB962C8B-B14F-4D97-AF65-F5344CB8AC3E}">
        <p14:creationId xmlns:p14="http://schemas.microsoft.com/office/powerpoint/2010/main" val="1473518809"/>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9A323-1188-3943-B650-C167AE1DF8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4DF1EC-5E7C-8F99-9E56-99CEDBB2EF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B3410-8B16-CB06-1135-1276EA7A235B}"/>
              </a:ext>
            </a:extLst>
          </p:cNvPr>
          <p:cNvSpPr>
            <a:spLocks noGrp="1"/>
          </p:cNvSpPr>
          <p:nvPr>
            <p:ph type="dt" sz="half" idx="10"/>
          </p:nvPr>
        </p:nvSpPr>
        <p:spPr/>
        <p:txBody>
          <a:bodyPr/>
          <a:lstStyle/>
          <a:p>
            <a:fld id="{3792D0D6-79A6-42DB-9AC2-0D72A34C3877}" type="datetime1">
              <a:rPr lang="en-US" smtClean="0"/>
              <a:t>8/7/2024</a:t>
            </a:fld>
            <a:endParaRPr lang="en-US"/>
          </a:p>
        </p:txBody>
      </p:sp>
      <p:sp>
        <p:nvSpPr>
          <p:cNvPr id="5" name="Footer Placeholder 4">
            <a:extLst>
              <a:ext uri="{FF2B5EF4-FFF2-40B4-BE49-F238E27FC236}">
                <a16:creationId xmlns:a16="http://schemas.microsoft.com/office/drawing/2014/main" id="{ABC45844-B628-01E6-129A-B79E95945A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47F5C-5683-746F-1C10-FCBBA11593F4}"/>
              </a:ext>
            </a:extLst>
          </p:cNvPr>
          <p:cNvSpPr>
            <a:spLocks noGrp="1"/>
          </p:cNvSpPr>
          <p:nvPr>
            <p:ph type="sldNum" sz="quarter" idx="12"/>
          </p:nvPr>
        </p:nvSpPr>
        <p:spPr/>
        <p:txBody>
          <a:bodyPr/>
          <a:lstStyle/>
          <a:p>
            <a:fld id="{C7491D08-0EB6-4945-B9F6-1D6E763D176D}" type="slidenum">
              <a:rPr lang="en-US" smtClean="0"/>
              <a:t>‹#›</a:t>
            </a:fld>
            <a:endParaRPr lang="en-US"/>
          </a:p>
        </p:txBody>
      </p:sp>
    </p:spTree>
    <p:extLst>
      <p:ext uri="{BB962C8B-B14F-4D97-AF65-F5344CB8AC3E}">
        <p14:creationId xmlns:p14="http://schemas.microsoft.com/office/powerpoint/2010/main" val="3528547849"/>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1A58B2-1B3C-399D-F27E-9C15B9F86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569C44-97F0-F18E-DEFD-A893FD51C3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A4FE8-E634-C429-D3A5-ACEA6B5F0FD6}"/>
              </a:ext>
            </a:extLst>
          </p:cNvPr>
          <p:cNvSpPr>
            <a:spLocks noGrp="1"/>
          </p:cNvSpPr>
          <p:nvPr>
            <p:ph type="dt" sz="half" idx="10"/>
          </p:nvPr>
        </p:nvSpPr>
        <p:spPr/>
        <p:txBody>
          <a:bodyPr/>
          <a:lstStyle/>
          <a:p>
            <a:fld id="{209E850F-EB07-4B24-AC25-8AF44830AD83}" type="datetime1">
              <a:rPr lang="en-US" smtClean="0"/>
              <a:t>8/7/2024</a:t>
            </a:fld>
            <a:endParaRPr lang="en-US"/>
          </a:p>
        </p:txBody>
      </p:sp>
      <p:sp>
        <p:nvSpPr>
          <p:cNvPr id="5" name="Footer Placeholder 4">
            <a:extLst>
              <a:ext uri="{FF2B5EF4-FFF2-40B4-BE49-F238E27FC236}">
                <a16:creationId xmlns:a16="http://schemas.microsoft.com/office/drawing/2014/main" id="{2D679D0E-701B-7170-669A-000131416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3C548-FA30-1F86-CDEF-8CF7292CD0AD}"/>
              </a:ext>
            </a:extLst>
          </p:cNvPr>
          <p:cNvSpPr>
            <a:spLocks noGrp="1"/>
          </p:cNvSpPr>
          <p:nvPr>
            <p:ph type="sldNum" sz="quarter" idx="12"/>
          </p:nvPr>
        </p:nvSpPr>
        <p:spPr/>
        <p:txBody>
          <a:bodyPr/>
          <a:lstStyle/>
          <a:p>
            <a:fld id="{C7491D08-0EB6-4945-B9F6-1D6E763D176D}" type="slidenum">
              <a:rPr lang="en-US" smtClean="0"/>
              <a:t>‹#›</a:t>
            </a:fld>
            <a:endParaRPr lang="en-US"/>
          </a:p>
        </p:txBody>
      </p:sp>
    </p:spTree>
    <p:extLst>
      <p:ext uri="{BB962C8B-B14F-4D97-AF65-F5344CB8AC3E}">
        <p14:creationId xmlns:p14="http://schemas.microsoft.com/office/powerpoint/2010/main" val="337899161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AF06-1D13-AED3-7FFD-2B9876848E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E7B69A-027C-D234-B5E2-CA0625E1C5C2}"/>
              </a:ext>
            </a:extLst>
          </p:cNvPr>
          <p:cNvSpPr>
            <a:spLocks noGrp="1"/>
          </p:cNvSpPr>
          <p:nvPr>
            <p:ph type="dt" sz="half" idx="10"/>
          </p:nvPr>
        </p:nvSpPr>
        <p:spPr/>
        <p:txBody>
          <a:bodyPr/>
          <a:lstStyle/>
          <a:p>
            <a:fld id="{8D6666D6-5780-4D4C-B4BB-7B3D57F1414A}" type="datetime1">
              <a:rPr lang="en-US" smtClean="0"/>
              <a:t>8/7/2024</a:t>
            </a:fld>
            <a:endParaRPr lang="en-US" dirty="0"/>
          </a:p>
        </p:txBody>
      </p:sp>
      <p:sp>
        <p:nvSpPr>
          <p:cNvPr id="4" name="Footer Placeholder 3">
            <a:extLst>
              <a:ext uri="{FF2B5EF4-FFF2-40B4-BE49-F238E27FC236}">
                <a16:creationId xmlns:a16="http://schemas.microsoft.com/office/drawing/2014/main" id="{BFB5BCAB-ED2D-DEAD-A455-8DE2CA9D601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C5DE0D8-8C5F-C32E-8A8C-1EF2E06B370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26161301"/>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52F2D9-A6C2-462D-B08F-92CC9D7CC2B8}" type="datetime1">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639368"/>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1FFFDE-8537-4F26-A84C-23D70C966513}" type="datetime1">
              <a:rPr lang="en-US" smtClean="0"/>
              <a:t>8/7/2024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65554317"/>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7C1B72-1CA1-4579-BD31-8F4435ADD493}" type="datetime1">
              <a:rPr lang="en-US" smtClean="0"/>
              <a:t>8/7/2024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166114"/>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88A634-E856-4298-B302-D12B53E69ECB}" type="datetime1">
              <a:rPr lang="en-US" smtClean="0"/>
              <a:t>8/7/2024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57301608"/>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5531CB-C6FA-4EF1-92F8-4893906D0C4A}" type="datetime1">
              <a:rPr lang="en-US" smtClean="0"/>
              <a:t>8/7/2024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3101885"/>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F65F7-2079-481E-BB24-34156E913CA9}" type="datetime1">
              <a:rPr lang="en-US" smtClean="0"/>
              <a:t>8/7/2024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23579480"/>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30E5C-BEAA-447B-80DE-9DE26307FE12}" type="datetime1">
              <a:rPr lang="en-US" smtClean="0"/>
              <a:t>8/7/2024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136395224"/>
      </p:ext>
    </p:extLst>
  </p:cSld>
  <p:clrMap bg1="lt1" tx1="dk1" bg2="lt2" tx2="dk2" accent1="accent1" accent2="accent2" accent3="accent3" accent4="accent4" accent5="accent5" accent6="accent6" hlink="hlink" folHlink="folHlink"/>
  <p:sldLayoutIdLst>
    <p:sldLayoutId id="2147483763" r:id="rId1"/>
    <p:sldLayoutId id="2147483774" r:id="rId2"/>
    <p:sldLayoutId id="2147483787"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Lst>
  <p:transition spd="slow">
    <p:push dir="u"/>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92F60B-718A-5C72-FD9C-4F06D23E78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7B26C7-FB80-9DBB-CAF2-DEBFDEA146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0EB13D-F3C4-2910-E1FA-F285258DF1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17C60D-EEDC-4045-921B-A0DDC6521864}" type="datetime1">
              <a:rPr lang="en-US" smtClean="0"/>
              <a:t>8/7/2024</a:t>
            </a:fld>
            <a:endParaRPr lang="en-US"/>
          </a:p>
        </p:txBody>
      </p:sp>
      <p:sp>
        <p:nvSpPr>
          <p:cNvPr id="5" name="Footer Placeholder 4">
            <a:extLst>
              <a:ext uri="{FF2B5EF4-FFF2-40B4-BE49-F238E27FC236}">
                <a16:creationId xmlns:a16="http://schemas.microsoft.com/office/drawing/2014/main" id="{EA93D820-2D94-B13C-08C7-F65452707F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A899E48-DF03-F712-11E9-EBABB79CBE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491D08-0EB6-4945-B9F6-1D6E763D176D}" type="slidenum">
              <a:rPr lang="en-US" smtClean="0"/>
              <a:t>‹#›</a:t>
            </a:fld>
            <a:endParaRPr lang="en-US"/>
          </a:p>
        </p:txBody>
      </p:sp>
    </p:spTree>
    <p:extLst>
      <p:ext uri="{BB962C8B-B14F-4D97-AF65-F5344CB8AC3E}">
        <p14:creationId xmlns:p14="http://schemas.microsoft.com/office/powerpoint/2010/main" val="3484886458"/>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Lst>
  <p:transition spd="slow">
    <p:push dir="u"/>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gradcoach.com/analytical-vs-descriptive-writing/"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www.zotero.org/"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canva.com/graphs/gantt-charts/"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1249C3E-EBAA-CD4D-9A7E-E653017CBCF6}"/>
              </a:ext>
            </a:extLst>
          </p:cNvPr>
          <p:cNvSpPr txBox="1"/>
          <p:nvPr/>
        </p:nvSpPr>
        <p:spPr>
          <a:xfrm>
            <a:off x="-412376" y="3092824"/>
            <a:ext cx="184731" cy="369332"/>
          </a:xfrm>
          <a:prstGeom prst="rect">
            <a:avLst/>
          </a:prstGeom>
          <a:noFill/>
        </p:spPr>
        <p:txBody>
          <a:bodyPr wrap="none" rtlCol="0">
            <a:spAutoFit/>
          </a:bodyPr>
          <a:lstStyle/>
          <a:p>
            <a:endParaRPr lang="en-US"/>
          </a:p>
        </p:txBody>
      </p:sp>
      <p:sp>
        <p:nvSpPr>
          <p:cNvPr id="12" name="TextBox 11">
            <a:extLst>
              <a:ext uri="{FF2B5EF4-FFF2-40B4-BE49-F238E27FC236}">
                <a16:creationId xmlns:a16="http://schemas.microsoft.com/office/drawing/2014/main" id="{582F353B-1563-4F4E-AC4F-91305758A443}"/>
              </a:ext>
            </a:extLst>
          </p:cNvPr>
          <p:cNvSpPr txBox="1"/>
          <p:nvPr/>
        </p:nvSpPr>
        <p:spPr>
          <a:xfrm>
            <a:off x="459566" y="1188827"/>
            <a:ext cx="8867816" cy="769441"/>
          </a:xfrm>
          <a:prstGeom prst="rect">
            <a:avLst/>
          </a:prstGeom>
          <a:noFill/>
        </p:spPr>
        <p:txBody>
          <a:bodyPr wrap="square" rtlCol="0">
            <a:spAutoFit/>
          </a:bodyPr>
          <a:lstStyle/>
          <a:p>
            <a:r>
              <a:rPr lang="en-US" sz="4400" b="1" dirty="0">
                <a:latin typeface="+mj-lt"/>
              </a:rPr>
              <a:t>How To Write Up A Proposal</a:t>
            </a:r>
            <a:endParaRPr lang="en-GB" sz="4400" b="1" dirty="0">
              <a:latin typeface="+mj-lt"/>
            </a:endParaRPr>
          </a:p>
        </p:txBody>
      </p:sp>
      <p:sp>
        <p:nvSpPr>
          <p:cNvPr id="16" name="Title 1">
            <a:extLst>
              <a:ext uri="{FF2B5EF4-FFF2-40B4-BE49-F238E27FC236}">
                <a16:creationId xmlns:a16="http://schemas.microsoft.com/office/drawing/2014/main" id="{DE0AEE65-C16F-A648-9DA4-F28F813E165A}"/>
              </a:ext>
            </a:extLst>
          </p:cNvPr>
          <p:cNvSpPr txBox="1">
            <a:spLocks/>
          </p:cNvSpPr>
          <p:nvPr/>
        </p:nvSpPr>
        <p:spPr>
          <a:xfrm>
            <a:off x="578060" y="2068963"/>
            <a:ext cx="5594233" cy="4623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400" b="1" dirty="0"/>
              <a:t>Fahad Almsned, MD, PhD, MAS</a:t>
            </a:r>
          </a:p>
        </p:txBody>
      </p:sp>
      <p:pic>
        <p:nvPicPr>
          <p:cNvPr id="4" name="Picture 3">
            <a:extLst>
              <a:ext uri="{FF2B5EF4-FFF2-40B4-BE49-F238E27FC236}">
                <a16:creationId xmlns:a16="http://schemas.microsoft.com/office/drawing/2014/main" id="{FD0595E3-8225-CC8D-1CC4-9A25B6CE2EAB}"/>
              </a:ext>
            </a:extLst>
          </p:cNvPr>
          <p:cNvPicPr>
            <a:picLocks noChangeAspect="1"/>
          </p:cNvPicPr>
          <p:nvPr/>
        </p:nvPicPr>
        <p:blipFill>
          <a:blip r:embed="rId3">
            <a:duotone>
              <a:schemeClr val="accent4">
                <a:shade val="45000"/>
                <a:satMod val="135000"/>
              </a:schemeClr>
              <a:prstClr val="white"/>
            </a:duotone>
          </a:blip>
          <a:stretch>
            <a:fillRect/>
          </a:stretch>
        </p:blipFill>
        <p:spPr>
          <a:xfrm>
            <a:off x="7442804" y="2108804"/>
            <a:ext cx="4745736" cy="4745736"/>
          </a:xfrm>
          <a:prstGeom prst="rect">
            <a:avLst/>
          </a:prstGeom>
          <a:noFill/>
        </p:spPr>
      </p:pic>
      <p:sp>
        <p:nvSpPr>
          <p:cNvPr id="6" name="TextBox 5">
            <a:extLst>
              <a:ext uri="{FF2B5EF4-FFF2-40B4-BE49-F238E27FC236}">
                <a16:creationId xmlns:a16="http://schemas.microsoft.com/office/drawing/2014/main" id="{844C8A3C-1FA6-E0F5-1075-3BE51AED44F9}"/>
              </a:ext>
            </a:extLst>
          </p:cNvPr>
          <p:cNvSpPr txBox="1"/>
          <p:nvPr/>
        </p:nvSpPr>
        <p:spPr>
          <a:xfrm>
            <a:off x="578060" y="2450347"/>
            <a:ext cx="8232086" cy="2031325"/>
          </a:xfrm>
          <a:prstGeom prst="rect">
            <a:avLst/>
          </a:prstGeom>
          <a:noFill/>
        </p:spPr>
        <p:txBody>
          <a:bodyPr wrap="square" rtlCol="0">
            <a:spAutoFit/>
          </a:bodyPr>
          <a:lstStyle/>
          <a:p>
            <a:r>
              <a:rPr lang="en-US" i="1" dirty="0">
                <a:latin typeface="+mj-lt"/>
              </a:rPr>
              <a:t>Director, Advanced Analytics and Predictive Modelling at Eastern Health Cluster (E1)</a:t>
            </a:r>
          </a:p>
          <a:p>
            <a:r>
              <a:rPr lang="en-US" i="1" dirty="0">
                <a:latin typeface="+mj-lt"/>
              </a:rPr>
              <a:t>Director, Research Operations at KFSH-D</a:t>
            </a:r>
          </a:p>
          <a:p>
            <a:r>
              <a:rPr lang="en-US" i="1" dirty="0">
                <a:latin typeface="+mj-lt"/>
              </a:rPr>
              <a:t>Institutional Review Board (IRB) Chairperson at KFSH-D</a:t>
            </a:r>
          </a:p>
          <a:p>
            <a:r>
              <a:rPr lang="en-US" i="1" dirty="0">
                <a:latin typeface="+mj-lt"/>
              </a:rPr>
              <a:t>Associate Consultant of Bioinformatics at KFSH-D</a:t>
            </a:r>
          </a:p>
          <a:p>
            <a:r>
              <a:rPr lang="en-US" i="1" dirty="0">
                <a:latin typeface="+mj-lt"/>
              </a:rPr>
              <a:t>Affiliated Graduate Faculty at George Mason University</a:t>
            </a:r>
          </a:p>
          <a:p>
            <a:r>
              <a:rPr lang="en-US" i="1" dirty="0">
                <a:latin typeface="+mj-lt"/>
              </a:rPr>
              <a:t>R&amp;D Consultant and Member of the Board of Advisors at </a:t>
            </a:r>
            <a:r>
              <a:rPr lang="en-US" i="1" dirty="0" err="1">
                <a:latin typeface="+mj-lt"/>
              </a:rPr>
              <a:t>GeneoClinic</a:t>
            </a:r>
            <a:endParaRPr lang="en-US" i="1" dirty="0">
              <a:latin typeface="+mj-lt"/>
            </a:endParaRPr>
          </a:p>
          <a:p>
            <a:r>
              <a:rPr lang="en-US" i="1" dirty="0">
                <a:latin typeface="+mj-lt"/>
              </a:rPr>
              <a:t>Health Track Lead, Artificial Intelligence Governance Association</a:t>
            </a:r>
            <a:endParaRPr lang="en-GB" sz="1600" i="1" dirty="0">
              <a:latin typeface="+mj-lt"/>
            </a:endParaRPr>
          </a:p>
        </p:txBody>
      </p:sp>
      <p:pic>
        <p:nvPicPr>
          <p:cNvPr id="8" name="Picture 2" descr="Login Page">
            <a:extLst>
              <a:ext uri="{FF2B5EF4-FFF2-40B4-BE49-F238E27FC236}">
                <a16:creationId xmlns:a16="http://schemas.microsoft.com/office/drawing/2014/main" id="{7650220B-ACDD-AA56-116B-9CC5AF83AE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637" y="4788753"/>
            <a:ext cx="2250558" cy="10779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 Into Your Account - Eastern Health Cluster">
            <a:extLst>
              <a:ext uri="{FF2B5EF4-FFF2-40B4-BE49-F238E27FC236}">
                <a16:creationId xmlns:a16="http://schemas.microsoft.com/office/drawing/2014/main" id="{3EAE3F7A-6258-6F86-B79F-83638FE811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566" y="5967489"/>
            <a:ext cx="2782708" cy="67649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CCDC6B1F-E081-D1C9-BE8C-031F25EB3555}"/>
              </a:ext>
            </a:extLst>
          </p:cNvPr>
          <p:cNvPicPr>
            <a:picLocks noChangeAspect="1"/>
          </p:cNvPicPr>
          <p:nvPr/>
        </p:nvPicPr>
        <p:blipFill>
          <a:blip r:embed="rId6"/>
          <a:stretch>
            <a:fillRect/>
          </a:stretch>
        </p:blipFill>
        <p:spPr>
          <a:xfrm>
            <a:off x="5337307" y="4203056"/>
            <a:ext cx="2026956" cy="2036943"/>
          </a:xfrm>
          <a:prstGeom prst="rect">
            <a:avLst/>
          </a:prstGeom>
        </p:spPr>
      </p:pic>
      <p:pic>
        <p:nvPicPr>
          <p:cNvPr id="11" name="Picture 10">
            <a:extLst>
              <a:ext uri="{FF2B5EF4-FFF2-40B4-BE49-F238E27FC236}">
                <a16:creationId xmlns:a16="http://schemas.microsoft.com/office/drawing/2014/main" id="{AFE83BAD-7938-F3EF-5643-C0AA804FF0C4}"/>
              </a:ext>
            </a:extLst>
          </p:cNvPr>
          <p:cNvPicPr>
            <a:picLocks noChangeAspect="1"/>
          </p:cNvPicPr>
          <p:nvPr/>
        </p:nvPicPr>
        <p:blipFill>
          <a:blip r:embed="rId7"/>
          <a:stretch>
            <a:fillRect/>
          </a:stretch>
        </p:blipFill>
        <p:spPr>
          <a:xfrm>
            <a:off x="3661353" y="5811107"/>
            <a:ext cx="1319666" cy="857783"/>
          </a:xfrm>
          <a:prstGeom prst="rect">
            <a:avLst/>
          </a:prstGeom>
        </p:spPr>
      </p:pic>
      <p:pic>
        <p:nvPicPr>
          <p:cNvPr id="13" name="Picture 12">
            <a:extLst>
              <a:ext uri="{FF2B5EF4-FFF2-40B4-BE49-F238E27FC236}">
                <a16:creationId xmlns:a16="http://schemas.microsoft.com/office/drawing/2014/main" id="{EA54C7F4-0BF3-42DA-9A0F-9BA4FB024502}"/>
              </a:ext>
            </a:extLst>
          </p:cNvPr>
          <p:cNvPicPr>
            <a:picLocks noChangeAspect="1"/>
          </p:cNvPicPr>
          <p:nvPr/>
        </p:nvPicPr>
        <p:blipFill>
          <a:blip r:embed="rId8"/>
          <a:stretch>
            <a:fillRect/>
          </a:stretch>
        </p:blipFill>
        <p:spPr>
          <a:xfrm>
            <a:off x="5852932" y="5687207"/>
            <a:ext cx="1170793" cy="1170793"/>
          </a:xfrm>
          <a:prstGeom prst="rect">
            <a:avLst/>
          </a:prstGeom>
        </p:spPr>
      </p:pic>
      <p:pic>
        <p:nvPicPr>
          <p:cNvPr id="14" name="Picture 13">
            <a:extLst>
              <a:ext uri="{FF2B5EF4-FFF2-40B4-BE49-F238E27FC236}">
                <a16:creationId xmlns:a16="http://schemas.microsoft.com/office/drawing/2014/main" id="{D5250A9F-32E8-D643-A325-7A3E88A760BA}"/>
              </a:ext>
            </a:extLst>
          </p:cNvPr>
          <p:cNvPicPr>
            <a:picLocks noChangeAspect="1"/>
          </p:cNvPicPr>
          <p:nvPr/>
        </p:nvPicPr>
        <p:blipFill>
          <a:blip r:embed="rId9"/>
          <a:stretch>
            <a:fillRect/>
          </a:stretch>
        </p:blipFill>
        <p:spPr>
          <a:xfrm>
            <a:off x="3767736" y="4760879"/>
            <a:ext cx="1106899" cy="973716"/>
          </a:xfrm>
          <a:prstGeom prst="rect">
            <a:avLst/>
          </a:prstGeom>
        </p:spPr>
      </p:pic>
      <p:pic>
        <p:nvPicPr>
          <p:cNvPr id="3" name="Picture 2">
            <a:extLst>
              <a:ext uri="{FF2B5EF4-FFF2-40B4-BE49-F238E27FC236}">
                <a16:creationId xmlns:a16="http://schemas.microsoft.com/office/drawing/2014/main" id="{9CCE8C11-5CE5-E892-3633-812DA2CDF20E}"/>
              </a:ext>
            </a:extLst>
          </p:cNvPr>
          <p:cNvPicPr>
            <a:picLocks noChangeAspect="1"/>
          </p:cNvPicPr>
          <p:nvPr/>
        </p:nvPicPr>
        <p:blipFill>
          <a:blip r:embed="rId10"/>
          <a:stretch>
            <a:fillRect/>
          </a:stretch>
        </p:blipFill>
        <p:spPr>
          <a:xfrm>
            <a:off x="7988135" y="330497"/>
            <a:ext cx="3802006" cy="1021512"/>
          </a:xfrm>
          <a:prstGeom prst="rect">
            <a:avLst/>
          </a:prstGeom>
        </p:spPr>
      </p:pic>
    </p:spTree>
    <p:extLst>
      <p:ext uri="{BB962C8B-B14F-4D97-AF65-F5344CB8AC3E}">
        <p14:creationId xmlns:p14="http://schemas.microsoft.com/office/powerpoint/2010/main" val="3281085957"/>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4662F-50D3-AD38-C558-09A5D21E8F99}"/>
              </a:ext>
            </a:extLst>
          </p:cNvPr>
          <p:cNvSpPr>
            <a:spLocks noGrp="1"/>
          </p:cNvSpPr>
          <p:nvPr>
            <p:ph type="title"/>
          </p:nvPr>
        </p:nvSpPr>
        <p:spPr/>
        <p:txBody>
          <a:bodyPr/>
          <a:lstStyle/>
          <a:p>
            <a:r>
              <a:rPr lang="en-US" b="1" dirty="0"/>
              <a:t>#1 Provisional Title </a:t>
            </a:r>
          </a:p>
        </p:txBody>
      </p:sp>
      <p:sp>
        <p:nvSpPr>
          <p:cNvPr id="3" name="Content Placeholder 2">
            <a:extLst>
              <a:ext uri="{FF2B5EF4-FFF2-40B4-BE49-F238E27FC236}">
                <a16:creationId xmlns:a16="http://schemas.microsoft.com/office/drawing/2014/main" id="{1D9E9590-4D6E-F453-93A8-95A1550BFDE3}"/>
              </a:ext>
            </a:extLst>
          </p:cNvPr>
          <p:cNvSpPr>
            <a:spLocks noGrp="1"/>
          </p:cNvSpPr>
          <p:nvPr>
            <p:ph idx="1"/>
          </p:nvPr>
        </p:nvSpPr>
        <p:spPr/>
        <p:txBody>
          <a:bodyPr>
            <a:normAutofit/>
          </a:bodyPr>
          <a:lstStyle/>
          <a:p>
            <a:pPr marL="201168" lvl="1" indent="0">
              <a:buNone/>
            </a:pPr>
            <a:endParaRPr lang="en-US" sz="3600" dirty="0">
              <a:latin typeface="+mj-lt"/>
            </a:endParaRPr>
          </a:p>
          <a:p>
            <a:pPr marL="201168" lvl="1" indent="0">
              <a:buNone/>
            </a:pPr>
            <a:r>
              <a:rPr lang="en-US" sz="3600" dirty="0">
                <a:latin typeface="+mj-lt"/>
              </a:rPr>
              <a:t>Examples:</a:t>
            </a:r>
          </a:p>
          <a:p>
            <a:pPr marL="201168" lvl="1" indent="0">
              <a:buNone/>
            </a:pPr>
            <a:r>
              <a:rPr lang="en-US" sz="3200" dirty="0">
                <a:latin typeface="+mj-lt"/>
              </a:rPr>
              <a:t>“Preoperative Anxiety in Children.”</a:t>
            </a:r>
          </a:p>
          <a:p>
            <a:pPr marL="201168" lvl="1" indent="0">
              <a:buNone/>
            </a:pPr>
            <a:r>
              <a:rPr lang="en-US" sz="3200" dirty="0">
                <a:latin typeface="+mj-lt"/>
              </a:rPr>
              <a:t>“The effects of a counseling program by nurses on preoperative anxiety in children undergoing tonsillectomy in KFSH-D; A cross-sectional study.”</a:t>
            </a:r>
          </a:p>
        </p:txBody>
      </p:sp>
      <p:sp>
        <p:nvSpPr>
          <p:cNvPr id="4" name="Slide Number Placeholder 3">
            <a:extLst>
              <a:ext uri="{FF2B5EF4-FFF2-40B4-BE49-F238E27FC236}">
                <a16:creationId xmlns:a16="http://schemas.microsoft.com/office/drawing/2014/main" id="{161A92E0-3C03-6F74-EBC1-70B546214C63}"/>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35185361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4662F-50D3-AD38-C558-09A5D21E8F99}"/>
              </a:ext>
            </a:extLst>
          </p:cNvPr>
          <p:cNvSpPr>
            <a:spLocks noGrp="1"/>
          </p:cNvSpPr>
          <p:nvPr>
            <p:ph type="title"/>
          </p:nvPr>
        </p:nvSpPr>
        <p:spPr/>
        <p:txBody>
          <a:bodyPr/>
          <a:lstStyle/>
          <a:p>
            <a:r>
              <a:rPr lang="en-US" b="1" dirty="0"/>
              <a:t>#1 Provisional Title </a:t>
            </a:r>
          </a:p>
        </p:txBody>
      </p:sp>
      <p:sp>
        <p:nvSpPr>
          <p:cNvPr id="3" name="Content Placeholder 2">
            <a:extLst>
              <a:ext uri="{FF2B5EF4-FFF2-40B4-BE49-F238E27FC236}">
                <a16:creationId xmlns:a16="http://schemas.microsoft.com/office/drawing/2014/main" id="{1D9E9590-4D6E-F453-93A8-95A1550BFDE3}"/>
              </a:ext>
            </a:extLst>
          </p:cNvPr>
          <p:cNvSpPr>
            <a:spLocks noGrp="1"/>
          </p:cNvSpPr>
          <p:nvPr>
            <p:ph idx="1"/>
          </p:nvPr>
        </p:nvSpPr>
        <p:spPr/>
        <p:txBody>
          <a:bodyPr>
            <a:normAutofit/>
          </a:bodyPr>
          <a:lstStyle/>
          <a:p>
            <a:pPr marL="384048" lvl="2" indent="0">
              <a:buNone/>
            </a:pPr>
            <a:r>
              <a:rPr lang="en-US" sz="2800" dirty="0">
                <a:latin typeface="+mj-lt"/>
              </a:rPr>
              <a:t>“The effects of a counseling program by nurses on preoperative anxiety in children undergoing tonsillectomy in KFSH-D; A cross-sectional study.”</a:t>
            </a:r>
          </a:p>
          <a:p>
            <a:pPr marL="384048" lvl="2" indent="0">
              <a:buNone/>
            </a:pPr>
            <a:endParaRPr lang="en-US" sz="2800" dirty="0">
              <a:latin typeface="+mj-lt"/>
            </a:endParaRPr>
          </a:p>
          <a:p>
            <a:pPr marL="201168" lvl="1" indent="0">
              <a:buNone/>
            </a:pPr>
            <a:r>
              <a:rPr lang="en-US" sz="2800" dirty="0">
                <a:latin typeface="+mj-lt"/>
              </a:rPr>
              <a:t>What does it </a:t>
            </a:r>
            <a:r>
              <a:rPr lang="en-US" sz="2800" b="1" dirty="0">
                <a:solidFill>
                  <a:srgbClr val="FF0000"/>
                </a:solidFill>
                <a:latin typeface="+mj-lt"/>
              </a:rPr>
              <a:t>communicate</a:t>
            </a:r>
            <a:r>
              <a:rPr lang="en-US" sz="2800" dirty="0">
                <a:solidFill>
                  <a:schemeClr val="tx1">
                    <a:lumMod val="95000"/>
                    <a:lumOff val="5000"/>
                  </a:schemeClr>
                </a:solidFill>
                <a:latin typeface="+mj-lt"/>
              </a:rPr>
              <a:t>?</a:t>
            </a:r>
          </a:p>
          <a:p>
            <a:pPr marL="914400" lvl="2" indent="0">
              <a:buNone/>
            </a:pPr>
            <a:r>
              <a:rPr lang="en-US" sz="2000" b="1" dirty="0">
                <a:latin typeface="+mj-lt"/>
              </a:rPr>
              <a:t>Broad topic: </a:t>
            </a:r>
            <a:r>
              <a:rPr lang="en-US" sz="2000" dirty="0">
                <a:latin typeface="+mj-lt"/>
              </a:rPr>
              <a:t>preoperative </a:t>
            </a:r>
            <a:r>
              <a:rPr lang="en-US" dirty="0">
                <a:latin typeface="+mj-lt"/>
              </a:rPr>
              <a:t>anxiety management; </a:t>
            </a:r>
            <a:r>
              <a:rPr lang="en-US" b="1" dirty="0">
                <a:latin typeface="+mj-lt"/>
              </a:rPr>
              <a:t>focal topics: </a:t>
            </a:r>
            <a:r>
              <a:rPr lang="en-US" dirty="0">
                <a:latin typeface="+mj-lt"/>
              </a:rPr>
              <a:t>Nurse-Led Counseling and children undergoing tonsillectomy</a:t>
            </a:r>
            <a:r>
              <a:rPr lang="en-US" b="1" dirty="0">
                <a:latin typeface="+mj-lt"/>
              </a:rPr>
              <a:t>; context: </a:t>
            </a:r>
            <a:r>
              <a:rPr lang="en-US" dirty="0">
                <a:latin typeface="+mj-lt"/>
              </a:rPr>
              <a:t>preoperative care for children undergoing tonsillectomy at KFSH-D</a:t>
            </a:r>
            <a:r>
              <a:rPr lang="en-US" b="1" dirty="0">
                <a:latin typeface="+mj-lt"/>
              </a:rPr>
              <a:t>; intervention: </a:t>
            </a:r>
            <a:r>
              <a:rPr lang="en-US" dirty="0">
                <a:latin typeface="+mj-lt"/>
              </a:rPr>
              <a:t>a counseling program by nurses</a:t>
            </a:r>
            <a:r>
              <a:rPr lang="en-US" b="1" dirty="0">
                <a:latin typeface="+mj-lt"/>
              </a:rPr>
              <a:t>; methodology: </a:t>
            </a:r>
            <a:r>
              <a:rPr lang="en-US" dirty="0">
                <a:latin typeface="+mj-lt"/>
              </a:rPr>
              <a:t>cross-sectional</a:t>
            </a:r>
            <a:r>
              <a:rPr lang="en-US" b="1" dirty="0">
                <a:latin typeface="+mj-lt"/>
              </a:rPr>
              <a:t>; Target Population: c</a:t>
            </a:r>
            <a:r>
              <a:rPr lang="en-US" dirty="0">
                <a:latin typeface="+mj-lt"/>
              </a:rPr>
              <a:t>hildren undergoing tonsillectomy.</a:t>
            </a:r>
            <a:endParaRPr lang="en-US" sz="2000" dirty="0">
              <a:latin typeface="+mj-lt"/>
            </a:endParaRPr>
          </a:p>
          <a:p>
            <a:pPr marL="384048" lvl="2" indent="0">
              <a:buNone/>
            </a:pPr>
            <a:endParaRPr lang="en-US" sz="3200" dirty="0">
              <a:latin typeface="+mj-lt"/>
            </a:endParaRPr>
          </a:p>
        </p:txBody>
      </p:sp>
      <p:sp>
        <p:nvSpPr>
          <p:cNvPr id="4" name="Slide Number Placeholder 3">
            <a:extLst>
              <a:ext uri="{FF2B5EF4-FFF2-40B4-BE49-F238E27FC236}">
                <a16:creationId xmlns:a16="http://schemas.microsoft.com/office/drawing/2014/main" id="{E7BEB5EB-6F89-1B01-36E9-08820324DF2E}"/>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32431361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AF77-2C65-2CDA-8CA7-5132FC4A9A42}"/>
              </a:ext>
            </a:extLst>
          </p:cNvPr>
          <p:cNvSpPr>
            <a:spLocks noGrp="1"/>
          </p:cNvSpPr>
          <p:nvPr>
            <p:ph type="title"/>
          </p:nvPr>
        </p:nvSpPr>
        <p:spPr/>
        <p:txBody>
          <a:bodyPr/>
          <a:lstStyle/>
          <a:p>
            <a:r>
              <a:rPr lang="en-US" b="1" dirty="0"/>
              <a:t>#2 Introduction and The Research Problem </a:t>
            </a:r>
          </a:p>
        </p:txBody>
      </p:sp>
      <p:sp>
        <p:nvSpPr>
          <p:cNvPr id="3" name="Content Placeholder 2">
            <a:extLst>
              <a:ext uri="{FF2B5EF4-FFF2-40B4-BE49-F238E27FC236}">
                <a16:creationId xmlns:a16="http://schemas.microsoft.com/office/drawing/2014/main" id="{67A483E0-0973-8324-FC04-1D9D776417B2}"/>
              </a:ext>
            </a:extLst>
          </p:cNvPr>
          <p:cNvSpPr>
            <a:spLocks noGrp="1"/>
          </p:cNvSpPr>
          <p:nvPr>
            <p:ph idx="1"/>
          </p:nvPr>
        </p:nvSpPr>
        <p:spPr/>
        <p:txBody>
          <a:bodyPr>
            <a:normAutofit fontScale="92500"/>
          </a:bodyPr>
          <a:lstStyle/>
          <a:p>
            <a:r>
              <a:rPr lang="en-US" sz="3200" b="1" dirty="0">
                <a:latin typeface="+mj-lt"/>
              </a:rPr>
              <a:t>Intro Chapter</a:t>
            </a:r>
          </a:p>
          <a:p>
            <a:pPr lvl="1"/>
            <a:r>
              <a:rPr lang="en-US" sz="2800" dirty="0">
                <a:latin typeface="+mj-lt"/>
              </a:rPr>
              <a:t>Provide</a:t>
            </a:r>
            <a:r>
              <a:rPr lang="en-US" sz="2800" b="1" dirty="0">
                <a:solidFill>
                  <a:srgbClr val="FF0000"/>
                </a:solidFill>
                <a:latin typeface="+mj-lt"/>
              </a:rPr>
              <a:t> a broad</a:t>
            </a:r>
            <a:r>
              <a:rPr lang="en-US" sz="2800" dirty="0">
                <a:latin typeface="+mj-lt"/>
              </a:rPr>
              <a:t> overview of the topic, then narrow it down to your </a:t>
            </a:r>
            <a:r>
              <a:rPr lang="en-US" sz="2800" b="1" dirty="0">
                <a:solidFill>
                  <a:srgbClr val="FF0000"/>
                </a:solidFill>
                <a:latin typeface="+mj-lt"/>
              </a:rPr>
              <a:t>focal</a:t>
            </a:r>
            <a:r>
              <a:rPr lang="en-US" sz="2800" dirty="0">
                <a:latin typeface="+mj-lt"/>
              </a:rPr>
              <a:t> topic. </a:t>
            </a:r>
          </a:p>
          <a:p>
            <a:pPr lvl="1"/>
            <a:r>
              <a:rPr lang="en-US" sz="2800" dirty="0">
                <a:latin typeface="+mj-lt"/>
              </a:rPr>
              <a:t>Scope: Ringfence your research - </a:t>
            </a:r>
            <a:r>
              <a:rPr lang="en-US" sz="2800" dirty="0">
                <a:latin typeface="+mj-lt"/>
                <a:sym typeface="Wingdings" panose="05000000000000000000" pitchFamily="2" charset="2"/>
              </a:rPr>
              <a:t>Rabbit hole - Narrow your focus.</a:t>
            </a:r>
          </a:p>
          <a:p>
            <a:pPr lvl="1"/>
            <a:r>
              <a:rPr lang="en-US" sz="2800" dirty="0">
                <a:latin typeface="+mj-lt"/>
                <a:sym typeface="Wingdings" panose="05000000000000000000" pitchFamily="2" charset="2"/>
              </a:rPr>
              <a:t>Make it clear what you will be focusing on and what you will exclude.</a:t>
            </a:r>
          </a:p>
          <a:p>
            <a:pPr lvl="1"/>
            <a:endParaRPr lang="en-US" sz="2600" dirty="0">
              <a:latin typeface="+mj-lt"/>
              <a:sym typeface="Wingdings" panose="05000000000000000000" pitchFamily="2" charset="2"/>
            </a:endParaRPr>
          </a:p>
          <a:p>
            <a:pPr marL="201168" lvl="1" indent="0">
              <a:buNone/>
            </a:pPr>
            <a:r>
              <a:rPr lang="en-US" sz="3000" b="1" dirty="0">
                <a:latin typeface="+mj-lt"/>
              </a:rPr>
              <a:t>Focus on the </a:t>
            </a:r>
            <a:r>
              <a:rPr lang="en-US" sz="3000" b="1" dirty="0">
                <a:solidFill>
                  <a:srgbClr val="FF0000"/>
                </a:solidFill>
                <a:latin typeface="+mj-lt"/>
              </a:rPr>
              <a:t>WHY </a:t>
            </a:r>
            <a:r>
              <a:rPr lang="en-US" sz="3000" b="1" dirty="0">
                <a:latin typeface="+mj-lt"/>
              </a:rPr>
              <a:t>(Rationale, The </a:t>
            </a:r>
            <a:r>
              <a:rPr lang="en-US" sz="3000" b="1" dirty="0"/>
              <a:t>GAP</a:t>
            </a:r>
            <a:r>
              <a:rPr lang="en-US" sz="3000" b="1" dirty="0">
                <a:latin typeface="+mj-lt"/>
              </a:rPr>
              <a:t>), not only the </a:t>
            </a:r>
            <a:r>
              <a:rPr lang="en-US" sz="3000" b="1" dirty="0">
                <a:solidFill>
                  <a:srgbClr val="FF0000"/>
                </a:solidFill>
                <a:latin typeface="+mj-lt"/>
              </a:rPr>
              <a:t>WHAT</a:t>
            </a:r>
            <a:endParaRPr lang="en-US" sz="3000" b="1" dirty="0">
              <a:latin typeface="+mj-lt"/>
            </a:endParaRPr>
          </a:p>
          <a:p>
            <a:pPr lvl="1"/>
            <a:r>
              <a:rPr lang="en-US" sz="2800" dirty="0">
                <a:latin typeface="+mj-lt"/>
              </a:rPr>
              <a:t>No research in your </a:t>
            </a:r>
            <a:r>
              <a:rPr lang="en-US" sz="2800" dirty="0">
                <a:solidFill>
                  <a:srgbClr val="FF0000"/>
                </a:solidFill>
                <a:latin typeface="+mj-lt"/>
              </a:rPr>
              <a:t>country</a:t>
            </a:r>
            <a:r>
              <a:rPr lang="en-US" sz="2800" dirty="0">
                <a:latin typeface="+mj-lt"/>
              </a:rPr>
              <a:t> or </a:t>
            </a:r>
            <a:r>
              <a:rPr lang="en-US" sz="2800" dirty="0">
                <a:solidFill>
                  <a:srgbClr val="FF0000"/>
                </a:solidFill>
                <a:latin typeface="+mj-lt"/>
              </a:rPr>
              <a:t>industry</a:t>
            </a:r>
            <a:r>
              <a:rPr lang="en-US" sz="2800" dirty="0">
                <a:latin typeface="+mj-lt"/>
              </a:rPr>
              <a:t>.</a:t>
            </a:r>
          </a:p>
          <a:p>
            <a:pPr lvl="1"/>
            <a:r>
              <a:rPr lang="en-US" sz="2800" dirty="0">
                <a:latin typeface="+mj-lt"/>
              </a:rPr>
              <a:t>Exciting research is </a:t>
            </a:r>
            <a:r>
              <a:rPr lang="en-US" sz="2800" dirty="0">
                <a:solidFill>
                  <a:srgbClr val="FF0000"/>
                </a:solidFill>
                <a:latin typeface="+mj-lt"/>
              </a:rPr>
              <a:t>outdated.</a:t>
            </a:r>
          </a:p>
          <a:p>
            <a:pPr lvl="1"/>
            <a:r>
              <a:rPr lang="en-US" sz="2800" dirty="0">
                <a:latin typeface="+mj-lt"/>
                <a:sym typeface="Wingdings" panose="05000000000000000000" pitchFamily="2" charset="2"/>
              </a:rPr>
              <a:t>Exciting research has </a:t>
            </a:r>
            <a:r>
              <a:rPr lang="en-US" sz="2800" dirty="0">
                <a:solidFill>
                  <a:srgbClr val="FF0000"/>
                </a:solidFill>
                <a:latin typeface="+mj-lt"/>
                <a:sym typeface="Wingdings" panose="05000000000000000000" pitchFamily="2" charset="2"/>
              </a:rPr>
              <a:t>methodological</a:t>
            </a:r>
            <a:r>
              <a:rPr lang="en-US" sz="2800" dirty="0">
                <a:latin typeface="+mj-lt"/>
                <a:sym typeface="Wingdings" panose="05000000000000000000" pitchFamily="2" charset="2"/>
              </a:rPr>
              <a:t> issues.</a:t>
            </a:r>
          </a:p>
          <a:p>
            <a:pPr lvl="1"/>
            <a:endParaRPr lang="en-US" sz="2400" dirty="0">
              <a:latin typeface="+mj-lt"/>
            </a:endParaRPr>
          </a:p>
          <a:p>
            <a:endParaRPr lang="en-US" dirty="0"/>
          </a:p>
          <a:p>
            <a:endParaRPr lang="en-US" dirty="0"/>
          </a:p>
        </p:txBody>
      </p:sp>
      <p:sp>
        <p:nvSpPr>
          <p:cNvPr id="4" name="Slide Number Placeholder 3">
            <a:extLst>
              <a:ext uri="{FF2B5EF4-FFF2-40B4-BE49-F238E27FC236}">
                <a16:creationId xmlns:a16="http://schemas.microsoft.com/office/drawing/2014/main" id="{DBE06DD9-EF18-0804-D6A0-867DCF85D45A}"/>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16810671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3FE3-256C-4710-87D1-92B9C1269885}"/>
              </a:ext>
            </a:extLst>
          </p:cNvPr>
          <p:cNvSpPr>
            <a:spLocks noGrp="1"/>
          </p:cNvSpPr>
          <p:nvPr>
            <p:ph type="title"/>
          </p:nvPr>
        </p:nvSpPr>
        <p:spPr/>
        <p:txBody>
          <a:bodyPr/>
          <a:lstStyle/>
          <a:p>
            <a:r>
              <a:rPr lang="en-US" b="1" dirty="0"/>
              <a:t>#3 Literature Review</a:t>
            </a:r>
          </a:p>
        </p:txBody>
      </p:sp>
      <p:sp>
        <p:nvSpPr>
          <p:cNvPr id="3" name="Content Placeholder 2">
            <a:extLst>
              <a:ext uri="{FF2B5EF4-FFF2-40B4-BE49-F238E27FC236}">
                <a16:creationId xmlns:a16="http://schemas.microsoft.com/office/drawing/2014/main" id="{F8610AA5-11AE-0187-3624-8327D5266D25}"/>
              </a:ext>
            </a:extLst>
          </p:cNvPr>
          <p:cNvSpPr>
            <a:spLocks noGrp="1"/>
          </p:cNvSpPr>
          <p:nvPr>
            <p:ph idx="1"/>
          </p:nvPr>
        </p:nvSpPr>
        <p:spPr>
          <a:xfrm>
            <a:off x="1097280" y="2108201"/>
            <a:ext cx="10154920" cy="3760891"/>
          </a:xfrm>
        </p:spPr>
        <p:txBody>
          <a:bodyPr>
            <a:normAutofit fontScale="92500" lnSpcReduction="10000"/>
          </a:bodyPr>
          <a:lstStyle/>
          <a:p>
            <a:pPr marL="201168" lvl="1" indent="0">
              <a:buNone/>
            </a:pPr>
            <a:r>
              <a:rPr lang="en-US" sz="3600" b="1" dirty="0">
                <a:solidFill>
                  <a:srgbClr val="FF0000"/>
                </a:solidFill>
                <a:latin typeface="+mj-lt"/>
              </a:rPr>
              <a:t>Connecting</a:t>
            </a:r>
            <a:r>
              <a:rPr lang="en-US" sz="3600" dirty="0">
                <a:latin typeface="+mj-lt"/>
              </a:rPr>
              <a:t> the exciting research to yours</a:t>
            </a:r>
          </a:p>
          <a:p>
            <a:pPr lvl="2"/>
            <a:r>
              <a:rPr lang="en-US" sz="2800" dirty="0">
                <a:latin typeface="+mj-lt"/>
              </a:rPr>
              <a:t>Show that you know the exciting research</a:t>
            </a:r>
          </a:p>
          <a:p>
            <a:pPr lvl="2"/>
            <a:r>
              <a:rPr lang="en-US" sz="2800" dirty="0">
                <a:latin typeface="+mj-lt"/>
              </a:rPr>
              <a:t>Reveal the </a:t>
            </a:r>
            <a:r>
              <a:rPr lang="en-US" sz="2800" b="1" dirty="0">
                <a:solidFill>
                  <a:srgbClr val="FF0000"/>
                </a:solidFill>
                <a:latin typeface="+mj-lt"/>
              </a:rPr>
              <a:t>gap</a:t>
            </a:r>
            <a:r>
              <a:rPr lang="en-US" sz="2800" dirty="0">
                <a:latin typeface="+mj-lt"/>
              </a:rPr>
              <a:t> in the exciting research</a:t>
            </a:r>
          </a:p>
          <a:p>
            <a:r>
              <a:rPr lang="en-US" sz="3600" dirty="0">
                <a:latin typeface="+mj-lt"/>
              </a:rPr>
              <a:t>A literature review is not a </a:t>
            </a:r>
            <a:r>
              <a:rPr lang="en-US" sz="3600" b="1" dirty="0">
                <a:solidFill>
                  <a:srgbClr val="FF0000"/>
                </a:solidFill>
                <a:latin typeface="+mj-lt"/>
              </a:rPr>
              <a:t>history</a:t>
            </a:r>
            <a:r>
              <a:rPr lang="en-US" sz="3600" dirty="0">
                <a:latin typeface="+mj-lt"/>
              </a:rPr>
              <a:t> lesson (Avoid Descriptive Writing)</a:t>
            </a:r>
          </a:p>
          <a:p>
            <a:r>
              <a:rPr lang="en-US" sz="3600" dirty="0">
                <a:latin typeface="+mj-lt"/>
              </a:rPr>
              <a:t>It needs to be </a:t>
            </a:r>
            <a:r>
              <a:rPr lang="en-US" sz="3600" b="1" dirty="0">
                <a:solidFill>
                  <a:srgbClr val="FF0000"/>
                </a:solidFill>
                <a:latin typeface="+mj-lt"/>
              </a:rPr>
              <a:t>analytical</a:t>
            </a:r>
            <a:r>
              <a:rPr lang="en-US" sz="3600" dirty="0">
                <a:latin typeface="+mj-lt"/>
              </a:rPr>
              <a:t>, not just descriptive </a:t>
            </a:r>
            <a:r>
              <a:rPr lang="en-US" sz="3600" dirty="0">
                <a:latin typeface="+mj-lt"/>
                <a:hlinkClick r:id="rId3"/>
              </a:rPr>
              <a:t>(Link</a:t>
            </a:r>
            <a:r>
              <a:rPr lang="en-US" sz="3600" dirty="0">
                <a:latin typeface="+mj-lt"/>
              </a:rPr>
              <a:t>)</a:t>
            </a:r>
          </a:p>
          <a:p>
            <a:r>
              <a:rPr lang="en-US" sz="3600" dirty="0">
                <a:latin typeface="+mj-lt"/>
              </a:rPr>
              <a:t>Think about it as an </a:t>
            </a:r>
            <a:r>
              <a:rPr lang="en-US" sz="3600" b="1" dirty="0">
                <a:solidFill>
                  <a:srgbClr val="FF0000"/>
                </a:solidFill>
                <a:latin typeface="+mj-lt"/>
              </a:rPr>
              <a:t>argument</a:t>
            </a:r>
            <a:r>
              <a:rPr lang="en-US" sz="3600" dirty="0">
                <a:latin typeface="+mj-lt"/>
              </a:rPr>
              <a:t>. How has that developed over time?</a:t>
            </a:r>
          </a:p>
          <a:p>
            <a:endParaRPr lang="en-US" dirty="0"/>
          </a:p>
        </p:txBody>
      </p:sp>
      <p:sp>
        <p:nvSpPr>
          <p:cNvPr id="4" name="Slide Number Placeholder 3">
            <a:extLst>
              <a:ext uri="{FF2B5EF4-FFF2-40B4-BE49-F238E27FC236}">
                <a16:creationId xmlns:a16="http://schemas.microsoft.com/office/drawing/2014/main" id="{6BC3F08C-B1E5-18C0-7403-A7A230FE6788}"/>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31353518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3FE3-256C-4710-87D1-92B9C1269885}"/>
              </a:ext>
            </a:extLst>
          </p:cNvPr>
          <p:cNvSpPr>
            <a:spLocks noGrp="1"/>
          </p:cNvSpPr>
          <p:nvPr>
            <p:ph type="title"/>
          </p:nvPr>
        </p:nvSpPr>
        <p:spPr/>
        <p:txBody>
          <a:bodyPr/>
          <a:lstStyle/>
          <a:p>
            <a:r>
              <a:rPr lang="en-US" b="1" dirty="0"/>
              <a:t>#4 Research Design (Methodology)</a:t>
            </a:r>
          </a:p>
        </p:txBody>
      </p:sp>
      <p:sp>
        <p:nvSpPr>
          <p:cNvPr id="3" name="Content Placeholder 2">
            <a:extLst>
              <a:ext uri="{FF2B5EF4-FFF2-40B4-BE49-F238E27FC236}">
                <a16:creationId xmlns:a16="http://schemas.microsoft.com/office/drawing/2014/main" id="{F8610AA5-11AE-0187-3624-8327D5266D25}"/>
              </a:ext>
            </a:extLst>
          </p:cNvPr>
          <p:cNvSpPr>
            <a:spLocks noGrp="1"/>
          </p:cNvSpPr>
          <p:nvPr>
            <p:ph idx="1"/>
          </p:nvPr>
        </p:nvSpPr>
        <p:spPr/>
        <p:txBody>
          <a:bodyPr>
            <a:normAutofit/>
          </a:bodyPr>
          <a:lstStyle/>
          <a:p>
            <a:r>
              <a:rPr lang="en-US" dirty="0">
                <a:latin typeface="+mj-lt"/>
              </a:rPr>
              <a:t>It is </a:t>
            </a:r>
            <a:r>
              <a:rPr lang="en-US" sz="2800" dirty="0">
                <a:latin typeface="+mj-lt"/>
              </a:rPr>
              <a:t>about explaining the </a:t>
            </a:r>
            <a:r>
              <a:rPr lang="en-US" sz="2800" b="1" dirty="0">
                <a:solidFill>
                  <a:srgbClr val="FF0000"/>
                </a:solidFill>
                <a:latin typeface="+mj-lt"/>
              </a:rPr>
              <a:t>HOW</a:t>
            </a:r>
            <a:r>
              <a:rPr lang="en-US" sz="2800" dirty="0">
                <a:latin typeface="+mj-lt"/>
              </a:rPr>
              <a:t> of your research in </a:t>
            </a:r>
            <a:r>
              <a:rPr lang="en-US" sz="2800" dirty="0">
                <a:solidFill>
                  <a:srgbClr val="FF0000"/>
                </a:solidFill>
                <a:latin typeface="+mj-lt"/>
              </a:rPr>
              <a:t>details.</a:t>
            </a:r>
          </a:p>
          <a:p>
            <a:r>
              <a:rPr lang="en-US" sz="2800" dirty="0">
                <a:latin typeface="+mj-lt"/>
              </a:rPr>
              <a:t>Like the title, the design might change as you undertake the research</a:t>
            </a:r>
          </a:p>
          <a:p>
            <a:pPr lvl="1"/>
            <a:r>
              <a:rPr lang="en-US" sz="2800" dirty="0">
                <a:latin typeface="+mj-lt"/>
              </a:rPr>
              <a:t>Your </a:t>
            </a:r>
            <a:r>
              <a:rPr lang="en-US" sz="2800" b="1" dirty="0">
                <a:latin typeface="+mj-lt"/>
              </a:rPr>
              <a:t>data</a:t>
            </a:r>
            <a:r>
              <a:rPr lang="en-US" sz="2800" dirty="0">
                <a:latin typeface="+mj-lt"/>
              </a:rPr>
              <a:t> results will push you to undertake a different analysis</a:t>
            </a:r>
          </a:p>
          <a:p>
            <a:pPr lvl="1"/>
            <a:r>
              <a:rPr lang="en-US" sz="2800" dirty="0">
                <a:latin typeface="+mj-lt"/>
              </a:rPr>
              <a:t>You wouldn't want to switch drastically (e.g., </a:t>
            </a:r>
            <a:r>
              <a:rPr lang="en-US" sz="2800" dirty="0">
                <a:effectLst/>
                <a:latin typeface="+mj-lt"/>
                <a:ea typeface="Calibri" panose="020F0502020204030204" pitchFamily="34" charset="0"/>
                <a:cs typeface="Arial" panose="020B0604020202020204" pitchFamily="34" charset="0"/>
              </a:rPr>
              <a:t>a </a:t>
            </a:r>
            <a:r>
              <a:rPr lang="en-US" sz="2800" dirty="0">
                <a:latin typeface="+mj-lt"/>
                <a:ea typeface="Calibri" panose="020F0502020204030204" pitchFamily="34" charset="0"/>
                <a:cs typeface="Arial" panose="020B0604020202020204" pitchFamily="34" charset="0"/>
              </a:rPr>
              <a:t>quantitative</a:t>
            </a:r>
            <a:r>
              <a:rPr lang="en-US" sz="2800" dirty="0">
                <a:effectLst/>
                <a:latin typeface="+mj-lt"/>
                <a:ea typeface="Calibri" panose="020F0502020204030204" pitchFamily="34" charset="0"/>
                <a:cs typeface="Arial" panose="020B0604020202020204" pitchFamily="34" charset="0"/>
              </a:rPr>
              <a:t> study to a qualitative study</a:t>
            </a:r>
            <a:r>
              <a:rPr lang="en-US" sz="2800" dirty="0">
                <a:latin typeface="+mj-lt"/>
              </a:rPr>
              <a:t>)</a:t>
            </a:r>
          </a:p>
          <a:p>
            <a:r>
              <a:rPr lang="en-US" sz="3000" b="1" dirty="0">
                <a:solidFill>
                  <a:srgbClr val="FF0000"/>
                </a:solidFill>
                <a:latin typeface="+mj-lt"/>
              </a:rPr>
              <a:t>Always</a:t>
            </a:r>
            <a:r>
              <a:rPr lang="en-US" sz="3000" dirty="0">
                <a:latin typeface="+mj-lt"/>
              </a:rPr>
              <a:t> Consult with an expert regarding your research design before submitting </a:t>
            </a:r>
            <a:r>
              <a:rPr lang="en-US" sz="3000" dirty="0">
                <a:solidFill>
                  <a:srgbClr val="FF0000"/>
                </a:solidFill>
                <a:latin typeface="+mj-lt"/>
              </a:rPr>
              <a:t>(very expensive)</a:t>
            </a:r>
          </a:p>
        </p:txBody>
      </p:sp>
      <p:sp>
        <p:nvSpPr>
          <p:cNvPr id="4" name="Slide Number Placeholder 3">
            <a:extLst>
              <a:ext uri="{FF2B5EF4-FFF2-40B4-BE49-F238E27FC236}">
                <a16:creationId xmlns:a16="http://schemas.microsoft.com/office/drawing/2014/main" id="{8C58679C-6D6A-2E19-918A-74122763BFCA}"/>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36860598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3FE3-256C-4710-87D1-92B9C1269885}"/>
              </a:ext>
            </a:extLst>
          </p:cNvPr>
          <p:cNvSpPr>
            <a:spLocks noGrp="1"/>
          </p:cNvSpPr>
          <p:nvPr>
            <p:ph type="title"/>
          </p:nvPr>
        </p:nvSpPr>
        <p:spPr/>
        <p:txBody>
          <a:bodyPr/>
          <a:lstStyle/>
          <a:p>
            <a:r>
              <a:rPr lang="en-US" b="1" dirty="0"/>
              <a:t>#4 Research Design (Methodology)</a:t>
            </a:r>
          </a:p>
        </p:txBody>
      </p:sp>
      <p:sp>
        <p:nvSpPr>
          <p:cNvPr id="3" name="Content Placeholder 2">
            <a:extLst>
              <a:ext uri="{FF2B5EF4-FFF2-40B4-BE49-F238E27FC236}">
                <a16:creationId xmlns:a16="http://schemas.microsoft.com/office/drawing/2014/main" id="{F8610AA5-11AE-0187-3624-8327D5266D25}"/>
              </a:ext>
            </a:extLst>
          </p:cNvPr>
          <p:cNvSpPr>
            <a:spLocks noGrp="1"/>
          </p:cNvSpPr>
          <p:nvPr>
            <p:ph idx="1"/>
          </p:nvPr>
        </p:nvSpPr>
        <p:spPr>
          <a:xfrm>
            <a:off x="1097280" y="2628899"/>
            <a:ext cx="4343400" cy="3265592"/>
          </a:xfrm>
        </p:spPr>
        <p:txBody>
          <a:bodyPr>
            <a:normAutofit/>
          </a:bodyPr>
          <a:lstStyle/>
          <a:p>
            <a:pPr marL="0" indent="0" algn="ctr">
              <a:buNone/>
            </a:pPr>
            <a:r>
              <a:rPr lang="en-US" sz="4400" dirty="0">
                <a:latin typeface="+mj-lt"/>
                <a:sym typeface="Wingdings" panose="05000000000000000000" pitchFamily="2" charset="2"/>
              </a:rPr>
              <a:t>Philosophy</a:t>
            </a:r>
          </a:p>
          <a:p>
            <a:pPr marL="0" indent="0" algn="ctr">
              <a:buNone/>
            </a:pPr>
            <a:r>
              <a:rPr lang="en-US" sz="4400" dirty="0">
                <a:latin typeface="+mj-lt"/>
                <a:sym typeface="Wingdings" panose="05000000000000000000" pitchFamily="2" charset="2"/>
              </a:rPr>
              <a:t>Approach</a:t>
            </a:r>
          </a:p>
          <a:p>
            <a:pPr marL="0" indent="0" algn="ctr">
              <a:buNone/>
            </a:pPr>
            <a:r>
              <a:rPr lang="en-US" sz="4400" dirty="0">
                <a:latin typeface="+mj-lt"/>
                <a:sym typeface="Wingdings" panose="05000000000000000000" pitchFamily="2" charset="2"/>
              </a:rPr>
              <a:t>Sampling</a:t>
            </a:r>
          </a:p>
        </p:txBody>
      </p:sp>
      <p:sp>
        <p:nvSpPr>
          <p:cNvPr id="8" name="Content Placeholder 2">
            <a:extLst>
              <a:ext uri="{FF2B5EF4-FFF2-40B4-BE49-F238E27FC236}">
                <a16:creationId xmlns:a16="http://schemas.microsoft.com/office/drawing/2014/main" id="{59B9DFC1-BBCC-32DA-1EAC-1BEF311E2C84}"/>
              </a:ext>
            </a:extLst>
          </p:cNvPr>
          <p:cNvSpPr txBox="1">
            <a:spLocks/>
          </p:cNvSpPr>
          <p:nvPr/>
        </p:nvSpPr>
        <p:spPr>
          <a:xfrm>
            <a:off x="6812280" y="2628898"/>
            <a:ext cx="4343400" cy="3265591"/>
          </a:xfrm>
          <a:prstGeom prst="rect">
            <a:avLst/>
          </a:prstGeom>
        </p:spPr>
        <p:txBody>
          <a:bodyPr vert="horz" lIns="0" tIns="45720" rIns="0" bIns="45720" rtlCol="0">
            <a:normAutofit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sz="4400" dirty="0">
                <a:solidFill>
                  <a:schemeClr val="tx1"/>
                </a:solidFill>
                <a:latin typeface="+mj-lt"/>
              </a:rPr>
              <a:t>Data type(s)</a:t>
            </a:r>
          </a:p>
          <a:p>
            <a:pPr marL="0" indent="0" algn="ctr">
              <a:buNone/>
            </a:pPr>
            <a:r>
              <a:rPr lang="en-US" sz="4400" dirty="0">
                <a:solidFill>
                  <a:schemeClr val="tx1"/>
                </a:solidFill>
                <a:latin typeface="+mj-lt"/>
              </a:rPr>
              <a:t>Collection methods</a:t>
            </a:r>
          </a:p>
          <a:p>
            <a:pPr marL="0" indent="0" algn="ctr">
              <a:buNone/>
            </a:pPr>
            <a:r>
              <a:rPr lang="en-US" sz="4400" dirty="0">
                <a:solidFill>
                  <a:schemeClr val="tx1"/>
                </a:solidFill>
                <a:latin typeface="+mj-lt"/>
              </a:rPr>
              <a:t>Analysis technique</a:t>
            </a:r>
          </a:p>
          <a:p>
            <a:endParaRPr lang="en-US" dirty="0"/>
          </a:p>
        </p:txBody>
      </p:sp>
      <p:sp>
        <p:nvSpPr>
          <p:cNvPr id="4" name="Slide Number Placeholder 3">
            <a:extLst>
              <a:ext uri="{FF2B5EF4-FFF2-40B4-BE49-F238E27FC236}">
                <a16:creationId xmlns:a16="http://schemas.microsoft.com/office/drawing/2014/main" id="{8EC17E1D-48FC-F946-7885-CC83ABD0AEBF}"/>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37772456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500"/>
                                        <p:tgtEl>
                                          <p:spTgt spid="8">
                                            <p:txEl>
                                              <p:pRg st="0" end="0"/>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fade">
                                      <p:cBhvr>
                                        <p:cTn id="27" dur="500"/>
                                        <p:tgtEl>
                                          <p:spTgt spid="8">
                                            <p:txEl>
                                              <p:pRg st="1" end="1"/>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fade">
                                      <p:cBhvr>
                                        <p:cTn id="31"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3FE3-256C-4710-87D1-92B9C1269885}"/>
              </a:ext>
            </a:extLst>
          </p:cNvPr>
          <p:cNvSpPr>
            <a:spLocks noGrp="1"/>
          </p:cNvSpPr>
          <p:nvPr>
            <p:ph type="title"/>
          </p:nvPr>
        </p:nvSpPr>
        <p:spPr/>
        <p:txBody>
          <a:bodyPr/>
          <a:lstStyle/>
          <a:p>
            <a:r>
              <a:rPr lang="en-US" b="1" dirty="0"/>
              <a:t>#5 Reference List </a:t>
            </a:r>
          </a:p>
        </p:txBody>
      </p:sp>
      <p:sp>
        <p:nvSpPr>
          <p:cNvPr id="3" name="Content Placeholder 2">
            <a:extLst>
              <a:ext uri="{FF2B5EF4-FFF2-40B4-BE49-F238E27FC236}">
                <a16:creationId xmlns:a16="http://schemas.microsoft.com/office/drawing/2014/main" id="{F8610AA5-11AE-0187-3624-8327D5266D25}"/>
              </a:ext>
            </a:extLst>
          </p:cNvPr>
          <p:cNvSpPr>
            <a:spLocks noGrp="1"/>
          </p:cNvSpPr>
          <p:nvPr>
            <p:ph idx="1"/>
          </p:nvPr>
        </p:nvSpPr>
        <p:spPr/>
        <p:txBody>
          <a:bodyPr>
            <a:normAutofit/>
          </a:bodyPr>
          <a:lstStyle/>
          <a:p>
            <a:r>
              <a:rPr lang="en-US" sz="3200" dirty="0">
                <a:latin typeface="+mj-lt"/>
              </a:rPr>
              <a:t>Referencing is a </a:t>
            </a:r>
            <a:r>
              <a:rPr lang="en-US" sz="3200" b="1" dirty="0">
                <a:solidFill>
                  <a:srgbClr val="FF0000"/>
                </a:solidFill>
                <a:latin typeface="+mj-lt"/>
              </a:rPr>
              <a:t>key</a:t>
            </a:r>
            <a:r>
              <a:rPr lang="en-US" sz="3200" dirty="0">
                <a:latin typeface="+mj-lt"/>
              </a:rPr>
              <a:t> research skill</a:t>
            </a:r>
          </a:p>
          <a:p>
            <a:pPr lvl="1"/>
            <a:r>
              <a:rPr lang="en-US" sz="3200" dirty="0">
                <a:latin typeface="+mj-lt"/>
              </a:rPr>
              <a:t>Academic </a:t>
            </a:r>
            <a:r>
              <a:rPr lang="en-US" sz="3200" dirty="0">
                <a:latin typeface="+mj-lt"/>
                <a:sym typeface="Wingdings" panose="05000000000000000000" pitchFamily="2" charset="2"/>
              </a:rPr>
              <a:t> </a:t>
            </a:r>
            <a:r>
              <a:rPr lang="en-US" sz="3200" dirty="0">
                <a:latin typeface="+mj-lt"/>
              </a:rPr>
              <a:t>100% on-the-point referencing is a </a:t>
            </a:r>
            <a:r>
              <a:rPr lang="en-US" sz="3200" dirty="0">
                <a:solidFill>
                  <a:srgbClr val="FF0000"/>
                </a:solidFill>
                <a:latin typeface="+mj-lt"/>
              </a:rPr>
              <a:t>must.</a:t>
            </a:r>
          </a:p>
          <a:p>
            <a:pPr lvl="1"/>
            <a:r>
              <a:rPr lang="en-US" sz="3200" dirty="0">
                <a:latin typeface="+mj-lt"/>
              </a:rPr>
              <a:t>Check for the required style (e.g., Harvard or APA style)</a:t>
            </a:r>
          </a:p>
          <a:p>
            <a:pPr lvl="1"/>
            <a:r>
              <a:rPr lang="en-US" sz="3200" dirty="0">
                <a:solidFill>
                  <a:srgbClr val="FF0000"/>
                </a:solidFill>
                <a:latin typeface="+mj-lt"/>
              </a:rPr>
              <a:t>Always</a:t>
            </a:r>
            <a:r>
              <a:rPr lang="en-US" sz="3200" dirty="0">
                <a:latin typeface="+mj-lt"/>
              </a:rPr>
              <a:t> use reference management software (e.g., Mendeley, Zotero, EndNote) (</a:t>
            </a:r>
            <a:r>
              <a:rPr lang="en-US" sz="3200" dirty="0">
                <a:latin typeface="+mj-lt"/>
                <a:hlinkClick r:id="rId2"/>
              </a:rPr>
              <a:t>Link</a:t>
            </a:r>
            <a:r>
              <a:rPr lang="en-US" sz="3200" dirty="0">
                <a:latin typeface="+mj-lt"/>
              </a:rPr>
              <a:t>)</a:t>
            </a:r>
          </a:p>
          <a:p>
            <a:pPr lvl="1"/>
            <a:r>
              <a:rPr lang="en-US" sz="3200" dirty="0">
                <a:solidFill>
                  <a:srgbClr val="FF0000"/>
                </a:solidFill>
                <a:latin typeface="+mj-lt"/>
              </a:rPr>
              <a:t>Never</a:t>
            </a:r>
            <a:r>
              <a:rPr lang="en-US" sz="3200" dirty="0">
                <a:latin typeface="+mj-lt"/>
              </a:rPr>
              <a:t> do it manually.</a:t>
            </a:r>
          </a:p>
          <a:p>
            <a:pPr lvl="1"/>
            <a:r>
              <a:rPr lang="en-US" sz="3200" dirty="0">
                <a:latin typeface="+mj-lt"/>
              </a:rPr>
              <a:t>Reference </a:t>
            </a:r>
            <a:r>
              <a:rPr lang="en-US" sz="3200" dirty="0">
                <a:solidFill>
                  <a:srgbClr val="FF0000"/>
                </a:solidFill>
                <a:latin typeface="+mj-lt"/>
              </a:rPr>
              <a:t>throughout</a:t>
            </a:r>
            <a:r>
              <a:rPr lang="en-US" sz="3200" dirty="0">
                <a:latin typeface="+mj-lt"/>
              </a:rPr>
              <a:t> your proposal, not just the literature review.</a:t>
            </a:r>
          </a:p>
        </p:txBody>
      </p:sp>
      <p:sp>
        <p:nvSpPr>
          <p:cNvPr id="4" name="Slide Number Placeholder 3">
            <a:extLst>
              <a:ext uri="{FF2B5EF4-FFF2-40B4-BE49-F238E27FC236}">
                <a16:creationId xmlns:a16="http://schemas.microsoft.com/office/drawing/2014/main" id="{D698E8F5-57A4-0BF8-0AC3-A8517380F4C2}"/>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92160109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3FE3-256C-4710-87D1-92B9C1269885}"/>
              </a:ext>
            </a:extLst>
          </p:cNvPr>
          <p:cNvSpPr>
            <a:spLocks noGrp="1"/>
          </p:cNvSpPr>
          <p:nvPr>
            <p:ph type="title"/>
          </p:nvPr>
        </p:nvSpPr>
        <p:spPr/>
        <p:txBody>
          <a:bodyPr/>
          <a:lstStyle/>
          <a:p>
            <a:r>
              <a:rPr lang="en-US" b="1" dirty="0"/>
              <a:t>#6 Practicalities</a:t>
            </a:r>
          </a:p>
        </p:txBody>
      </p:sp>
      <p:sp>
        <p:nvSpPr>
          <p:cNvPr id="3" name="Content Placeholder 2">
            <a:extLst>
              <a:ext uri="{FF2B5EF4-FFF2-40B4-BE49-F238E27FC236}">
                <a16:creationId xmlns:a16="http://schemas.microsoft.com/office/drawing/2014/main" id="{F8610AA5-11AE-0187-3624-8327D5266D25}"/>
              </a:ext>
            </a:extLst>
          </p:cNvPr>
          <p:cNvSpPr>
            <a:spLocks noGrp="1"/>
          </p:cNvSpPr>
          <p:nvPr>
            <p:ph idx="1"/>
          </p:nvPr>
        </p:nvSpPr>
        <p:spPr/>
        <p:txBody>
          <a:bodyPr>
            <a:normAutofit/>
          </a:bodyPr>
          <a:lstStyle/>
          <a:p>
            <a:r>
              <a:rPr lang="en-US" sz="3600" dirty="0">
                <a:latin typeface="+mj-lt"/>
              </a:rPr>
              <a:t>Anything related to the </a:t>
            </a:r>
            <a:r>
              <a:rPr lang="en-US" sz="3600" dirty="0">
                <a:solidFill>
                  <a:srgbClr val="FF0000"/>
                </a:solidFill>
                <a:latin typeface="+mj-lt"/>
              </a:rPr>
              <a:t>practical</a:t>
            </a:r>
            <a:r>
              <a:rPr lang="en-US" sz="3600" dirty="0">
                <a:latin typeface="+mj-lt"/>
              </a:rPr>
              <a:t> components, the implementation, and the pulling off your research project. </a:t>
            </a:r>
          </a:p>
          <a:p>
            <a:pPr lvl="1"/>
            <a:r>
              <a:rPr lang="en-US" sz="3200" dirty="0">
                <a:latin typeface="+mj-lt"/>
              </a:rPr>
              <a:t>Project plan (Gantt chart)</a:t>
            </a:r>
          </a:p>
          <a:p>
            <a:pPr lvl="1"/>
            <a:r>
              <a:rPr lang="en-US" sz="3200" dirty="0">
                <a:latin typeface="+mj-lt"/>
              </a:rPr>
              <a:t>Resource plan (budget, physical resources...etc.)</a:t>
            </a:r>
          </a:p>
          <a:p>
            <a:pPr lvl="1"/>
            <a:r>
              <a:rPr lang="en-US" sz="3200" dirty="0">
                <a:latin typeface="+mj-lt"/>
              </a:rPr>
              <a:t>Risk management</a:t>
            </a:r>
          </a:p>
          <a:p>
            <a:pPr lvl="1"/>
            <a:r>
              <a:rPr lang="en-US" sz="3200" dirty="0">
                <a:latin typeface="+mj-lt"/>
              </a:rPr>
              <a:t>Ethical compliance</a:t>
            </a:r>
          </a:p>
        </p:txBody>
      </p:sp>
      <p:sp>
        <p:nvSpPr>
          <p:cNvPr id="4" name="Slide Number Placeholder 3">
            <a:extLst>
              <a:ext uri="{FF2B5EF4-FFF2-40B4-BE49-F238E27FC236}">
                <a16:creationId xmlns:a16="http://schemas.microsoft.com/office/drawing/2014/main" id="{639189BF-4035-752B-0B1C-6606725632A4}"/>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27885216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3FE3-256C-4710-87D1-92B9C1269885}"/>
              </a:ext>
            </a:extLst>
          </p:cNvPr>
          <p:cNvSpPr>
            <a:spLocks noGrp="1"/>
          </p:cNvSpPr>
          <p:nvPr>
            <p:ph type="title"/>
          </p:nvPr>
        </p:nvSpPr>
        <p:spPr/>
        <p:txBody>
          <a:bodyPr/>
          <a:lstStyle/>
          <a:p>
            <a:r>
              <a:rPr lang="en-US" b="1" dirty="0"/>
              <a:t>#6 Practicalities</a:t>
            </a:r>
          </a:p>
        </p:txBody>
      </p:sp>
      <p:sp>
        <p:nvSpPr>
          <p:cNvPr id="3" name="Content Placeholder 2">
            <a:extLst>
              <a:ext uri="{FF2B5EF4-FFF2-40B4-BE49-F238E27FC236}">
                <a16:creationId xmlns:a16="http://schemas.microsoft.com/office/drawing/2014/main" id="{F8610AA5-11AE-0187-3624-8327D5266D25}"/>
              </a:ext>
            </a:extLst>
          </p:cNvPr>
          <p:cNvSpPr>
            <a:spLocks noGrp="1"/>
          </p:cNvSpPr>
          <p:nvPr>
            <p:ph idx="1"/>
          </p:nvPr>
        </p:nvSpPr>
        <p:spPr/>
        <p:txBody>
          <a:bodyPr>
            <a:normAutofit/>
          </a:bodyPr>
          <a:lstStyle/>
          <a:p>
            <a:r>
              <a:rPr lang="en-US" sz="3600" dirty="0">
                <a:latin typeface="+mj-lt"/>
              </a:rPr>
              <a:t>Gantt chart (</a:t>
            </a:r>
            <a:r>
              <a:rPr lang="en-US" sz="3600" dirty="0">
                <a:latin typeface="+mj-lt"/>
                <a:hlinkClick r:id="rId2"/>
              </a:rPr>
              <a:t>Link</a:t>
            </a:r>
            <a:r>
              <a:rPr lang="en-US" sz="3600" dirty="0">
                <a:latin typeface="+mj-lt"/>
              </a:rPr>
              <a:t>)</a:t>
            </a:r>
          </a:p>
        </p:txBody>
      </p:sp>
      <p:pic>
        <p:nvPicPr>
          <p:cNvPr id="4" name="Picture 3">
            <a:extLst>
              <a:ext uri="{FF2B5EF4-FFF2-40B4-BE49-F238E27FC236}">
                <a16:creationId xmlns:a16="http://schemas.microsoft.com/office/drawing/2014/main" id="{F0616050-4C19-0D5A-58B8-C78AF6D60462}"/>
              </a:ext>
            </a:extLst>
          </p:cNvPr>
          <p:cNvPicPr>
            <a:picLocks noChangeAspect="1"/>
          </p:cNvPicPr>
          <p:nvPr/>
        </p:nvPicPr>
        <p:blipFill rotWithShape="1">
          <a:blip r:embed="rId3"/>
          <a:srcRect t="17037" b="36667"/>
          <a:stretch/>
        </p:blipFill>
        <p:spPr>
          <a:xfrm>
            <a:off x="1688950" y="2882900"/>
            <a:ext cx="8875059" cy="3175000"/>
          </a:xfrm>
          <a:prstGeom prst="rect">
            <a:avLst/>
          </a:prstGeom>
        </p:spPr>
      </p:pic>
      <p:sp>
        <p:nvSpPr>
          <p:cNvPr id="5" name="Slide Number Placeholder 4">
            <a:extLst>
              <a:ext uri="{FF2B5EF4-FFF2-40B4-BE49-F238E27FC236}">
                <a16:creationId xmlns:a16="http://schemas.microsoft.com/office/drawing/2014/main" id="{DAF53611-B081-3B1F-C242-08C50E5E7ACC}"/>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192518156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A3FE3-256C-4710-87D1-92B9C1269885}"/>
              </a:ext>
            </a:extLst>
          </p:cNvPr>
          <p:cNvSpPr>
            <a:spLocks noGrp="1"/>
          </p:cNvSpPr>
          <p:nvPr>
            <p:ph type="title"/>
          </p:nvPr>
        </p:nvSpPr>
        <p:spPr/>
        <p:txBody>
          <a:bodyPr/>
          <a:lstStyle/>
          <a:p>
            <a:r>
              <a:rPr lang="en-US" b="1" dirty="0"/>
              <a:t>#6 Practicalities</a:t>
            </a:r>
          </a:p>
        </p:txBody>
      </p:sp>
      <p:sp>
        <p:nvSpPr>
          <p:cNvPr id="3" name="Content Placeholder 2">
            <a:extLst>
              <a:ext uri="{FF2B5EF4-FFF2-40B4-BE49-F238E27FC236}">
                <a16:creationId xmlns:a16="http://schemas.microsoft.com/office/drawing/2014/main" id="{F8610AA5-11AE-0187-3624-8327D5266D25}"/>
              </a:ext>
            </a:extLst>
          </p:cNvPr>
          <p:cNvSpPr>
            <a:spLocks noGrp="1"/>
          </p:cNvSpPr>
          <p:nvPr>
            <p:ph idx="1"/>
          </p:nvPr>
        </p:nvSpPr>
        <p:spPr/>
        <p:txBody>
          <a:bodyPr>
            <a:normAutofit/>
          </a:bodyPr>
          <a:lstStyle/>
          <a:p>
            <a:r>
              <a:rPr lang="en-US" sz="4400" dirty="0">
                <a:latin typeface="+mj-lt"/>
              </a:rPr>
              <a:t>Budget</a:t>
            </a:r>
            <a:endParaRPr lang="en-US" sz="3600" dirty="0">
              <a:latin typeface="+mj-lt"/>
            </a:endParaRPr>
          </a:p>
          <a:p>
            <a:endParaRPr lang="en-US" sz="3600" dirty="0"/>
          </a:p>
        </p:txBody>
      </p:sp>
      <p:pic>
        <p:nvPicPr>
          <p:cNvPr id="4" name="Picture 3">
            <a:extLst>
              <a:ext uri="{FF2B5EF4-FFF2-40B4-BE49-F238E27FC236}">
                <a16:creationId xmlns:a16="http://schemas.microsoft.com/office/drawing/2014/main" id="{297FEA60-1AA5-0816-568E-1B03736AD2EF}"/>
              </a:ext>
            </a:extLst>
          </p:cNvPr>
          <p:cNvPicPr>
            <a:picLocks noChangeAspect="1"/>
          </p:cNvPicPr>
          <p:nvPr/>
        </p:nvPicPr>
        <p:blipFill rotWithShape="1">
          <a:blip r:embed="rId2"/>
          <a:srcRect l="12174" t="18703" r="34476" b="53889"/>
          <a:stretch/>
        </p:blipFill>
        <p:spPr>
          <a:xfrm>
            <a:off x="3650705" y="1795574"/>
            <a:ext cx="6399109" cy="4254331"/>
          </a:xfrm>
          <a:prstGeom prst="rect">
            <a:avLst/>
          </a:prstGeom>
        </p:spPr>
      </p:pic>
      <p:sp>
        <p:nvSpPr>
          <p:cNvPr id="5" name="Slide Number Placeholder 4">
            <a:extLst>
              <a:ext uri="{FF2B5EF4-FFF2-40B4-BE49-F238E27FC236}">
                <a16:creationId xmlns:a16="http://schemas.microsoft.com/office/drawing/2014/main" id="{5650E6E1-7786-790C-643B-BAE92531FD92}"/>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420989368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67B85-AB58-66B4-2CA0-B44D6FC0A007}"/>
              </a:ext>
            </a:extLst>
          </p:cNvPr>
          <p:cNvSpPr>
            <a:spLocks noGrp="1"/>
          </p:cNvSpPr>
          <p:nvPr>
            <p:ph type="title"/>
          </p:nvPr>
        </p:nvSpPr>
        <p:spPr/>
        <p:txBody>
          <a:bodyPr>
            <a:normAutofit/>
          </a:bodyPr>
          <a:lstStyle/>
          <a:p>
            <a:r>
              <a:rPr lang="en-US" b="1" dirty="0"/>
              <a:t>Definition</a:t>
            </a:r>
          </a:p>
        </p:txBody>
      </p:sp>
      <p:sp>
        <p:nvSpPr>
          <p:cNvPr id="3" name="Content Placeholder 2">
            <a:extLst>
              <a:ext uri="{FF2B5EF4-FFF2-40B4-BE49-F238E27FC236}">
                <a16:creationId xmlns:a16="http://schemas.microsoft.com/office/drawing/2014/main" id="{1559A368-5AFD-A231-7DDC-52A830AE27D9}"/>
              </a:ext>
            </a:extLst>
          </p:cNvPr>
          <p:cNvSpPr>
            <a:spLocks noGrp="1"/>
          </p:cNvSpPr>
          <p:nvPr>
            <p:ph idx="1"/>
          </p:nvPr>
        </p:nvSpPr>
        <p:spPr/>
        <p:txBody>
          <a:bodyPr>
            <a:normAutofit/>
          </a:bodyPr>
          <a:lstStyle/>
          <a:p>
            <a:pPr marL="201168" lvl="1" indent="0" algn="ctr">
              <a:buNone/>
            </a:pPr>
            <a:endParaRPr lang="en-US" sz="4000" dirty="0"/>
          </a:p>
          <a:p>
            <a:pPr marL="201168" lvl="1" indent="0" algn="ctr">
              <a:buNone/>
            </a:pPr>
            <a:r>
              <a:rPr lang="en-US" sz="3600" dirty="0">
                <a:latin typeface="+mj-lt"/>
              </a:rPr>
              <a:t>It is a document that describes </a:t>
            </a:r>
            <a:r>
              <a:rPr lang="en-US" sz="3600" b="1" dirty="0">
                <a:solidFill>
                  <a:srgbClr val="FF0000"/>
                </a:solidFill>
                <a:latin typeface="+mj-lt"/>
              </a:rPr>
              <a:t>WHAT</a:t>
            </a:r>
            <a:r>
              <a:rPr lang="en-US" sz="3600" dirty="0">
                <a:latin typeface="+mj-lt"/>
              </a:rPr>
              <a:t> you will do, </a:t>
            </a:r>
            <a:r>
              <a:rPr lang="en-US" sz="3600" b="1" dirty="0">
                <a:solidFill>
                  <a:srgbClr val="FF0000"/>
                </a:solidFill>
                <a:latin typeface="+mj-lt"/>
              </a:rPr>
              <a:t>WHY</a:t>
            </a:r>
            <a:r>
              <a:rPr lang="en-US" sz="3600" dirty="0">
                <a:latin typeface="+mj-lt"/>
              </a:rPr>
              <a:t> it should be done, and </a:t>
            </a:r>
            <a:r>
              <a:rPr lang="en-US" sz="3600" b="1" dirty="0">
                <a:solidFill>
                  <a:srgbClr val="FF0000"/>
                </a:solidFill>
                <a:latin typeface="+mj-lt"/>
              </a:rPr>
              <a:t>HOW</a:t>
            </a:r>
            <a:r>
              <a:rPr lang="en-US" sz="3600" dirty="0">
                <a:latin typeface="+mj-lt"/>
              </a:rPr>
              <a:t> you will do it.</a:t>
            </a:r>
          </a:p>
          <a:p>
            <a:pPr marL="201168" lvl="1" indent="0" algn="ctr">
              <a:buNone/>
            </a:pPr>
            <a:endParaRPr lang="en-US" sz="3600" dirty="0">
              <a:latin typeface="+mj-lt"/>
            </a:endParaRPr>
          </a:p>
          <a:p>
            <a:pPr marL="201168" lvl="1" indent="0">
              <a:buNone/>
            </a:pPr>
            <a:r>
              <a:rPr lang="en-US" sz="2800" b="1" dirty="0">
                <a:latin typeface="+mj-lt"/>
              </a:rPr>
              <a:t>Examples</a:t>
            </a:r>
          </a:p>
          <a:p>
            <a:pPr marL="544068" lvl="1" indent="-342900"/>
            <a:r>
              <a:rPr lang="en-US" dirty="0">
                <a:latin typeface="+mj-lt"/>
              </a:rPr>
              <a:t>Evaluating the Efficacy of Remote Monitoring for Chronic Heart Failure Patients</a:t>
            </a:r>
          </a:p>
          <a:p>
            <a:pPr marL="544068" lvl="1" indent="-342900"/>
            <a:r>
              <a:rPr lang="en-US" dirty="0">
                <a:latin typeface="+mj-lt"/>
              </a:rPr>
              <a:t>Genomic Predictors of Response to Immunotherapy in Melanoma</a:t>
            </a:r>
          </a:p>
          <a:p>
            <a:pPr marL="544068" lvl="1" indent="-342900"/>
            <a:r>
              <a:rPr lang="en-US" dirty="0">
                <a:latin typeface="+mj-lt"/>
              </a:rPr>
              <a:t>The Role of Wearable Fitness Technology in Improving Physical Activity Levels in Obese Adolescents</a:t>
            </a:r>
          </a:p>
          <a:p>
            <a:pPr marL="201168" lvl="1" indent="0">
              <a:buNone/>
            </a:pPr>
            <a:endParaRPr lang="en-US" sz="3600" dirty="0">
              <a:latin typeface="+mj-lt"/>
            </a:endParaRPr>
          </a:p>
        </p:txBody>
      </p:sp>
      <p:sp>
        <p:nvSpPr>
          <p:cNvPr id="4" name="Slide Number Placeholder 3">
            <a:extLst>
              <a:ext uri="{FF2B5EF4-FFF2-40B4-BE49-F238E27FC236}">
                <a16:creationId xmlns:a16="http://schemas.microsoft.com/office/drawing/2014/main" id="{905B088E-CD40-A3D3-1C8E-E6730AD43379}"/>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12545069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84E9E30-FC9E-AA44-8A17-F4F720320CC1}"/>
              </a:ext>
            </a:extLst>
          </p:cNvPr>
          <p:cNvSpPr txBox="1">
            <a:spLocks/>
          </p:cNvSpPr>
          <p:nvPr/>
        </p:nvSpPr>
        <p:spPr>
          <a:xfrm>
            <a:off x="3816062" y="711768"/>
            <a:ext cx="3942807" cy="1261241"/>
          </a:xfrm>
          <a:prstGeom prst="rect">
            <a:avLst/>
          </a:prstGeom>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6600" b="1" dirty="0">
                <a:latin typeface="FS Albert" panose="02000000040000020004" pitchFamily="50" charset="0"/>
              </a:rPr>
              <a:t>Thank You!</a:t>
            </a:r>
            <a:endParaRPr lang="en-US" sz="6600" b="1" dirty="0">
              <a:latin typeface="FS Albert" panose="02000000040000020004" pitchFamily="50" charset="0"/>
            </a:endParaRPr>
          </a:p>
        </p:txBody>
      </p:sp>
      <p:sp>
        <p:nvSpPr>
          <p:cNvPr id="7" name="TextBox 6">
            <a:extLst>
              <a:ext uri="{FF2B5EF4-FFF2-40B4-BE49-F238E27FC236}">
                <a16:creationId xmlns:a16="http://schemas.microsoft.com/office/drawing/2014/main" id="{3C37EC0C-0A06-114C-93AC-45C1380E0990}"/>
              </a:ext>
            </a:extLst>
          </p:cNvPr>
          <p:cNvSpPr txBox="1"/>
          <p:nvPr/>
        </p:nvSpPr>
        <p:spPr>
          <a:xfrm>
            <a:off x="8805480" y="85783"/>
            <a:ext cx="3096285" cy="246221"/>
          </a:xfrm>
          <a:prstGeom prst="rect">
            <a:avLst/>
          </a:prstGeom>
          <a:noFill/>
        </p:spPr>
        <p:txBody>
          <a:bodyPr wrap="square" rtlCol="0">
            <a:spAutoFit/>
          </a:bodyPr>
          <a:lstStyle/>
          <a:p>
            <a:pPr algn="r"/>
            <a:r>
              <a:rPr lang="en-US" sz="1000" b="1" i="0" dirty="0">
                <a:solidFill>
                  <a:schemeClr val="bg1"/>
                </a:solidFill>
                <a:latin typeface="FSAlbert" panose="02000603040000020004" pitchFamily="2" charset="0"/>
              </a:rPr>
              <a:t>Together for a healthier world</a:t>
            </a:r>
          </a:p>
        </p:txBody>
      </p:sp>
      <p:pic>
        <p:nvPicPr>
          <p:cNvPr id="2" name="Picture 1">
            <a:extLst>
              <a:ext uri="{FF2B5EF4-FFF2-40B4-BE49-F238E27FC236}">
                <a16:creationId xmlns:a16="http://schemas.microsoft.com/office/drawing/2014/main" id="{EF952ADD-6A02-DCE3-1BC6-D2D51693A5E9}"/>
              </a:ext>
            </a:extLst>
          </p:cNvPr>
          <p:cNvPicPr>
            <a:picLocks noChangeAspect="1"/>
          </p:cNvPicPr>
          <p:nvPr/>
        </p:nvPicPr>
        <p:blipFill>
          <a:blip r:embed="rId3"/>
          <a:stretch>
            <a:fillRect/>
          </a:stretch>
        </p:blipFill>
        <p:spPr>
          <a:xfrm>
            <a:off x="7442804" y="2108804"/>
            <a:ext cx="4749196" cy="4749196"/>
          </a:xfrm>
          <a:prstGeom prst="rect">
            <a:avLst/>
          </a:prstGeom>
        </p:spPr>
      </p:pic>
      <p:pic>
        <p:nvPicPr>
          <p:cNvPr id="15" name="Picture 14">
            <a:extLst>
              <a:ext uri="{FF2B5EF4-FFF2-40B4-BE49-F238E27FC236}">
                <a16:creationId xmlns:a16="http://schemas.microsoft.com/office/drawing/2014/main" id="{A8FFC6F4-9DB2-F6C5-AD9B-FD5184B44973}"/>
              </a:ext>
            </a:extLst>
          </p:cNvPr>
          <p:cNvPicPr>
            <a:picLocks noChangeAspect="1"/>
          </p:cNvPicPr>
          <p:nvPr/>
        </p:nvPicPr>
        <p:blipFill>
          <a:blip r:embed="rId4">
            <a:duotone>
              <a:schemeClr val="accent4">
                <a:shade val="45000"/>
                <a:satMod val="135000"/>
              </a:schemeClr>
              <a:prstClr val="white"/>
            </a:duotone>
          </a:blip>
          <a:stretch>
            <a:fillRect/>
          </a:stretch>
        </p:blipFill>
        <p:spPr>
          <a:xfrm>
            <a:off x="1355576" y="3747324"/>
            <a:ext cx="675568" cy="675568"/>
          </a:xfrm>
          <a:prstGeom prst="rect">
            <a:avLst/>
          </a:prstGeom>
        </p:spPr>
      </p:pic>
      <p:pic>
        <p:nvPicPr>
          <p:cNvPr id="1026" name="Picture 2" descr="linkedin 3 icon">
            <a:extLst>
              <a:ext uri="{FF2B5EF4-FFF2-40B4-BE49-F238E27FC236}">
                <a16:creationId xmlns:a16="http://schemas.microsoft.com/office/drawing/2014/main" id="{BC35A4AA-4119-039A-2FC6-BB8CB19AAE0C}"/>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55576" y="4549845"/>
            <a:ext cx="675568" cy="6755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mail 13 icon">
            <a:extLst>
              <a:ext uri="{FF2B5EF4-FFF2-40B4-BE49-F238E27FC236}">
                <a16:creationId xmlns:a16="http://schemas.microsoft.com/office/drawing/2014/main" id="{5B5A854D-1DD5-8A38-2751-0FC1245FD8D7}"/>
              </a:ext>
            </a:extLst>
          </p:cNvPr>
          <p:cNvPicPr>
            <a:picLocks noChangeAspect="1" noChangeArrowheads="1"/>
          </p:cNvPicPr>
          <p:nvPr/>
        </p:nvPicPr>
        <p:blipFill>
          <a:blip r:embed="rId6">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55576" y="2944804"/>
            <a:ext cx="675568" cy="675568"/>
          </a:xfrm>
          <a:prstGeom prst="rect">
            <a:avLst/>
          </a:prstGeom>
          <a:noFill/>
          <a:extLst>
            <a:ext uri="{909E8E84-426E-40DD-AFC4-6F175D3DCCD1}">
              <a14:hiddenFill xmlns:a14="http://schemas.microsoft.com/office/drawing/2010/main">
                <a:solidFill>
                  <a:srgbClr val="FFFFFF"/>
                </a:solidFill>
              </a14:hiddenFill>
            </a:ext>
          </a:extLst>
        </p:spPr>
      </p:pic>
      <p:sp>
        <p:nvSpPr>
          <p:cNvPr id="19" name="Title 1">
            <a:extLst>
              <a:ext uri="{FF2B5EF4-FFF2-40B4-BE49-F238E27FC236}">
                <a16:creationId xmlns:a16="http://schemas.microsoft.com/office/drawing/2014/main" id="{4E1CC3DD-CB49-438F-3430-523ED6B3BD02}"/>
              </a:ext>
            </a:extLst>
          </p:cNvPr>
          <p:cNvSpPr txBox="1">
            <a:spLocks/>
          </p:cNvSpPr>
          <p:nvPr/>
        </p:nvSpPr>
        <p:spPr>
          <a:xfrm>
            <a:off x="2355352" y="3047075"/>
            <a:ext cx="6644821" cy="462320"/>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800" b="1" dirty="0">
                <a:solidFill>
                  <a:srgbClr val="0070C0"/>
                </a:solidFill>
              </a:rPr>
              <a:t>Almsned.fahad@gmail.com</a:t>
            </a:r>
          </a:p>
        </p:txBody>
      </p:sp>
      <p:sp>
        <p:nvSpPr>
          <p:cNvPr id="20" name="Title 1">
            <a:extLst>
              <a:ext uri="{FF2B5EF4-FFF2-40B4-BE49-F238E27FC236}">
                <a16:creationId xmlns:a16="http://schemas.microsoft.com/office/drawing/2014/main" id="{4C4C135D-1F19-53EB-C046-9AF8DC275E49}"/>
              </a:ext>
            </a:extLst>
          </p:cNvPr>
          <p:cNvSpPr txBox="1">
            <a:spLocks/>
          </p:cNvSpPr>
          <p:nvPr/>
        </p:nvSpPr>
        <p:spPr>
          <a:xfrm>
            <a:off x="2355352" y="3853948"/>
            <a:ext cx="6644821" cy="462320"/>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800" b="1" dirty="0">
                <a:solidFill>
                  <a:srgbClr val="0070C0"/>
                </a:solidFill>
              </a:rPr>
              <a:t>https://twitter.com/Fahad_Almsned</a:t>
            </a:r>
          </a:p>
        </p:txBody>
      </p:sp>
      <p:sp>
        <p:nvSpPr>
          <p:cNvPr id="21" name="Title 1">
            <a:extLst>
              <a:ext uri="{FF2B5EF4-FFF2-40B4-BE49-F238E27FC236}">
                <a16:creationId xmlns:a16="http://schemas.microsoft.com/office/drawing/2014/main" id="{045EA945-85F1-52D5-74CC-8129D1E6BBA5}"/>
              </a:ext>
            </a:extLst>
          </p:cNvPr>
          <p:cNvSpPr txBox="1">
            <a:spLocks/>
          </p:cNvSpPr>
          <p:nvPr/>
        </p:nvSpPr>
        <p:spPr>
          <a:xfrm>
            <a:off x="2338398" y="4660821"/>
            <a:ext cx="6907202" cy="4623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2800" b="1" dirty="0">
                <a:solidFill>
                  <a:srgbClr val="0070C0"/>
                </a:solidFill>
              </a:rPr>
              <a:t>https://www.linkedin.com/in/fahad-almsned</a:t>
            </a:r>
          </a:p>
        </p:txBody>
      </p:sp>
      <p:pic>
        <p:nvPicPr>
          <p:cNvPr id="3" name="Picture 2">
            <a:extLst>
              <a:ext uri="{FF2B5EF4-FFF2-40B4-BE49-F238E27FC236}">
                <a16:creationId xmlns:a16="http://schemas.microsoft.com/office/drawing/2014/main" id="{55611AF8-CBE6-391C-3BF5-95C69D548AC2}"/>
              </a:ext>
            </a:extLst>
          </p:cNvPr>
          <p:cNvPicPr>
            <a:picLocks noChangeAspect="1"/>
          </p:cNvPicPr>
          <p:nvPr/>
        </p:nvPicPr>
        <p:blipFill>
          <a:blip r:embed="rId3">
            <a:duotone>
              <a:schemeClr val="accent4">
                <a:shade val="45000"/>
                <a:satMod val="135000"/>
              </a:schemeClr>
              <a:prstClr val="white"/>
            </a:duotone>
          </a:blip>
          <a:stretch>
            <a:fillRect/>
          </a:stretch>
        </p:blipFill>
        <p:spPr>
          <a:xfrm>
            <a:off x="7442804" y="2108804"/>
            <a:ext cx="4745736" cy="4745736"/>
          </a:xfrm>
          <a:prstGeom prst="rect">
            <a:avLst/>
          </a:prstGeom>
          <a:noFill/>
        </p:spPr>
      </p:pic>
      <p:sp>
        <p:nvSpPr>
          <p:cNvPr id="4" name="Slide Number Placeholder 3">
            <a:extLst>
              <a:ext uri="{FF2B5EF4-FFF2-40B4-BE49-F238E27FC236}">
                <a16:creationId xmlns:a16="http://schemas.microsoft.com/office/drawing/2014/main" id="{31F422E5-A540-5EA5-5BD0-04E4F735C676}"/>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15748102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 calcmode="lin" valueType="num">
                                      <p:cBhvr additive="base">
                                        <p:cTn id="7" dur="500" fill="hold"/>
                                        <p:tgtEl>
                                          <p:spTgt spid="1028"/>
                                        </p:tgtEl>
                                        <p:attrNameLst>
                                          <p:attrName>ppt_x</p:attrName>
                                        </p:attrNameLst>
                                      </p:cBhvr>
                                      <p:tavLst>
                                        <p:tav tm="0">
                                          <p:val>
                                            <p:strVal val="#ppt_x"/>
                                          </p:val>
                                        </p:tav>
                                        <p:tav tm="100000">
                                          <p:val>
                                            <p:strVal val="#ppt_x"/>
                                          </p:val>
                                        </p:tav>
                                      </p:tavLst>
                                    </p:anim>
                                    <p:anim calcmode="lin" valueType="num">
                                      <p:cBhvr additive="base">
                                        <p:cTn id="8" dur="500" fill="hold"/>
                                        <p:tgtEl>
                                          <p:spTgt spid="10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anim calcmode="lin" valueType="num">
                                      <p:cBhvr additive="base">
                                        <p:cTn id="23" dur="500" fill="hold"/>
                                        <p:tgtEl>
                                          <p:spTgt spid="1026"/>
                                        </p:tgtEl>
                                        <p:attrNameLst>
                                          <p:attrName>ppt_x</p:attrName>
                                        </p:attrNameLst>
                                      </p:cBhvr>
                                      <p:tavLst>
                                        <p:tav tm="0">
                                          <p:val>
                                            <p:strVal val="#ppt_x"/>
                                          </p:val>
                                        </p:tav>
                                        <p:tav tm="100000">
                                          <p:val>
                                            <p:strVal val="#ppt_x"/>
                                          </p:val>
                                        </p:tav>
                                      </p:tavLst>
                                    </p:anim>
                                    <p:anim calcmode="lin" valueType="num">
                                      <p:cBhvr additive="base">
                                        <p:cTn id="24" dur="500" fill="hold"/>
                                        <p:tgtEl>
                                          <p:spTgt spid="102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fill="hold"/>
                                        <p:tgtEl>
                                          <p:spTgt spid="21"/>
                                        </p:tgtEl>
                                        <p:attrNameLst>
                                          <p:attrName>ppt_x</p:attrName>
                                        </p:attrNameLst>
                                      </p:cBhvr>
                                      <p:tavLst>
                                        <p:tav tm="0">
                                          <p:val>
                                            <p:strVal val="#ppt_x"/>
                                          </p:val>
                                        </p:tav>
                                        <p:tav tm="100000">
                                          <p:val>
                                            <p:strVal val="#ppt_x"/>
                                          </p:val>
                                        </p:tav>
                                      </p:tavLst>
                                    </p:anim>
                                    <p:anim calcmode="lin" valueType="num">
                                      <p:cBhvr additive="base">
                                        <p:cTn id="2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4920-2845-A882-688C-C501B4D67015}"/>
              </a:ext>
            </a:extLst>
          </p:cNvPr>
          <p:cNvSpPr>
            <a:spLocks noGrp="1"/>
          </p:cNvSpPr>
          <p:nvPr>
            <p:ph type="title"/>
          </p:nvPr>
        </p:nvSpPr>
        <p:spPr/>
        <p:txBody>
          <a:bodyPr/>
          <a:lstStyle/>
          <a:p>
            <a:r>
              <a:rPr lang="en-US" b="1" dirty="0"/>
              <a:t>The </a:t>
            </a:r>
            <a:r>
              <a:rPr lang="en-US" b="1" dirty="0">
                <a:solidFill>
                  <a:srgbClr val="FF0000"/>
                </a:solidFill>
              </a:rPr>
              <a:t>WHAT</a:t>
            </a:r>
            <a:r>
              <a:rPr lang="en-US" b="1" dirty="0"/>
              <a:t> </a:t>
            </a:r>
          </a:p>
        </p:txBody>
      </p:sp>
      <p:sp>
        <p:nvSpPr>
          <p:cNvPr id="3" name="Content Placeholder 2">
            <a:extLst>
              <a:ext uri="{FF2B5EF4-FFF2-40B4-BE49-F238E27FC236}">
                <a16:creationId xmlns:a16="http://schemas.microsoft.com/office/drawing/2014/main" id="{5B720A65-0EC1-AFE9-DA54-F83B752E5FD2}"/>
              </a:ext>
            </a:extLst>
          </p:cNvPr>
          <p:cNvSpPr>
            <a:spLocks noGrp="1"/>
          </p:cNvSpPr>
          <p:nvPr>
            <p:ph idx="1"/>
          </p:nvPr>
        </p:nvSpPr>
        <p:spPr/>
        <p:txBody>
          <a:bodyPr/>
          <a:lstStyle/>
          <a:p>
            <a:pPr marL="0" indent="0" algn="ctr">
              <a:buNone/>
            </a:pPr>
            <a:endParaRPr lang="en-US" dirty="0">
              <a:latin typeface="+mj-lt"/>
            </a:endParaRPr>
          </a:p>
          <a:p>
            <a:pPr marL="0" indent="0" algn="ctr">
              <a:buNone/>
            </a:pPr>
            <a:r>
              <a:rPr lang="en-US" dirty="0">
                <a:latin typeface="+mj-lt"/>
              </a:rPr>
              <a:t>The project will identify genomic biomarkers that predict the efficacy of immunotherapy in melanoma patients. </a:t>
            </a:r>
          </a:p>
        </p:txBody>
      </p:sp>
      <p:sp>
        <p:nvSpPr>
          <p:cNvPr id="4" name="Slide Number Placeholder 3">
            <a:extLst>
              <a:ext uri="{FF2B5EF4-FFF2-40B4-BE49-F238E27FC236}">
                <a16:creationId xmlns:a16="http://schemas.microsoft.com/office/drawing/2014/main" id="{F251DF88-E618-8E05-1A10-5626B0996CDA}"/>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00895623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4920-2845-A882-688C-C501B4D67015}"/>
              </a:ext>
            </a:extLst>
          </p:cNvPr>
          <p:cNvSpPr>
            <a:spLocks noGrp="1"/>
          </p:cNvSpPr>
          <p:nvPr>
            <p:ph type="title"/>
          </p:nvPr>
        </p:nvSpPr>
        <p:spPr/>
        <p:txBody>
          <a:bodyPr/>
          <a:lstStyle/>
          <a:p>
            <a:r>
              <a:rPr lang="en-US" b="1" dirty="0"/>
              <a:t>The </a:t>
            </a:r>
            <a:r>
              <a:rPr lang="en-US" b="1" dirty="0">
                <a:solidFill>
                  <a:srgbClr val="FF0000"/>
                </a:solidFill>
              </a:rPr>
              <a:t>WHY</a:t>
            </a:r>
            <a:r>
              <a:rPr lang="en-US" b="1" dirty="0"/>
              <a:t> </a:t>
            </a:r>
          </a:p>
        </p:txBody>
      </p:sp>
      <p:sp>
        <p:nvSpPr>
          <p:cNvPr id="3" name="Content Placeholder 2">
            <a:extLst>
              <a:ext uri="{FF2B5EF4-FFF2-40B4-BE49-F238E27FC236}">
                <a16:creationId xmlns:a16="http://schemas.microsoft.com/office/drawing/2014/main" id="{5B720A65-0EC1-AFE9-DA54-F83B752E5FD2}"/>
              </a:ext>
            </a:extLst>
          </p:cNvPr>
          <p:cNvSpPr>
            <a:spLocks noGrp="1"/>
          </p:cNvSpPr>
          <p:nvPr>
            <p:ph idx="1"/>
          </p:nvPr>
        </p:nvSpPr>
        <p:spPr/>
        <p:txBody>
          <a:bodyPr/>
          <a:lstStyle/>
          <a:p>
            <a:pPr marL="0" indent="0" algn="ctr">
              <a:buNone/>
            </a:pPr>
            <a:endParaRPr lang="en-US" dirty="0">
              <a:latin typeface="+mj-lt"/>
            </a:endParaRPr>
          </a:p>
          <a:p>
            <a:pPr marL="0" indent="0" algn="ctr">
              <a:buNone/>
            </a:pPr>
            <a:r>
              <a:rPr lang="en-US" dirty="0">
                <a:latin typeface="+mj-lt"/>
              </a:rPr>
              <a:t>Melanoma is a highly aggressive form of skin cancer with variable responses to immunotherapy. Identifying genomic predictors will allow for precision medicine approaches, tailoring treatments to individuals based on their genetic profile. This could enhance treatment effectiveness, reduce adverse effects, and optimize healthcare resources. The </a:t>
            </a:r>
            <a:r>
              <a:rPr lang="en-US" b="1" dirty="0">
                <a:latin typeface="+mj-lt"/>
              </a:rPr>
              <a:t>significance</a:t>
            </a:r>
            <a:r>
              <a:rPr lang="en-US" dirty="0">
                <a:latin typeface="+mj-lt"/>
              </a:rPr>
              <a:t> of this research is rooted in improving survival rates and quality of life for melanoma patients.</a:t>
            </a:r>
          </a:p>
        </p:txBody>
      </p:sp>
      <p:sp>
        <p:nvSpPr>
          <p:cNvPr id="4" name="Slide Number Placeholder 3">
            <a:extLst>
              <a:ext uri="{FF2B5EF4-FFF2-40B4-BE49-F238E27FC236}">
                <a16:creationId xmlns:a16="http://schemas.microsoft.com/office/drawing/2014/main" id="{C1226A02-638D-0625-B727-61B78EBA6732}"/>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18902608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24920-2845-A882-688C-C501B4D67015}"/>
              </a:ext>
            </a:extLst>
          </p:cNvPr>
          <p:cNvSpPr>
            <a:spLocks noGrp="1"/>
          </p:cNvSpPr>
          <p:nvPr>
            <p:ph type="title"/>
          </p:nvPr>
        </p:nvSpPr>
        <p:spPr/>
        <p:txBody>
          <a:bodyPr/>
          <a:lstStyle/>
          <a:p>
            <a:r>
              <a:rPr lang="en-US" b="1" dirty="0"/>
              <a:t>The </a:t>
            </a:r>
            <a:r>
              <a:rPr lang="en-US" b="1" dirty="0">
                <a:solidFill>
                  <a:srgbClr val="FF0000"/>
                </a:solidFill>
              </a:rPr>
              <a:t>HOW</a:t>
            </a:r>
            <a:r>
              <a:rPr lang="en-US" b="1" dirty="0"/>
              <a:t> </a:t>
            </a:r>
          </a:p>
        </p:txBody>
      </p:sp>
      <p:sp>
        <p:nvSpPr>
          <p:cNvPr id="3" name="Content Placeholder 2">
            <a:extLst>
              <a:ext uri="{FF2B5EF4-FFF2-40B4-BE49-F238E27FC236}">
                <a16:creationId xmlns:a16="http://schemas.microsoft.com/office/drawing/2014/main" id="{5B720A65-0EC1-AFE9-DA54-F83B752E5FD2}"/>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b="1" dirty="0">
                <a:effectLst/>
                <a:latin typeface="+mj-lt"/>
              </a:rPr>
              <a:t>Patient Selection and Data Collection</a:t>
            </a:r>
            <a:r>
              <a:rPr lang="en-US" dirty="0">
                <a:effectLst/>
                <a:latin typeface="+mj-lt"/>
              </a:rPr>
              <a:t>: Recruit melanoma patients from multiple centers prior to starting immunotherapy. Collect comprehensive clinical data and tissue samples.</a:t>
            </a:r>
          </a:p>
          <a:p>
            <a:pPr>
              <a:buFont typeface="Arial" panose="020B0604020202020204" pitchFamily="34" charset="0"/>
              <a:buChar char="•"/>
            </a:pPr>
            <a:r>
              <a:rPr lang="en-US" b="1" dirty="0">
                <a:effectLst/>
                <a:latin typeface="+mj-lt"/>
              </a:rPr>
              <a:t>Genomic Analysis</a:t>
            </a:r>
            <a:r>
              <a:rPr lang="en-US" dirty="0">
                <a:effectLst/>
                <a:latin typeface="+mj-lt"/>
              </a:rPr>
              <a:t>: Perform high-throughput sequencing to identify genetic variants across the collected samples.</a:t>
            </a:r>
          </a:p>
          <a:p>
            <a:pPr>
              <a:buFont typeface="Arial" panose="020B0604020202020204" pitchFamily="34" charset="0"/>
              <a:buChar char="•"/>
            </a:pPr>
            <a:r>
              <a:rPr lang="en-US" b="1" dirty="0">
                <a:effectLst/>
                <a:latin typeface="+mj-lt"/>
              </a:rPr>
              <a:t>Data Processing and Analysis</a:t>
            </a:r>
            <a:r>
              <a:rPr lang="en-US" dirty="0">
                <a:effectLst/>
                <a:latin typeface="+mj-lt"/>
              </a:rPr>
              <a:t>: Use bioinformatics tools to analyze sequence data, identify significant genetic markers, and correlate them with treatment responses recorded in clinical follow-ups.</a:t>
            </a:r>
          </a:p>
          <a:p>
            <a:pPr>
              <a:buFont typeface="Arial" panose="020B0604020202020204" pitchFamily="34" charset="0"/>
              <a:buChar char="•"/>
            </a:pPr>
            <a:r>
              <a:rPr lang="en-US" b="1" dirty="0">
                <a:effectLst/>
                <a:latin typeface="+mj-lt"/>
              </a:rPr>
              <a:t>Validation</a:t>
            </a:r>
            <a:r>
              <a:rPr lang="en-US" dirty="0">
                <a:effectLst/>
                <a:latin typeface="+mj-lt"/>
              </a:rPr>
              <a:t>: Validate findings in a separate cohort to ensure reliability and applicability across diverse populations.</a:t>
            </a:r>
          </a:p>
          <a:p>
            <a:pPr>
              <a:buFont typeface="Arial" panose="020B0604020202020204" pitchFamily="34" charset="0"/>
              <a:buChar char="•"/>
            </a:pPr>
            <a:r>
              <a:rPr lang="en-US" b="1" dirty="0">
                <a:effectLst/>
                <a:latin typeface="+mj-lt"/>
              </a:rPr>
              <a:t>Dissemination</a:t>
            </a:r>
            <a:r>
              <a:rPr lang="en-US" dirty="0">
                <a:effectLst/>
                <a:latin typeface="+mj-lt"/>
              </a:rPr>
              <a:t>: Share results through scientific publications and presentations at medical conferences, and engage with pharmaceutical companies for potential clinical application.</a:t>
            </a:r>
          </a:p>
          <a:p>
            <a:endParaRPr lang="en-US" dirty="0"/>
          </a:p>
        </p:txBody>
      </p:sp>
      <p:sp>
        <p:nvSpPr>
          <p:cNvPr id="4" name="Slide Number Placeholder 3">
            <a:extLst>
              <a:ext uri="{FF2B5EF4-FFF2-40B4-BE49-F238E27FC236}">
                <a16:creationId xmlns:a16="http://schemas.microsoft.com/office/drawing/2014/main" id="{D90C0BA6-5C4B-9360-DB27-FE68D3A63D3C}"/>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253322505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67B85-AB58-66B4-2CA0-B44D6FC0A007}"/>
              </a:ext>
            </a:extLst>
          </p:cNvPr>
          <p:cNvSpPr>
            <a:spLocks noGrp="1"/>
          </p:cNvSpPr>
          <p:nvPr>
            <p:ph type="title"/>
          </p:nvPr>
        </p:nvSpPr>
        <p:spPr/>
        <p:txBody>
          <a:bodyPr>
            <a:normAutofit/>
          </a:bodyPr>
          <a:lstStyle/>
          <a:p>
            <a:r>
              <a:rPr lang="en-US" b="1" dirty="0"/>
              <a:t>Understand The </a:t>
            </a:r>
            <a:r>
              <a:rPr lang="en-US" b="1" dirty="0">
                <a:solidFill>
                  <a:srgbClr val="FF0000"/>
                </a:solidFill>
              </a:rPr>
              <a:t>WHY</a:t>
            </a:r>
            <a:r>
              <a:rPr lang="en-US" b="1" dirty="0"/>
              <a:t>?</a:t>
            </a:r>
          </a:p>
        </p:txBody>
      </p:sp>
      <p:sp>
        <p:nvSpPr>
          <p:cNvPr id="3" name="Content Placeholder 2">
            <a:extLst>
              <a:ext uri="{FF2B5EF4-FFF2-40B4-BE49-F238E27FC236}">
                <a16:creationId xmlns:a16="http://schemas.microsoft.com/office/drawing/2014/main" id="{1559A368-5AFD-A231-7DDC-52A830AE27D9}"/>
              </a:ext>
            </a:extLst>
          </p:cNvPr>
          <p:cNvSpPr>
            <a:spLocks noGrp="1"/>
          </p:cNvSpPr>
          <p:nvPr>
            <p:ph idx="1"/>
          </p:nvPr>
        </p:nvSpPr>
        <p:spPr/>
        <p:txBody>
          <a:bodyPr>
            <a:normAutofit/>
          </a:bodyPr>
          <a:lstStyle/>
          <a:p>
            <a:pPr marL="0" indent="0">
              <a:buNone/>
            </a:pPr>
            <a:r>
              <a:rPr lang="en-US" sz="3200" b="1" dirty="0">
                <a:latin typeface="+mj-lt"/>
              </a:rPr>
              <a:t>What are the functions of the research proposal?</a:t>
            </a:r>
          </a:p>
          <a:p>
            <a:pPr marL="201168" lvl="1" indent="0">
              <a:buNone/>
            </a:pPr>
            <a:endParaRPr lang="en-US" sz="3200" b="1" dirty="0">
              <a:solidFill>
                <a:srgbClr val="FF0000"/>
              </a:solidFill>
              <a:latin typeface="+mj-lt"/>
            </a:endParaRPr>
          </a:p>
          <a:p>
            <a:pPr marL="201168" lvl="1" indent="0">
              <a:buNone/>
            </a:pPr>
            <a:r>
              <a:rPr lang="en-US" sz="3200" b="1" dirty="0">
                <a:latin typeface="+mj-lt"/>
              </a:rPr>
              <a:t>1.</a:t>
            </a:r>
            <a:r>
              <a:rPr lang="en-US" sz="3200" b="1" dirty="0">
                <a:solidFill>
                  <a:srgbClr val="FF0000"/>
                </a:solidFill>
                <a:latin typeface="+mj-lt"/>
              </a:rPr>
              <a:t> Communicate</a:t>
            </a:r>
            <a:r>
              <a:rPr lang="en-US" sz="3200" dirty="0">
                <a:latin typeface="+mj-lt"/>
              </a:rPr>
              <a:t> (</a:t>
            </a:r>
            <a:r>
              <a:rPr lang="en-US" sz="3200" b="1" dirty="0">
                <a:latin typeface="+mj-lt"/>
              </a:rPr>
              <a:t>clearly and concisely) </a:t>
            </a:r>
            <a:r>
              <a:rPr lang="en-US" sz="3200" dirty="0">
                <a:latin typeface="+mj-lt"/>
              </a:rPr>
              <a:t>the details of your research.</a:t>
            </a:r>
          </a:p>
          <a:p>
            <a:pPr marL="201168" lvl="1" indent="0">
              <a:buNone/>
            </a:pPr>
            <a:r>
              <a:rPr lang="en-US" sz="3200" b="1" dirty="0">
                <a:latin typeface="+mj-lt"/>
              </a:rPr>
              <a:t>2. </a:t>
            </a:r>
            <a:r>
              <a:rPr lang="en-US" sz="3200" b="1" dirty="0">
                <a:solidFill>
                  <a:srgbClr val="FF0000"/>
                </a:solidFill>
                <a:latin typeface="+mj-lt"/>
              </a:rPr>
              <a:t>Convince</a:t>
            </a:r>
            <a:r>
              <a:rPr lang="en-US" sz="3200" dirty="0">
                <a:latin typeface="+mj-lt"/>
              </a:rPr>
              <a:t> the reader to approve it.</a:t>
            </a:r>
          </a:p>
          <a:p>
            <a:pPr marL="201168" lvl="1" indent="0">
              <a:buNone/>
            </a:pPr>
            <a:endParaRPr lang="en-US" sz="3200" dirty="0">
              <a:latin typeface="+mj-lt"/>
            </a:endParaRPr>
          </a:p>
          <a:p>
            <a:pPr marL="201168" lvl="1" indent="0" algn="ctr">
              <a:buNone/>
            </a:pPr>
            <a:r>
              <a:rPr lang="en-US" sz="4400" b="1" dirty="0">
                <a:solidFill>
                  <a:srgbClr val="FF0000"/>
                </a:solidFill>
                <a:latin typeface="+mj-lt"/>
              </a:rPr>
              <a:t>Convincing is a Key</a:t>
            </a:r>
          </a:p>
          <a:p>
            <a:pPr marL="201168" lvl="1" indent="0">
              <a:buNone/>
            </a:pPr>
            <a:endParaRPr lang="en-US" dirty="0"/>
          </a:p>
        </p:txBody>
      </p:sp>
      <p:sp>
        <p:nvSpPr>
          <p:cNvPr id="4" name="Slide Number Placeholder 3">
            <a:extLst>
              <a:ext uri="{FF2B5EF4-FFF2-40B4-BE49-F238E27FC236}">
                <a16:creationId xmlns:a16="http://schemas.microsoft.com/office/drawing/2014/main" id="{779EEB97-C974-5C90-2102-E70A7E3A3480}"/>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37343378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F645-9DA0-20C4-1498-F9E54A0658BC}"/>
              </a:ext>
            </a:extLst>
          </p:cNvPr>
          <p:cNvSpPr>
            <a:spLocks noGrp="1"/>
          </p:cNvSpPr>
          <p:nvPr>
            <p:ph type="title"/>
          </p:nvPr>
        </p:nvSpPr>
        <p:spPr/>
        <p:txBody>
          <a:bodyPr/>
          <a:lstStyle/>
          <a:p>
            <a:r>
              <a:rPr lang="en-US" b="1" dirty="0"/>
              <a:t>What Do You Need to Convince The Reader of? </a:t>
            </a:r>
          </a:p>
        </p:txBody>
      </p:sp>
      <p:sp>
        <p:nvSpPr>
          <p:cNvPr id="3" name="Content Placeholder 2">
            <a:extLst>
              <a:ext uri="{FF2B5EF4-FFF2-40B4-BE49-F238E27FC236}">
                <a16:creationId xmlns:a16="http://schemas.microsoft.com/office/drawing/2014/main" id="{1ACA2CED-E6C8-0BD5-35D8-C855657F12B2}"/>
              </a:ext>
            </a:extLst>
          </p:cNvPr>
          <p:cNvSpPr>
            <a:spLocks noGrp="1"/>
          </p:cNvSpPr>
          <p:nvPr>
            <p:ph idx="1"/>
          </p:nvPr>
        </p:nvSpPr>
        <p:spPr/>
        <p:txBody>
          <a:bodyPr/>
          <a:lstStyle/>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endParaRPr lang="en-US" dirty="0"/>
          </a:p>
        </p:txBody>
      </p:sp>
      <p:cxnSp>
        <p:nvCxnSpPr>
          <p:cNvPr id="4" name="Straight Connector 3">
            <a:extLst>
              <a:ext uri="{FF2B5EF4-FFF2-40B4-BE49-F238E27FC236}">
                <a16:creationId xmlns:a16="http://schemas.microsoft.com/office/drawing/2014/main" id="{8CEFF645-2764-1843-3609-592B0CE555BA}"/>
              </a:ext>
            </a:extLst>
          </p:cNvPr>
          <p:cNvCxnSpPr>
            <a:cxnSpLocks/>
            <a:stCxn id="7" idx="2"/>
          </p:cNvCxnSpPr>
          <p:nvPr/>
        </p:nvCxnSpPr>
        <p:spPr>
          <a:xfrm>
            <a:off x="2684176" y="3782883"/>
            <a:ext cx="3319132" cy="14648"/>
          </a:xfrm>
          <a:prstGeom prst="line">
            <a:avLst/>
          </a:prstGeom>
          <a:noFill/>
          <a:ln w="28575" cap="flat" cmpd="sng" algn="ctr">
            <a:solidFill>
              <a:sysClr val="window" lastClr="FFFFFF">
                <a:lumMod val="85000"/>
              </a:sysClr>
            </a:solidFill>
            <a:prstDash val="solid"/>
            <a:miter lim="800000"/>
          </a:ln>
          <a:effectLst/>
        </p:spPr>
      </p:cxnSp>
      <p:grpSp>
        <p:nvGrpSpPr>
          <p:cNvPr id="5" name="Group 4">
            <a:extLst>
              <a:ext uri="{FF2B5EF4-FFF2-40B4-BE49-F238E27FC236}">
                <a16:creationId xmlns:a16="http://schemas.microsoft.com/office/drawing/2014/main" id="{9622A6D0-058D-5AF2-86C8-5DB5B22F1278}"/>
              </a:ext>
            </a:extLst>
          </p:cNvPr>
          <p:cNvGrpSpPr/>
          <p:nvPr/>
        </p:nvGrpSpPr>
        <p:grpSpPr>
          <a:xfrm>
            <a:off x="2653888" y="3677336"/>
            <a:ext cx="211094" cy="211094"/>
            <a:chOff x="1677812" y="4248152"/>
            <a:chExt cx="211094" cy="211094"/>
          </a:xfrm>
        </p:grpSpPr>
        <p:sp>
          <p:nvSpPr>
            <p:cNvPr id="6" name="Oval 5">
              <a:extLst>
                <a:ext uri="{FF2B5EF4-FFF2-40B4-BE49-F238E27FC236}">
                  <a16:creationId xmlns:a16="http://schemas.microsoft.com/office/drawing/2014/main" id="{82CB386D-1881-8D65-275F-5A3F0CBE01AF}"/>
                </a:ext>
              </a:extLst>
            </p:cNvPr>
            <p:cNvSpPr/>
            <p:nvPr/>
          </p:nvSpPr>
          <p:spPr>
            <a:xfrm>
              <a:off x="1677812" y="4248152"/>
              <a:ext cx="211094" cy="211094"/>
            </a:xfrm>
            <a:prstGeom prst="ellipse">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4BCA93D6-46A0-8791-20EB-5CB9742676EE}"/>
                </a:ext>
              </a:extLst>
            </p:cNvPr>
            <p:cNvSpPr/>
            <p:nvPr/>
          </p:nvSpPr>
          <p:spPr>
            <a:xfrm>
              <a:off x="1708100" y="4278440"/>
              <a:ext cx="150518" cy="150518"/>
            </a:xfrm>
            <a:prstGeom prst="ellipse">
              <a:avLst/>
            </a:prstGeom>
            <a:solidFill>
              <a:schemeClr val="bg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8" name="Group 7">
            <a:extLst>
              <a:ext uri="{FF2B5EF4-FFF2-40B4-BE49-F238E27FC236}">
                <a16:creationId xmlns:a16="http://schemas.microsoft.com/office/drawing/2014/main" id="{7450BF5E-2DB3-FA0F-1633-26E3FB89483E}"/>
              </a:ext>
            </a:extLst>
          </p:cNvPr>
          <p:cNvGrpSpPr/>
          <p:nvPr/>
        </p:nvGrpSpPr>
        <p:grpSpPr>
          <a:xfrm>
            <a:off x="1626730" y="4366412"/>
            <a:ext cx="2289049" cy="1562664"/>
            <a:chOff x="1514240" y="4816886"/>
            <a:chExt cx="2289049" cy="1562664"/>
          </a:xfrm>
        </p:grpSpPr>
        <p:sp>
          <p:nvSpPr>
            <p:cNvPr id="9" name="TextBox 8">
              <a:extLst>
                <a:ext uri="{FF2B5EF4-FFF2-40B4-BE49-F238E27FC236}">
                  <a16:creationId xmlns:a16="http://schemas.microsoft.com/office/drawing/2014/main" id="{9675DFEE-0D50-C00E-ECFF-A6FF71BAB8FA}"/>
                </a:ext>
              </a:extLst>
            </p:cNvPr>
            <p:cNvSpPr txBox="1"/>
            <p:nvPr/>
          </p:nvSpPr>
          <p:spPr>
            <a:xfrm>
              <a:off x="1514240" y="4816886"/>
              <a:ext cx="2289049"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rgbClr val="FF0000"/>
                  </a:solidFill>
                  <a:effectLst/>
                  <a:uLnTx/>
                  <a:uFillTx/>
                  <a:latin typeface="+mj-lt"/>
                </a:rPr>
                <a:t>Articulation</a:t>
              </a:r>
            </a:p>
          </p:txBody>
        </p:sp>
        <p:sp>
          <p:nvSpPr>
            <p:cNvPr id="10" name="TextBox 9">
              <a:extLst>
                <a:ext uri="{FF2B5EF4-FFF2-40B4-BE49-F238E27FC236}">
                  <a16:creationId xmlns:a16="http://schemas.microsoft.com/office/drawing/2014/main" id="{1F78798A-D539-A5B8-DBCD-801F83E1A928}"/>
                </a:ext>
              </a:extLst>
            </p:cNvPr>
            <p:cNvSpPr txBox="1"/>
            <p:nvPr/>
          </p:nvSpPr>
          <p:spPr>
            <a:xfrm>
              <a:off x="1722078" y="5179221"/>
              <a:ext cx="1849733" cy="120032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lumMod val="75000"/>
                      <a:lumOff val="25000"/>
                    </a:prstClr>
                  </a:solidFill>
                  <a:effectLst/>
                  <a:uLnTx/>
                  <a:uFillTx/>
                  <a:latin typeface="+mj-lt"/>
                </a:rPr>
                <a:t>That your research </a:t>
              </a:r>
              <a:r>
                <a:rPr kumimoji="0" lang="en-US" b="1" i="0" u="none" strike="noStrike" kern="0" cap="none" spc="0" normalizeH="0" baseline="0" noProof="0" dirty="0">
                  <a:ln>
                    <a:noFill/>
                  </a:ln>
                  <a:solidFill>
                    <a:prstClr val="black">
                      <a:lumMod val="75000"/>
                      <a:lumOff val="25000"/>
                    </a:prstClr>
                  </a:solidFill>
                  <a:effectLst/>
                  <a:uLnTx/>
                  <a:uFillTx/>
                  <a:latin typeface="+mj-lt"/>
                </a:rPr>
                <a:t>focus</a:t>
              </a:r>
              <a:r>
                <a:rPr kumimoji="0" lang="en-US" b="0" i="0" u="none" strike="noStrike" kern="0" cap="none" spc="0" normalizeH="0" baseline="0" noProof="0" dirty="0">
                  <a:ln>
                    <a:noFill/>
                  </a:ln>
                  <a:solidFill>
                    <a:prstClr val="black">
                      <a:lumMod val="75000"/>
                      <a:lumOff val="25000"/>
                    </a:prstClr>
                  </a:solidFill>
                  <a:effectLst/>
                  <a:uLnTx/>
                  <a:uFillTx/>
                  <a:latin typeface="+mj-lt"/>
                </a:rPr>
                <a:t> is crystal clear and well defined</a:t>
              </a:r>
            </a:p>
          </p:txBody>
        </p:sp>
      </p:grpSp>
      <p:sp>
        <p:nvSpPr>
          <p:cNvPr id="11" name="TextBox 10">
            <a:extLst>
              <a:ext uri="{FF2B5EF4-FFF2-40B4-BE49-F238E27FC236}">
                <a16:creationId xmlns:a16="http://schemas.microsoft.com/office/drawing/2014/main" id="{FE9D37FA-DFC1-D41F-D05B-4C3C77FAC091}"/>
              </a:ext>
            </a:extLst>
          </p:cNvPr>
          <p:cNvSpPr txBox="1"/>
          <p:nvPr/>
        </p:nvSpPr>
        <p:spPr>
          <a:xfrm>
            <a:off x="1635774" y="3933409"/>
            <a:ext cx="2289049"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chemeClr val="bg2">
                    <a:lumMod val="10000"/>
                  </a:schemeClr>
                </a:solidFill>
                <a:effectLst/>
                <a:uLnTx/>
                <a:uFillTx/>
              </a:rPr>
              <a:t>1</a:t>
            </a:r>
          </a:p>
        </p:txBody>
      </p:sp>
      <p:grpSp>
        <p:nvGrpSpPr>
          <p:cNvPr id="12" name="Group 11">
            <a:extLst>
              <a:ext uri="{FF2B5EF4-FFF2-40B4-BE49-F238E27FC236}">
                <a16:creationId xmlns:a16="http://schemas.microsoft.com/office/drawing/2014/main" id="{3283A5B6-6423-B9C1-E251-A66F2C745110}"/>
              </a:ext>
            </a:extLst>
          </p:cNvPr>
          <p:cNvGrpSpPr/>
          <p:nvPr/>
        </p:nvGrpSpPr>
        <p:grpSpPr>
          <a:xfrm>
            <a:off x="5908366" y="3682038"/>
            <a:ext cx="211094" cy="211094"/>
            <a:chOff x="3855819" y="4248152"/>
            <a:chExt cx="211094" cy="211094"/>
          </a:xfrm>
        </p:grpSpPr>
        <p:sp>
          <p:nvSpPr>
            <p:cNvPr id="13" name="Oval 12">
              <a:extLst>
                <a:ext uri="{FF2B5EF4-FFF2-40B4-BE49-F238E27FC236}">
                  <a16:creationId xmlns:a16="http://schemas.microsoft.com/office/drawing/2014/main" id="{814B320F-3BB8-76D7-598A-269C65B91912}"/>
                </a:ext>
              </a:extLst>
            </p:cNvPr>
            <p:cNvSpPr/>
            <p:nvPr/>
          </p:nvSpPr>
          <p:spPr>
            <a:xfrm>
              <a:off x="3855819" y="4248152"/>
              <a:ext cx="211094" cy="211094"/>
            </a:xfrm>
            <a:prstGeom prst="ellipse">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4BC46B9B-35E8-FD2B-61CF-F97F90D883FF}"/>
                </a:ext>
              </a:extLst>
            </p:cNvPr>
            <p:cNvSpPr/>
            <p:nvPr/>
          </p:nvSpPr>
          <p:spPr>
            <a:xfrm>
              <a:off x="3886107" y="4278440"/>
              <a:ext cx="150518" cy="150518"/>
            </a:xfrm>
            <a:prstGeom prst="ellipse">
              <a:avLst/>
            </a:prstGeom>
            <a:solidFill>
              <a:schemeClr val="bg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5" name="Group 14">
            <a:extLst>
              <a:ext uri="{FF2B5EF4-FFF2-40B4-BE49-F238E27FC236}">
                <a16:creationId xmlns:a16="http://schemas.microsoft.com/office/drawing/2014/main" id="{42A0AA8E-12FE-5981-DB43-2D4E8AA15FE2}"/>
              </a:ext>
            </a:extLst>
          </p:cNvPr>
          <p:cNvGrpSpPr/>
          <p:nvPr/>
        </p:nvGrpSpPr>
        <p:grpSpPr>
          <a:xfrm>
            <a:off x="4858783" y="4364758"/>
            <a:ext cx="2289049" cy="1542100"/>
            <a:chOff x="1514240" y="4816886"/>
            <a:chExt cx="2289049" cy="1542100"/>
          </a:xfrm>
        </p:grpSpPr>
        <p:sp>
          <p:nvSpPr>
            <p:cNvPr id="16" name="TextBox 15">
              <a:extLst>
                <a:ext uri="{FF2B5EF4-FFF2-40B4-BE49-F238E27FC236}">
                  <a16:creationId xmlns:a16="http://schemas.microsoft.com/office/drawing/2014/main" id="{595367C8-0BA2-FF78-1EFE-353E9EAC3B50}"/>
                </a:ext>
              </a:extLst>
            </p:cNvPr>
            <p:cNvSpPr txBox="1"/>
            <p:nvPr/>
          </p:nvSpPr>
          <p:spPr>
            <a:xfrm>
              <a:off x="1514240" y="4816886"/>
              <a:ext cx="2289049"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rgbClr val="FF0000"/>
                  </a:solidFill>
                  <a:effectLst/>
                  <a:uLnTx/>
                  <a:uFillTx/>
                  <a:latin typeface="+mj-lt"/>
                </a:rPr>
                <a:t>Justification</a:t>
              </a:r>
            </a:p>
          </p:txBody>
        </p:sp>
        <p:sp>
          <p:nvSpPr>
            <p:cNvPr id="17" name="TextBox 16">
              <a:extLst>
                <a:ext uri="{FF2B5EF4-FFF2-40B4-BE49-F238E27FC236}">
                  <a16:creationId xmlns:a16="http://schemas.microsoft.com/office/drawing/2014/main" id="{CB3F24D8-5494-4BEF-A52A-CF884A945DDE}"/>
                </a:ext>
              </a:extLst>
            </p:cNvPr>
            <p:cNvSpPr txBox="1"/>
            <p:nvPr/>
          </p:nvSpPr>
          <p:spPr>
            <a:xfrm>
              <a:off x="1733897" y="5158657"/>
              <a:ext cx="1849733" cy="120032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lumMod val="75000"/>
                      <a:lumOff val="25000"/>
                    </a:prstClr>
                  </a:solidFill>
                  <a:effectLst/>
                  <a:uLnTx/>
                  <a:uFillTx/>
                  <a:latin typeface="+mj-lt"/>
                </a:rPr>
                <a:t>That your research is </a:t>
              </a:r>
              <a:r>
                <a:rPr kumimoji="0" lang="en-US" b="1" i="0" u="none" strike="noStrike" kern="0" cap="none" spc="0" normalizeH="0" baseline="0" noProof="0" dirty="0">
                  <a:ln>
                    <a:noFill/>
                  </a:ln>
                  <a:solidFill>
                    <a:prstClr val="black">
                      <a:lumMod val="75000"/>
                      <a:lumOff val="25000"/>
                    </a:prstClr>
                  </a:solidFill>
                  <a:effectLst/>
                  <a:uLnTx/>
                  <a:uFillTx/>
                  <a:latin typeface="+mj-lt"/>
                </a:rPr>
                <a:t>well-justified</a:t>
              </a:r>
              <a:r>
                <a:rPr kumimoji="0" lang="en-US" b="0" i="0" u="none" strike="noStrike" kern="0" cap="none" spc="0" normalizeH="0" baseline="0" noProof="0" dirty="0">
                  <a:ln>
                    <a:noFill/>
                  </a:ln>
                  <a:solidFill>
                    <a:prstClr val="black">
                      <a:lumMod val="75000"/>
                      <a:lumOff val="25000"/>
                    </a:prstClr>
                  </a:solidFill>
                  <a:effectLst/>
                  <a:uLnTx/>
                  <a:uFillTx/>
                  <a:latin typeface="+mj-lt"/>
                </a:rPr>
                <a:t>, unique, and worthwhile</a:t>
              </a:r>
              <a:r>
                <a:rPr lang="en-US" kern="0" dirty="0">
                  <a:solidFill>
                    <a:prstClr val="black">
                      <a:lumMod val="75000"/>
                      <a:lumOff val="25000"/>
                    </a:prstClr>
                  </a:solidFill>
                  <a:latin typeface="+mj-lt"/>
                </a:rPr>
                <a:t>.</a:t>
              </a:r>
              <a:endParaRPr kumimoji="0" lang="en-US" b="0" i="0" u="none" strike="noStrike" kern="0" cap="none" spc="0" normalizeH="0" baseline="0" noProof="0" dirty="0">
                <a:ln>
                  <a:noFill/>
                </a:ln>
                <a:solidFill>
                  <a:prstClr val="black">
                    <a:lumMod val="75000"/>
                    <a:lumOff val="25000"/>
                  </a:prstClr>
                </a:solidFill>
                <a:effectLst/>
                <a:uLnTx/>
                <a:uFillTx/>
                <a:latin typeface="+mj-lt"/>
              </a:endParaRPr>
            </a:p>
          </p:txBody>
        </p:sp>
      </p:grpSp>
      <p:sp>
        <p:nvSpPr>
          <p:cNvPr id="18" name="TextBox 17">
            <a:extLst>
              <a:ext uri="{FF2B5EF4-FFF2-40B4-BE49-F238E27FC236}">
                <a16:creationId xmlns:a16="http://schemas.microsoft.com/office/drawing/2014/main" id="{9390F461-25D2-78FE-33D0-8A44723E0564}"/>
              </a:ext>
            </a:extLst>
          </p:cNvPr>
          <p:cNvSpPr txBox="1"/>
          <p:nvPr/>
        </p:nvSpPr>
        <p:spPr>
          <a:xfrm>
            <a:off x="4858783" y="3931757"/>
            <a:ext cx="2289049"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chemeClr val="bg2">
                    <a:lumMod val="10000"/>
                  </a:schemeClr>
                </a:solidFill>
                <a:effectLst/>
                <a:uLnTx/>
                <a:uFillTx/>
              </a:rPr>
              <a:t>2</a:t>
            </a:r>
          </a:p>
        </p:txBody>
      </p:sp>
      <p:grpSp>
        <p:nvGrpSpPr>
          <p:cNvPr id="19" name="Group 18">
            <a:extLst>
              <a:ext uri="{FF2B5EF4-FFF2-40B4-BE49-F238E27FC236}">
                <a16:creationId xmlns:a16="http://schemas.microsoft.com/office/drawing/2014/main" id="{6304BD75-FBA8-E087-06C2-4DF0EE151072}"/>
              </a:ext>
            </a:extLst>
          </p:cNvPr>
          <p:cNvGrpSpPr/>
          <p:nvPr/>
        </p:nvGrpSpPr>
        <p:grpSpPr>
          <a:xfrm>
            <a:off x="5550567" y="2355343"/>
            <a:ext cx="1275682" cy="777681"/>
            <a:chOff x="5242440" y="1755914"/>
            <a:chExt cx="1275682" cy="1275682"/>
          </a:xfrm>
        </p:grpSpPr>
        <p:sp>
          <p:nvSpPr>
            <p:cNvPr id="20" name="Teardrop 19">
              <a:extLst>
                <a:ext uri="{FF2B5EF4-FFF2-40B4-BE49-F238E27FC236}">
                  <a16:creationId xmlns:a16="http://schemas.microsoft.com/office/drawing/2014/main" id="{7D0A503C-FE49-B173-F895-5D8FD820459A}"/>
                </a:ext>
              </a:extLst>
            </p:cNvPr>
            <p:cNvSpPr/>
            <p:nvPr/>
          </p:nvSpPr>
          <p:spPr>
            <a:xfrm rot="8100000">
              <a:off x="5242440" y="1755914"/>
              <a:ext cx="1275682" cy="1275682"/>
            </a:xfrm>
            <a:prstGeom prst="teardrop">
              <a:avLst>
                <a:gd name="adj" fmla="val 109962"/>
              </a:avLst>
            </a:prstGeom>
            <a:solidFill>
              <a:schemeClr val="bg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BCFA1EF2-02DB-A892-8FA5-12160AC00AFA}"/>
                </a:ext>
              </a:extLst>
            </p:cNvPr>
            <p:cNvSpPr/>
            <p:nvPr/>
          </p:nvSpPr>
          <p:spPr>
            <a:xfrm>
              <a:off x="5436789" y="1948912"/>
              <a:ext cx="889686" cy="889686"/>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22" name="Straight Connector 21">
            <a:extLst>
              <a:ext uri="{FF2B5EF4-FFF2-40B4-BE49-F238E27FC236}">
                <a16:creationId xmlns:a16="http://schemas.microsoft.com/office/drawing/2014/main" id="{A4EF1FD6-E65F-1067-9F5B-66B62C94258E}"/>
              </a:ext>
            </a:extLst>
          </p:cNvPr>
          <p:cNvCxnSpPr>
            <a:cxnSpLocks/>
            <a:endCxn id="24" idx="2"/>
          </p:cNvCxnSpPr>
          <p:nvPr/>
        </p:nvCxnSpPr>
        <p:spPr>
          <a:xfrm flipV="1">
            <a:off x="6089172" y="3752595"/>
            <a:ext cx="3418652" cy="34990"/>
          </a:xfrm>
          <a:prstGeom prst="line">
            <a:avLst/>
          </a:prstGeom>
          <a:noFill/>
          <a:ln w="28575" cap="flat" cmpd="sng" algn="ctr">
            <a:solidFill>
              <a:sysClr val="window" lastClr="FFFFFF">
                <a:lumMod val="85000"/>
              </a:sysClr>
            </a:solidFill>
            <a:prstDash val="solid"/>
            <a:miter lim="800000"/>
          </a:ln>
          <a:effectLst/>
        </p:spPr>
      </p:cxnSp>
      <p:grpSp>
        <p:nvGrpSpPr>
          <p:cNvPr id="23" name="Group 22">
            <a:extLst>
              <a:ext uri="{FF2B5EF4-FFF2-40B4-BE49-F238E27FC236}">
                <a16:creationId xmlns:a16="http://schemas.microsoft.com/office/drawing/2014/main" id="{CF49D887-3BB0-E07C-DD0E-4DA6FC3D2F8B}"/>
              </a:ext>
            </a:extLst>
          </p:cNvPr>
          <p:cNvGrpSpPr/>
          <p:nvPr/>
        </p:nvGrpSpPr>
        <p:grpSpPr>
          <a:xfrm>
            <a:off x="9507824" y="3647048"/>
            <a:ext cx="211094" cy="211094"/>
            <a:chOff x="5973250" y="4248152"/>
            <a:chExt cx="211094" cy="211094"/>
          </a:xfrm>
        </p:grpSpPr>
        <p:sp>
          <p:nvSpPr>
            <p:cNvPr id="24" name="Oval 23">
              <a:extLst>
                <a:ext uri="{FF2B5EF4-FFF2-40B4-BE49-F238E27FC236}">
                  <a16:creationId xmlns:a16="http://schemas.microsoft.com/office/drawing/2014/main" id="{D7732CF1-C690-E9D4-9C1D-D243B78F26B6}"/>
                </a:ext>
              </a:extLst>
            </p:cNvPr>
            <p:cNvSpPr/>
            <p:nvPr/>
          </p:nvSpPr>
          <p:spPr>
            <a:xfrm>
              <a:off x="5973250" y="4248152"/>
              <a:ext cx="211094" cy="211094"/>
            </a:xfrm>
            <a:prstGeom prst="ellipse">
              <a:avLst/>
            </a:prstGeom>
            <a:solidFill>
              <a:sysClr val="window" lastClr="FFFFFF">
                <a:lumMod val="8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5" name="Oval 24">
              <a:extLst>
                <a:ext uri="{FF2B5EF4-FFF2-40B4-BE49-F238E27FC236}">
                  <a16:creationId xmlns:a16="http://schemas.microsoft.com/office/drawing/2014/main" id="{814A1CC4-7B7B-3F62-5983-4992D28926FF}"/>
                </a:ext>
              </a:extLst>
            </p:cNvPr>
            <p:cNvSpPr/>
            <p:nvPr/>
          </p:nvSpPr>
          <p:spPr>
            <a:xfrm>
              <a:off x="6003538" y="4278440"/>
              <a:ext cx="150518" cy="150518"/>
            </a:xfrm>
            <a:prstGeom prst="ellipse">
              <a:avLst/>
            </a:prstGeom>
            <a:solidFill>
              <a:schemeClr val="bg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6" name="Group 25">
            <a:extLst>
              <a:ext uri="{FF2B5EF4-FFF2-40B4-BE49-F238E27FC236}">
                <a16:creationId xmlns:a16="http://schemas.microsoft.com/office/drawing/2014/main" id="{D6FD216B-3919-F45E-D85A-E45FCA46AD83}"/>
              </a:ext>
            </a:extLst>
          </p:cNvPr>
          <p:cNvGrpSpPr/>
          <p:nvPr/>
        </p:nvGrpSpPr>
        <p:grpSpPr>
          <a:xfrm>
            <a:off x="8486835" y="4399553"/>
            <a:ext cx="2289049" cy="1557169"/>
            <a:chOff x="1514240" y="4816886"/>
            <a:chExt cx="2289049" cy="1557169"/>
          </a:xfrm>
        </p:grpSpPr>
        <p:sp>
          <p:nvSpPr>
            <p:cNvPr id="27" name="TextBox 26">
              <a:extLst>
                <a:ext uri="{FF2B5EF4-FFF2-40B4-BE49-F238E27FC236}">
                  <a16:creationId xmlns:a16="http://schemas.microsoft.com/office/drawing/2014/main" id="{69102CC3-589D-2578-0688-8D8BD84B72E4}"/>
                </a:ext>
              </a:extLst>
            </p:cNvPr>
            <p:cNvSpPr txBox="1"/>
            <p:nvPr/>
          </p:nvSpPr>
          <p:spPr>
            <a:xfrm>
              <a:off x="1514240" y="4816886"/>
              <a:ext cx="2289049" cy="461665"/>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kern="0" dirty="0">
                  <a:solidFill>
                    <a:srgbClr val="FF0000"/>
                  </a:solidFill>
                  <a:latin typeface="+mj-lt"/>
                </a:rPr>
                <a:t>D</a:t>
              </a:r>
              <a:r>
                <a:rPr kumimoji="0" lang="en-US" sz="2400" i="0" u="none" strike="noStrike" kern="0" cap="none" spc="0" normalizeH="0" baseline="0" noProof="0" dirty="0">
                  <a:ln>
                    <a:noFill/>
                  </a:ln>
                  <a:solidFill>
                    <a:srgbClr val="FF0000"/>
                  </a:solidFill>
                  <a:effectLst/>
                  <a:uLnTx/>
                  <a:uFillTx/>
                  <a:latin typeface="+mj-lt"/>
                </a:rPr>
                <a:t>o-ability</a:t>
              </a:r>
            </a:p>
          </p:txBody>
        </p:sp>
        <p:sp>
          <p:nvSpPr>
            <p:cNvPr id="28" name="TextBox 27">
              <a:extLst>
                <a:ext uri="{FF2B5EF4-FFF2-40B4-BE49-F238E27FC236}">
                  <a16:creationId xmlns:a16="http://schemas.microsoft.com/office/drawing/2014/main" id="{4A56C19E-E0E6-8E67-736D-8F23E8A95412}"/>
                </a:ext>
              </a:extLst>
            </p:cNvPr>
            <p:cNvSpPr txBox="1"/>
            <p:nvPr/>
          </p:nvSpPr>
          <p:spPr>
            <a:xfrm>
              <a:off x="1742942" y="5173726"/>
              <a:ext cx="2021444" cy="120032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prstClr val="black">
                      <a:lumMod val="75000"/>
                      <a:lumOff val="25000"/>
                    </a:prstClr>
                  </a:solidFill>
                  <a:effectLst/>
                  <a:uLnTx/>
                  <a:uFillTx/>
                  <a:latin typeface="+mj-lt"/>
                </a:rPr>
                <a:t>That your research is </a:t>
              </a:r>
              <a:r>
                <a:rPr kumimoji="0" lang="en-US" b="1" u="none" strike="noStrike" kern="0" cap="none" spc="0" normalizeH="0" baseline="0" noProof="0" dirty="0">
                  <a:ln>
                    <a:noFill/>
                  </a:ln>
                  <a:solidFill>
                    <a:prstClr val="black">
                      <a:lumMod val="75000"/>
                      <a:lumOff val="25000"/>
                    </a:prstClr>
                  </a:solidFill>
                  <a:effectLst/>
                  <a:uLnTx/>
                  <a:uFillTx/>
                  <a:latin typeface="+mj-lt"/>
                </a:rPr>
                <a:t>realistic</a:t>
              </a:r>
              <a:r>
                <a:rPr kumimoji="0" lang="en-US" b="0" i="0" u="none" strike="noStrike" kern="0" cap="none" spc="0" normalizeH="0" baseline="0" noProof="0" dirty="0">
                  <a:ln>
                    <a:noFill/>
                  </a:ln>
                  <a:solidFill>
                    <a:prstClr val="black">
                      <a:lumMod val="75000"/>
                      <a:lumOff val="25000"/>
                    </a:prstClr>
                  </a:solidFill>
                  <a:effectLst/>
                  <a:uLnTx/>
                  <a:uFillTx/>
                  <a:latin typeface="+mj-lt"/>
                </a:rPr>
                <a:t> and achievable</a:t>
              </a:r>
              <a:r>
                <a:rPr lang="en-US" kern="0" dirty="0">
                  <a:solidFill>
                    <a:prstClr val="black">
                      <a:lumMod val="75000"/>
                      <a:lumOff val="25000"/>
                    </a:prstClr>
                  </a:solidFill>
                  <a:latin typeface="+mj-lt"/>
                </a:rPr>
                <a:t> (Time -  Money - Skills)</a:t>
              </a:r>
              <a:endParaRPr kumimoji="0" lang="en-US" b="0" i="0" u="none" strike="noStrike" kern="0" cap="none" spc="0" normalizeH="0" baseline="0" noProof="0" dirty="0">
                <a:ln>
                  <a:noFill/>
                </a:ln>
                <a:solidFill>
                  <a:prstClr val="black">
                    <a:lumMod val="75000"/>
                    <a:lumOff val="25000"/>
                  </a:prstClr>
                </a:solidFill>
                <a:effectLst/>
                <a:uLnTx/>
                <a:uFillTx/>
                <a:latin typeface="+mj-lt"/>
              </a:endParaRPr>
            </a:p>
          </p:txBody>
        </p:sp>
      </p:grpSp>
      <p:sp>
        <p:nvSpPr>
          <p:cNvPr id="29" name="TextBox 28">
            <a:extLst>
              <a:ext uri="{FF2B5EF4-FFF2-40B4-BE49-F238E27FC236}">
                <a16:creationId xmlns:a16="http://schemas.microsoft.com/office/drawing/2014/main" id="{CF69A674-0F39-1C2C-51B8-E4E82EBF366B}"/>
              </a:ext>
            </a:extLst>
          </p:cNvPr>
          <p:cNvSpPr txBox="1"/>
          <p:nvPr/>
        </p:nvSpPr>
        <p:spPr>
          <a:xfrm>
            <a:off x="8486835" y="3966552"/>
            <a:ext cx="2289049"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chemeClr val="bg2">
                    <a:lumMod val="10000"/>
                  </a:schemeClr>
                </a:solidFill>
                <a:effectLst/>
                <a:uLnTx/>
                <a:uFillTx/>
              </a:rPr>
              <a:t>3</a:t>
            </a:r>
          </a:p>
        </p:txBody>
      </p:sp>
      <p:grpSp>
        <p:nvGrpSpPr>
          <p:cNvPr id="30" name="Group 29">
            <a:extLst>
              <a:ext uri="{FF2B5EF4-FFF2-40B4-BE49-F238E27FC236}">
                <a16:creationId xmlns:a16="http://schemas.microsoft.com/office/drawing/2014/main" id="{5EF4FB8A-62E6-CB76-A345-22FD7DADEB47}"/>
              </a:ext>
            </a:extLst>
          </p:cNvPr>
          <p:cNvGrpSpPr/>
          <p:nvPr/>
        </p:nvGrpSpPr>
        <p:grpSpPr>
          <a:xfrm>
            <a:off x="9152379" y="2320351"/>
            <a:ext cx="1275682" cy="777681"/>
            <a:chOff x="7353181" y="1755914"/>
            <a:chExt cx="1275682" cy="1275682"/>
          </a:xfrm>
        </p:grpSpPr>
        <p:sp>
          <p:nvSpPr>
            <p:cNvPr id="31" name="Teardrop 30">
              <a:extLst>
                <a:ext uri="{FF2B5EF4-FFF2-40B4-BE49-F238E27FC236}">
                  <a16:creationId xmlns:a16="http://schemas.microsoft.com/office/drawing/2014/main" id="{410681D1-3B21-4F15-D41B-26A19DB6C47E}"/>
                </a:ext>
              </a:extLst>
            </p:cNvPr>
            <p:cNvSpPr/>
            <p:nvPr/>
          </p:nvSpPr>
          <p:spPr>
            <a:xfrm rot="8100000">
              <a:off x="7353181" y="1755914"/>
              <a:ext cx="1275682" cy="1275682"/>
            </a:xfrm>
            <a:prstGeom prst="teardrop">
              <a:avLst>
                <a:gd name="adj" fmla="val 109962"/>
              </a:avLst>
            </a:prstGeom>
            <a:solidFill>
              <a:schemeClr val="bg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CA752168-337B-44A9-8061-8706BED09405}"/>
                </a:ext>
              </a:extLst>
            </p:cNvPr>
            <p:cNvSpPr/>
            <p:nvPr/>
          </p:nvSpPr>
          <p:spPr>
            <a:xfrm>
              <a:off x="7547530" y="1948912"/>
              <a:ext cx="889686" cy="889686"/>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33" name="Group 32">
            <a:extLst>
              <a:ext uri="{FF2B5EF4-FFF2-40B4-BE49-F238E27FC236}">
                <a16:creationId xmlns:a16="http://schemas.microsoft.com/office/drawing/2014/main" id="{B7F9946B-B7AD-6886-613E-599D1CE851DB}"/>
              </a:ext>
            </a:extLst>
          </p:cNvPr>
          <p:cNvGrpSpPr/>
          <p:nvPr/>
        </p:nvGrpSpPr>
        <p:grpSpPr>
          <a:xfrm>
            <a:off x="2298851" y="2379717"/>
            <a:ext cx="1275682" cy="777681"/>
            <a:chOff x="3063120" y="1755914"/>
            <a:chExt cx="1275682" cy="1275682"/>
          </a:xfrm>
        </p:grpSpPr>
        <p:sp>
          <p:nvSpPr>
            <p:cNvPr id="34" name="Teardrop 33">
              <a:extLst>
                <a:ext uri="{FF2B5EF4-FFF2-40B4-BE49-F238E27FC236}">
                  <a16:creationId xmlns:a16="http://schemas.microsoft.com/office/drawing/2014/main" id="{1AF4A25C-B08D-F12E-F54D-52F60F63543C}"/>
                </a:ext>
              </a:extLst>
            </p:cNvPr>
            <p:cNvSpPr/>
            <p:nvPr/>
          </p:nvSpPr>
          <p:spPr>
            <a:xfrm rot="8100000">
              <a:off x="3063120" y="1755914"/>
              <a:ext cx="1275682" cy="1275682"/>
            </a:xfrm>
            <a:prstGeom prst="teardrop">
              <a:avLst>
                <a:gd name="adj" fmla="val 109962"/>
              </a:avLst>
            </a:prstGeom>
            <a:solidFill>
              <a:schemeClr val="bg2">
                <a:lumMod val="7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BF5B39C1-DF66-D9D4-DF3A-8DFD9F35EFBE}"/>
                </a:ext>
              </a:extLst>
            </p:cNvPr>
            <p:cNvSpPr/>
            <p:nvPr/>
          </p:nvSpPr>
          <p:spPr>
            <a:xfrm>
              <a:off x="3257469" y="1948912"/>
              <a:ext cx="889686" cy="889686"/>
            </a:xfrm>
            <a:prstGeom prst="ellipse">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36" name="Slide Number Placeholder 35">
            <a:extLst>
              <a:ext uri="{FF2B5EF4-FFF2-40B4-BE49-F238E27FC236}">
                <a16:creationId xmlns:a16="http://schemas.microsoft.com/office/drawing/2014/main" id="{9C47BDB0-707E-5322-75E6-089052236AB1}"/>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29883180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250" fill="hold"/>
                                        <p:tgtEl>
                                          <p:spTgt spid="33"/>
                                        </p:tgtEl>
                                        <p:attrNameLst>
                                          <p:attrName>ppt_w</p:attrName>
                                        </p:attrNameLst>
                                      </p:cBhvr>
                                      <p:tavLst>
                                        <p:tav tm="0">
                                          <p:val>
                                            <p:fltVal val="0"/>
                                          </p:val>
                                        </p:tav>
                                        <p:tav tm="100000">
                                          <p:val>
                                            <p:strVal val="#ppt_w"/>
                                          </p:val>
                                        </p:tav>
                                      </p:tavLst>
                                    </p:anim>
                                    <p:anim calcmode="lin" valueType="num">
                                      <p:cBhvr>
                                        <p:cTn id="8" dur="250" fill="hold"/>
                                        <p:tgtEl>
                                          <p:spTgt spid="33"/>
                                        </p:tgtEl>
                                        <p:attrNameLst>
                                          <p:attrName>ppt_h</p:attrName>
                                        </p:attrNameLst>
                                      </p:cBhvr>
                                      <p:tavLst>
                                        <p:tav tm="0">
                                          <p:val>
                                            <p:fltVal val="0"/>
                                          </p:val>
                                        </p:tav>
                                        <p:tav tm="100000">
                                          <p:val>
                                            <p:strVal val="#ppt_h"/>
                                          </p:val>
                                        </p:tav>
                                      </p:tavLst>
                                    </p:anim>
                                    <p:animEffect transition="in" filter="fade">
                                      <p:cBhvr>
                                        <p:cTn id="9" dur="250"/>
                                        <p:tgtEl>
                                          <p:spTgt spid="33"/>
                                        </p:tgtEl>
                                      </p:cBhvr>
                                    </p:animEffect>
                                  </p:childTnLst>
                                </p:cTn>
                              </p:par>
                              <p:par>
                                <p:cTn id="10" presetID="53" presetClass="entr" presetSubtype="16"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200" fill="hold"/>
                                        <p:tgtEl>
                                          <p:spTgt spid="5"/>
                                        </p:tgtEl>
                                        <p:attrNameLst>
                                          <p:attrName>ppt_w</p:attrName>
                                        </p:attrNameLst>
                                      </p:cBhvr>
                                      <p:tavLst>
                                        <p:tav tm="0">
                                          <p:val>
                                            <p:fltVal val="0"/>
                                          </p:val>
                                        </p:tav>
                                        <p:tav tm="100000">
                                          <p:val>
                                            <p:strVal val="#ppt_w"/>
                                          </p:val>
                                        </p:tav>
                                      </p:tavLst>
                                    </p:anim>
                                    <p:anim calcmode="lin" valueType="num">
                                      <p:cBhvr>
                                        <p:cTn id="13" dur="200" fill="hold"/>
                                        <p:tgtEl>
                                          <p:spTgt spid="5"/>
                                        </p:tgtEl>
                                        <p:attrNameLst>
                                          <p:attrName>ppt_h</p:attrName>
                                        </p:attrNameLst>
                                      </p:cBhvr>
                                      <p:tavLst>
                                        <p:tav tm="0">
                                          <p:val>
                                            <p:fltVal val="0"/>
                                          </p:val>
                                        </p:tav>
                                        <p:tav tm="100000">
                                          <p:val>
                                            <p:strVal val="#ppt_h"/>
                                          </p:val>
                                        </p:tav>
                                      </p:tavLst>
                                    </p:anim>
                                    <p:animEffect transition="in" filter="fade">
                                      <p:cBhvr>
                                        <p:cTn id="14" dur="200"/>
                                        <p:tgtEl>
                                          <p:spTgt spid="5"/>
                                        </p:tgtEl>
                                      </p:cBhvr>
                                    </p:animEffect>
                                  </p:childTnLst>
                                </p:cTn>
                              </p:par>
                            </p:childTnLst>
                          </p:cTn>
                        </p:par>
                        <p:par>
                          <p:cTn id="15" fill="hold">
                            <p:stCondLst>
                              <p:cond delay="250"/>
                            </p:stCondLst>
                            <p:childTnLst>
                              <p:par>
                                <p:cTn id="16" presetID="53" presetClass="entr" presetSubtype="16"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p:cTn id="18" dur="250" fill="hold"/>
                                        <p:tgtEl>
                                          <p:spTgt spid="11"/>
                                        </p:tgtEl>
                                        <p:attrNameLst>
                                          <p:attrName>ppt_w</p:attrName>
                                        </p:attrNameLst>
                                      </p:cBhvr>
                                      <p:tavLst>
                                        <p:tav tm="0">
                                          <p:val>
                                            <p:fltVal val="0"/>
                                          </p:val>
                                        </p:tav>
                                        <p:tav tm="100000">
                                          <p:val>
                                            <p:strVal val="#ppt_w"/>
                                          </p:val>
                                        </p:tav>
                                      </p:tavLst>
                                    </p:anim>
                                    <p:anim calcmode="lin" valueType="num">
                                      <p:cBhvr>
                                        <p:cTn id="19" dur="250" fill="hold"/>
                                        <p:tgtEl>
                                          <p:spTgt spid="11"/>
                                        </p:tgtEl>
                                        <p:attrNameLst>
                                          <p:attrName>ppt_h</p:attrName>
                                        </p:attrNameLst>
                                      </p:cBhvr>
                                      <p:tavLst>
                                        <p:tav tm="0">
                                          <p:val>
                                            <p:fltVal val="0"/>
                                          </p:val>
                                        </p:tav>
                                        <p:tav tm="100000">
                                          <p:val>
                                            <p:strVal val="#ppt_h"/>
                                          </p:val>
                                        </p:tav>
                                      </p:tavLst>
                                    </p:anim>
                                    <p:animEffect transition="in" filter="fade">
                                      <p:cBhvr>
                                        <p:cTn id="20" dur="250"/>
                                        <p:tgtEl>
                                          <p:spTgt spid="11"/>
                                        </p:tgtEl>
                                      </p:cBhvr>
                                    </p:animEffect>
                                  </p:childTnLst>
                                </p:cTn>
                              </p:par>
                            </p:childTnLst>
                          </p:cTn>
                        </p:par>
                        <p:par>
                          <p:cTn id="21" fill="hold">
                            <p:stCondLst>
                              <p:cond delay="500"/>
                            </p:stCondLst>
                            <p:childTnLst>
                              <p:par>
                                <p:cTn id="22" presetID="42" presetClass="entr" presetSubtype="0"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250"/>
                                        <p:tgtEl>
                                          <p:spTgt spid="8"/>
                                        </p:tgtEl>
                                      </p:cBhvr>
                                    </p:animEffect>
                                    <p:anim calcmode="lin" valueType="num">
                                      <p:cBhvr>
                                        <p:cTn id="25" dur="250" fill="hold"/>
                                        <p:tgtEl>
                                          <p:spTgt spid="8"/>
                                        </p:tgtEl>
                                        <p:attrNameLst>
                                          <p:attrName>ppt_x</p:attrName>
                                        </p:attrNameLst>
                                      </p:cBhvr>
                                      <p:tavLst>
                                        <p:tav tm="0">
                                          <p:val>
                                            <p:strVal val="#ppt_x"/>
                                          </p:val>
                                        </p:tav>
                                        <p:tav tm="100000">
                                          <p:val>
                                            <p:strVal val="#ppt_x"/>
                                          </p:val>
                                        </p:tav>
                                      </p:tavLst>
                                    </p:anim>
                                    <p:anim calcmode="lin" valueType="num">
                                      <p:cBhvr>
                                        <p:cTn id="26" dur="250" fill="hold"/>
                                        <p:tgtEl>
                                          <p:spTgt spid="8"/>
                                        </p:tgtEl>
                                        <p:attrNameLst>
                                          <p:attrName>ppt_y</p:attrName>
                                        </p:attrNameLst>
                                      </p:cBhvr>
                                      <p:tavLst>
                                        <p:tav tm="0">
                                          <p:val>
                                            <p:strVal val="#ppt_y+.1"/>
                                          </p:val>
                                        </p:tav>
                                        <p:tav tm="100000">
                                          <p:val>
                                            <p:strVal val="#ppt_y"/>
                                          </p:val>
                                        </p:tav>
                                      </p:tavLst>
                                    </p:anim>
                                  </p:childTnLst>
                                </p:cTn>
                              </p:par>
                            </p:childTnLst>
                          </p:cTn>
                        </p:par>
                        <p:par>
                          <p:cTn id="27" fill="hold">
                            <p:stCondLst>
                              <p:cond delay="750"/>
                            </p:stCondLst>
                            <p:childTnLst>
                              <p:par>
                                <p:cTn id="28" presetID="22" presetClass="entr" presetSubtype="8" fill="hold" nodeType="afterEffect">
                                  <p:stCondLst>
                                    <p:cond delay="25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par>
                          <p:cTn id="31" fill="hold">
                            <p:stCondLst>
                              <p:cond delay="1500"/>
                            </p:stCondLst>
                            <p:childTnLst>
                              <p:par>
                                <p:cTn id="32" presetID="53" presetClass="entr" presetSubtype="16"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 calcmode="lin" valueType="num">
                                      <p:cBhvr>
                                        <p:cTn id="34" dur="250" fill="hold"/>
                                        <p:tgtEl>
                                          <p:spTgt spid="12"/>
                                        </p:tgtEl>
                                        <p:attrNameLst>
                                          <p:attrName>ppt_w</p:attrName>
                                        </p:attrNameLst>
                                      </p:cBhvr>
                                      <p:tavLst>
                                        <p:tav tm="0">
                                          <p:val>
                                            <p:fltVal val="0"/>
                                          </p:val>
                                        </p:tav>
                                        <p:tav tm="100000">
                                          <p:val>
                                            <p:strVal val="#ppt_w"/>
                                          </p:val>
                                        </p:tav>
                                      </p:tavLst>
                                    </p:anim>
                                    <p:anim calcmode="lin" valueType="num">
                                      <p:cBhvr>
                                        <p:cTn id="35" dur="250" fill="hold"/>
                                        <p:tgtEl>
                                          <p:spTgt spid="12"/>
                                        </p:tgtEl>
                                        <p:attrNameLst>
                                          <p:attrName>ppt_h</p:attrName>
                                        </p:attrNameLst>
                                      </p:cBhvr>
                                      <p:tavLst>
                                        <p:tav tm="0">
                                          <p:val>
                                            <p:fltVal val="0"/>
                                          </p:val>
                                        </p:tav>
                                        <p:tav tm="100000">
                                          <p:val>
                                            <p:strVal val="#ppt_h"/>
                                          </p:val>
                                        </p:tav>
                                      </p:tavLst>
                                    </p:anim>
                                    <p:animEffect transition="in" filter="fade">
                                      <p:cBhvr>
                                        <p:cTn id="36" dur="250"/>
                                        <p:tgtEl>
                                          <p:spTgt spid="12"/>
                                        </p:tgtEl>
                                      </p:cBhvr>
                                    </p:animEffect>
                                  </p:childTnLst>
                                </p:cTn>
                              </p:par>
                            </p:childTnLst>
                          </p:cTn>
                        </p:par>
                        <p:par>
                          <p:cTn id="37" fill="hold">
                            <p:stCondLst>
                              <p:cond delay="1750"/>
                            </p:stCondLst>
                            <p:childTnLst>
                              <p:par>
                                <p:cTn id="38" presetID="53" presetClass="entr" presetSubtype="16" fill="hold" nodeType="after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p:cTn id="40" dur="250" fill="hold"/>
                                        <p:tgtEl>
                                          <p:spTgt spid="19"/>
                                        </p:tgtEl>
                                        <p:attrNameLst>
                                          <p:attrName>ppt_w</p:attrName>
                                        </p:attrNameLst>
                                      </p:cBhvr>
                                      <p:tavLst>
                                        <p:tav tm="0">
                                          <p:val>
                                            <p:fltVal val="0"/>
                                          </p:val>
                                        </p:tav>
                                        <p:tav tm="100000">
                                          <p:val>
                                            <p:strVal val="#ppt_w"/>
                                          </p:val>
                                        </p:tav>
                                      </p:tavLst>
                                    </p:anim>
                                    <p:anim calcmode="lin" valueType="num">
                                      <p:cBhvr>
                                        <p:cTn id="41" dur="250" fill="hold"/>
                                        <p:tgtEl>
                                          <p:spTgt spid="19"/>
                                        </p:tgtEl>
                                        <p:attrNameLst>
                                          <p:attrName>ppt_h</p:attrName>
                                        </p:attrNameLst>
                                      </p:cBhvr>
                                      <p:tavLst>
                                        <p:tav tm="0">
                                          <p:val>
                                            <p:fltVal val="0"/>
                                          </p:val>
                                        </p:tav>
                                        <p:tav tm="100000">
                                          <p:val>
                                            <p:strVal val="#ppt_h"/>
                                          </p:val>
                                        </p:tav>
                                      </p:tavLst>
                                    </p:anim>
                                    <p:animEffect transition="in" filter="fade">
                                      <p:cBhvr>
                                        <p:cTn id="42" dur="250"/>
                                        <p:tgtEl>
                                          <p:spTgt spid="19"/>
                                        </p:tgtEl>
                                      </p:cBhvr>
                                    </p:animEffect>
                                  </p:childTnLst>
                                </p:cTn>
                              </p:par>
                            </p:childTnLst>
                          </p:cTn>
                        </p:par>
                        <p:par>
                          <p:cTn id="43" fill="hold">
                            <p:stCondLst>
                              <p:cond delay="2000"/>
                            </p:stCondLst>
                            <p:childTnLst>
                              <p:par>
                                <p:cTn id="44" presetID="53" presetClass="entr" presetSubtype="16"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 calcmode="lin" valueType="num">
                                      <p:cBhvr>
                                        <p:cTn id="46" dur="250" fill="hold"/>
                                        <p:tgtEl>
                                          <p:spTgt spid="18"/>
                                        </p:tgtEl>
                                        <p:attrNameLst>
                                          <p:attrName>ppt_w</p:attrName>
                                        </p:attrNameLst>
                                      </p:cBhvr>
                                      <p:tavLst>
                                        <p:tav tm="0">
                                          <p:val>
                                            <p:fltVal val="0"/>
                                          </p:val>
                                        </p:tav>
                                        <p:tav tm="100000">
                                          <p:val>
                                            <p:strVal val="#ppt_w"/>
                                          </p:val>
                                        </p:tav>
                                      </p:tavLst>
                                    </p:anim>
                                    <p:anim calcmode="lin" valueType="num">
                                      <p:cBhvr>
                                        <p:cTn id="47" dur="250" fill="hold"/>
                                        <p:tgtEl>
                                          <p:spTgt spid="18"/>
                                        </p:tgtEl>
                                        <p:attrNameLst>
                                          <p:attrName>ppt_h</p:attrName>
                                        </p:attrNameLst>
                                      </p:cBhvr>
                                      <p:tavLst>
                                        <p:tav tm="0">
                                          <p:val>
                                            <p:fltVal val="0"/>
                                          </p:val>
                                        </p:tav>
                                        <p:tav tm="100000">
                                          <p:val>
                                            <p:strVal val="#ppt_h"/>
                                          </p:val>
                                        </p:tav>
                                      </p:tavLst>
                                    </p:anim>
                                    <p:animEffect transition="in" filter="fade">
                                      <p:cBhvr>
                                        <p:cTn id="48" dur="250"/>
                                        <p:tgtEl>
                                          <p:spTgt spid="18"/>
                                        </p:tgtEl>
                                      </p:cBhvr>
                                    </p:animEffect>
                                  </p:childTnLst>
                                </p:cTn>
                              </p:par>
                            </p:childTnLst>
                          </p:cTn>
                        </p:par>
                        <p:par>
                          <p:cTn id="49" fill="hold">
                            <p:stCondLst>
                              <p:cond delay="2250"/>
                            </p:stCondLst>
                            <p:childTnLst>
                              <p:par>
                                <p:cTn id="50" presetID="42" presetClass="entr" presetSubtype="0" fill="hold" nodeType="after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250"/>
                                        <p:tgtEl>
                                          <p:spTgt spid="15"/>
                                        </p:tgtEl>
                                      </p:cBhvr>
                                    </p:animEffect>
                                    <p:anim calcmode="lin" valueType="num">
                                      <p:cBhvr>
                                        <p:cTn id="53" dur="250" fill="hold"/>
                                        <p:tgtEl>
                                          <p:spTgt spid="15"/>
                                        </p:tgtEl>
                                        <p:attrNameLst>
                                          <p:attrName>ppt_x</p:attrName>
                                        </p:attrNameLst>
                                      </p:cBhvr>
                                      <p:tavLst>
                                        <p:tav tm="0">
                                          <p:val>
                                            <p:strVal val="#ppt_x"/>
                                          </p:val>
                                        </p:tav>
                                        <p:tav tm="100000">
                                          <p:val>
                                            <p:strVal val="#ppt_x"/>
                                          </p:val>
                                        </p:tav>
                                      </p:tavLst>
                                    </p:anim>
                                    <p:anim calcmode="lin" valueType="num">
                                      <p:cBhvr>
                                        <p:cTn id="54" dur="250" fill="hold"/>
                                        <p:tgtEl>
                                          <p:spTgt spid="15"/>
                                        </p:tgtEl>
                                        <p:attrNameLst>
                                          <p:attrName>ppt_y</p:attrName>
                                        </p:attrNameLst>
                                      </p:cBhvr>
                                      <p:tavLst>
                                        <p:tav tm="0">
                                          <p:val>
                                            <p:strVal val="#ppt_y+.1"/>
                                          </p:val>
                                        </p:tav>
                                        <p:tav tm="100000">
                                          <p:val>
                                            <p:strVal val="#ppt_y"/>
                                          </p:val>
                                        </p:tav>
                                      </p:tavLst>
                                    </p:anim>
                                  </p:childTnLst>
                                </p:cTn>
                              </p:par>
                            </p:childTnLst>
                          </p:cTn>
                        </p:par>
                        <p:par>
                          <p:cTn id="55" fill="hold">
                            <p:stCondLst>
                              <p:cond delay="2500"/>
                            </p:stCondLst>
                            <p:childTnLst>
                              <p:par>
                                <p:cTn id="56" presetID="22" presetClass="entr" presetSubtype="8" fill="hold" nodeType="afterEffect">
                                  <p:stCondLst>
                                    <p:cond delay="250"/>
                                  </p:stCondLst>
                                  <p:childTnLst>
                                    <p:set>
                                      <p:cBhvr>
                                        <p:cTn id="57" dur="1" fill="hold">
                                          <p:stCondLst>
                                            <p:cond delay="0"/>
                                          </p:stCondLst>
                                        </p:cTn>
                                        <p:tgtEl>
                                          <p:spTgt spid="22"/>
                                        </p:tgtEl>
                                        <p:attrNameLst>
                                          <p:attrName>style.visibility</p:attrName>
                                        </p:attrNameLst>
                                      </p:cBhvr>
                                      <p:to>
                                        <p:strVal val="visible"/>
                                      </p:to>
                                    </p:set>
                                    <p:animEffect transition="in" filter="wipe(left)">
                                      <p:cBhvr>
                                        <p:cTn id="58" dur="500"/>
                                        <p:tgtEl>
                                          <p:spTgt spid="22"/>
                                        </p:tgtEl>
                                      </p:cBhvr>
                                    </p:animEffect>
                                  </p:childTnLst>
                                </p:cTn>
                              </p:par>
                            </p:childTnLst>
                          </p:cTn>
                        </p:par>
                        <p:par>
                          <p:cTn id="59" fill="hold">
                            <p:stCondLst>
                              <p:cond delay="3250"/>
                            </p:stCondLst>
                            <p:childTnLst>
                              <p:par>
                                <p:cTn id="60" presetID="53" presetClass="entr" presetSubtype="16" fill="hold" nodeType="after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p:cTn id="62" dur="250" fill="hold"/>
                                        <p:tgtEl>
                                          <p:spTgt spid="23"/>
                                        </p:tgtEl>
                                        <p:attrNameLst>
                                          <p:attrName>ppt_w</p:attrName>
                                        </p:attrNameLst>
                                      </p:cBhvr>
                                      <p:tavLst>
                                        <p:tav tm="0">
                                          <p:val>
                                            <p:fltVal val="0"/>
                                          </p:val>
                                        </p:tav>
                                        <p:tav tm="100000">
                                          <p:val>
                                            <p:strVal val="#ppt_w"/>
                                          </p:val>
                                        </p:tav>
                                      </p:tavLst>
                                    </p:anim>
                                    <p:anim calcmode="lin" valueType="num">
                                      <p:cBhvr>
                                        <p:cTn id="63" dur="250" fill="hold"/>
                                        <p:tgtEl>
                                          <p:spTgt spid="23"/>
                                        </p:tgtEl>
                                        <p:attrNameLst>
                                          <p:attrName>ppt_h</p:attrName>
                                        </p:attrNameLst>
                                      </p:cBhvr>
                                      <p:tavLst>
                                        <p:tav tm="0">
                                          <p:val>
                                            <p:fltVal val="0"/>
                                          </p:val>
                                        </p:tav>
                                        <p:tav tm="100000">
                                          <p:val>
                                            <p:strVal val="#ppt_h"/>
                                          </p:val>
                                        </p:tav>
                                      </p:tavLst>
                                    </p:anim>
                                    <p:animEffect transition="in" filter="fade">
                                      <p:cBhvr>
                                        <p:cTn id="64" dur="250"/>
                                        <p:tgtEl>
                                          <p:spTgt spid="23"/>
                                        </p:tgtEl>
                                      </p:cBhvr>
                                    </p:animEffect>
                                  </p:childTnLst>
                                </p:cTn>
                              </p:par>
                            </p:childTnLst>
                          </p:cTn>
                        </p:par>
                        <p:par>
                          <p:cTn id="65" fill="hold">
                            <p:stCondLst>
                              <p:cond delay="3500"/>
                            </p:stCondLst>
                            <p:childTnLst>
                              <p:par>
                                <p:cTn id="66" presetID="53" presetClass="entr" presetSubtype="16"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p:cTn id="68" dur="250" fill="hold"/>
                                        <p:tgtEl>
                                          <p:spTgt spid="29"/>
                                        </p:tgtEl>
                                        <p:attrNameLst>
                                          <p:attrName>ppt_w</p:attrName>
                                        </p:attrNameLst>
                                      </p:cBhvr>
                                      <p:tavLst>
                                        <p:tav tm="0">
                                          <p:val>
                                            <p:fltVal val="0"/>
                                          </p:val>
                                        </p:tav>
                                        <p:tav tm="100000">
                                          <p:val>
                                            <p:strVal val="#ppt_w"/>
                                          </p:val>
                                        </p:tav>
                                      </p:tavLst>
                                    </p:anim>
                                    <p:anim calcmode="lin" valueType="num">
                                      <p:cBhvr>
                                        <p:cTn id="69" dur="250" fill="hold"/>
                                        <p:tgtEl>
                                          <p:spTgt spid="29"/>
                                        </p:tgtEl>
                                        <p:attrNameLst>
                                          <p:attrName>ppt_h</p:attrName>
                                        </p:attrNameLst>
                                      </p:cBhvr>
                                      <p:tavLst>
                                        <p:tav tm="0">
                                          <p:val>
                                            <p:fltVal val="0"/>
                                          </p:val>
                                        </p:tav>
                                        <p:tav tm="100000">
                                          <p:val>
                                            <p:strVal val="#ppt_h"/>
                                          </p:val>
                                        </p:tav>
                                      </p:tavLst>
                                    </p:anim>
                                    <p:animEffect transition="in" filter="fade">
                                      <p:cBhvr>
                                        <p:cTn id="70" dur="250"/>
                                        <p:tgtEl>
                                          <p:spTgt spid="29"/>
                                        </p:tgtEl>
                                      </p:cBhvr>
                                    </p:animEffect>
                                  </p:childTnLst>
                                </p:cTn>
                              </p:par>
                            </p:childTnLst>
                          </p:cTn>
                        </p:par>
                        <p:par>
                          <p:cTn id="71" fill="hold">
                            <p:stCondLst>
                              <p:cond delay="3750"/>
                            </p:stCondLst>
                            <p:childTnLst>
                              <p:par>
                                <p:cTn id="72" presetID="42" presetClass="entr" presetSubtype="0" fill="hold" nodeType="afterEffect">
                                  <p:stCondLst>
                                    <p:cond delay="0"/>
                                  </p:stCondLst>
                                  <p:childTnLst>
                                    <p:set>
                                      <p:cBhvr>
                                        <p:cTn id="73" dur="1" fill="hold">
                                          <p:stCondLst>
                                            <p:cond delay="0"/>
                                          </p:stCondLst>
                                        </p:cTn>
                                        <p:tgtEl>
                                          <p:spTgt spid="26"/>
                                        </p:tgtEl>
                                        <p:attrNameLst>
                                          <p:attrName>style.visibility</p:attrName>
                                        </p:attrNameLst>
                                      </p:cBhvr>
                                      <p:to>
                                        <p:strVal val="visible"/>
                                      </p:to>
                                    </p:set>
                                    <p:animEffect transition="in" filter="fade">
                                      <p:cBhvr>
                                        <p:cTn id="74" dur="250"/>
                                        <p:tgtEl>
                                          <p:spTgt spid="26"/>
                                        </p:tgtEl>
                                      </p:cBhvr>
                                    </p:animEffect>
                                    <p:anim calcmode="lin" valueType="num">
                                      <p:cBhvr>
                                        <p:cTn id="75" dur="250" fill="hold"/>
                                        <p:tgtEl>
                                          <p:spTgt spid="26"/>
                                        </p:tgtEl>
                                        <p:attrNameLst>
                                          <p:attrName>ppt_x</p:attrName>
                                        </p:attrNameLst>
                                      </p:cBhvr>
                                      <p:tavLst>
                                        <p:tav tm="0">
                                          <p:val>
                                            <p:strVal val="#ppt_x"/>
                                          </p:val>
                                        </p:tav>
                                        <p:tav tm="100000">
                                          <p:val>
                                            <p:strVal val="#ppt_x"/>
                                          </p:val>
                                        </p:tav>
                                      </p:tavLst>
                                    </p:anim>
                                    <p:anim calcmode="lin" valueType="num">
                                      <p:cBhvr>
                                        <p:cTn id="76" dur="250" fill="hold"/>
                                        <p:tgtEl>
                                          <p:spTgt spid="26"/>
                                        </p:tgtEl>
                                        <p:attrNameLst>
                                          <p:attrName>ppt_y</p:attrName>
                                        </p:attrNameLst>
                                      </p:cBhvr>
                                      <p:tavLst>
                                        <p:tav tm="0">
                                          <p:val>
                                            <p:strVal val="#ppt_y+.1"/>
                                          </p:val>
                                        </p:tav>
                                        <p:tav tm="100000">
                                          <p:val>
                                            <p:strVal val="#ppt_y"/>
                                          </p:val>
                                        </p:tav>
                                      </p:tavLst>
                                    </p:anim>
                                  </p:childTnLst>
                                </p:cTn>
                              </p:par>
                            </p:childTnLst>
                          </p:cTn>
                        </p:par>
                        <p:par>
                          <p:cTn id="77" fill="hold">
                            <p:stCondLst>
                              <p:cond delay="4000"/>
                            </p:stCondLst>
                            <p:childTnLst>
                              <p:par>
                                <p:cTn id="78" presetID="53" presetClass="entr" presetSubtype="16" fill="hold" nodeType="afterEffect">
                                  <p:stCondLst>
                                    <p:cond delay="0"/>
                                  </p:stCondLst>
                                  <p:childTnLst>
                                    <p:set>
                                      <p:cBhvr>
                                        <p:cTn id="79" dur="1" fill="hold">
                                          <p:stCondLst>
                                            <p:cond delay="0"/>
                                          </p:stCondLst>
                                        </p:cTn>
                                        <p:tgtEl>
                                          <p:spTgt spid="30"/>
                                        </p:tgtEl>
                                        <p:attrNameLst>
                                          <p:attrName>style.visibility</p:attrName>
                                        </p:attrNameLst>
                                      </p:cBhvr>
                                      <p:to>
                                        <p:strVal val="visible"/>
                                      </p:to>
                                    </p:set>
                                    <p:anim calcmode="lin" valueType="num">
                                      <p:cBhvr>
                                        <p:cTn id="80" dur="250" fill="hold"/>
                                        <p:tgtEl>
                                          <p:spTgt spid="30"/>
                                        </p:tgtEl>
                                        <p:attrNameLst>
                                          <p:attrName>ppt_w</p:attrName>
                                        </p:attrNameLst>
                                      </p:cBhvr>
                                      <p:tavLst>
                                        <p:tav tm="0">
                                          <p:val>
                                            <p:fltVal val="0"/>
                                          </p:val>
                                        </p:tav>
                                        <p:tav tm="100000">
                                          <p:val>
                                            <p:strVal val="#ppt_w"/>
                                          </p:val>
                                        </p:tav>
                                      </p:tavLst>
                                    </p:anim>
                                    <p:anim calcmode="lin" valueType="num">
                                      <p:cBhvr>
                                        <p:cTn id="81" dur="250" fill="hold"/>
                                        <p:tgtEl>
                                          <p:spTgt spid="30"/>
                                        </p:tgtEl>
                                        <p:attrNameLst>
                                          <p:attrName>ppt_h</p:attrName>
                                        </p:attrNameLst>
                                      </p:cBhvr>
                                      <p:tavLst>
                                        <p:tav tm="0">
                                          <p:val>
                                            <p:fltVal val="0"/>
                                          </p:val>
                                        </p:tav>
                                        <p:tav tm="100000">
                                          <p:val>
                                            <p:strVal val="#ppt_h"/>
                                          </p:val>
                                        </p:tav>
                                      </p:tavLst>
                                    </p:anim>
                                    <p:animEffect transition="in" filter="fade">
                                      <p:cBhvr>
                                        <p:cTn id="82" dur="25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9C1DF-DD04-8C12-4626-7348D1BE41E8}"/>
              </a:ext>
            </a:extLst>
          </p:cNvPr>
          <p:cNvSpPr>
            <a:spLocks noGrp="1"/>
          </p:cNvSpPr>
          <p:nvPr>
            <p:ph type="title"/>
          </p:nvPr>
        </p:nvSpPr>
        <p:spPr/>
        <p:txBody>
          <a:bodyPr/>
          <a:lstStyle/>
          <a:p>
            <a:r>
              <a:rPr lang="en-US" b="1" dirty="0"/>
              <a:t>The Ingredients</a:t>
            </a:r>
            <a:endParaRPr lang="en-US" dirty="0"/>
          </a:p>
        </p:txBody>
      </p:sp>
      <p:sp>
        <p:nvSpPr>
          <p:cNvPr id="3" name="Content Placeholder 2">
            <a:extLst>
              <a:ext uri="{FF2B5EF4-FFF2-40B4-BE49-F238E27FC236}">
                <a16:creationId xmlns:a16="http://schemas.microsoft.com/office/drawing/2014/main" id="{5ECDA1C5-C9F7-A4F9-AA6A-0587C21350D9}"/>
              </a:ext>
            </a:extLst>
          </p:cNvPr>
          <p:cNvSpPr>
            <a:spLocks noGrp="1"/>
          </p:cNvSpPr>
          <p:nvPr>
            <p:ph idx="1"/>
          </p:nvPr>
        </p:nvSpPr>
        <p:spPr/>
        <p:txBody>
          <a:bodyPr/>
          <a:lstStyle/>
          <a:p>
            <a:pPr marL="514350" indent="-514350">
              <a:buFont typeface="+mj-lt"/>
              <a:buAutoNum type="arabicPeriod"/>
            </a:pPr>
            <a:r>
              <a:rPr lang="en-US" sz="3200" dirty="0"/>
              <a:t>Provisional Title</a:t>
            </a:r>
          </a:p>
          <a:p>
            <a:pPr marL="514350" indent="-514350">
              <a:buFont typeface="+mj-lt"/>
              <a:buAutoNum type="arabicPeriod"/>
            </a:pPr>
            <a:r>
              <a:rPr lang="en-US" sz="3200" dirty="0"/>
              <a:t>Introduction and The Research Problem</a:t>
            </a:r>
          </a:p>
          <a:p>
            <a:pPr marL="514350" indent="-514350">
              <a:buFont typeface="+mj-lt"/>
              <a:buAutoNum type="arabicPeriod"/>
            </a:pPr>
            <a:r>
              <a:rPr lang="en-US" sz="3200" dirty="0"/>
              <a:t>Literature Review</a:t>
            </a:r>
          </a:p>
          <a:p>
            <a:pPr marL="514350" indent="-514350">
              <a:buFont typeface="+mj-lt"/>
              <a:buAutoNum type="arabicPeriod"/>
            </a:pPr>
            <a:r>
              <a:rPr lang="en-US" sz="3200" dirty="0"/>
              <a:t>Research Design (Methodology)</a:t>
            </a:r>
          </a:p>
          <a:p>
            <a:pPr marL="514350" indent="-514350">
              <a:buFont typeface="+mj-lt"/>
              <a:buAutoNum type="arabicPeriod"/>
            </a:pPr>
            <a:r>
              <a:rPr lang="en-US" sz="3200" dirty="0"/>
              <a:t>Reference List</a:t>
            </a:r>
          </a:p>
          <a:p>
            <a:pPr marL="514350" indent="-514350">
              <a:buFont typeface="+mj-lt"/>
              <a:buAutoNum type="arabicPeriod"/>
            </a:pPr>
            <a:r>
              <a:rPr lang="en-US" sz="3200" dirty="0"/>
              <a:t>Practicalities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F14AD465-3D01-A164-0487-F6CC1017FA9C}"/>
              </a:ext>
            </a:extLst>
          </p:cNvPr>
          <p:cNvSpPr>
            <a:spLocks noGrp="1"/>
          </p:cNvSpPr>
          <p:nvPr>
            <p:ph type="sldNum" sz="quarter" idx="12"/>
          </p:nvPr>
        </p:nvSpPr>
        <p:spPr/>
        <p:txBody>
          <a:bodyPr/>
          <a:lstStyle/>
          <a:p>
            <a:fld id="{3A98EE3D-8CD1-4C3F-BD1C-C98C9596463C}" type="slidenum">
              <a:rPr lang="en-US" smtClean="0"/>
              <a:t>8</a:t>
            </a:fld>
            <a:endParaRPr lang="en-US" dirty="0"/>
          </a:p>
        </p:txBody>
      </p:sp>
    </p:spTree>
    <p:extLst>
      <p:ext uri="{BB962C8B-B14F-4D97-AF65-F5344CB8AC3E}">
        <p14:creationId xmlns:p14="http://schemas.microsoft.com/office/powerpoint/2010/main" val="15077207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4662F-50D3-AD38-C558-09A5D21E8F99}"/>
              </a:ext>
            </a:extLst>
          </p:cNvPr>
          <p:cNvSpPr>
            <a:spLocks noGrp="1"/>
          </p:cNvSpPr>
          <p:nvPr>
            <p:ph type="title"/>
          </p:nvPr>
        </p:nvSpPr>
        <p:spPr/>
        <p:txBody>
          <a:bodyPr/>
          <a:lstStyle/>
          <a:p>
            <a:r>
              <a:rPr lang="en-US" b="1" dirty="0"/>
              <a:t>#1 Provisional Title </a:t>
            </a:r>
          </a:p>
        </p:txBody>
      </p:sp>
      <p:sp>
        <p:nvSpPr>
          <p:cNvPr id="3" name="Content Placeholder 2">
            <a:extLst>
              <a:ext uri="{FF2B5EF4-FFF2-40B4-BE49-F238E27FC236}">
                <a16:creationId xmlns:a16="http://schemas.microsoft.com/office/drawing/2014/main" id="{1D9E9590-4D6E-F453-93A8-95A1550BFDE3}"/>
              </a:ext>
            </a:extLst>
          </p:cNvPr>
          <p:cNvSpPr>
            <a:spLocks noGrp="1"/>
          </p:cNvSpPr>
          <p:nvPr>
            <p:ph idx="1"/>
          </p:nvPr>
        </p:nvSpPr>
        <p:spPr/>
        <p:txBody>
          <a:bodyPr>
            <a:normAutofit/>
          </a:bodyPr>
          <a:lstStyle/>
          <a:p>
            <a:pPr lvl="1"/>
            <a:r>
              <a:rPr lang="en-US" sz="3200" dirty="0">
                <a:latin typeface="+mj-lt"/>
              </a:rPr>
              <a:t>Don't get </a:t>
            </a:r>
            <a:r>
              <a:rPr lang="en-US" sz="3200" b="1" dirty="0">
                <a:solidFill>
                  <a:srgbClr val="FF0000"/>
                </a:solidFill>
                <a:latin typeface="+mj-lt"/>
              </a:rPr>
              <a:t>too stuck </a:t>
            </a:r>
            <a:r>
              <a:rPr lang="en-US" sz="3200" dirty="0">
                <a:latin typeface="+mj-lt"/>
              </a:rPr>
              <a:t>to produce the perfect research title.</a:t>
            </a:r>
          </a:p>
          <a:p>
            <a:pPr lvl="1"/>
            <a:r>
              <a:rPr lang="en-US" sz="3200" dirty="0">
                <a:latin typeface="+mj-lt"/>
              </a:rPr>
              <a:t>Specific requirements for the title (e.g., limitations in wording).</a:t>
            </a:r>
          </a:p>
          <a:p>
            <a:pPr lvl="1"/>
            <a:r>
              <a:rPr lang="en-US" sz="3200" dirty="0">
                <a:latin typeface="+mj-lt"/>
              </a:rPr>
              <a:t>A good title </a:t>
            </a:r>
            <a:r>
              <a:rPr lang="en-US" sz="3200" b="1" dirty="0">
                <a:solidFill>
                  <a:srgbClr val="FF0000"/>
                </a:solidFill>
                <a:latin typeface="+mj-lt"/>
              </a:rPr>
              <a:t>concisely</a:t>
            </a:r>
            <a:r>
              <a:rPr lang="en-US" sz="3200" dirty="0">
                <a:latin typeface="+mj-lt"/>
              </a:rPr>
              <a:t> </a:t>
            </a:r>
            <a:r>
              <a:rPr lang="en-US" sz="3200" b="1" dirty="0">
                <a:solidFill>
                  <a:srgbClr val="FF0000"/>
                </a:solidFill>
                <a:latin typeface="+mj-lt"/>
              </a:rPr>
              <a:t>communicates</a:t>
            </a:r>
            <a:r>
              <a:rPr lang="en-US" sz="3200" dirty="0">
                <a:latin typeface="+mj-lt"/>
              </a:rPr>
              <a:t> what your research is all about.</a:t>
            </a:r>
          </a:p>
          <a:p>
            <a:pPr lvl="1"/>
            <a:endParaRPr lang="en-US" sz="3200" dirty="0">
              <a:latin typeface="+mj-lt"/>
            </a:endParaRPr>
          </a:p>
          <a:p>
            <a:pPr lvl="1"/>
            <a:endParaRPr lang="en-US" sz="3200" dirty="0">
              <a:latin typeface="+mj-lt"/>
            </a:endParaRPr>
          </a:p>
          <a:p>
            <a:endParaRPr lang="en-US" dirty="0"/>
          </a:p>
        </p:txBody>
      </p:sp>
      <p:sp>
        <p:nvSpPr>
          <p:cNvPr id="4" name="Slide Number Placeholder 3">
            <a:extLst>
              <a:ext uri="{FF2B5EF4-FFF2-40B4-BE49-F238E27FC236}">
                <a16:creationId xmlns:a16="http://schemas.microsoft.com/office/drawing/2014/main" id="{921E5CF2-5B14-79E1-ED8A-F53BFCAAB7B0}"/>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38106051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1405</TotalTime>
  <Words>1034</Words>
  <Application>Microsoft Office PowerPoint</Application>
  <PresentationFormat>Widescreen</PresentationFormat>
  <Paragraphs>155</Paragraphs>
  <Slides>20</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Aptos</vt:lpstr>
      <vt:lpstr>Aptos Display</vt:lpstr>
      <vt:lpstr>Arial</vt:lpstr>
      <vt:lpstr>Calibri</vt:lpstr>
      <vt:lpstr>Calibri Light</vt:lpstr>
      <vt:lpstr>Courier New</vt:lpstr>
      <vt:lpstr>FS Albert</vt:lpstr>
      <vt:lpstr>FSAlbert</vt:lpstr>
      <vt:lpstr>Office Theme</vt:lpstr>
      <vt:lpstr>Custom Design</vt:lpstr>
      <vt:lpstr>PowerPoint Presentation</vt:lpstr>
      <vt:lpstr>Definition</vt:lpstr>
      <vt:lpstr>The WHAT </vt:lpstr>
      <vt:lpstr>The WHY </vt:lpstr>
      <vt:lpstr>The HOW </vt:lpstr>
      <vt:lpstr>Understand The WHY?</vt:lpstr>
      <vt:lpstr>What Do You Need to Convince The Reader of? </vt:lpstr>
      <vt:lpstr>The Ingredients</vt:lpstr>
      <vt:lpstr>#1 Provisional Title </vt:lpstr>
      <vt:lpstr>#1 Provisional Title </vt:lpstr>
      <vt:lpstr>#1 Provisional Title </vt:lpstr>
      <vt:lpstr>#2 Introduction and The Research Problem </vt:lpstr>
      <vt:lpstr>#3 Literature Review</vt:lpstr>
      <vt:lpstr>#4 Research Design (Methodology)</vt:lpstr>
      <vt:lpstr>#4 Research Design (Methodology)</vt:lpstr>
      <vt:lpstr>#5 Reference List </vt:lpstr>
      <vt:lpstr>#6 Practicalities</vt:lpstr>
      <vt:lpstr>#6 Practicalities</vt:lpstr>
      <vt:lpstr>#6 Practicalities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Writing</dc:title>
  <dc:creator>Fahad Almsned</dc:creator>
  <cp:lastModifiedBy>Fahad Almsned</cp:lastModifiedBy>
  <cp:revision>172</cp:revision>
  <dcterms:created xsi:type="dcterms:W3CDTF">2023-02-19T10:09:04Z</dcterms:created>
  <dcterms:modified xsi:type="dcterms:W3CDTF">2024-08-07T11:19:06Z</dcterms:modified>
</cp:coreProperties>
</file>