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9" r:id="rId4"/>
    <p:sldId id="260" r:id="rId5"/>
    <p:sldId id="271" r:id="rId6"/>
    <p:sldId id="281" r:id="rId7"/>
    <p:sldId id="275" r:id="rId8"/>
    <p:sldId id="273" r:id="rId9"/>
    <p:sldId id="274" r:id="rId10"/>
    <p:sldId id="276" r:id="rId11"/>
    <p:sldId id="282" r:id="rId12"/>
    <p:sldId id="277" r:id="rId13"/>
    <p:sldId id="280" r:id="rId14"/>
    <p:sldId id="283" r:id="rId15"/>
    <p:sldId id="285" r:id="rId16"/>
    <p:sldId id="287" r:id="rId17"/>
    <p:sldId id="279" r:id="rId18"/>
    <p:sldId id="272" r:id="rId19"/>
    <p:sldId id="3674" r:id="rId20"/>
  </p:sldIdLst>
  <p:sldSz cx="12192000" cy="6858000"/>
  <p:notesSz cx="12192000" cy="6858000"/>
  <p:defaultTextStyle>
    <a:defPPr>
      <a:defRPr lang="en-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98D"/>
    <a:srgbClr val="C00000"/>
    <a:srgbClr val="F3C5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0"/>
  </p:normalViewPr>
  <p:slideViewPr>
    <p:cSldViewPr>
      <p:cViewPr varScale="1">
        <p:scale>
          <a:sx n="120" d="100"/>
          <a:sy n="120" d="100"/>
        </p:scale>
        <p:origin x="256" y="1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SA"/>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BF31B35-8389-F242-A7B0-0B2F5B4B4B6F}" type="datetimeFigureOut">
              <a:rPr lang="en-SA" smtClean="0"/>
              <a:t>01/11/2024 R</a:t>
            </a:fld>
            <a:endParaRPr lang="en-SA"/>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SA"/>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A"/>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SA"/>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5430000-1B1E-E542-B49C-C697AFC8C3C8}" type="slidenum">
              <a:rPr lang="en-SA" smtClean="0"/>
              <a:t>‹#›</a:t>
            </a:fld>
            <a:endParaRPr lang="en-SA"/>
          </a:p>
        </p:txBody>
      </p:sp>
    </p:spTree>
    <p:extLst>
      <p:ext uri="{BB962C8B-B14F-4D97-AF65-F5344CB8AC3E}">
        <p14:creationId xmlns:p14="http://schemas.microsoft.com/office/powerpoint/2010/main" val="3711835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Thank you so much for your time!</a:t>
            </a:r>
          </a:p>
          <a:p>
            <a:endParaRPr lang="en-US" b="1" dirty="0"/>
          </a:p>
          <a:p>
            <a:r>
              <a:rPr lang="en-US" b="1" dirty="0"/>
              <a:t>Here are my email address and my Twitter and LinkedIn accounts. Please do not hesitate to contact me If you have any questions.</a:t>
            </a:r>
          </a:p>
          <a:p>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a:t>Thanks again!</a:t>
            </a:r>
            <a:endParaRPr lang="en-US" b="1" dirty="0"/>
          </a:p>
        </p:txBody>
      </p:sp>
      <p:sp>
        <p:nvSpPr>
          <p:cNvPr id="4" name="Slide Number Placeholder 3"/>
          <p:cNvSpPr>
            <a:spLocks noGrp="1"/>
          </p:cNvSpPr>
          <p:nvPr>
            <p:ph type="sldNum" sz="quarter" idx="5"/>
          </p:nvPr>
        </p:nvSpPr>
        <p:spPr/>
        <p:txBody>
          <a:bodyPr/>
          <a:lstStyle/>
          <a:p>
            <a:fld id="{EEBFF108-5110-47CA-8DE1-D779924849E3}" type="slidenum">
              <a:rPr lang="en-US" smtClean="0"/>
              <a:t>19</a:t>
            </a:fld>
            <a:endParaRPr lang="en-US"/>
          </a:p>
        </p:txBody>
      </p:sp>
    </p:spTree>
    <p:extLst>
      <p:ext uri="{BB962C8B-B14F-4D97-AF65-F5344CB8AC3E}">
        <p14:creationId xmlns:p14="http://schemas.microsoft.com/office/powerpoint/2010/main" val="1632557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rgbClr val="00498D"/>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2000" b="1" i="0">
                <a:solidFill>
                  <a:srgbClr val="FF0000"/>
                </a:solidFill>
                <a:latin typeface="Georgia"/>
                <a:cs typeface="Georg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rgbClr val="00498D"/>
                </a:solidFill>
                <a:latin typeface="Arial MT"/>
                <a:cs typeface="Arial M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518915" y="6536435"/>
            <a:ext cx="7819390" cy="0"/>
          </a:xfrm>
          <a:custGeom>
            <a:avLst/>
            <a:gdLst/>
            <a:ahLst/>
            <a:cxnLst/>
            <a:rect l="l" t="t" r="r" b="b"/>
            <a:pathLst>
              <a:path w="7819390">
                <a:moveTo>
                  <a:pt x="0" y="0"/>
                </a:moveTo>
                <a:lnTo>
                  <a:pt x="7819263" y="0"/>
                </a:lnTo>
              </a:path>
            </a:pathLst>
          </a:custGeom>
          <a:ln w="6096">
            <a:solidFill>
              <a:srgbClr val="575A57"/>
            </a:solidFill>
          </a:ln>
        </p:spPr>
        <p:txBody>
          <a:bodyPr wrap="square" lIns="0" tIns="0" rIns="0" bIns="0" rtlCol="0"/>
          <a:lstStyle/>
          <a:p>
            <a:endParaRPr/>
          </a:p>
        </p:txBody>
      </p:sp>
      <p:sp>
        <p:nvSpPr>
          <p:cNvPr id="17" name="bg object 17"/>
          <p:cNvSpPr/>
          <p:nvPr/>
        </p:nvSpPr>
        <p:spPr>
          <a:xfrm>
            <a:off x="914400" y="499872"/>
            <a:ext cx="10363200" cy="0"/>
          </a:xfrm>
          <a:custGeom>
            <a:avLst/>
            <a:gdLst/>
            <a:ahLst/>
            <a:cxnLst/>
            <a:rect l="l" t="t" r="r" b="b"/>
            <a:pathLst>
              <a:path w="10363200">
                <a:moveTo>
                  <a:pt x="0" y="0"/>
                </a:moveTo>
                <a:lnTo>
                  <a:pt x="10363200" y="0"/>
                </a:lnTo>
              </a:path>
            </a:pathLst>
          </a:custGeom>
          <a:ln w="6096">
            <a:solidFill>
              <a:srgbClr val="575A57"/>
            </a:solidFill>
          </a:ln>
        </p:spPr>
        <p:txBody>
          <a:bodyPr wrap="square" lIns="0" tIns="0" rIns="0" bIns="0" rtlCol="0"/>
          <a:lstStyle/>
          <a:p>
            <a:endParaRPr/>
          </a:p>
        </p:txBody>
      </p:sp>
      <p:sp>
        <p:nvSpPr>
          <p:cNvPr id="19" name="bg object 19"/>
          <p:cNvSpPr/>
          <p:nvPr/>
        </p:nvSpPr>
        <p:spPr>
          <a:xfrm>
            <a:off x="914400" y="499872"/>
            <a:ext cx="10363200" cy="0"/>
          </a:xfrm>
          <a:custGeom>
            <a:avLst/>
            <a:gdLst/>
            <a:ahLst/>
            <a:cxnLst/>
            <a:rect l="l" t="t" r="r" b="b"/>
            <a:pathLst>
              <a:path w="10363200">
                <a:moveTo>
                  <a:pt x="0" y="0"/>
                </a:moveTo>
                <a:lnTo>
                  <a:pt x="10363200" y="0"/>
                </a:lnTo>
              </a:path>
            </a:pathLst>
          </a:custGeom>
          <a:ln w="6096">
            <a:solidFill>
              <a:srgbClr val="575A57"/>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5400" b="0" i="0">
                <a:solidFill>
                  <a:srgbClr val="00498D"/>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518915" y="6536435"/>
            <a:ext cx="7819390" cy="0"/>
          </a:xfrm>
          <a:custGeom>
            <a:avLst/>
            <a:gdLst/>
            <a:ahLst/>
            <a:cxnLst/>
            <a:rect l="l" t="t" r="r" b="b"/>
            <a:pathLst>
              <a:path w="7819390">
                <a:moveTo>
                  <a:pt x="0" y="0"/>
                </a:moveTo>
                <a:lnTo>
                  <a:pt x="7819263" y="0"/>
                </a:lnTo>
              </a:path>
            </a:pathLst>
          </a:custGeom>
          <a:ln w="6096">
            <a:solidFill>
              <a:srgbClr val="575A57"/>
            </a:solidFill>
          </a:ln>
        </p:spPr>
        <p:txBody>
          <a:bodyPr wrap="square" lIns="0" tIns="0" rIns="0" bIns="0" rtlCol="0"/>
          <a:lstStyle/>
          <a:p>
            <a:endParaRPr/>
          </a:p>
        </p:txBody>
      </p:sp>
      <p:sp>
        <p:nvSpPr>
          <p:cNvPr id="17" name="bg object 17"/>
          <p:cNvSpPr/>
          <p:nvPr/>
        </p:nvSpPr>
        <p:spPr>
          <a:xfrm>
            <a:off x="914400" y="499872"/>
            <a:ext cx="10363200" cy="0"/>
          </a:xfrm>
          <a:custGeom>
            <a:avLst/>
            <a:gdLst/>
            <a:ahLst/>
            <a:cxnLst/>
            <a:rect l="l" t="t" r="r" b="b"/>
            <a:pathLst>
              <a:path w="10363200">
                <a:moveTo>
                  <a:pt x="0" y="0"/>
                </a:moveTo>
                <a:lnTo>
                  <a:pt x="10363200" y="0"/>
                </a:lnTo>
              </a:path>
            </a:pathLst>
          </a:custGeom>
          <a:ln w="6096">
            <a:solidFill>
              <a:srgbClr val="575A57"/>
            </a:solidFill>
          </a:ln>
        </p:spPr>
        <p:txBody>
          <a:bodyPr wrap="square" lIns="0" tIns="0" rIns="0" bIns="0" rtlCol="0"/>
          <a:lstStyle/>
          <a:p>
            <a:endParaRPr/>
          </a:p>
        </p:txBody>
      </p:sp>
      <p:sp>
        <p:nvSpPr>
          <p:cNvPr id="19" name="bg object 19"/>
          <p:cNvSpPr/>
          <p:nvPr/>
        </p:nvSpPr>
        <p:spPr>
          <a:xfrm>
            <a:off x="914400" y="499872"/>
            <a:ext cx="10363200" cy="0"/>
          </a:xfrm>
          <a:custGeom>
            <a:avLst/>
            <a:gdLst/>
            <a:ahLst/>
            <a:cxnLst/>
            <a:rect l="l" t="t" r="r" b="b"/>
            <a:pathLst>
              <a:path w="10363200">
                <a:moveTo>
                  <a:pt x="0" y="0"/>
                </a:moveTo>
                <a:lnTo>
                  <a:pt x="10363200" y="0"/>
                </a:lnTo>
              </a:path>
            </a:pathLst>
          </a:custGeom>
          <a:ln w="6096">
            <a:solidFill>
              <a:srgbClr val="575A57"/>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518915" y="6536435"/>
            <a:ext cx="7819390" cy="0"/>
          </a:xfrm>
          <a:custGeom>
            <a:avLst/>
            <a:gdLst/>
            <a:ahLst/>
            <a:cxnLst/>
            <a:rect l="l" t="t" r="r" b="b"/>
            <a:pathLst>
              <a:path w="7819390">
                <a:moveTo>
                  <a:pt x="0" y="0"/>
                </a:moveTo>
                <a:lnTo>
                  <a:pt x="7819263" y="0"/>
                </a:lnTo>
              </a:path>
            </a:pathLst>
          </a:custGeom>
          <a:ln w="6096">
            <a:solidFill>
              <a:srgbClr val="575A57"/>
            </a:solidFill>
          </a:ln>
        </p:spPr>
        <p:txBody>
          <a:bodyPr wrap="square" lIns="0" tIns="0" rIns="0" bIns="0" rtlCol="0"/>
          <a:lstStyle/>
          <a:p>
            <a:endParaRPr/>
          </a:p>
        </p:txBody>
      </p:sp>
      <p:sp>
        <p:nvSpPr>
          <p:cNvPr id="17" name="bg object 17"/>
          <p:cNvSpPr/>
          <p:nvPr/>
        </p:nvSpPr>
        <p:spPr>
          <a:xfrm>
            <a:off x="914400" y="499872"/>
            <a:ext cx="10363200" cy="0"/>
          </a:xfrm>
          <a:custGeom>
            <a:avLst/>
            <a:gdLst/>
            <a:ahLst/>
            <a:cxnLst/>
            <a:rect l="l" t="t" r="r" b="b"/>
            <a:pathLst>
              <a:path w="10363200">
                <a:moveTo>
                  <a:pt x="0" y="0"/>
                </a:moveTo>
                <a:lnTo>
                  <a:pt x="10363200" y="0"/>
                </a:lnTo>
              </a:path>
            </a:pathLst>
          </a:custGeom>
          <a:ln w="6096">
            <a:solidFill>
              <a:srgbClr val="575A57"/>
            </a:solidFill>
          </a:ln>
        </p:spPr>
        <p:txBody>
          <a:bodyPr wrap="square" lIns="0" tIns="0" rIns="0" bIns="0" rtlCol="0"/>
          <a:lstStyle/>
          <a:p>
            <a:endParaRPr/>
          </a:p>
        </p:txBody>
      </p:sp>
      <p:sp>
        <p:nvSpPr>
          <p:cNvPr id="2" name="Holder 2"/>
          <p:cNvSpPr>
            <a:spLocks noGrp="1"/>
          </p:cNvSpPr>
          <p:nvPr>
            <p:ph type="title"/>
          </p:nvPr>
        </p:nvSpPr>
        <p:spPr>
          <a:xfrm>
            <a:off x="4196460" y="2241296"/>
            <a:ext cx="3799078" cy="848360"/>
          </a:xfrm>
          <a:prstGeom prst="rect">
            <a:avLst/>
          </a:prstGeom>
        </p:spPr>
        <p:txBody>
          <a:bodyPr wrap="square" lIns="0" tIns="0" rIns="0" bIns="0">
            <a:spAutoFit/>
          </a:bodyPr>
          <a:lstStyle>
            <a:lvl1pPr>
              <a:defRPr sz="5400" b="0" i="0">
                <a:solidFill>
                  <a:srgbClr val="00498D"/>
                </a:solidFill>
                <a:latin typeface="Arial MT"/>
                <a:cs typeface="Arial MT"/>
              </a:defRPr>
            </a:lvl1pPr>
          </a:lstStyle>
          <a:p>
            <a:endParaRPr/>
          </a:p>
        </p:txBody>
      </p:sp>
      <p:sp>
        <p:nvSpPr>
          <p:cNvPr id="3" name="Holder 3"/>
          <p:cNvSpPr>
            <a:spLocks noGrp="1"/>
          </p:cNvSpPr>
          <p:nvPr>
            <p:ph type="body" idx="1"/>
          </p:nvPr>
        </p:nvSpPr>
        <p:spPr>
          <a:xfrm>
            <a:off x="1892553" y="1853006"/>
            <a:ext cx="8406892" cy="3706495"/>
          </a:xfrm>
          <a:prstGeom prst="rect">
            <a:avLst/>
          </a:prstGeom>
        </p:spPr>
        <p:txBody>
          <a:bodyPr wrap="square" lIns="0" tIns="0" rIns="0" bIns="0">
            <a:spAutoFit/>
          </a:bodyPr>
          <a:lstStyle>
            <a:lvl1pPr>
              <a:defRPr sz="2000" b="1" i="0">
                <a:solidFill>
                  <a:srgbClr val="FF0000"/>
                </a:solidFill>
                <a:latin typeface="Georgia"/>
                <a:cs typeface="Georgia"/>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jp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jpg"/><Relationship Id="rId5" Type="http://schemas.openxmlformats.org/officeDocument/2006/relationships/image" Target="../media/image14.png"/><Relationship Id="rId4" Type="http://schemas.openxmlformats.org/officeDocument/2006/relationships/image" Target="../media/image13.jp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jp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jpg"/><Relationship Id="rId5" Type="http://schemas.openxmlformats.org/officeDocument/2006/relationships/image" Target="../media/image14.png"/><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3864" y="965453"/>
            <a:ext cx="8002270" cy="1123315"/>
          </a:xfrm>
          <a:prstGeom prst="rect">
            <a:avLst/>
          </a:prstGeom>
        </p:spPr>
        <p:txBody>
          <a:bodyPr vert="horz" wrap="square" lIns="0" tIns="12700" rIns="0" bIns="0" rtlCol="0">
            <a:spAutoFit/>
          </a:bodyPr>
          <a:lstStyle/>
          <a:p>
            <a:pPr marL="12700" marR="5080">
              <a:lnSpc>
                <a:spcPct val="100000"/>
              </a:lnSpc>
              <a:spcBef>
                <a:spcPts val="100"/>
              </a:spcBef>
            </a:pPr>
            <a:r>
              <a:rPr sz="3600" dirty="0"/>
              <a:t>Navigating</a:t>
            </a:r>
            <a:r>
              <a:rPr sz="3600" spc="-45" dirty="0"/>
              <a:t> </a:t>
            </a:r>
            <a:r>
              <a:rPr sz="3600" dirty="0"/>
              <a:t>IRB</a:t>
            </a:r>
            <a:r>
              <a:rPr sz="3600" spc="-30" dirty="0"/>
              <a:t> </a:t>
            </a:r>
            <a:r>
              <a:rPr sz="3600" dirty="0"/>
              <a:t>Processes</a:t>
            </a:r>
            <a:r>
              <a:rPr sz="3600" spc="-25" dirty="0"/>
              <a:t> </a:t>
            </a:r>
            <a:r>
              <a:rPr sz="3600" dirty="0"/>
              <a:t>for</a:t>
            </a:r>
            <a:r>
              <a:rPr sz="3600" spc="-235" dirty="0"/>
              <a:t> </a:t>
            </a:r>
            <a:r>
              <a:rPr sz="3600" dirty="0"/>
              <a:t>AI-Driven </a:t>
            </a:r>
            <a:r>
              <a:rPr sz="3600" spc="-985" dirty="0"/>
              <a:t> </a:t>
            </a:r>
            <a:r>
              <a:rPr sz="3600" dirty="0"/>
              <a:t>Clinical</a:t>
            </a:r>
            <a:r>
              <a:rPr sz="3600" spc="-30" dirty="0"/>
              <a:t> </a:t>
            </a:r>
            <a:r>
              <a:rPr sz="3600" dirty="0"/>
              <a:t>Research</a:t>
            </a:r>
          </a:p>
        </p:txBody>
      </p:sp>
      <p:pic>
        <p:nvPicPr>
          <p:cNvPr id="3" name="object 3"/>
          <p:cNvPicPr/>
          <p:nvPr/>
        </p:nvPicPr>
        <p:blipFill>
          <a:blip r:embed="rId2" cstate="print"/>
          <a:stretch>
            <a:fillRect/>
          </a:stretch>
        </p:blipFill>
        <p:spPr>
          <a:xfrm>
            <a:off x="577217" y="4788750"/>
            <a:ext cx="2245992" cy="1077937"/>
          </a:xfrm>
          <a:prstGeom prst="rect">
            <a:avLst/>
          </a:prstGeom>
        </p:spPr>
      </p:pic>
      <p:pic>
        <p:nvPicPr>
          <p:cNvPr id="4" name="object 4"/>
          <p:cNvPicPr/>
          <p:nvPr/>
        </p:nvPicPr>
        <p:blipFill>
          <a:blip r:embed="rId3" cstate="print"/>
          <a:stretch>
            <a:fillRect/>
          </a:stretch>
        </p:blipFill>
        <p:spPr>
          <a:xfrm>
            <a:off x="7528186" y="2212473"/>
            <a:ext cx="4663814" cy="4645523"/>
          </a:xfrm>
          <a:prstGeom prst="rect">
            <a:avLst/>
          </a:prstGeom>
        </p:spPr>
      </p:pic>
      <p:sp>
        <p:nvSpPr>
          <p:cNvPr id="5" name="object 5"/>
          <p:cNvSpPr txBox="1"/>
          <p:nvPr/>
        </p:nvSpPr>
        <p:spPr>
          <a:xfrm>
            <a:off x="656945" y="2281650"/>
            <a:ext cx="7624445" cy="2132965"/>
          </a:xfrm>
          <a:prstGeom prst="rect">
            <a:avLst/>
          </a:prstGeom>
        </p:spPr>
        <p:txBody>
          <a:bodyPr vert="horz" wrap="square" lIns="0" tIns="33655" rIns="0" bIns="0" rtlCol="0">
            <a:spAutoFit/>
          </a:bodyPr>
          <a:lstStyle/>
          <a:p>
            <a:pPr marL="12700">
              <a:lnSpc>
                <a:spcPct val="100000"/>
              </a:lnSpc>
              <a:spcBef>
                <a:spcPts val="265"/>
              </a:spcBef>
            </a:pPr>
            <a:r>
              <a:rPr sz="2400" b="1" spc="-5" dirty="0">
                <a:solidFill>
                  <a:srgbClr val="00498D"/>
                </a:solidFill>
                <a:latin typeface="Arial MT"/>
                <a:cs typeface="Arial MT"/>
              </a:rPr>
              <a:t>Fahad</a:t>
            </a:r>
            <a:r>
              <a:rPr sz="2400" b="1" spc="-125" dirty="0">
                <a:solidFill>
                  <a:srgbClr val="00498D"/>
                </a:solidFill>
                <a:latin typeface="Arial MT"/>
                <a:cs typeface="Arial MT"/>
              </a:rPr>
              <a:t> </a:t>
            </a:r>
            <a:r>
              <a:rPr sz="2400" b="1" spc="-5" dirty="0">
                <a:solidFill>
                  <a:srgbClr val="00498D"/>
                </a:solidFill>
                <a:latin typeface="Arial MT"/>
                <a:cs typeface="Arial MT"/>
              </a:rPr>
              <a:t>Almsned,</a:t>
            </a:r>
            <a:r>
              <a:rPr sz="2400" b="1" dirty="0">
                <a:solidFill>
                  <a:srgbClr val="00498D"/>
                </a:solidFill>
                <a:latin typeface="Arial MT"/>
                <a:cs typeface="Arial MT"/>
              </a:rPr>
              <a:t> M.D.,</a:t>
            </a:r>
            <a:r>
              <a:rPr sz="2400" b="1" spc="-20" dirty="0">
                <a:solidFill>
                  <a:srgbClr val="00498D"/>
                </a:solidFill>
                <a:latin typeface="Arial MT"/>
                <a:cs typeface="Arial MT"/>
              </a:rPr>
              <a:t> </a:t>
            </a:r>
            <a:r>
              <a:rPr sz="2400" b="1" spc="-5" dirty="0">
                <a:solidFill>
                  <a:srgbClr val="00498D"/>
                </a:solidFill>
                <a:latin typeface="Arial MT"/>
                <a:cs typeface="Arial MT"/>
              </a:rPr>
              <a:t>Ph.D.,</a:t>
            </a:r>
            <a:r>
              <a:rPr sz="2400" b="1" spc="-20" dirty="0">
                <a:solidFill>
                  <a:srgbClr val="00498D"/>
                </a:solidFill>
                <a:latin typeface="Arial MT"/>
                <a:cs typeface="Arial MT"/>
              </a:rPr>
              <a:t> </a:t>
            </a:r>
            <a:r>
              <a:rPr sz="2400" b="1" dirty="0">
                <a:solidFill>
                  <a:srgbClr val="00498D"/>
                </a:solidFill>
                <a:latin typeface="Arial MT"/>
                <a:cs typeface="Arial MT"/>
              </a:rPr>
              <a:t>M.A.S.</a:t>
            </a:r>
            <a:endParaRPr sz="2400" b="1" dirty="0">
              <a:latin typeface="Arial MT"/>
              <a:cs typeface="Arial MT"/>
            </a:endParaRPr>
          </a:p>
          <a:p>
            <a:pPr marL="12700" marR="5080">
              <a:lnSpc>
                <a:spcPct val="100000"/>
              </a:lnSpc>
              <a:spcBef>
                <a:spcPts val="100"/>
              </a:spcBef>
            </a:pPr>
            <a:r>
              <a:rPr sz="1600" i="1" spc="-15" dirty="0">
                <a:solidFill>
                  <a:srgbClr val="00498D"/>
                </a:solidFill>
                <a:latin typeface="Arial"/>
                <a:cs typeface="Arial"/>
              </a:rPr>
              <a:t>Director,</a:t>
            </a:r>
            <a:r>
              <a:rPr sz="1600" i="1" spc="-40" dirty="0">
                <a:solidFill>
                  <a:srgbClr val="00498D"/>
                </a:solidFill>
                <a:latin typeface="Arial"/>
                <a:cs typeface="Arial"/>
              </a:rPr>
              <a:t> </a:t>
            </a:r>
            <a:r>
              <a:rPr sz="1600" i="1" spc="-5" dirty="0">
                <a:solidFill>
                  <a:srgbClr val="00498D"/>
                </a:solidFill>
                <a:latin typeface="Arial"/>
                <a:cs typeface="Arial"/>
              </a:rPr>
              <a:t>Advanced</a:t>
            </a:r>
            <a:r>
              <a:rPr sz="1600" i="1" spc="-50" dirty="0">
                <a:solidFill>
                  <a:srgbClr val="00498D"/>
                </a:solidFill>
                <a:latin typeface="Arial"/>
                <a:cs typeface="Arial"/>
              </a:rPr>
              <a:t> </a:t>
            </a:r>
            <a:r>
              <a:rPr sz="1600" i="1" spc="-5" dirty="0">
                <a:solidFill>
                  <a:srgbClr val="00498D"/>
                </a:solidFill>
                <a:latin typeface="Arial"/>
                <a:cs typeface="Arial"/>
              </a:rPr>
              <a:t>Analytics</a:t>
            </a:r>
            <a:r>
              <a:rPr sz="1600" i="1" spc="-20" dirty="0">
                <a:solidFill>
                  <a:srgbClr val="00498D"/>
                </a:solidFill>
                <a:latin typeface="Arial"/>
                <a:cs typeface="Arial"/>
              </a:rPr>
              <a:t> </a:t>
            </a:r>
            <a:r>
              <a:rPr sz="1600" i="1" spc="-5" dirty="0">
                <a:solidFill>
                  <a:srgbClr val="00498D"/>
                </a:solidFill>
                <a:latin typeface="Arial"/>
                <a:cs typeface="Arial"/>
              </a:rPr>
              <a:t>and</a:t>
            </a:r>
            <a:r>
              <a:rPr sz="1600" i="1" spc="20" dirty="0">
                <a:solidFill>
                  <a:srgbClr val="00498D"/>
                </a:solidFill>
                <a:latin typeface="Arial"/>
                <a:cs typeface="Arial"/>
              </a:rPr>
              <a:t> </a:t>
            </a:r>
            <a:r>
              <a:rPr sz="1600" i="1" spc="-5" dirty="0">
                <a:solidFill>
                  <a:srgbClr val="00498D"/>
                </a:solidFill>
                <a:latin typeface="Arial"/>
                <a:cs typeface="Arial"/>
              </a:rPr>
              <a:t>Predictive</a:t>
            </a:r>
            <a:r>
              <a:rPr sz="1600" i="1" dirty="0">
                <a:solidFill>
                  <a:srgbClr val="00498D"/>
                </a:solidFill>
                <a:latin typeface="Arial"/>
                <a:cs typeface="Arial"/>
              </a:rPr>
              <a:t> </a:t>
            </a:r>
            <a:r>
              <a:rPr sz="1600" i="1" spc="-5" dirty="0">
                <a:solidFill>
                  <a:srgbClr val="00498D"/>
                </a:solidFill>
                <a:latin typeface="Arial"/>
                <a:cs typeface="Arial"/>
              </a:rPr>
              <a:t>Modelling</a:t>
            </a:r>
            <a:r>
              <a:rPr sz="1600" i="1" dirty="0">
                <a:solidFill>
                  <a:srgbClr val="00498D"/>
                </a:solidFill>
                <a:latin typeface="Arial"/>
                <a:cs typeface="Arial"/>
              </a:rPr>
              <a:t> </a:t>
            </a:r>
            <a:r>
              <a:rPr sz="1600" i="1" spc="-5" dirty="0">
                <a:solidFill>
                  <a:srgbClr val="00498D"/>
                </a:solidFill>
                <a:latin typeface="Arial"/>
                <a:cs typeface="Arial"/>
              </a:rPr>
              <a:t>at</a:t>
            </a:r>
            <a:r>
              <a:rPr sz="1600" i="1" spc="20" dirty="0">
                <a:solidFill>
                  <a:srgbClr val="00498D"/>
                </a:solidFill>
                <a:latin typeface="Arial"/>
                <a:cs typeface="Arial"/>
              </a:rPr>
              <a:t> </a:t>
            </a:r>
            <a:r>
              <a:rPr sz="1600" i="1" spc="-5" dirty="0">
                <a:solidFill>
                  <a:srgbClr val="00498D"/>
                </a:solidFill>
                <a:latin typeface="Arial"/>
                <a:cs typeface="Arial"/>
              </a:rPr>
              <a:t>Eastern</a:t>
            </a:r>
            <a:r>
              <a:rPr sz="1600" i="1" spc="20" dirty="0">
                <a:solidFill>
                  <a:srgbClr val="00498D"/>
                </a:solidFill>
                <a:latin typeface="Arial"/>
                <a:cs typeface="Arial"/>
              </a:rPr>
              <a:t> </a:t>
            </a:r>
            <a:r>
              <a:rPr sz="1600" i="1" spc="-5" dirty="0">
                <a:solidFill>
                  <a:srgbClr val="00498D"/>
                </a:solidFill>
                <a:latin typeface="Arial"/>
                <a:cs typeface="Arial"/>
              </a:rPr>
              <a:t>Health</a:t>
            </a:r>
            <a:r>
              <a:rPr sz="1600" i="1" spc="10" dirty="0">
                <a:solidFill>
                  <a:srgbClr val="00498D"/>
                </a:solidFill>
                <a:latin typeface="Arial"/>
                <a:cs typeface="Arial"/>
              </a:rPr>
              <a:t> </a:t>
            </a:r>
            <a:r>
              <a:rPr sz="1600" i="1" spc="-5" dirty="0">
                <a:solidFill>
                  <a:srgbClr val="00498D"/>
                </a:solidFill>
                <a:latin typeface="Arial"/>
                <a:cs typeface="Arial"/>
              </a:rPr>
              <a:t>Cluster</a:t>
            </a:r>
            <a:r>
              <a:rPr sz="1600" i="1" spc="5" dirty="0">
                <a:solidFill>
                  <a:srgbClr val="00498D"/>
                </a:solidFill>
                <a:latin typeface="Arial"/>
                <a:cs typeface="Arial"/>
              </a:rPr>
              <a:t> </a:t>
            </a:r>
            <a:r>
              <a:rPr sz="1600" i="1" spc="-5" dirty="0">
                <a:solidFill>
                  <a:srgbClr val="00498D"/>
                </a:solidFill>
                <a:latin typeface="Arial"/>
                <a:cs typeface="Arial"/>
              </a:rPr>
              <a:t>(E1) </a:t>
            </a:r>
            <a:r>
              <a:rPr sz="1600" i="1" spc="-430" dirty="0">
                <a:solidFill>
                  <a:srgbClr val="00498D"/>
                </a:solidFill>
                <a:latin typeface="Arial"/>
                <a:cs typeface="Arial"/>
              </a:rPr>
              <a:t> </a:t>
            </a:r>
            <a:r>
              <a:rPr sz="1600" i="1" spc="-15" dirty="0">
                <a:solidFill>
                  <a:srgbClr val="00498D"/>
                </a:solidFill>
                <a:latin typeface="Arial"/>
                <a:cs typeface="Arial"/>
              </a:rPr>
              <a:t>Director,</a:t>
            </a:r>
            <a:r>
              <a:rPr sz="1600" i="1" spc="5" dirty="0">
                <a:solidFill>
                  <a:srgbClr val="00498D"/>
                </a:solidFill>
                <a:latin typeface="Arial"/>
                <a:cs typeface="Arial"/>
              </a:rPr>
              <a:t> </a:t>
            </a:r>
            <a:r>
              <a:rPr sz="1600" i="1" spc="-5" dirty="0">
                <a:solidFill>
                  <a:srgbClr val="00498D"/>
                </a:solidFill>
                <a:latin typeface="Arial"/>
                <a:cs typeface="Arial"/>
              </a:rPr>
              <a:t>Research</a:t>
            </a:r>
            <a:r>
              <a:rPr sz="1600" i="1" spc="10" dirty="0">
                <a:solidFill>
                  <a:srgbClr val="00498D"/>
                </a:solidFill>
                <a:latin typeface="Arial"/>
                <a:cs typeface="Arial"/>
              </a:rPr>
              <a:t> </a:t>
            </a:r>
            <a:r>
              <a:rPr sz="1600" i="1" spc="-5" dirty="0">
                <a:solidFill>
                  <a:srgbClr val="00498D"/>
                </a:solidFill>
                <a:latin typeface="Arial"/>
                <a:cs typeface="Arial"/>
              </a:rPr>
              <a:t>Operations</a:t>
            </a:r>
            <a:r>
              <a:rPr sz="1600" i="1" spc="15" dirty="0">
                <a:solidFill>
                  <a:srgbClr val="00498D"/>
                </a:solidFill>
                <a:latin typeface="Arial"/>
                <a:cs typeface="Arial"/>
              </a:rPr>
              <a:t> </a:t>
            </a:r>
            <a:r>
              <a:rPr sz="1600" i="1" spc="-5" dirty="0">
                <a:solidFill>
                  <a:srgbClr val="00498D"/>
                </a:solidFill>
                <a:latin typeface="Arial"/>
                <a:cs typeface="Arial"/>
              </a:rPr>
              <a:t>at</a:t>
            </a:r>
            <a:r>
              <a:rPr sz="1600" i="1" spc="10" dirty="0">
                <a:solidFill>
                  <a:srgbClr val="00498D"/>
                </a:solidFill>
                <a:latin typeface="Arial"/>
                <a:cs typeface="Arial"/>
              </a:rPr>
              <a:t> </a:t>
            </a:r>
            <a:r>
              <a:rPr sz="1600" i="1" dirty="0">
                <a:solidFill>
                  <a:srgbClr val="00498D"/>
                </a:solidFill>
                <a:latin typeface="Arial"/>
                <a:cs typeface="Arial"/>
              </a:rPr>
              <a:t>KFSH-D</a:t>
            </a:r>
            <a:endParaRPr sz="1600" dirty="0">
              <a:latin typeface="Arial"/>
              <a:cs typeface="Arial"/>
            </a:endParaRPr>
          </a:p>
          <a:p>
            <a:pPr marL="12700" marR="2523490">
              <a:lnSpc>
                <a:spcPct val="100000"/>
              </a:lnSpc>
            </a:pPr>
            <a:r>
              <a:rPr sz="1600" i="1" spc="-5" dirty="0">
                <a:solidFill>
                  <a:srgbClr val="00498D"/>
                </a:solidFill>
                <a:latin typeface="Arial"/>
                <a:cs typeface="Arial"/>
              </a:rPr>
              <a:t>Institutional</a:t>
            </a:r>
            <a:r>
              <a:rPr sz="1600" i="1" dirty="0">
                <a:solidFill>
                  <a:srgbClr val="00498D"/>
                </a:solidFill>
                <a:latin typeface="Arial"/>
                <a:cs typeface="Arial"/>
              </a:rPr>
              <a:t> </a:t>
            </a:r>
            <a:r>
              <a:rPr sz="1600" i="1" spc="-5" dirty="0">
                <a:solidFill>
                  <a:srgbClr val="00498D"/>
                </a:solidFill>
                <a:latin typeface="Arial"/>
                <a:cs typeface="Arial"/>
              </a:rPr>
              <a:t>Review Board</a:t>
            </a:r>
            <a:r>
              <a:rPr sz="1600" i="1" spc="10" dirty="0">
                <a:solidFill>
                  <a:srgbClr val="00498D"/>
                </a:solidFill>
                <a:latin typeface="Arial"/>
                <a:cs typeface="Arial"/>
              </a:rPr>
              <a:t> </a:t>
            </a:r>
            <a:r>
              <a:rPr sz="1600" i="1" spc="-5" dirty="0">
                <a:solidFill>
                  <a:srgbClr val="00498D"/>
                </a:solidFill>
                <a:latin typeface="Arial"/>
                <a:cs typeface="Arial"/>
              </a:rPr>
              <a:t>(IRB)</a:t>
            </a:r>
            <a:r>
              <a:rPr sz="1600" i="1" spc="25" dirty="0">
                <a:solidFill>
                  <a:srgbClr val="00498D"/>
                </a:solidFill>
                <a:latin typeface="Arial"/>
                <a:cs typeface="Arial"/>
              </a:rPr>
              <a:t> </a:t>
            </a:r>
            <a:r>
              <a:rPr sz="1600" i="1" spc="-5" dirty="0">
                <a:solidFill>
                  <a:srgbClr val="00498D"/>
                </a:solidFill>
                <a:latin typeface="Arial"/>
                <a:cs typeface="Arial"/>
              </a:rPr>
              <a:t>Chairperson</a:t>
            </a:r>
            <a:r>
              <a:rPr sz="1600" i="1" spc="20" dirty="0">
                <a:solidFill>
                  <a:srgbClr val="00498D"/>
                </a:solidFill>
                <a:latin typeface="Arial"/>
                <a:cs typeface="Arial"/>
              </a:rPr>
              <a:t> </a:t>
            </a:r>
            <a:r>
              <a:rPr sz="1600" i="1" spc="-5" dirty="0">
                <a:solidFill>
                  <a:srgbClr val="00498D"/>
                </a:solidFill>
                <a:latin typeface="Arial"/>
                <a:cs typeface="Arial"/>
              </a:rPr>
              <a:t>at</a:t>
            </a:r>
            <a:r>
              <a:rPr sz="1600" i="1" spc="15" dirty="0">
                <a:solidFill>
                  <a:srgbClr val="00498D"/>
                </a:solidFill>
                <a:latin typeface="Arial"/>
                <a:cs typeface="Arial"/>
              </a:rPr>
              <a:t> </a:t>
            </a:r>
            <a:r>
              <a:rPr sz="1600" i="1" dirty="0">
                <a:solidFill>
                  <a:srgbClr val="00498D"/>
                </a:solidFill>
                <a:latin typeface="Arial"/>
                <a:cs typeface="Arial"/>
              </a:rPr>
              <a:t>KFSH-D </a:t>
            </a:r>
            <a:r>
              <a:rPr sz="1600" i="1" spc="-430" dirty="0">
                <a:solidFill>
                  <a:srgbClr val="00498D"/>
                </a:solidFill>
                <a:latin typeface="Arial"/>
                <a:cs typeface="Arial"/>
              </a:rPr>
              <a:t> </a:t>
            </a:r>
            <a:r>
              <a:rPr sz="1600" i="1" spc="-5" dirty="0">
                <a:solidFill>
                  <a:srgbClr val="00498D"/>
                </a:solidFill>
                <a:latin typeface="Arial"/>
                <a:cs typeface="Arial"/>
              </a:rPr>
              <a:t>Associate</a:t>
            </a:r>
            <a:r>
              <a:rPr sz="1600" i="1" spc="-15" dirty="0">
                <a:solidFill>
                  <a:srgbClr val="00498D"/>
                </a:solidFill>
                <a:latin typeface="Arial"/>
                <a:cs typeface="Arial"/>
              </a:rPr>
              <a:t> </a:t>
            </a:r>
            <a:r>
              <a:rPr sz="1600" i="1" spc="-5" dirty="0">
                <a:solidFill>
                  <a:srgbClr val="00498D"/>
                </a:solidFill>
                <a:latin typeface="Arial"/>
                <a:cs typeface="Arial"/>
              </a:rPr>
              <a:t>Consultant of</a:t>
            </a:r>
            <a:r>
              <a:rPr sz="1600" i="1" spc="10" dirty="0">
                <a:solidFill>
                  <a:srgbClr val="00498D"/>
                </a:solidFill>
                <a:latin typeface="Arial"/>
                <a:cs typeface="Arial"/>
              </a:rPr>
              <a:t> </a:t>
            </a:r>
            <a:r>
              <a:rPr sz="1600" i="1" spc="-5" dirty="0">
                <a:solidFill>
                  <a:srgbClr val="00498D"/>
                </a:solidFill>
                <a:latin typeface="Arial"/>
                <a:cs typeface="Arial"/>
              </a:rPr>
              <a:t>Bioinformatics</a:t>
            </a:r>
            <a:r>
              <a:rPr sz="1600" i="1" spc="-10" dirty="0">
                <a:solidFill>
                  <a:srgbClr val="00498D"/>
                </a:solidFill>
                <a:latin typeface="Arial"/>
                <a:cs typeface="Arial"/>
              </a:rPr>
              <a:t> </a:t>
            </a:r>
            <a:r>
              <a:rPr sz="1600" i="1" spc="-5" dirty="0">
                <a:solidFill>
                  <a:srgbClr val="00498D"/>
                </a:solidFill>
                <a:latin typeface="Arial"/>
                <a:cs typeface="Arial"/>
              </a:rPr>
              <a:t>at</a:t>
            </a:r>
            <a:r>
              <a:rPr sz="1600" i="1" spc="10" dirty="0">
                <a:solidFill>
                  <a:srgbClr val="00498D"/>
                </a:solidFill>
                <a:latin typeface="Arial"/>
                <a:cs typeface="Arial"/>
              </a:rPr>
              <a:t> </a:t>
            </a:r>
            <a:r>
              <a:rPr sz="1600" i="1" dirty="0">
                <a:solidFill>
                  <a:srgbClr val="00498D"/>
                </a:solidFill>
                <a:latin typeface="Arial"/>
                <a:cs typeface="Arial"/>
              </a:rPr>
              <a:t>KFSH-D </a:t>
            </a:r>
            <a:r>
              <a:rPr sz="1600" i="1" spc="5" dirty="0">
                <a:solidFill>
                  <a:srgbClr val="00498D"/>
                </a:solidFill>
                <a:latin typeface="Arial"/>
                <a:cs typeface="Arial"/>
              </a:rPr>
              <a:t> </a:t>
            </a:r>
            <a:r>
              <a:rPr sz="1600" i="1" spc="-5" dirty="0">
                <a:solidFill>
                  <a:srgbClr val="00498D"/>
                </a:solidFill>
                <a:latin typeface="Arial"/>
                <a:cs typeface="Arial"/>
              </a:rPr>
              <a:t>Affiliated</a:t>
            </a:r>
            <a:r>
              <a:rPr sz="1600" i="1" spc="-15" dirty="0">
                <a:solidFill>
                  <a:srgbClr val="00498D"/>
                </a:solidFill>
                <a:latin typeface="Arial"/>
                <a:cs typeface="Arial"/>
              </a:rPr>
              <a:t> </a:t>
            </a:r>
            <a:r>
              <a:rPr sz="1600" i="1" spc="-5" dirty="0">
                <a:solidFill>
                  <a:srgbClr val="00498D"/>
                </a:solidFill>
                <a:latin typeface="Arial"/>
                <a:cs typeface="Arial"/>
              </a:rPr>
              <a:t>Graduate</a:t>
            </a:r>
            <a:r>
              <a:rPr sz="1600" i="1" spc="35" dirty="0">
                <a:solidFill>
                  <a:srgbClr val="00498D"/>
                </a:solidFill>
                <a:latin typeface="Arial"/>
                <a:cs typeface="Arial"/>
              </a:rPr>
              <a:t> </a:t>
            </a:r>
            <a:r>
              <a:rPr sz="1600" i="1" spc="-5" dirty="0">
                <a:solidFill>
                  <a:srgbClr val="00498D"/>
                </a:solidFill>
                <a:latin typeface="Arial"/>
                <a:cs typeface="Arial"/>
              </a:rPr>
              <a:t>Faculty at</a:t>
            </a:r>
            <a:r>
              <a:rPr sz="1600" i="1" spc="10" dirty="0">
                <a:solidFill>
                  <a:srgbClr val="00498D"/>
                </a:solidFill>
                <a:latin typeface="Arial"/>
                <a:cs typeface="Arial"/>
              </a:rPr>
              <a:t> </a:t>
            </a:r>
            <a:r>
              <a:rPr sz="1600" i="1" spc="-5" dirty="0">
                <a:solidFill>
                  <a:srgbClr val="00498D"/>
                </a:solidFill>
                <a:latin typeface="Arial"/>
                <a:cs typeface="Arial"/>
              </a:rPr>
              <a:t>George</a:t>
            </a:r>
            <a:r>
              <a:rPr sz="1600" i="1" spc="35" dirty="0">
                <a:solidFill>
                  <a:srgbClr val="00498D"/>
                </a:solidFill>
                <a:latin typeface="Arial"/>
                <a:cs typeface="Arial"/>
              </a:rPr>
              <a:t> </a:t>
            </a:r>
            <a:r>
              <a:rPr sz="1600" i="1" spc="-5" dirty="0">
                <a:solidFill>
                  <a:srgbClr val="00498D"/>
                </a:solidFill>
                <a:latin typeface="Arial"/>
                <a:cs typeface="Arial"/>
              </a:rPr>
              <a:t>Mason</a:t>
            </a:r>
            <a:r>
              <a:rPr sz="1600" i="1" spc="15" dirty="0">
                <a:solidFill>
                  <a:srgbClr val="00498D"/>
                </a:solidFill>
                <a:latin typeface="Arial"/>
                <a:cs typeface="Arial"/>
              </a:rPr>
              <a:t> </a:t>
            </a:r>
            <a:r>
              <a:rPr sz="1600" i="1" spc="-5" dirty="0">
                <a:solidFill>
                  <a:srgbClr val="00498D"/>
                </a:solidFill>
                <a:latin typeface="Arial"/>
                <a:cs typeface="Arial"/>
              </a:rPr>
              <a:t>University</a:t>
            </a:r>
            <a:endParaRPr sz="1600" dirty="0">
              <a:latin typeface="Arial"/>
              <a:cs typeface="Arial"/>
            </a:endParaRPr>
          </a:p>
          <a:p>
            <a:pPr marL="12700" marR="1344295">
              <a:lnSpc>
                <a:spcPct val="100000"/>
              </a:lnSpc>
              <a:spcBef>
                <a:spcPts val="5"/>
              </a:spcBef>
            </a:pPr>
            <a:r>
              <a:rPr sz="1600" i="1" spc="-5" dirty="0">
                <a:solidFill>
                  <a:srgbClr val="00498D"/>
                </a:solidFill>
                <a:latin typeface="Arial"/>
                <a:cs typeface="Arial"/>
              </a:rPr>
              <a:t>R&amp;D</a:t>
            </a:r>
            <a:r>
              <a:rPr sz="1600" i="1" dirty="0">
                <a:solidFill>
                  <a:srgbClr val="00498D"/>
                </a:solidFill>
                <a:latin typeface="Arial"/>
                <a:cs typeface="Arial"/>
              </a:rPr>
              <a:t> </a:t>
            </a:r>
            <a:r>
              <a:rPr sz="1600" i="1" spc="-5" dirty="0">
                <a:solidFill>
                  <a:srgbClr val="00498D"/>
                </a:solidFill>
                <a:latin typeface="Arial"/>
                <a:cs typeface="Arial"/>
              </a:rPr>
              <a:t>Consultant</a:t>
            </a:r>
            <a:r>
              <a:rPr sz="1600" i="1" dirty="0">
                <a:solidFill>
                  <a:srgbClr val="00498D"/>
                </a:solidFill>
                <a:latin typeface="Arial"/>
                <a:cs typeface="Arial"/>
              </a:rPr>
              <a:t> </a:t>
            </a:r>
            <a:r>
              <a:rPr sz="1600" i="1" spc="-5" dirty="0">
                <a:solidFill>
                  <a:srgbClr val="00498D"/>
                </a:solidFill>
                <a:latin typeface="Arial"/>
                <a:cs typeface="Arial"/>
              </a:rPr>
              <a:t>and</a:t>
            </a:r>
            <a:r>
              <a:rPr sz="1600" i="1" spc="5" dirty="0">
                <a:solidFill>
                  <a:srgbClr val="00498D"/>
                </a:solidFill>
                <a:latin typeface="Arial"/>
                <a:cs typeface="Arial"/>
              </a:rPr>
              <a:t> </a:t>
            </a:r>
            <a:r>
              <a:rPr sz="1600" i="1" spc="-10" dirty="0">
                <a:solidFill>
                  <a:srgbClr val="00498D"/>
                </a:solidFill>
                <a:latin typeface="Arial"/>
                <a:cs typeface="Arial"/>
              </a:rPr>
              <a:t>Member</a:t>
            </a:r>
            <a:r>
              <a:rPr sz="1600" i="1" spc="50" dirty="0">
                <a:solidFill>
                  <a:srgbClr val="00498D"/>
                </a:solidFill>
                <a:latin typeface="Arial"/>
                <a:cs typeface="Arial"/>
              </a:rPr>
              <a:t> </a:t>
            </a:r>
            <a:r>
              <a:rPr sz="1600" i="1" spc="-5" dirty="0">
                <a:solidFill>
                  <a:srgbClr val="00498D"/>
                </a:solidFill>
                <a:latin typeface="Arial"/>
                <a:cs typeface="Arial"/>
              </a:rPr>
              <a:t>of</a:t>
            </a:r>
            <a:r>
              <a:rPr sz="1600" i="1" spc="15" dirty="0">
                <a:solidFill>
                  <a:srgbClr val="00498D"/>
                </a:solidFill>
                <a:latin typeface="Arial"/>
                <a:cs typeface="Arial"/>
              </a:rPr>
              <a:t> </a:t>
            </a:r>
            <a:r>
              <a:rPr sz="1600" i="1" spc="-5" dirty="0">
                <a:solidFill>
                  <a:srgbClr val="00498D"/>
                </a:solidFill>
                <a:latin typeface="Arial"/>
                <a:cs typeface="Arial"/>
              </a:rPr>
              <a:t>the</a:t>
            </a:r>
            <a:r>
              <a:rPr sz="1600" i="1" spc="20" dirty="0">
                <a:solidFill>
                  <a:srgbClr val="00498D"/>
                </a:solidFill>
                <a:latin typeface="Arial"/>
                <a:cs typeface="Arial"/>
              </a:rPr>
              <a:t> </a:t>
            </a:r>
            <a:r>
              <a:rPr sz="1600" i="1" spc="-5" dirty="0">
                <a:solidFill>
                  <a:srgbClr val="00498D"/>
                </a:solidFill>
                <a:latin typeface="Arial"/>
                <a:cs typeface="Arial"/>
              </a:rPr>
              <a:t>Board</a:t>
            </a:r>
            <a:r>
              <a:rPr sz="1600" i="1" spc="15" dirty="0">
                <a:solidFill>
                  <a:srgbClr val="00498D"/>
                </a:solidFill>
                <a:latin typeface="Arial"/>
                <a:cs typeface="Arial"/>
              </a:rPr>
              <a:t> </a:t>
            </a:r>
            <a:r>
              <a:rPr sz="1600" i="1" spc="-5" dirty="0">
                <a:solidFill>
                  <a:srgbClr val="00498D"/>
                </a:solidFill>
                <a:latin typeface="Arial"/>
                <a:cs typeface="Arial"/>
              </a:rPr>
              <a:t>of</a:t>
            </a:r>
            <a:r>
              <a:rPr sz="1600" i="1" spc="-45" dirty="0">
                <a:solidFill>
                  <a:srgbClr val="00498D"/>
                </a:solidFill>
                <a:latin typeface="Arial"/>
                <a:cs typeface="Arial"/>
              </a:rPr>
              <a:t> </a:t>
            </a:r>
            <a:r>
              <a:rPr sz="1600" i="1" spc="-5" dirty="0">
                <a:solidFill>
                  <a:srgbClr val="00498D"/>
                </a:solidFill>
                <a:latin typeface="Arial"/>
                <a:cs typeface="Arial"/>
              </a:rPr>
              <a:t>Advisors</a:t>
            </a:r>
            <a:r>
              <a:rPr sz="1600" i="1" dirty="0">
                <a:solidFill>
                  <a:srgbClr val="00498D"/>
                </a:solidFill>
                <a:latin typeface="Arial"/>
                <a:cs typeface="Arial"/>
              </a:rPr>
              <a:t> </a:t>
            </a:r>
            <a:r>
              <a:rPr sz="1600" i="1" spc="-5" dirty="0">
                <a:solidFill>
                  <a:srgbClr val="00498D"/>
                </a:solidFill>
                <a:latin typeface="Arial"/>
                <a:cs typeface="Arial"/>
              </a:rPr>
              <a:t>at</a:t>
            </a:r>
            <a:r>
              <a:rPr lang="en-US" sz="1600" i="1" spc="15" dirty="0">
                <a:solidFill>
                  <a:srgbClr val="00498D"/>
                </a:solidFill>
                <a:latin typeface="Arial"/>
                <a:cs typeface="Arial"/>
              </a:rPr>
              <a:t> </a:t>
            </a:r>
            <a:r>
              <a:rPr sz="1600" i="1" spc="-5" dirty="0" err="1">
                <a:solidFill>
                  <a:srgbClr val="00498D"/>
                </a:solidFill>
                <a:latin typeface="Arial"/>
                <a:cs typeface="Arial"/>
              </a:rPr>
              <a:t>GeneoClinic</a:t>
            </a:r>
            <a:r>
              <a:rPr sz="1600" i="1" spc="-5" dirty="0">
                <a:solidFill>
                  <a:srgbClr val="00498D"/>
                </a:solidFill>
                <a:latin typeface="Arial"/>
                <a:cs typeface="Arial"/>
              </a:rPr>
              <a:t> </a:t>
            </a:r>
            <a:r>
              <a:rPr sz="1600" i="1" spc="-425" dirty="0">
                <a:solidFill>
                  <a:srgbClr val="00498D"/>
                </a:solidFill>
                <a:latin typeface="Arial"/>
                <a:cs typeface="Arial"/>
              </a:rPr>
              <a:t> </a:t>
            </a:r>
            <a:r>
              <a:rPr sz="1600" i="1" spc="-5" dirty="0">
                <a:solidFill>
                  <a:srgbClr val="00498D"/>
                </a:solidFill>
                <a:latin typeface="Arial"/>
                <a:cs typeface="Arial"/>
              </a:rPr>
              <a:t>Health</a:t>
            </a:r>
            <a:r>
              <a:rPr lang="en-US" sz="1600" i="1" spc="-5" dirty="0">
                <a:solidFill>
                  <a:srgbClr val="00498D"/>
                </a:solidFill>
                <a:latin typeface="Arial"/>
                <a:cs typeface="Arial"/>
              </a:rPr>
              <a:t> </a:t>
            </a:r>
            <a:r>
              <a:rPr sz="1600" i="1" spc="-30" dirty="0">
                <a:solidFill>
                  <a:srgbClr val="00498D"/>
                </a:solidFill>
                <a:latin typeface="Arial"/>
                <a:cs typeface="Arial"/>
              </a:rPr>
              <a:t>Track</a:t>
            </a:r>
            <a:r>
              <a:rPr sz="1600" i="1" spc="20" dirty="0">
                <a:solidFill>
                  <a:srgbClr val="00498D"/>
                </a:solidFill>
                <a:latin typeface="Arial"/>
                <a:cs typeface="Arial"/>
              </a:rPr>
              <a:t> </a:t>
            </a:r>
            <a:r>
              <a:rPr sz="1600" i="1" spc="-5" dirty="0">
                <a:solidFill>
                  <a:srgbClr val="00498D"/>
                </a:solidFill>
                <a:latin typeface="Arial"/>
                <a:cs typeface="Arial"/>
              </a:rPr>
              <a:t>Lead,</a:t>
            </a:r>
            <a:r>
              <a:rPr sz="1600" i="1" spc="-45" dirty="0">
                <a:solidFill>
                  <a:srgbClr val="00498D"/>
                </a:solidFill>
                <a:latin typeface="Arial"/>
                <a:cs typeface="Arial"/>
              </a:rPr>
              <a:t> </a:t>
            </a:r>
            <a:r>
              <a:rPr sz="1600" i="1" spc="-5" dirty="0">
                <a:solidFill>
                  <a:srgbClr val="00498D"/>
                </a:solidFill>
                <a:latin typeface="Arial"/>
                <a:cs typeface="Arial"/>
              </a:rPr>
              <a:t>Artificial</a:t>
            </a:r>
            <a:r>
              <a:rPr sz="1600" i="1" spc="-15" dirty="0">
                <a:solidFill>
                  <a:srgbClr val="00498D"/>
                </a:solidFill>
                <a:latin typeface="Arial"/>
                <a:cs typeface="Arial"/>
              </a:rPr>
              <a:t> </a:t>
            </a:r>
            <a:r>
              <a:rPr sz="1600" i="1" spc="-5" dirty="0">
                <a:solidFill>
                  <a:srgbClr val="00498D"/>
                </a:solidFill>
                <a:latin typeface="Arial"/>
                <a:cs typeface="Arial"/>
              </a:rPr>
              <a:t>Intelligence</a:t>
            </a:r>
            <a:r>
              <a:rPr sz="1600" i="1" spc="-20" dirty="0">
                <a:solidFill>
                  <a:srgbClr val="00498D"/>
                </a:solidFill>
                <a:latin typeface="Arial"/>
                <a:cs typeface="Arial"/>
              </a:rPr>
              <a:t> </a:t>
            </a:r>
            <a:r>
              <a:rPr sz="1600" i="1" spc="-5" dirty="0">
                <a:solidFill>
                  <a:srgbClr val="00498D"/>
                </a:solidFill>
                <a:latin typeface="Arial"/>
                <a:cs typeface="Arial"/>
              </a:rPr>
              <a:t>Governance</a:t>
            </a:r>
            <a:r>
              <a:rPr sz="1600" i="1" spc="-35" dirty="0">
                <a:solidFill>
                  <a:srgbClr val="00498D"/>
                </a:solidFill>
                <a:latin typeface="Arial"/>
                <a:cs typeface="Arial"/>
              </a:rPr>
              <a:t> </a:t>
            </a:r>
            <a:r>
              <a:rPr sz="1600" i="1" spc="-5" dirty="0">
                <a:solidFill>
                  <a:srgbClr val="00498D"/>
                </a:solidFill>
                <a:latin typeface="Arial"/>
                <a:cs typeface="Arial"/>
              </a:rPr>
              <a:t>Association</a:t>
            </a:r>
            <a:endParaRPr sz="1600" dirty="0">
              <a:latin typeface="Arial"/>
              <a:cs typeface="Arial"/>
            </a:endParaRPr>
          </a:p>
        </p:txBody>
      </p:sp>
      <p:pic>
        <p:nvPicPr>
          <p:cNvPr id="6" name="object 6"/>
          <p:cNvPicPr/>
          <p:nvPr/>
        </p:nvPicPr>
        <p:blipFill>
          <a:blip r:embed="rId4" cstate="print"/>
          <a:stretch>
            <a:fillRect/>
          </a:stretch>
        </p:blipFill>
        <p:spPr>
          <a:xfrm>
            <a:off x="473510" y="5995373"/>
            <a:ext cx="2761774" cy="620709"/>
          </a:xfrm>
          <a:prstGeom prst="rect">
            <a:avLst/>
          </a:prstGeom>
        </p:spPr>
      </p:pic>
      <p:grpSp>
        <p:nvGrpSpPr>
          <p:cNvPr id="7" name="object 7"/>
          <p:cNvGrpSpPr/>
          <p:nvPr/>
        </p:nvGrpSpPr>
        <p:grpSpPr>
          <a:xfrm>
            <a:off x="5349240" y="4203039"/>
            <a:ext cx="2026920" cy="2655570"/>
            <a:chOff x="5349240" y="4203039"/>
            <a:chExt cx="2026920" cy="2655570"/>
          </a:xfrm>
        </p:grpSpPr>
        <p:pic>
          <p:nvPicPr>
            <p:cNvPr id="8" name="object 8"/>
            <p:cNvPicPr/>
            <p:nvPr/>
          </p:nvPicPr>
          <p:blipFill>
            <a:blip r:embed="rId5" cstate="print"/>
            <a:stretch>
              <a:fillRect/>
            </a:stretch>
          </p:blipFill>
          <p:spPr>
            <a:xfrm>
              <a:off x="5349240" y="4203039"/>
              <a:ext cx="2026919" cy="2036952"/>
            </a:xfrm>
            <a:prstGeom prst="rect">
              <a:avLst/>
            </a:prstGeom>
          </p:spPr>
        </p:pic>
        <p:pic>
          <p:nvPicPr>
            <p:cNvPr id="9" name="object 9"/>
            <p:cNvPicPr/>
            <p:nvPr/>
          </p:nvPicPr>
          <p:blipFill>
            <a:blip r:embed="rId6" cstate="print"/>
            <a:stretch>
              <a:fillRect/>
            </a:stretch>
          </p:blipFill>
          <p:spPr>
            <a:xfrm>
              <a:off x="5852922" y="5687211"/>
              <a:ext cx="1170787" cy="1170786"/>
            </a:xfrm>
            <a:prstGeom prst="rect">
              <a:avLst/>
            </a:prstGeom>
          </p:spPr>
        </p:pic>
      </p:grpSp>
      <p:pic>
        <p:nvPicPr>
          <p:cNvPr id="10" name="object 10"/>
          <p:cNvPicPr/>
          <p:nvPr/>
        </p:nvPicPr>
        <p:blipFill>
          <a:blip r:embed="rId7" cstate="print"/>
          <a:stretch>
            <a:fillRect/>
          </a:stretch>
        </p:blipFill>
        <p:spPr>
          <a:xfrm>
            <a:off x="3661409" y="5811100"/>
            <a:ext cx="1319657" cy="857783"/>
          </a:xfrm>
          <a:prstGeom prst="rect">
            <a:avLst/>
          </a:prstGeom>
        </p:spPr>
      </p:pic>
      <p:pic>
        <p:nvPicPr>
          <p:cNvPr id="11" name="object 11"/>
          <p:cNvPicPr/>
          <p:nvPr/>
        </p:nvPicPr>
        <p:blipFill>
          <a:blip r:embed="rId8" cstate="print"/>
          <a:stretch>
            <a:fillRect/>
          </a:stretch>
        </p:blipFill>
        <p:spPr>
          <a:xfrm>
            <a:off x="3767709" y="4760874"/>
            <a:ext cx="1106893" cy="97372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E2BA1A0-C649-1D69-9702-A47AF423FA1B}"/>
            </a:ext>
          </a:extLst>
        </p:cNvPr>
        <p:cNvGrpSpPr/>
        <p:nvPr/>
      </p:nvGrpSpPr>
      <p:grpSpPr>
        <a:xfrm>
          <a:off x="0" y="0"/>
          <a:ext cx="0" cy="0"/>
          <a:chOff x="0" y="0"/>
          <a:chExt cx="0" cy="0"/>
        </a:xfrm>
      </p:grpSpPr>
      <p:sp>
        <p:nvSpPr>
          <p:cNvPr id="6" name="object 6">
            <a:extLst>
              <a:ext uri="{FF2B5EF4-FFF2-40B4-BE49-F238E27FC236}">
                <a16:creationId xmlns:a16="http://schemas.microsoft.com/office/drawing/2014/main" id="{1942BF31-A0DD-601B-4162-E7D60C63C162}"/>
              </a:ext>
            </a:extLst>
          </p:cNvPr>
          <p:cNvSpPr/>
          <p:nvPr/>
        </p:nvSpPr>
        <p:spPr>
          <a:xfrm>
            <a:off x="914400" y="499872"/>
            <a:ext cx="10363200" cy="0"/>
          </a:xfrm>
          <a:custGeom>
            <a:avLst/>
            <a:gdLst/>
            <a:ahLst/>
            <a:cxnLst/>
            <a:rect l="l" t="t" r="r" b="b"/>
            <a:pathLst>
              <a:path w="10363200">
                <a:moveTo>
                  <a:pt x="0" y="0"/>
                </a:moveTo>
                <a:lnTo>
                  <a:pt x="10363200" y="0"/>
                </a:lnTo>
              </a:path>
            </a:pathLst>
          </a:custGeom>
          <a:ln w="6096">
            <a:solidFill>
              <a:srgbClr val="575A57"/>
            </a:solidFill>
          </a:ln>
        </p:spPr>
        <p:txBody>
          <a:bodyPr wrap="square" lIns="0" tIns="0" rIns="0" bIns="0" rtlCol="0"/>
          <a:lstStyle/>
          <a:p>
            <a:endParaRPr/>
          </a:p>
        </p:txBody>
      </p:sp>
      <p:sp>
        <p:nvSpPr>
          <p:cNvPr id="2" name="object 3">
            <a:extLst>
              <a:ext uri="{FF2B5EF4-FFF2-40B4-BE49-F238E27FC236}">
                <a16:creationId xmlns:a16="http://schemas.microsoft.com/office/drawing/2014/main" id="{9E2FD5B1-62CA-07D0-ADDC-D4C3F6A1DC76}"/>
              </a:ext>
            </a:extLst>
          </p:cNvPr>
          <p:cNvSpPr txBox="1">
            <a:spLocks noGrp="1"/>
          </p:cNvSpPr>
          <p:nvPr>
            <p:ph type="title"/>
          </p:nvPr>
        </p:nvSpPr>
        <p:spPr>
          <a:xfrm>
            <a:off x="955649" y="628269"/>
            <a:ext cx="8061325" cy="482600"/>
          </a:xfrm>
          <a:prstGeom prst="rect">
            <a:avLst/>
          </a:prstGeom>
        </p:spPr>
        <p:txBody>
          <a:bodyPr vert="horz" wrap="square" lIns="0" tIns="12700" rIns="0" bIns="0" rtlCol="0">
            <a:spAutoFit/>
          </a:bodyPr>
          <a:lstStyle/>
          <a:p>
            <a:pPr marL="12700">
              <a:lnSpc>
                <a:spcPct val="100000"/>
              </a:lnSpc>
              <a:spcBef>
                <a:spcPts val="100"/>
              </a:spcBef>
            </a:pPr>
            <a:r>
              <a:rPr sz="3000" spc="-5" dirty="0"/>
              <a:t>AI-based</a:t>
            </a:r>
            <a:r>
              <a:rPr sz="3000" spc="-55" dirty="0"/>
              <a:t> </a:t>
            </a:r>
            <a:r>
              <a:rPr sz="3000" spc="-5" dirty="0"/>
              <a:t>Software</a:t>
            </a:r>
            <a:r>
              <a:rPr sz="3000" spc="-60" dirty="0"/>
              <a:t> </a:t>
            </a:r>
            <a:r>
              <a:rPr sz="3000" spc="-5" dirty="0"/>
              <a:t>as</a:t>
            </a:r>
            <a:r>
              <a:rPr sz="3000" spc="-30" dirty="0"/>
              <a:t> </a:t>
            </a:r>
            <a:r>
              <a:rPr sz="3000" spc="-5" dirty="0"/>
              <a:t>a</a:t>
            </a:r>
            <a:r>
              <a:rPr sz="3000" spc="-25" dirty="0"/>
              <a:t> </a:t>
            </a:r>
            <a:r>
              <a:rPr sz="3000" dirty="0"/>
              <a:t>Medical</a:t>
            </a:r>
            <a:r>
              <a:rPr sz="3000" spc="-65" dirty="0"/>
              <a:t> </a:t>
            </a:r>
            <a:r>
              <a:rPr sz="3000" dirty="0"/>
              <a:t>Device</a:t>
            </a:r>
            <a:r>
              <a:rPr sz="3000" spc="-70" dirty="0"/>
              <a:t> </a:t>
            </a:r>
            <a:r>
              <a:rPr sz="3000" dirty="0"/>
              <a:t>(SaMD)</a:t>
            </a:r>
          </a:p>
        </p:txBody>
      </p:sp>
      <p:pic>
        <p:nvPicPr>
          <p:cNvPr id="3" name="object 4">
            <a:extLst>
              <a:ext uri="{FF2B5EF4-FFF2-40B4-BE49-F238E27FC236}">
                <a16:creationId xmlns:a16="http://schemas.microsoft.com/office/drawing/2014/main" id="{ADABDEBF-FD8B-3CE3-DC13-0FDC289B066A}"/>
              </a:ext>
            </a:extLst>
          </p:cNvPr>
          <p:cNvPicPr/>
          <p:nvPr/>
        </p:nvPicPr>
        <p:blipFill>
          <a:blip r:embed="rId2" cstate="print"/>
          <a:stretch>
            <a:fillRect/>
          </a:stretch>
        </p:blipFill>
        <p:spPr>
          <a:xfrm>
            <a:off x="1265186" y="1363395"/>
            <a:ext cx="6965696" cy="4921504"/>
          </a:xfrm>
          <a:prstGeom prst="rect">
            <a:avLst/>
          </a:prstGeom>
        </p:spPr>
      </p:pic>
      <p:sp>
        <p:nvSpPr>
          <p:cNvPr id="4" name="object 5">
            <a:extLst>
              <a:ext uri="{FF2B5EF4-FFF2-40B4-BE49-F238E27FC236}">
                <a16:creationId xmlns:a16="http://schemas.microsoft.com/office/drawing/2014/main" id="{374F28D5-26E1-1FEA-07DD-4F45DC69C1EA}"/>
              </a:ext>
            </a:extLst>
          </p:cNvPr>
          <p:cNvSpPr txBox="1"/>
          <p:nvPr/>
        </p:nvSpPr>
        <p:spPr>
          <a:xfrm>
            <a:off x="8706522" y="5364200"/>
            <a:ext cx="3048000" cy="1400383"/>
          </a:xfrm>
          <a:prstGeom prst="rect">
            <a:avLst/>
          </a:prstGeom>
          <a:solidFill>
            <a:srgbClr val="FFC000"/>
          </a:solidFill>
        </p:spPr>
        <p:txBody>
          <a:bodyPr vert="horz" wrap="square" lIns="0" tIns="15240" rIns="0" bIns="0" rtlCol="0">
            <a:spAutoFit/>
          </a:bodyPr>
          <a:lstStyle/>
          <a:p>
            <a:pPr marL="116839" marR="100965" algn="ctr">
              <a:lnSpc>
                <a:spcPct val="100000"/>
              </a:lnSpc>
              <a:spcBef>
                <a:spcPts val="120"/>
              </a:spcBef>
            </a:pPr>
            <a:r>
              <a:rPr sz="1800" spc="-20" dirty="0">
                <a:solidFill>
                  <a:srgbClr val="C00000"/>
                </a:solidFill>
                <a:latin typeface="Calibri"/>
                <a:cs typeface="Calibri"/>
              </a:rPr>
              <a:t>FDA</a:t>
            </a:r>
            <a:r>
              <a:rPr sz="1800" spc="-50" dirty="0">
                <a:solidFill>
                  <a:srgbClr val="C00000"/>
                </a:solidFill>
                <a:latin typeface="Calibri"/>
                <a:cs typeface="Calibri"/>
              </a:rPr>
              <a:t> </a:t>
            </a:r>
            <a:r>
              <a:rPr sz="1800" spc="-5" dirty="0">
                <a:solidFill>
                  <a:srgbClr val="C00000"/>
                </a:solidFill>
                <a:latin typeface="Calibri"/>
                <a:cs typeface="Calibri"/>
              </a:rPr>
              <a:t>has </a:t>
            </a:r>
            <a:r>
              <a:rPr sz="1800" dirty="0">
                <a:solidFill>
                  <a:srgbClr val="C00000"/>
                </a:solidFill>
                <a:latin typeface="Calibri"/>
                <a:cs typeface="Calibri"/>
              </a:rPr>
              <a:t>issued</a:t>
            </a:r>
            <a:r>
              <a:rPr sz="1800" spc="-10" dirty="0">
                <a:solidFill>
                  <a:srgbClr val="C00000"/>
                </a:solidFill>
                <a:latin typeface="Calibri"/>
                <a:cs typeface="Calibri"/>
              </a:rPr>
              <a:t> </a:t>
            </a:r>
            <a:r>
              <a:rPr sz="1800" dirty="0">
                <a:solidFill>
                  <a:srgbClr val="C00000"/>
                </a:solidFill>
                <a:latin typeface="Calibri"/>
                <a:cs typeface="Calibri"/>
              </a:rPr>
              <a:t>AI</a:t>
            </a:r>
            <a:r>
              <a:rPr lang="en-US" sz="1800" spc="-20" dirty="0">
                <a:solidFill>
                  <a:srgbClr val="C00000"/>
                </a:solidFill>
                <a:latin typeface="Calibri"/>
                <a:cs typeface="Calibri"/>
              </a:rPr>
              <a:t>-based </a:t>
            </a:r>
            <a:r>
              <a:rPr lang="en-US" sz="1800" spc="-20" dirty="0" err="1">
                <a:solidFill>
                  <a:srgbClr val="C00000"/>
                </a:solidFill>
                <a:latin typeface="Calibri"/>
                <a:cs typeface="Calibri"/>
              </a:rPr>
              <a:t>SaMD</a:t>
            </a:r>
            <a:r>
              <a:rPr lang="en-US" sz="1800" spc="-20" dirty="0">
                <a:solidFill>
                  <a:srgbClr val="C00000"/>
                </a:solidFill>
                <a:latin typeface="Calibri"/>
                <a:cs typeface="Calibri"/>
              </a:rPr>
              <a:t>  Guidance, which HRPP  reviewers apply to AI-HSR, which</a:t>
            </a:r>
            <a:r>
              <a:rPr sz="1800" spc="-5" dirty="0">
                <a:solidFill>
                  <a:srgbClr val="C00000"/>
                </a:solidFill>
                <a:latin typeface="Calibri"/>
                <a:cs typeface="Calibri"/>
              </a:rPr>
              <a:t> </a:t>
            </a:r>
            <a:r>
              <a:rPr sz="1800" spc="-20" dirty="0">
                <a:solidFill>
                  <a:srgbClr val="C00000"/>
                </a:solidFill>
                <a:latin typeface="Calibri"/>
                <a:cs typeface="Calibri"/>
              </a:rPr>
              <a:t>involves</a:t>
            </a:r>
            <a:r>
              <a:rPr sz="1800" spc="-25" dirty="0">
                <a:solidFill>
                  <a:srgbClr val="C00000"/>
                </a:solidFill>
                <a:latin typeface="Calibri"/>
                <a:cs typeface="Calibri"/>
              </a:rPr>
              <a:t> </a:t>
            </a:r>
            <a:r>
              <a:rPr sz="1800" spc="-5" dirty="0">
                <a:solidFill>
                  <a:srgbClr val="C00000"/>
                </a:solidFill>
                <a:latin typeface="Calibri"/>
                <a:cs typeface="Calibri"/>
              </a:rPr>
              <a:t>medical</a:t>
            </a:r>
            <a:r>
              <a:rPr sz="1800" spc="-20" dirty="0">
                <a:solidFill>
                  <a:srgbClr val="C00000"/>
                </a:solidFill>
                <a:latin typeface="Calibri"/>
                <a:cs typeface="Calibri"/>
              </a:rPr>
              <a:t> </a:t>
            </a:r>
            <a:r>
              <a:rPr sz="1800" spc="-5" dirty="0">
                <a:solidFill>
                  <a:srgbClr val="C00000"/>
                </a:solidFill>
                <a:latin typeface="Calibri"/>
                <a:cs typeface="Calibri"/>
              </a:rPr>
              <a:t>devices.</a:t>
            </a:r>
            <a:endParaRPr sz="1800" dirty="0">
              <a:solidFill>
                <a:srgbClr val="C00000"/>
              </a:solidFill>
              <a:latin typeface="Calibri"/>
              <a:cs typeface="Calibri"/>
            </a:endParaRPr>
          </a:p>
        </p:txBody>
      </p:sp>
      <p:sp>
        <p:nvSpPr>
          <p:cNvPr id="5" name="object 5">
            <a:extLst>
              <a:ext uri="{FF2B5EF4-FFF2-40B4-BE49-F238E27FC236}">
                <a16:creationId xmlns:a16="http://schemas.microsoft.com/office/drawing/2014/main" id="{6A25BAF3-4BCF-7B24-4B31-D771EFD1F4E6}"/>
              </a:ext>
            </a:extLst>
          </p:cNvPr>
          <p:cNvSpPr txBox="1"/>
          <p:nvPr/>
        </p:nvSpPr>
        <p:spPr>
          <a:xfrm>
            <a:off x="8686800" y="1364291"/>
            <a:ext cx="3048000" cy="1400383"/>
          </a:xfrm>
          <a:prstGeom prst="rect">
            <a:avLst/>
          </a:prstGeom>
          <a:solidFill>
            <a:srgbClr val="FFC000"/>
          </a:solidFill>
        </p:spPr>
        <p:txBody>
          <a:bodyPr vert="horz" wrap="square" lIns="0" tIns="15240" rIns="0" bIns="0" rtlCol="0">
            <a:spAutoFit/>
          </a:bodyPr>
          <a:lstStyle/>
          <a:p>
            <a:pPr marL="116839" marR="100965" algn="ctr">
              <a:lnSpc>
                <a:spcPct val="100000"/>
              </a:lnSpc>
              <a:spcBef>
                <a:spcPts val="120"/>
              </a:spcBef>
            </a:pPr>
            <a:r>
              <a:rPr lang="en-US" sz="1800" spc="-20" dirty="0" err="1">
                <a:solidFill>
                  <a:srgbClr val="C00000"/>
                </a:solidFill>
                <a:latin typeface="Calibri"/>
                <a:cs typeface="Calibri"/>
              </a:rPr>
              <a:t>SaMD</a:t>
            </a:r>
            <a:r>
              <a:rPr lang="en-US" spc="-20" dirty="0">
                <a:solidFill>
                  <a:srgbClr val="C00000"/>
                </a:solidFill>
                <a:latin typeface="Calibri"/>
                <a:cs typeface="Calibri"/>
              </a:rPr>
              <a:t> </a:t>
            </a:r>
            <a:r>
              <a:rPr lang="en-US" sz="1800" spc="-20" dirty="0">
                <a:solidFill>
                  <a:srgbClr val="C00000"/>
                </a:solidFill>
                <a:latin typeface="Calibri"/>
                <a:cs typeface="Calibri"/>
              </a:rPr>
              <a:t>uses AI to perform medical functions, such as data analysis, diagnostics, and outcome prediction, </a:t>
            </a:r>
            <a:r>
              <a:rPr lang="en-US" sz="1800" b="1" spc="-20" dirty="0">
                <a:solidFill>
                  <a:srgbClr val="C00000"/>
                </a:solidFill>
                <a:latin typeface="Calibri"/>
                <a:cs typeface="Calibri"/>
              </a:rPr>
              <a:t>without being part of a physical device</a:t>
            </a:r>
            <a:r>
              <a:rPr lang="en-US" sz="1800" spc="-20" dirty="0">
                <a:solidFill>
                  <a:srgbClr val="C00000"/>
                </a:solidFill>
                <a:latin typeface="Calibri"/>
                <a:cs typeface="Calibri"/>
              </a:rPr>
              <a:t>.</a:t>
            </a:r>
            <a:endParaRPr lang="en-US" sz="1800" dirty="0">
              <a:latin typeface="Calibri"/>
              <a:cs typeface="Calibri"/>
            </a:endParaRPr>
          </a:p>
        </p:txBody>
      </p:sp>
      <p:sp>
        <p:nvSpPr>
          <p:cNvPr id="7" name="object 5">
            <a:extLst>
              <a:ext uri="{FF2B5EF4-FFF2-40B4-BE49-F238E27FC236}">
                <a16:creationId xmlns:a16="http://schemas.microsoft.com/office/drawing/2014/main" id="{983106CC-4E94-562D-CDCE-C5C7CE67E17E}"/>
              </a:ext>
            </a:extLst>
          </p:cNvPr>
          <p:cNvSpPr txBox="1"/>
          <p:nvPr/>
        </p:nvSpPr>
        <p:spPr>
          <a:xfrm>
            <a:off x="8672456" y="2948747"/>
            <a:ext cx="3048000" cy="2231380"/>
          </a:xfrm>
          <a:prstGeom prst="rect">
            <a:avLst/>
          </a:prstGeom>
          <a:solidFill>
            <a:srgbClr val="FFC000"/>
          </a:solidFill>
        </p:spPr>
        <p:txBody>
          <a:bodyPr vert="horz" wrap="square" lIns="0" tIns="15240" rIns="0" bIns="0" rtlCol="0">
            <a:spAutoFit/>
          </a:bodyPr>
          <a:lstStyle/>
          <a:p>
            <a:pPr marL="116839" marR="100965" algn="ctr">
              <a:lnSpc>
                <a:spcPct val="100000"/>
              </a:lnSpc>
              <a:spcBef>
                <a:spcPts val="120"/>
              </a:spcBef>
            </a:pPr>
            <a:r>
              <a:rPr lang="en-US" sz="1800" kern="0" dirty="0">
                <a:solidFill>
                  <a:srgbClr val="C00000"/>
                </a:solidFill>
                <a:effectLst/>
                <a:latin typeface="Aptos Display" panose="020B0004020202020204" pitchFamily="34" charset="0"/>
                <a:ea typeface="Aptos" panose="020B0004020202020204" pitchFamily="34" charset="0"/>
                <a:cs typeface="Calibri Light" panose="020F0302020204030204" pitchFamily="34" charset="0"/>
              </a:rPr>
              <a:t>Due to their significant impact on patient care</a:t>
            </a:r>
            <a:r>
              <a:rPr lang="en-SA" sz="1800" kern="0" dirty="0">
                <a:solidFill>
                  <a:srgbClr val="C00000"/>
                </a:solidFill>
                <a:latin typeface="Aptos Display" panose="020B0004020202020204" pitchFamily="34" charset="0"/>
                <a:ea typeface="Aptos" panose="020B0004020202020204" pitchFamily="34" charset="0"/>
                <a:cs typeface="Calibri Light" panose="020F0302020204030204" pitchFamily="34" charset="0"/>
              </a:rPr>
              <a:t>, </a:t>
            </a:r>
            <a:r>
              <a:rPr lang="en-US" spc="-20" dirty="0">
                <a:solidFill>
                  <a:srgbClr val="C00000"/>
                </a:solidFill>
                <a:latin typeface="Calibri"/>
                <a:cs typeface="Calibri"/>
              </a:rPr>
              <a:t>rigorous clinical validation, transparency, and ongoing monitoring are required</a:t>
            </a:r>
            <a:r>
              <a:rPr lang="en-US" sz="1800" spc="-20" dirty="0">
                <a:solidFill>
                  <a:srgbClr val="C00000"/>
                </a:solidFill>
                <a:latin typeface="Calibri"/>
                <a:cs typeface="Calibri"/>
              </a:rPr>
              <a:t> to ensure reliable and equitable performance in healthcare settings.</a:t>
            </a:r>
            <a:endParaRPr sz="1800" dirty="0">
              <a:solidFill>
                <a:srgbClr val="C00000"/>
              </a:solidFill>
              <a:latin typeface="Calibri"/>
              <a:cs typeface="Calibri"/>
            </a:endParaRPr>
          </a:p>
        </p:txBody>
      </p:sp>
    </p:spTree>
    <p:extLst>
      <p:ext uri="{BB962C8B-B14F-4D97-AF65-F5344CB8AC3E}">
        <p14:creationId xmlns:p14="http://schemas.microsoft.com/office/powerpoint/2010/main" val="872586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7113C40-8B83-666A-EA02-5ED5E4F36564}"/>
            </a:ext>
          </a:extLst>
        </p:cNvPr>
        <p:cNvGrpSpPr/>
        <p:nvPr/>
      </p:nvGrpSpPr>
      <p:grpSpPr>
        <a:xfrm>
          <a:off x="0" y="0"/>
          <a:ext cx="0" cy="0"/>
          <a:chOff x="0" y="0"/>
          <a:chExt cx="0" cy="0"/>
        </a:xfrm>
      </p:grpSpPr>
      <p:sp>
        <p:nvSpPr>
          <p:cNvPr id="6" name="object 6">
            <a:extLst>
              <a:ext uri="{FF2B5EF4-FFF2-40B4-BE49-F238E27FC236}">
                <a16:creationId xmlns:a16="http://schemas.microsoft.com/office/drawing/2014/main" id="{36C48ACA-4B34-CCF3-B6A8-A136FE1561D5}"/>
              </a:ext>
            </a:extLst>
          </p:cNvPr>
          <p:cNvSpPr/>
          <p:nvPr/>
        </p:nvSpPr>
        <p:spPr>
          <a:xfrm>
            <a:off x="914400" y="499872"/>
            <a:ext cx="10363200" cy="0"/>
          </a:xfrm>
          <a:custGeom>
            <a:avLst/>
            <a:gdLst/>
            <a:ahLst/>
            <a:cxnLst/>
            <a:rect l="l" t="t" r="r" b="b"/>
            <a:pathLst>
              <a:path w="10363200">
                <a:moveTo>
                  <a:pt x="0" y="0"/>
                </a:moveTo>
                <a:lnTo>
                  <a:pt x="10363200" y="0"/>
                </a:lnTo>
              </a:path>
            </a:pathLst>
          </a:custGeom>
          <a:ln w="6096">
            <a:solidFill>
              <a:srgbClr val="575A57"/>
            </a:solidFill>
          </a:ln>
        </p:spPr>
        <p:txBody>
          <a:bodyPr wrap="square" lIns="0" tIns="0" rIns="0" bIns="0" rtlCol="0"/>
          <a:lstStyle/>
          <a:p>
            <a:endParaRPr/>
          </a:p>
        </p:txBody>
      </p:sp>
      <p:sp>
        <p:nvSpPr>
          <p:cNvPr id="2" name="object 3">
            <a:extLst>
              <a:ext uri="{FF2B5EF4-FFF2-40B4-BE49-F238E27FC236}">
                <a16:creationId xmlns:a16="http://schemas.microsoft.com/office/drawing/2014/main" id="{7642851B-7BB1-B672-E5AF-82D4A5398CE4}"/>
              </a:ext>
            </a:extLst>
          </p:cNvPr>
          <p:cNvSpPr txBox="1">
            <a:spLocks noGrp="1"/>
          </p:cNvSpPr>
          <p:nvPr>
            <p:ph type="title"/>
          </p:nvPr>
        </p:nvSpPr>
        <p:spPr>
          <a:xfrm>
            <a:off x="955649" y="628269"/>
            <a:ext cx="8061325" cy="482600"/>
          </a:xfrm>
          <a:prstGeom prst="rect">
            <a:avLst/>
          </a:prstGeom>
        </p:spPr>
        <p:txBody>
          <a:bodyPr vert="horz" wrap="square" lIns="0" tIns="12700" rIns="0" bIns="0" rtlCol="0">
            <a:spAutoFit/>
          </a:bodyPr>
          <a:lstStyle/>
          <a:p>
            <a:pPr marL="12700">
              <a:lnSpc>
                <a:spcPct val="100000"/>
              </a:lnSpc>
              <a:spcBef>
                <a:spcPts val="100"/>
              </a:spcBef>
            </a:pPr>
            <a:r>
              <a:rPr sz="3000" spc="-5" dirty="0"/>
              <a:t>AI-based</a:t>
            </a:r>
            <a:r>
              <a:rPr sz="3000" spc="-55" dirty="0"/>
              <a:t> </a:t>
            </a:r>
            <a:r>
              <a:rPr sz="3000" spc="-5" dirty="0"/>
              <a:t>Software</a:t>
            </a:r>
            <a:r>
              <a:rPr sz="3000" spc="-60" dirty="0"/>
              <a:t> </a:t>
            </a:r>
            <a:r>
              <a:rPr sz="3000" spc="-5" dirty="0"/>
              <a:t>as</a:t>
            </a:r>
            <a:r>
              <a:rPr sz="3000" spc="-30" dirty="0"/>
              <a:t> </a:t>
            </a:r>
            <a:r>
              <a:rPr sz="3000" spc="-5" dirty="0"/>
              <a:t>a</a:t>
            </a:r>
            <a:r>
              <a:rPr sz="3000" spc="-25" dirty="0"/>
              <a:t> </a:t>
            </a:r>
            <a:r>
              <a:rPr sz="3000" dirty="0"/>
              <a:t>Medical</a:t>
            </a:r>
            <a:r>
              <a:rPr sz="3000" spc="-65" dirty="0"/>
              <a:t> </a:t>
            </a:r>
            <a:r>
              <a:rPr sz="3000" dirty="0"/>
              <a:t>Device</a:t>
            </a:r>
            <a:r>
              <a:rPr sz="3000" spc="-70" dirty="0"/>
              <a:t> </a:t>
            </a:r>
            <a:r>
              <a:rPr sz="3000" dirty="0"/>
              <a:t>(SaMD)</a:t>
            </a:r>
          </a:p>
        </p:txBody>
      </p:sp>
      <p:pic>
        <p:nvPicPr>
          <p:cNvPr id="3" name="object 4">
            <a:extLst>
              <a:ext uri="{FF2B5EF4-FFF2-40B4-BE49-F238E27FC236}">
                <a16:creationId xmlns:a16="http://schemas.microsoft.com/office/drawing/2014/main" id="{B5229BAD-F6ED-5160-04B2-9A531A0832D0}"/>
              </a:ext>
            </a:extLst>
          </p:cNvPr>
          <p:cNvPicPr/>
          <p:nvPr/>
        </p:nvPicPr>
        <p:blipFill>
          <a:blip r:embed="rId2" cstate="print"/>
          <a:stretch>
            <a:fillRect/>
          </a:stretch>
        </p:blipFill>
        <p:spPr>
          <a:xfrm>
            <a:off x="9009802" y="2971800"/>
            <a:ext cx="2744482" cy="1828800"/>
          </a:xfrm>
          <a:prstGeom prst="rect">
            <a:avLst/>
          </a:prstGeom>
        </p:spPr>
      </p:pic>
      <p:pic>
        <p:nvPicPr>
          <p:cNvPr id="1026" name="Picture 2">
            <a:extLst>
              <a:ext uri="{FF2B5EF4-FFF2-40B4-BE49-F238E27FC236}">
                <a16:creationId xmlns:a16="http://schemas.microsoft.com/office/drawing/2014/main" id="{E772B4A3-8C35-C3F8-1163-A5A44A6B68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1052357"/>
            <a:ext cx="4495800" cy="5818411"/>
          </a:xfrm>
          <a:prstGeom prst="rect">
            <a:avLst/>
          </a:prstGeom>
          <a:noFill/>
          <a:extLst>
            <a:ext uri="{909E8E84-426E-40DD-AFC4-6F175D3DCCD1}">
              <a14:hiddenFill xmlns:a14="http://schemas.microsoft.com/office/drawing/2010/main">
                <a:solidFill>
                  <a:srgbClr val="FFFFFF"/>
                </a:solidFill>
              </a14:hiddenFill>
            </a:ext>
          </a:extLst>
        </p:spPr>
      </p:pic>
      <p:sp>
        <p:nvSpPr>
          <p:cNvPr id="8" name="object 5">
            <a:extLst>
              <a:ext uri="{FF2B5EF4-FFF2-40B4-BE49-F238E27FC236}">
                <a16:creationId xmlns:a16="http://schemas.microsoft.com/office/drawing/2014/main" id="{B5789840-3178-549B-E450-17F58F4C5FD2}"/>
              </a:ext>
            </a:extLst>
          </p:cNvPr>
          <p:cNvSpPr txBox="1"/>
          <p:nvPr/>
        </p:nvSpPr>
        <p:spPr>
          <a:xfrm>
            <a:off x="381000" y="2417549"/>
            <a:ext cx="3048000" cy="3734356"/>
          </a:xfrm>
          <a:prstGeom prst="rect">
            <a:avLst/>
          </a:prstGeom>
          <a:solidFill>
            <a:srgbClr val="FFC000"/>
          </a:solidFill>
        </p:spPr>
        <p:txBody>
          <a:bodyPr vert="horz" wrap="square" lIns="0" tIns="15240" rIns="0" bIns="0" rtlCol="0">
            <a:spAutoFit/>
          </a:bodyPr>
          <a:lstStyle/>
          <a:p>
            <a:pPr marL="116839" marR="100965" algn="ctr">
              <a:lnSpc>
                <a:spcPct val="100000"/>
              </a:lnSpc>
              <a:spcBef>
                <a:spcPts val="120"/>
              </a:spcBef>
            </a:pPr>
            <a:r>
              <a:rPr lang="en-US" sz="2000" kern="0" dirty="0" err="1">
                <a:solidFill>
                  <a:srgbClr val="C00000"/>
                </a:solidFill>
                <a:effectLst/>
                <a:latin typeface="Aptos Display" panose="020B0004020202020204" pitchFamily="34" charset="0"/>
                <a:ea typeface="Aptos" panose="020B0004020202020204" pitchFamily="34" charset="0"/>
                <a:cs typeface="Calibri Light" panose="020F0302020204030204" pitchFamily="34" charset="0"/>
              </a:rPr>
              <a:t>IDx</a:t>
            </a:r>
            <a:r>
              <a:rPr lang="en-US" sz="2000" kern="0" dirty="0">
                <a:solidFill>
                  <a:srgbClr val="C00000"/>
                </a:solidFill>
                <a:effectLst/>
                <a:latin typeface="Aptos Display" panose="020B0004020202020204" pitchFamily="34" charset="0"/>
                <a:ea typeface="Aptos" panose="020B0004020202020204" pitchFamily="34" charset="0"/>
                <a:cs typeface="Calibri Light" panose="020F0302020204030204" pitchFamily="34" charset="0"/>
              </a:rPr>
              <a:t>-DR (FDA-approved AI diagnostic tool) detects diabetic retinopathy, a diabetes-related condition that can cause blindness. </a:t>
            </a:r>
          </a:p>
          <a:p>
            <a:pPr marL="116839" marR="100965" algn="ctr">
              <a:lnSpc>
                <a:spcPct val="100000"/>
              </a:lnSpc>
              <a:spcBef>
                <a:spcPts val="120"/>
              </a:spcBef>
            </a:pPr>
            <a:endParaRPr lang="en-US" sz="2000" kern="0" dirty="0">
              <a:solidFill>
                <a:srgbClr val="C00000"/>
              </a:solidFill>
              <a:latin typeface="Aptos Display" panose="020B0004020202020204" pitchFamily="34" charset="0"/>
              <a:ea typeface="Aptos" panose="020B0004020202020204" pitchFamily="34" charset="0"/>
              <a:cs typeface="Calibri Light" panose="020F0302020204030204" pitchFamily="34" charset="0"/>
            </a:endParaRPr>
          </a:p>
          <a:p>
            <a:pPr marL="116839" marR="100965" algn="ctr">
              <a:lnSpc>
                <a:spcPct val="100000"/>
              </a:lnSpc>
              <a:spcBef>
                <a:spcPts val="120"/>
              </a:spcBef>
            </a:pPr>
            <a:r>
              <a:rPr lang="en-US" sz="2000" kern="0" dirty="0">
                <a:solidFill>
                  <a:srgbClr val="C00000"/>
                </a:solidFill>
                <a:effectLst/>
                <a:latin typeface="Aptos Display" panose="020B0004020202020204" pitchFamily="34" charset="0"/>
                <a:ea typeface="Aptos" panose="020B0004020202020204" pitchFamily="34" charset="0"/>
                <a:cs typeface="Calibri Light" panose="020F0302020204030204" pitchFamily="34" charset="0"/>
              </a:rPr>
              <a:t>The software analyzes retinal images taken by a standard camera and provides a diagnosis without requiring a specialist's interpretation.</a:t>
            </a:r>
            <a:endParaRPr lang="en-US" sz="2000" dirty="0">
              <a:solidFill>
                <a:srgbClr val="C00000"/>
              </a:solidFill>
              <a:latin typeface="Calibri"/>
              <a:cs typeface="Calibri"/>
            </a:endParaRPr>
          </a:p>
        </p:txBody>
      </p:sp>
    </p:spTree>
    <p:extLst>
      <p:ext uri="{BB962C8B-B14F-4D97-AF65-F5344CB8AC3E}">
        <p14:creationId xmlns:p14="http://schemas.microsoft.com/office/powerpoint/2010/main" val="38876583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9BC3C53-5455-0172-4637-1A2E71ACC6A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B880703-C8E5-B06A-A038-A21B1B9F53CD}"/>
              </a:ext>
            </a:extLst>
          </p:cNvPr>
          <p:cNvSpPr/>
          <p:nvPr/>
        </p:nvSpPr>
        <p:spPr>
          <a:xfrm>
            <a:off x="914400" y="499872"/>
            <a:ext cx="10363200" cy="0"/>
          </a:xfrm>
          <a:custGeom>
            <a:avLst/>
            <a:gdLst/>
            <a:ahLst/>
            <a:cxnLst/>
            <a:rect l="l" t="t" r="r" b="b"/>
            <a:pathLst>
              <a:path w="10363200">
                <a:moveTo>
                  <a:pt x="0" y="0"/>
                </a:moveTo>
                <a:lnTo>
                  <a:pt x="10363200" y="0"/>
                </a:lnTo>
              </a:path>
            </a:pathLst>
          </a:custGeom>
          <a:ln w="6096">
            <a:solidFill>
              <a:srgbClr val="575A57"/>
            </a:solidFill>
          </a:ln>
        </p:spPr>
        <p:txBody>
          <a:bodyPr wrap="square" lIns="0" tIns="0" rIns="0" bIns="0" rtlCol="0"/>
          <a:lstStyle/>
          <a:p>
            <a:endParaRPr/>
          </a:p>
        </p:txBody>
      </p:sp>
      <p:sp>
        <p:nvSpPr>
          <p:cNvPr id="6" name="object 3">
            <a:extLst>
              <a:ext uri="{FF2B5EF4-FFF2-40B4-BE49-F238E27FC236}">
                <a16:creationId xmlns:a16="http://schemas.microsoft.com/office/drawing/2014/main" id="{8F0D5204-09DE-9B41-1ACB-F24E932F661C}"/>
              </a:ext>
            </a:extLst>
          </p:cNvPr>
          <p:cNvSpPr txBox="1"/>
          <p:nvPr/>
        </p:nvSpPr>
        <p:spPr>
          <a:xfrm>
            <a:off x="766762" y="1752600"/>
            <a:ext cx="10658475" cy="2610330"/>
          </a:xfrm>
          <a:prstGeom prst="rect">
            <a:avLst/>
          </a:prstGeom>
        </p:spPr>
        <p:txBody>
          <a:bodyPr vert="horz" wrap="square" lIns="0" tIns="12065" rIns="0" bIns="0" rtlCol="0">
            <a:spAutoFit/>
          </a:bodyPr>
          <a:lstStyle/>
          <a:p>
            <a:pPr marL="241300" marR="219710" indent="-228600">
              <a:lnSpc>
                <a:spcPct val="100000"/>
              </a:lnSpc>
              <a:spcBef>
                <a:spcPts val="95"/>
              </a:spcBef>
              <a:buFont typeface="Arial MT"/>
              <a:buChar char="•"/>
              <a:tabLst>
                <a:tab pos="240665" algn="l"/>
                <a:tab pos="241300" algn="l"/>
              </a:tabLst>
            </a:pPr>
            <a:r>
              <a:rPr sz="2400" spc="-5" dirty="0">
                <a:latin typeface="Arial MT"/>
                <a:cs typeface="Arial MT"/>
              </a:rPr>
              <a:t>Use</a:t>
            </a:r>
            <a:r>
              <a:rPr sz="2400" spc="-10" dirty="0">
                <a:latin typeface="Arial MT"/>
                <a:cs typeface="Arial MT"/>
              </a:rPr>
              <a:t> </a:t>
            </a:r>
            <a:r>
              <a:rPr lang="en-US" sz="2400" spc="-5" dirty="0">
                <a:latin typeface="Arial MT"/>
                <a:cs typeface="Arial MT"/>
              </a:rPr>
              <a:t>a human to interact with a robotic or machine to learn about human trust, response, and actions to develop/train the robotic or machine. (This is a Systematic investigation</a:t>
            </a:r>
            <a:r>
              <a:rPr sz="2400" spc="-25" dirty="0">
                <a:latin typeface="Arial MT"/>
                <a:cs typeface="Arial MT"/>
              </a:rPr>
              <a:t> </a:t>
            </a:r>
            <a:r>
              <a:rPr sz="2400" spc="-10" dirty="0">
                <a:latin typeface="Arial MT"/>
                <a:cs typeface="Arial MT"/>
              </a:rPr>
              <a:t>involving</a:t>
            </a:r>
            <a:r>
              <a:rPr sz="2400" spc="-15" dirty="0">
                <a:latin typeface="Arial MT"/>
                <a:cs typeface="Arial MT"/>
              </a:rPr>
              <a:t> </a:t>
            </a:r>
            <a:r>
              <a:rPr sz="2400" b="1" i="1" spc="-5" dirty="0">
                <a:latin typeface="Arial"/>
                <a:cs typeface="Arial"/>
              </a:rPr>
              <a:t>interaction/intervention</a:t>
            </a:r>
            <a:r>
              <a:rPr sz="2400" b="1" i="1" spc="25" dirty="0">
                <a:latin typeface="Arial"/>
                <a:cs typeface="Arial"/>
              </a:rPr>
              <a:t> </a:t>
            </a:r>
            <a:r>
              <a:rPr sz="2400" spc="-15" dirty="0">
                <a:latin typeface="Arial MT"/>
                <a:cs typeface="Arial MT"/>
              </a:rPr>
              <a:t>with</a:t>
            </a:r>
            <a:r>
              <a:rPr sz="2400" spc="35" dirty="0">
                <a:latin typeface="Arial MT"/>
                <a:cs typeface="Arial MT"/>
              </a:rPr>
              <a:t> </a:t>
            </a:r>
            <a:r>
              <a:rPr sz="2400" spc="-5" dirty="0">
                <a:latin typeface="Arial MT"/>
                <a:cs typeface="Arial MT"/>
              </a:rPr>
              <a:t>a</a:t>
            </a:r>
            <a:r>
              <a:rPr sz="2400" spc="30" dirty="0">
                <a:latin typeface="Arial MT"/>
                <a:cs typeface="Arial MT"/>
              </a:rPr>
              <a:t> </a:t>
            </a:r>
            <a:r>
              <a:rPr sz="2400" spc="-5" dirty="0">
                <a:latin typeface="Arial MT"/>
                <a:cs typeface="Arial MT"/>
              </a:rPr>
              <a:t>living </a:t>
            </a:r>
            <a:r>
              <a:rPr sz="2400" dirty="0">
                <a:latin typeface="Arial MT"/>
                <a:cs typeface="Arial MT"/>
              </a:rPr>
              <a:t> </a:t>
            </a:r>
            <a:r>
              <a:rPr sz="2400" spc="-5" dirty="0">
                <a:latin typeface="Arial MT"/>
                <a:cs typeface="Arial MT"/>
              </a:rPr>
              <a:t>human.)</a:t>
            </a:r>
            <a:endParaRPr lang="en-US" sz="2400" dirty="0">
              <a:latin typeface="Arial MT"/>
              <a:cs typeface="Arial MT"/>
            </a:endParaRPr>
          </a:p>
          <a:p>
            <a:pPr marL="241300" marR="219710" indent="-228600">
              <a:lnSpc>
                <a:spcPct val="100000"/>
              </a:lnSpc>
              <a:spcBef>
                <a:spcPts val="95"/>
              </a:spcBef>
              <a:buFont typeface="Arial MT"/>
              <a:buChar char="•"/>
              <a:tabLst>
                <a:tab pos="240665" algn="l"/>
                <a:tab pos="241300" algn="l"/>
              </a:tabLst>
            </a:pPr>
            <a:r>
              <a:rPr sz="2400" spc="-5" dirty="0">
                <a:latin typeface="Arial MT"/>
                <a:cs typeface="Arial MT"/>
              </a:rPr>
              <a:t>Access</a:t>
            </a:r>
            <a:r>
              <a:rPr sz="2400" spc="-10" dirty="0">
                <a:latin typeface="Arial MT"/>
                <a:cs typeface="Arial MT"/>
              </a:rPr>
              <a:t> </a:t>
            </a:r>
            <a:r>
              <a:rPr sz="2400" spc="-5" dirty="0">
                <a:latin typeface="Arial MT"/>
                <a:cs typeface="Arial MT"/>
              </a:rPr>
              <a:t>and</a:t>
            </a:r>
            <a:r>
              <a:rPr sz="2400" spc="15" dirty="0">
                <a:latin typeface="Arial MT"/>
                <a:cs typeface="Arial MT"/>
              </a:rPr>
              <a:t> </a:t>
            </a:r>
            <a:r>
              <a:rPr sz="2400" spc="-5" dirty="0">
                <a:latin typeface="Arial MT"/>
                <a:cs typeface="Arial MT"/>
              </a:rPr>
              <a:t>use</a:t>
            </a:r>
            <a:r>
              <a:rPr sz="2400" spc="10" dirty="0">
                <a:latin typeface="Arial MT"/>
                <a:cs typeface="Arial MT"/>
              </a:rPr>
              <a:t> </a:t>
            </a:r>
            <a:r>
              <a:rPr sz="2400" dirty="0">
                <a:latin typeface="Arial MT"/>
                <a:cs typeface="Arial MT"/>
              </a:rPr>
              <a:t>live</a:t>
            </a:r>
            <a:r>
              <a:rPr sz="2400" spc="-30" dirty="0">
                <a:latin typeface="Arial MT"/>
                <a:cs typeface="Arial MT"/>
              </a:rPr>
              <a:t> </a:t>
            </a:r>
            <a:r>
              <a:rPr sz="2400" spc="-5" dirty="0">
                <a:latin typeface="Arial MT"/>
                <a:cs typeface="Arial MT"/>
              </a:rPr>
              <a:t>human</a:t>
            </a:r>
            <a:r>
              <a:rPr lang="en-SA" sz="2400" spc="5" dirty="0">
                <a:latin typeface="Arial MT"/>
                <a:cs typeface="Arial MT"/>
              </a:rPr>
              <a:t> - </a:t>
            </a:r>
            <a:r>
              <a:rPr sz="2400" spc="-10" dirty="0">
                <a:latin typeface="Arial MT"/>
                <a:cs typeface="Arial MT"/>
              </a:rPr>
              <a:t>identifiable</a:t>
            </a:r>
            <a:r>
              <a:rPr sz="2400" spc="-30" dirty="0">
                <a:latin typeface="Arial MT"/>
                <a:cs typeface="Arial MT"/>
              </a:rPr>
              <a:t> </a:t>
            </a:r>
            <a:r>
              <a:rPr sz="2400" spc="-5" dirty="0">
                <a:latin typeface="Arial MT"/>
                <a:cs typeface="Arial MT"/>
              </a:rPr>
              <a:t>facial</a:t>
            </a:r>
            <a:r>
              <a:rPr sz="2400" spc="5" dirty="0">
                <a:latin typeface="Arial MT"/>
                <a:cs typeface="Arial MT"/>
              </a:rPr>
              <a:t> </a:t>
            </a:r>
            <a:r>
              <a:rPr sz="2400" spc="-5" dirty="0">
                <a:latin typeface="Arial MT"/>
                <a:cs typeface="Arial MT"/>
              </a:rPr>
              <a:t>images</a:t>
            </a:r>
            <a:r>
              <a:rPr sz="2400" dirty="0">
                <a:latin typeface="Arial MT"/>
                <a:cs typeface="Arial MT"/>
              </a:rPr>
              <a:t> </a:t>
            </a:r>
            <a:r>
              <a:rPr sz="2400" spc="-5" dirty="0">
                <a:latin typeface="Arial MT"/>
                <a:cs typeface="Arial MT"/>
              </a:rPr>
              <a:t>to</a:t>
            </a:r>
            <a:r>
              <a:rPr sz="2400" spc="50" dirty="0">
                <a:latin typeface="Arial MT"/>
                <a:cs typeface="Arial MT"/>
              </a:rPr>
              <a:t> </a:t>
            </a:r>
            <a:r>
              <a:rPr sz="2400" spc="-5" dirty="0">
                <a:latin typeface="Arial MT"/>
                <a:cs typeface="Arial MT"/>
              </a:rPr>
              <a:t>develop</a:t>
            </a:r>
            <a:r>
              <a:rPr sz="2400" dirty="0">
                <a:latin typeface="Arial MT"/>
                <a:cs typeface="Arial MT"/>
              </a:rPr>
              <a:t> </a:t>
            </a:r>
            <a:r>
              <a:rPr sz="2400" spc="-5" dirty="0">
                <a:latin typeface="Arial MT"/>
                <a:cs typeface="Arial MT"/>
              </a:rPr>
              <a:t>and</a:t>
            </a:r>
            <a:r>
              <a:rPr sz="2400" dirty="0">
                <a:latin typeface="Arial MT"/>
                <a:cs typeface="Arial MT"/>
              </a:rPr>
              <a:t> </a:t>
            </a:r>
            <a:r>
              <a:rPr sz="2400" spc="-10" dirty="0">
                <a:latin typeface="Arial MT"/>
                <a:cs typeface="Arial MT"/>
              </a:rPr>
              <a:t>validate</a:t>
            </a:r>
            <a:r>
              <a:rPr sz="2400" spc="5" dirty="0">
                <a:latin typeface="Arial MT"/>
                <a:cs typeface="Arial MT"/>
              </a:rPr>
              <a:t> </a:t>
            </a:r>
            <a:r>
              <a:rPr sz="2400" spc="-5" dirty="0">
                <a:latin typeface="Arial MT"/>
                <a:cs typeface="Arial MT"/>
              </a:rPr>
              <a:t>facial</a:t>
            </a:r>
            <a:r>
              <a:rPr sz="2400" spc="5" dirty="0">
                <a:latin typeface="Arial MT"/>
                <a:cs typeface="Arial MT"/>
              </a:rPr>
              <a:t> </a:t>
            </a:r>
            <a:r>
              <a:rPr sz="2400" spc="-10" dirty="0">
                <a:latin typeface="Arial MT"/>
                <a:cs typeface="Arial MT"/>
              </a:rPr>
              <a:t>recognition</a:t>
            </a:r>
            <a:r>
              <a:rPr sz="2400" spc="-20" dirty="0">
                <a:latin typeface="Arial MT"/>
                <a:cs typeface="Arial MT"/>
              </a:rPr>
              <a:t> </a:t>
            </a:r>
            <a:r>
              <a:rPr sz="2400" spc="-30" dirty="0">
                <a:latin typeface="Arial MT"/>
                <a:cs typeface="Arial MT"/>
              </a:rPr>
              <a:t>technology. </a:t>
            </a:r>
            <a:r>
              <a:rPr sz="2400" spc="-430" dirty="0">
                <a:latin typeface="Arial MT"/>
                <a:cs typeface="Arial MT"/>
              </a:rPr>
              <a:t> </a:t>
            </a:r>
            <a:r>
              <a:rPr sz="2400" spc="-5" dirty="0">
                <a:latin typeface="Arial MT"/>
                <a:cs typeface="Arial MT"/>
              </a:rPr>
              <a:t>(Systematic</a:t>
            </a:r>
            <a:r>
              <a:rPr sz="2400" spc="20" dirty="0">
                <a:latin typeface="Arial MT"/>
                <a:cs typeface="Arial MT"/>
              </a:rPr>
              <a:t> </a:t>
            </a:r>
            <a:r>
              <a:rPr sz="2400" spc="-10" dirty="0">
                <a:latin typeface="Arial MT"/>
                <a:cs typeface="Arial MT"/>
              </a:rPr>
              <a:t>investigation</a:t>
            </a:r>
            <a:r>
              <a:rPr sz="2400" spc="-35" dirty="0">
                <a:latin typeface="Arial MT"/>
                <a:cs typeface="Arial MT"/>
              </a:rPr>
              <a:t> </a:t>
            </a:r>
            <a:r>
              <a:rPr sz="2400" spc="-10" dirty="0">
                <a:latin typeface="Arial MT"/>
                <a:cs typeface="Arial MT"/>
              </a:rPr>
              <a:t>involving</a:t>
            </a:r>
            <a:r>
              <a:rPr sz="2400" spc="-20" dirty="0">
                <a:latin typeface="Arial MT"/>
                <a:cs typeface="Arial MT"/>
              </a:rPr>
              <a:t> </a:t>
            </a:r>
            <a:r>
              <a:rPr sz="2400" spc="-10" dirty="0">
                <a:latin typeface="Arial MT"/>
                <a:cs typeface="Arial MT"/>
              </a:rPr>
              <a:t>access</a:t>
            </a:r>
            <a:r>
              <a:rPr sz="2400" dirty="0">
                <a:latin typeface="Arial MT"/>
                <a:cs typeface="Arial MT"/>
              </a:rPr>
              <a:t> </a:t>
            </a:r>
            <a:r>
              <a:rPr sz="2400" spc="-5" dirty="0">
                <a:latin typeface="Arial MT"/>
                <a:cs typeface="Arial MT"/>
              </a:rPr>
              <a:t>and</a:t>
            </a:r>
            <a:r>
              <a:rPr sz="2400" spc="15" dirty="0">
                <a:latin typeface="Arial MT"/>
                <a:cs typeface="Arial MT"/>
              </a:rPr>
              <a:t> </a:t>
            </a:r>
            <a:r>
              <a:rPr sz="2400" spc="-5" dirty="0">
                <a:latin typeface="Arial MT"/>
                <a:cs typeface="Arial MT"/>
              </a:rPr>
              <a:t>use</a:t>
            </a:r>
            <a:r>
              <a:rPr sz="2400" spc="5" dirty="0">
                <a:latin typeface="Arial MT"/>
                <a:cs typeface="Arial MT"/>
              </a:rPr>
              <a:t> </a:t>
            </a:r>
            <a:r>
              <a:rPr sz="2400" spc="-5" dirty="0">
                <a:latin typeface="Arial MT"/>
                <a:cs typeface="Arial MT"/>
              </a:rPr>
              <a:t>of</a:t>
            </a:r>
            <a:r>
              <a:rPr sz="2400" spc="-10" dirty="0">
                <a:latin typeface="Arial MT"/>
                <a:cs typeface="Arial MT"/>
              </a:rPr>
              <a:t> identifiable</a:t>
            </a:r>
            <a:r>
              <a:rPr sz="2400" spc="-30" dirty="0">
                <a:latin typeface="Arial MT"/>
                <a:cs typeface="Arial MT"/>
              </a:rPr>
              <a:t> </a:t>
            </a:r>
            <a:r>
              <a:rPr sz="2400" spc="-10" dirty="0">
                <a:latin typeface="Arial MT"/>
                <a:cs typeface="Arial MT"/>
              </a:rPr>
              <a:t>living</a:t>
            </a:r>
            <a:r>
              <a:rPr sz="2400" spc="-30" dirty="0">
                <a:latin typeface="Arial MT"/>
                <a:cs typeface="Arial MT"/>
              </a:rPr>
              <a:t> </a:t>
            </a:r>
            <a:r>
              <a:rPr sz="2400" spc="-5" dirty="0">
                <a:latin typeface="Arial MT"/>
                <a:cs typeface="Arial MT"/>
              </a:rPr>
              <a:t>human</a:t>
            </a:r>
            <a:r>
              <a:rPr sz="2400" spc="-10" dirty="0">
                <a:latin typeface="Arial MT"/>
                <a:cs typeface="Arial MT"/>
              </a:rPr>
              <a:t> </a:t>
            </a:r>
            <a:r>
              <a:rPr sz="2400" spc="-5" dirty="0">
                <a:latin typeface="Arial MT"/>
                <a:cs typeface="Arial MT"/>
              </a:rPr>
              <a:t>information.)</a:t>
            </a:r>
            <a:endParaRPr sz="3600" dirty="0">
              <a:latin typeface="Arial MT"/>
              <a:cs typeface="Arial MT"/>
            </a:endParaRPr>
          </a:p>
        </p:txBody>
      </p:sp>
      <p:sp>
        <p:nvSpPr>
          <p:cNvPr id="7" name="object 4">
            <a:extLst>
              <a:ext uri="{FF2B5EF4-FFF2-40B4-BE49-F238E27FC236}">
                <a16:creationId xmlns:a16="http://schemas.microsoft.com/office/drawing/2014/main" id="{6FF37641-0460-3772-F77D-1A8000028317}"/>
              </a:ext>
            </a:extLst>
          </p:cNvPr>
          <p:cNvSpPr txBox="1">
            <a:spLocks noGrp="1"/>
          </p:cNvSpPr>
          <p:nvPr>
            <p:ph type="title"/>
          </p:nvPr>
        </p:nvSpPr>
        <p:spPr>
          <a:xfrm>
            <a:off x="928686" y="527806"/>
            <a:ext cx="5955996" cy="459100"/>
          </a:xfrm>
          <a:prstGeom prst="rect">
            <a:avLst/>
          </a:prstGeom>
        </p:spPr>
        <p:txBody>
          <a:bodyPr vert="horz" wrap="square" lIns="0" tIns="12700" rIns="0" bIns="0" rtlCol="0">
            <a:spAutoFit/>
          </a:bodyPr>
          <a:lstStyle/>
          <a:p>
            <a:pPr marL="12700">
              <a:lnSpc>
                <a:spcPct val="100000"/>
              </a:lnSpc>
              <a:spcBef>
                <a:spcPts val="100"/>
              </a:spcBef>
            </a:pPr>
            <a:r>
              <a:rPr sz="2900" spc="-5" dirty="0"/>
              <a:t>When</a:t>
            </a:r>
            <a:r>
              <a:rPr sz="2900" spc="-25" dirty="0"/>
              <a:t> </a:t>
            </a:r>
            <a:r>
              <a:rPr sz="2900" spc="-5" dirty="0"/>
              <a:t>might</a:t>
            </a:r>
            <a:r>
              <a:rPr sz="2900" spc="-150" dirty="0"/>
              <a:t> </a:t>
            </a:r>
            <a:r>
              <a:rPr sz="2900" spc="-5" dirty="0"/>
              <a:t>AI</a:t>
            </a:r>
            <a:r>
              <a:rPr sz="2900" spc="-25" dirty="0"/>
              <a:t> </a:t>
            </a:r>
            <a:r>
              <a:rPr sz="2900" spc="-5" dirty="0"/>
              <a:t>activity</a:t>
            </a:r>
            <a:r>
              <a:rPr sz="2900" spc="-25" dirty="0"/>
              <a:t> </a:t>
            </a:r>
            <a:r>
              <a:rPr sz="2900" spc="-5" dirty="0"/>
              <a:t>involve</a:t>
            </a:r>
            <a:r>
              <a:rPr sz="2900" spc="15" dirty="0"/>
              <a:t> </a:t>
            </a:r>
            <a:r>
              <a:rPr sz="2900" spc="-5" dirty="0"/>
              <a:t>HSR?</a:t>
            </a:r>
            <a:endParaRPr sz="2900" dirty="0"/>
          </a:p>
        </p:txBody>
      </p:sp>
      <p:sp>
        <p:nvSpPr>
          <p:cNvPr id="8" name="object 5">
            <a:extLst>
              <a:ext uri="{FF2B5EF4-FFF2-40B4-BE49-F238E27FC236}">
                <a16:creationId xmlns:a16="http://schemas.microsoft.com/office/drawing/2014/main" id="{3C7E4B14-06F7-F681-C633-BC1B2412CAA9}"/>
              </a:ext>
            </a:extLst>
          </p:cNvPr>
          <p:cNvSpPr txBox="1"/>
          <p:nvPr/>
        </p:nvSpPr>
        <p:spPr>
          <a:xfrm>
            <a:off x="928686" y="1014840"/>
            <a:ext cx="5395913" cy="443711"/>
          </a:xfrm>
          <a:prstGeom prst="rect">
            <a:avLst/>
          </a:prstGeom>
        </p:spPr>
        <p:txBody>
          <a:bodyPr vert="horz" wrap="square" lIns="0" tIns="12700" rIns="0" bIns="0" rtlCol="0">
            <a:spAutoFit/>
          </a:bodyPr>
          <a:lstStyle/>
          <a:p>
            <a:pPr marL="12700">
              <a:lnSpc>
                <a:spcPct val="100000"/>
              </a:lnSpc>
              <a:spcBef>
                <a:spcPts val="100"/>
              </a:spcBef>
            </a:pPr>
            <a:r>
              <a:rPr sz="2800" spc="-5" dirty="0">
                <a:solidFill>
                  <a:srgbClr val="00498D"/>
                </a:solidFill>
                <a:latin typeface="Arial MT"/>
                <a:cs typeface="Arial MT"/>
              </a:rPr>
              <a:t>Non-Medical</a:t>
            </a:r>
            <a:r>
              <a:rPr sz="2800" spc="-35" dirty="0">
                <a:solidFill>
                  <a:srgbClr val="00498D"/>
                </a:solidFill>
                <a:latin typeface="Arial MT"/>
                <a:cs typeface="Arial MT"/>
              </a:rPr>
              <a:t> </a:t>
            </a:r>
            <a:r>
              <a:rPr sz="2800" spc="-5" dirty="0">
                <a:solidFill>
                  <a:srgbClr val="00498D"/>
                </a:solidFill>
                <a:latin typeface="Arial MT"/>
                <a:cs typeface="Arial MT"/>
              </a:rPr>
              <a:t>examples:</a:t>
            </a:r>
            <a:endParaRPr sz="2800" dirty="0">
              <a:latin typeface="Arial MT"/>
              <a:cs typeface="Arial MT"/>
            </a:endParaRPr>
          </a:p>
        </p:txBody>
      </p:sp>
    </p:spTree>
    <p:extLst>
      <p:ext uri="{BB962C8B-B14F-4D97-AF65-F5344CB8AC3E}">
        <p14:creationId xmlns:p14="http://schemas.microsoft.com/office/powerpoint/2010/main" val="3758210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F6CFA67-F724-E332-BF9C-88791DE1006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8C2BD92-114F-66F7-467A-022436890AD3}"/>
              </a:ext>
            </a:extLst>
          </p:cNvPr>
          <p:cNvSpPr/>
          <p:nvPr/>
        </p:nvSpPr>
        <p:spPr>
          <a:xfrm>
            <a:off x="914400" y="499872"/>
            <a:ext cx="10363200" cy="0"/>
          </a:xfrm>
          <a:custGeom>
            <a:avLst/>
            <a:gdLst/>
            <a:ahLst/>
            <a:cxnLst/>
            <a:rect l="l" t="t" r="r" b="b"/>
            <a:pathLst>
              <a:path w="10363200">
                <a:moveTo>
                  <a:pt x="0" y="0"/>
                </a:moveTo>
                <a:lnTo>
                  <a:pt x="10363200" y="0"/>
                </a:lnTo>
              </a:path>
            </a:pathLst>
          </a:custGeom>
          <a:ln w="6096">
            <a:solidFill>
              <a:srgbClr val="575A57"/>
            </a:solidFill>
          </a:ln>
        </p:spPr>
        <p:txBody>
          <a:bodyPr wrap="square" lIns="0" tIns="0" rIns="0" bIns="0" rtlCol="0"/>
          <a:lstStyle/>
          <a:p>
            <a:endParaRPr/>
          </a:p>
        </p:txBody>
      </p:sp>
      <p:sp>
        <p:nvSpPr>
          <p:cNvPr id="3" name="object 2">
            <a:extLst>
              <a:ext uri="{FF2B5EF4-FFF2-40B4-BE49-F238E27FC236}">
                <a16:creationId xmlns:a16="http://schemas.microsoft.com/office/drawing/2014/main" id="{DA2BD496-D4D0-BE14-709F-3B5602CEDC7B}"/>
              </a:ext>
            </a:extLst>
          </p:cNvPr>
          <p:cNvSpPr txBox="1"/>
          <p:nvPr/>
        </p:nvSpPr>
        <p:spPr>
          <a:xfrm>
            <a:off x="2743200" y="1893570"/>
            <a:ext cx="6922770" cy="2339230"/>
          </a:xfrm>
          <a:prstGeom prst="rect">
            <a:avLst/>
          </a:prstGeom>
        </p:spPr>
        <p:txBody>
          <a:bodyPr vert="horz" wrap="square" lIns="0" tIns="94615" rIns="0" bIns="0" rtlCol="0">
            <a:spAutoFit/>
          </a:bodyPr>
          <a:lstStyle/>
          <a:p>
            <a:pPr marL="12700" marR="5080" algn="ctr">
              <a:lnSpc>
                <a:spcPct val="90000"/>
              </a:lnSpc>
              <a:spcBef>
                <a:spcPts val="745"/>
              </a:spcBef>
              <a:tabLst>
                <a:tab pos="1041400" algn="l"/>
              </a:tabLst>
            </a:pPr>
            <a:r>
              <a:rPr sz="5400" spc="-5" dirty="0">
                <a:solidFill>
                  <a:srgbClr val="00498D"/>
                </a:solidFill>
                <a:latin typeface="Arial MT"/>
                <a:cs typeface="Arial MT"/>
              </a:rPr>
              <a:t>Regulatory and</a:t>
            </a:r>
            <a:r>
              <a:rPr sz="5400" spc="-25" dirty="0">
                <a:solidFill>
                  <a:srgbClr val="00498D"/>
                </a:solidFill>
                <a:latin typeface="Arial MT"/>
                <a:cs typeface="Arial MT"/>
              </a:rPr>
              <a:t> </a:t>
            </a:r>
            <a:r>
              <a:rPr sz="5400" spc="-5" dirty="0">
                <a:solidFill>
                  <a:srgbClr val="00498D"/>
                </a:solidFill>
                <a:latin typeface="Arial MT"/>
                <a:cs typeface="Arial MT"/>
              </a:rPr>
              <a:t>Ethical </a:t>
            </a:r>
            <a:r>
              <a:rPr sz="5400" spc="-1490" dirty="0">
                <a:solidFill>
                  <a:srgbClr val="00498D"/>
                </a:solidFill>
                <a:latin typeface="Arial MT"/>
                <a:cs typeface="Arial MT"/>
              </a:rPr>
              <a:t> </a:t>
            </a:r>
            <a:r>
              <a:rPr sz="5400" spc="-5" dirty="0">
                <a:solidFill>
                  <a:srgbClr val="00498D"/>
                </a:solidFill>
                <a:latin typeface="Arial MT"/>
                <a:cs typeface="Arial MT"/>
              </a:rPr>
              <a:t>Considerations</a:t>
            </a:r>
            <a:r>
              <a:rPr lang="en-US" sz="5400" spc="-5" dirty="0">
                <a:solidFill>
                  <a:srgbClr val="00498D"/>
                </a:solidFill>
                <a:latin typeface="Arial MT"/>
                <a:cs typeface="Arial MT"/>
              </a:rPr>
              <a:t> and IRB Challenges</a:t>
            </a:r>
            <a:endParaRPr sz="5400" dirty="0">
              <a:latin typeface="Arial MT"/>
              <a:cs typeface="Arial MT"/>
            </a:endParaRPr>
          </a:p>
        </p:txBody>
      </p:sp>
    </p:spTree>
    <p:extLst>
      <p:ext uri="{BB962C8B-B14F-4D97-AF65-F5344CB8AC3E}">
        <p14:creationId xmlns:p14="http://schemas.microsoft.com/office/powerpoint/2010/main" val="870292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9BCD39A-F24E-7417-F0F5-D9296440C51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AC54069-C442-4A67-3982-1DB70EB35445}"/>
              </a:ext>
            </a:extLst>
          </p:cNvPr>
          <p:cNvSpPr/>
          <p:nvPr/>
        </p:nvSpPr>
        <p:spPr>
          <a:xfrm>
            <a:off x="914400" y="499872"/>
            <a:ext cx="10363200" cy="0"/>
          </a:xfrm>
          <a:custGeom>
            <a:avLst/>
            <a:gdLst/>
            <a:ahLst/>
            <a:cxnLst/>
            <a:rect l="l" t="t" r="r" b="b"/>
            <a:pathLst>
              <a:path w="10363200">
                <a:moveTo>
                  <a:pt x="0" y="0"/>
                </a:moveTo>
                <a:lnTo>
                  <a:pt x="10363200" y="0"/>
                </a:lnTo>
              </a:path>
            </a:pathLst>
          </a:custGeom>
          <a:ln w="6096">
            <a:solidFill>
              <a:srgbClr val="575A57"/>
            </a:solidFill>
          </a:ln>
        </p:spPr>
        <p:txBody>
          <a:bodyPr wrap="square" lIns="0" tIns="0" rIns="0" bIns="0" rtlCol="0"/>
          <a:lstStyle/>
          <a:p>
            <a:endParaRPr/>
          </a:p>
        </p:txBody>
      </p:sp>
      <p:sp>
        <p:nvSpPr>
          <p:cNvPr id="3" name="object 3">
            <a:extLst>
              <a:ext uri="{FF2B5EF4-FFF2-40B4-BE49-F238E27FC236}">
                <a16:creationId xmlns:a16="http://schemas.microsoft.com/office/drawing/2014/main" id="{D49D31DB-6C3A-5BFD-64DA-209E9D229552}"/>
              </a:ext>
            </a:extLst>
          </p:cNvPr>
          <p:cNvSpPr txBox="1"/>
          <p:nvPr/>
        </p:nvSpPr>
        <p:spPr>
          <a:xfrm>
            <a:off x="914400" y="1606537"/>
            <a:ext cx="9362440" cy="4999446"/>
          </a:xfrm>
          <a:prstGeom prst="rect">
            <a:avLst/>
          </a:prstGeom>
        </p:spPr>
        <p:txBody>
          <a:bodyPr vert="horz" wrap="square" lIns="0" tIns="13335" rIns="0" bIns="0" rtlCol="0">
            <a:spAutoFit/>
          </a:bodyPr>
          <a:lstStyle/>
          <a:p>
            <a:pPr marL="285750" indent="-285750">
              <a:buFont typeface="Arial" panose="020B0604020202020204" pitchFamily="34" charset="0"/>
              <a:buChar char="•"/>
            </a:pPr>
            <a:r>
              <a:rPr lang="en-US" dirty="0">
                <a:solidFill>
                  <a:srgbClr val="0E101A"/>
                </a:solidFill>
                <a:effectLst/>
              </a:rPr>
              <a:t>AI models require </a:t>
            </a:r>
            <a:r>
              <a:rPr lang="en-US" b="1" dirty="0">
                <a:solidFill>
                  <a:srgbClr val="0E101A"/>
                </a:solidFill>
                <a:effectLst/>
              </a:rPr>
              <a:t>massive amounts </a:t>
            </a:r>
            <a:r>
              <a:rPr lang="en-US" dirty="0">
                <a:solidFill>
                  <a:srgbClr val="0E101A"/>
                </a:solidFill>
                <a:effectLst/>
              </a:rPr>
              <a:t>of personal and health-related data to train and make accurate predictions. These datasets often include sensitive information such as genomic data, electronic health records (EHRs), and imaging data.</a:t>
            </a:r>
          </a:p>
          <a:p>
            <a:pPr marL="285750" indent="-285750">
              <a:buFont typeface="Arial" panose="020B0604020202020204" pitchFamily="34" charset="0"/>
              <a:buChar char="•"/>
            </a:pPr>
            <a:r>
              <a:rPr lang="en-US" dirty="0">
                <a:solidFill>
                  <a:srgbClr val="0E101A"/>
                </a:solidFill>
                <a:effectLst/>
              </a:rPr>
              <a:t>The collection, storage, and analysis of such extensive datasets increase the </a:t>
            </a:r>
            <a:r>
              <a:rPr lang="en-US" b="1" dirty="0">
                <a:solidFill>
                  <a:srgbClr val="0E101A"/>
                </a:solidFill>
                <a:effectLst/>
              </a:rPr>
              <a:t>risk of unauthorized access and data breaches. </a:t>
            </a:r>
            <a:r>
              <a:rPr lang="en-US" dirty="0">
                <a:solidFill>
                  <a:srgbClr val="0E101A"/>
                </a:solidFill>
                <a:effectLst/>
              </a:rPr>
              <a:t>The distributed nature of AI models (cloud-based platforms, multiple data sources) makes securing data a multifaceted challenge.</a:t>
            </a:r>
          </a:p>
          <a:p>
            <a:pPr marL="285750" indent="-285750">
              <a:buFont typeface="Arial" panose="020B0604020202020204" pitchFamily="34" charset="0"/>
              <a:buChar char="•"/>
            </a:pPr>
            <a:endParaRPr lang="en-US" dirty="0">
              <a:solidFill>
                <a:srgbClr val="0E101A"/>
              </a:solidFill>
            </a:endParaRPr>
          </a:p>
          <a:p>
            <a:r>
              <a:rPr lang="en-US" b="1" dirty="0">
                <a:solidFill>
                  <a:srgbClr val="0E101A"/>
                </a:solidFill>
                <a:effectLst/>
              </a:rPr>
              <a:t>IRB Concerns:</a:t>
            </a:r>
            <a:endParaRPr lang="en-US" dirty="0">
              <a:solidFill>
                <a:srgbClr val="0E101A"/>
              </a:solidFill>
              <a:effectLst/>
            </a:endParaRPr>
          </a:p>
          <a:p>
            <a:pPr marL="742950" lvl="1" indent="-285750">
              <a:buFont typeface="Arial" panose="020B0604020202020204" pitchFamily="34" charset="0"/>
              <a:buChar char="•"/>
            </a:pPr>
            <a:r>
              <a:rPr lang="en-US" b="1" dirty="0">
                <a:solidFill>
                  <a:srgbClr val="0E101A"/>
                </a:solidFill>
                <a:effectLst/>
              </a:rPr>
              <a:t>Confidentiality:</a:t>
            </a:r>
            <a:r>
              <a:rPr lang="en-US" dirty="0">
                <a:solidFill>
                  <a:srgbClr val="0E101A"/>
                </a:solidFill>
                <a:effectLst/>
              </a:rPr>
              <a:t> How will the researchers ensure that patient identities and private health information remain secure and anonymous?</a:t>
            </a:r>
          </a:p>
          <a:p>
            <a:pPr marL="742950" lvl="1" indent="-285750">
              <a:buFont typeface="Arial" panose="020B0604020202020204" pitchFamily="34" charset="0"/>
              <a:buChar char="•"/>
            </a:pPr>
            <a:r>
              <a:rPr lang="en-US" b="1" dirty="0">
                <a:solidFill>
                  <a:srgbClr val="0E101A"/>
                </a:solidFill>
                <a:effectLst/>
              </a:rPr>
              <a:t>Compliance with Regulations:</a:t>
            </a:r>
            <a:r>
              <a:rPr lang="en-US" dirty="0">
                <a:solidFill>
                  <a:srgbClr val="0E101A"/>
                </a:solidFill>
                <a:effectLst/>
              </a:rPr>
              <a:t> Ensuring that AI applications in research align with regulations like HIPAA (Health Insurance Portability and Accountability Act) in the U.S. or GDPR (General Data Protection Regulation) in the EU. These regulations set strict standards for data protection, and any breach could lead to severe legal and ethical consequences.</a:t>
            </a:r>
          </a:p>
          <a:p>
            <a:pPr marL="742950" lvl="1" indent="-285750">
              <a:buFont typeface="Arial" panose="020B0604020202020204" pitchFamily="34" charset="0"/>
              <a:buChar char="•"/>
            </a:pPr>
            <a:r>
              <a:rPr lang="en-US" b="1" dirty="0">
                <a:solidFill>
                  <a:srgbClr val="0E101A"/>
                </a:solidFill>
                <a:effectLst/>
              </a:rPr>
              <a:t>Data Sharing and Ownership:</a:t>
            </a:r>
            <a:r>
              <a:rPr lang="en-US" dirty="0">
                <a:solidFill>
                  <a:srgbClr val="0E101A"/>
                </a:solidFill>
                <a:effectLst/>
              </a:rPr>
              <a:t> Clarifying who has access to the data and how long it will be stored. This includes reviewing data-sharing agreements, which are mainly when AI applications involve international collaborations.</a:t>
            </a:r>
          </a:p>
          <a:p>
            <a:pPr marL="285750" indent="-285750">
              <a:buFont typeface="Arial" panose="020B0604020202020204" pitchFamily="34" charset="0"/>
              <a:buChar char="•"/>
            </a:pPr>
            <a:endParaRPr lang="en-US" dirty="0">
              <a:solidFill>
                <a:srgbClr val="0E101A"/>
              </a:solidFill>
              <a:effectLst/>
            </a:endParaRPr>
          </a:p>
        </p:txBody>
      </p:sp>
      <p:sp>
        <p:nvSpPr>
          <p:cNvPr id="4" name="object 4">
            <a:extLst>
              <a:ext uri="{FF2B5EF4-FFF2-40B4-BE49-F238E27FC236}">
                <a16:creationId xmlns:a16="http://schemas.microsoft.com/office/drawing/2014/main" id="{36AF14D1-6AA0-0393-83B0-A2877CAECA79}"/>
              </a:ext>
            </a:extLst>
          </p:cNvPr>
          <p:cNvSpPr txBox="1">
            <a:spLocks noGrp="1"/>
          </p:cNvSpPr>
          <p:nvPr>
            <p:ph type="title"/>
          </p:nvPr>
        </p:nvSpPr>
        <p:spPr>
          <a:xfrm>
            <a:off x="970584" y="664590"/>
            <a:ext cx="8599805" cy="752129"/>
          </a:xfrm>
          <a:prstGeom prst="rect">
            <a:avLst/>
          </a:prstGeom>
        </p:spPr>
        <p:txBody>
          <a:bodyPr vert="horz" wrap="square" lIns="0" tIns="13335" rIns="0" bIns="0" rtlCol="0">
            <a:spAutoFit/>
          </a:bodyPr>
          <a:lstStyle/>
          <a:p>
            <a:pPr marL="12700">
              <a:lnSpc>
                <a:spcPct val="100000"/>
              </a:lnSpc>
              <a:spcBef>
                <a:spcPts val="105"/>
              </a:spcBef>
            </a:pPr>
            <a:r>
              <a:rPr lang="en-US" sz="2400" spc="-10" dirty="0"/>
              <a:t>Challenges for IRB in AI-Driven Clinical Research </a:t>
            </a:r>
            <a:br>
              <a:rPr lang="en-US" sz="2400" spc="-10" dirty="0"/>
            </a:br>
            <a:r>
              <a:rPr lang="en-US" sz="2400" spc="-10" dirty="0"/>
              <a:t>Data Privacy and Security</a:t>
            </a:r>
          </a:p>
        </p:txBody>
      </p:sp>
    </p:spTree>
    <p:extLst>
      <p:ext uri="{BB962C8B-B14F-4D97-AF65-F5344CB8AC3E}">
        <p14:creationId xmlns:p14="http://schemas.microsoft.com/office/powerpoint/2010/main" val="2035534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C2CC8C8-2366-5388-F2C2-69626B03D33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7CA4494-598E-DA07-CB09-40811F65BBF2}"/>
              </a:ext>
            </a:extLst>
          </p:cNvPr>
          <p:cNvSpPr/>
          <p:nvPr/>
        </p:nvSpPr>
        <p:spPr>
          <a:xfrm>
            <a:off x="914400" y="499872"/>
            <a:ext cx="10363200" cy="0"/>
          </a:xfrm>
          <a:custGeom>
            <a:avLst/>
            <a:gdLst/>
            <a:ahLst/>
            <a:cxnLst/>
            <a:rect l="l" t="t" r="r" b="b"/>
            <a:pathLst>
              <a:path w="10363200">
                <a:moveTo>
                  <a:pt x="0" y="0"/>
                </a:moveTo>
                <a:lnTo>
                  <a:pt x="10363200" y="0"/>
                </a:lnTo>
              </a:path>
            </a:pathLst>
          </a:custGeom>
          <a:ln w="6096">
            <a:solidFill>
              <a:srgbClr val="575A57"/>
            </a:solidFill>
          </a:ln>
        </p:spPr>
        <p:txBody>
          <a:bodyPr wrap="square" lIns="0" tIns="0" rIns="0" bIns="0" rtlCol="0"/>
          <a:lstStyle/>
          <a:p>
            <a:endParaRPr/>
          </a:p>
        </p:txBody>
      </p:sp>
      <p:sp>
        <p:nvSpPr>
          <p:cNvPr id="3" name="object 3">
            <a:extLst>
              <a:ext uri="{FF2B5EF4-FFF2-40B4-BE49-F238E27FC236}">
                <a16:creationId xmlns:a16="http://schemas.microsoft.com/office/drawing/2014/main" id="{C652880A-3C93-88B8-0582-6E487AA67F87}"/>
              </a:ext>
            </a:extLst>
          </p:cNvPr>
          <p:cNvSpPr txBox="1"/>
          <p:nvPr/>
        </p:nvSpPr>
        <p:spPr>
          <a:xfrm>
            <a:off x="914400" y="1606537"/>
            <a:ext cx="9362440" cy="4999446"/>
          </a:xfrm>
          <a:prstGeom prst="rect">
            <a:avLst/>
          </a:prstGeom>
        </p:spPr>
        <p:txBody>
          <a:bodyPr vert="horz" wrap="square" lIns="0" tIns="13335" rIns="0" bIns="0" rtlCol="0">
            <a:spAutoFit/>
          </a:bodyPr>
          <a:lstStyle/>
          <a:p>
            <a:pPr>
              <a:buFont typeface="Arial" panose="020B0604020202020204" pitchFamily="34" charset="0"/>
              <a:buChar char="•"/>
            </a:pPr>
            <a:r>
              <a:rPr lang="en-US" b="1" dirty="0">
                <a:solidFill>
                  <a:srgbClr val="0E101A"/>
                </a:solidFill>
              </a:rPr>
              <a:t> </a:t>
            </a:r>
            <a:r>
              <a:rPr lang="en-US" dirty="0">
                <a:solidFill>
                  <a:srgbClr val="0E101A"/>
                </a:solidFill>
                <a:effectLst/>
              </a:rPr>
              <a:t>Many AI algorithms, especially deep learning and neural networks, operate in ways that are difficult to interpret (</a:t>
            </a:r>
            <a:r>
              <a:rPr lang="en-US" b="1" dirty="0">
                <a:solidFill>
                  <a:srgbClr val="0E101A"/>
                </a:solidFill>
                <a:effectLst/>
              </a:rPr>
              <a:t>Black Box</a:t>
            </a:r>
            <a:r>
              <a:rPr lang="en-US" dirty="0">
                <a:solidFill>
                  <a:srgbClr val="0E101A"/>
                </a:solidFill>
                <a:effectLst/>
              </a:rPr>
              <a:t>), making it hard for researchers and the IRB to understand fully how conclusions or predictions are reached. This lack of interpretability becomes critical when AI models make patient-related decisions (e.g., determining eligibility for clinical trials or predicting treatment outcomes).</a:t>
            </a:r>
          </a:p>
          <a:p>
            <a:pPr>
              <a:buFont typeface="Arial" panose="020B0604020202020204" pitchFamily="34" charset="0"/>
              <a:buChar char="•"/>
            </a:pPr>
            <a:r>
              <a:rPr lang="en-US" b="1" dirty="0">
                <a:solidFill>
                  <a:srgbClr val="0E101A"/>
                </a:solidFill>
              </a:rPr>
              <a:t> </a:t>
            </a:r>
            <a:r>
              <a:rPr lang="en-US" dirty="0">
                <a:solidFill>
                  <a:srgbClr val="0E101A"/>
                </a:solidFill>
                <a:effectLst/>
              </a:rPr>
              <a:t>The complexity of AI models poses challenges in assessing their safety, reliability, and fairness. If the internal logic of the AI system is not fully understood, risk assessment becomes difficult for IRBs (</a:t>
            </a:r>
            <a:r>
              <a:rPr lang="en-US" b="1" dirty="0">
                <a:solidFill>
                  <a:srgbClr val="0E101A"/>
                </a:solidFill>
                <a:effectLst/>
              </a:rPr>
              <a:t>Accountability</a:t>
            </a:r>
            <a:r>
              <a:rPr lang="en-US" dirty="0">
                <a:solidFill>
                  <a:srgbClr val="0E101A"/>
                </a:solidFill>
                <a:effectLst/>
              </a:rPr>
              <a:t>).</a:t>
            </a:r>
          </a:p>
          <a:p>
            <a:pPr>
              <a:buFont typeface="Arial" panose="020B0604020202020204" pitchFamily="34" charset="0"/>
              <a:buChar char="•"/>
            </a:pPr>
            <a:endParaRPr lang="en-US" dirty="0">
              <a:solidFill>
                <a:srgbClr val="0E101A"/>
              </a:solidFill>
            </a:endParaRPr>
          </a:p>
          <a:p>
            <a:pPr>
              <a:buFont typeface="Arial" panose="020B0604020202020204" pitchFamily="34" charset="0"/>
              <a:buChar char="•"/>
            </a:pPr>
            <a:r>
              <a:rPr lang="en-US" b="1" dirty="0">
                <a:solidFill>
                  <a:srgbClr val="0E101A"/>
                </a:solidFill>
                <a:effectLst/>
              </a:rPr>
              <a:t>IRB Concerns:</a:t>
            </a:r>
            <a:endParaRPr lang="en-US" dirty="0">
              <a:solidFill>
                <a:srgbClr val="0E101A"/>
              </a:solidFill>
              <a:effectLst/>
            </a:endParaRPr>
          </a:p>
          <a:p>
            <a:pPr marL="742950" lvl="1" indent="-285750">
              <a:buFont typeface="Arial" panose="020B0604020202020204" pitchFamily="34" charset="0"/>
              <a:buChar char="•"/>
            </a:pPr>
            <a:r>
              <a:rPr lang="en-US" b="1" dirty="0">
                <a:solidFill>
                  <a:srgbClr val="0E101A"/>
                </a:solidFill>
                <a:effectLst/>
              </a:rPr>
              <a:t>Transparency of AI Models:</a:t>
            </a:r>
            <a:r>
              <a:rPr lang="en-US" dirty="0">
                <a:solidFill>
                  <a:srgbClr val="0E101A"/>
                </a:solidFill>
                <a:effectLst/>
              </a:rPr>
              <a:t> How will the researchers explain the AI’s decision-making process in an understandable and assessable way by the IRB? This is essential for determining the ethical implications of AI-driven decisions.</a:t>
            </a:r>
          </a:p>
          <a:p>
            <a:pPr marL="742950" lvl="1" indent="-285750">
              <a:buFont typeface="Arial" panose="020B0604020202020204" pitchFamily="34" charset="0"/>
              <a:buChar char="•"/>
            </a:pPr>
            <a:r>
              <a:rPr lang="en-US" b="1" dirty="0">
                <a:solidFill>
                  <a:srgbClr val="0E101A"/>
                </a:solidFill>
                <a:effectLst/>
              </a:rPr>
              <a:t>Auditing and Validation:</a:t>
            </a:r>
            <a:r>
              <a:rPr lang="en-US" dirty="0">
                <a:solidFill>
                  <a:srgbClr val="0E101A"/>
                </a:solidFill>
                <a:effectLst/>
              </a:rPr>
              <a:t> What mechanisms are in place to audit AI outputs and ensure that they are safe, reliable, and consistent? IRBs will need to verify that the AI has been tested adequately before being deployed in clinical research.</a:t>
            </a:r>
          </a:p>
          <a:p>
            <a:pPr marL="742950" lvl="1" indent="-285750">
              <a:buFont typeface="Arial" panose="020B0604020202020204" pitchFamily="34" charset="0"/>
              <a:buChar char="•"/>
            </a:pPr>
            <a:r>
              <a:rPr lang="en-US" b="1" dirty="0">
                <a:solidFill>
                  <a:srgbClr val="0E101A"/>
                </a:solidFill>
                <a:effectLst/>
              </a:rPr>
              <a:t>Safety Assessments:</a:t>
            </a:r>
            <a:r>
              <a:rPr lang="en-US" dirty="0">
                <a:solidFill>
                  <a:srgbClr val="0E101A"/>
                </a:solidFill>
                <a:effectLst/>
              </a:rPr>
              <a:t> Understanding how errors or biases in the AI model can be identified and corrected is critical to protecting patient safety and ensuring the research’s integrity.</a:t>
            </a:r>
          </a:p>
        </p:txBody>
      </p:sp>
      <p:sp>
        <p:nvSpPr>
          <p:cNvPr id="4" name="object 4">
            <a:extLst>
              <a:ext uri="{FF2B5EF4-FFF2-40B4-BE49-F238E27FC236}">
                <a16:creationId xmlns:a16="http://schemas.microsoft.com/office/drawing/2014/main" id="{26299AA6-C1F6-75CF-441F-0D2109B98AC2}"/>
              </a:ext>
            </a:extLst>
          </p:cNvPr>
          <p:cNvSpPr txBox="1">
            <a:spLocks noGrp="1"/>
          </p:cNvSpPr>
          <p:nvPr>
            <p:ph type="title"/>
          </p:nvPr>
        </p:nvSpPr>
        <p:spPr>
          <a:xfrm>
            <a:off x="970584" y="664590"/>
            <a:ext cx="8599805" cy="752129"/>
          </a:xfrm>
          <a:prstGeom prst="rect">
            <a:avLst/>
          </a:prstGeom>
        </p:spPr>
        <p:txBody>
          <a:bodyPr vert="horz" wrap="square" lIns="0" tIns="13335" rIns="0" bIns="0" rtlCol="0">
            <a:spAutoFit/>
          </a:bodyPr>
          <a:lstStyle/>
          <a:p>
            <a:pPr marL="12700">
              <a:lnSpc>
                <a:spcPct val="100000"/>
              </a:lnSpc>
              <a:spcBef>
                <a:spcPts val="105"/>
              </a:spcBef>
            </a:pPr>
            <a:r>
              <a:rPr lang="en-US" sz="2400" spc="-10" dirty="0"/>
              <a:t>Challenges for IRB in AI-Driven Clinical Research </a:t>
            </a:r>
            <a:br>
              <a:rPr lang="en-US" sz="2400" spc="-10" dirty="0"/>
            </a:br>
            <a:r>
              <a:rPr lang="en-US" sz="2400" spc="-10" dirty="0"/>
              <a:t>Algorithm Transparency and Accountability</a:t>
            </a:r>
          </a:p>
        </p:txBody>
      </p:sp>
    </p:spTree>
    <p:extLst>
      <p:ext uri="{BB962C8B-B14F-4D97-AF65-F5344CB8AC3E}">
        <p14:creationId xmlns:p14="http://schemas.microsoft.com/office/powerpoint/2010/main" val="135071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CE4E1DA-D6DA-96A3-E15C-F5F5B53F392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233BA05-3996-D565-2A7F-27C8832F6845}"/>
              </a:ext>
            </a:extLst>
          </p:cNvPr>
          <p:cNvSpPr/>
          <p:nvPr/>
        </p:nvSpPr>
        <p:spPr>
          <a:xfrm>
            <a:off x="914400" y="499872"/>
            <a:ext cx="10363200" cy="0"/>
          </a:xfrm>
          <a:custGeom>
            <a:avLst/>
            <a:gdLst/>
            <a:ahLst/>
            <a:cxnLst/>
            <a:rect l="l" t="t" r="r" b="b"/>
            <a:pathLst>
              <a:path w="10363200">
                <a:moveTo>
                  <a:pt x="0" y="0"/>
                </a:moveTo>
                <a:lnTo>
                  <a:pt x="10363200" y="0"/>
                </a:lnTo>
              </a:path>
            </a:pathLst>
          </a:custGeom>
          <a:ln w="6096">
            <a:solidFill>
              <a:srgbClr val="575A57"/>
            </a:solidFill>
          </a:ln>
        </p:spPr>
        <p:txBody>
          <a:bodyPr wrap="square" lIns="0" tIns="0" rIns="0" bIns="0" rtlCol="0"/>
          <a:lstStyle/>
          <a:p>
            <a:endParaRPr/>
          </a:p>
        </p:txBody>
      </p:sp>
      <p:sp>
        <p:nvSpPr>
          <p:cNvPr id="3" name="object 3">
            <a:extLst>
              <a:ext uri="{FF2B5EF4-FFF2-40B4-BE49-F238E27FC236}">
                <a16:creationId xmlns:a16="http://schemas.microsoft.com/office/drawing/2014/main" id="{32B7D9AA-12CE-C0CC-4FCC-BEF0528ACE13}"/>
              </a:ext>
            </a:extLst>
          </p:cNvPr>
          <p:cNvSpPr txBox="1"/>
          <p:nvPr/>
        </p:nvSpPr>
        <p:spPr>
          <a:xfrm>
            <a:off x="914400" y="1606537"/>
            <a:ext cx="9362440" cy="6107441"/>
          </a:xfrm>
          <a:prstGeom prst="rect">
            <a:avLst/>
          </a:prstGeom>
        </p:spPr>
        <p:txBody>
          <a:bodyPr vert="horz" wrap="square" lIns="0" tIns="13335" rIns="0" bIns="0" rtlCol="0">
            <a:spAutoFit/>
          </a:bodyPr>
          <a:lstStyle/>
          <a:p>
            <a:pPr>
              <a:buFont typeface="Arial" panose="020B0604020202020204" pitchFamily="34" charset="0"/>
              <a:buChar char="•"/>
            </a:pPr>
            <a:r>
              <a:rPr lang="en-US" b="1" dirty="0">
                <a:solidFill>
                  <a:srgbClr val="0E101A"/>
                </a:solidFill>
              </a:rPr>
              <a:t> </a:t>
            </a:r>
            <a:r>
              <a:rPr lang="en-US" dirty="0">
                <a:solidFill>
                  <a:srgbClr val="0E101A"/>
                </a:solidFill>
                <a:effectLst/>
              </a:rPr>
              <a:t>AI’s role in clinical research, especially when making predictions or influencing decisions (such as treatment allocation), adds complexity to the </a:t>
            </a:r>
            <a:r>
              <a:rPr lang="en-US" b="1" dirty="0">
                <a:solidFill>
                  <a:srgbClr val="0E101A"/>
                </a:solidFill>
                <a:effectLst/>
              </a:rPr>
              <a:t>informed consent process</a:t>
            </a:r>
            <a:r>
              <a:rPr lang="en-US" dirty="0">
                <a:solidFill>
                  <a:srgbClr val="0E101A"/>
                </a:solidFill>
                <a:effectLst/>
              </a:rPr>
              <a:t>. Participants may find it difficult to fully understand how AI influences them, which raises ethical concerns about whether participants are truly informed when consenting to participate in AI-driven research.</a:t>
            </a:r>
          </a:p>
          <a:p>
            <a:pPr>
              <a:buFont typeface="Arial" panose="020B0604020202020204" pitchFamily="34" charset="0"/>
              <a:buChar char="•"/>
            </a:pPr>
            <a:r>
              <a:rPr lang="en-US" dirty="0">
                <a:solidFill>
                  <a:srgbClr val="0E101A"/>
                </a:solidFill>
                <a:effectLst/>
              </a:rPr>
              <a:t> AI models can </a:t>
            </a:r>
            <a:r>
              <a:rPr lang="en-US" b="1" dirty="0">
                <a:solidFill>
                  <a:srgbClr val="0E101A"/>
                </a:solidFill>
                <a:effectLst/>
              </a:rPr>
              <a:t>evolve</a:t>
            </a:r>
            <a:r>
              <a:rPr lang="en-US" dirty="0">
                <a:solidFill>
                  <a:srgbClr val="0E101A"/>
                </a:solidFill>
                <a:effectLst/>
              </a:rPr>
              <a:t> as they learn from new data during a study. This creates challenges in ensuring that participants understand the dynamic nature of the AI system and how their data might be used over time.</a:t>
            </a:r>
          </a:p>
          <a:p>
            <a:pPr>
              <a:buFont typeface="Arial" panose="020B0604020202020204" pitchFamily="34" charset="0"/>
              <a:buChar char="•"/>
            </a:pPr>
            <a:endParaRPr lang="en-US" dirty="0">
              <a:solidFill>
                <a:srgbClr val="0E101A"/>
              </a:solidFill>
            </a:endParaRPr>
          </a:p>
          <a:p>
            <a:pPr>
              <a:buFont typeface="Arial" panose="020B0604020202020204" pitchFamily="34" charset="0"/>
              <a:buChar char="•"/>
            </a:pPr>
            <a:r>
              <a:rPr lang="en-US" b="1" dirty="0">
                <a:solidFill>
                  <a:srgbClr val="0E101A"/>
                </a:solidFill>
                <a:effectLst/>
              </a:rPr>
              <a:t>IRB Concerns:</a:t>
            </a:r>
            <a:endParaRPr lang="en-US" dirty="0">
              <a:solidFill>
                <a:srgbClr val="0E101A"/>
              </a:solidFill>
              <a:effectLst/>
            </a:endParaRPr>
          </a:p>
          <a:p>
            <a:pPr marL="742950" lvl="1" indent="-285750">
              <a:buFont typeface="Arial" panose="020B0604020202020204" pitchFamily="34" charset="0"/>
              <a:buChar char="•"/>
            </a:pPr>
            <a:r>
              <a:rPr lang="en-US" b="1" dirty="0">
                <a:solidFill>
                  <a:srgbClr val="0E101A"/>
                </a:solidFill>
                <a:effectLst/>
              </a:rPr>
              <a:t>Clarity of Information:</a:t>
            </a:r>
            <a:r>
              <a:rPr lang="en-US" dirty="0">
                <a:solidFill>
                  <a:srgbClr val="0E101A"/>
                </a:solidFill>
                <a:effectLst/>
              </a:rPr>
              <a:t> Ensuring participants are provided with clear, understandable information about AI’s role in the study. This includes explaining how AI and the possible risks or limitations of the technology will use their data.</a:t>
            </a:r>
          </a:p>
          <a:p>
            <a:pPr marL="742950" lvl="1" indent="-285750">
              <a:buFont typeface="Arial" panose="020B0604020202020204" pitchFamily="34" charset="0"/>
              <a:buChar char="•"/>
            </a:pPr>
            <a:r>
              <a:rPr lang="en-US" b="1" dirty="0">
                <a:solidFill>
                  <a:srgbClr val="0E101A"/>
                </a:solidFill>
                <a:effectLst/>
              </a:rPr>
              <a:t>Ongoing Consent:</a:t>
            </a:r>
            <a:r>
              <a:rPr lang="en-US" dirty="0">
                <a:solidFill>
                  <a:srgbClr val="0E101A"/>
                </a:solidFill>
                <a:effectLst/>
              </a:rPr>
              <a:t> If the AI model evolves over time, is there a need for re-consent? IRBs must consider whether participants should be notified if the AI system's function or use changes during the study.</a:t>
            </a:r>
          </a:p>
          <a:p>
            <a:pPr marL="742950" lvl="1" indent="-285750">
              <a:buFont typeface="Arial" panose="020B0604020202020204" pitchFamily="34" charset="0"/>
              <a:buChar char="•"/>
            </a:pPr>
            <a:r>
              <a:rPr lang="en-US" b="1" dirty="0">
                <a:solidFill>
                  <a:srgbClr val="0E101A"/>
                </a:solidFill>
                <a:effectLst/>
              </a:rPr>
              <a:t>Risk-Benefit Communication:</a:t>
            </a:r>
            <a:r>
              <a:rPr lang="en-US" dirty="0">
                <a:solidFill>
                  <a:srgbClr val="0E101A"/>
                </a:solidFill>
                <a:effectLst/>
              </a:rPr>
              <a:t> The complexity of AI could make it difficult for participants to grasp the full extent of potential risks and benefits. IRBs need to evaluate whether the consent process adequately conveys these factors and ensures that participants understand the implications of AI-driven research.</a:t>
            </a:r>
          </a:p>
          <a:p>
            <a:pPr>
              <a:buFont typeface="Arial" panose="020B0604020202020204" pitchFamily="34" charset="0"/>
              <a:buChar char="•"/>
            </a:pPr>
            <a:endParaRPr lang="en-US" dirty="0">
              <a:solidFill>
                <a:srgbClr val="0E101A"/>
              </a:solidFill>
              <a:effectLst/>
            </a:endParaRPr>
          </a:p>
          <a:p>
            <a:pPr>
              <a:buFont typeface="Arial" panose="020B0604020202020204" pitchFamily="34" charset="0"/>
              <a:buChar char="•"/>
            </a:pPr>
            <a:endParaRPr lang="en-US" dirty="0">
              <a:solidFill>
                <a:srgbClr val="0E101A"/>
              </a:solidFill>
            </a:endParaRPr>
          </a:p>
          <a:p>
            <a:pPr>
              <a:buFont typeface="Arial" panose="020B0604020202020204" pitchFamily="34" charset="0"/>
              <a:buChar char="•"/>
            </a:pPr>
            <a:endParaRPr lang="en-US" dirty="0">
              <a:solidFill>
                <a:srgbClr val="0E101A"/>
              </a:solidFill>
              <a:effectLst/>
            </a:endParaRPr>
          </a:p>
        </p:txBody>
      </p:sp>
      <p:sp>
        <p:nvSpPr>
          <p:cNvPr id="4" name="object 4">
            <a:extLst>
              <a:ext uri="{FF2B5EF4-FFF2-40B4-BE49-F238E27FC236}">
                <a16:creationId xmlns:a16="http://schemas.microsoft.com/office/drawing/2014/main" id="{9F41D865-14AE-4FD9-0E8D-ED91886E4B7F}"/>
              </a:ext>
            </a:extLst>
          </p:cNvPr>
          <p:cNvSpPr txBox="1">
            <a:spLocks noGrp="1"/>
          </p:cNvSpPr>
          <p:nvPr>
            <p:ph type="title"/>
          </p:nvPr>
        </p:nvSpPr>
        <p:spPr>
          <a:xfrm>
            <a:off x="970584" y="664590"/>
            <a:ext cx="8599805" cy="752129"/>
          </a:xfrm>
          <a:prstGeom prst="rect">
            <a:avLst/>
          </a:prstGeom>
        </p:spPr>
        <p:txBody>
          <a:bodyPr vert="horz" wrap="square" lIns="0" tIns="13335" rIns="0" bIns="0" rtlCol="0">
            <a:spAutoFit/>
          </a:bodyPr>
          <a:lstStyle/>
          <a:p>
            <a:pPr marL="12700">
              <a:spcBef>
                <a:spcPts val="105"/>
              </a:spcBef>
            </a:pPr>
            <a:r>
              <a:rPr lang="en-US" sz="2400" spc="-10" dirty="0"/>
              <a:t>Challenges for IRB in AI-Driven Clinical Research </a:t>
            </a:r>
            <a:br>
              <a:rPr lang="ar-SA" sz="2400" spc="-10" dirty="0"/>
            </a:br>
            <a:r>
              <a:rPr lang="en-US" sz="2400" spc="-10" dirty="0"/>
              <a:t>Informed Consent in AI-Driven Research</a:t>
            </a:r>
          </a:p>
        </p:txBody>
      </p:sp>
    </p:spTree>
    <p:extLst>
      <p:ext uri="{BB962C8B-B14F-4D97-AF65-F5344CB8AC3E}">
        <p14:creationId xmlns:p14="http://schemas.microsoft.com/office/powerpoint/2010/main" val="1808626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10536BF-A66A-44F3-892A-2E5E52C67E3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F9FA65F-4897-59D4-D06A-BADB16887D49}"/>
              </a:ext>
            </a:extLst>
          </p:cNvPr>
          <p:cNvSpPr/>
          <p:nvPr/>
        </p:nvSpPr>
        <p:spPr>
          <a:xfrm>
            <a:off x="914400" y="499872"/>
            <a:ext cx="10363200" cy="0"/>
          </a:xfrm>
          <a:custGeom>
            <a:avLst/>
            <a:gdLst/>
            <a:ahLst/>
            <a:cxnLst/>
            <a:rect l="l" t="t" r="r" b="b"/>
            <a:pathLst>
              <a:path w="10363200">
                <a:moveTo>
                  <a:pt x="0" y="0"/>
                </a:moveTo>
                <a:lnTo>
                  <a:pt x="10363200" y="0"/>
                </a:lnTo>
              </a:path>
            </a:pathLst>
          </a:custGeom>
          <a:ln w="6096">
            <a:solidFill>
              <a:srgbClr val="575A57"/>
            </a:solidFill>
          </a:ln>
        </p:spPr>
        <p:txBody>
          <a:bodyPr wrap="square" lIns="0" tIns="0" rIns="0" bIns="0" rtlCol="0"/>
          <a:lstStyle/>
          <a:p>
            <a:endParaRPr/>
          </a:p>
        </p:txBody>
      </p:sp>
      <p:sp>
        <p:nvSpPr>
          <p:cNvPr id="3" name="object 3">
            <a:extLst>
              <a:ext uri="{FF2B5EF4-FFF2-40B4-BE49-F238E27FC236}">
                <a16:creationId xmlns:a16="http://schemas.microsoft.com/office/drawing/2014/main" id="{00C16836-E1C7-53A6-0ADF-ED21F525CC87}"/>
              </a:ext>
            </a:extLst>
          </p:cNvPr>
          <p:cNvSpPr txBox="1"/>
          <p:nvPr/>
        </p:nvSpPr>
        <p:spPr>
          <a:xfrm>
            <a:off x="914400" y="1606537"/>
            <a:ext cx="9362440" cy="3719608"/>
          </a:xfrm>
          <a:prstGeom prst="rect">
            <a:avLst/>
          </a:prstGeom>
        </p:spPr>
        <p:txBody>
          <a:bodyPr vert="horz" wrap="square" lIns="0" tIns="13335" rIns="0" bIns="0" rtlCol="0">
            <a:spAutoFit/>
          </a:bodyPr>
          <a:lstStyle/>
          <a:p>
            <a:pPr marL="241300" indent="-228600">
              <a:spcBef>
                <a:spcPts val="105"/>
              </a:spcBef>
              <a:buFont typeface="Arial MT"/>
              <a:buChar char="•"/>
              <a:tabLst>
                <a:tab pos="240665" algn="l"/>
                <a:tab pos="241300" algn="l"/>
              </a:tabLst>
            </a:pPr>
            <a:r>
              <a:rPr sz="2000" spc="-5" dirty="0">
                <a:latin typeface="Arial"/>
                <a:cs typeface="Arial"/>
              </a:rPr>
              <a:t>Seek</a:t>
            </a:r>
            <a:r>
              <a:rPr sz="2000" spc="-35" dirty="0">
                <a:latin typeface="Arial"/>
                <a:cs typeface="Arial"/>
              </a:rPr>
              <a:t> </a:t>
            </a:r>
            <a:r>
              <a:rPr sz="2000" spc="-10" dirty="0">
                <a:latin typeface="Arial"/>
                <a:cs typeface="Arial"/>
              </a:rPr>
              <a:t>guidance/assistance</a:t>
            </a:r>
            <a:r>
              <a:rPr sz="2000" spc="-75" dirty="0">
                <a:latin typeface="Arial"/>
                <a:cs typeface="Arial"/>
              </a:rPr>
              <a:t> </a:t>
            </a:r>
            <a:r>
              <a:rPr sz="2000" spc="-5" dirty="0">
                <a:latin typeface="Arial"/>
                <a:cs typeface="Arial"/>
              </a:rPr>
              <a:t>from</a:t>
            </a:r>
            <a:r>
              <a:rPr sz="2000" spc="-35" dirty="0">
                <a:latin typeface="Arial"/>
                <a:cs typeface="Arial"/>
              </a:rPr>
              <a:t> your</a:t>
            </a:r>
            <a:r>
              <a:rPr sz="2000" spc="75" dirty="0">
                <a:latin typeface="Arial"/>
                <a:cs typeface="Arial"/>
              </a:rPr>
              <a:t> </a:t>
            </a:r>
            <a:r>
              <a:rPr sz="2000" spc="-5" dirty="0">
                <a:latin typeface="Arial"/>
                <a:cs typeface="Arial"/>
              </a:rPr>
              <a:t>servicing</a:t>
            </a:r>
            <a:r>
              <a:rPr sz="2000" spc="-80" dirty="0">
                <a:latin typeface="Arial"/>
                <a:cs typeface="Arial"/>
              </a:rPr>
              <a:t> </a:t>
            </a:r>
            <a:r>
              <a:rPr sz="2000" spc="-5" dirty="0">
                <a:latin typeface="Arial"/>
                <a:cs typeface="Arial"/>
              </a:rPr>
              <a:t>HRPP</a:t>
            </a:r>
            <a:r>
              <a:rPr sz="2000" spc="-50" dirty="0">
                <a:latin typeface="Arial"/>
                <a:cs typeface="Arial"/>
              </a:rPr>
              <a:t> </a:t>
            </a:r>
            <a:r>
              <a:rPr sz="2000" spc="-5" dirty="0">
                <a:latin typeface="Arial"/>
                <a:cs typeface="Arial"/>
              </a:rPr>
              <a:t>or</a:t>
            </a:r>
            <a:r>
              <a:rPr sz="2000" dirty="0">
                <a:latin typeface="Arial"/>
                <a:cs typeface="Arial"/>
              </a:rPr>
              <a:t> </a:t>
            </a:r>
            <a:r>
              <a:rPr sz="2000" spc="-5" dirty="0">
                <a:latin typeface="Arial"/>
                <a:cs typeface="Arial"/>
              </a:rPr>
              <a:t>IRB</a:t>
            </a:r>
            <a:r>
              <a:rPr sz="2000" spc="-30" dirty="0">
                <a:latin typeface="Arial"/>
                <a:cs typeface="Arial"/>
              </a:rPr>
              <a:t> </a:t>
            </a:r>
            <a:r>
              <a:rPr sz="2000" spc="-20" dirty="0">
                <a:latin typeface="Arial"/>
                <a:cs typeface="Arial"/>
              </a:rPr>
              <a:t>(early)</a:t>
            </a:r>
            <a:r>
              <a:rPr lang="en-US" sz="2000" spc="-20" dirty="0">
                <a:latin typeface="Arial"/>
                <a:cs typeface="Arial"/>
              </a:rPr>
              <a:t>.</a:t>
            </a:r>
            <a:endParaRPr lang="ar-SA" sz="2000" spc="-20" dirty="0">
              <a:latin typeface="Arial"/>
              <a:cs typeface="Arial"/>
            </a:endParaRPr>
          </a:p>
          <a:p>
            <a:pPr marL="241300" indent="-228600">
              <a:spcBef>
                <a:spcPts val="105"/>
              </a:spcBef>
              <a:buFont typeface="Arial MT"/>
              <a:buChar char="•"/>
              <a:tabLst>
                <a:tab pos="240665" algn="l"/>
                <a:tab pos="241300" algn="l"/>
              </a:tabLst>
            </a:pPr>
            <a:endParaRPr lang="en-SA" sz="2000" dirty="0">
              <a:latin typeface="Arial"/>
              <a:cs typeface="Arial"/>
            </a:endParaRPr>
          </a:p>
          <a:p>
            <a:pPr marL="241300" indent="-228600">
              <a:spcBef>
                <a:spcPts val="5"/>
              </a:spcBef>
              <a:buFont typeface="Arial MT"/>
              <a:buChar char="•"/>
              <a:tabLst>
                <a:tab pos="240665" algn="l"/>
                <a:tab pos="241300" algn="l"/>
              </a:tabLst>
            </a:pPr>
            <a:r>
              <a:rPr lang="en-US" sz="2000" dirty="0">
                <a:latin typeface="Arial"/>
                <a:cs typeface="Arial"/>
              </a:rPr>
              <a:t>If</a:t>
            </a:r>
            <a:r>
              <a:rPr lang="en-US" sz="2000" spc="-25" dirty="0">
                <a:latin typeface="Arial"/>
                <a:cs typeface="Arial"/>
              </a:rPr>
              <a:t> </a:t>
            </a:r>
            <a:r>
              <a:rPr lang="en-US" sz="2000" dirty="0">
                <a:latin typeface="Arial"/>
                <a:cs typeface="Arial"/>
              </a:rPr>
              <a:t>in</a:t>
            </a:r>
            <a:r>
              <a:rPr lang="en-US" sz="2000" spc="-20" dirty="0">
                <a:latin typeface="Arial"/>
                <a:cs typeface="Arial"/>
              </a:rPr>
              <a:t> </a:t>
            </a:r>
            <a:r>
              <a:rPr lang="en-US" sz="2000" spc="-15" dirty="0">
                <a:latin typeface="Arial"/>
                <a:cs typeface="Arial"/>
              </a:rPr>
              <a:t>doubt</a:t>
            </a:r>
            <a:r>
              <a:rPr lang="en-US" sz="2000" spc="-20" dirty="0">
                <a:latin typeface="Arial"/>
                <a:cs typeface="Arial"/>
              </a:rPr>
              <a:t> </a:t>
            </a:r>
            <a:r>
              <a:rPr lang="en-US" sz="2000" spc="-5" dirty="0">
                <a:latin typeface="Arial"/>
                <a:cs typeface="Arial"/>
              </a:rPr>
              <a:t>whether</a:t>
            </a:r>
            <a:r>
              <a:rPr lang="en-US" sz="2000" spc="-150" dirty="0">
                <a:latin typeface="Arial"/>
                <a:cs typeface="Arial"/>
              </a:rPr>
              <a:t> </a:t>
            </a:r>
            <a:r>
              <a:rPr lang="en-US" sz="2000" spc="-35" dirty="0">
                <a:latin typeface="Arial"/>
                <a:cs typeface="Arial"/>
              </a:rPr>
              <a:t>AI</a:t>
            </a:r>
            <a:r>
              <a:rPr lang="en-US" sz="2000" spc="40" dirty="0">
                <a:latin typeface="Arial"/>
                <a:cs typeface="Arial"/>
              </a:rPr>
              <a:t> </a:t>
            </a:r>
            <a:r>
              <a:rPr lang="en-US" sz="2000" spc="-5" dirty="0">
                <a:latin typeface="Arial"/>
                <a:cs typeface="Arial"/>
              </a:rPr>
              <a:t>activity</a:t>
            </a:r>
            <a:r>
              <a:rPr lang="en-US" sz="2000" spc="-60" dirty="0">
                <a:latin typeface="Arial"/>
                <a:cs typeface="Arial"/>
              </a:rPr>
              <a:t> </a:t>
            </a:r>
            <a:r>
              <a:rPr lang="en-US" sz="2000" dirty="0">
                <a:latin typeface="Arial"/>
                <a:cs typeface="Arial"/>
              </a:rPr>
              <a:t>is</a:t>
            </a:r>
            <a:r>
              <a:rPr lang="en-US" sz="2000" spc="-25" dirty="0">
                <a:latin typeface="Arial"/>
                <a:cs typeface="Arial"/>
              </a:rPr>
              <a:t> </a:t>
            </a:r>
            <a:r>
              <a:rPr lang="en-US" sz="2000" spc="-5" dirty="0">
                <a:latin typeface="Arial"/>
                <a:cs typeface="Arial"/>
              </a:rPr>
              <a:t>HSR, seek</a:t>
            </a:r>
            <a:r>
              <a:rPr lang="en-US" sz="2000" spc="-25" dirty="0">
                <a:latin typeface="Arial"/>
                <a:cs typeface="Arial"/>
              </a:rPr>
              <a:t> an </a:t>
            </a:r>
            <a:r>
              <a:rPr lang="en-US" sz="2000" dirty="0">
                <a:latin typeface="Arial"/>
                <a:cs typeface="Arial"/>
              </a:rPr>
              <a:t>official</a:t>
            </a:r>
            <a:r>
              <a:rPr lang="en-US" sz="2000" spc="-80" dirty="0">
                <a:latin typeface="Arial"/>
                <a:cs typeface="Arial"/>
              </a:rPr>
              <a:t> </a:t>
            </a:r>
            <a:r>
              <a:rPr lang="en-US" sz="2000" spc="-10" dirty="0">
                <a:latin typeface="Arial"/>
                <a:cs typeface="Arial"/>
              </a:rPr>
              <a:t>determination</a:t>
            </a:r>
            <a:r>
              <a:rPr lang="en-US" sz="2000" spc="-90" dirty="0">
                <a:latin typeface="Arial"/>
                <a:cs typeface="Arial"/>
              </a:rPr>
              <a:t> </a:t>
            </a:r>
            <a:r>
              <a:rPr lang="en-US" sz="2000" spc="-5" dirty="0">
                <a:latin typeface="Arial"/>
                <a:cs typeface="Arial"/>
              </a:rPr>
              <a:t>by</a:t>
            </a:r>
            <a:r>
              <a:rPr lang="en-US" sz="2000" spc="-10" dirty="0">
                <a:latin typeface="Arial"/>
                <a:cs typeface="Arial"/>
              </a:rPr>
              <a:t> </a:t>
            </a:r>
            <a:r>
              <a:rPr lang="en-US" sz="2000" spc="-5" dirty="0">
                <a:latin typeface="Arial"/>
                <a:cs typeface="Arial"/>
              </a:rPr>
              <a:t>servicing</a:t>
            </a:r>
            <a:r>
              <a:rPr lang="en-US" sz="2000" spc="-75" dirty="0">
                <a:latin typeface="Arial"/>
                <a:cs typeface="Arial"/>
              </a:rPr>
              <a:t> </a:t>
            </a:r>
            <a:r>
              <a:rPr lang="en-US" sz="2000" spc="-5" dirty="0">
                <a:latin typeface="Arial"/>
                <a:cs typeface="Arial"/>
              </a:rPr>
              <a:t>HRPP</a:t>
            </a:r>
            <a:r>
              <a:rPr lang="en-US" sz="2000" spc="-50" dirty="0">
                <a:latin typeface="Arial"/>
                <a:cs typeface="Arial"/>
              </a:rPr>
              <a:t> </a:t>
            </a:r>
            <a:r>
              <a:rPr lang="en-US" sz="2000" dirty="0">
                <a:latin typeface="Arial"/>
                <a:cs typeface="Arial"/>
              </a:rPr>
              <a:t>staff.</a:t>
            </a:r>
            <a:endParaRPr lang="en-US" sz="2000" spc="360" dirty="0">
              <a:latin typeface="Arial"/>
              <a:cs typeface="Arial"/>
            </a:endParaRPr>
          </a:p>
          <a:p>
            <a:pPr marL="241300" indent="-228600">
              <a:spcBef>
                <a:spcPts val="5"/>
              </a:spcBef>
              <a:buFont typeface="Arial MT"/>
              <a:buChar char="•"/>
              <a:tabLst>
                <a:tab pos="240665" algn="l"/>
                <a:tab pos="241300" algn="l"/>
              </a:tabLst>
            </a:pPr>
            <a:endParaRPr sz="2000" dirty="0">
              <a:latin typeface="Arial"/>
              <a:cs typeface="Arial"/>
            </a:endParaRPr>
          </a:p>
          <a:p>
            <a:pPr marL="241300" marR="5080" indent="-228600">
              <a:buFont typeface="Arial MT"/>
              <a:buChar char="•"/>
              <a:tabLst>
                <a:tab pos="240665" algn="l"/>
                <a:tab pos="241300" algn="l"/>
              </a:tabLst>
            </a:pPr>
            <a:r>
              <a:rPr sz="2000" spc="-10" dirty="0">
                <a:latin typeface="Arial"/>
                <a:cs typeface="Arial"/>
              </a:rPr>
              <a:t>Navigating</a:t>
            </a:r>
            <a:r>
              <a:rPr sz="2000" spc="-75" dirty="0">
                <a:latin typeface="Arial"/>
                <a:cs typeface="Arial"/>
              </a:rPr>
              <a:t> </a:t>
            </a:r>
            <a:r>
              <a:rPr sz="2000" spc="-5" dirty="0">
                <a:latin typeface="Arial"/>
                <a:cs typeface="Arial"/>
              </a:rPr>
              <a:t>regulatory</a:t>
            </a:r>
            <a:r>
              <a:rPr sz="2000" spc="-60" dirty="0">
                <a:latin typeface="Arial"/>
                <a:cs typeface="Arial"/>
              </a:rPr>
              <a:t> </a:t>
            </a:r>
            <a:r>
              <a:rPr sz="2000" spc="-10" dirty="0">
                <a:latin typeface="Arial"/>
                <a:cs typeface="Arial"/>
              </a:rPr>
              <a:t>provisions</a:t>
            </a:r>
            <a:r>
              <a:rPr sz="2000" spc="-55" dirty="0">
                <a:latin typeface="Arial"/>
                <a:cs typeface="Arial"/>
              </a:rPr>
              <a:t> </a:t>
            </a:r>
            <a:r>
              <a:rPr sz="2000" dirty="0">
                <a:latin typeface="Arial"/>
                <a:cs typeface="Arial"/>
              </a:rPr>
              <a:t>w</a:t>
            </a:r>
            <a:r>
              <a:rPr lang="en-US" sz="2000" dirty="0">
                <a:latin typeface="Arial"/>
                <a:cs typeface="Arial"/>
              </a:rPr>
              <a:t>hile using the large amounts of human data needed for AI development can be</a:t>
            </a:r>
            <a:r>
              <a:rPr sz="2000" spc="-375" dirty="0">
                <a:latin typeface="Arial"/>
                <a:cs typeface="Arial"/>
              </a:rPr>
              <a:t> </a:t>
            </a:r>
            <a:r>
              <a:rPr sz="2000" spc="-5" dirty="0">
                <a:latin typeface="Arial"/>
                <a:cs typeface="Arial"/>
              </a:rPr>
              <a:t>complex.</a:t>
            </a:r>
            <a:r>
              <a:rPr sz="2000" spc="-85" dirty="0">
                <a:latin typeface="Arial"/>
                <a:cs typeface="Arial"/>
              </a:rPr>
              <a:t> </a:t>
            </a:r>
            <a:r>
              <a:rPr sz="2000" spc="-5" dirty="0">
                <a:latin typeface="Arial"/>
                <a:cs typeface="Arial"/>
              </a:rPr>
              <a:t>Remember</a:t>
            </a:r>
            <a:r>
              <a:rPr sz="2000" spc="-35" dirty="0">
                <a:latin typeface="Arial"/>
                <a:cs typeface="Arial"/>
              </a:rPr>
              <a:t> </a:t>
            </a:r>
            <a:r>
              <a:rPr sz="2000" spc="-5" dirty="0">
                <a:latin typeface="Arial"/>
                <a:cs typeface="Arial"/>
              </a:rPr>
              <a:t>the</a:t>
            </a:r>
            <a:r>
              <a:rPr sz="2000" spc="-40" dirty="0">
                <a:latin typeface="Arial"/>
                <a:cs typeface="Arial"/>
              </a:rPr>
              <a:t> </a:t>
            </a:r>
            <a:r>
              <a:rPr sz="2000" spc="-5" dirty="0">
                <a:latin typeface="Arial"/>
                <a:cs typeface="Arial"/>
              </a:rPr>
              <a:t>notable</a:t>
            </a:r>
            <a:r>
              <a:rPr sz="2000" spc="-55" dirty="0">
                <a:latin typeface="Arial"/>
                <a:cs typeface="Arial"/>
              </a:rPr>
              <a:t> </a:t>
            </a:r>
            <a:r>
              <a:rPr sz="2000" spc="-10" dirty="0">
                <a:latin typeface="Arial"/>
                <a:cs typeface="Arial"/>
              </a:rPr>
              <a:t>concepts</a:t>
            </a:r>
            <a:r>
              <a:rPr sz="2000" spc="-65" dirty="0">
                <a:latin typeface="Arial"/>
                <a:cs typeface="Arial"/>
              </a:rPr>
              <a:t> </a:t>
            </a:r>
            <a:r>
              <a:rPr sz="2000" spc="-5" dirty="0">
                <a:latin typeface="Arial"/>
                <a:cs typeface="Arial"/>
              </a:rPr>
              <a:t>about</a:t>
            </a:r>
            <a:r>
              <a:rPr sz="2000" spc="-55" dirty="0">
                <a:latin typeface="Arial"/>
                <a:cs typeface="Arial"/>
              </a:rPr>
              <a:t> </a:t>
            </a:r>
            <a:r>
              <a:rPr sz="2000" spc="-10" dirty="0">
                <a:latin typeface="Arial"/>
                <a:cs typeface="Arial"/>
              </a:rPr>
              <a:t>“identifiable”</a:t>
            </a:r>
            <a:r>
              <a:rPr sz="2000" spc="-80" dirty="0">
                <a:latin typeface="Arial"/>
                <a:cs typeface="Arial"/>
              </a:rPr>
              <a:t> </a:t>
            </a:r>
            <a:r>
              <a:rPr sz="2000" spc="-5" dirty="0">
                <a:latin typeface="Arial"/>
                <a:cs typeface="Arial"/>
              </a:rPr>
              <a:t>and</a:t>
            </a:r>
            <a:r>
              <a:rPr sz="2000" spc="-25" dirty="0">
                <a:latin typeface="Arial"/>
                <a:cs typeface="Arial"/>
              </a:rPr>
              <a:t> </a:t>
            </a:r>
            <a:r>
              <a:rPr sz="2000" spc="-10" dirty="0">
                <a:latin typeface="Arial"/>
                <a:cs typeface="Arial"/>
              </a:rPr>
              <a:t>“private”</a:t>
            </a:r>
            <a:r>
              <a:rPr sz="2000" spc="-50" dirty="0">
                <a:latin typeface="Arial"/>
                <a:cs typeface="Arial"/>
              </a:rPr>
              <a:t> </a:t>
            </a:r>
            <a:r>
              <a:rPr sz="2000" spc="-10" dirty="0">
                <a:latin typeface="Arial"/>
                <a:cs typeface="Arial"/>
              </a:rPr>
              <a:t>information</a:t>
            </a:r>
            <a:r>
              <a:rPr lang="en-US" sz="2000" spc="-10" dirty="0">
                <a:latin typeface="Arial"/>
                <a:cs typeface="Arial"/>
              </a:rPr>
              <a:t>.</a:t>
            </a:r>
            <a:endParaRPr lang="ar-SA" sz="2000" spc="-10" dirty="0">
              <a:latin typeface="Arial"/>
              <a:cs typeface="Arial"/>
            </a:endParaRPr>
          </a:p>
          <a:p>
            <a:pPr marL="241300" marR="5080" indent="-228600">
              <a:buFont typeface="Arial MT"/>
              <a:buChar char="•"/>
              <a:tabLst>
                <a:tab pos="240665" algn="l"/>
                <a:tab pos="241300" algn="l"/>
              </a:tabLst>
            </a:pPr>
            <a:endParaRPr sz="2000" dirty="0">
              <a:latin typeface="Arial"/>
              <a:cs typeface="Arial"/>
            </a:endParaRPr>
          </a:p>
          <a:p>
            <a:pPr marL="241300" marR="434975" indent="-228600">
              <a:buFont typeface="Arial MT"/>
              <a:buChar char="•"/>
              <a:tabLst>
                <a:tab pos="240665" algn="l"/>
                <a:tab pos="241300" algn="l"/>
              </a:tabLst>
            </a:pPr>
            <a:r>
              <a:rPr lang="en-US" sz="2000" spc="-5" dirty="0">
                <a:latin typeface="Arial"/>
                <a:cs typeface="Arial"/>
              </a:rPr>
              <a:t>A hallmark requirement is informed consent to access and use private, personal identifying data (or a waiver by an HRPP reviewer if appropriate)</a:t>
            </a:r>
            <a:r>
              <a:rPr sz="2000" spc="-5" dirty="0">
                <a:latin typeface="Arial"/>
                <a:cs typeface="Arial"/>
              </a:rPr>
              <a:t>.</a:t>
            </a:r>
            <a:endParaRPr lang="ar-SA" sz="2000" spc="-5" dirty="0">
              <a:latin typeface="Arial"/>
              <a:cs typeface="Arial"/>
            </a:endParaRPr>
          </a:p>
          <a:p>
            <a:pPr marL="12700" marR="434975">
              <a:tabLst>
                <a:tab pos="240665" algn="l"/>
                <a:tab pos="241300" algn="l"/>
              </a:tabLst>
            </a:pPr>
            <a:endParaRPr sz="2000" dirty="0">
              <a:latin typeface="Arial"/>
              <a:cs typeface="Arial"/>
            </a:endParaRPr>
          </a:p>
        </p:txBody>
      </p:sp>
      <p:sp>
        <p:nvSpPr>
          <p:cNvPr id="4" name="object 4">
            <a:extLst>
              <a:ext uri="{FF2B5EF4-FFF2-40B4-BE49-F238E27FC236}">
                <a16:creationId xmlns:a16="http://schemas.microsoft.com/office/drawing/2014/main" id="{37109A8B-1B0A-F899-73A1-6B18F4C0F0B0}"/>
              </a:ext>
            </a:extLst>
          </p:cNvPr>
          <p:cNvSpPr txBox="1">
            <a:spLocks noGrp="1"/>
          </p:cNvSpPr>
          <p:nvPr>
            <p:ph type="title"/>
          </p:nvPr>
        </p:nvSpPr>
        <p:spPr>
          <a:xfrm>
            <a:off x="970584" y="664590"/>
            <a:ext cx="8599805" cy="752129"/>
          </a:xfrm>
          <a:prstGeom prst="rect">
            <a:avLst/>
          </a:prstGeom>
        </p:spPr>
        <p:txBody>
          <a:bodyPr vert="horz" wrap="square" lIns="0" tIns="13335" rIns="0" bIns="0" rtlCol="0">
            <a:spAutoFit/>
          </a:bodyPr>
          <a:lstStyle/>
          <a:p>
            <a:pPr marL="12700">
              <a:lnSpc>
                <a:spcPct val="100000"/>
              </a:lnSpc>
              <a:spcBef>
                <a:spcPts val="105"/>
              </a:spcBef>
            </a:pPr>
            <a:r>
              <a:rPr sz="2400" spc="-10" dirty="0"/>
              <a:t>Regulatory</a:t>
            </a:r>
            <a:r>
              <a:rPr sz="2400" spc="-65" dirty="0"/>
              <a:t> </a:t>
            </a:r>
            <a:r>
              <a:rPr sz="2400" dirty="0"/>
              <a:t>and</a:t>
            </a:r>
            <a:r>
              <a:rPr sz="2400" spc="-35" dirty="0"/>
              <a:t> </a:t>
            </a:r>
            <a:r>
              <a:rPr sz="2400" dirty="0"/>
              <a:t>ethical</a:t>
            </a:r>
            <a:r>
              <a:rPr sz="2400" spc="-50" dirty="0"/>
              <a:t> </a:t>
            </a:r>
            <a:r>
              <a:rPr sz="2400" spc="-5" dirty="0"/>
              <a:t>considerations</a:t>
            </a:r>
            <a:r>
              <a:rPr sz="2400" spc="-75" dirty="0"/>
              <a:t> </a:t>
            </a:r>
            <a:r>
              <a:rPr sz="2400" dirty="0"/>
              <a:t>when</a:t>
            </a:r>
            <a:r>
              <a:rPr sz="2400" spc="-170" dirty="0"/>
              <a:t> </a:t>
            </a:r>
            <a:r>
              <a:rPr sz="2400" spc="-5" dirty="0"/>
              <a:t>AI</a:t>
            </a:r>
            <a:r>
              <a:rPr sz="2400" spc="5" dirty="0"/>
              <a:t> </a:t>
            </a:r>
            <a:r>
              <a:rPr sz="2400" dirty="0"/>
              <a:t>intersects</a:t>
            </a:r>
            <a:r>
              <a:rPr sz="2400" spc="-75" dirty="0"/>
              <a:t> </a:t>
            </a:r>
            <a:r>
              <a:rPr sz="2400" dirty="0"/>
              <a:t>with</a:t>
            </a:r>
            <a:r>
              <a:rPr sz="2400" spc="-20" dirty="0"/>
              <a:t> </a:t>
            </a:r>
            <a:r>
              <a:rPr sz="2400" dirty="0"/>
              <a:t>HSR</a:t>
            </a:r>
          </a:p>
        </p:txBody>
      </p:sp>
    </p:spTree>
    <p:extLst>
      <p:ext uri="{BB962C8B-B14F-4D97-AF65-F5344CB8AC3E}">
        <p14:creationId xmlns:p14="http://schemas.microsoft.com/office/powerpoint/2010/main" val="3552521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4B151EF-B187-EBD7-8895-E4B23C8E364A}"/>
            </a:ext>
          </a:extLst>
        </p:cNvPr>
        <p:cNvGrpSpPr/>
        <p:nvPr/>
      </p:nvGrpSpPr>
      <p:grpSpPr>
        <a:xfrm>
          <a:off x="0" y="0"/>
          <a:ext cx="0" cy="0"/>
          <a:chOff x="0" y="0"/>
          <a:chExt cx="0" cy="0"/>
        </a:xfrm>
      </p:grpSpPr>
      <p:sp>
        <p:nvSpPr>
          <p:cNvPr id="6" name="object 6">
            <a:extLst>
              <a:ext uri="{FF2B5EF4-FFF2-40B4-BE49-F238E27FC236}">
                <a16:creationId xmlns:a16="http://schemas.microsoft.com/office/drawing/2014/main" id="{39414C0C-5EAF-6115-B319-9A0FF71D3ECA}"/>
              </a:ext>
            </a:extLst>
          </p:cNvPr>
          <p:cNvSpPr/>
          <p:nvPr/>
        </p:nvSpPr>
        <p:spPr>
          <a:xfrm>
            <a:off x="914400" y="499872"/>
            <a:ext cx="10363200" cy="0"/>
          </a:xfrm>
          <a:custGeom>
            <a:avLst/>
            <a:gdLst/>
            <a:ahLst/>
            <a:cxnLst/>
            <a:rect l="l" t="t" r="r" b="b"/>
            <a:pathLst>
              <a:path w="10363200">
                <a:moveTo>
                  <a:pt x="0" y="0"/>
                </a:moveTo>
                <a:lnTo>
                  <a:pt x="10363200" y="0"/>
                </a:lnTo>
              </a:path>
            </a:pathLst>
          </a:custGeom>
          <a:ln w="6096">
            <a:solidFill>
              <a:srgbClr val="575A57"/>
            </a:solidFill>
          </a:ln>
        </p:spPr>
        <p:txBody>
          <a:bodyPr wrap="square" lIns="0" tIns="0" rIns="0" bIns="0" rtlCol="0"/>
          <a:lstStyle/>
          <a:p>
            <a:endParaRPr/>
          </a:p>
        </p:txBody>
      </p:sp>
      <p:sp>
        <p:nvSpPr>
          <p:cNvPr id="2" name="object 3">
            <a:extLst>
              <a:ext uri="{FF2B5EF4-FFF2-40B4-BE49-F238E27FC236}">
                <a16:creationId xmlns:a16="http://schemas.microsoft.com/office/drawing/2014/main" id="{5C3207E9-D9AF-6981-80E3-0296E79BADF0}"/>
              </a:ext>
            </a:extLst>
          </p:cNvPr>
          <p:cNvSpPr txBox="1"/>
          <p:nvPr/>
        </p:nvSpPr>
        <p:spPr>
          <a:xfrm>
            <a:off x="539902" y="1504924"/>
            <a:ext cx="6567805" cy="4647426"/>
          </a:xfrm>
          <a:prstGeom prst="rect">
            <a:avLst/>
          </a:prstGeom>
        </p:spPr>
        <p:txBody>
          <a:bodyPr vert="horz" wrap="square" lIns="0" tIns="114300" rIns="0" bIns="0" rtlCol="0">
            <a:spAutoFit/>
          </a:bodyPr>
          <a:lstStyle/>
          <a:p>
            <a:pPr marL="12700">
              <a:lnSpc>
                <a:spcPct val="100000"/>
              </a:lnSpc>
              <a:spcBef>
                <a:spcPts val="900"/>
              </a:spcBef>
            </a:pPr>
            <a:r>
              <a:rPr lang="en-US" sz="2400" dirty="0">
                <a:latin typeface="Arial"/>
                <a:cs typeface="Arial"/>
              </a:rPr>
              <a:t>The WHO report on "Ethics and Governance of Artificial Intelligence for Health" offers essential guidance on ethical AI use in healthcare. </a:t>
            </a:r>
          </a:p>
          <a:p>
            <a:pPr marL="755650" lvl="1" indent="-285750">
              <a:spcBef>
                <a:spcPts val="900"/>
              </a:spcBef>
              <a:buFont typeface="Arial" panose="020B0604020202020204" pitchFamily="34" charset="0"/>
              <a:buChar char="•"/>
            </a:pPr>
            <a:r>
              <a:rPr lang="en-US" sz="2000" dirty="0">
                <a:latin typeface="Arial"/>
                <a:cs typeface="Arial"/>
              </a:rPr>
              <a:t>Recommendations for policymakers, researchers, and practitioners to integrate AI into health systems while maintaining public trust and protecting vulnerable populations.</a:t>
            </a:r>
          </a:p>
          <a:p>
            <a:pPr marL="12700">
              <a:lnSpc>
                <a:spcPct val="100000"/>
              </a:lnSpc>
              <a:spcBef>
                <a:spcPts val="900"/>
              </a:spcBef>
            </a:pPr>
            <a:endParaRPr lang="en-US" sz="2400" dirty="0">
              <a:latin typeface="Arial"/>
              <a:cs typeface="Arial"/>
            </a:endParaRPr>
          </a:p>
          <a:p>
            <a:pPr marL="12700">
              <a:lnSpc>
                <a:spcPct val="100000"/>
              </a:lnSpc>
              <a:spcBef>
                <a:spcPts val="900"/>
              </a:spcBef>
            </a:pPr>
            <a:r>
              <a:rPr lang="en-US" sz="2400" spc="-45" dirty="0">
                <a:latin typeface="Arial"/>
                <a:cs typeface="Arial"/>
              </a:rPr>
              <a:t>The WHO report outlines </a:t>
            </a:r>
            <a:r>
              <a:rPr lang="en-US" sz="2400" b="1" spc="-45" dirty="0">
                <a:latin typeface="Arial"/>
                <a:cs typeface="Arial"/>
              </a:rPr>
              <a:t>five</a:t>
            </a:r>
            <a:r>
              <a:rPr lang="en-US" sz="2400" spc="-45" dirty="0">
                <a:latin typeface="Arial"/>
                <a:cs typeface="Arial"/>
              </a:rPr>
              <a:t> key ethical principles for the use of AI in healthcare: </a:t>
            </a:r>
            <a:r>
              <a:rPr lang="en-US" sz="2400" spc="-5" dirty="0">
                <a:latin typeface="Arial"/>
                <a:cs typeface="Arial"/>
              </a:rPr>
              <a:t>Responsible; Equitable; Traceable; Reliable; and Governable</a:t>
            </a:r>
            <a:endParaRPr lang="en-SA" sz="2400" spc="-5" dirty="0">
              <a:latin typeface="Arial"/>
              <a:cs typeface="Arial"/>
            </a:endParaRPr>
          </a:p>
        </p:txBody>
      </p:sp>
      <p:sp>
        <p:nvSpPr>
          <p:cNvPr id="4" name="object 5">
            <a:extLst>
              <a:ext uri="{FF2B5EF4-FFF2-40B4-BE49-F238E27FC236}">
                <a16:creationId xmlns:a16="http://schemas.microsoft.com/office/drawing/2014/main" id="{BF89A881-2E64-3549-EFBD-57C4FDED74ED}"/>
              </a:ext>
            </a:extLst>
          </p:cNvPr>
          <p:cNvSpPr txBox="1">
            <a:spLocks noGrp="1"/>
          </p:cNvSpPr>
          <p:nvPr>
            <p:ph type="title"/>
          </p:nvPr>
        </p:nvSpPr>
        <p:spPr>
          <a:xfrm>
            <a:off x="970584" y="631063"/>
            <a:ext cx="4098290" cy="482600"/>
          </a:xfrm>
          <a:prstGeom prst="rect">
            <a:avLst/>
          </a:prstGeom>
        </p:spPr>
        <p:txBody>
          <a:bodyPr vert="horz" wrap="square" lIns="0" tIns="12700" rIns="0" bIns="0" rtlCol="0">
            <a:spAutoFit/>
          </a:bodyPr>
          <a:lstStyle/>
          <a:p>
            <a:pPr marL="12700">
              <a:lnSpc>
                <a:spcPct val="100000"/>
              </a:lnSpc>
              <a:spcBef>
                <a:spcPts val="100"/>
              </a:spcBef>
            </a:pPr>
            <a:r>
              <a:rPr sz="3000" dirty="0"/>
              <a:t>AI</a:t>
            </a:r>
            <a:r>
              <a:rPr sz="3000" spc="-25" dirty="0"/>
              <a:t> </a:t>
            </a:r>
            <a:r>
              <a:rPr sz="3000" spc="-5" dirty="0"/>
              <a:t>Ethical</a:t>
            </a:r>
            <a:r>
              <a:rPr sz="3000" spc="-50" dirty="0"/>
              <a:t> </a:t>
            </a:r>
            <a:r>
              <a:rPr sz="3000" spc="-10" dirty="0"/>
              <a:t>Requirements</a:t>
            </a:r>
            <a:endParaRPr sz="3000"/>
          </a:p>
        </p:txBody>
      </p:sp>
      <p:pic>
        <p:nvPicPr>
          <p:cNvPr id="5" name="object 6">
            <a:extLst>
              <a:ext uri="{FF2B5EF4-FFF2-40B4-BE49-F238E27FC236}">
                <a16:creationId xmlns:a16="http://schemas.microsoft.com/office/drawing/2014/main" id="{4A78E389-B59D-5DE4-CE20-DA8CC9295A2B}"/>
              </a:ext>
            </a:extLst>
          </p:cNvPr>
          <p:cNvPicPr/>
          <p:nvPr/>
        </p:nvPicPr>
        <p:blipFill>
          <a:blip r:embed="rId2" cstate="print"/>
          <a:stretch>
            <a:fillRect/>
          </a:stretch>
        </p:blipFill>
        <p:spPr>
          <a:xfrm>
            <a:off x="8001000" y="1295400"/>
            <a:ext cx="3433827" cy="4840894"/>
          </a:xfrm>
          <a:prstGeom prst="rect">
            <a:avLst/>
          </a:prstGeom>
        </p:spPr>
      </p:pic>
    </p:spTree>
    <p:extLst>
      <p:ext uri="{BB962C8B-B14F-4D97-AF65-F5344CB8AC3E}">
        <p14:creationId xmlns:p14="http://schemas.microsoft.com/office/powerpoint/2010/main" val="2999976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84E9E30-FC9E-AA44-8A17-F4F720320CC1}"/>
              </a:ext>
            </a:extLst>
          </p:cNvPr>
          <p:cNvSpPr txBox="1">
            <a:spLocks/>
          </p:cNvSpPr>
          <p:nvPr/>
        </p:nvSpPr>
        <p:spPr>
          <a:xfrm>
            <a:off x="3816062" y="711768"/>
            <a:ext cx="3942807" cy="1261241"/>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6600" b="1" dirty="0">
                <a:solidFill>
                  <a:srgbClr val="00498D"/>
                </a:solidFill>
                <a:latin typeface="FS Albert" panose="02000000040000020004" pitchFamily="50" charset="0"/>
              </a:rPr>
              <a:t>Thank you!</a:t>
            </a:r>
            <a:endParaRPr lang="en-US" sz="6600" b="1" dirty="0">
              <a:solidFill>
                <a:srgbClr val="00498D"/>
              </a:solidFill>
              <a:latin typeface="FS Albert" panose="02000000040000020004" pitchFamily="50" charset="0"/>
            </a:endParaRPr>
          </a:p>
        </p:txBody>
      </p:sp>
      <p:sp>
        <p:nvSpPr>
          <p:cNvPr id="7" name="TextBox 6">
            <a:extLst>
              <a:ext uri="{FF2B5EF4-FFF2-40B4-BE49-F238E27FC236}">
                <a16:creationId xmlns:a16="http://schemas.microsoft.com/office/drawing/2014/main" id="{3C37EC0C-0A06-114C-93AC-45C1380E0990}"/>
              </a:ext>
            </a:extLst>
          </p:cNvPr>
          <p:cNvSpPr txBox="1"/>
          <p:nvPr/>
        </p:nvSpPr>
        <p:spPr>
          <a:xfrm>
            <a:off x="8805480" y="85783"/>
            <a:ext cx="3096285" cy="246221"/>
          </a:xfrm>
          <a:prstGeom prst="rect">
            <a:avLst/>
          </a:prstGeom>
          <a:noFill/>
        </p:spPr>
        <p:txBody>
          <a:bodyPr wrap="square" rtlCol="0">
            <a:spAutoFit/>
          </a:bodyPr>
          <a:lstStyle/>
          <a:p>
            <a:pPr algn="r"/>
            <a:r>
              <a:rPr lang="en-US" sz="1000" b="1" i="0" dirty="0">
                <a:solidFill>
                  <a:schemeClr val="bg1"/>
                </a:solidFill>
                <a:latin typeface="FSAlbert" panose="02000603040000020004" pitchFamily="2" charset="0"/>
              </a:rPr>
              <a:t>Together for a healthier world</a:t>
            </a:r>
          </a:p>
        </p:txBody>
      </p:sp>
      <p:pic>
        <p:nvPicPr>
          <p:cNvPr id="15" name="Picture 14">
            <a:extLst>
              <a:ext uri="{FF2B5EF4-FFF2-40B4-BE49-F238E27FC236}">
                <a16:creationId xmlns:a16="http://schemas.microsoft.com/office/drawing/2014/main" id="{A8FFC6F4-9DB2-F6C5-AD9B-FD5184B44973}"/>
              </a:ext>
            </a:extLst>
          </p:cNvPr>
          <p:cNvPicPr>
            <a:picLocks noChangeAspect="1"/>
          </p:cNvPicPr>
          <p:nvPr/>
        </p:nvPicPr>
        <p:blipFill>
          <a:blip r:embed="rId3">
            <a:duotone>
              <a:prstClr val="black"/>
              <a:schemeClr val="accent1">
                <a:tint val="45000"/>
                <a:satMod val="400000"/>
              </a:schemeClr>
            </a:duotone>
          </a:blip>
          <a:stretch>
            <a:fillRect/>
          </a:stretch>
        </p:blipFill>
        <p:spPr>
          <a:xfrm>
            <a:off x="1990576" y="3772724"/>
            <a:ext cx="675568" cy="675568"/>
          </a:xfrm>
          <a:prstGeom prst="rect">
            <a:avLst/>
          </a:prstGeom>
        </p:spPr>
      </p:pic>
      <p:pic>
        <p:nvPicPr>
          <p:cNvPr id="1026" name="Picture 2" descr="linkedin 3 icon">
            <a:extLst>
              <a:ext uri="{FF2B5EF4-FFF2-40B4-BE49-F238E27FC236}">
                <a16:creationId xmlns:a16="http://schemas.microsoft.com/office/drawing/2014/main" id="{BC35A4AA-4119-039A-2FC6-BB8CB19AAE0C}"/>
              </a:ext>
            </a:extLst>
          </p:cNvPr>
          <p:cNvPicPr>
            <a:picLocks noChangeAspect="1" noChangeArrowheads="1"/>
          </p:cNvPicPr>
          <p:nvPr/>
        </p:nvPicPr>
        <p:blipFill>
          <a:blip r:embed="rId4">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1990576" y="4575245"/>
            <a:ext cx="675568" cy="6755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mail 13 icon">
            <a:extLst>
              <a:ext uri="{FF2B5EF4-FFF2-40B4-BE49-F238E27FC236}">
                <a16:creationId xmlns:a16="http://schemas.microsoft.com/office/drawing/2014/main" id="{5B5A854D-1DD5-8A38-2751-0FC1245FD8D7}"/>
              </a:ext>
            </a:extLst>
          </p:cNvPr>
          <p:cNvPicPr>
            <a:picLocks noChangeAspect="1" noChangeArrowheads="1"/>
          </p:cNvPicPr>
          <p:nvPr/>
        </p:nvPicPr>
        <p:blipFill>
          <a:blip r:embed="rId5">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1990576" y="2970204"/>
            <a:ext cx="675568" cy="675568"/>
          </a:xfrm>
          <a:prstGeom prst="rect">
            <a:avLst/>
          </a:prstGeom>
          <a:noFill/>
          <a:extLst>
            <a:ext uri="{909E8E84-426E-40DD-AFC4-6F175D3DCCD1}">
              <a14:hiddenFill xmlns:a14="http://schemas.microsoft.com/office/drawing/2010/main">
                <a:solidFill>
                  <a:srgbClr val="FFFFFF"/>
                </a:solidFill>
              </a14:hiddenFill>
            </a:ext>
          </a:extLst>
        </p:spPr>
      </p:pic>
      <p:sp>
        <p:nvSpPr>
          <p:cNvPr id="19" name="Title 1">
            <a:extLst>
              <a:ext uri="{FF2B5EF4-FFF2-40B4-BE49-F238E27FC236}">
                <a16:creationId xmlns:a16="http://schemas.microsoft.com/office/drawing/2014/main" id="{4E1CC3DD-CB49-438F-3430-523ED6B3BD02}"/>
              </a:ext>
            </a:extLst>
          </p:cNvPr>
          <p:cNvSpPr txBox="1">
            <a:spLocks/>
          </p:cNvSpPr>
          <p:nvPr/>
        </p:nvSpPr>
        <p:spPr>
          <a:xfrm>
            <a:off x="2990352" y="3072475"/>
            <a:ext cx="5594233" cy="4623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400" dirty="0" err="1">
                <a:solidFill>
                  <a:srgbClr val="00498D"/>
                </a:solidFill>
              </a:rPr>
              <a:t>falmsned@moh.gov.sa</a:t>
            </a:r>
            <a:endParaRPr lang="en-GB" sz="2400" dirty="0">
              <a:solidFill>
                <a:srgbClr val="00498D"/>
              </a:solidFill>
            </a:endParaRPr>
          </a:p>
        </p:txBody>
      </p:sp>
      <p:sp>
        <p:nvSpPr>
          <p:cNvPr id="20" name="Title 1">
            <a:extLst>
              <a:ext uri="{FF2B5EF4-FFF2-40B4-BE49-F238E27FC236}">
                <a16:creationId xmlns:a16="http://schemas.microsoft.com/office/drawing/2014/main" id="{4C4C135D-1F19-53EB-C046-9AF8DC275E49}"/>
              </a:ext>
            </a:extLst>
          </p:cNvPr>
          <p:cNvSpPr txBox="1">
            <a:spLocks/>
          </p:cNvSpPr>
          <p:nvPr/>
        </p:nvSpPr>
        <p:spPr>
          <a:xfrm>
            <a:off x="2990352" y="3879348"/>
            <a:ext cx="5594233" cy="4623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2400" dirty="0">
                <a:solidFill>
                  <a:srgbClr val="00498D"/>
                </a:solidFill>
              </a:rPr>
              <a:t>https://twitter.com/</a:t>
            </a:r>
            <a:r>
              <a:rPr lang="en-GB" sz="2400" b="1" dirty="0">
                <a:solidFill>
                  <a:srgbClr val="00498D"/>
                </a:solidFill>
              </a:rPr>
              <a:t>Fahad_Almsned</a:t>
            </a:r>
          </a:p>
        </p:txBody>
      </p:sp>
      <p:sp>
        <p:nvSpPr>
          <p:cNvPr id="21" name="Title 1">
            <a:extLst>
              <a:ext uri="{FF2B5EF4-FFF2-40B4-BE49-F238E27FC236}">
                <a16:creationId xmlns:a16="http://schemas.microsoft.com/office/drawing/2014/main" id="{045EA945-85F1-52D5-74CC-8129D1E6BBA5}"/>
              </a:ext>
            </a:extLst>
          </p:cNvPr>
          <p:cNvSpPr txBox="1">
            <a:spLocks/>
          </p:cNvSpPr>
          <p:nvPr/>
        </p:nvSpPr>
        <p:spPr>
          <a:xfrm>
            <a:off x="2973398" y="4686221"/>
            <a:ext cx="5815130" cy="4623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2400" dirty="0">
                <a:solidFill>
                  <a:srgbClr val="00498D"/>
                </a:solidFill>
              </a:rPr>
              <a:t>https://www.linkedin.com/in/</a:t>
            </a:r>
            <a:r>
              <a:rPr lang="en-GB" sz="2400" b="1" dirty="0">
                <a:solidFill>
                  <a:srgbClr val="00498D"/>
                </a:solidFill>
              </a:rPr>
              <a:t>fahad-almsned</a:t>
            </a:r>
          </a:p>
        </p:txBody>
      </p:sp>
      <p:pic>
        <p:nvPicPr>
          <p:cNvPr id="3" name="object 4">
            <a:extLst>
              <a:ext uri="{FF2B5EF4-FFF2-40B4-BE49-F238E27FC236}">
                <a16:creationId xmlns:a16="http://schemas.microsoft.com/office/drawing/2014/main" id="{C9F5E638-14EC-08BC-FDE9-1CC85772AF1E}"/>
              </a:ext>
            </a:extLst>
          </p:cNvPr>
          <p:cNvPicPr/>
          <p:nvPr/>
        </p:nvPicPr>
        <p:blipFill>
          <a:blip r:embed="rId6" cstate="print"/>
          <a:stretch>
            <a:fillRect/>
          </a:stretch>
        </p:blipFill>
        <p:spPr>
          <a:xfrm>
            <a:off x="7528186" y="2212473"/>
            <a:ext cx="4663814" cy="4645523"/>
          </a:xfrm>
          <a:prstGeom prst="rect">
            <a:avLst/>
          </a:prstGeom>
        </p:spPr>
      </p:pic>
    </p:spTree>
    <p:extLst>
      <p:ext uri="{BB962C8B-B14F-4D97-AF65-F5344CB8AC3E}">
        <p14:creationId xmlns:p14="http://schemas.microsoft.com/office/powerpoint/2010/main" val="1574810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fill="hold"/>
                                        <p:tgtEl>
                                          <p:spTgt spid="1028"/>
                                        </p:tgtEl>
                                        <p:attrNameLst>
                                          <p:attrName>ppt_x</p:attrName>
                                        </p:attrNameLst>
                                      </p:cBhvr>
                                      <p:tavLst>
                                        <p:tav tm="0">
                                          <p:val>
                                            <p:strVal val="#ppt_x"/>
                                          </p:val>
                                        </p:tav>
                                        <p:tav tm="100000">
                                          <p:val>
                                            <p:strVal val="#ppt_x"/>
                                          </p:val>
                                        </p:tav>
                                      </p:tavLst>
                                    </p:anim>
                                    <p:anim calcmode="lin" valueType="num">
                                      <p:cBhvr additive="base">
                                        <p:cTn id="8" dur="500" fill="hold"/>
                                        <p:tgtEl>
                                          <p:spTgt spid="102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26"/>
                                        </p:tgtEl>
                                        <p:attrNameLst>
                                          <p:attrName>style.visibility</p:attrName>
                                        </p:attrNameLst>
                                      </p:cBhvr>
                                      <p:to>
                                        <p:strVal val="visible"/>
                                      </p:to>
                                    </p:set>
                                    <p:anim calcmode="lin" valueType="num">
                                      <p:cBhvr additive="base">
                                        <p:cTn id="23" dur="500" fill="hold"/>
                                        <p:tgtEl>
                                          <p:spTgt spid="1026"/>
                                        </p:tgtEl>
                                        <p:attrNameLst>
                                          <p:attrName>ppt_x</p:attrName>
                                        </p:attrNameLst>
                                      </p:cBhvr>
                                      <p:tavLst>
                                        <p:tav tm="0">
                                          <p:val>
                                            <p:strVal val="#ppt_x"/>
                                          </p:val>
                                        </p:tav>
                                        <p:tav tm="100000">
                                          <p:val>
                                            <p:strVal val="#ppt_x"/>
                                          </p:val>
                                        </p:tav>
                                      </p:tavLst>
                                    </p:anim>
                                    <p:anim calcmode="lin" valueType="num">
                                      <p:cBhvr additive="base">
                                        <p:cTn id="24" dur="500" fill="hold"/>
                                        <p:tgtEl>
                                          <p:spTgt spid="102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9520" y="902589"/>
            <a:ext cx="4036060" cy="482600"/>
          </a:xfrm>
          <a:prstGeom prst="rect">
            <a:avLst/>
          </a:prstGeom>
        </p:spPr>
        <p:txBody>
          <a:bodyPr vert="horz" wrap="square" lIns="0" tIns="12700" rIns="0" bIns="0" rtlCol="0">
            <a:spAutoFit/>
          </a:bodyPr>
          <a:lstStyle/>
          <a:p>
            <a:pPr marL="12700">
              <a:lnSpc>
                <a:spcPct val="100000"/>
              </a:lnSpc>
              <a:spcBef>
                <a:spcPts val="100"/>
              </a:spcBef>
            </a:pPr>
            <a:r>
              <a:rPr sz="3000" spc="-5" dirty="0"/>
              <a:t>Objectives</a:t>
            </a:r>
            <a:r>
              <a:rPr sz="3000" spc="-100" dirty="0"/>
              <a:t> </a:t>
            </a:r>
            <a:r>
              <a:rPr sz="3000" dirty="0"/>
              <a:t>&amp;</a:t>
            </a:r>
            <a:r>
              <a:rPr sz="3000" spc="-60" dirty="0"/>
              <a:t> </a:t>
            </a:r>
            <a:r>
              <a:rPr sz="3000" dirty="0"/>
              <a:t>Disclaimer</a:t>
            </a:r>
          </a:p>
        </p:txBody>
      </p:sp>
      <p:sp>
        <p:nvSpPr>
          <p:cNvPr id="3" name="object 3"/>
          <p:cNvSpPr txBox="1"/>
          <p:nvPr/>
        </p:nvSpPr>
        <p:spPr>
          <a:xfrm>
            <a:off x="743813" y="1490242"/>
            <a:ext cx="4742587" cy="3720249"/>
          </a:xfrm>
          <a:prstGeom prst="rect">
            <a:avLst/>
          </a:prstGeom>
        </p:spPr>
        <p:txBody>
          <a:bodyPr vert="horz" wrap="square" lIns="0" tIns="151130" rIns="0" bIns="0" rtlCol="0">
            <a:spAutoFit/>
          </a:bodyPr>
          <a:lstStyle/>
          <a:p>
            <a:pPr marL="241300" indent="-228600">
              <a:lnSpc>
                <a:spcPct val="100000"/>
              </a:lnSpc>
              <a:spcBef>
                <a:spcPts val="1190"/>
              </a:spcBef>
              <a:buChar char="•"/>
              <a:tabLst>
                <a:tab pos="240665" algn="l"/>
                <a:tab pos="241300" algn="l"/>
              </a:tabLst>
            </a:pPr>
            <a:r>
              <a:rPr lang="en-US" sz="1600" spc="-5" dirty="0">
                <a:solidFill>
                  <a:srgbClr val="00498D"/>
                </a:solidFill>
                <a:latin typeface="Arial MT"/>
                <a:cs typeface="Arial MT"/>
              </a:rPr>
              <a:t>The Belmont Report and “The Common Rule</a:t>
            </a:r>
            <a:r>
              <a:rPr lang="ar-SA" sz="1600" spc="-5" dirty="0">
                <a:solidFill>
                  <a:srgbClr val="00498D"/>
                </a:solidFill>
                <a:latin typeface="Arial MT"/>
                <a:cs typeface="Arial MT"/>
              </a:rPr>
              <a:t>.</a:t>
            </a:r>
            <a:r>
              <a:rPr lang="en-US" sz="1600" spc="-5" dirty="0">
                <a:solidFill>
                  <a:srgbClr val="00498D"/>
                </a:solidFill>
                <a:latin typeface="Arial MT"/>
                <a:cs typeface="Arial MT"/>
              </a:rPr>
              <a:t>”</a:t>
            </a:r>
          </a:p>
          <a:p>
            <a:pPr marL="241300" indent="-228600">
              <a:lnSpc>
                <a:spcPct val="100000"/>
              </a:lnSpc>
              <a:spcBef>
                <a:spcPts val="1190"/>
              </a:spcBef>
              <a:buChar char="•"/>
              <a:tabLst>
                <a:tab pos="240665" algn="l"/>
                <a:tab pos="241300" algn="l"/>
              </a:tabLst>
            </a:pPr>
            <a:r>
              <a:rPr sz="1600" spc="-5" dirty="0">
                <a:solidFill>
                  <a:srgbClr val="00498D"/>
                </a:solidFill>
                <a:latin typeface="Arial MT"/>
                <a:cs typeface="Arial MT"/>
              </a:rPr>
              <a:t>Introduction</a:t>
            </a:r>
            <a:r>
              <a:rPr sz="1600" spc="-40" dirty="0">
                <a:solidFill>
                  <a:srgbClr val="00498D"/>
                </a:solidFill>
                <a:latin typeface="Arial MT"/>
                <a:cs typeface="Arial MT"/>
              </a:rPr>
              <a:t> </a:t>
            </a:r>
            <a:r>
              <a:rPr sz="1600" spc="-5" dirty="0">
                <a:solidFill>
                  <a:srgbClr val="00498D"/>
                </a:solidFill>
                <a:latin typeface="Arial MT"/>
                <a:cs typeface="Arial MT"/>
              </a:rPr>
              <a:t>to Human</a:t>
            </a:r>
            <a:r>
              <a:rPr sz="1600" spc="-25" dirty="0">
                <a:solidFill>
                  <a:srgbClr val="00498D"/>
                </a:solidFill>
                <a:latin typeface="Arial MT"/>
                <a:cs typeface="Arial MT"/>
              </a:rPr>
              <a:t> </a:t>
            </a:r>
            <a:r>
              <a:rPr sz="1600" spc="-5" dirty="0">
                <a:solidFill>
                  <a:srgbClr val="00498D"/>
                </a:solidFill>
                <a:latin typeface="Arial MT"/>
                <a:cs typeface="Arial MT"/>
              </a:rPr>
              <a:t>Subjects</a:t>
            </a:r>
            <a:r>
              <a:rPr sz="1600" spc="-45" dirty="0">
                <a:solidFill>
                  <a:srgbClr val="00498D"/>
                </a:solidFill>
                <a:latin typeface="Arial MT"/>
                <a:cs typeface="Arial MT"/>
              </a:rPr>
              <a:t> </a:t>
            </a:r>
            <a:r>
              <a:rPr sz="1600" spc="-5" dirty="0">
                <a:solidFill>
                  <a:srgbClr val="00498D"/>
                </a:solidFill>
                <a:latin typeface="Arial MT"/>
                <a:cs typeface="Arial MT"/>
              </a:rPr>
              <a:t>Research</a:t>
            </a:r>
            <a:r>
              <a:rPr sz="1600" spc="-15" dirty="0">
                <a:solidFill>
                  <a:srgbClr val="00498D"/>
                </a:solidFill>
                <a:latin typeface="Arial MT"/>
                <a:cs typeface="Arial MT"/>
              </a:rPr>
              <a:t> </a:t>
            </a:r>
            <a:r>
              <a:rPr sz="1600" spc="-10" dirty="0">
                <a:solidFill>
                  <a:srgbClr val="00498D"/>
                </a:solidFill>
                <a:latin typeface="Arial MT"/>
                <a:cs typeface="Arial MT"/>
              </a:rPr>
              <a:t>(HSR)</a:t>
            </a:r>
            <a:r>
              <a:rPr lang="ar-SA" sz="1600" spc="-10" dirty="0">
                <a:solidFill>
                  <a:srgbClr val="00498D"/>
                </a:solidFill>
                <a:latin typeface="Arial MT"/>
                <a:cs typeface="Arial MT"/>
              </a:rPr>
              <a:t>.</a:t>
            </a:r>
            <a:endParaRPr sz="1600" dirty="0">
              <a:solidFill>
                <a:srgbClr val="00498D"/>
              </a:solidFill>
              <a:latin typeface="Arial MT"/>
              <a:cs typeface="Arial MT"/>
            </a:endParaRPr>
          </a:p>
          <a:p>
            <a:pPr marL="241300" marR="654050" indent="-228600">
              <a:lnSpc>
                <a:spcPct val="100000"/>
              </a:lnSpc>
              <a:spcBef>
                <a:spcPts val="1095"/>
              </a:spcBef>
              <a:buChar char="•"/>
              <a:tabLst>
                <a:tab pos="240665" algn="l"/>
                <a:tab pos="241300" algn="l"/>
              </a:tabLst>
            </a:pPr>
            <a:r>
              <a:rPr sz="1600" spc="-5" dirty="0">
                <a:solidFill>
                  <a:srgbClr val="00498D"/>
                </a:solidFill>
                <a:latin typeface="Arial MT"/>
                <a:cs typeface="Arial MT"/>
              </a:rPr>
              <a:t>Ident</a:t>
            </a:r>
            <a:r>
              <a:rPr sz="1600" dirty="0">
                <a:solidFill>
                  <a:srgbClr val="00498D"/>
                </a:solidFill>
                <a:latin typeface="Arial MT"/>
                <a:cs typeface="Arial MT"/>
              </a:rPr>
              <a:t>i</a:t>
            </a:r>
            <a:r>
              <a:rPr sz="1600" spc="-5" dirty="0">
                <a:solidFill>
                  <a:srgbClr val="00498D"/>
                </a:solidFill>
                <a:latin typeface="Arial MT"/>
                <a:cs typeface="Arial MT"/>
              </a:rPr>
              <a:t>f</a:t>
            </a:r>
            <a:r>
              <a:rPr sz="1600" spc="-25" dirty="0">
                <a:solidFill>
                  <a:srgbClr val="00498D"/>
                </a:solidFill>
                <a:latin typeface="Arial MT"/>
                <a:cs typeface="Arial MT"/>
              </a:rPr>
              <a:t>y</a:t>
            </a:r>
            <a:r>
              <a:rPr sz="1600" spc="-5" dirty="0">
                <a:solidFill>
                  <a:srgbClr val="00498D"/>
                </a:solidFill>
                <a:latin typeface="Arial MT"/>
                <a:cs typeface="Arial MT"/>
              </a:rPr>
              <a:t>ing</a:t>
            </a:r>
            <a:r>
              <a:rPr sz="1600" spc="-40" dirty="0">
                <a:solidFill>
                  <a:srgbClr val="00498D"/>
                </a:solidFill>
                <a:latin typeface="Arial MT"/>
                <a:cs typeface="Arial MT"/>
              </a:rPr>
              <a:t> </a:t>
            </a:r>
            <a:r>
              <a:rPr sz="1600" spc="-5" dirty="0">
                <a:solidFill>
                  <a:srgbClr val="00498D"/>
                </a:solidFill>
                <a:latin typeface="Arial MT"/>
                <a:cs typeface="Arial MT"/>
              </a:rPr>
              <a:t>When</a:t>
            </a:r>
            <a:r>
              <a:rPr sz="1600" spc="-110" dirty="0">
                <a:solidFill>
                  <a:srgbClr val="00498D"/>
                </a:solidFill>
                <a:latin typeface="Arial MT"/>
                <a:cs typeface="Arial MT"/>
              </a:rPr>
              <a:t> </a:t>
            </a:r>
            <a:r>
              <a:rPr sz="1600" spc="-5" dirty="0">
                <a:solidFill>
                  <a:srgbClr val="00498D"/>
                </a:solidFill>
                <a:latin typeface="Arial MT"/>
                <a:cs typeface="Arial MT"/>
              </a:rPr>
              <a:t>Artifi</a:t>
            </a:r>
            <a:r>
              <a:rPr sz="1600" spc="-15" dirty="0">
                <a:solidFill>
                  <a:srgbClr val="00498D"/>
                </a:solidFill>
                <a:latin typeface="Arial MT"/>
                <a:cs typeface="Arial MT"/>
              </a:rPr>
              <a:t>ci</a:t>
            </a:r>
            <a:r>
              <a:rPr sz="1600" spc="-20" dirty="0">
                <a:solidFill>
                  <a:srgbClr val="00498D"/>
                </a:solidFill>
                <a:latin typeface="Arial MT"/>
                <a:cs typeface="Arial MT"/>
              </a:rPr>
              <a:t>a</a:t>
            </a:r>
            <a:r>
              <a:rPr sz="1600" spc="-5" dirty="0">
                <a:solidFill>
                  <a:srgbClr val="00498D"/>
                </a:solidFill>
                <a:latin typeface="Arial MT"/>
                <a:cs typeface="Arial MT"/>
              </a:rPr>
              <a:t>l</a:t>
            </a:r>
            <a:r>
              <a:rPr sz="1600" spc="-45" dirty="0">
                <a:solidFill>
                  <a:srgbClr val="00498D"/>
                </a:solidFill>
                <a:latin typeface="Arial MT"/>
                <a:cs typeface="Arial MT"/>
              </a:rPr>
              <a:t> </a:t>
            </a:r>
            <a:r>
              <a:rPr sz="1600" spc="-5" dirty="0">
                <a:solidFill>
                  <a:srgbClr val="00498D"/>
                </a:solidFill>
                <a:latin typeface="Arial MT"/>
                <a:cs typeface="Arial MT"/>
              </a:rPr>
              <a:t>Inte</a:t>
            </a:r>
            <a:r>
              <a:rPr sz="1600" dirty="0">
                <a:solidFill>
                  <a:srgbClr val="00498D"/>
                </a:solidFill>
                <a:latin typeface="Arial MT"/>
                <a:cs typeface="Arial MT"/>
              </a:rPr>
              <a:t>l</a:t>
            </a:r>
            <a:r>
              <a:rPr sz="1600" spc="-5" dirty="0">
                <a:solidFill>
                  <a:srgbClr val="00498D"/>
                </a:solidFill>
                <a:latin typeface="Arial MT"/>
                <a:cs typeface="Arial MT"/>
              </a:rPr>
              <a:t>l</a:t>
            </a:r>
            <a:r>
              <a:rPr sz="1600" spc="-15" dirty="0">
                <a:solidFill>
                  <a:srgbClr val="00498D"/>
                </a:solidFill>
                <a:latin typeface="Arial MT"/>
                <a:cs typeface="Arial MT"/>
              </a:rPr>
              <a:t>i</a:t>
            </a:r>
            <a:r>
              <a:rPr sz="1600" spc="-20" dirty="0">
                <a:solidFill>
                  <a:srgbClr val="00498D"/>
                </a:solidFill>
                <a:latin typeface="Arial MT"/>
                <a:cs typeface="Arial MT"/>
              </a:rPr>
              <a:t>g</a:t>
            </a:r>
            <a:r>
              <a:rPr sz="1600" spc="-5" dirty="0">
                <a:solidFill>
                  <a:srgbClr val="00498D"/>
                </a:solidFill>
                <a:latin typeface="Arial MT"/>
                <a:cs typeface="Arial MT"/>
              </a:rPr>
              <a:t>e</a:t>
            </a:r>
            <a:r>
              <a:rPr sz="1600" spc="-20" dirty="0">
                <a:solidFill>
                  <a:srgbClr val="00498D"/>
                </a:solidFill>
                <a:latin typeface="Arial MT"/>
                <a:cs typeface="Arial MT"/>
              </a:rPr>
              <a:t>n</a:t>
            </a:r>
            <a:r>
              <a:rPr sz="1600" spc="-5" dirty="0">
                <a:solidFill>
                  <a:srgbClr val="00498D"/>
                </a:solidFill>
                <a:latin typeface="Arial MT"/>
                <a:cs typeface="Arial MT"/>
              </a:rPr>
              <a:t>ce</a:t>
            </a:r>
            <a:r>
              <a:rPr sz="1600" spc="-50" dirty="0">
                <a:solidFill>
                  <a:srgbClr val="00498D"/>
                </a:solidFill>
                <a:latin typeface="Arial MT"/>
                <a:cs typeface="Arial MT"/>
              </a:rPr>
              <a:t> </a:t>
            </a:r>
            <a:r>
              <a:rPr sz="1600" spc="-5" dirty="0">
                <a:solidFill>
                  <a:srgbClr val="00498D"/>
                </a:solidFill>
                <a:latin typeface="Arial MT"/>
                <a:cs typeface="Arial MT"/>
              </a:rPr>
              <a:t>(AI)  Involves</a:t>
            </a:r>
            <a:r>
              <a:rPr sz="1600" spc="-50" dirty="0">
                <a:solidFill>
                  <a:srgbClr val="00498D"/>
                </a:solidFill>
                <a:latin typeface="Arial MT"/>
                <a:cs typeface="Arial MT"/>
              </a:rPr>
              <a:t> </a:t>
            </a:r>
            <a:r>
              <a:rPr sz="1600" spc="-5" dirty="0">
                <a:solidFill>
                  <a:srgbClr val="00498D"/>
                </a:solidFill>
                <a:latin typeface="Arial MT"/>
                <a:cs typeface="Arial MT"/>
              </a:rPr>
              <a:t>HSR.</a:t>
            </a:r>
            <a:endParaRPr sz="1600" dirty="0">
              <a:solidFill>
                <a:srgbClr val="00498D"/>
              </a:solidFill>
              <a:latin typeface="Arial MT"/>
              <a:cs typeface="Arial MT"/>
            </a:endParaRPr>
          </a:p>
          <a:p>
            <a:pPr marL="241300" indent="-228600">
              <a:lnSpc>
                <a:spcPct val="100000"/>
              </a:lnSpc>
              <a:spcBef>
                <a:spcPts val="1100"/>
              </a:spcBef>
              <a:buChar char="•"/>
              <a:tabLst>
                <a:tab pos="240665" algn="l"/>
                <a:tab pos="241300" algn="l"/>
              </a:tabLst>
            </a:pPr>
            <a:r>
              <a:rPr sz="1600" spc="-5" dirty="0">
                <a:solidFill>
                  <a:srgbClr val="00498D"/>
                </a:solidFill>
                <a:latin typeface="Arial MT"/>
                <a:cs typeface="Arial MT"/>
              </a:rPr>
              <a:t>Regulatory</a:t>
            </a:r>
            <a:r>
              <a:rPr sz="1600" spc="-35" dirty="0">
                <a:solidFill>
                  <a:srgbClr val="00498D"/>
                </a:solidFill>
                <a:latin typeface="Arial MT"/>
                <a:cs typeface="Arial MT"/>
              </a:rPr>
              <a:t> </a:t>
            </a:r>
            <a:r>
              <a:rPr sz="1600" spc="-5" dirty="0">
                <a:solidFill>
                  <a:srgbClr val="00498D"/>
                </a:solidFill>
                <a:latin typeface="Arial MT"/>
                <a:cs typeface="Arial MT"/>
              </a:rPr>
              <a:t>and</a:t>
            </a:r>
            <a:r>
              <a:rPr sz="1600" spc="-25" dirty="0">
                <a:solidFill>
                  <a:srgbClr val="00498D"/>
                </a:solidFill>
                <a:latin typeface="Arial MT"/>
                <a:cs typeface="Arial MT"/>
              </a:rPr>
              <a:t> </a:t>
            </a:r>
            <a:r>
              <a:rPr sz="1600" spc="-5" dirty="0">
                <a:solidFill>
                  <a:srgbClr val="00498D"/>
                </a:solidFill>
                <a:latin typeface="Arial MT"/>
                <a:cs typeface="Arial MT"/>
              </a:rPr>
              <a:t>Ethical</a:t>
            </a:r>
            <a:r>
              <a:rPr sz="1600" spc="-10" dirty="0">
                <a:solidFill>
                  <a:srgbClr val="00498D"/>
                </a:solidFill>
                <a:latin typeface="Arial MT"/>
                <a:cs typeface="Arial MT"/>
              </a:rPr>
              <a:t> Considerations</a:t>
            </a:r>
            <a:r>
              <a:rPr sz="1600" spc="-40" dirty="0">
                <a:solidFill>
                  <a:srgbClr val="00498D"/>
                </a:solidFill>
                <a:latin typeface="Arial MT"/>
                <a:cs typeface="Arial MT"/>
              </a:rPr>
              <a:t> </a:t>
            </a:r>
            <a:r>
              <a:rPr sz="1600" spc="-5" dirty="0">
                <a:solidFill>
                  <a:srgbClr val="00498D"/>
                </a:solidFill>
                <a:latin typeface="Arial MT"/>
                <a:cs typeface="Arial MT"/>
              </a:rPr>
              <a:t>for</a:t>
            </a:r>
            <a:r>
              <a:rPr sz="1600" spc="-90" dirty="0">
                <a:solidFill>
                  <a:srgbClr val="00498D"/>
                </a:solidFill>
                <a:latin typeface="Arial MT"/>
                <a:cs typeface="Arial MT"/>
              </a:rPr>
              <a:t> </a:t>
            </a:r>
            <a:r>
              <a:rPr sz="1600" spc="-5" dirty="0">
                <a:solidFill>
                  <a:srgbClr val="00498D"/>
                </a:solidFill>
                <a:latin typeface="Arial MT"/>
                <a:cs typeface="Arial MT"/>
              </a:rPr>
              <a:t>AI</a:t>
            </a:r>
            <a:endParaRPr sz="1600" dirty="0">
              <a:solidFill>
                <a:srgbClr val="00498D"/>
              </a:solidFill>
              <a:latin typeface="Arial MT"/>
              <a:cs typeface="Arial MT"/>
            </a:endParaRPr>
          </a:p>
          <a:p>
            <a:pPr marL="241300">
              <a:lnSpc>
                <a:spcPct val="100000"/>
              </a:lnSpc>
              <a:spcBef>
                <a:spcPts val="5"/>
              </a:spcBef>
            </a:pPr>
            <a:r>
              <a:rPr sz="1600" spc="-5" dirty="0">
                <a:solidFill>
                  <a:srgbClr val="00498D"/>
                </a:solidFill>
                <a:latin typeface="Arial MT"/>
                <a:cs typeface="Arial MT"/>
              </a:rPr>
              <a:t>Research</a:t>
            </a:r>
            <a:r>
              <a:rPr lang="ar-SA" sz="1600" spc="-5" dirty="0">
                <a:solidFill>
                  <a:srgbClr val="00498D"/>
                </a:solidFill>
                <a:latin typeface="Arial MT"/>
                <a:cs typeface="Arial MT"/>
              </a:rPr>
              <a:t>.</a:t>
            </a:r>
            <a:endParaRPr sz="1600" dirty="0">
              <a:solidFill>
                <a:srgbClr val="00498D"/>
              </a:solidFill>
              <a:latin typeface="Arial MT"/>
              <a:cs typeface="Arial MT"/>
            </a:endParaRPr>
          </a:p>
          <a:p>
            <a:pPr marL="241300" marR="569595" indent="-228600">
              <a:lnSpc>
                <a:spcPct val="100000"/>
              </a:lnSpc>
              <a:spcBef>
                <a:spcPts val="1090"/>
              </a:spcBef>
              <a:buChar char="•"/>
              <a:tabLst>
                <a:tab pos="240665" algn="l"/>
                <a:tab pos="241300" algn="l"/>
              </a:tabLst>
            </a:pPr>
            <a:r>
              <a:rPr sz="1600" spc="-5" dirty="0">
                <a:solidFill>
                  <a:srgbClr val="00498D"/>
                </a:solidFill>
                <a:latin typeface="Arial MT"/>
                <a:cs typeface="Arial MT"/>
              </a:rPr>
              <a:t>Be</a:t>
            </a:r>
            <a:r>
              <a:rPr sz="1600" dirty="0">
                <a:solidFill>
                  <a:srgbClr val="00498D"/>
                </a:solidFill>
                <a:latin typeface="Arial MT"/>
                <a:cs typeface="Arial MT"/>
              </a:rPr>
              <a:t>s</a:t>
            </a:r>
            <a:r>
              <a:rPr sz="1600" spc="-5" dirty="0">
                <a:solidFill>
                  <a:srgbClr val="00498D"/>
                </a:solidFill>
                <a:latin typeface="Arial MT"/>
                <a:cs typeface="Arial MT"/>
              </a:rPr>
              <a:t>t</a:t>
            </a:r>
            <a:r>
              <a:rPr sz="1600" spc="-25" dirty="0">
                <a:solidFill>
                  <a:srgbClr val="00498D"/>
                </a:solidFill>
                <a:latin typeface="Arial MT"/>
                <a:cs typeface="Arial MT"/>
              </a:rPr>
              <a:t> </a:t>
            </a:r>
            <a:r>
              <a:rPr sz="1600" spc="-5" dirty="0">
                <a:solidFill>
                  <a:srgbClr val="00498D"/>
                </a:solidFill>
                <a:latin typeface="Arial MT"/>
                <a:cs typeface="Arial MT"/>
              </a:rPr>
              <a:t>Practi</a:t>
            </a:r>
            <a:r>
              <a:rPr sz="1600" spc="-15" dirty="0">
                <a:solidFill>
                  <a:srgbClr val="00498D"/>
                </a:solidFill>
                <a:latin typeface="Arial MT"/>
                <a:cs typeface="Arial MT"/>
              </a:rPr>
              <a:t>c</a:t>
            </a:r>
            <a:r>
              <a:rPr sz="1600" spc="-5" dirty="0">
                <a:solidFill>
                  <a:srgbClr val="00498D"/>
                </a:solidFill>
                <a:latin typeface="Arial MT"/>
                <a:cs typeface="Arial MT"/>
              </a:rPr>
              <a:t>es</a:t>
            </a:r>
            <a:r>
              <a:rPr sz="1600" spc="-45" dirty="0">
                <a:solidFill>
                  <a:srgbClr val="00498D"/>
                </a:solidFill>
                <a:latin typeface="Arial MT"/>
                <a:cs typeface="Arial MT"/>
              </a:rPr>
              <a:t> </a:t>
            </a:r>
            <a:r>
              <a:rPr sz="1600" spc="-5" dirty="0">
                <a:solidFill>
                  <a:srgbClr val="00498D"/>
                </a:solidFill>
                <a:latin typeface="Arial MT"/>
                <a:cs typeface="Arial MT"/>
              </a:rPr>
              <a:t>for Us</a:t>
            </a:r>
            <a:r>
              <a:rPr sz="1600" dirty="0">
                <a:solidFill>
                  <a:srgbClr val="00498D"/>
                </a:solidFill>
                <a:latin typeface="Arial MT"/>
                <a:cs typeface="Arial MT"/>
              </a:rPr>
              <a:t>i</a:t>
            </a:r>
            <a:r>
              <a:rPr sz="1600" spc="-5" dirty="0">
                <a:solidFill>
                  <a:srgbClr val="00498D"/>
                </a:solidFill>
                <a:latin typeface="Arial MT"/>
                <a:cs typeface="Arial MT"/>
              </a:rPr>
              <a:t>ng</a:t>
            </a:r>
            <a:r>
              <a:rPr sz="1600" spc="-40" dirty="0">
                <a:solidFill>
                  <a:srgbClr val="00498D"/>
                </a:solidFill>
                <a:latin typeface="Arial MT"/>
                <a:cs typeface="Arial MT"/>
              </a:rPr>
              <a:t> </a:t>
            </a:r>
            <a:r>
              <a:rPr sz="1600" spc="-5" dirty="0">
                <a:solidFill>
                  <a:srgbClr val="00498D"/>
                </a:solidFill>
                <a:latin typeface="Arial MT"/>
                <a:cs typeface="Arial MT"/>
              </a:rPr>
              <a:t>Human</a:t>
            </a:r>
            <a:r>
              <a:rPr sz="1600" spc="-20" dirty="0">
                <a:solidFill>
                  <a:srgbClr val="00498D"/>
                </a:solidFill>
                <a:latin typeface="Arial MT"/>
                <a:cs typeface="Arial MT"/>
              </a:rPr>
              <a:t> </a:t>
            </a:r>
            <a:r>
              <a:rPr sz="1600" spc="-5" dirty="0">
                <a:solidFill>
                  <a:srgbClr val="00498D"/>
                </a:solidFill>
                <a:latin typeface="Arial MT"/>
                <a:cs typeface="Arial MT"/>
              </a:rPr>
              <a:t>Data</a:t>
            </a:r>
            <a:r>
              <a:rPr sz="1600" spc="-15" dirty="0">
                <a:solidFill>
                  <a:srgbClr val="00498D"/>
                </a:solidFill>
                <a:latin typeface="Arial MT"/>
                <a:cs typeface="Arial MT"/>
              </a:rPr>
              <a:t> </a:t>
            </a:r>
            <a:r>
              <a:rPr sz="1600" spc="-5" dirty="0">
                <a:solidFill>
                  <a:srgbClr val="00498D"/>
                </a:solidFill>
                <a:latin typeface="Arial MT"/>
                <a:cs typeface="Arial MT"/>
              </a:rPr>
              <a:t>in</a:t>
            </a:r>
            <a:r>
              <a:rPr sz="1600" spc="-110" dirty="0">
                <a:solidFill>
                  <a:srgbClr val="00498D"/>
                </a:solidFill>
                <a:latin typeface="Arial MT"/>
                <a:cs typeface="Arial MT"/>
              </a:rPr>
              <a:t> </a:t>
            </a:r>
            <a:r>
              <a:rPr sz="1600" spc="-5" dirty="0">
                <a:solidFill>
                  <a:srgbClr val="00498D"/>
                </a:solidFill>
                <a:latin typeface="Arial MT"/>
                <a:cs typeface="Arial MT"/>
              </a:rPr>
              <a:t>AI  Studies</a:t>
            </a:r>
            <a:r>
              <a:rPr lang="ar-SA" sz="1600" spc="-5" dirty="0">
                <a:solidFill>
                  <a:srgbClr val="00498D"/>
                </a:solidFill>
                <a:latin typeface="Arial MT"/>
                <a:cs typeface="Arial MT"/>
              </a:rPr>
              <a:t>.</a:t>
            </a:r>
            <a:endParaRPr lang="en-US" sz="1600" spc="-5" dirty="0">
              <a:solidFill>
                <a:srgbClr val="00498D"/>
              </a:solidFill>
              <a:latin typeface="Arial MT"/>
              <a:cs typeface="Arial MT"/>
            </a:endParaRPr>
          </a:p>
          <a:p>
            <a:pPr marL="241300" marR="569595" indent="-228600">
              <a:lnSpc>
                <a:spcPct val="100000"/>
              </a:lnSpc>
              <a:spcBef>
                <a:spcPts val="1090"/>
              </a:spcBef>
              <a:buChar char="•"/>
              <a:tabLst>
                <a:tab pos="240665" algn="l"/>
                <a:tab pos="241300" algn="l"/>
              </a:tabLst>
            </a:pPr>
            <a:r>
              <a:rPr lang="en-US" sz="1600" dirty="0">
                <a:solidFill>
                  <a:srgbClr val="00498D"/>
                </a:solidFill>
                <a:latin typeface="Arial MT"/>
                <a:cs typeface="Arial MT"/>
              </a:rPr>
              <a:t>Challenges for IRB in AI-Driven Clinical Research</a:t>
            </a:r>
            <a:endParaRPr sz="1600" dirty="0">
              <a:solidFill>
                <a:srgbClr val="00498D"/>
              </a:solidFill>
              <a:latin typeface="Arial MT"/>
              <a:cs typeface="Arial MT"/>
            </a:endParaRPr>
          </a:p>
          <a:p>
            <a:pPr marL="241300" indent="-228600">
              <a:lnSpc>
                <a:spcPct val="100000"/>
              </a:lnSpc>
              <a:spcBef>
                <a:spcPts val="1105"/>
              </a:spcBef>
              <a:buChar char="•"/>
              <a:tabLst>
                <a:tab pos="240665" algn="l"/>
                <a:tab pos="241300" algn="l"/>
              </a:tabLst>
            </a:pPr>
            <a:r>
              <a:rPr sz="1600" spc="-5" dirty="0">
                <a:solidFill>
                  <a:srgbClr val="00498D"/>
                </a:solidFill>
                <a:latin typeface="Arial MT"/>
                <a:cs typeface="Arial MT"/>
              </a:rPr>
              <a:t>Questions</a:t>
            </a:r>
            <a:r>
              <a:rPr lang="ar-SA" sz="1600" spc="-5" dirty="0">
                <a:solidFill>
                  <a:srgbClr val="00498D"/>
                </a:solidFill>
                <a:latin typeface="Arial MT"/>
                <a:cs typeface="Arial MT"/>
              </a:rPr>
              <a:t>.</a:t>
            </a:r>
            <a:endParaRPr sz="1600" dirty="0">
              <a:solidFill>
                <a:srgbClr val="00498D"/>
              </a:solidFill>
              <a:latin typeface="Arial MT"/>
              <a:cs typeface="Arial MT"/>
            </a:endParaRPr>
          </a:p>
        </p:txBody>
      </p:sp>
      <p:sp>
        <p:nvSpPr>
          <p:cNvPr id="4" name="object 4"/>
          <p:cNvSpPr txBox="1"/>
          <p:nvPr/>
        </p:nvSpPr>
        <p:spPr>
          <a:xfrm>
            <a:off x="1831339" y="5326507"/>
            <a:ext cx="7629525" cy="574040"/>
          </a:xfrm>
          <a:prstGeom prst="rect">
            <a:avLst/>
          </a:prstGeom>
        </p:spPr>
        <p:txBody>
          <a:bodyPr vert="horz" wrap="square" lIns="0" tIns="12700" rIns="0" bIns="0" rtlCol="0">
            <a:spAutoFit/>
          </a:bodyPr>
          <a:lstStyle/>
          <a:p>
            <a:pPr marL="972819" marR="5080" indent="-960119">
              <a:lnSpc>
                <a:spcPct val="100000"/>
              </a:lnSpc>
              <a:spcBef>
                <a:spcPts val="100"/>
              </a:spcBef>
            </a:pPr>
            <a:r>
              <a:rPr sz="1800" dirty="0">
                <a:solidFill>
                  <a:srgbClr val="00498D"/>
                </a:solidFill>
                <a:latin typeface="Arial MT"/>
                <a:cs typeface="Arial MT"/>
              </a:rPr>
              <a:t>The </a:t>
            </a:r>
            <a:r>
              <a:rPr sz="1800" spc="-25" dirty="0">
                <a:solidFill>
                  <a:srgbClr val="00498D"/>
                </a:solidFill>
                <a:latin typeface="Arial MT"/>
                <a:cs typeface="Arial MT"/>
              </a:rPr>
              <a:t>views </a:t>
            </a:r>
            <a:r>
              <a:rPr sz="1800" spc="-5" dirty="0">
                <a:solidFill>
                  <a:srgbClr val="00498D"/>
                </a:solidFill>
                <a:latin typeface="Arial MT"/>
                <a:cs typeface="Arial MT"/>
              </a:rPr>
              <a:t>expressed in </a:t>
            </a:r>
            <a:r>
              <a:rPr sz="1800" dirty="0">
                <a:solidFill>
                  <a:srgbClr val="00498D"/>
                </a:solidFill>
                <a:latin typeface="Arial MT"/>
                <a:cs typeface="Arial MT"/>
              </a:rPr>
              <a:t>this </a:t>
            </a:r>
            <a:r>
              <a:rPr sz="1800" spc="-5" dirty="0">
                <a:solidFill>
                  <a:srgbClr val="00498D"/>
                </a:solidFill>
                <a:latin typeface="Arial MT"/>
                <a:cs typeface="Arial MT"/>
              </a:rPr>
              <a:t>presentation are those of </a:t>
            </a:r>
            <a:r>
              <a:rPr sz="1800" dirty="0">
                <a:solidFill>
                  <a:srgbClr val="00498D"/>
                </a:solidFill>
                <a:latin typeface="Arial MT"/>
                <a:cs typeface="Arial MT"/>
              </a:rPr>
              <a:t>the </a:t>
            </a:r>
            <a:r>
              <a:rPr sz="1800" spc="-5" dirty="0">
                <a:solidFill>
                  <a:srgbClr val="00498D"/>
                </a:solidFill>
                <a:latin typeface="Arial MT"/>
                <a:cs typeface="Arial MT"/>
              </a:rPr>
              <a:t>author and do not necessarily</a:t>
            </a:r>
            <a:r>
              <a:rPr sz="1800" spc="-15" dirty="0">
                <a:solidFill>
                  <a:srgbClr val="00498D"/>
                </a:solidFill>
                <a:latin typeface="Arial MT"/>
                <a:cs typeface="Arial MT"/>
              </a:rPr>
              <a:t> </a:t>
            </a:r>
            <a:r>
              <a:rPr sz="1800" spc="-5" dirty="0">
                <a:solidFill>
                  <a:srgbClr val="00498D"/>
                </a:solidFill>
                <a:latin typeface="Arial MT"/>
                <a:cs typeface="Arial MT"/>
              </a:rPr>
              <a:t>reflect</a:t>
            </a:r>
            <a:r>
              <a:rPr sz="1800" spc="-20" dirty="0">
                <a:solidFill>
                  <a:srgbClr val="00498D"/>
                </a:solidFill>
                <a:latin typeface="Arial MT"/>
                <a:cs typeface="Arial MT"/>
              </a:rPr>
              <a:t> </a:t>
            </a:r>
            <a:r>
              <a:rPr sz="1800" dirty="0">
                <a:solidFill>
                  <a:srgbClr val="00498D"/>
                </a:solidFill>
                <a:latin typeface="Arial MT"/>
                <a:cs typeface="Arial MT"/>
              </a:rPr>
              <a:t>the</a:t>
            </a:r>
            <a:r>
              <a:rPr sz="1800" spc="-5" dirty="0">
                <a:solidFill>
                  <a:srgbClr val="00498D"/>
                </a:solidFill>
                <a:latin typeface="Arial MT"/>
                <a:cs typeface="Arial MT"/>
              </a:rPr>
              <a:t> </a:t>
            </a:r>
            <a:r>
              <a:rPr sz="1800" spc="-20" dirty="0">
                <a:solidFill>
                  <a:srgbClr val="00498D"/>
                </a:solidFill>
                <a:latin typeface="Arial MT"/>
                <a:cs typeface="Arial MT"/>
              </a:rPr>
              <a:t>official</a:t>
            </a:r>
            <a:r>
              <a:rPr sz="1800" spc="20" dirty="0">
                <a:solidFill>
                  <a:srgbClr val="00498D"/>
                </a:solidFill>
                <a:latin typeface="Arial MT"/>
                <a:cs typeface="Arial MT"/>
              </a:rPr>
              <a:t> </a:t>
            </a:r>
            <a:r>
              <a:rPr sz="1800" spc="-5" dirty="0">
                <a:solidFill>
                  <a:srgbClr val="00498D"/>
                </a:solidFill>
                <a:latin typeface="Arial MT"/>
                <a:cs typeface="Arial MT"/>
              </a:rPr>
              <a:t>policy</a:t>
            </a:r>
            <a:r>
              <a:rPr sz="1800" spc="5" dirty="0">
                <a:solidFill>
                  <a:srgbClr val="00498D"/>
                </a:solidFill>
                <a:latin typeface="Arial MT"/>
                <a:cs typeface="Arial MT"/>
              </a:rPr>
              <a:t> </a:t>
            </a:r>
            <a:r>
              <a:rPr sz="1800" spc="-5" dirty="0">
                <a:solidFill>
                  <a:srgbClr val="00498D"/>
                </a:solidFill>
                <a:latin typeface="Arial MT"/>
                <a:cs typeface="Arial MT"/>
              </a:rPr>
              <a:t>or</a:t>
            </a:r>
            <a:r>
              <a:rPr sz="1800" dirty="0">
                <a:solidFill>
                  <a:srgbClr val="00498D"/>
                </a:solidFill>
                <a:latin typeface="Arial MT"/>
                <a:cs typeface="Arial MT"/>
              </a:rPr>
              <a:t> </a:t>
            </a:r>
            <a:r>
              <a:rPr sz="1800" spc="-5" dirty="0">
                <a:solidFill>
                  <a:srgbClr val="00498D"/>
                </a:solidFill>
                <a:latin typeface="Arial MT"/>
                <a:cs typeface="Arial MT"/>
              </a:rPr>
              <a:t>position</a:t>
            </a:r>
            <a:r>
              <a:rPr sz="1800" spc="-15" dirty="0">
                <a:solidFill>
                  <a:srgbClr val="00498D"/>
                </a:solidFill>
                <a:latin typeface="Arial MT"/>
                <a:cs typeface="Arial MT"/>
              </a:rPr>
              <a:t> </a:t>
            </a:r>
            <a:r>
              <a:rPr sz="1800" spc="-5" dirty="0">
                <a:solidFill>
                  <a:srgbClr val="00498D"/>
                </a:solidFill>
                <a:latin typeface="Arial MT"/>
                <a:cs typeface="Arial MT"/>
              </a:rPr>
              <a:t>of</a:t>
            </a:r>
            <a:r>
              <a:rPr sz="1800" spc="5" dirty="0">
                <a:solidFill>
                  <a:srgbClr val="00498D"/>
                </a:solidFill>
                <a:latin typeface="Arial MT"/>
                <a:cs typeface="Arial MT"/>
              </a:rPr>
              <a:t> </a:t>
            </a:r>
            <a:r>
              <a:rPr sz="1800" dirty="0">
                <a:solidFill>
                  <a:srgbClr val="00498D"/>
                </a:solidFill>
                <a:latin typeface="Arial MT"/>
                <a:cs typeface="Arial MT"/>
              </a:rPr>
              <a:t>the</a:t>
            </a:r>
            <a:r>
              <a:rPr sz="1800" spc="-10" dirty="0">
                <a:solidFill>
                  <a:srgbClr val="00498D"/>
                </a:solidFill>
                <a:latin typeface="Arial MT"/>
                <a:cs typeface="Arial MT"/>
              </a:rPr>
              <a:t> </a:t>
            </a:r>
            <a:r>
              <a:rPr sz="1800" spc="-35" dirty="0">
                <a:solidFill>
                  <a:srgbClr val="00498D"/>
                </a:solidFill>
                <a:latin typeface="Arial MT"/>
                <a:cs typeface="Arial MT"/>
              </a:rPr>
              <a:t>E1.</a:t>
            </a:r>
            <a:endParaRPr sz="1800" dirty="0">
              <a:latin typeface="Arial MT"/>
              <a:cs typeface="Arial MT"/>
            </a:endParaRPr>
          </a:p>
        </p:txBody>
      </p:sp>
      <p:pic>
        <p:nvPicPr>
          <p:cNvPr id="5" name="object 5"/>
          <p:cNvPicPr/>
          <p:nvPr/>
        </p:nvPicPr>
        <p:blipFill>
          <a:blip r:embed="rId2" cstate="print"/>
          <a:stretch>
            <a:fillRect/>
          </a:stretch>
        </p:blipFill>
        <p:spPr>
          <a:xfrm>
            <a:off x="5748782" y="807847"/>
            <a:ext cx="5364225" cy="3401059"/>
          </a:xfrm>
          <a:prstGeom prst="rect">
            <a:avLst/>
          </a:prstGeom>
        </p:spPr>
      </p:pic>
      <p:sp>
        <p:nvSpPr>
          <p:cNvPr id="6" name="object 6"/>
          <p:cNvSpPr/>
          <p:nvPr/>
        </p:nvSpPr>
        <p:spPr>
          <a:xfrm>
            <a:off x="914400" y="499872"/>
            <a:ext cx="10363200" cy="0"/>
          </a:xfrm>
          <a:custGeom>
            <a:avLst/>
            <a:gdLst/>
            <a:ahLst/>
            <a:cxnLst/>
            <a:rect l="l" t="t" r="r" b="b"/>
            <a:pathLst>
              <a:path w="10363200">
                <a:moveTo>
                  <a:pt x="0" y="0"/>
                </a:moveTo>
                <a:lnTo>
                  <a:pt x="10363200" y="0"/>
                </a:lnTo>
              </a:path>
            </a:pathLst>
          </a:custGeom>
          <a:ln w="6096">
            <a:solidFill>
              <a:srgbClr val="575A57"/>
            </a:solidFill>
          </a:ln>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14400" y="499872"/>
            <a:ext cx="10363200" cy="0"/>
          </a:xfrm>
          <a:custGeom>
            <a:avLst/>
            <a:gdLst/>
            <a:ahLst/>
            <a:cxnLst/>
            <a:rect l="l" t="t" r="r" b="b"/>
            <a:pathLst>
              <a:path w="10363200">
                <a:moveTo>
                  <a:pt x="0" y="0"/>
                </a:moveTo>
                <a:lnTo>
                  <a:pt x="10363200" y="0"/>
                </a:lnTo>
              </a:path>
            </a:pathLst>
          </a:custGeom>
          <a:ln w="6096">
            <a:solidFill>
              <a:srgbClr val="575A57"/>
            </a:solidFill>
          </a:ln>
        </p:spPr>
        <p:txBody>
          <a:bodyPr wrap="square" lIns="0" tIns="0" rIns="0" bIns="0" rtlCol="0"/>
          <a:lstStyle/>
          <a:p>
            <a:endParaRPr/>
          </a:p>
        </p:txBody>
      </p:sp>
      <p:sp>
        <p:nvSpPr>
          <p:cNvPr id="3" name="object 3"/>
          <p:cNvSpPr txBox="1">
            <a:spLocks noGrp="1"/>
          </p:cNvSpPr>
          <p:nvPr>
            <p:ph type="title"/>
          </p:nvPr>
        </p:nvSpPr>
        <p:spPr>
          <a:xfrm>
            <a:off x="2867025" y="2241296"/>
            <a:ext cx="6758940" cy="2330450"/>
          </a:xfrm>
          <a:prstGeom prst="rect">
            <a:avLst/>
          </a:prstGeom>
        </p:spPr>
        <p:txBody>
          <a:bodyPr vert="horz" wrap="square" lIns="0" tIns="94615" rIns="0" bIns="0" rtlCol="0">
            <a:spAutoFit/>
          </a:bodyPr>
          <a:lstStyle/>
          <a:p>
            <a:pPr marL="12700" marR="5080" indent="4445" algn="ctr">
              <a:lnSpc>
                <a:spcPct val="90000"/>
              </a:lnSpc>
              <a:spcBef>
                <a:spcPts val="745"/>
              </a:spcBef>
            </a:pPr>
            <a:r>
              <a:rPr spc="-5" dirty="0"/>
              <a:t>Human Subjects </a:t>
            </a:r>
            <a:r>
              <a:rPr dirty="0"/>
              <a:t> Research</a:t>
            </a:r>
            <a:r>
              <a:rPr spc="-155" dirty="0"/>
              <a:t> </a:t>
            </a:r>
            <a:r>
              <a:rPr spc="-5" dirty="0"/>
              <a:t>Protections: </a:t>
            </a:r>
            <a:r>
              <a:rPr spc="-1485" dirty="0"/>
              <a:t> </a:t>
            </a:r>
            <a:r>
              <a:rPr dirty="0"/>
              <a:t>A</a:t>
            </a:r>
            <a:r>
              <a:rPr spc="-320" dirty="0"/>
              <a:t> </a:t>
            </a:r>
            <a:r>
              <a:rPr dirty="0"/>
              <a:t>Brief</a:t>
            </a:r>
            <a:r>
              <a:rPr spc="-25" dirty="0"/>
              <a:t> </a:t>
            </a:r>
            <a:r>
              <a:rPr spc="-5" dirty="0"/>
              <a:t>Overview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14400" y="499872"/>
            <a:ext cx="10363200" cy="0"/>
          </a:xfrm>
          <a:custGeom>
            <a:avLst/>
            <a:gdLst/>
            <a:ahLst/>
            <a:cxnLst/>
            <a:rect l="l" t="t" r="r" b="b"/>
            <a:pathLst>
              <a:path w="10363200">
                <a:moveTo>
                  <a:pt x="0" y="0"/>
                </a:moveTo>
                <a:lnTo>
                  <a:pt x="10363200" y="0"/>
                </a:lnTo>
              </a:path>
            </a:pathLst>
          </a:custGeom>
          <a:ln w="6096">
            <a:solidFill>
              <a:srgbClr val="575A57"/>
            </a:solidFill>
          </a:ln>
        </p:spPr>
        <p:txBody>
          <a:bodyPr wrap="square" lIns="0" tIns="0" rIns="0" bIns="0" rtlCol="0"/>
          <a:lstStyle/>
          <a:p>
            <a:endParaRPr/>
          </a:p>
        </p:txBody>
      </p:sp>
      <p:sp>
        <p:nvSpPr>
          <p:cNvPr id="3" name="object 3"/>
          <p:cNvSpPr txBox="1">
            <a:spLocks noGrp="1"/>
          </p:cNvSpPr>
          <p:nvPr>
            <p:ph type="title"/>
          </p:nvPr>
        </p:nvSpPr>
        <p:spPr>
          <a:xfrm>
            <a:off x="3352800" y="265891"/>
            <a:ext cx="7081266" cy="1231747"/>
          </a:xfrm>
          <a:prstGeom prst="rect">
            <a:avLst/>
          </a:prstGeom>
        </p:spPr>
        <p:txBody>
          <a:bodyPr vert="horz" wrap="square" lIns="0" tIns="203835" rIns="0" bIns="0" rtlCol="0">
            <a:spAutoFit/>
          </a:bodyPr>
          <a:lstStyle/>
          <a:p>
            <a:pPr marL="12700">
              <a:lnSpc>
                <a:spcPct val="100000"/>
              </a:lnSpc>
              <a:spcBef>
                <a:spcPts val="1605"/>
              </a:spcBef>
            </a:pPr>
            <a:r>
              <a:rPr lang="en-US" sz="4000" b="1" spc="-5" dirty="0">
                <a:solidFill>
                  <a:srgbClr val="006EC0"/>
                </a:solidFill>
                <a:latin typeface="Georgia"/>
                <a:cs typeface="Georgia"/>
              </a:rPr>
              <a:t>The</a:t>
            </a:r>
            <a:r>
              <a:rPr lang="en-US" sz="4000" b="1" spc="-70" dirty="0">
                <a:solidFill>
                  <a:srgbClr val="006EC0"/>
                </a:solidFill>
                <a:latin typeface="Georgia"/>
                <a:cs typeface="Georgia"/>
              </a:rPr>
              <a:t> </a:t>
            </a:r>
            <a:r>
              <a:rPr lang="en-US" sz="4000" b="1" spc="-15" dirty="0">
                <a:solidFill>
                  <a:srgbClr val="006EC0"/>
                </a:solidFill>
                <a:latin typeface="Georgia"/>
                <a:cs typeface="Georgia"/>
              </a:rPr>
              <a:t>Belmont</a:t>
            </a:r>
            <a:r>
              <a:rPr lang="en-US" sz="4000" b="1" spc="-60" dirty="0">
                <a:solidFill>
                  <a:srgbClr val="006EC0"/>
                </a:solidFill>
                <a:latin typeface="Georgia"/>
                <a:cs typeface="Georgia"/>
              </a:rPr>
              <a:t> </a:t>
            </a:r>
            <a:r>
              <a:rPr lang="en-US" sz="4000" b="1" spc="-15" dirty="0">
                <a:solidFill>
                  <a:srgbClr val="006EC0"/>
                </a:solidFill>
                <a:latin typeface="Georgia"/>
                <a:cs typeface="Georgia"/>
              </a:rPr>
              <a:t>Report (1979)</a:t>
            </a:r>
            <a:endParaRPr lang="en-US" sz="4000" dirty="0">
              <a:latin typeface="Georgia"/>
              <a:cs typeface="Georgia"/>
            </a:endParaRPr>
          </a:p>
          <a:p>
            <a:pPr marL="562610">
              <a:lnSpc>
                <a:spcPct val="100000"/>
              </a:lnSpc>
              <a:spcBef>
                <a:spcPts val="765"/>
              </a:spcBef>
            </a:pPr>
            <a:r>
              <a:rPr sz="2000" b="1" dirty="0">
                <a:solidFill>
                  <a:srgbClr val="FF0000"/>
                </a:solidFill>
                <a:latin typeface="Georgia"/>
                <a:cs typeface="Georgia"/>
              </a:rPr>
              <a:t>History</a:t>
            </a:r>
            <a:r>
              <a:rPr sz="2000" dirty="0">
                <a:solidFill>
                  <a:srgbClr val="000000"/>
                </a:solidFill>
                <a:latin typeface="Georgia"/>
                <a:cs typeface="Georgia"/>
              </a:rPr>
              <a:t>:</a:t>
            </a:r>
            <a:r>
              <a:rPr sz="2000" spc="484" dirty="0">
                <a:solidFill>
                  <a:srgbClr val="000000"/>
                </a:solidFill>
                <a:latin typeface="Georgia"/>
                <a:cs typeface="Georgia"/>
              </a:rPr>
              <a:t> </a:t>
            </a:r>
            <a:r>
              <a:rPr sz="2000" dirty="0">
                <a:solidFill>
                  <a:srgbClr val="000000"/>
                </a:solidFill>
                <a:latin typeface="Georgia"/>
                <a:cs typeface="Georgia"/>
              </a:rPr>
              <a:t>“Belmont”</a:t>
            </a:r>
            <a:r>
              <a:rPr sz="2000" spc="-40" dirty="0">
                <a:solidFill>
                  <a:srgbClr val="000000"/>
                </a:solidFill>
                <a:latin typeface="Georgia"/>
                <a:cs typeface="Georgia"/>
              </a:rPr>
              <a:t> </a:t>
            </a:r>
            <a:r>
              <a:rPr sz="2000" dirty="0">
                <a:solidFill>
                  <a:srgbClr val="000000"/>
                </a:solidFill>
                <a:latin typeface="Georgia"/>
                <a:cs typeface="Georgia"/>
              </a:rPr>
              <a:t>to</a:t>
            </a:r>
            <a:r>
              <a:rPr sz="2000" spc="-40" dirty="0">
                <a:solidFill>
                  <a:srgbClr val="000000"/>
                </a:solidFill>
                <a:latin typeface="Georgia"/>
                <a:cs typeface="Georgia"/>
              </a:rPr>
              <a:t> </a:t>
            </a:r>
            <a:r>
              <a:rPr sz="2000" spc="-5" dirty="0">
                <a:solidFill>
                  <a:srgbClr val="000000"/>
                </a:solidFill>
                <a:latin typeface="Georgia"/>
                <a:cs typeface="Georgia"/>
              </a:rPr>
              <a:t>the</a:t>
            </a:r>
            <a:r>
              <a:rPr sz="2000" spc="-25" dirty="0">
                <a:solidFill>
                  <a:srgbClr val="000000"/>
                </a:solidFill>
                <a:latin typeface="Georgia"/>
                <a:cs typeface="Georgia"/>
              </a:rPr>
              <a:t> </a:t>
            </a:r>
            <a:r>
              <a:rPr sz="2000" spc="-5" dirty="0">
                <a:solidFill>
                  <a:srgbClr val="000000"/>
                </a:solidFill>
                <a:latin typeface="Georgia"/>
                <a:cs typeface="Georgia"/>
              </a:rPr>
              <a:t>Code</a:t>
            </a:r>
            <a:r>
              <a:rPr sz="2000" spc="-25" dirty="0">
                <a:solidFill>
                  <a:srgbClr val="000000"/>
                </a:solidFill>
                <a:latin typeface="Georgia"/>
                <a:cs typeface="Georgia"/>
              </a:rPr>
              <a:t> </a:t>
            </a:r>
            <a:r>
              <a:rPr sz="2000" dirty="0">
                <a:solidFill>
                  <a:srgbClr val="000000"/>
                </a:solidFill>
                <a:latin typeface="Georgia"/>
                <a:cs typeface="Georgia"/>
              </a:rPr>
              <a:t>of</a:t>
            </a:r>
            <a:r>
              <a:rPr sz="2000" spc="-20" dirty="0">
                <a:solidFill>
                  <a:srgbClr val="000000"/>
                </a:solidFill>
                <a:latin typeface="Georgia"/>
                <a:cs typeface="Georgia"/>
              </a:rPr>
              <a:t> </a:t>
            </a:r>
            <a:r>
              <a:rPr sz="2000" spc="-5" dirty="0">
                <a:solidFill>
                  <a:srgbClr val="000000"/>
                </a:solidFill>
                <a:latin typeface="Georgia"/>
                <a:cs typeface="Georgia"/>
              </a:rPr>
              <a:t>Federal</a:t>
            </a:r>
            <a:r>
              <a:rPr sz="2000" spc="-30" dirty="0">
                <a:solidFill>
                  <a:srgbClr val="000000"/>
                </a:solidFill>
                <a:latin typeface="Georgia"/>
                <a:cs typeface="Georgia"/>
              </a:rPr>
              <a:t> </a:t>
            </a:r>
            <a:r>
              <a:rPr sz="2000" dirty="0">
                <a:solidFill>
                  <a:srgbClr val="000000"/>
                </a:solidFill>
                <a:latin typeface="Georgia"/>
                <a:cs typeface="Georgia"/>
              </a:rPr>
              <a:t>Regulations</a:t>
            </a:r>
            <a:endParaRPr sz="2000" dirty="0">
              <a:latin typeface="Georgia"/>
              <a:cs typeface="Georgia"/>
            </a:endParaRPr>
          </a:p>
        </p:txBody>
      </p:sp>
      <p:sp>
        <p:nvSpPr>
          <p:cNvPr id="4" name="object 4"/>
          <p:cNvSpPr txBox="1">
            <a:spLocks noGrp="1"/>
          </p:cNvSpPr>
          <p:nvPr>
            <p:ph type="body" idx="1"/>
          </p:nvPr>
        </p:nvSpPr>
        <p:spPr>
          <a:xfrm>
            <a:off x="1892554" y="1601038"/>
            <a:ext cx="9385046" cy="3776034"/>
          </a:xfrm>
          <a:prstGeom prst="rect">
            <a:avLst/>
          </a:prstGeom>
        </p:spPr>
        <p:txBody>
          <a:bodyPr vert="horz" wrap="square" lIns="0" tIns="13335" rIns="0" bIns="0" rtlCol="0">
            <a:spAutoFit/>
          </a:bodyPr>
          <a:lstStyle/>
          <a:p>
            <a:pPr marL="2446655" indent="-343535">
              <a:lnSpc>
                <a:spcPct val="100000"/>
              </a:lnSpc>
              <a:spcBef>
                <a:spcPts val="105"/>
              </a:spcBef>
              <a:buFont typeface="Georgia"/>
              <a:buChar char="-"/>
              <a:tabLst>
                <a:tab pos="2446655" algn="l"/>
                <a:tab pos="2447290" algn="l"/>
              </a:tabLst>
            </a:pPr>
            <a:r>
              <a:rPr dirty="0"/>
              <a:t>The</a:t>
            </a:r>
            <a:r>
              <a:rPr spc="-75" dirty="0"/>
              <a:t> </a:t>
            </a:r>
            <a:r>
              <a:rPr spc="-5" dirty="0"/>
              <a:t>Tuskegee</a:t>
            </a:r>
            <a:r>
              <a:rPr spc="-110" dirty="0"/>
              <a:t> </a:t>
            </a:r>
            <a:r>
              <a:rPr spc="-5" dirty="0"/>
              <a:t>Study</a:t>
            </a:r>
            <a:r>
              <a:rPr lang="en-US" spc="-5" dirty="0"/>
              <a:t> (1932 to 1972) </a:t>
            </a:r>
            <a:r>
              <a:rPr lang="en-US" b="0" spc="-5" dirty="0">
                <a:solidFill>
                  <a:schemeClr val="tx1"/>
                </a:solidFill>
              </a:rPr>
              <a:t>by the U.S. Public Health Service, along with many other studies, identified significant ethical laps</a:t>
            </a:r>
            <a:r>
              <a:rPr b="0" spc="-5" dirty="0">
                <a:solidFill>
                  <a:schemeClr val="tx1"/>
                </a:solidFill>
                <a:latin typeface="Georgia"/>
                <a:cs typeface="Georgia"/>
              </a:rPr>
              <a:t>es</a:t>
            </a:r>
            <a:r>
              <a:rPr lang="en-SA" b="0" spc="-5" dirty="0">
                <a:solidFill>
                  <a:schemeClr val="tx1"/>
                </a:solidFill>
                <a:latin typeface="Georgia"/>
                <a:cs typeface="Georgia"/>
              </a:rPr>
              <a:t>.</a:t>
            </a:r>
            <a:endParaRPr b="0" spc="-5" dirty="0">
              <a:solidFill>
                <a:schemeClr val="tx1"/>
              </a:solidFill>
              <a:latin typeface="Georgia"/>
              <a:cs typeface="Georgia"/>
            </a:endParaRPr>
          </a:p>
          <a:p>
            <a:pPr marL="2078989">
              <a:lnSpc>
                <a:spcPct val="100000"/>
              </a:lnSpc>
              <a:spcBef>
                <a:spcPts val="20"/>
              </a:spcBef>
            </a:pPr>
            <a:endParaRPr sz="2200" dirty="0">
              <a:latin typeface="Georgia"/>
              <a:cs typeface="Georgia"/>
            </a:endParaRPr>
          </a:p>
          <a:p>
            <a:pPr marL="2446655" indent="-343535">
              <a:lnSpc>
                <a:spcPct val="100000"/>
              </a:lnSpc>
              <a:buFont typeface="Georgia"/>
              <a:buChar char="-"/>
              <a:tabLst>
                <a:tab pos="2446655" algn="l"/>
                <a:tab pos="2447290" algn="l"/>
              </a:tabLst>
            </a:pPr>
            <a:r>
              <a:rPr spc="-5" dirty="0"/>
              <a:t>The</a:t>
            </a:r>
            <a:r>
              <a:rPr spc="-60" dirty="0"/>
              <a:t> </a:t>
            </a:r>
            <a:r>
              <a:rPr spc="-5" dirty="0"/>
              <a:t>Belmont</a:t>
            </a:r>
            <a:r>
              <a:rPr spc="-70" dirty="0"/>
              <a:t> </a:t>
            </a:r>
            <a:r>
              <a:rPr spc="-5" dirty="0"/>
              <a:t>Report</a:t>
            </a:r>
            <a:r>
              <a:rPr lang="en-US" spc="-5" dirty="0"/>
              <a:t>,</a:t>
            </a:r>
            <a:r>
              <a:rPr lang="en-US" b="0" spc="-5" dirty="0">
                <a:solidFill>
                  <a:srgbClr val="000000"/>
                </a:solidFill>
              </a:rPr>
              <a:t> a key ethics document, outlined principles for protecting human research subjects: Respect for Persons, Beneficence, and Justice. It guides the ethical design, conduct, and review of research.</a:t>
            </a:r>
          </a:p>
          <a:p>
            <a:pPr marL="2103120">
              <a:lnSpc>
                <a:spcPct val="100000"/>
              </a:lnSpc>
              <a:tabLst>
                <a:tab pos="2446655" algn="l"/>
                <a:tab pos="2447290" algn="l"/>
              </a:tabLst>
            </a:pPr>
            <a:endParaRPr lang="en-US" sz="2250" dirty="0">
              <a:latin typeface="Georgia"/>
              <a:cs typeface="Georgia"/>
            </a:endParaRPr>
          </a:p>
          <a:p>
            <a:pPr marL="2446655" marR="144780" indent="-355600">
              <a:lnSpc>
                <a:spcPts val="2380"/>
              </a:lnSpc>
              <a:buFont typeface="Georgia"/>
              <a:buChar char="-"/>
              <a:tabLst>
                <a:tab pos="2446655" algn="l"/>
                <a:tab pos="2447290" algn="l"/>
              </a:tabLst>
            </a:pPr>
            <a:r>
              <a:rPr lang="en-US" b="0" spc="-5" dirty="0">
                <a:solidFill>
                  <a:srgbClr val="000000"/>
                </a:solidFill>
                <a:latin typeface="Georgia"/>
                <a:cs typeface="Georgia"/>
              </a:rPr>
              <a:t>Specific regulations </a:t>
            </a:r>
            <a:r>
              <a:rPr lang="en-US" b="0" spc="-10" dirty="0">
                <a:solidFill>
                  <a:srgbClr val="000000"/>
                </a:solidFill>
                <a:latin typeface="Georgia"/>
                <a:cs typeface="Georgia"/>
              </a:rPr>
              <a:t>were </a:t>
            </a:r>
            <a:r>
              <a:rPr lang="en-US" b="0" spc="-5" dirty="0">
                <a:solidFill>
                  <a:srgbClr val="000000"/>
                </a:solidFill>
                <a:latin typeface="Georgia"/>
                <a:cs typeface="Georgia"/>
              </a:rPr>
              <a:t>formally </a:t>
            </a:r>
            <a:r>
              <a:rPr lang="en-US" b="0" dirty="0">
                <a:solidFill>
                  <a:srgbClr val="000000"/>
                </a:solidFill>
                <a:latin typeface="Georgia"/>
                <a:cs typeface="Georgia"/>
              </a:rPr>
              <a:t>adopted, and </a:t>
            </a:r>
            <a:r>
              <a:rPr b="0" spc="-5" dirty="0">
                <a:solidFill>
                  <a:srgbClr val="000000"/>
                </a:solidFill>
                <a:latin typeface="Georgia"/>
                <a:cs typeface="Georgia"/>
              </a:rPr>
              <a:t>explicit</a:t>
            </a:r>
            <a:r>
              <a:rPr b="0" spc="-25" dirty="0">
                <a:solidFill>
                  <a:srgbClr val="000000"/>
                </a:solidFill>
                <a:latin typeface="Georgia"/>
                <a:cs typeface="Georgia"/>
              </a:rPr>
              <a:t> </a:t>
            </a:r>
            <a:r>
              <a:rPr b="0" spc="-5" dirty="0">
                <a:solidFill>
                  <a:srgbClr val="000000"/>
                </a:solidFill>
                <a:latin typeface="Georgia"/>
                <a:cs typeface="Georgia"/>
              </a:rPr>
              <a:t>requirements</a:t>
            </a:r>
            <a:r>
              <a:rPr b="0" spc="-55" dirty="0">
                <a:solidFill>
                  <a:srgbClr val="000000"/>
                </a:solidFill>
                <a:latin typeface="Georgia"/>
                <a:cs typeface="Georgia"/>
              </a:rPr>
              <a:t> </a:t>
            </a:r>
            <a:r>
              <a:rPr b="0" spc="-5" dirty="0">
                <a:solidFill>
                  <a:srgbClr val="000000"/>
                </a:solidFill>
                <a:latin typeface="Georgia"/>
                <a:cs typeface="Georgia"/>
              </a:rPr>
              <a:t>are </a:t>
            </a:r>
            <a:r>
              <a:rPr b="0" dirty="0">
                <a:solidFill>
                  <a:srgbClr val="000000"/>
                </a:solidFill>
                <a:latin typeface="Georgia"/>
                <a:cs typeface="Georgia"/>
              </a:rPr>
              <a:t>now</a:t>
            </a:r>
            <a:r>
              <a:rPr b="0" spc="-5" dirty="0">
                <a:solidFill>
                  <a:srgbClr val="000000"/>
                </a:solidFill>
                <a:latin typeface="Georgia"/>
                <a:cs typeface="Georgia"/>
              </a:rPr>
              <a:t> found</a:t>
            </a:r>
            <a:r>
              <a:rPr b="0" spc="-25" dirty="0">
                <a:solidFill>
                  <a:srgbClr val="000000"/>
                </a:solidFill>
                <a:latin typeface="Georgia"/>
                <a:cs typeface="Georgia"/>
              </a:rPr>
              <a:t> </a:t>
            </a:r>
            <a:r>
              <a:rPr b="0" dirty="0">
                <a:solidFill>
                  <a:srgbClr val="000000"/>
                </a:solidFill>
                <a:latin typeface="Georgia"/>
                <a:cs typeface="Georgia"/>
              </a:rPr>
              <a:t>i</a:t>
            </a:r>
            <a:r>
              <a:rPr lang="en-US" b="0" dirty="0">
                <a:solidFill>
                  <a:srgbClr val="000000"/>
                </a:solidFill>
                <a:latin typeface="Georgia"/>
                <a:cs typeface="Georgia"/>
              </a:rPr>
              <a:t>n </a:t>
            </a:r>
            <a:r>
              <a:rPr lang="en-US" spc="-5" dirty="0"/>
              <a:t>The</a:t>
            </a:r>
            <a:r>
              <a:rPr lang="en-US" spc="-45" dirty="0"/>
              <a:t> </a:t>
            </a:r>
            <a:r>
              <a:rPr lang="en-US" spc="-5" dirty="0"/>
              <a:t>Codes</a:t>
            </a:r>
            <a:r>
              <a:rPr lang="en-US" spc="-35" dirty="0"/>
              <a:t> </a:t>
            </a:r>
            <a:r>
              <a:rPr lang="en-US" dirty="0"/>
              <a:t>of</a:t>
            </a:r>
            <a:r>
              <a:rPr lang="en-US" spc="-10" dirty="0"/>
              <a:t> </a:t>
            </a:r>
            <a:r>
              <a:rPr lang="en-US" spc="-5" dirty="0"/>
              <a:t>Federal</a:t>
            </a:r>
            <a:r>
              <a:rPr lang="en-US" spc="-55" dirty="0"/>
              <a:t> </a:t>
            </a:r>
            <a:r>
              <a:rPr lang="en-US" spc="-5" dirty="0"/>
              <a:t>Regulations,</a:t>
            </a:r>
            <a:r>
              <a:rPr lang="en-US" spc="-40" dirty="0"/>
              <a:t> </a:t>
            </a:r>
            <a:r>
              <a:rPr lang="en-US" dirty="0"/>
              <a:t>32</a:t>
            </a:r>
            <a:r>
              <a:rPr lang="en-US" spc="-10" dirty="0"/>
              <a:t> </a:t>
            </a:r>
            <a:r>
              <a:rPr lang="en-US" spc="-5" dirty="0"/>
              <a:t>CFR</a:t>
            </a:r>
            <a:r>
              <a:rPr lang="en-US" spc="-30" dirty="0"/>
              <a:t> </a:t>
            </a:r>
            <a:r>
              <a:rPr lang="en-US" dirty="0"/>
              <a:t>219 and 45 CFR 46.</a:t>
            </a:r>
            <a:endParaRPr b="0" dirty="0">
              <a:solidFill>
                <a:schemeClr val="tx1"/>
              </a:solidFill>
              <a:latin typeface="Georgia"/>
              <a:cs typeface="Georgia"/>
            </a:endParaRPr>
          </a:p>
        </p:txBody>
      </p:sp>
      <p:sp>
        <p:nvSpPr>
          <p:cNvPr id="5" name="object 5"/>
          <p:cNvSpPr txBox="1"/>
          <p:nvPr/>
        </p:nvSpPr>
        <p:spPr>
          <a:xfrm>
            <a:off x="3451001" y="5641486"/>
            <a:ext cx="7845425" cy="764312"/>
          </a:xfrm>
          <a:prstGeom prst="rect">
            <a:avLst/>
          </a:prstGeom>
        </p:spPr>
        <p:txBody>
          <a:bodyPr vert="horz" wrap="square" lIns="0" tIns="12700" rIns="0" bIns="0" rtlCol="0">
            <a:spAutoFit/>
          </a:bodyPr>
          <a:lstStyle/>
          <a:p>
            <a:pPr marL="12700" algn="ctr">
              <a:lnSpc>
                <a:spcPct val="100000"/>
              </a:lnSpc>
              <a:spcBef>
                <a:spcPts val="100"/>
              </a:spcBef>
              <a:tabLst>
                <a:tab pos="2164715" algn="l"/>
                <a:tab pos="7832090" algn="l"/>
              </a:tabLst>
            </a:pPr>
            <a:r>
              <a:rPr sz="2400" u="heavy" dirty="0">
                <a:solidFill>
                  <a:srgbClr val="006EC0"/>
                </a:solidFill>
                <a:uFill>
                  <a:solidFill>
                    <a:srgbClr val="575A57"/>
                  </a:solidFill>
                </a:uFill>
                <a:latin typeface="Times New Roman"/>
                <a:cs typeface="Times New Roman"/>
              </a:rPr>
              <a:t> </a:t>
            </a:r>
            <a:r>
              <a:rPr lang="en-US" sz="2400" u="heavy" dirty="0">
                <a:solidFill>
                  <a:srgbClr val="006EC0"/>
                </a:solidFill>
                <a:uFill>
                  <a:solidFill>
                    <a:srgbClr val="575A57"/>
                  </a:solidFill>
                </a:uFill>
                <a:latin typeface="Times New Roman"/>
                <a:cs typeface="Times New Roman"/>
              </a:rPr>
              <a:t>       </a:t>
            </a:r>
            <a:r>
              <a:rPr sz="2400" b="1" u="heavy" spc="-5" dirty="0">
                <a:solidFill>
                  <a:srgbClr val="006EC0"/>
                </a:solidFill>
                <a:uFill>
                  <a:solidFill>
                    <a:srgbClr val="575A57"/>
                  </a:solidFill>
                </a:uFill>
                <a:latin typeface="Georgia"/>
                <a:cs typeface="Georgia"/>
              </a:rPr>
              <a:t>“The</a:t>
            </a:r>
            <a:r>
              <a:rPr sz="2400" b="1" u="heavy" spc="-80" dirty="0">
                <a:solidFill>
                  <a:srgbClr val="006EC0"/>
                </a:solidFill>
                <a:uFill>
                  <a:solidFill>
                    <a:srgbClr val="575A57"/>
                  </a:solidFill>
                </a:uFill>
                <a:latin typeface="Georgia"/>
                <a:cs typeface="Georgia"/>
              </a:rPr>
              <a:t> </a:t>
            </a:r>
            <a:r>
              <a:rPr sz="2400" b="1" u="heavy" spc="-5" dirty="0">
                <a:solidFill>
                  <a:srgbClr val="006EC0"/>
                </a:solidFill>
                <a:uFill>
                  <a:solidFill>
                    <a:srgbClr val="575A57"/>
                  </a:solidFill>
                </a:uFill>
                <a:latin typeface="Georgia"/>
                <a:cs typeface="Georgia"/>
              </a:rPr>
              <a:t>Common</a:t>
            </a:r>
            <a:r>
              <a:rPr sz="2400" b="1" u="heavy" spc="-80" dirty="0">
                <a:solidFill>
                  <a:srgbClr val="006EC0"/>
                </a:solidFill>
                <a:uFill>
                  <a:solidFill>
                    <a:srgbClr val="575A57"/>
                  </a:solidFill>
                </a:uFill>
                <a:latin typeface="Georgia"/>
                <a:cs typeface="Georgia"/>
              </a:rPr>
              <a:t> </a:t>
            </a:r>
            <a:r>
              <a:rPr sz="2400" b="1" u="heavy" dirty="0">
                <a:solidFill>
                  <a:srgbClr val="006EC0"/>
                </a:solidFill>
                <a:uFill>
                  <a:solidFill>
                    <a:srgbClr val="575A57"/>
                  </a:solidFill>
                </a:uFill>
                <a:latin typeface="Georgia"/>
                <a:cs typeface="Georgia"/>
              </a:rPr>
              <a:t>Rule”</a:t>
            </a:r>
            <a:r>
              <a:rPr lang="en-US" sz="2400" b="1" u="heavy" dirty="0">
                <a:solidFill>
                  <a:srgbClr val="006EC0"/>
                </a:solidFill>
                <a:uFill>
                  <a:solidFill>
                    <a:srgbClr val="575A57"/>
                  </a:solidFill>
                </a:uFill>
                <a:latin typeface="Georgia"/>
                <a:cs typeface="Georgia"/>
              </a:rPr>
              <a:t> = 45 CFR 46, A </a:t>
            </a:r>
          </a:p>
          <a:p>
            <a:pPr marL="12700" algn="ctr">
              <a:lnSpc>
                <a:spcPct val="100000"/>
              </a:lnSpc>
              <a:spcBef>
                <a:spcPts val="100"/>
              </a:spcBef>
              <a:tabLst>
                <a:tab pos="2164715" algn="l"/>
                <a:tab pos="7832090" algn="l"/>
              </a:tabLst>
            </a:pPr>
            <a:r>
              <a:rPr lang="en-US" sz="2400" b="1" u="heavy" dirty="0">
                <a:solidFill>
                  <a:srgbClr val="006EC0"/>
                </a:solidFill>
                <a:uFill>
                  <a:solidFill>
                    <a:srgbClr val="575A57"/>
                  </a:solidFill>
                </a:uFill>
                <a:latin typeface="Georgia"/>
                <a:cs typeface="Georgia"/>
              </a:rPr>
              <a:t>(IRB, IC, RC)</a:t>
            </a:r>
            <a:r>
              <a:rPr sz="2400" b="1" u="heavy" dirty="0">
                <a:solidFill>
                  <a:srgbClr val="006EC0"/>
                </a:solidFill>
                <a:uFill>
                  <a:solidFill>
                    <a:srgbClr val="575A57"/>
                  </a:solidFill>
                </a:uFill>
                <a:latin typeface="Georgia"/>
                <a:cs typeface="Georgia"/>
              </a:rPr>
              <a:t>	</a:t>
            </a:r>
            <a:endParaRPr sz="2400" dirty="0">
              <a:latin typeface="Georgia"/>
              <a:cs typeface="Georgia"/>
            </a:endParaRPr>
          </a:p>
        </p:txBody>
      </p:sp>
      <p:grpSp>
        <p:nvGrpSpPr>
          <p:cNvPr id="6" name="object 6"/>
          <p:cNvGrpSpPr/>
          <p:nvPr/>
        </p:nvGrpSpPr>
        <p:grpSpPr>
          <a:xfrm>
            <a:off x="517398" y="1854200"/>
            <a:ext cx="3742054" cy="3324225"/>
            <a:chOff x="517398" y="1854200"/>
            <a:chExt cx="3742054" cy="3324225"/>
          </a:xfrm>
        </p:grpSpPr>
        <p:pic>
          <p:nvPicPr>
            <p:cNvPr id="7" name="object 7"/>
            <p:cNvPicPr/>
            <p:nvPr/>
          </p:nvPicPr>
          <p:blipFill>
            <a:blip r:embed="rId2" cstate="print"/>
            <a:stretch>
              <a:fillRect/>
            </a:stretch>
          </p:blipFill>
          <p:spPr>
            <a:xfrm>
              <a:off x="517398" y="1854200"/>
              <a:ext cx="2574036" cy="3323844"/>
            </a:xfrm>
            <a:prstGeom prst="rect">
              <a:avLst/>
            </a:prstGeom>
          </p:spPr>
        </p:pic>
        <p:pic>
          <p:nvPicPr>
            <p:cNvPr id="8" name="object 8"/>
            <p:cNvPicPr/>
            <p:nvPr/>
          </p:nvPicPr>
          <p:blipFill>
            <a:blip r:embed="rId3" cstate="print"/>
            <a:stretch>
              <a:fillRect/>
            </a:stretch>
          </p:blipFill>
          <p:spPr>
            <a:xfrm>
              <a:off x="2588895" y="3507485"/>
              <a:ext cx="213613" cy="171450"/>
            </a:xfrm>
            <a:prstGeom prst="rect">
              <a:avLst/>
            </a:prstGeom>
          </p:spPr>
        </p:pic>
        <p:sp>
          <p:nvSpPr>
            <p:cNvPr id="9" name="object 9"/>
            <p:cNvSpPr/>
            <p:nvPr/>
          </p:nvSpPr>
          <p:spPr>
            <a:xfrm>
              <a:off x="2780792" y="3353180"/>
              <a:ext cx="1478915" cy="268605"/>
            </a:xfrm>
            <a:custGeom>
              <a:avLst/>
              <a:gdLst/>
              <a:ahLst/>
              <a:cxnLst/>
              <a:rect l="l" t="t" r="r" b="b"/>
              <a:pathLst>
                <a:path w="1478914" h="268604">
                  <a:moveTo>
                    <a:pt x="1467738" y="0"/>
                  </a:moveTo>
                  <a:lnTo>
                    <a:pt x="0" y="211455"/>
                  </a:lnTo>
                  <a:lnTo>
                    <a:pt x="10921" y="268605"/>
                  </a:lnTo>
                  <a:lnTo>
                    <a:pt x="1478660" y="57150"/>
                  </a:lnTo>
                  <a:lnTo>
                    <a:pt x="1467738" y="0"/>
                  </a:lnTo>
                  <a:close/>
                </a:path>
              </a:pathLst>
            </a:custGeom>
            <a:solidFill>
              <a:srgbClr val="FF0000"/>
            </a:solidFill>
          </p:spPr>
          <p:txBody>
            <a:bodyPr wrap="square" lIns="0" tIns="0" rIns="0" bIns="0" rtlCol="0"/>
            <a:lstStyle/>
            <a:p>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ADFEED5-AE8F-3121-39B7-F6C52B9DDE8F}"/>
            </a:ext>
          </a:extLst>
        </p:cNvPr>
        <p:cNvGrpSpPr/>
        <p:nvPr/>
      </p:nvGrpSpPr>
      <p:grpSpPr>
        <a:xfrm>
          <a:off x="0" y="0"/>
          <a:ext cx="0" cy="0"/>
          <a:chOff x="0" y="0"/>
          <a:chExt cx="0" cy="0"/>
        </a:xfrm>
      </p:grpSpPr>
      <p:sp>
        <p:nvSpPr>
          <p:cNvPr id="6" name="object 6">
            <a:extLst>
              <a:ext uri="{FF2B5EF4-FFF2-40B4-BE49-F238E27FC236}">
                <a16:creationId xmlns:a16="http://schemas.microsoft.com/office/drawing/2014/main" id="{75075620-9E2F-1E23-271E-39025B9A909B}"/>
              </a:ext>
            </a:extLst>
          </p:cNvPr>
          <p:cNvSpPr/>
          <p:nvPr/>
        </p:nvSpPr>
        <p:spPr>
          <a:xfrm>
            <a:off x="914400" y="499872"/>
            <a:ext cx="10363200" cy="0"/>
          </a:xfrm>
          <a:custGeom>
            <a:avLst/>
            <a:gdLst/>
            <a:ahLst/>
            <a:cxnLst/>
            <a:rect l="l" t="t" r="r" b="b"/>
            <a:pathLst>
              <a:path w="10363200">
                <a:moveTo>
                  <a:pt x="0" y="0"/>
                </a:moveTo>
                <a:lnTo>
                  <a:pt x="10363200" y="0"/>
                </a:lnTo>
              </a:path>
            </a:pathLst>
          </a:custGeom>
          <a:ln w="6096">
            <a:solidFill>
              <a:srgbClr val="575A57"/>
            </a:solidFill>
          </a:ln>
        </p:spPr>
        <p:txBody>
          <a:bodyPr wrap="square" lIns="0" tIns="0" rIns="0" bIns="0" rtlCol="0"/>
          <a:lstStyle/>
          <a:p>
            <a:endParaRPr/>
          </a:p>
        </p:txBody>
      </p:sp>
      <p:sp>
        <p:nvSpPr>
          <p:cNvPr id="9" name="object 3">
            <a:extLst>
              <a:ext uri="{FF2B5EF4-FFF2-40B4-BE49-F238E27FC236}">
                <a16:creationId xmlns:a16="http://schemas.microsoft.com/office/drawing/2014/main" id="{6DBFCEFB-D7F8-72DC-E65A-1AB849DCEE72}"/>
              </a:ext>
            </a:extLst>
          </p:cNvPr>
          <p:cNvSpPr txBox="1"/>
          <p:nvPr/>
        </p:nvSpPr>
        <p:spPr>
          <a:xfrm>
            <a:off x="649859" y="1524000"/>
            <a:ext cx="7840345" cy="4396203"/>
          </a:xfrm>
          <a:prstGeom prst="rect">
            <a:avLst/>
          </a:prstGeom>
        </p:spPr>
        <p:txBody>
          <a:bodyPr vert="horz" wrap="square" lIns="0" tIns="13335" rIns="0" bIns="0" rtlCol="0">
            <a:spAutoFit/>
          </a:bodyPr>
          <a:lstStyle/>
          <a:p>
            <a:pPr marL="56515">
              <a:lnSpc>
                <a:spcPct val="100000"/>
              </a:lnSpc>
              <a:spcBef>
                <a:spcPts val="105"/>
              </a:spcBef>
            </a:pPr>
            <a:r>
              <a:rPr b="1" spc="-5" dirty="0">
                <a:latin typeface="Arial"/>
                <a:cs typeface="Arial"/>
              </a:rPr>
              <a:t>Federal</a:t>
            </a:r>
            <a:r>
              <a:rPr b="1" spc="-55" dirty="0">
                <a:latin typeface="Arial"/>
                <a:cs typeface="Arial"/>
              </a:rPr>
              <a:t> </a:t>
            </a:r>
            <a:r>
              <a:rPr b="1" spc="-5" dirty="0">
                <a:latin typeface="Arial"/>
                <a:cs typeface="Arial"/>
              </a:rPr>
              <a:t>Common</a:t>
            </a:r>
            <a:r>
              <a:rPr b="1" spc="-20" dirty="0">
                <a:latin typeface="Arial"/>
                <a:cs typeface="Arial"/>
              </a:rPr>
              <a:t> </a:t>
            </a:r>
            <a:r>
              <a:rPr b="1" spc="-5" dirty="0">
                <a:latin typeface="Arial"/>
                <a:cs typeface="Arial"/>
              </a:rPr>
              <a:t>Rule</a:t>
            </a:r>
            <a:r>
              <a:rPr b="1" spc="-30" dirty="0">
                <a:latin typeface="Arial"/>
                <a:cs typeface="Arial"/>
              </a:rPr>
              <a:t> </a:t>
            </a:r>
            <a:r>
              <a:rPr b="1" spc="-5" dirty="0">
                <a:latin typeface="Arial"/>
                <a:cs typeface="Arial"/>
              </a:rPr>
              <a:t>Definitions</a:t>
            </a:r>
            <a:endParaRPr dirty="0">
              <a:latin typeface="Arial"/>
              <a:cs typeface="Arial"/>
            </a:endParaRPr>
          </a:p>
          <a:p>
            <a:pPr marL="285115" marR="243204" indent="-228600">
              <a:lnSpc>
                <a:spcPct val="120000"/>
              </a:lnSpc>
              <a:spcBef>
                <a:spcPts val="765"/>
              </a:spcBef>
              <a:buFont typeface="Arial MT"/>
              <a:buChar char="•"/>
              <a:tabLst>
                <a:tab pos="285115" algn="l"/>
                <a:tab pos="285750" algn="l"/>
              </a:tabLst>
            </a:pPr>
            <a:r>
              <a:rPr b="1" spc="-5" dirty="0">
                <a:latin typeface="Arial"/>
                <a:cs typeface="Arial"/>
              </a:rPr>
              <a:t>Research: </a:t>
            </a:r>
            <a:r>
              <a:rPr dirty="0">
                <a:latin typeface="Arial MT"/>
                <a:cs typeface="Arial MT"/>
              </a:rPr>
              <a:t>A </a:t>
            </a:r>
            <a:r>
              <a:rPr b="1" spc="-5" dirty="0">
                <a:latin typeface="Arial MT"/>
                <a:cs typeface="Arial MT"/>
              </a:rPr>
              <a:t>systematic </a:t>
            </a:r>
            <a:r>
              <a:rPr b="1" spc="-10" dirty="0">
                <a:latin typeface="Arial MT"/>
                <a:cs typeface="Arial MT"/>
              </a:rPr>
              <a:t>investigation</a:t>
            </a:r>
            <a:r>
              <a:rPr spc="-10" dirty="0">
                <a:latin typeface="Arial MT"/>
                <a:cs typeface="Arial MT"/>
              </a:rPr>
              <a:t>, </a:t>
            </a:r>
            <a:r>
              <a:rPr spc="-5" dirty="0">
                <a:latin typeface="Arial MT"/>
                <a:cs typeface="Arial MT"/>
              </a:rPr>
              <a:t>including research </a:t>
            </a:r>
            <a:r>
              <a:rPr spc="-10" dirty="0">
                <a:latin typeface="Arial MT"/>
                <a:cs typeface="Arial MT"/>
              </a:rPr>
              <a:t>development, </a:t>
            </a:r>
            <a:r>
              <a:rPr spc="-5" dirty="0">
                <a:latin typeface="Arial MT"/>
                <a:cs typeface="Arial MT"/>
              </a:rPr>
              <a:t>testing, </a:t>
            </a:r>
            <a:r>
              <a:rPr dirty="0">
                <a:latin typeface="Arial MT"/>
                <a:cs typeface="Arial MT"/>
              </a:rPr>
              <a:t>and </a:t>
            </a:r>
            <a:r>
              <a:rPr spc="-5" dirty="0">
                <a:latin typeface="Arial MT"/>
                <a:cs typeface="Arial MT"/>
              </a:rPr>
              <a:t>evaluation,</a:t>
            </a:r>
            <a:r>
              <a:rPr spc="-50" dirty="0">
                <a:latin typeface="Arial MT"/>
                <a:cs typeface="Arial MT"/>
              </a:rPr>
              <a:t> </a:t>
            </a:r>
            <a:r>
              <a:rPr spc="-5" dirty="0">
                <a:latin typeface="Arial MT"/>
                <a:cs typeface="Arial MT"/>
              </a:rPr>
              <a:t>designed</a:t>
            </a:r>
            <a:r>
              <a:rPr spc="-55" dirty="0">
                <a:latin typeface="Arial MT"/>
                <a:cs typeface="Arial MT"/>
              </a:rPr>
              <a:t> </a:t>
            </a:r>
            <a:r>
              <a:rPr dirty="0">
                <a:latin typeface="Arial MT"/>
                <a:cs typeface="Arial MT"/>
              </a:rPr>
              <a:t>to</a:t>
            </a:r>
            <a:r>
              <a:rPr lang="en-US" spc="380" dirty="0">
                <a:latin typeface="Arial MT"/>
                <a:cs typeface="Arial MT"/>
              </a:rPr>
              <a:t> </a:t>
            </a:r>
            <a:r>
              <a:rPr spc="-5" dirty="0">
                <a:latin typeface="Arial MT"/>
                <a:cs typeface="Arial MT"/>
              </a:rPr>
              <a:t>develop</a:t>
            </a:r>
            <a:r>
              <a:rPr spc="-55" dirty="0">
                <a:latin typeface="Arial MT"/>
                <a:cs typeface="Arial MT"/>
              </a:rPr>
              <a:t> </a:t>
            </a:r>
            <a:r>
              <a:rPr dirty="0">
                <a:latin typeface="Arial MT"/>
                <a:cs typeface="Arial MT"/>
              </a:rPr>
              <a:t>or</a:t>
            </a:r>
            <a:r>
              <a:rPr spc="-20" dirty="0">
                <a:latin typeface="Arial MT"/>
                <a:cs typeface="Arial MT"/>
              </a:rPr>
              <a:t> </a:t>
            </a:r>
            <a:r>
              <a:rPr spc="-5" dirty="0">
                <a:latin typeface="Arial MT"/>
                <a:cs typeface="Arial MT"/>
              </a:rPr>
              <a:t>contribute</a:t>
            </a:r>
            <a:r>
              <a:rPr spc="-55" dirty="0">
                <a:latin typeface="Arial MT"/>
                <a:cs typeface="Arial MT"/>
              </a:rPr>
              <a:t> </a:t>
            </a:r>
            <a:r>
              <a:rPr dirty="0">
                <a:latin typeface="Arial MT"/>
                <a:cs typeface="Arial MT"/>
              </a:rPr>
              <a:t>to</a:t>
            </a:r>
            <a:r>
              <a:rPr spc="-20" dirty="0">
                <a:latin typeface="Arial MT"/>
                <a:cs typeface="Arial MT"/>
              </a:rPr>
              <a:t> </a:t>
            </a:r>
            <a:r>
              <a:rPr spc="-5" dirty="0">
                <a:latin typeface="Arial MT"/>
                <a:cs typeface="Arial MT"/>
              </a:rPr>
              <a:t>generalizable</a:t>
            </a:r>
            <a:r>
              <a:rPr spc="-55" dirty="0">
                <a:latin typeface="Arial MT"/>
                <a:cs typeface="Arial MT"/>
              </a:rPr>
              <a:t> </a:t>
            </a:r>
            <a:r>
              <a:rPr spc="-5" dirty="0">
                <a:latin typeface="Arial MT"/>
                <a:cs typeface="Arial MT"/>
              </a:rPr>
              <a:t>knowledge.</a:t>
            </a:r>
            <a:r>
              <a:rPr spc="-120" dirty="0">
                <a:latin typeface="Arial MT"/>
                <a:cs typeface="Arial MT"/>
              </a:rPr>
              <a:t> </a:t>
            </a:r>
            <a:endParaRPr lang="en-US" spc="-120" dirty="0">
              <a:latin typeface="Arial MT"/>
              <a:cs typeface="Arial MT"/>
            </a:endParaRPr>
          </a:p>
          <a:p>
            <a:pPr marL="285115" marR="243204" indent="-228600">
              <a:lnSpc>
                <a:spcPct val="120000"/>
              </a:lnSpc>
              <a:spcBef>
                <a:spcPts val="765"/>
              </a:spcBef>
              <a:buFont typeface="Arial MT"/>
              <a:buChar char="•"/>
              <a:tabLst>
                <a:tab pos="285115" algn="l"/>
                <a:tab pos="285750" algn="l"/>
              </a:tabLst>
            </a:pPr>
            <a:endParaRPr sz="2000" dirty="0">
              <a:latin typeface="Arial MT"/>
              <a:cs typeface="Arial MT"/>
            </a:endParaRPr>
          </a:p>
          <a:p>
            <a:pPr marL="241300" indent="-228600">
              <a:lnSpc>
                <a:spcPct val="100000"/>
              </a:lnSpc>
              <a:buFont typeface="Arial MT"/>
              <a:buChar char="•"/>
              <a:tabLst>
                <a:tab pos="240665" algn="l"/>
                <a:tab pos="241300" algn="l"/>
              </a:tabLst>
            </a:pPr>
            <a:r>
              <a:rPr b="1" spc="-5" dirty="0">
                <a:latin typeface="Arial"/>
                <a:cs typeface="Arial"/>
              </a:rPr>
              <a:t>Human</a:t>
            </a:r>
            <a:r>
              <a:rPr b="1" spc="-35" dirty="0">
                <a:latin typeface="Arial"/>
                <a:cs typeface="Arial"/>
              </a:rPr>
              <a:t> </a:t>
            </a:r>
            <a:r>
              <a:rPr b="1" spc="-5" dirty="0">
                <a:latin typeface="Arial"/>
                <a:cs typeface="Arial"/>
              </a:rPr>
              <a:t>Subject:</a:t>
            </a:r>
            <a:r>
              <a:rPr b="1" spc="340" dirty="0">
                <a:latin typeface="Arial"/>
                <a:cs typeface="Arial"/>
              </a:rPr>
              <a:t> </a:t>
            </a:r>
            <a:r>
              <a:rPr dirty="0">
                <a:latin typeface="Arial MT"/>
                <a:cs typeface="Arial MT"/>
              </a:rPr>
              <a:t>A</a:t>
            </a:r>
            <a:r>
              <a:rPr spc="-145" dirty="0">
                <a:latin typeface="Arial MT"/>
                <a:cs typeface="Arial MT"/>
              </a:rPr>
              <a:t> </a:t>
            </a:r>
            <a:r>
              <a:rPr b="1" spc="-5" dirty="0">
                <a:latin typeface="Arial MT"/>
                <a:cs typeface="Arial MT"/>
              </a:rPr>
              <a:t>living</a:t>
            </a:r>
            <a:r>
              <a:rPr spc="-15" dirty="0">
                <a:latin typeface="Arial MT"/>
                <a:cs typeface="Arial MT"/>
              </a:rPr>
              <a:t> </a:t>
            </a:r>
            <a:r>
              <a:rPr spc="-5" dirty="0">
                <a:latin typeface="Arial MT"/>
                <a:cs typeface="Arial MT"/>
              </a:rPr>
              <a:t>individual</a:t>
            </a:r>
            <a:r>
              <a:rPr spc="-85" dirty="0">
                <a:latin typeface="Arial MT"/>
                <a:cs typeface="Arial MT"/>
              </a:rPr>
              <a:t> </a:t>
            </a:r>
            <a:r>
              <a:rPr spc="-5" dirty="0">
                <a:latin typeface="Arial MT"/>
                <a:cs typeface="Arial MT"/>
              </a:rPr>
              <a:t>about</a:t>
            </a:r>
            <a:r>
              <a:rPr spc="-70" dirty="0">
                <a:latin typeface="Arial MT"/>
                <a:cs typeface="Arial MT"/>
              </a:rPr>
              <a:t> </a:t>
            </a:r>
            <a:r>
              <a:rPr spc="-5" dirty="0">
                <a:latin typeface="Arial MT"/>
                <a:cs typeface="Arial MT"/>
              </a:rPr>
              <a:t>whom</a:t>
            </a:r>
            <a:r>
              <a:rPr spc="-20" dirty="0">
                <a:latin typeface="Arial MT"/>
                <a:cs typeface="Arial MT"/>
              </a:rPr>
              <a:t> </a:t>
            </a:r>
            <a:r>
              <a:rPr dirty="0">
                <a:latin typeface="Arial MT"/>
                <a:cs typeface="Arial MT"/>
              </a:rPr>
              <a:t>a </a:t>
            </a:r>
            <a:r>
              <a:rPr spc="-10" dirty="0">
                <a:latin typeface="Arial MT"/>
                <a:cs typeface="Arial MT"/>
              </a:rPr>
              <a:t>researcher:</a:t>
            </a:r>
            <a:endParaRPr dirty="0">
              <a:latin typeface="Arial MT"/>
              <a:cs typeface="Arial MT"/>
            </a:endParaRPr>
          </a:p>
          <a:p>
            <a:pPr marL="812800" marR="5080" lvl="1" indent="-343535">
              <a:lnSpc>
                <a:spcPct val="100000"/>
              </a:lnSpc>
              <a:spcBef>
                <a:spcPts val="805"/>
              </a:spcBef>
              <a:buAutoNum type="alphaLcParenBoth"/>
              <a:tabLst>
                <a:tab pos="813435" algn="l"/>
              </a:tabLst>
            </a:pPr>
            <a:r>
              <a:rPr dirty="0">
                <a:latin typeface="Arial MT"/>
                <a:cs typeface="Arial MT"/>
              </a:rPr>
              <a:t>obtains</a:t>
            </a:r>
            <a:r>
              <a:rPr spc="-55" dirty="0">
                <a:latin typeface="Arial MT"/>
                <a:cs typeface="Arial MT"/>
              </a:rPr>
              <a:t> </a:t>
            </a:r>
            <a:r>
              <a:rPr dirty="0">
                <a:latin typeface="Arial MT"/>
                <a:cs typeface="Arial MT"/>
              </a:rPr>
              <a:t>information</a:t>
            </a:r>
            <a:r>
              <a:rPr spc="-65" dirty="0">
                <a:latin typeface="Arial MT"/>
                <a:cs typeface="Arial MT"/>
              </a:rPr>
              <a:t> </a:t>
            </a:r>
            <a:r>
              <a:rPr dirty="0">
                <a:latin typeface="Arial MT"/>
                <a:cs typeface="Arial MT"/>
              </a:rPr>
              <a:t>or </a:t>
            </a:r>
            <a:r>
              <a:rPr spc="-10" dirty="0">
                <a:latin typeface="Arial MT"/>
                <a:cs typeface="Arial MT"/>
              </a:rPr>
              <a:t>biospecimens</a:t>
            </a:r>
            <a:r>
              <a:rPr spc="-50" dirty="0">
                <a:latin typeface="Arial MT"/>
                <a:cs typeface="Arial MT"/>
              </a:rPr>
              <a:t> </a:t>
            </a:r>
            <a:r>
              <a:rPr spc="-5" dirty="0">
                <a:latin typeface="Arial MT"/>
                <a:cs typeface="Arial MT"/>
              </a:rPr>
              <a:t>through</a:t>
            </a:r>
            <a:r>
              <a:rPr spc="-55" dirty="0">
                <a:latin typeface="Arial MT"/>
                <a:cs typeface="Arial MT"/>
              </a:rPr>
              <a:t> </a:t>
            </a:r>
            <a:r>
              <a:rPr spc="-5" dirty="0">
                <a:latin typeface="Arial MT"/>
                <a:cs typeface="Arial MT"/>
              </a:rPr>
              <a:t>intervention</a:t>
            </a:r>
            <a:r>
              <a:rPr spc="-65" dirty="0">
                <a:latin typeface="Arial MT"/>
                <a:cs typeface="Arial MT"/>
              </a:rPr>
              <a:t> </a:t>
            </a:r>
            <a:r>
              <a:rPr spc="-5" dirty="0">
                <a:latin typeface="Arial MT"/>
                <a:cs typeface="Arial MT"/>
              </a:rPr>
              <a:t>or</a:t>
            </a:r>
            <a:r>
              <a:rPr spc="15" dirty="0">
                <a:latin typeface="Arial MT"/>
                <a:cs typeface="Arial MT"/>
              </a:rPr>
              <a:t> </a:t>
            </a:r>
            <a:r>
              <a:rPr spc="-10" dirty="0">
                <a:latin typeface="Arial MT"/>
                <a:cs typeface="Arial MT"/>
              </a:rPr>
              <a:t>interaction,</a:t>
            </a:r>
            <a:r>
              <a:rPr spc="-50" dirty="0">
                <a:latin typeface="Arial MT"/>
                <a:cs typeface="Arial MT"/>
              </a:rPr>
              <a:t> </a:t>
            </a:r>
            <a:r>
              <a:rPr spc="-5" dirty="0">
                <a:latin typeface="Arial MT"/>
                <a:cs typeface="Arial MT"/>
              </a:rPr>
              <a:t>and</a:t>
            </a:r>
            <a:r>
              <a:rPr spc="-35" dirty="0">
                <a:latin typeface="Arial MT"/>
                <a:cs typeface="Arial MT"/>
              </a:rPr>
              <a:t> </a:t>
            </a:r>
            <a:r>
              <a:rPr dirty="0">
                <a:latin typeface="Arial MT"/>
                <a:cs typeface="Arial MT"/>
              </a:rPr>
              <a:t>uses,</a:t>
            </a:r>
            <a:r>
              <a:rPr spc="-10" dirty="0">
                <a:latin typeface="Arial MT"/>
                <a:cs typeface="Arial MT"/>
              </a:rPr>
              <a:t> </a:t>
            </a:r>
            <a:r>
              <a:rPr dirty="0">
                <a:latin typeface="Arial MT"/>
                <a:cs typeface="Arial MT"/>
              </a:rPr>
              <a:t>studies, </a:t>
            </a:r>
            <a:r>
              <a:rPr spc="-375" dirty="0">
                <a:latin typeface="Arial MT"/>
                <a:cs typeface="Arial MT"/>
              </a:rPr>
              <a:t> </a:t>
            </a:r>
            <a:r>
              <a:rPr spc="-5" dirty="0">
                <a:latin typeface="Arial MT"/>
                <a:cs typeface="Arial MT"/>
              </a:rPr>
              <a:t>or</a:t>
            </a:r>
            <a:r>
              <a:rPr spc="-10" dirty="0">
                <a:latin typeface="Arial MT"/>
                <a:cs typeface="Arial MT"/>
              </a:rPr>
              <a:t> </a:t>
            </a:r>
            <a:r>
              <a:rPr spc="-5" dirty="0">
                <a:latin typeface="Arial MT"/>
                <a:cs typeface="Arial MT"/>
              </a:rPr>
              <a:t>analyzes</a:t>
            </a:r>
            <a:r>
              <a:rPr spc="-50" dirty="0">
                <a:latin typeface="Arial MT"/>
                <a:cs typeface="Arial MT"/>
              </a:rPr>
              <a:t> </a:t>
            </a:r>
            <a:r>
              <a:rPr dirty="0">
                <a:latin typeface="Arial MT"/>
                <a:cs typeface="Arial MT"/>
              </a:rPr>
              <a:t>it;</a:t>
            </a:r>
            <a:r>
              <a:rPr lang="en-US" dirty="0">
                <a:latin typeface="Arial MT"/>
                <a:cs typeface="Arial MT"/>
              </a:rPr>
              <a:t> (</a:t>
            </a:r>
            <a:r>
              <a:rPr lang="en-US" b="1" dirty="0">
                <a:solidFill>
                  <a:srgbClr val="FF0000"/>
                </a:solidFill>
              </a:rPr>
              <a:t>direct interaction or intervention</a:t>
            </a:r>
            <a:r>
              <a:rPr lang="en-US" dirty="0">
                <a:latin typeface="Arial MT"/>
                <a:cs typeface="Arial MT"/>
              </a:rPr>
              <a:t>); </a:t>
            </a:r>
            <a:r>
              <a:rPr spc="-5" dirty="0">
                <a:latin typeface="Arial MT"/>
                <a:cs typeface="Arial MT"/>
              </a:rPr>
              <a:t>O</a:t>
            </a:r>
            <a:r>
              <a:rPr lang="en-US" spc="-5" dirty="0">
                <a:latin typeface="Arial MT"/>
                <a:cs typeface="Arial MT"/>
              </a:rPr>
              <a:t>R</a:t>
            </a:r>
            <a:endParaRPr lang="en-US" dirty="0">
              <a:latin typeface="Arial MT"/>
              <a:cs typeface="Arial MT"/>
            </a:endParaRPr>
          </a:p>
          <a:p>
            <a:pPr marL="783590" lvl="1" indent="-314325">
              <a:lnSpc>
                <a:spcPct val="100000"/>
              </a:lnSpc>
              <a:spcBef>
                <a:spcPts val="800"/>
              </a:spcBef>
              <a:buAutoNum type="alphaLcParenBoth" startAt="2"/>
              <a:tabLst>
                <a:tab pos="784225" algn="l"/>
              </a:tabLst>
            </a:pPr>
            <a:r>
              <a:rPr lang="en-US" dirty="0">
                <a:latin typeface="Arial MT"/>
                <a:cs typeface="Arial MT"/>
              </a:rPr>
              <a:t>obtains,</a:t>
            </a:r>
            <a:r>
              <a:rPr lang="en-US" spc="-65" dirty="0">
                <a:latin typeface="Arial MT"/>
                <a:cs typeface="Arial MT"/>
              </a:rPr>
              <a:t> </a:t>
            </a:r>
            <a:r>
              <a:rPr lang="en-US" dirty="0">
                <a:latin typeface="Arial MT"/>
                <a:cs typeface="Arial MT"/>
              </a:rPr>
              <a:t>uses,</a:t>
            </a:r>
            <a:r>
              <a:rPr lang="en-US" spc="-30" dirty="0">
                <a:latin typeface="Arial MT"/>
                <a:cs typeface="Arial MT"/>
              </a:rPr>
              <a:t> </a:t>
            </a:r>
            <a:r>
              <a:rPr lang="en-US" dirty="0">
                <a:latin typeface="Arial MT"/>
                <a:cs typeface="Arial MT"/>
              </a:rPr>
              <a:t>studies,</a:t>
            </a:r>
            <a:r>
              <a:rPr lang="en-US" spc="-50" dirty="0">
                <a:latin typeface="Arial MT"/>
                <a:cs typeface="Arial MT"/>
              </a:rPr>
              <a:t> </a:t>
            </a:r>
            <a:r>
              <a:rPr lang="en-US" spc="-5" dirty="0">
                <a:latin typeface="Arial MT"/>
                <a:cs typeface="Arial MT"/>
              </a:rPr>
              <a:t>analyzes,</a:t>
            </a:r>
            <a:r>
              <a:rPr lang="en-US" spc="-45" dirty="0">
                <a:latin typeface="Arial MT"/>
                <a:cs typeface="Arial MT"/>
              </a:rPr>
              <a:t> </a:t>
            </a:r>
            <a:r>
              <a:rPr lang="en-US" spc="-5" dirty="0">
                <a:latin typeface="Arial MT"/>
                <a:cs typeface="Arial MT"/>
              </a:rPr>
              <a:t>or</a:t>
            </a:r>
            <a:r>
              <a:rPr lang="en-US" spc="-15" dirty="0">
                <a:latin typeface="Arial MT"/>
                <a:cs typeface="Arial MT"/>
              </a:rPr>
              <a:t> </a:t>
            </a:r>
            <a:r>
              <a:rPr lang="en-US" spc="-5" dirty="0">
                <a:latin typeface="Arial MT"/>
                <a:cs typeface="Arial MT"/>
              </a:rPr>
              <a:t>generates</a:t>
            </a:r>
            <a:r>
              <a:rPr lang="en-US" spc="-55" dirty="0">
                <a:latin typeface="Arial MT"/>
                <a:cs typeface="Arial MT"/>
              </a:rPr>
              <a:t> </a:t>
            </a:r>
            <a:r>
              <a:rPr lang="en-US" b="1" i="1" spc="-10" dirty="0">
                <a:solidFill>
                  <a:srgbClr val="FF0000"/>
                </a:solidFill>
                <a:latin typeface="Arial"/>
                <a:cs typeface="Arial"/>
              </a:rPr>
              <a:t>identifiable</a:t>
            </a:r>
            <a:r>
              <a:rPr lang="en-US" b="1" i="1" spc="-25" dirty="0">
                <a:solidFill>
                  <a:srgbClr val="FF0000"/>
                </a:solidFill>
                <a:latin typeface="Arial"/>
                <a:cs typeface="Arial"/>
              </a:rPr>
              <a:t> </a:t>
            </a:r>
            <a:r>
              <a:rPr lang="en-US" b="1" i="1" dirty="0">
                <a:solidFill>
                  <a:srgbClr val="FF0000"/>
                </a:solidFill>
                <a:latin typeface="Arial"/>
                <a:cs typeface="Arial"/>
              </a:rPr>
              <a:t>private</a:t>
            </a:r>
            <a:r>
              <a:rPr lang="en-US" b="1" i="1" spc="-35" dirty="0">
                <a:solidFill>
                  <a:srgbClr val="FF0000"/>
                </a:solidFill>
                <a:latin typeface="Arial"/>
                <a:cs typeface="Arial"/>
              </a:rPr>
              <a:t> </a:t>
            </a:r>
            <a:r>
              <a:rPr lang="en-US" b="1" i="1" spc="-5" dirty="0">
                <a:solidFill>
                  <a:srgbClr val="FF0000"/>
                </a:solidFill>
                <a:latin typeface="Arial"/>
                <a:cs typeface="Arial"/>
              </a:rPr>
              <a:t>information</a:t>
            </a:r>
            <a:r>
              <a:rPr lang="en-US" b="1" i="1" spc="-25" dirty="0">
                <a:solidFill>
                  <a:srgbClr val="FF0000"/>
                </a:solidFill>
                <a:latin typeface="Arial"/>
                <a:cs typeface="Arial"/>
              </a:rPr>
              <a:t> </a:t>
            </a:r>
            <a:r>
              <a:rPr lang="en-US" dirty="0">
                <a:latin typeface="Arial MT"/>
                <a:cs typeface="Arial MT"/>
              </a:rPr>
              <a:t>or </a:t>
            </a:r>
            <a:r>
              <a:rPr lang="en-US" spc="-10" dirty="0">
                <a:latin typeface="Arial MT"/>
                <a:cs typeface="Arial MT"/>
              </a:rPr>
              <a:t>Biospecimens (</a:t>
            </a:r>
            <a:r>
              <a:rPr lang="en-US" b="1" dirty="0">
                <a:solidFill>
                  <a:srgbClr val="FF0000"/>
                </a:solidFill>
              </a:rPr>
              <a:t>already existing</a:t>
            </a:r>
            <a:r>
              <a:rPr lang="en-US" spc="-10" dirty="0">
                <a:latin typeface="Arial MT"/>
                <a:cs typeface="Arial MT"/>
              </a:rPr>
              <a:t>).</a:t>
            </a:r>
          </a:p>
          <a:p>
            <a:pPr marL="469265" lvl="1">
              <a:lnSpc>
                <a:spcPct val="100000"/>
              </a:lnSpc>
              <a:spcBef>
                <a:spcPts val="800"/>
              </a:spcBef>
              <a:tabLst>
                <a:tab pos="784225" algn="l"/>
              </a:tabLst>
            </a:pPr>
            <a:endParaRPr lang="en-US" sz="1400" spc="-10" dirty="0">
              <a:latin typeface="Arial MT"/>
              <a:cs typeface="Arial MT"/>
            </a:endParaRPr>
          </a:p>
          <a:p>
            <a:pPr marL="469265" lvl="1">
              <a:lnSpc>
                <a:spcPct val="100000"/>
              </a:lnSpc>
              <a:spcBef>
                <a:spcPts val="800"/>
              </a:spcBef>
              <a:tabLst>
                <a:tab pos="784225" algn="l"/>
              </a:tabLst>
            </a:pPr>
            <a:endParaRPr lang="en-US" sz="1600" spc="-10" dirty="0">
              <a:latin typeface="Arial MT"/>
              <a:cs typeface="Arial MT"/>
            </a:endParaRPr>
          </a:p>
        </p:txBody>
      </p:sp>
      <p:sp>
        <p:nvSpPr>
          <p:cNvPr id="10" name="object 4">
            <a:extLst>
              <a:ext uri="{FF2B5EF4-FFF2-40B4-BE49-F238E27FC236}">
                <a16:creationId xmlns:a16="http://schemas.microsoft.com/office/drawing/2014/main" id="{E36B93A9-5085-837F-C271-E81E649644B8}"/>
              </a:ext>
            </a:extLst>
          </p:cNvPr>
          <p:cNvSpPr txBox="1">
            <a:spLocks noGrp="1"/>
          </p:cNvSpPr>
          <p:nvPr>
            <p:ph type="title"/>
          </p:nvPr>
        </p:nvSpPr>
        <p:spPr>
          <a:xfrm>
            <a:off x="970584" y="631063"/>
            <a:ext cx="7011034" cy="482600"/>
          </a:xfrm>
          <a:prstGeom prst="rect">
            <a:avLst/>
          </a:prstGeom>
        </p:spPr>
        <p:txBody>
          <a:bodyPr vert="horz" wrap="square" lIns="0" tIns="12700" rIns="0" bIns="0" rtlCol="0">
            <a:spAutoFit/>
          </a:bodyPr>
          <a:lstStyle/>
          <a:p>
            <a:pPr marL="12700">
              <a:lnSpc>
                <a:spcPct val="100000"/>
              </a:lnSpc>
              <a:spcBef>
                <a:spcPts val="100"/>
              </a:spcBef>
            </a:pPr>
            <a:r>
              <a:rPr lang="en-US" sz="3000" dirty="0"/>
              <a:t>What is</a:t>
            </a:r>
            <a:r>
              <a:rPr lang="en-US" sz="3000" spc="-20" dirty="0"/>
              <a:t> </a:t>
            </a:r>
            <a:r>
              <a:rPr lang="en-US" sz="3000" spc="-5" dirty="0"/>
              <a:t>human</a:t>
            </a:r>
            <a:r>
              <a:rPr lang="en-US" sz="3000" spc="-70" dirty="0"/>
              <a:t> </a:t>
            </a:r>
            <a:r>
              <a:rPr lang="en-US" sz="3000" spc="-5" dirty="0"/>
              <a:t>subjects</a:t>
            </a:r>
            <a:r>
              <a:rPr lang="en-US" sz="3000" spc="-30" dirty="0"/>
              <a:t> </a:t>
            </a:r>
            <a:r>
              <a:rPr lang="en-US" sz="3000" spc="-5" dirty="0"/>
              <a:t>research</a:t>
            </a:r>
            <a:r>
              <a:rPr lang="en-US" sz="3000" spc="-45" dirty="0"/>
              <a:t> </a:t>
            </a:r>
            <a:r>
              <a:rPr lang="en-US" sz="3000" spc="-5" dirty="0"/>
              <a:t>(HSR)?</a:t>
            </a:r>
            <a:endParaRPr lang="en-US" sz="3000" dirty="0"/>
          </a:p>
        </p:txBody>
      </p:sp>
      <p:grpSp>
        <p:nvGrpSpPr>
          <p:cNvPr id="11" name="object 5">
            <a:extLst>
              <a:ext uri="{FF2B5EF4-FFF2-40B4-BE49-F238E27FC236}">
                <a16:creationId xmlns:a16="http://schemas.microsoft.com/office/drawing/2014/main" id="{178F1103-57B9-F809-DD48-9E4BF819AF64}"/>
              </a:ext>
            </a:extLst>
          </p:cNvPr>
          <p:cNvGrpSpPr/>
          <p:nvPr/>
        </p:nvGrpSpPr>
        <p:grpSpPr>
          <a:xfrm>
            <a:off x="8628888" y="370331"/>
            <a:ext cx="3042285" cy="3083560"/>
            <a:chOff x="8628888" y="370331"/>
            <a:chExt cx="3042285" cy="3083560"/>
          </a:xfrm>
        </p:grpSpPr>
        <p:pic>
          <p:nvPicPr>
            <p:cNvPr id="12" name="object 6">
              <a:extLst>
                <a:ext uri="{FF2B5EF4-FFF2-40B4-BE49-F238E27FC236}">
                  <a16:creationId xmlns:a16="http://schemas.microsoft.com/office/drawing/2014/main" id="{31B855A0-BB06-AFD4-63C9-8E1A387E72EB}"/>
                </a:ext>
              </a:extLst>
            </p:cNvPr>
            <p:cNvPicPr/>
            <p:nvPr/>
          </p:nvPicPr>
          <p:blipFill>
            <a:blip r:embed="rId2" cstate="print"/>
            <a:stretch>
              <a:fillRect/>
            </a:stretch>
          </p:blipFill>
          <p:spPr>
            <a:xfrm>
              <a:off x="8628888" y="370331"/>
              <a:ext cx="2903220" cy="1770888"/>
            </a:xfrm>
            <a:prstGeom prst="rect">
              <a:avLst/>
            </a:prstGeom>
          </p:spPr>
        </p:pic>
        <p:pic>
          <p:nvPicPr>
            <p:cNvPr id="13" name="object 7">
              <a:extLst>
                <a:ext uri="{FF2B5EF4-FFF2-40B4-BE49-F238E27FC236}">
                  <a16:creationId xmlns:a16="http://schemas.microsoft.com/office/drawing/2014/main" id="{C9E8F128-47FC-5743-2DDD-D98E5468853C}"/>
                </a:ext>
              </a:extLst>
            </p:cNvPr>
            <p:cNvPicPr/>
            <p:nvPr/>
          </p:nvPicPr>
          <p:blipFill>
            <a:blip r:embed="rId3" cstate="print"/>
            <a:stretch>
              <a:fillRect/>
            </a:stretch>
          </p:blipFill>
          <p:spPr>
            <a:xfrm>
              <a:off x="8654796" y="396239"/>
              <a:ext cx="2801111" cy="1668779"/>
            </a:xfrm>
            <a:prstGeom prst="rect">
              <a:avLst/>
            </a:prstGeom>
          </p:spPr>
        </p:pic>
        <p:pic>
          <p:nvPicPr>
            <p:cNvPr id="14" name="object 8">
              <a:extLst>
                <a:ext uri="{FF2B5EF4-FFF2-40B4-BE49-F238E27FC236}">
                  <a16:creationId xmlns:a16="http://schemas.microsoft.com/office/drawing/2014/main" id="{48DAB6D4-4BC7-D955-DBF1-AD1537A81106}"/>
                </a:ext>
              </a:extLst>
            </p:cNvPr>
            <p:cNvPicPr/>
            <p:nvPr/>
          </p:nvPicPr>
          <p:blipFill>
            <a:blip r:embed="rId4" cstate="print"/>
            <a:stretch>
              <a:fillRect/>
            </a:stretch>
          </p:blipFill>
          <p:spPr>
            <a:xfrm>
              <a:off x="8891016" y="1978151"/>
              <a:ext cx="2779776" cy="1475232"/>
            </a:xfrm>
            <a:prstGeom prst="rect">
              <a:avLst/>
            </a:prstGeom>
          </p:spPr>
        </p:pic>
      </p:grpSp>
      <p:grpSp>
        <p:nvGrpSpPr>
          <p:cNvPr id="15" name="object 10">
            <a:extLst>
              <a:ext uri="{FF2B5EF4-FFF2-40B4-BE49-F238E27FC236}">
                <a16:creationId xmlns:a16="http://schemas.microsoft.com/office/drawing/2014/main" id="{A07A9C19-46A0-4EDB-B2AA-F3030A59977D}"/>
              </a:ext>
            </a:extLst>
          </p:cNvPr>
          <p:cNvGrpSpPr/>
          <p:nvPr/>
        </p:nvGrpSpPr>
        <p:grpSpPr>
          <a:xfrm>
            <a:off x="8869680" y="3435096"/>
            <a:ext cx="2927985" cy="1597660"/>
            <a:chOff x="8869680" y="3435096"/>
            <a:chExt cx="2927985" cy="1597660"/>
          </a:xfrm>
        </p:grpSpPr>
        <p:pic>
          <p:nvPicPr>
            <p:cNvPr id="16" name="object 11">
              <a:extLst>
                <a:ext uri="{FF2B5EF4-FFF2-40B4-BE49-F238E27FC236}">
                  <a16:creationId xmlns:a16="http://schemas.microsoft.com/office/drawing/2014/main" id="{C1A0A020-889B-7262-27F1-B1E8A124CE0F}"/>
                </a:ext>
              </a:extLst>
            </p:cNvPr>
            <p:cNvPicPr/>
            <p:nvPr/>
          </p:nvPicPr>
          <p:blipFill>
            <a:blip r:embed="rId5" cstate="print"/>
            <a:stretch>
              <a:fillRect/>
            </a:stretch>
          </p:blipFill>
          <p:spPr>
            <a:xfrm>
              <a:off x="8869680" y="3435096"/>
              <a:ext cx="2927604" cy="1597152"/>
            </a:xfrm>
            <a:prstGeom prst="rect">
              <a:avLst/>
            </a:prstGeom>
          </p:spPr>
        </p:pic>
        <p:pic>
          <p:nvPicPr>
            <p:cNvPr id="17" name="object 12">
              <a:extLst>
                <a:ext uri="{FF2B5EF4-FFF2-40B4-BE49-F238E27FC236}">
                  <a16:creationId xmlns:a16="http://schemas.microsoft.com/office/drawing/2014/main" id="{958B621B-8016-6540-639B-D890B31D1ADC}"/>
                </a:ext>
              </a:extLst>
            </p:cNvPr>
            <p:cNvPicPr/>
            <p:nvPr/>
          </p:nvPicPr>
          <p:blipFill>
            <a:blip r:embed="rId6" cstate="print"/>
            <a:stretch>
              <a:fillRect/>
            </a:stretch>
          </p:blipFill>
          <p:spPr>
            <a:xfrm>
              <a:off x="8891016" y="3456432"/>
              <a:ext cx="2801112" cy="1470659"/>
            </a:xfrm>
            <a:prstGeom prst="rect">
              <a:avLst/>
            </a:prstGeom>
          </p:spPr>
        </p:pic>
      </p:grpSp>
      <p:pic>
        <p:nvPicPr>
          <p:cNvPr id="18" name="object 14">
            <a:extLst>
              <a:ext uri="{FF2B5EF4-FFF2-40B4-BE49-F238E27FC236}">
                <a16:creationId xmlns:a16="http://schemas.microsoft.com/office/drawing/2014/main" id="{B4B163C6-F7A3-9A20-59D4-18478BEFFFAC}"/>
              </a:ext>
            </a:extLst>
          </p:cNvPr>
          <p:cNvPicPr/>
          <p:nvPr/>
        </p:nvPicPr>
        <p:blipFill>
          <a:blip r:embed="rId7" cstate="print"/>
          <a:stretch>
            <a:fillRect/>
          </a:stretch>
        </p:blipFill>
        <p:spPr>
          <a:xfrm>
            <a:off x="8910828" y="4974335"/>
            <a:ext cx="2781300" cy="1478280"/>
          </a:xfrm>
          <a:prstGeom prst="rect">
            <a:avLst/>
          </a:prstGeom>
        </p:spPr>
      </p:pic>
    </p:spTree>
    <p:extLst>
      <p:ext uri="{BB962C8B-B14F-4D97-AF65-F5344CB8AC3E}">
        <p14:creationId xmlns:p14="http://schemas.microsoft.com/office/powerpoint/2010/main" val="108697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94E7C25-5572-713A-35B5-24F0D3AD2039}"/>
            </a:ext>
          </a:extLst>
        </p:cNvPr>
        <p:cNvGrpSpPr/>
        <p:nvPr/>
      </p:nvGrpSpPr>
      <p:grpSpPr>
        <a:xfrm>
          <a:off x="0" y="0"/>
          <a:ext cx="0" cy="0"/>
          <a:chOff x="0" y="0"/>
          <a:chExt cx="0" cy="0"/>
        </a:xfrm>
      </p:grpSpPr>
      <p:sp>
        <p:nvSpPr>
          <p:cNvPr id="6" name="object 6">
            <a:extLst>
              <a:ext uri="{FF2B5EF4-FFF2-40B4-BE49-F238E27FC236}">
                <a16:creationId xmlns:a16="http://schemas.microsoft.com/office/drawing/2014/main" id="{F91F5168-D91B-94A7-2BC6-5A925D747D42}"/>
              </a:ext>
            </a:extLst>
          </p:cNvPr>
          <p:cNvSpPr/>
          <p:nvPr/>
        </p:nvSpPr>
        <p:spPr>
          <a:xfrm>
            <a:off x="914400" y="499872"/>
            <a:ext cx="10363200" cy="0"/>
          </a:xfrm>
          <a:custGeom>
            <a:avLst/>
            <a:gdLst/>
            <a:ahLst/>
            <a:cxnLst/>
            <a:rect l="l" t="t" r="r" b="b"/>
            <a:pathLst>
              <a:path w="10363200">
                <a:moveTo>
                  <a:pt x="0" y="0"/>
                </a:moveTo>
                <a:lnTo>
                  <a:pt x="10363200" y="0"/>
                </a:lnTo>
              </a:path>
            </a:pathLst>
          </a:custGeom>
          <a:ln w="6096">
            <a:solidFill>
              <a:srgbClr val="575A57"/>
            </a:solidFill>
          </a:ln>
        </p:spPr>
        <p:txBody>
          <a:bodyPr wrap="square" lIns="0" tIns="0" rIns="0" bIns="0" rtlCol="0"/>
          <a:lstStyle/>
          <a:p>
            <a:endParaRPr/>
          </a:p>
        </p:txBody>
      </p:sp>
      <p:sp>
        <p:nvSpPr>
          <p:cNvPr id="9" name="object 3">
            <a:extLst>
              <a:ext uri="{FF2B5EF4-FFF2-40B4-BE49-F238E27FC236}">
                <a16:creationId xmlns:a16="http://schemas.microsoft.com/office/drawing/2014/main" id="{01390799-BB61-A040-3CB0-B5E651F20A51}"/>
              </a:ext>
            </a:extLst>
          </p:cNvPr>
          <p:cNvSpPr txBox="1"/>
          <p:nvPr/>
        </p:nvSpPr>
        <p:spPr>
          <a:xfrm>
            <a:off x="649859" y="1524000"/>
            <a:ext cx="7840345" cy="4381456"/>
          </a:xfrm>
          <a:prstGeom prst="rect">
            <a:avLst/>
          </a:prstGeom>
        </p:spPr>
        <p:txBody>
          <a:bodyPr vert="horz" wrap="square" lIns="0" tIns="13335" rIns="0" bIns="0" rtlCol="0">
            <a:spAutoFit/>
          </a:bodyPr>
          <a:lstStyle/>
          <a:p>
            <a:pPr marL="285115" marR="243204" indent="-228600">
              <a:lnSpc>
                <a:spcPct val="120000"/>
              </a:lnSpc>
              <a:spcBef>
                <a:spcPts val="765"/>
              </a:spcBef>
              <a:buFont typeface="Arial MT"/>
              <a:buChar char="•"/>
              <a:tabLst>
                <a:tab pos="285115" algn="l"/>
                <a:tab pos="285750" algn="l"/>
              </a:tabLst>
            </a:pPr>
            <a:r>
              <a:rPr lang="en-US" sz="1700" dirty="0"/>
              <a:t>The </a:t>
            </a:r>
            <a:r>
              <a:rPr lang="en-US" sz="1700" b="1" dirty="0"/>
              <a:t>Common Rule</a:t>
            </a:r>
            <a:r>
              <a:rPr lang="en-US" sz="1700" dirty="0"/>
              <a:t> generally does not apply to </a:t>
            </a:r>
            <a:r>
              <a:rPr lang="en-US" sz="1700" b="1" dirty="0"/>
              <a:t>deceased</a:t>
            </a:r>
            <a:r>
              <a:rPr lang="en-US" sz="1700" dirty="0"/>
              <a:t> individuals. However, other regulations, such as HIPAA, state laws, and institutional policies, may regulate how their data and biospecimens are handled</a:t>
            </a:r>
            <a:r>
              <a:rPr lang="ar-SA" sz="1700" dirty="0"/>
              <a:t>.</a:t>
            </a:r>
          </a:p>
          <a:p>
            <a:pPr marL="285115" marR="243204" indent="-228600">
              <a:lnSpc>
                <a:spcPct val="120000"/>
              </a:lnSpc>
              <a:spcBef>
                <a:spcPts val="765"/>
              </a:spcBef>
              <a:buFont typeface="Arial MT"/>
              <a:buChar char="•"/>
              <a:tabLst>
                <a:tab pos="285115" algn="l"/>
                <a:tab pos="285750" algn="l"/>
              </a:tabLst>
            </a:pPr>
            <a:r>
              <a:rPr lang="en-US" sz="1700" b="1" dirty="0"/>
              <a:t>Protected Health Information (PHI)</a:t>
            </a:r>
            <a:r>
              <a:rPr lang="en-US" sz="1700" dirty="0"/>
              <a:t> of deceased individuals remains protected under HIPAA for </a:t>
            </a:r>
            <a:r>
              <a:rPr lang="en-US" sz="1700" b="1" dirty="0"/>
              <a:t>50 years</a:t>
            </a:r>
            <a:r>
              <a:rPr lang="en-US" sz="1700" dirty="0"/>
              <a:t> after the individual's death,  which may require obtaining a waiver of authorization from an Institutional Review Board (IRB) and Proving the deceased status of individuals to access their medical information for research (not legally required).</a:t>
            </a:r>
          </a:p>
          <a:p>
            <a:pPr marL="285115" marR="243204" indent="-228600">
              <a:lnSpc>
                <a:spcPct val="120000"/>
              </a:lnSpc>
              <a:spcBef>
                <a:spcPts val="765"/>
              </a:spcBef>
              <a:buFont typeface="Arial MT"/>
              <a:buChar char="•"/>
              <a:tabLst>
                <a:tab pos="285115" algn="l"/>
                <a:tab pos="285750" algn="l"/>
              </a:tabLst>
            </a:pPr>
            <a:r>
              <a:rPr lang="en-US" sz="1700" dirty="0"/>
              <a:t>Consent procedures might still apply if the research involves biospecimens from deceased individuals (e.g., organ or tissue donation). In many cases, this could involve prior consent from the deceased or their family before death.</a:t>
            </a:r>
          </a:p>
          <a:p>
            <a:pPr marL="285115" marR="243204" indent="-228600">
              <a:lnSpc>
                <a:spcPct val="120000"/>
              </a:lnSpc>
              <a:spcBef>
                <a:spcPts val="765"/>
              </a:spcBef>
              <a:buFont typeface="Arial MT"/>
              <a:buChar char="•"/>
              <a:tabLst>
                <a:tab pos="285115" algn="l"/>
                <a:tab pos="285750" algn="l"/>
              </a:tabLst>
            </a:pPr>
            <a:r>
              <a:rPr lang="en-US" sz="1700" dirty="0"/>
              <a:t>Rules governing </a:t>
            </a:r>
            <a:r>
              <a:rPr lang="en-US" sz="1700" b="1" dirty="0"/>
              <a:t>body donation</a:t>
            </a:r>
            <a:r>
              <a:rPr lang="en-US" sz="1700" dirty="0"/>
              <a:t> for research, such as anatomical studies or biobanking, vary by jurisdiction and institution.</a:t>
            </a:r>
            <a:endParaRPr lang="en-US" dirty="0"/>
          </a:p>
        </p:txBody>
      </p:sp>
      <p:sp>
        <p:nvSpPr>
          <p:cNvPr id="10" name="object 4">
            <a:extLst>
              <a:ext uri="{FF2B5EF4-FFF2-40B4-BE49-F238E27FC236}">
                <a16:creationId xmlns:a16="http://schemas.microsoft.com/office/drawing/2014/main" id="{046CF338-C546-D99A-26C7-C3ABFF1BCE74}"/>
              </a:ext>
            </a:extLst>
          </p:cNvPr>
          <p:cNvSpPr txBox="1">
            <a:spLocks noGrp="1"/>
          </p:cNvSpPr>
          <p:nvPr>
            <p:ph type="title"/>
          </p:nvPr>
        </p:nvSpPr>
        <p:spPr>
          <a:xfrm>
            <a:off x="970584" y="631063"/>
            <a:ext cx="7011034" cy="482600"/>
          </a:xfrm>
          <a:prstGeom prst="rect">
            <a:avLst/>
          </a:prstGeom>
        </p:spPr>
        <p:txBody>
          <a:bodyPr vert="horz" wrap="square" lIns="0" tIns="12700" rIns="0" bIns="0" rtlCol="0">
            <a:spAutoFit/>
          </a:bodyPr>
          <a:lstStyle/>
          <a:p>
            <a:pPr marL="12700">
              <a:lnSpc>
                <a:spcPct val="100000"/>
              </a:lnSpc>
              <a:spcBef>
                <a:spcPts val="100"/>
              </a:spcBef>
            </a:pPr>
            <a:r>
              <a:rPr lang="en-US" sz="3000" dirty="0"/>
              <a:t>What is</a:t>
            </a:r>
            <a:r>
              <a:rPr lang="en-US" sz="3000" spc="-20" dirty="0"/>
              <a:t> </a:t>
            </a:r>
            <a:r>
              <a:rPr lang="en-US" sz="3000" spc="-5" dirty="0"/>
              <a:t>human</a:t>
            </a:r>
            <a:r>
              <a:rPr lang="en-US" sz="3000" spc="-70" dirty="0"/>
              <a:t> </a:t>
            </a:r>
            <a:r>
              <a:rPr lang="en-US" sz="3000" spc="-5" dirty="0"/>
              <a:t>subjects</a:t>
            </a:r>
            <a:r>
              <a:rPr lang="en-US" sz="3000" spc="-30" dirty="0"/>
              <a:t> </a:t>
            </a:r>
            <a:r>
              <a:rPr lang="en-US" sz="3000" spc="-5" dirty="0"/>
              <a:t>research</a:t>
            </a:r>
            <a:r>
              <a:rPr lang="en-US" sz="3000" spc="-45" dirty="0"/>
              <a:t> </a:t>
            </a:r>
            <a:r>
              <a:rPr lang="en-US" sz="3000" spc="-5" dirty="0"/>
              <a:t>(HSR)?</a:t>
            </a:r>
            <a:endParaRPr lang="en-US" sz="3000" dirty="0"/>
          </a:p>
        </p:txBody>
      </p:sp>
      <p:grpSp>
        <p:nvGrpSpPr>
          <p:cNvPr id="11" name="object 5">
            <a:extLst>
              <a:ext uri="{FF2B5EF4-FFF2-40B4-BE49-F238E27FC236}">
                <a16:creationId xmlns:a16="http://schemas.microsoft.com/office/drawing/2014/main" id="{261C1E34-1E9F-5CC3-1E87-5E8296ABC0DD}"/>
              </a:ext>
            </a:extLst>
          </p:cNvPr>
          <p:cNvGrpSpPr/>
          <p:nvPr/>
        </p:nvGrpSpPr>
        <p:grpSpPr>
          <a:xfrm>
            <a:off x="8628888" y="370331"/>
            <a:ext cx="3042285" cy="3083560"/>
            <a:chOff x="8628888" y="370331"/>
            <a:chExt cx="3042285" cy="3083560"/>
          </a:xfrm>
        </p:grpSpPr>
        <p:pic>
          <p:nvPicPr>
            <p:cNvPr id="12" name="object 6">
              <a:extLst>
                <a:ext uri="{FF2B5EF4-FFF2-40B4-BE49-F238E27FC236}">
                  <a16:creationId xmlns:a16="http://schemas.microsoft.com/office/drawing/2014/main" id="{4B3109A4-7734-E0EA-28B4-94EB0C26F242}"/>
                </a:ext>
              </a:extLst>
            </p:cNvPr>
            <p:cNvPicPr/>
            <p:nvPr/>
          </p:nvPicPr>
          <p:blipFill>
            <a:blip r:embed="rId2" cstate="print"/>
            <a:stretch>
              <a:fillRect/>
            </a:stretch>
          </p:blipFill>
          <p:spPr>
            <a:xfrm>
              <a:off x="8628888" y="370331"/>
              <a:ext cx="2903220" cy="1770888"/>
            </a:xfrm>
            <a:prstGeom prst="rect">
              <a:avLst/>
            </a:prstGeom>
          </p:spPr>
        </p:pic>
        <p:pic>
          <p:nvPicPr>
            <p:cNvPr id="13" name="object 7">
              <a:extLst>
                <a:ext uri="{FF2B5EF4-FFF2-40B4-BE49-F238E27FC236}">
                  <a16:creationId xmlns:a16="http://schemas.microsoft.com/office/drawing/2014/main" id="{8320A3A8-238A-BB9B-8BFD-18C704F3F65C}"/>
                </a:ext>
              </a:extLst>
            </p:cNvPr>
            <p:cNvPicPr/>
            <p:nvPr/>
          </p:nvPicPr>
          <p:blipFill>
            <a:blip r:embed="rId3" cstate="print"/>
            <a:stretch>
              <a:fillRect/>
            </a:stretch>
          </p:blipFill>
          <p:spPr>
            <a:xfrm>
              <a:off x="8654796" y="396239"/>
              <a:ext cx="2801111" cy="1668779"/>
            </a:xfrm>
            <a:prstGeom prst="rect">
              <a:avLst/>
            </a:prstGeom>
          </p:spPr>
        </p:pic>
        <p:pic>
          <p:nvPicPr>
            <p:cNvPr id="14" name="object 8">
              <a:extLst>
                <a:ext uri="{FF2B5EF4-FFF2-40B4-BE49-F238E27FC236}">
                  <a16:creationId xmlns:a16="http://schemas.microsoft.com/office/drawing/2014/main" id="{43FDA087-5528-06D1-FC08-1692FABC8B56}"/>
                </a:ext>
              </a:extLst>
            </p:cNvPr>
            <p:cNvPicPr/>
            <p:nvPr/>
          </p:nvPicPr>
          <p:blipFill>
            <a:blip r:embed="rId4" cstate="print"/>
            <a:stretch>
              <a:fillRect/>
            </a:stretch>
          </p:blipFill>
          <p:spPr>
            <a:xfrm>
              <a:off x="8891016" y="1978151"/>
              <a:ext cx="2779776" cy="1475232"/>
            </a:xfrm>
            <a:prstGeom prst="rect">
              <a:avLst/>
            </a:prstGeom>
          </p:spPr>
        </p:pic>
      </p:grpSp>
      <p:grpSp>
        <p:nvGrpSpPr>
          <p:cNvPr id="15" name="object 10">
            <a:extLst>
              <a:ext uri="{FF2B5EF4-FFF2-40B4-BE49-F238E27FC236}">
                <a16:creationId xmlns:a16="http://schemas.microsoft.com/office/drawing/2014/main" id="{F92C245B-62F7-144B-A7F5-F15FAA85AA3B}"/>
              </a:ext>
            </a:extLst>
          </p:cNvPr>
          <p:cNvGrpSpPr/>
          <p:nvPr/>
        </p:nvGrpSpPr>
        <p:grpSpPr>
          <a:xfrm>
            <a:off x="8869680" y="3435096"/>
            <a:ext cx="2927985" cy="1597660"/>
            <a:chOff x="8869680" y="3435096"/>
            <a:chExt cx="2927985" cy="1597660"/>
          </a:xfrm>
        </p:grpSpPr>
        <p:pic>
          <p:nvPicPr>
            <p:cNvPr id="16" name="object 11">
              <a:extLst>
                <a:ext uri="{FF2B5EF4-FFF2-40B4-BE49-F238E27FC236}">
                  <a16:creationId xmlns:a16="http://schemas.microsoft.com/office/drawing/2014/main" id="{ABFA5620-5A74-5D44-7D31-A076C27E4CAC}"/>
                </a:ext>
              </a:extLst>
            </p:cNvPr>
            <p:cNvPicPr/>
            <p:nvPr/>
          </p:nvPicPr>
          <p:blipFill>
            <a:blip r:embed="rId5" cstate="print"/>
            <a:stretch>
              <a:fillRect/>
            </a:stretch>
          </p:blipFill>
          <p:spPr>
            <a:xfrm>
              <a:off x="8869680" y="3435096"/>
              <a:ext cx="2927604" cy="1597152"/>
            </a:xfrm>
            <a:prstGeom prst="rect">
              <a:avLst/>
            </a:prstGeom>
          </p:spPr>
        </p:pic>
        <p:pic>
          <p:nvPicPr>
            <p:cNvPr id="17" name="object 12">
              <a:extLst>
                <a:ext uri="{FF2B5EF4-FFF2-40B4-BE49-F238E27FC236}">
                  <a16:creationId xmlns:a16="http://schemas.microsoft.com/office/drawing/2014/main" id="{D524EE92-5997-CF32-106F-9EB58687FEE5}"/>
                </a:ext>
              </a:extLst>
            </p:cNvPr>
            <p:cNvPicPr/>
            <p:nvPr/>
          </p:nvPicPr>
          <p:blipFill>
            <a:blip r:embed="rId6" cstate="print"/>
            <a:stretch>
              <a:fillRect/>
            </a:stretch>
          </p:blipFill>
          <p:spPr>
            <a:xfrm>
              <a:off x="8891016" y="3456432"/>
              <a:ext cx="2801112" cy="1470659"/>
            </a:xfrm>
            <a:prstGeom prst="rect">
              <a:avLst/>
            </a:prstGeom>
          </p:spPr>
        </p:pic>
      </p:grpSp>
      <p:pic>
        <p:nvPicPr>
          <p:cNvPr id="18" name="object 14">
            <a:extLst>
              <a:ext uri="{FF2B5EF4-FFF2-40B4-BE49-F238E27FC236}">
                <a16:creationId xmlns:a16="http://schemas.microsoft.com/office/drawing/2014/main" id="{B48F09F2-3BC4-8DA9-E44C-A0393A54AC75}"/>
              </a:ext>
            </a:extLst>
          </p:cNvPr>
          <p:cNvPicPr/>
          <p:nvPr/>
        </p:nvPicPr>
        <p:blipFill>
          <a:blip r:embed="rId7" cstate="print"/>
          <a:stretch>
            <a:fillRect/>
          </a:stretch>
        </p:blipFill>
        <p:spPr>
          <a:xfrm>
            <a:off x="8910828" y="4974335"/>
            <a:ext cx="2781300" cy="1478280"/>
          </a:xfrm>
          <a:prstGeom prst="rect">
            <a:avLst/>
          </a:prstGeom>
        </p:spPr>
      </p:pic>
    </p:spTree>
    <p:extLst>
      <p:ext uri="{BB962C8B-B14F-4D97-AF65-F5344CB8AC3E}">
        <p14:creationId xmlns:p14="http://schemas.microsoft.com/office/powerpoint/2010/main" val="1923306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3A99917-A9C1-4862-584C-13DB8D9E8109}"/>
            </a:ext>
          </a:extLst>
        </p:cNvPr>
        <p:cNvGrpSpPr/>
        <p:nvPr/>
      </p:nvGrpSpPr>
      <p:grpSpPr>
        <a:xfrm>
          <a:off x="0" y="0"/>
          <a:ext cx="0" cy="0"/>
          <a:chOff x="0" y="0"/>
          <a:chExt cx="0" cy="0"/>
        </a:xfrm>
      </p:grpSpPr>
      <p:sp>
        <p:nvSpPr>
          <p:cNvPr id="6" name="object 6">
            <a:extLst>
              <a:ext uri="{FF2B5EF4-FFF2-40B4-BE49-F238E27FC236}">
                <a16:creationId xmlns:a16="http://schemas.microsoft.com/office/drawing/2014/main" id="{EC9EB68B-B6F7-3E6C-C20F-D79DDD13F2E6}"/>
              </a:ext>
            </a:extLst>
          </p:cNvPr>
          <p:cNvSpPr/>
          <p:nvPr/>
        </p:nvSpPr>
        <p:spPr>
          <a:xfrm>
            <a:off x="914400" y="499872"/>
            <a:ext cx="10363200" cy="0"/>
          </a:xfrm>
          <a:custGeom>
            <a:avLst/>
            <a:gdLst/>
            <a:ahLst/>
            <a:cxnLst/>
            <a:rect l="l" t="t" r="r" b="b"/>
            <a:pathLst>
              <a:path w="10363200">
                <a:moveTo>
                  <a:pt x="0" y="0"/>
                </a:moveTo>
                <a:lnTo>
                  <a:pt x="10363200" y="0"/>
                </a:lnTo>
              </a:path>
            </a:pathLst>
          </a:custGeom>
          <a:ln w="6096">
            <a:solidFill>
              <a:srgbClr val="575A57"/>
            </a:solidFill>
          </a:ln>
        </p:spPr>
        <p:txBody>
          <a:bodyPr wrap="square" lIns="0" tIns="0" rIns="0" bIns="0" rtlCol="0"/>
          <a:lstStyle/>
          <a:p>
            <a:endParaRPr/>
          </a:p>
        </p:txBody>
      </p:sp>
      <p:sp>
        <p:nvSpPr>
          <p:cNvPr id="2" name="object 2">
            <a:extLst>
              <a:ext uri="{FF2B5EF4-FFF2-40B4-BE49-F238E27FC236}">
                <a16:creationId xmlns:a16="http://schemas.microsoft.com/office/drawing/2014/main" id="{141A6E4E-E0A3-DEF0-96DB-9DB68FF0EFED}"/>
              </a:ext>
            </a:extLst>
          </p:cNvPr>
          <p:cNvSpPr txBox="1">
            <a:spLocks noGrp="1"/>
          </p:cNvSpPr>
          <p:nvPr>
            <p:ph type="title"/>
          </p:nvPr>
        </p:nvSpPr>
        <p:spPr>
          <a:xfrm>
            <a:off x="3110864" y="2241296"/>
            <a:ext cx="6276340" cy="2330450"/>
          </a:xfrm>
          <a:prstGeom prst="rect">
            <a:avLst/>
          </a:prstGeom>
        </p:spPr>
        <p:txBody>
          <a:bodyPr vert="horz" wrap="square" lIns="0" tIns="94615" rIns="0" bIns="0" rtlCol="0">
            <a:spAutoFit/>
          </a:bodyPr>
          <a:lstStyle/>
          <a:p>
            <a:pPr marL="12700" marR="5080" algn="ctr">
              <a:lnSpc>
                <a:spcPct val="90000"/>
              </a:lnSpc>
              <a:spcBef>
                <a:spcPts val="745"/>
              </a:spcBef>
            </a:pPr>
            <a:r>
              <a:rPr spc="-5" dirty="0"/>
              <a:t>Artificial</a:t>
            </a:r>
            <a:r>
              <a:rPr spc="5" dirty="0"/>
              <a:t> </a:t>
            </a:r>
            <a:r>
              <a:rPr spc="-5" dirty="0"/>
              <a:t>Intelligence: </a:t>
            </a:r>
            <a:r>
              <a:rPr spc="-1485" dirty="0"/>
              <a:t> </a:t>
            </a:r>
            <a:r>
              <a:rPr dirty="0"/>
              <a:t>Overview </a:t>
            </a:r>
            <a:r>
              <a:rPr spc="-10" dirty="0"/>
              <a:t>and </a:t>
            </a:r>
            <a:r>
              <a:rPr spc="-5" dirty="0"/>
              <a:t>when </a:t>
            </a:r>
            <a:r>
              <a:rPr dirty="0"/>
              <a:t> </a:t>
            </a:r>
            <a:r>
              <a:rPr spc="-5" dirty="0"/>
              <a:t>might</a:t>
            </a:r>
            <a:r>
              <a:rPr spc="-10" dirty="0"/>
              <a:t> </a:t>
            </a:r>
            <a:r>
              <a:rPr dirty="0"/>
              <a:t>it</a:t>
            </a:r>
            <a:r>
              <a:rPr spc="-5" dirty="0"/>
              <a:t> be HSR?</a:t>
            </a:r>
          </a:p>
        </p:txBody>
      </p:sp>
    </p:spTree>
    <p:extLst>
      <p:ext uri="{BB962C8B-B14F-4D97-AF65-F5344CB8AC3E}">
        <p14:creationId xmlns:p14="http://schemas.microsoft.com/office/powerpoint/2010/main" val="1306424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6F7A6FC-6C36-3BA9-22C3-11CFF62A91B7}"/>
            </a:ext>
          </a:extLst>
        </p:cNvPr>
        <p:cNvGrpSpPr/>
        <p:nvPr/>
      </p:nvGrpSpPr>
      <p:grpSpPr>
        <a:xfrm>
          <a:off x="0" y="0"/>
          <a:ext cx="0" cy="0"/>
          <a:chOff x="0" y="0"/>
          <a:chExt cx="0" cy="0"/>
        </a:xfrm>
      </p:grpSpPr>
      <p:sp>
        <p:nvSpPr>
          <p:cNvPr id="6" name="object 6">
            <a:extLst>
              <a:ext uri="{FF2B5EF4-FFF2-40B4-BE49-F238E27FC236}">
                <a16:creationId xmlns:a16="http://schemas.microsoft.com/office/drawing/2014/main" id="{25158508-859E-03B7-E99F-A0277F2D522C}"/>
              </a:ext>
            </a:extLst>
          </p:cNvPr>
          <p:cNvSpPr/>
          <p:nvPr/>
        </p:nvSpPr>
        <p:spPr>
          <a:xfrm>
            <a:off x="914400" y="499872"/>
            <a:ext cx="10363200" cy="0"/>
          </a:xfrm>
          <a:custGeom>
            <a:avLst/>
            <a:gdLst/>
            <a:ahLst/>
            <a:cxnLst/>
            <a:rect l="l" t="t" r="r" b="b"/>
            <a:pathLst>
              <a:path w="10363200">
                <a:moveTo>
                  <a:pt x="0" y="0"/>
                </a:moveTo>
                <a:lnTo>
                  <a:pt x="10363200" y="0"/>
                </a:lnTo>
              </a:path>
            </a:pathLst>
          </a:custGeom>
          <a:ln w="6096">
            <a:solidFill>
              <a:srgbClr val="575A57"/>
            </a:solidFill>
          </a:ln>
        </p:spPr>
        <p:txBody>
          <a:bodyPr wrap="square" lIns="0" tIns="0" rIns="0" bIns="0" rtlCol="0"/>
          <a:lstStyle/>
          <a:p>
            <a:endParaRPr/>
          </a:p>
        </p:txBody>
      </p:sp>
      <p:sp>
        <p:nvSpPr>
          <p:cNvPr id="2" name="object 4">
            <a:extLst>
              <a:ext uri="{FF2B5EF4-FFF2-40B4-BE49-F238E27FC236}">
                <a16:creationId xmlns:a16="http://schemas.microsoft.com/office/drawing/2014/main" id="{EDEF04C0-3612-CADF-3621-871A1F68F80A}"/>
              </a:ext>
            </a:extLst>
          </p:cNvPr>
          <p:cNvSpPr txBox="1"/>
          <p:nvPr/>
        </p:nvSpPr>
        <p:spPr>
          <a:xfrm>
            <a:off x="914400" y="1371346"/>
            <a:ext cx="9296400" cy="5375831"/>
          </a:xfrm>
          <a:prstGeom prst="rect">
            <a:avLst/>
          </a:prstGeom>
        </p:spPr>
        <p:txBody>
          <a:bodyPr vert="horz" wrap="square" lIns="0" tIns="12700" rIns="0" bIns="0" rtlCol="0">
            <a:spAutoFit/>
          </a:bodyPr>
          <a:lstStyle/>
          <a:p>
            <a:pPr marL="241300" marR="116205" indent="-228600">
              <a:lnSpc>
                <a:spcPct val="100000"/>
              </a:lnSpc>
              <a:spcBef>
                <a:spcPts val="100"/>
              </a:spcBef>
              <a:buFont typeface="Arial MT"/>
              <a:buChar char="•"/>
              <a:tabLst>
                <a:tab pos="240665" algn="l"/>
                <a:tab pos="241300" algn="l"/>
              </a:tabLst>
            </a:pPr>
            <a:r>
              <a:rPr b="1" u="heavy" spc="-5" dirty="0">
                <a:uFill>
                  <a:solidFill>
                    <a:srgbClr val="000000"/>
                  </a:solidFill>
                </a:uFill>
                <a:latin typeface="Arial" panose="020B0604020202020204" pitchFamily="34" charset="0"/>
                <a:cs typeface="Arial" panose="020B0604020202020204" pitchFamily="34" charset="0"/>
              </a:rPr>
              <a:t>Artificial Intelligence </a:t>
            </a:r>
            <a:r>
              <a:rPr b="1" u="heavy" spc="-25" dirty="0">
                <a:uFill>
                  <a:solidFill>
                    <a:srgbClr val="000000"/>
                  </a:solidFill>
                </a:uFill>
                <a:latin typeface="Arial" panose="020B0604020202020204" pitchFamily="34" charset="0"/>
                <a:cs typeface="Arial" panose="020B0604020202020204" pitchFamily="34" charset="0"/>
              </a:rPr>
              <a:t>(AI)</a:t>
            </a:r>
            <a:r>
              <a:rPr lang="en-US" b="1" spc="-25" dirty="0">
                <a:uFill>
                  <a:solidFill>
                    <a:srgbClr val="000000"/>
                  </a:solidFill>
                </a:u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the </a:t>
            </a:r>
            <a:r>
              <a:rPr lang="en-US" b="1" dirty="0">
                <a:latin typeface="Arial" panose="020B0604020202020204" pitchFamily="34" charset="0"/>
                <a:cs typeface="Arial" panose="020B0604020202020204" pitchFamily="34" charset="0"/>
              </a:rPr>
              <a:t>simulation</a:t>
            </a:r>
            <a:r>
              <a:rPr lang="en-US" dirty="0">
                <a:latin typeface="Arial" panose="020B0604020202020204" pitchFamily="34" charset="0"/>
                <a:cs typeface="Arial" panose="020B0604020202020204" pitchFamily="34" charset="0"/>
              </a:rPr>
              <a:t> of human intelligence by machines, particularly computer systems. </a:t>
            </a:r>
          </a:p>
          <a:p>
            <a:pPr marL="241300" marR="116205" indent="-228600">
              <a:lnSpc>
                <a:spcPct val="100000"/>
              </a:lnSpc>
              <a:spcBef>
                <a:spcPts val="100"/>
              </a:spcBef>
              <a:buFont typeface="Arial MT"/>
              <a:buChar char="•"/>
              <a:tabLst>
                <a:tab pos="240665" algn="l"/>
                <a:tab pos="241300" algn="l"/>
              </a:tabLst>
            </a:pPr>
            <a:r>
              <a:rPr lang="en-US" dirty="0">
                <a:latin typeface="Arial" panose="020B0604020202020204" pitchFamily="34" charset="0"/>
                <a:cs typeface="Arial" panose="020B0604020202020204" pitchFamily="34" charset="0"/>
              </a:rPr>
              <a:t>It involves the development of algorithms and models that enable computers to perform tasks typically requiring human intelligence, such as learning, reasoning, problem-solving, perception, and natural language understanding. </a:t>
            </a:r>
            <a:endParaRPr lang="en-US" b="1" spc="-35" dirty="0">
              <a:solidFill>
                <a:srgbClr val="093969"/>
              </a:solidFill>
              <a:latin typeface="Arial" panose="020B0604020202020204" pitchFamily="34" charset="0"/>
              <a:cs typeface="Arial" panose="020B0604020202020204" pitchFamily="34" charset="0"/>
            </a:endParaRPr>
          </a:p>
          <a:p>
            <a:pPr marL="241300" marR="8255" indent="-228600">
              <a:lnSpc>
                <a:spcPct val="100000"/>
              </a:lnSpc>
              <a:spcBef>
                <a:spcPts val="1200"/>
              </a:spcBef>
              <a:buFont typeface="Arial MT"/>
              <a:buChar char="•"/>
              <a:tabLst>
                <a:tab pos="240665" algn="l"/>
                <a:tab pos="241300" algn="l"/>
              </a:tabLst>
            </a:pPr>
            <a:r>
              <a:rPr b="1" u="heavy" spc="-20" dirty="0">
                <a:uFill>
                  <a:solidFill>
                    <a:srgbClr val="000000"/>
                  </a:solidFill>
                </a:uFill>
                <a:latin typeface="Arial" panose="020B0604020202020204" pitchFamily="34" charset="0"/>
                <a:cs typeface="Arial" panose="020B0604020202020204" pitchFamily="34" charset="0"/>
              </a:rPr>
              <a:t>Algorithm</a:t>
            </a:r>
            <a:r>
              <a:rPr b="1" spc="-20" dirty="0">
                <a:latin typeface="Arial" panose="020B0604020202020204" pitchFamily="34" charset="0"/>
                <a:cs typeface="Arial" panose="020B0604020202020204" pitchFamily="34" charset="0"/>
              </a:rPr>
              <a:t> </a:t>
            </a:r>
            <a:r>
              <a:rPr spc="-5" dirty="0">
                <a:latin typeface="Arial" panose="020B0604020202020204" pitchFamily="34" charset="0"/>
                <a:cs typeface="Arial" panose="020B0604020202020204" pitchFamily="34" charset="0"/>
              </a:rPr>
              <a:t>is an overarching </a:t>
            </a:r>
            <a:r>
              <a:rPr dirty="0">
                <a:latin typeface="Arial" panose="020B0604020202020204" pitchFamily="34" charset="0"/>
                <a:cs typeface="Arial" panose="020B0604020202020204" pitchFamily="34" charset="0"/>
              </a:rPr>
              <a:t>term that describes </a:t>
            </a:r>
            <a:r>
              <a:rPr spc="-5" dirty="0">
                <a:latin typeface="Arial" panose="020B0604020202020204" pitchFamily="34" charset="0"/>
                <a:cs typeface="Arial" panose="020B0604020202020204" pitchFamily="34" charset="0"/>
              </a:rPr>
              <a:t>any </a:t>
            </a:r>
            <a:r>
              <a:rPr dirty="0">
                <a:latin typeface="Arial" panose="020B0604020202020204" pitchFamily="34" charset="0"/>
                <a:cs typeface="Arial" panose="020B0604020202020204" pitchFamily="34" charset="0"/>
              </a:rPr>
              <a:t>process</a:t>
            </a:r>
            <a:r>
              <a:rPr lang="en-US" dirty="0">
                <a:latin typeface="Arial" panose="020B0604020202020204" pitchFamily="34" charset="0"/>
                <a:cs typeface="Arial" panose="020B0604020202020204" pitchFamily="34" charset="0"/>
              </a:rPr>
              <a:t> or set of rules to be followed in calculations or other problem-solving operations. </a:t>
            </a:r>
          </a:p>
          <a:p>
            <a:pPr marL="241300" marR="8255" indent="-228600">
              <a:lnSpc>
                <a:spcPct val="100000"/>
              </a:lnSpc>
              <a:spcBef>
                <a:spcPts val="1200"/>
              </a:spcBef>
              <a:buFont typeface="Arial MT"/>
              <a:buChar char="•"/>
              <a:tabLst>
                <a:tab pos="240665" algn="l"/>
                <a:tab pos="241300" algn="l"/>
              </a:tabLst>
            </a:pPr>
            <a:r>
              <a:rPr lang="en-US" dirty="0">
                <a:latin typeface="Arial" panose="020B0604020202020204" pitchFamily="34" charset="0"/>
                <a:cs typeface="Arial" panose="020B0604020202020204" pitchFamily="34" charset="0"/>
              </a:rPr>
              <a:t>An algorithm takes some input and uses mathematics and logic to produce the output. Technically, if </a:t>
            </a:r>
            <a:r>
              <a:rPr lang="en-US" dirty="0">
                <a:latin typeface="Arial" panose="020B0604020202020204" pitchFamily="34" charset="0"/>
                <a:cs typeface="Arial" panose="020B0604020202020204" pitchFamily="34" charset="0"/>
                <a:sym typeface="Wingdings" pitchFamily="2" charset="2"/>
              </a:rPr>
              <a:t> </a:t>
            </a:r>
            <a:r>
              <a:rPr lang="en-US" dirty="0">
                <a:latin typeface="Arial" panose="020B0604020202020204" pitchFamily="34" charset="0"/>
                <a:cs typeface="Arial" panose="020B0604020202020204" pitchFamily="34" charset="0"/>
              </a:rPr>
              <a:t>then is an algorithm.</a:t>
            </a:r>
            <a:endParaRPr dirty="0">
              <a:latin typeface="Arial" panose="020B0604020202020204" pitchFamily="34" charset="0"/>
              <a:cs typeface="Arial" panose="020B0604020202020204" pitchFamily="34" charset="0"/>
            </a:endParaRPr>
          </a:p>
          <a:p>
            <a:pPr marL="241300" marR="5080" indent="-228600">
              <a:lnSpc>
                <a:spcPct val="100000"/>
              </a:lnSpc>
              <a:spcBef>
                <a:spcPts val="1000"/>
              </a:spcBef>
              <a:buFont typeface="Arial MT"/>
              <a:buChar char="•"/>
              <a:tabLst>
                <a:tab pos="240665" algn="l"/>
                <a:tab pos="241300" algn="l"/>
              </a:tabLst>
            </a:pPr>
            <a:r>
              <a:rPr b="1" u="heavy" spc="-45" dirty="0">
                <a:uFill>
                  <a:solidFill>
                    <a:srgbClr val="000000"/>
                  </a:solidFill>
                </a:uFill>
                <a:latin typeface="Arial" panose="020B0604020202020204" pitchFamily="34" charset="0"/>
                <a:cs typeface="Arial" panose="020B0604020202020204" pitchFamily="34" charset="0"/>
              </a:rPr>
              <a:t>AI </a:t>
            </a:r>
            <a:r>
              <a:rPr b="1" u="heavy" spc="-5" dirty="0">
                <a:uFill>
                  <a:solidFill>
                    <a:srgbClr val="000000"/>
                  </a:solidFill>
                </a:uFill>
                <a:latin typeface="Arial" panose="020B0604020202020204" pitchFamily="34" charset="0"/>
                <a:cs typeface="Arial" panose="020B0604020202020204" pitchFamily="34" charset="0"/>
              </a:rPr>
              <a:t>algorithms</a:t>
            </a:r>
            <a:r>
              <a:rPr b="1" spc="-5"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take </a:t>
            </a:r>
            <a:r>
              <a:rPr spc="-5" dirty="0">
                <a:latin typeface="Arial" panose="020B0604020202020204" pitchFamily="34" charset="0"/>
                <a:cs typeface="Arial" panose="020B0604020202020204" pitchFamily="34" charset="0"/>
              </a:rPr>
              <a:t>both </a:t>
            </a:r>
            <a:r>
              <a:rPr b="1" i="1" spc="-5" dirty="0">
                <a:latin typeface="Arial" panose="020B0604020202020204" pitchFamily="34" charset="0"/>
                <a:cs typeface="Arial" panose="020B0604020202020204" pitchFamily="34" charset="0"/>
              </a:rPr>
              <a:t>inputs and outputs </a:t>
            </a:r>
            <a:r>
              <a:rPr dirty="0">
                <a:latin typeface="Arial" panose="020B0604020202020204" pitchFamily="34" charset="0"/>
                <a:cs typeface="Arial" panose="020B0604020202020204" pitchFamily="34" charset="0"/>
              </a:rPr>
              <a:t>simultaneously </a:t>
            </a:r>
            <a:r>
              <a:rPr lang="en-US" spc="-5" dirty="0">
                <a:latin typeface="Arial" panose="020B0604020202020204" pitchFamily="34" charset="0"/>
                <a:cs typeface="Arial" panose="020B0604020202020204" pitchFamily="34" charset="0"/>
              </a:rPr>
              <a:t>to “learn” the data and produce outputs when given new inputs.</a:t>
            </a:r>
          </a:p>
          <a:p>
            <a:pPr marL="241300" marR="5080" indent="-228600">
              <a:lnSpc>
                <a:spcPct val="100000"/>
              </a:lnSpc>
              <a:spcBef>
                <a:spcPts val="1000"/>
              </a:spcBef>
              <a:buFont typeface="Arial MT"/>
              <a:buChar char="•"/>
              <a:tabLst>
                <a:tab pos="240665" algn="l"/>
                <a:tab pos="241300" algn="l"/>
              </a:tabLst>
            </a:pPr>
            <a:r>
              <a:rPr lang="en-US" spc="-5" dirty="0">
                <a:latin typeface="Arial" panose="020B0604020202020204" pitchFamily="34" charset="0"/>
                <a:cs typeface="Arial" panose="020B0604020202020204" pitchFamily="34" charset="0"/>
              </a:rPr>
              <a:t>In Machine Learning, AI algorithms are “fed” data and asked to process it. AI algorithms are typically</a:t>
            </a:r>
            <a:r>
              <a:rPr spc="-20"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a</a:t>
            </a:r>
            <a:r>
              <a:rPr spc="-5" dirty="0">
                <a:latin typeface="Arial" panose="020B0604020202020204" pitchFamily="34" charset="0"/>
                <a:cs typeface="Arial" panose="020B0604020202020204" pitchFamily="34" charset="0"/>
              </a:rPr>
              <a:t> collection</a:t>
            </a:r>
            <a:r>
              <a:rPr spc="-55"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of</a:t>
            </a:r>
            <a:r>
              <a:rPr spc="-35"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algorithms.</a:t>
            </a:r>
            <a:endParaRPr lang="en-US" dirty="0">
              <a:latin typeface="Arial" panose="020B0604020202020204" pitchFamily="34" charset="0"/>
              <a:cs typeface="Arial" panose="020B0604020202020204" pitchFamily="34" charset="0"/>
            </a:endParaRPr>
          </a:p>
          <a:p>
            <a:pPr marL="12700" marR="5080">
              <a:spcBef>
                <a:spcPts val="1000"/>
              </a:spcBef>
              <a:tabLst>
                <a:tab pos="240665" algn="l"/>
                <a:tab pos="241300" algn="l"/>
              </a:tabLst>
            </a:pPr>
            <a:endParaRPr lang="en-US" b="1" spc="-35" dirty="0">
              <a:solidFill>
                <a:srgbClr val="093969"/>
              </a:solidFill>
              <a:latin typeface="Arial" panose="020B0604020202020204" pitchFamily="34" charset="0"/>
              <a:cs typeface="Arial" panose="020B0604020202020204" pitchFamily="34" charset="0"/>
            </a:endParaRPr>
          </a:p>
          <a:p>
            <a:pPr marL="12700" marR="5080" algn="ctr">
              <a:spcBef>
                <a:spcPts val="1000"/>
              </a:spcBef>
              <a:tabLst>
                <a:tab pos="240665" algn="l"/>
                <a:tab pos="241300" algn="l"/>
              </a:tabLst>
            </a:pPr>
            <a:r>
              <a:rPr lang="en-US" b="1" spc="-35" dirty="0">
                <a:solidFill>
                  <a:srgbClr val="093969"/>
                </a:solidFill>
                <a:latin typeface="Arial" panose="020B0604020202020204" pitchFamily="34" charset="0"/>
                <a:cs typeface="Arial" panose="020B0604020202020204" pitchFamily="34" charset="0"/>
              </a:rPr>
              <a:t>(AI</a:t>
            </a:r>
            <a:r>
              <a:rPr lang="en-US" b="1" spc="75" dirty="0">
                <a:solidFill>
                  <a:srgbClr val="093969"/>
                </a:solidFill>
                <a:latin typeface="Arial" panose="020B0604020202020204" pitchFamily="34" charset="0"/>
                <a:cs typeface="Arial" panose="020B0604020202020204" pitchFamily="34" charset="0"/>
              </a:rPr>
              <a:t> </a:t>
            </a:r>
            <a:r>
              <a:rPr lang="en-US" b="1" dirty="0">
                <a:solidFill>
                  <a:srgbClr val="093969"/>
                </a:solidFill>
                <a:latin typeface="Arial" panose="020B0604020202020204" pitchFamily="34" charset="0"/>
                <a:cs typeface="Arial" panose="020B0604020202020204" pitchFamily="34" charset="0"/>
              </a:rPr>
              <a:t>and</a:t>
            </a:r>
            <a:r>
              <a:rPr lang="en-US" b="1" spc="-45" dirty="0">
                <a:solidFill>
                  <a:srgbClr val="093969"/>
                </a:solidFill>
                <a:latin typeface="Arial" panose="020B0604020202020204" pitchFamily="34" charset="0"/>
                <a:cs typeface="Arial" panose="020B0604020202020204" pitchFamily="34" charset="0"/>
              </a:rPr>
              <a:t> </a:t>
            </a:r>
            <a:r>
              <a:rPr lang="en-US" b="1" spc="-5" dirty="0">
                <a:solidFill>
                  <a:srgbClr val="093969"/>
                </a:solidFill>
                <a:latin typeface="Arial" panose="020B0604020202020204" pitchFamily="34" charset="0"/>
                <a:cs typeface="Arial" panose="020B0604020202020204" pitchFamily="34" charset="0"/>
              </a:rPr>
              <a:t>algorithm</a:t>
            </a:r>
            <a:r>
              <a:rPr lang="en-US" b="1" spc="-60" dirty="0">
                <a:solidFill>
                  <a:srgbClr val="093969"/>
                </a:solidFill>
                <a:latin typeface="Arial" panose="020B0604020202020204" pitchFamily="34" charset="0"/>
                <a:cs typeface="Arial" panose="020B0604020202020204" pitchFamily="34" charset="0"/>
              </a:rPr>
              <a:t> </a:t>
            </a:r>
            <a:r>
              <a:rPr lang="en-US" b="1" spc="-20" dirty="0">
                <a:solidFill>
                  <a:srgbClr val="093969"/>
                </a:solidFill>
                <a:latin typeface="Arial" panose="020B0604020202020204" pitchFamily="34" charset="0"/>
                <a:cs typeface="Arial" panose="020B0604020202020204" pitchFamily="34" charset="0"/>
              </a:rPr>
              <a:t>development</a:t>
            </a:r>
            <a:r>
              <a:rPr lang="en-US" b="1" spc="70" dirty="0">
                <a:solidFill>
                  <a:srgbClr val="093969"/>
                </a:solidFill>
                <a:latin typeface="Arial" panose="020B0604020202020204" pitchFamily="34" charset="0"/>
                <a:cs typeface="Arial" panose="020B0604020202020204" pitchFamily="34" charset="0"/>
              </a:rPr>
              <a:t> </a:t>
            </a:r>
            <a:r>
              <a:rPr lang="en-US" b="1" spc="-5" dirty="0">
                <a:solidFill>
                  <a:srgbClr val="093969"/>
                </a:solidFill>
                <a:latin typeface="Arial" panose="020B0604020202020204" pitchFamily="34" charset="0"/>
                <a:cs typeface="Arial" panose="020B0604020202020204" pitchFamily="34" charset="0"/>
              </a:rPr>
              <a:t>require</a:t>
            </a:r>
            <a:r>
              <a:rPr lang="en-US" b="1" spc="-50" dirty="0">
                <a:solidFill>
                  <a:srgbClr val="093969"/>
                </a:solidFill>
                <a:latin typeface="Arial" panose="020B0604020202020204" pitchFamily="34" charset="0"/>
                <a:cs typeface="Arial" panose="020B0604020202020204" pitchFamily="34" charset="0"/>
              </a:rPr>
              <a:t> </a:t>
            </a:r>
            <a:r>
              <a:rPr lang="en-US" b="1" dirty="0">
                <a:solidFill>
                  <a:srgbClr val="093969"/>
                </a:solidFill>
                <a:latin typeface="Arial" panose="020B0604020202020204" pitchFamily="34" charset="0"/>
                <a:cs typeface="Arial" panose="020B0604020202020204" pitchFamily="34" charset="0"/>
              </a:rPr>
              <a:t>data…lots</a:t>
            </a:r>
            <a:r>
              <a:rPr lang="en-US" b="1" spc="-45" dirty="0">
                <a:solidFill>
                  <a:srgbClr val="093969"/>
                </a:solidFill>
                <a:latin typeface="Arial" panose="020B0604020202020204" pitchFamily="34" charset="0"/>
                <a:cs typeface="Arial" panose="020B0604020202020204" pitchFamily="34" charset="0"/>
              </a:rPr>
              <a:t> </a:t>
            </a:r>
            <a:r>
              <a:rPr lang="en-US" b="1" spc="-5" dirty="0">
                <a:solidFill>
                  <a:srgbClr val="093969"/>
                </a:solidFill>
                <a:latin typeface="Arial" panose="020B0604020202020204" pitchFamily="34" charset="0"/>
                <a:cs typeface="Arial" panose="020B0604020202020204" pitchFamily="34" charset="0"/>
              </a:rPr>
              <a:t>of</a:t>
            </a:r>
            <a:r>
              <a:rPr lang="en-US" b="1" spc="-20" dirty="0">
                <a:solidFill>
                  <a:srgbClr val="093969"/>
                </a:solidFill>
                <a:latin typeface="Arial" panose="020B0604020202020204" pitchFamily="34" charset="0"/>
                <a:cs typeface="Arial" panose="020B0604020202020204" pitchFamily="34" charset="0"/>
              </a:rPr>
              <a:t> </a:t>
            </a:r>
            <a:r>
              <a:rPr lang="en-US" b="1" dirty="0">
                <a:solidFill>
                  <a:srgbClr val="093969"/>
                </a:solidFill>
                <a:latin typeface="Arial" panose="020B0604020202020204" pitchFamily="34" charset="0"/>
                <a:cs typeface="Arial" panose="020B0604020202020204" pitchFamily="34" charset="0"/>
              </a:rPr>
              <a:t>data</a:t>
            </a:r>
            <a:r>
              <a:rPr lang="en-US" dirty="0">
                <a:latin typeface="Arial" panose="020B0604020202020204" pitchFamily="34" charset="0"/>
                <a:cs typeface="Arial" panose="020B0604020202020204" pitchFamily="34" charset="0"/>
              </a:rPr>
              <a:t>.)</a:t>
            </a:r>
          </a:p>
          <a:p>
            <a:pPr marL="241300" marR="5080" indent="-228600">
              <a:lnSpc>
                <a:spcPct val="100000"/>
              </a:lnSpc>
              <a:spcBef>
                <a:spcPts val="1000"/>
              </a:spcBef>
              <a:buFont typeface="Arial MT"/>
              <a:buChar char="•"/>
              <a:tabLst>
                <a:tab pos="240665" algn="l"/>
                <a:tab pos="241300" algn="l"/>
              </a:tabLst>
            </a:pPr>
            <a:endParaRPr sz="1600" dirty="0">
              <a:latin typeface="Arial" panose="020B0604020202020204" pitchFamily="34" charset="0"/>
              <a:cs typeface="Arial" panose="020B0604020202020204" pitchFamily="34" charset="0"/>
            </a:endParaRPr>
          </a:p>
        </p:txBody>
      </p:sp>
      <p:sp>
        <p:nvSpPr>
          <p:cNvPr id="3" name="object 5">
            <a:extLst>
              <a:ext uri="{FF2B5EF4-FFF2-40B4-BE49-F238E27FC236}">
                <a16:creationId xmlns:a16="http://schemas.microsoft.com/office/drawing/2014/main" id="{851047C5-A764-197A-E727-160AA5F6E737}"/>
              </a:ext>
            </a:extLst>
          </p:cNvPr>
          <p:cNvSpPr txBox="1">
            <a:spLocks noGrp="1"/>
          </p:cNvSpPr>
          <p:nvPr>
            <p:ph type="title"/>
          </p:nvPr>
        </p:nvSpPr>
        <p:spPr>
          <a:xfrm>
            <a:off x="970584" y="631063"/>
            <a:ext cx="5655945" cy="482600"/>
          </a:xfrm>
          <a:prstGeom prst="rect">
            <a:avLst/>
          </a:prstGeom>
        </p:spPr>
        <p:txBody>
          <a:bodyPr vert="horz" wrap="square" lIns="0" tIns="12700" rIns="0" bIns="0" rtlCol="0">
            <a:spAutoFit/>
          </a:bodyPr>
          <a:lstStyle/>
          <a:p>
            <a:pPr marL="12700">
              <a:lnSpc>
                <a:spcPct val="100000"/>
              </a:lnSpc>
              <a:spcBef>
                <a:spcPts val="100"/>
              </a:spcBef>
            </a:pPr>
            <a:r>
              <a:rPr sz="3000" dirty="0"/>
              <a:t>What</a:t>
            </a:r>
            <a:r>
              <a:rPr sz="3000" spc="-5" dirty="0"/>
              <a:t> </a:t>
            </a:r>
            <a:r>
              <a:rPr sz="3000" dirty="0"/>
              <a:t>is</a:t>
            </a:r>
            <a:r>
              <a:rPr sz="3000" spc="-195" dirty="0"/>
              <a:t> </a:t>
            </a:r>
            <a:r>
              <a:rPr sz="3000" spc="-5" dirty="0"/>
              <a:t>Artificial</a:t>
            </a:r>
            <a:r>
              <a:rPr sz="3000" spc="-25" dirty="0"/>
              <a:t> </a:t>
            </a:r>
            <a:r>
              <a:rPr sz="3000" spc="-10" dirty="0"/>
              <a:t>Intelligence</a:t>
            </a:r>
            <a:r>
              <a:rPr sz="3000" spc="-60" dirty="0"/>
              <a:t> </a:t>
            </a:r>
            <a:r>
              <a:rPr sz="3000" spc="-5" dirty="0"/>
              <a:t>(AI)?</a:t>
            </a:r>
            <a:endParaRPr sz="3000" dirty="0"/>
          </a:p>
        </p:txBody>
      </p:sp>
    </p:spTree>
    <p:extLst>
      <p:ext uri="{BB962C8B-B14F-4D97-AF65-F5344CB8AC3E}">
        <p14:creationId xmlns:p14="http://schemas.microsoft.com/office/powerpoint/2010/main" val="3610422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D0187C7-8222-DC73-DB5C-8E01162F1883}"/>
            </a:ext>
          </a:extLst>
        </p:cNvPr>
        <p:cNvGrpSpPr/>
        <p:nvPr/>
      </p:nvGrpSpPr>
      <p:grpSpPr>
        <a:xfrm>
          <a:off x="0" y="0"/>
          <a:ext cx="0" cy="0"/>
          <a:chOff x="0" y="0"/>
          <a:chExt cx="0" cy="0"/>
        </a:xfrm>
      </p:grpSpPr>
      <p:sp>
        <p:nvSpPr>
          <p:cNvPr id="6" name="object 6">
            <a:extLst>
              <a:ext uri="{FF2B5EF4-FFF2-40B4-BE49-F238E27FC236}">
                <a16:creationId xmlns:a16="http://schemas.microsoft.com/office/drawing/2014/main" id="{D7FD9801-4261-ABF2-DBE5-1B3E0BA898FA}"/>
              </a:ext>
            </a:extLst>
          </p:cNvPr>
          <p:cNvSpPr/>
          <p:nvPr/>
        </p:nvSpPr>
        <p:spPr>
          <a:xfrm>
            <a:off x="914400" y="499872"/>
            <a:ext cx="10363200" cy="0"/>
          </a:xfrm>
          <a:custGeom>
            <a:avLst/>
            <a:gdLst/>
            <a:ahLst/>
            <a:cxnLst/>
            <a:rect l="l" t="t" r="r" b="b"/>
            <a:pathLst>
              <a:path w="10363200">
                <a:moveTo>
                  <a:pt x="0" y="0"/>
                </a:moveTo>
                <a:lnTo>
                  <a:pt x="10363200" y="0"/>
                </a:lnTo>
              </a:path>
            </a:pathLst>
          </a:custGeom>
          <a:ln w="6096">
            <a:solidFill>
              <a:srgbClr val="575A57"/>
            </a:solidFill>
          </a:ln>
        </p:spPr>
        <p:txBody>
          <a:bodyPr wrap="square" lIns="0" tIns="0" rIns="0" bIns="0" rtlCol="0"/>
          <a:lstStyle/>
          <a:p>
            <a:endParaRPr/>
          </a:p>
        </p:txBody>
      </p:sp>
      <p:sp>
        <p:nvSpPr>
          <p:cNvPr id="2" name="object 3">
            <a:extLst>
              <a:ext uri="{FF2B5EF4-FFF2-40B4-BE49-F238E27FC236}">
                <a16:creationId xmlns:a16="http://schemas.microsoft.com/office/drawing/2014/main" id="{9FF2B40A-20AB-2699-D526-F8E87C667B62}"/>
              </a:ext>
            </a:extLst>
          </p:cNvPr>
          <p:cNvSpPr txBox="1">
            <a:spLocks noGrp="1"/>
          </p:cNvSpPr>
          <p:nvPr>
            <p:ph type="title"/>
          </p:nvPr>
        </p:nvSpPr>
        <p:spPr>
          <a:xfrm>
            <a:off x="978204" y="474929"/>
            <a:ext cx="6014720" cy="806450"/>
          </a:xfrm>
          <a:prstGeom prst="rect">
            <a:avLst/>
          </a:prstGeom>
        </p:spPr>
        <p:txBody>
          <a:bodyPr vert="horz" wrap="square" lIns="0" tIns="60325" rIns="0" bIns="0" rtlCol="0">
            <a:spAutoFit/>
          </a:bodyPr>
          <a:lstStyle/>
          <a:p>
            <a:pPr marL="12700" marR="5080">
              <a:lnSpc>
                <a:spcPts val="2910"/>
              </a:lnSpc>
              <a:spcBef>
                <a:spcPts val="475"/>
              </a:spcBef>
              <a:tabLst>
                <a:tab pos="2870200" algn="l"/>
              </a:tabLst>
            </a:pPr>
            <a:r>
              <a:rPr sz="2700" spc="-5" dirty="0"/>
              <a:t>When might </a:t>
            </a:r>
            <a:r>
              <a:rPr sz="2700" dirty="0"/>
              <a:t>AI activity involve </a:t>
            </a:r>
            <a:r>
              <a:rPr sz="2700" spc="-5" dirty="0"/>
              <a:t>HSR? </a:t>
            </a:r>
            <a:r>
              <a:rPr sz="2700" dirty="0"/>
              <a:t> </a:t>
            </a:r>
            <a:r>
              <a:rPr sz="2700" spc="-5" dirty="0"/>
              <a:t>Medical</a:t>
            </a:r>
            <a:r>
              <a:rPr sz="2700" spc="-20" dirty="0"/>
              <a:t> </a:t>
            </a:r>
            <a:r>
              <a:rPr sz="2700" spc="-5" dirty="0"/>
              <a:t>example:</a:t>
            </a:r>
            <a:r>
              <a:rPr lang="en-US" sz="2700" spc="-5" dirty="0"/>
              <a:t> </a:t>
            </a:r>
            <a:r>
              <a:rPr sz="2700" spc="-5" dirty="0"/>
              <a:t>Mobile</a:t>
            </a:r>
            <a:r>
              <a:rPr sz="2700" spc="-50" dirty="0"/>
              <a:t> </a:t>
            </a:r>
            <a:r>
              <a:rPr sz="2700" spc="-5" dirty="0"/>
              <a:t>Medi</a:t>
            </a:r>
            <a:r>
              <a:rPr sz="2700" dirty="0"/>
              <a:t>c</a:t>
            </a:r>
            <a:r>
              <a:rPr sz="2700" spc="-5" dirty="0"/>
              <a:t>al</a:t>
            </a:r>
            <a:r>
              <a:rPr sz="2700" spc="-210" dirty="0"/>
              <a:t> </a:t>
            </a:r>
            <a:r>
              <a:rPr sz="2700" spc="-10" dirty="0"/>
              <a:t>Apps</a:t>
            </a:r>
            <a:endParaRPr sz="2700" dirty="0"/>
          </a:p>
        </p:txBody>
      </p:sp>
      <p:grpSp>
        <p:nvGrpSpPr>
          <p:cNvPr id="3" name="object 5">
            <a:extLst>
              <a:ext uri="{FF2B5EF4-FFF2-40B4-BE49-F238E27FC236}">
                <a16:creationId xmlns:a16="http://schemas.microsoft.com/office/drawing/2014/main" id="{147BBDDA-1B89-D008-88F2-A6C02210E916}"/>
              </a:ext>
            </a:extLst>
          </p:cNvPr>
          <p:cNvGrpSpPr/>
          <p:nvPr/>
        </p:nvGrpSpPr>
        <p:grpSpPr>
          <a:xfrm>
            <a:off x="739190" y="1456944"/>
            <a:ext cx="7088505" cy="4834255"/>
            <a:chOff x="739190" y="1456944"/>
            <a:chExt cx="7088505" cy="4834255"/>
          </a:xfrm>
        </p:grpSpPr>
        <p:pic>
          <p:nvPicPr>
            <p:cNvPr id="4" name="object 6">
              <a:extLst>
                <a:ext uri="{FF2B5EF4-FFF2-40B4-BE49-F238E27FC236}">
                  <a16:creationId xmlns:a16="http://schemas.microsoft.com/office/drawing/2014/main" id="{E666E561-D0D1-EE44-5897-3A1B9AA337F9}"/>
                </a:ext>
              </a:extLst>
            </p:cNvPr>
            <p:cNvPicPr/>
            <p:nvPr/>
          </p:nvPicPr>
          <p:blipFill>
            <a:blip r:embed="rId2" cstate="print"/>
            <a:stretch>
              <a:fillRect/>
            </a:stretch>
          </p:blipFill>
          <p:spPr>
            <a:xfrm>
              <a:off x="739190" y="4072127"/>
              <a:ext cx="2962655" cy="2218944"/>
            </a:xfrm>
            <a:prstGeom prst="rect">
              <a:avLst/>
            </a:prstGeom>
          </p:spPr>
        </p:pic>
        <p:pic>
          <p:nvPicPr>
            <p:cNvPr id="5" name="object 7">
              <a:extLst>
                <a:ext uri="{FF2B5EF4-FFF2-40B4-BE49-F238E27FC236}">
                  <a16:creationId xmlns:a16="http://schemas.microsoft.com/office/drawing/2014/main" id="{4602D22F-8F9B-15D6-4A11-017181ADDA0E}"/>
                </a:ext>
              </a:extLst>
            </p:cNvPr>
            <p:cNvPicPr/>
            <p:nvPr/>
          </p:nvPicPr>
          <p:blipFill>
            <a:blip r:embed="rId3" cstate="print"/>
            <a:stretch>
              <a:fillRect/>
            </a:stretch>
          </p:blipFill>
          <p:spPr>
            <a:xfrm>
              <a:off x="4119372" y="4280916"/>
              <a:ext cx="3290316" cy="1898904"/>
            </a:xfrm>
            <a:prstGeom prst="rect">
              <a:avLst/>
            </a:prstGeom>
          </p:spPr>
        </p:pic>
        <p:pic>
          <p:nvPicPr>
            <p:cNvPr id="7" name="object 8">
              <a:extLst>
                <a:ext uri="{FF2B5EF4-FFF2-40B4-BE49-F238E27FC236}">
                  <a16:creationId xmlns:a16="http://schemas.microsoft.com/office/drawing/2014/main" id="{1CE8A8BA-02BC-D49E-1B63-C9AF7162DB32}"/>
                </a:ext>
              </a:extLst>
            </p:cNvPr>
            <p:cNvPicPr/>
            <p:nvPr/>
          </p:nvPicPr>
          <p:blipFill>
            <a:blip r:embed="rId4" cstate="print"/>
            <a:stretch>
              <a:fillRect/>
            </a:stretch>
          </p:blipFill>
          <p:spPr>
            <a:xfrm>
              <a:off x="2572512" y="1456944"/>
              <a:ext cx="5254751" cy="2793491"/>
            </a:xfrm>
            <a:prstGeom prst="rect">
              <a:avLst/>
            </a:prstGeom>
          </p:spPr>
        </p:pic>
      </p:grpSp>
      <p:sp>
        <p:nvSpPr>
          <p:cNvPr id="8" name="object 9">
            <a:extLst>
              <a:ext uri="{FF2B5EF4-FFF2-40B4-BE49-F238E27FC236}">
                <a16:creationId xmlns:a16="http://schemas.microsoft.com/office/drawing/2014/main" id="{5372038C-61EE-72CE-7295-1A725CE6B782}"/>
              </a:ext>
            </a:extLst>
          </p:cNvPr>
          <p:cNvSpPr txBox="1"/>
          <p:nvPr/>
        </p:nvSpPr>
        <p:spPr>
          <a:xfrm>
            <a:off x="8959595" y="961644"/>
            <a:ext cx="2316480" cy="1201420"/>
          </a:xfrm>
          <a:prstGeom prst="rect">
            <a:avLst/>
          </a:prstGeom>
          <a:solidFill>
            <a:srgbClr val="F9CE1F"/>
          </a:solidFill>
        </p:spPr>
        <p:txBody>
          <a:bodyPr vert="horz" wrap="square" lIns="0" tIns="15240" rIns="0" bIns="0" rtlCol="0">
            <a:spAutoFit/>
          </a:bodyPr>
          <a:lstStyle/>
          <a:p>
            <a:pPr marL="194945" marR="175260" indent="-3175" algn="ctr">
              <a:lnSpc>
                <a:spcPct val="100000"/>
              </a:lnSpc>
              <a:spcBef>
                <a:spcPts val="120"/>
              </a:spcBef>
            </a:pPr>
            <a:r>
              <a:rPr sz="1800" spc="-20" dirty="0">
                <a:solidFill>
                  <a:srgbClr val="C00000"/>
                </a:solidFill>
                <a:latin typeface="Calibri"/>
                <a:cs typeface="Calibri"/>
              </a:rPr>
              <a:t>FDA-regulated </a:t>
            </a:r>
            <a:r>
              <a:rPr sz="1800" spc="-15" dirty="0">
                <a:solidFill>
                  <a:srgbClr val="C00000"/>
                </a:solidFill>
                <a:latin typeface="Calibri"/>
                <a:cs typeface="Calibri"/>
              </a:rPr>
              <a:t> </a:t>
            </a:r>
            <a:r>
              <a:rPr sz="1800" spc="-20" dirty="0">
                <a:solidFill>
                  <a:srgbClr val="C00000"/>
                </a:solidFill>
                <a:latin typeface="Calibri"/>
                <a:cs typeface="Calibri"/>
              </a:rPr>
              <a:t>research</a:t>
            </a:r>
            <a:r>
              <a:rPr sz="1800" spc="-10" dirty="0">
                <a:solidFill>
                  <a:srgbClr val="C00000"/>
                </a:solidFill>
                <a:latin typeface="Calibri"/>
                <a:cs typeface="Calibri"/>
              </a:rPr>
              <a:t> </a:t>
            </a:r>
            <a:r>
              <a:rPr sz="1800" dirty="0">
                <a:solidFill>
                  <a:srgbClr val="C00000"/>
                </a:solidFill>
                <a:latin typeface="Calibri"/>
                <a:cs typeface="Calibri"/>
              </a:rPr>
              <a:t>and </a:t>
            </a:r>
            <a:r>
              <a:rPr sz="1800" spc="5" dirty="0">
                <a:solidFill>
                  <a:srgbClr val="C00000"/>
                </a:solidFill>
                <a:latin typeface="Calibri"/>
                <a:cs typeface="Calibri"/>
              </a:rPr>
              <a:t> </a:t>
            </a:r>
            <a:r>
              <a:rPr sz="1800" spc="-5" dirty="0">
                <a:solidFill>
                  <a:srgbClr val="C00000"/>
                </a:solidFill>
                <a:latin typeface="Calibri"/>
                <a:cs typeface="Calibri"/>
              </a:rPr>
              <a:t>d</a:t>
            </a:r>
            <a:r>
              <a:rPr sz="1800" spc="-10" dirty="0">
                <a:solidFill>
                  <a:srgbClr val="C00000"/>
                </a:solidFill>
                <a:latin typeface="Calibri"/>
                <a:cs typeface="Calibri"/>
              </a:rPr>
              <a:t>ev</a:t>
            </a:r>
            <a:r>
              <a:rPr sz="1800" dirty="0">
                <a:solidFill>
                  <a:srgbClr val="C00000"/>
                </a:solidFill>
                <a:latin typeface="Calibri"/>
                <a:cs typeface="Calibri"/>
              </a:rPr>
              <a:t>elopm</a:t>
            </a:r>
            <a:r>
              <a:rPr sz="1800" spc="-10" dirty="0">
                <a:solidFill>
                  <a:srgbClr val="C00000"/>
                </a:solidFill>
                <a:latin typeface="Calibri"/>
                <a:cs typeface="Calibri"/>
              </a:rPr>
              <a:t>en</a:t>
            </a:r>
            <a:r>
              <a:rPr sz="1800" dirty="0">
                <a:solidFill>
                  <a:srgbClr val="C00000"/>
                </a:solidFill>
                <a:latin typeface="Calibri"/>
                <a:cs typeface="Calibri"/>
              </a:rPr>
              <a:t>t</a:t>
            </a:r>
            <a:r>
              <a:rPr sz="1800" spc="-125" dirty="0">
                <a:solidFill>
                  <a:srgbClr val="C00000"/>
                </a:solidFill>
                <a:latin typeface="Calibri"/>
                <a:cs typeface="Calibri"/>
              </a:rPr>
              <a:t> </a:t>
            </a:r>
            <a:r>
              <a:rPr sz="1800" dirty="0">
                <a:solidFill>
                  <a:srgbClr val="C00000"/>
                </a:solidFill>
                <a:latin typeface="Calibri"/>
                <a:cs typeface="Calibri"/>
              </a:rPr>
              <a:t>ac</a:t>
            </a:r>
            <a:r>
              <a:rPr sz="1800" spc="-10" dirty="0">
                <a:solidFill>
                  <a:srgbClr val="C00000"/>
                </a:solidFill>
                <a:latin typeface="Calibri"/>
                <a:cs typeface="Calibri"/>
              </a:rPr>
              <a:t>t</a:t>
            </a:r>
            <a:r>
              <a:rPr sz="1800" spc="-5" dirty="0">
                <a:solidFill>
                  <a:srgbClr val="C00000"/>
                </a:solidFill>
                <a:latin typeface="Calibri"/>
                <a:cs typeface="Calibri"/>
              </a:rPr>
              <a:t>i</a:t>
            </a:r>
            <a:r>
              <a:rPr sz="1800" dirty="0">
                <a:solidFill>
                  <a:srgbClr val="C00000"/>
                </a:solidFill>
                <a:latin typeface="Calibri"/>
                <a:cs typeface="Calibri"/>
              </a:rPr>
              <a:t>vi</a:t>
            </a:r>
            <a:r>
              <a:rPr sz="1800" spc="-10" dirty="0">
                <a:solidFill>
                  <a:srgbClr val="C00000"/>
                </a:solidFill>
                <a:latin typeface="Calibri"/>
                <a:cs typeface="Calibri"/>
              </a:rPr>
              <a:t>t</a:t>
            </a:r>
            <a:r>
              <a:rPr sz="1800" dirty="0">
                <a:solidFill>
                  <a:srgbClr val="C00000"/>
                </a:solidFill>
                <a:latin typeface="Calibri"/>
                <a:cs typeface="Calibri"/>
              </a:rPr>
              <a:t>y  </a:t>
            </a:r>
            <a:r>
              <a:rPr sz="1800" spc="-5" dirty="0">
                <a:solidFill>
                  <a:srgbClr val="C00000"/>
                </a:solidFill>
                <a:latin typeface="Calibri"/>
                <a:cs typeface="Calibri"/>
              </a:rPr>
              <a:t>is</a:t>
            </a:r>
            <a:r>
              <a:rPr sz="1800" spc="-30" dirty="0">
                <a:solidFill>
                  <a:srgbClr val="C00000"/>
                </a:solidFill>
                <a:latin typeface="Calibri"/>
                <a:cs typeface="Calibri"/>
              </a:rPr>
              <a:t> </a:t>
            </a:r>
            <a:r>
              <a:rPr sz="1800" dirty="0">
                <a:solidFill>
                  <a:srgbClr val="C00000"/>
                </a:solidFill>
                <a:latin typeface="Calibri"/>
                <a:cs typeface="Calibri"/>
              </a:rPr>
              <a:t>a</a:t>
            </a:r>
            <a:r>
              <a:rPr sz="1800" spc="-20" dirty="0">
                <a:solidFill>
                  <a:srgbClr val="C00000"/>
                </a:solidFill>
                <a:latin typeface="Calibri"/>
                <a:cs typeface="Calibri"/>
              </a:rPr>
              <a:t> </a:t>
            </a:r>
            <a:r>
              <a:rPr sz="1800" spc="-5" dirty="0">
                <a:solidFill>
                  <a:srgbClr val="C00000"/>
                </a:solidFill>
                <a:latin typeface="Calibri"/>
                <a:cs typeface="Calibri"/>
              </a:rPr>
              <a:t>sub-set</a:t>
            </a:r>
            <a:r>
              <a:rPr sz="1800" spc="-35" dirty="0">
                <a:solidFill>
                  <a:srgbClr val="C00000"/>
                </a:solidFill>
                <a:latin typeface="Calibri"/>
                <a:cs typeface="Calibri"/>
              </a:rPr>
              <a:t> </a:t>
            </a:r>
            <a:r>
              <a:rPr sz="1800" spc="-5" dirty="0">
                <a:solidFill>
                  <a:srgbClr val="C00000"/>
                </a:solidFill>
                <a:latin typeface="Calibri"/>
                <a:cs typeface="Calibri"/>
              </a:rPr>
              <a:t>of</a:t>
            </a:r>
            <a:r>
              <a:rPr sz="1800" spc="-30" dirty="0">
                <a:solidFill>
                  <a:srgbClr val="C00000"/>
                </a:solidFill>
                <a:latin typeface="Calibri"/>
                <a:cs typeface="Calibri"/>
              </a:rPr>
              <a:t> </a:t>
            </a:r>
            <a:r>
              <a:rPr sz="1800" spc="-5" dirty="0">
                <a:solidFill>
                  <a:srgbClr val="C00000"/>
                </a:solidFill>
                <a:latin typeface="Calibri"/>
                <a:cs typeface="Calibri"/>
              </a:rPr>
              <a:t>HSR.</a:t>
            </a:r>
            <a:endParaRPr sz="1800" dirty="0">
              <a:latin typeface="Calibri"/>
              <a:cs typeface="Calibri"/>
            </a:endParaRPr>
          </a:p>
        </p:txBody>
      </p:sp>
      <p:sp>
        <p:nvSpPr>
          <p:cNvPr id="9" name="object 10">
            <a:extLst>
              <a:ext uri="{FF2B5EF4-FFF2-40B4-BE49-F238E27FC236}">
                <a16:creationId xmlns:a16="http://schemas.microsoft.com/office/drawing/2014/main" id="{21DFF7B1-5EA9-31C9-14ED-B6881A0CD3DC}"/>
              </a:ext>
            </a:extLst>
          </p:cNvPr>
          <p:cNvSpPr txBox="1"/>
          <p:nvPr/>
        </p:nvSpPr>
        <p:spPr>
          <a:xfrm>
            <a:off x="8959595" y="2534411"/>
            <a:ext cx="2394585" cy="2307590"/>
          </a:xfrm>
          <a:prstGeom prst="rect">
            <a:avLst/>
          </a:prstGeom>
          <a:solidFill>
            <a:srgbClr val="F9CE1F"/>
          </a:solidFill>
        </p:spPr>
        <p:txBody>
          <a:bodyPr vert="horz" wrap="square" lIns="0" tIns="15875" rIns="0" bIns="0" rtlCol="0">
            <a:spAutoFit/>
          </a:bodyPr>
          <a:lstStyle/>
          <a:p>
            <a:pPr marL="116839" marR="95250" indent="-5080" algn="ctr">
              <a:lnSpc>
                <a:spcPct val="100000"/>
              </a:lnSpc>
              <a:spcBef>
                <a:spcPts val="125"/>
              </a:spcBef>
            </a:pPr>
            <a:r>
              <a:rPr sz="1800" spc="-20" dirty="0">
                <a:solidFill>
                  <a:srgbClr val="C00000"/>
                </a:solidFill>
                <a:latin typeface="Calibri"/>
                <a:cs typeface="Calibri"/>
              </a:rPr>
              <a:t>FDA</a:t>
            </a:r>
            <a:r>
              <a:rPr sz="1800" spc="-45" dirty="0">
                <a:solidFill>
                  <a:srgbClr val="C00000"/>
                </a:solidFill>
                <a:latin typeface="Calibri"/>
                <a:cs typeface="Calibri"/>
              </a:rPr>
              <a:t> </a:t>
            </a:r>
            <a:r>
              <a:rPr sz="1800" spc="-20" dirty="0">
                <a:solidFill>
                  <a:srgbClr val="C00000"/>
                </a:solidFill>
                <a:latin typeface="Calibri"/>
                <a:cs typeface="Calibri"/>
              </a:rPr>
              <a:t>Regulated:</a:t>
            </a:r>
            <a:r>
              <a:rPr sz="1800" spc="65" dirty="0">
                <a:solidFill>
                  <a:srgbClr val="C00000"/>
                </a:solidFill>
                <a:latin typeface="Calibri"/>
                <a:cs typeface="Calibri"/>
              </a:rPr>
              <a:t> </a:t>
            </a:r>
            <a:r>
              <a:rPr sz="1800" dirty="0">
                <a:solidFill>
                  <a:srgbClr val="C00000"/>
                </a:solidFill>
                <a:latin typeface="Calibri"/>
                <a:cs typeface="Calibri"/>
              </a:rPr>
              <a:t>AI </a:t>
            </a:r>
            <a:r>
              <a:rPr sz="1800" spc="5" dirty="0">
                <a:solidFill>
                  <a:srgbClr val="C00000"/>
                </a:solidFill>
                <a:latin typeface="Calibri"/>
                <a:cs typeface="Calibri"/>
              </a:rPr>
              <a:t> </a:t>
            </a:r>
            <a:r>
              <a:rPr sz="1800" spc="-5" dirty="0">
                <a:solidFill>
                  <a:srgbClr val="C00000"/>
                </a:solidFill>
                <a:latin typeface="Calibri"/>
                <a:cs typeface="Calibri"/>
              </a:rPr>
              <a:t>algorithms </a:t>
            </a:r>
            <a:r>
              <a:rPr sz="1800" spc="-20" dirty="0">
                <a:solidFill>
                  <a:srgbClr val="C00000"/>
                </a:solidFill>
                <a:latin typeface="Calibri"/>
                <a:cs typeface="Calibri"/>
              </a:rPr>
              <a:t>intended </a:t>
            </a:r>
            <a:r>
              <a:rPr sz="1800" spc="-25" dirty="0">
                <a:solidFill>
                  <a:srgbClr val="C00000"/>
                </a:solidFill>
                <a:latin typeface="Calibri"/>
                <a:cs typeface="Calibri"/>
              </a:rPr>
              <a:t>for </a:t>
            </a:r>
            <a:r>
              <a:rPr sz="1800" spc="-400" dirty="0">
                <a:solidFill>
                  <a:srgbClr val="C00000"/>
                </a:solidFill>
                <a:latin typeface="Calibri"/>
                <a:cs typeface="Calibri"/>
              </a:rPr>
              <a:t> </a:t>
            </a:r>
            <a:r>
              <a:rPr sz="1800" spc="-5" dirty="0">
                <a:solidFill>
                  <a:srgbClr val="C00000"/>
                </a:solidFill>
                <a:latin typeface="Calibri"/>
                <a:cs typeface="Calibri"/>
              </a:rPr>
              <a:t>use in </a:t>
            </a:r>
            <a:r>
              <a:rPr sz="1800" dirty="0">
                <a:solidFill>
                  <a:srgbClr val="C00000"/>
                </a:solidFill>
                <a:latin typeface="Calibri"/>
                <a:cs typeface="Calibri"/>
              </a:rPr>
              <a:t>the </a:t>
            </a:r>
            <a:r>
              <a:rPr sz="1800" spc="-5" dirty="0">
                <a:solidFill>
                  <a:srgbClr val="C00000"/>
                </a:solidFill>
                <a:latin typeface="Calibri"/>
                <a:cs typeface="Calibri"/>
              </a:rPr>
              <a:t>diagnosis of </a:t>
            </a:r>
            <a:r>
              <a:rPr sz="1800" dirty="0">
                <a:solidFill>
                  <a:srgbClr val="C00000"/>
                </a:solidFill>
                <a:latin typeface="Calibri"/>
                <a:cs typeface="Calibri"/>
              </a:rPr>
              <a:t> </a:t>
            </a:r>
            <a:r>
              <a:rPr sz="1800" spc="-5" dirty="0">
                <a:solidFill>
                  <a:srgbClr val="C00000"/>
                </a:solidFill>
                <a:latin typeface="Calibri"/>
                <a:cs typeface="Calibri"/>
              </a:rPr>
              <a:t>disease or other </a:t>
            </a:r>
            <a:r>
              <a:rPr sz="1800" dirty="0">
                <a:solidFill>
                  <a:srgbClr val="C00000"/>
                </a:solidFill>
                <a:latin typeface="Calibri"/>
                <a:cs typeface="Calibri"/>
              </a:rPr>
              <a:t> </a:t>
            </a:r>
            <a:r>
              <a:rPr sz="1800" spc="-15" dirty="0">
                <a:solidFill>
                  <a:srgbClr val="C00000"/>
                </a:solidFill>
                <a:latin typeface="Calibri"/>
                <a:cs typeface="Calibri"/>
              </a:rPr>
              <a:t>conditions,</a:t>
            </a:r>
            <a:r>
              <a:rPr sz="1800" spc="30" dirty="0">
                <a:solidFill>
                  <a:srgbClr val="C00000"/>
                </a:solidFill>
                <a:latin typeface="Calibri"/>
                <a:cs typeface="Calibri"/>
              </a:rPr>
              <a:t> </a:t>
            </a:r>
            <a:r>
              <a:rPr sz="1800" spc="-5" dirty="0">
                <a:solidFill>
                  <a:srgbClr val="C00000"/>
                </a:solidFill>
                <a:latin typeface="Calibri"/>
                <a:cs typeface="Calibri"/>
              </a:rPr>
              <a:t>or</a:t>
            </a:r>
            <a:r>
              <a:rPr sz="1800" spc="-15" dirty="0">
                <a:solidFill>
                  <a:srgbClr val="C00000"/>
                </a:solidFill>
                <a:latin typeface="Calibri"/>
                <a:cs typeface="Calibri"/>
              </a:rPr>
              <a:t> </a:t>
            </a:r>
            <a:r>
              <a:rPr sz="1800" spc="-5" dirty="0">
                <a:solidFill>
                  <a:srgbClr val="C00000"/>
                </a:solidFill>
                <a:latin typeface="Calibri"/>
                <a:cs typeface="Calibri"/>
              </a:rPr>
              <a:t>in</a:t>
            </a:r>
            <a:r>
              <a:rPr sz="1800" spc="-10" dirty="0">
                <a:solidFill>
                  <a:srgbClr val="C00000"/>
                </a:solidFill>
                <a:latin typeface="Calibri"/>
                <a:cs typeface="Calibri"/>
              </a:rPr>
              <a:t> </a:t>
            </a:r>
            <a:r>
              <a:rPr sz="1800" dirty="0">
                <a:solidFill>
                  <a:srgbClr val="C00000"/>
                </a:solidFill>
                <a:latin typeface="Calibri"/>
                <a:cs typeface="Calibri"/>
              </a:rPr>
              <a:t>the </a:t>
            </a:r>
            <a:r>
              <a:rPr sz="1800" spc="5" dirty="0">
                <a:solidFill>
                  <a:srgbClr val="C00000"/>
                </a:solidFill>
                <a:latin typeface="Calibri"/>
                <a:cs typeface="Calibri"/>
              </a:rPr>
              <a:t> </a:t>
            </a:r>
            <a:r>
              <a:rPr sz="1800" spc="-20" dirty="0">
                <a:solidFill>
                  <a:srgbClr val="C00000"/>
                </a:solidFill>
                <a:latin typeface="Calibri"/>
                <a:cs typeface="Calibri"/>
              </a:rPr>
              <a:t>cure,</a:t>
            </a:r>
            <a:r>
              <a:rPr sz="1800" spc="15" dirty="0">
                <a:solidFill>
                  <a:srgbClr val="C00000"/>
                </a:solidFill>
                <a:latin typeface="Calibri"/>
                <a:cs typeface="Calibri"/>
              </a:rPr>
              <a:t> </a:t>
            </a:r>
            <a:r>
              <a:rPr sz="1800" spc="-20" dirty="0">
                <a:solidFill>
                  <a:srgbClr val="C00000"/>
                </a:solidFill>
                <a:latin typeface="Calibri"/>
                <a:cs typeface="Calibri"/>
              </a:rPr>
              <a:t>mitigation, </a:t>
            </a:r>
            <a:r>
              <a:rPr sz="1800" spc="-15" dirty="0">
                <a:solidFill>
                  <a:srgbClr val="C00000"/>
                </a:solidFill>
                <a:latin typeface="Calibri"/>
                <a:cs typeface="Calibri"/>
              </a:rPr>
              <a:t> </a:t>
            </a:r>
            <a:r>
              <a:rPr sz="1800" spc="-20" dirty="0">
                <a:solidFill>
                  <a:srgbClr val="C00000"/>
                </a:solidFill>
                <a:latin typeface="Calibri"/>
                <a:cs typeface="Calibri"/>
              </a:rPr>
              <a:t>treatment</a:t>
            </a:r>
            <a:r>
              <a:rPr sz="1800" spc="30" dirty="0">
                <a:solidFill>
                  <a:srgbClr val="C00000"/>
                </a:solidFill>
                <a:latin typeface="Calibri"/>
                <a:cs typeface="Calibri"/>
              </a:rPr>
              <a:t> </a:t>
            </a:r>
            <a:r>
              <a:rPr sz="1800" spc="-5" dirty="0">
                <a:solidFill>
                  <a:srgbClr val="C00000"/>
                </a:solidFill>
                <a:latin typeface="Calibri"/>
                <a:cs typeface="Calibri"/>
              </a:rPr>
              <a:t>or </a:t>
            </a:r>
            <a:r>
              <a:rPr sz="1800" dirty="0">
                <a:solidFill>
                  <a:srgbClr val="C00000"/>
                </a:solidFill>
                <a:latin typeface="Calibri"/>
                <a:cs typeface="Calibri"/>
              </a:rPr>
              <a:t> </a:t>
            </a:r>
            <a:r>
              <a:rPr sz="1800" spc="-20" dirty="0">
                <a:solidFill>
                  <a:srgbClr val="C00000"/>
                </a:solidFill>
                <a:latin typeface="Calibri"/>
                <a:cs typeface="Calibri"/>
              </a:rPr>
              <a:t>prevention</a:t>
            </a:r>
            <a:r>
              <a:rPr sz="1800" spc="20" dirty="0">
                <a:solidFill>
                  <a:srgbClr val="C00000"/>
                </a:solidFill>
                <a:latin typeface="Calibri"/>
                <a:cs typeface="Calibri"/>
              </a:rPr>
              <a:t> </a:t>
            </a:r>
            <a:r>
              <a:rPr sz="1800" spc="-75" dirty="0">
                <a:solidFill>
                  <a:srgbClr val="C00000"/>
                </a:solidFill>
                <a:latin typeface="Calibri"/>
                <a:cs typeface="Calibri"/>
              </a:rPr>
              <a:t>of.</a:t>
            </a:r>
            <a:endParaRPr sz="1800" dirty="0">
              <a:solidFill>
                <a:srgbClr val="C00000"/>
              </a:solidFill>
              <a:latin typeface="Calibri"/>
              <a:cs typeface="Calibri"/>
            </a:endParaRPr>
          </a:p>
        </p:txBody>
      </p:sp>
    </p:spTree>
    <p:extLst>
      <p:ext uri="{BB962C8B-B14F-4D97-AF65-F5344CB8AC3E}">
        <p14:creationId xmlns:p14="http://schemas.microsoft.com/office/powerpoint/2010/main" val="8756892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585</TotalTime>
  <Words>1956</Words>
  <Application>Microsoft Macintosh PowerPoint</Application>
  <PresentationFormat>Widescreen</PresentationFormat>
  <Paragraphs>112</Paragraphs>
  <Slides>19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Aptos</vt:lpstr>
      <vt:lpstr>Aptos Display</vt:lpstr>
      <vt:lpstr>Arial</vt:lpstr>
      <vt:lpstr>Arial MT</vt:lpstr>
      <vt:lpstr>Calibri</vt:lpstr>
      <vt:lpstr>FS Albert</vt:lpstr>
      <vt:lpstr>FSAlbert</vt:lpstr>
      <vt:lpstr>Georgia</vt:lpstr>
      <vt:lpstr>Times New Roman</vt:lpstr>
      <vt:lpstr>Office Theme</vt:lpstr>
      <vt:lpstr>Navigating IRB Processes for AI-Driven  Clinical Research</vt:lpstr>
      <vt:lpstr>Objectives &amp; Disclaimer</vt:lpstr>
      <vt:lpstr>Human Subjects  Research Protections:  A Brief Overview</vt:lpstr>
      <vt:lpstr>The Belmont Report (1979) History: “Belmont” to the Code of Federal Regulations</vt:lpstr>
      <vt:lpstr>What is human subjects research (HSR)?</vt:lpstr>
      <vt:lpstr>What is human subjects research (HSR)?</vt:lpstr>
      <vt:lpstr>Artificial Intelligence:  Overview and when  might it be HSR?</vt:lpstr>
      <vt:lpstr>What is Artificial Intelligence (AI)?</vt:lpstr>
      <vt:lpstr>When might AI activity involve HSR?  Medical example: Mobile Medical Apps</vt:lpstr>
      <vt:lpstr>AI-based Software as a Medical Device (SaMD)</vt:lpstr>
      <vt:lpstr>AI-based Software as a Medical Device (SaMD)</vt:lpstr>
      <vt:lpstr>When might AI activity involve HSR?</vt:lpstr>
      <vt:lpstr>PowerPoint Presentation</vt:lpstr>
      <vt:lpstr>Challenges for IRB in AI-Driven Clinical Research  Data Privacy and Security</vt:lpstr>
      <vt:lpstr>Challenges for IRB in AI-Driven Clinical Research  Algorithm Transparency and Accountability</vt:lpstr>
      <vt:lpstr>Challenges for IRB in AI-Driven Clinical Research  Informed Consent in AI-Driven Research</vt:lpstr>
      <vt:lpstr>Regulatory and ethical considerations when AI intersects with HSR</vt:lpstr>
      <vt:lpstr>AI Ethical Requirements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Data-driven medicine: Advancing medicine using AI and Big data</dc:title>
  <dc:creator>Fahad Almsned</dc:creator>
  <cp:lastModifiedBy>Fahad Almsned</cp:lastModifiedBy>
  <cp:revision>71</cp:revision>
  <dcterms:created xsi:type="dcterms:W3CDTF">2024-09-14T07:40:02Z</dcterms:created>
  <dcterms:modified xsi:type="dcterms:W3CDTF">2024-11-01T12:35:17Z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2024-09-02T00:00:00Z</vt:filetime>
  </property>
  <property fmtid="{D5CDD505-2E9C-101B-9397-08002B2CF9AE}" pid="3" name="Creator">
    <vt:lpwstr>Microsoft® PowerPoint® for Microsoft 365</vt:lpwstr>
  </property>
  <property fmtid="{D5CDD505-2E9C-101B-9397-08002B2CF9AE}" pid="4" name="LastSaved">
    <vt:filetime>2024-09-14T00:00:00Z</vt:filetime>
  </property>
</Properties>
</file>