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BF2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0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-570" y="-9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6DA2-7E76-419C-8510-434D273D9A51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740B-B951-44CB-8624-0D45BE715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2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5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4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3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5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1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1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2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2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8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29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40B-B951-44CB-8624-0D45BE71508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0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pic>
        <p:nvPicPr>
          <p:cNvPr id="4109" name="Picture 13" descr="Dark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CEF0D8-60D8-4CE8-9167-791498B271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2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7C566E-C5FF-41AB-BD85-AB9AE1051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3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8F0274-7D58-4D42-9E2F-EBDA3F8E3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2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A59419-CB31-4DD5-92FA-02C6AB172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82840-F2A6-4673-BFF3-AAB621CCF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4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FC5098-38FC-4975-9C15-C086C85939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41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E914BF-EE36-46E8-AB9D-DF3216010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5FFC8-DD21-4D22-A366-DECAA9DF4D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45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A9E123-0EEE-4E8D-9F5C-2FC75BEBE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60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341DD-5686-44F2-B152-EAF38CBEC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4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AEBF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5F06CFE-73DB-4718-BF40-20280A67F35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5" name="Picture 13" descr="DarkBlue10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altLang="en-US" sz="4400" dirty="0" smtClean="0"/>
              <a:t>Welcome to PHAS1240:</a:t>
            </a:r>
            <a:br>
              <a:rPr lang="en-GB" altLang="en-US" sz="4400" dirty="0" smtClean="0"/>
            </a:br>
            <a:r>
              <a:rPr lang="en-GB" altLang="en-US" sz="4400" dirty="0" smtClean="0"/>
              <a:t>Computing</a:t>
            </a:r>
            <a:endParaRPr lang="en-GB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altLang="en-US" sz="3600" dirty="0" smtClean="0"/>
              <a:t>Dr Louise Dash</a:t>
            </a:r>
          </a:p>
          <a:p>
            <a:pPr algn="ctr"/>
            <a:r>
              <a:rPr lang="en-GB" altLang="en-US" sz="3200" i="1" dirty="0" smtClean="0"/>
              <a:t>Teaching Fellow, Physics and Astronomy</a:t>
            </a:r>
          </a:p>
          <a:p>
            <a:pPr algn="ctr"/>
            <a:r>
              <a:rPr lang="en-GB" altLang="en-US" sz="3200" i="1" dirty="0" smtClean="0"/>
              <a:t>University College </a:t>
            </a:r>
            <a:r>
              <a:rPr lang="en-GB" altLang="en-US" sz="3200" i="1" dirty="0" smtClean="0"/>
              <a:t>London</a:t>
            </a:r>
          </a:p>
          <a:p>
            <a:pPr algn="ctr"/>
            <a:endParaRPr lang="en-GB" altLang="en-US" sz="3200" i="1" dirty="0"/>
          </a:p>
          <a:p>
            <a:pPr algn="ctr"/>
            <a:r>
              <a:rPr lang="en-GB" altLang="en-US" sz="3200" i="1" dirty="0" smtClean="0"/>
              <a:t>1</a:t>
            </a:r>
            <a:r>
              <a:rPr lang="en-GB" altLang="en-US" sz="3200" i="1" baseline="30000" dirty="0" smtClean="0"/>
              <a:t>st</a:t>
            </a:r>
            <a:r>
              <a:rPr lang="en-GB" altLang="en-US" sz="3200" i="1" dirty="0" smtClean="0"/>
              <a:t> October 2015</a:t>
            </a:r>
          </a:p>
          <a:p>
            <a:pPr algn="ctr"/>
            <a:endParaRPr lang="en-GB" altLang="en-US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How will I be assessed?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Also:</a:t>
            </a:r>
          </a:p>
          <a:p>
            <a:pPr lvl="1"/>
            <a:r>
              <a:rPr lang="en-GB" altLang="en-US" dirty="0" smtClean="0"/>
              <a:t>Computing is 50% of total PHAS1240 module grade</a:t>
            </a:r>
            <a:endParaRPr lang="en-GB" altLang="en-US" dirty="0"/>
          </a:p>
          <a:p>
            <a:pPr lvl="1"/>
            <a:r>
              <a:rPr lang="en-GB" altLang="en-US" dirty="0"/>
              <a:t>must </a:t>
            </a:r>
            <a:r>
              <a:rPr lang="en-GB" altLang="en-US" dirty="0" smtClean="0"/>
              <a:t>get at least 30% in both </a:t>
            </a:r>
            <a:r>
              <a:rPr lang="en-GB" altLang="en-US" dirty="0"/>
              <a:t>lab </a:t>
            </a:r>
            <a:r>
              <a:rPr lang="en-GB" altLang="en-US" i="1" dirty="0"/>
              <a:t>and</a:t>
            </a:r>
            <a:r>
              <a:rPr lang="en-GB" altLang="en-US" dirty="0"/>
              <a:t> computing components of </a:t>
            </a:r>
            <a:r>
              <a:rPr lang="en-GB" altLang="en-US" dirty="0" smtClean="0"/>
              <a:t>PHAS1240;</a:t>
            </a:r>
          </a:p>
          <a:p>
            <a:pPr lvl="1"/>
            <a:r>
              <a:rPr lang="en-GB" altLang="en-US" dirty="0" smtClean="0"/>
              <a:t>and 40% overall to pass.</a:t>
            </a:r>
            <a:endParaRPr lang="en-GB" altLang="en-US" dirty="0"/>
          </a:p>
          <a:p>
            <a:pPr marL="0" indent="0"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0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What do I need to bring?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UCL ISD login and password!</a:t>
            </a:r>
          </a:p>
          <a:p>
            <a:r>
              <a:rPr lang="en-GB" altLang="en-US" dirty="0" smtClean="0"/>
              <a:t>Headphones / earphones (to watch screencasts)</a:t>
            </a:r>
          </a:p>
          <a:p>
            <a:r>
              <a:rPr lang="en-GB" altLang="en-US" dirty="0" smtClean="0"/>
              <a:t>USB stick  (to back up your work)</a:t>
            </a:r>
          </a:p>
          <a:p>
            <a:pPr lvl="1"/>
            <a:r>
              <a:rPr lang="en-GB" altLang="en-US" dirty="0" smtClean="0"/>
              <a:t>You’ll be using your N: drive to save all your work</a:t>
            </a:r>
          </a:p>
          <a:p>
            <a:pPr lvl="1"/>
            <a:r>
              <a:rPr lang="en-GB" altLang="en-US" dirty="0" smtClean="0"/>
              <a:t>N: drive is backed up, but...</a:t>
            </a:r>
          </a:p>
          <a:p>
            <a:pPr lvl="1"/>
            <a:r>
              <a:rPr lang="en-GB" altLang="en-US" dirty="0" smtClean="0"/>
              <a:t>You are </a:t>
            </a:r>
            <a:r>
              <a:rPr lang="en-GB" altLang="en-US" b="1" i="1" dirty="0" smtClean="0"/>
              <a:t>strongly encouraged</a:t>
            </a:r>
            <a:r>
              <a:rPr lang="en-GB" altLang="en-US" dirty="0" smtClean="0"/>
              <a:t> to make your own backups too!</a:t>
            </a:r>
          </a:p>
          <a:p>
            <a:pPr lvl="1"/>
            <a:r>
              <a:rPr lang="en-GB" altLang="en-US" dirty="0" smtClean="0"/>
              <a:t>Your data, your responsibility</a:t>
            </a:r>
          </a:p>
          <a:p>
            <a:r>
              <a:rPr lang="en-GB" altLang="en-US" dirty="0" smtClean="0"/>
              <a:t>Pen / pencil / paper / notebook</a:t>
            </a:r>
          </a:p>
          <a:p>
            <a:r>
              <a:rPr lang="en-GB" altLang="en-US" dirty="0" smtClean="0"/>
              <a:t>You can bring your own computer if you want</a:t>
            </a:r>
          </a:p>
          <a:p>
            <a:pPr lvl="1"/>
            <a:r>
              <a:rPr lang="en-GB" altLang="en-US" dirty="0" smtClean="0"/>
              <a:t>but we can’t fix it for you</a:t>
            </a:r>
          </a:p>
        </p:txBody>
      </p:sp>
    </p:spTree>
    <p:extLst>
      <p:ext uri="{BB962C8B-B14F-4D97-AF65-F5344CB8AC3E}">
        <p14:creationId xmlns:p14="http://schemas.microsoft.com/office/powerpoint/2010/main" val="6111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Where can I get help?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From the demonstrating staff in the sessions</a:t>
            </a:r>
          </a:p>
          <a:p>
            <a:r>
              <a:rPr lang="en-GB" altLang="en-US" dirty="0" smtClean="0"/>
              <a:t>From your fellow students </a:t>
            </a:r>
            <a:br>
              <a:rPr lang="en-GB" altLang="en-US" dirty="0" smtClean="0"/>
            </a:br>
            <a:r>
              <a:rPr lang="en-GB" altLang="en-US" sz="2000" b="1" dirty="0" smtClean="0">
                <a:solidFill>
                  <a:srgbClr val="FF0000"/>
                </a:solidFill>
              </a:rPr>
              <a:t>(not for individual assignments!)</a:t>
            </a:r>
          </a:p>
          <a:p>
            <a:r>
              <a:rPr lang="en-GB" altLang="en-US" dirty="0" smtClean="0"/>
              <a:t>Moodle discussion forums </a:t>
            </a:r>
          </a:p>
          <a:p>
            <a:r>
              <a:rPr lang="en-GB" altLang="en-US" dirty="0"/>
              <a:t>Google </a:t>
            </a:r>
            <a:endParaRPr lang="en-GB" altLang="en-US" dirty="0" smtClean="0"/>
          </a:p>
          <a:p>
            <a:r>
              <a:rPr lang="en-GB" altLang="en-US" dirty="0" smtClean="0"/>
              <a:t>Come and see me</a:t>
            </a:r>
          </a:p>
          <a:p>
            <a:pPr lvl="1"/>
            <a:r>
              <a:rPr lang="en-GB" altLang="en-US" dirty="0" smtClean="0"/>
              <a:t>Office B10 (3</a:t>
            </a:r>
            <a:r>
              <a:rPr lang="en-GB" altLang="en-US" baseline="30000" dirty="0" smtClean="0"/>
              <a:t>rd</a:t>
            </a:r>
            <a:r>
              <a:rPr lang="en-GB" altLang="en-US" dirty="0" smtClean="0"/>
              <a:t> floor, opposite lift)</a:t>
            </a:r>
          </a:p>
          <a:p>
            <a:pPr lvl="1"/>
            <a:r>
              <a:rPr lang="en-GB" altLang="en-US" dirty="0" smtClean="0"/>
              <a:t>Drop by, or email for an appointment</a:t>
            </a:r>
          </a:p>
        </p:txBody>
      </p:sp>
    </p:spTree>
    <p:extLst>
      <p:ext uri="{BB962C8B-B14F-4D97-AF65-F5344CB8AC3E}">
        <p14:creationId xmlns:p14="http://schemas.microsoft.com/office/powerpoint/2010/main" val="13239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What do I need to do now?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Pre-term questionnaire on Moodle</a:t>
            </a:r>
          </a:p>
          <a:p>
            <a:pPr lvl="1"/>
            <a:r>
              <a:rPr lang="en-GB" altLang="en-US" dirty="0" smtClean="0"/>
              <a:t>Short questions, only takes 5 minutes</a:t>
            </a:r>
          </a:p>
          <a:p>
            <a:r>
              <a:rPr lang="en-GB" altLang="en-US" dirty="0" smtClean="0"/>
              <a:t>Really helps us with future planning!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If you have time, watch the screencasts before the first session.</a:t>
            </a:r>
          </a:p>
          <a:p>
            <a:endParaRPr lang="en-GB" altLang="en-US" dirty="0"/>
          </a:p>
          <a:p>
            <a:endParaRPr lang="en-GB" altLang="en-US" dirty="0"/>
          </a:p>
          <a:p>
            <a:pPr marL="0" indent="0" algn="ctr">
              <a:buNone/>
            </a:pPr>
            <a:r>
              <a:rPr lang="en-GB" altLang="en-US" sz="3600" i="1" dirty="0" smtClean="0"/>
              <a:t>THANK YOU, and 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14367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Welcome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What will I learn?</a:t>
            </a:r>
          </a:p>
          <a:p>
            <a:r>
              <a:rPr lang="en-GB" altLang="en-US" dirty="0" smtClean="0"/>
              <a:t>Where will I learn it?</a:t>
            </a:r>
          </a:p>
          <a:p>
            <a:r>
              <a:rPr lang="en-GB" altLang="en-US" dirty="0"/>
              <a:t>Who will teach me</a:t>
            </a:r>
            <a:r>
              <a:rPr lang="en-GB" altLang="en-US" dirty="0" smtClean="0"/>
              <a:t>?</a:t>
            </a:r>
          </a:p>
          <a:p>
            <a:r>
              <a:rPr lang="en-GB" altLang="en-US" dirty="0" smtClean="0"/>
              <a:t>How will I learn?</a:t>
            </a:r>
          </a:p>
          <a:p>
            <a:r>
              <a:rPr lang="en-GB" altLang="en-US" dirty="0" smtClean="0"/>
              <a:t>How will I be assessed?</a:t>
            </a:r>
          </a:p>
          <a:p>
            <a:r>
              <a:rPr lang="en-GB" altLang="en-US" dirty="0"/>
              <a:t>What do I need to bring?</a:t>
            </a:r>
          </a:p>
          <a:p>
            <a:r>
              <a:rPr lang="en-GB" altLang="en-US" dirty="0" smtClean="0"/>
              <a:t>Where can I get help?</a:t>
            </a:r>
          </a:p>
          <a:p>
            <a:r>
              <a:rPr lang="en-GB" altLang="en-US" dirty="0" smtClean="0"/>
              <a:t>What else do I need to know?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What will I learn?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This is </a:t>
            </a:r>
            <a:r>
              <a:rPr lang="en-GB" altLang="en-US" i="1" dirty="0" smtClean="0"/>
              <a:t>not</a:t>
            </a:r>
            <a:r>
              <a:rPr lang="en-GB" altLang="en-US" dirty="0" smtClean="0"/>
              <a:t> a general “Computer Science 101” course</a:t>
            </a:r>
          </a:p>
          <a:p>
            <a:r>
              <a:rPr lang="en-GB" altLang="en-US" dirty="0" smtClean="0"/>
              <a:t>Essential computing skills, using Python</a:t>
            </a:r>
          </a:p>
          <a:p>
            <a:pPr lvl="1"/>
            <a:r>
              <a:rPr lang="en-GB" altLang="en-US" dirty="0" smtClean="0"/>
              <a:t>For lab courses</a:t>
            </a:r>
          </a:p>
          <a:p>
            <a:pPr lvl="1"/>
            <a:r>
              <a:rPr lang="en-GB" altLang="en-US" dirty="0" smtClean="0"/>
              <a:t>For lecture courses</a:t>
            </a:r>
          </a:p>
          <a:p>
            <a:pPr lvl="1"/>
            <a:r>
              <a:rPr lang="en-GB" altLang="en-US" dirty="0" smtClean="0"/>
              <a:t>For skills and professional development</a:t>
            </a:r>
          </a:p>
          <a:p>
            <a:r>
              <a:rPr lang="en-GB" altLang="en-US" dirty="0" smtClean="0"/>
              <a:t>No prior knowledge assumed</a:t>
            </a:r>
          </a:p>
          <a:p>
            <a:endParaRPr lang="en-GB" altLang="en-US" dirty="0" smtClean="0"/>
          </a:p>
          <a:p>
            <a:r>
              <a:rPr lang="en-GB" altLang="en-US" b="1" i="1" dirty="0" smtClean="0">
                <a:solidFill>
                  <a:srgbClr val="FF0000"/>
                </a:solidFill>
              </a:rPr>
              <a:t>Please fill in the pre-course survey on Moodle!</a:t>
            </a:r>
          </a:p>
          <a:p>
            <a:pPr marL="457200" lvl="1" indent="0"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10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What will I learn?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Course is in three segments:</a:t>
            </a:r>
          </a:p>
          <a:p>
            <a:pPr lvl="1"/>
            <a:r>
              <a:rPr lang="en-GB" altLang="en-US" dirty="0" smtClean="0"/>
              <a:t>Sessions 1-3: Computing basics, syntax and grammar</a:t>
            </a:r>
          </a:p>
          <a:p>
            <a:pPr lvl="1"/>
            <a:r>
              <a:rPr lang="en-GB" altLang="en-US" dirty="0" smtClean="0"/>
              <a:t>Sessions 4-6: Analysing and presenting data</a:t>
            </a:r>
          </a:p>
          <a:p>
            <a:pPr lvl="1"/>
            <a:r>
              <a:rPr lang="en-GB" altLang="en-US" dirty="0" smtClean="0"/>
              <a:t>Sessions 7-9: Modelling physical systems with </a:t>
            </a:r>
            <a:r>
              <a:rPr lang="en-GB" altLang="en-US" dirty="0" err="1" smtClean="0"/>
              <a:t>Vpython</a:t>
            </a:r>
            <a:endParaRPr lang="en-GB" altLang="en-US" dirty="0" smtClean="0"/>
          </a:p>
          <a:p>
            <a:r>
              <a:rPr lang="en-GB" altLang="en-US" dirty="0" smtClean="0"/>
              <a:t>Also Wednesday Lecture:</a:t>
            </a:r>
          </a:p>
          <a:p>
            <a:pPr lvl="1"/>
            <a:r>
              <a:rPr lang="en-GB" altLang="en-US" dirty="0" smtClean="0"/>
              <a:t>21</a:t>
            </a:r>
            <a:r>
              <a:rPr lang="en-GB" altLang="en-US" baseline="30000" dirty="0" smtClean="0"/>
              <a:t>st</a:t>
            </a:r>
            <a:r>
              <a:rPr lang="en-GB" altLang="en-US" dirty="0" smtClean="0"/>
              <a:t> October, </a:t>
            </a:r>
            <a:r>
              <a:rPr lang="en-GB" altLang="en-US" dirty="0" err="1" smtClean="0"/>
              <a:t>Harrie</a:t>
            </a:r>
            <a:r>
              <a:rPr lang="en-GB" altLang="en-US" dirty="0" smtClean="0"/>
              <a:t> Massey Theatre.</a:t>
            </a:r>
          </a:p>
          <a:p>
            <a:pPr lvl="1"/>
            <a:endParaRPr lang="en-GB" altLang="en-US" dirty="0"/>
          </a:p>
          <a:p>
            <a:r>
              <a:rPr lang="en-GB" altLang="en-US" dirty="0" smtClean="0"/>
              <a:t>Anaconda Scientific Python distribution</a:t>
            </a:r>
          </a:p>
          <a:p>
            <a:pPr lvl="1"/>
            <a:r>
              <a:rPr lang="en-GB" altLang="en-US" dirty="0" smtClean="0"/>
              <a:t>Free, download link from Moodle overview page</a:t>
            </a:r>
          </a:p>
          <a:p>
            <a:pPr lvl="1"/>
            <a:r>
              <a:rPr lang="en-GB" altLang="en-US" dirty="0" smtClean="0"/>
              <a:t>Python version 2.7  (default version)</a:t>
            </a:r>
          </a:p>
          <a:p>
            <a:pPr lvl="1"/>
            <a:endParaRPr lang="en-GB" altLang="en-US" dirty="0" smtClean="0"/>
          </a:p>
          <a:p>
            <a:pPr lvl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4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Where will I learn?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Computing sessions are in </a:t>
            </a:r>
            <a:r>
              <a:rPr lang="en-GB" altLang="en-US" b="1" dirty="0" smtClean="0">
                <a:solidFill>
                  <a:srgbClr val="FF0000"/>
                </a:solidFill>
              </a:rPr>
              <a:t>LAB 2</a:t>
            </a:r>
          </a:p>
          <a:p>
            <a:pPr lvl="1"/>
            <a:r>
              <a:rPr lang="en-GB" altLang="en-US" dirty="0" smtClean="0"/>
              <a:t>On second floor, directly above lab 1</a:t>
            </a:r>
          </a:p>
          <a:p>
            <a:r>
              <a:rPr lang="en-GB" altLang="en-US" dirty="0" smtClean="0"/>
              <a:t>You </a:t>
            </a:r>
            <a:r>
              <a:rPr lang="en-GB" altLang="en-US" i="1" dirty="0" smtClean="0"/>
              <a:t>must</a:t>
            </a:r>
            <a:r>
              <a:rPr lang="en-GB" altLang="en-US" dirty="0" smtClean="0"/>
              <a:t> come to your </a:t>
            </a:r>
            <a:r>
              <a:rPr lang="en-GB" altLang="en-US" i="1" dirty="0" smtClean="0"/>
              <a:t>allocated</a:t>
            </a:r>
            <a:r>
              <a:rPr lang="en-GB" altLang="en-US" dirty="0" smtClean="0"/>
              <a:t> session</a:t>
            </a:r>
          </a:p>
          <a:p>
            <a:pPr lvl="1"/>
            <a:r>
              <a:rPr lang="en-GB" altLang="en-US" dirty="0" smtClean="0"/>
              <a:t>as shown on your personal timetable</a:t>
            </a:r>
          </a:p>
          <a:p>
            <a:pPr lvl="1"/>
            <a:r>
              <a:rPr lang="en-GB" altLang="en-US" dirty="0" smtClean="0"/>
              <a:t>no swapping sessions</a:t>
            </a:r>
          </a:p>
          <a:p>
            <a:r>
              <a:rPr lang="en-GB" altLang="en-US" dirty="0" smtClean="0"/>
              <a:t>Sessions start at 2pm and finish at 5.30</a:t>
            </a:r>
          </a:p>
          <a:p>
            <a:pPr lvl="1"/>
            <a:r>
              <a:rPr lang="en-GB" altLang="en-US" dirty="0" smtClean="0"/>
              <a:t>You will be able to take a break</a:t>
            </a:r>
          </a:p>
          <a:p>
            <a:r>
              <a:rPr lang="en-GB" altLang="en-US" dirty="0" smtClean="0"/>
              <a:t>Normal Lab Health &amp; Safety procedures apply</a:t>
            </a:r>
          </a:p>
        </p:txBody>
      </p:sp>
    </p:spTree>
    <p:extLst>
      <p:ext uri="{BB962C8B-B14F-4D97-AF65-F5344CB8AC3E}">
        <p14:creationId xmlns:p14="http://schemas.microsoft.com/office/powerpoint/2010/main" val="11026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Who will teach me?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Course co-ordinator: Dr Louise Dash</a:t>
            </a:r>
          </a:p>
          <a:p>
            <a:r>
              <a:rPr lang="en-GB" altLang="en-US" dirty="0" smtClean="0"/>
              <a:t>Monday team:</a:t>
            </a:r>
          </a:p>
          <a:p>
            <a:pPr lvl="1"/>
            <a:r>
              <a:rPr lang="en-GB" altLang="en-US" dirty="0" smtClean="0"/>
              <a:t>Dr Pam Donovan, </a:t>
            </a:r>
            <a:r>
              <a:rPr lang="en-GB" dirty="0"/>
              <a:t>Dr </a:t>
            </a:r>
            <a:r>
              <a:rPr lang="en-GB" dirty="0" smtClean="0"/>
              <a:t>Valentina </a:t>
            </a:r>
            <a:r>
              <a:rPr lang="en-GB" dirty="0" err="1" smtClean="0"/>
              <a:t>Zhelyazkova</a:t>
            </a:r>
            <a:r>
              <a:rPr lang="en-GB" altLang="en-US" dirty="0" smtClean="0"/>
              <a:t>, </a:t>
            </a:r>
          </a:p>
          <a:p>
            <a:pPr marL="457200" lvl="1" indent="0">
              <a:buNone/>
            </a:pPr>
            <a:r>
              <a:rPr lang="en-GB" altLang="en-US" dirty="0" smtClean="0"/>
              <a:t>Mr </a:t>
            </a:r>
            <a:r>
              <a:rPr lang="en-GB" altLang="en-US" dirty="0" err="1" smtClean="0"/>
              <a:t>Stefanos</a:t>
            </a:r>
            <a:r>
              <a:rPr lang="en-GB" altLang="en-US" dirty="0" smtClean="0"/>
              <a:t>-Horst </a:t>
            </a:r>
            <a:r>
              <a:rPr lang="en-GB" altLang="en-US" dirty="0" err="1" smtClean="0"/>
              <a:t>Chalkides</a:t>
            </a:r>
            <a:r>
              <a:rPr lang="en-GB" altLang="en-US" dirty="0" smtClean="0"/>
              <a:t>, </a:t>
            </a:r>
            <a:r>
              <a:rPr lang="en-GB" dirty="0"/>
              <a:t>Mr </a:t>
            </a:r>
            <a:r>
              <a:rPr lang="en-GB" dirty="0" smtClean="0"/>
              <a:t>Konstantinos </a:t>
            </a:r>
            <a:r>
              <a:rPr lang="en-GB" dirty="0" err="1" smtClean="0"/>
              <a:t>Konstantinou</a:t>
            </a:r>
            <a:endParaRPr lang="en-GB" altLang="en-US" dirty="0" smtClean="0"/>
          </a:p>
          <a:p>
            <a:r>
              <a:rPr lang="en-GB" altLang="en-US" dirty="0" smtClean="0"/>
              <a:t>Thursday team:</a:t>
            </a:r>
          </a:p>
          <a:p>
            <a:pPr lvl="1"/>
            <a:r>
              <a:rPr lang="en-GB" altLang="en-US" dirty="0" smtClean="0"/>
              <a:t>Dr Simon Jolly, Dr Josh </a:t>
            </a:r>
            <a:r>
              <a:rPr lang="en-GB" altLang="en-US" dirty="0" err="1" smtClean="0"/>
              <a:t>McFayden</a:t>
            </a:r>
            <a:r>
              <a:rPr lang="en-GB" altLang="en-US" dirty="0" smtClean="0"/>
              <a:t>, Mr Richard Stones, Mr Tom Wilson</a:t>
            </a:r>
          </a:p>
          <a:p>
            <a:r>
              <a:rPr lang="en-GB" altLang="en-US" dirty="0" smtClean="0"/>
              <a:t>Friday team:</a:t>
            </a:r>
          </a:p>
          <a:p>
            <a:pPr lvl="1"/>
            <a:r>
              <a:rPr lang="en-GB" altLang="en-US" dirty="0" smtClean="0"/>
              <a:t>Dr Elinor Bailey, Dr Danielle </a:t>
            </a:r>
            <a:r>
              <a:rPr lang="en-GB" altLang="en-US" dirty="0" err="1" smtClean="0"/>
              <a:t>Fenech</a:t>
            </a:r>
            <a:r>
              <a:rPr lang="en-GB" altLang="en-US" dirty="0" smtClean="0"/>
              <a:t>, Ms Emma Barton, Mr James Auger</a:t>
            </a:r>
          </a:p>
          <a:p>
            <a:endParaRPr lang="en-GB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4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How will I learn?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r>
              <a:rPr lang="en-GB" altLang="en-US" dirty="0" smtClean="0"/>
              <a:t>Course material available on Moodle</a:t>
            </a:r>
          </a:p>
          <a:p>
            <a:pPr lvl="1"/>
            <a:r>
              <a:rPr lang="en-GB" altLang="en-US" dirty="0" smtClean="0"/>
              <a:t>New material released for each session in advance (Friday pm)</a:t>
            </a:r>
          </a:p>
          <a:p>
            <a:pPr lvl="1"/>
            <a:r>
              <a:rPr lang="en-GB" altLang="en-US" dirty="0" smtClean="0"/>
              <a:t>New concepts introduced via screencast</a:t>
            </a:r>
          </a:p>
          <a:p>
            <a:pPr lvl="2"/>
            <a:r>
              <a:rPr lang="en-GB" altLang="en-US" dirty="0" smtClean="0"/>
              <a:t>You can watch / </a:t>
            </a:r>
            <a:r>
              <a:rPr lang="en-GB" altLang="en-US" dirty="0" err="1" smtClean="0"/>
              <a:t>rewatch</a:t>
            </a:r>
            <a:r>
              <a:rPr lang="en-GB" altLang="en-US" dirty="0" smtClean="0"/>
              <a:t> / fast forward at your own pace</a:t>
            </a:r>
          </a:p>
          <a:p>
            <a:pPr lvl="1"/>
            <a:r>
              <a:rPr lang="en-GB" altLang="en-US" dirty="0"/>
              <a:t>Some Moodle quizzes</a:t>
            </a:r>
          </a:p>
          <a:p>
            <a:pPr lvl="1"/>
            <a:r>
              <a:rPr lang="en-GB" altLang="en-US" dirty="0" smtClean="0"/>
              <a:t>Computing tasks each session</a:t>
            </a:r>
          </a:p>
          <a:p>
            <a:pPr lvl="2"/>
            <a:r>
              <a:rPr lang="en-GB" altLang="en-US" dirty="0" smtClean="0"/>
              <a:t>Good idea to at least watch the screencast in </a:t>
            </a:r>
            <a:r>
              <a:rPr lang="en-GB" altLang="en-US" dirty="0"/>
              <a:t>advance! </a:t>
            </a:r>
            <a:endParaRPr lang="en-GB" altLang="en-US" dirty="0" smtClean="0"/>
          </a:p>
          <a:p>
            <a:pPr lvl="2"/>
            <a:r>
              <a:rPr lang="en-GB" altLang="en-US" dirty="0" smtClean="0"/>
              <a:t>You can also </a:t>
            </a:r>
            <a:r>
              <a:rPr lang="en-GB" altLang="en-US" dirty="0"/>
              <a:t>start </a:t>
            </a:r>
            <a:r>
              <a:rPr lang="en-GB" altLang="en-US" dirty="0" smtClean="0"/>
              <a:t>the task in </a:t>
            </a:r>
            <a:r>
              <a:rPr lang="en-GB" altLang="en-US" dirty="0"/>
              <a:t>advance if you want</a:t>
            </a:r>
          </a:p>
          <a:p>
            <a:pPr lvl="2"/>
            <a:endParaRPr lang="en-GB" altLang="en-US" dirty="0" smtClean="0"/>
          </a:p>
          <a:p>
            <a:pPr lvl="1"/>
            <a:r>
              <a:rPr lang="en-GB" altLang="en-US" dirty="0" smtClean="0"/>
              <a:t>Tasks must be finished by 5pm in each session</a:t>
            </a:r>
          </a:p>
        </p:txBody>
      </p:sp>
    </p:spTree>
    <p:extLst>
      <p:ext uri="{BB962C8B-B14F-4D97-AF65-F5344CB8AC3E}">
        <p14:creationId xmlns:p14="http://schemas.microsoft.com/office/powerpoint/2010/main" val="218624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How will I be assessed?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GB" altLang="en-US" dirty="0" smtClean="0"/>
              <a:t>Continuous assessment (weekly task) </a:t>
            </a:r>
            <a:br>
              <a:rPr lang="en-GB" altLang="en-US" dirty="0" smtClean="0"/>
            </a:br>
            <a:r>
              <a:rPr lang="en-GB" altLang="en-US" sz="2000" b="1" i="1" dirty="0" smtClean="0"/>
              <a:t>(25% of computing total)</a:t>
            </a:r>
          </a:p>
          <a:p>
            <a:pPr marL="914400" lvl="1" indent="-514350"/>
            <a:r>
              <a:rPr lang="en-GB" altLang="en-US" dirty="0" smtClean="0"/>
              <a:t>“Low stakes” task each week (each session 2.5%)</a:t>
            </a:r>
          </a:p>
          <a:p>
            <a:pPr marL="914400" lvl="1" indent="-514350"/>
            <a:r>
              <a:rPr lang="en-GB" altLang="en-US" dirty="0" smtClean="0"/>
              <a:t>Submit finished task on Moodle </a:t>
            </a:r>
            <a:r>
              <a:rPr lang="en-GB" altLang="en-US" i="1" dirty="0" smtClean="0"/>
              <a:t>during your timetabled session</a:t>
            </a:r>
          </a:p>
          <a:p>
            <a:pPr marL="914400" lvl="1" indent="-514350"/>
            <a:r>
              <a:rPr lang="en-GB" altLang="en-US" dirty="0"/>
              <a:t>W</a:t>
            </a:r>
            <a:r>
              <a:rPr lang="en-GB" altLang="en-US" dirty="0" smtClean="0"/>
              <a:t>ork graded </a:t>
            </a:r>
            <a:r>
              <a:rPr lang="en-GB" altLang="en-US" i="1" dirty="0" smtClean="0"/>
              <a:t>in the session, </a:t>
            </a:r>
            <a:r>
              <a:rPr lang="en-GB" altLang="en-US" dirty="0" smtClean="0"/>
              <a:t>immediate feedback:</a:t>
            </a:r>
          </a:p>
          <a:p>
            <a:pPr marL="1314450" lvl="2" indent="-514350"/>
            <a:r>
              <a:rPr lang="en-GB" altLang="en-US" dirty="0" smtClean="0"/>
              <a:t>Verbal feedback</a:t>
            </a:r>
          </a:p>
          <a:p>
            <a:pPr marL="1314450" lvl="2" indent="-514350"/>
            <a:r>
              <a:rPr lang="en-GB" altLang="en-US" dirty="0" smtClean="0"/>
              <a:t>Written feedback on a rubric form</a:t>
            </a:r>
          </a:p>
          <a:p>
            <a:pPr marL="1314450" lvl="2" indent="-514350"/>
            <a:r>
              <a:rPr lang="en-GB" altLang="en-US" dirty="0" smtClean="0"/>
              <a:t>Letter grade</a:t>
            </a:r>
          </a:p>
          <a:p>
            <a:pPr marL="914400" lvl="1" indent="-514350"/>
            <a:r>
              <a:rPr lang="en-GB" altLang="en-US" dirty="0" smtClean="0"/>
              <a:t>Work independently, with </a:t>
            </a:r>
          </a:p>
          <a:p>
            <a:pPr marL="1314450" lvl="2" indent="-514350"/>
            <a:r>
              <a:rPr lang="en-GB" altLang="en-US" dirty="0" smtClean="0"/>
              <a:t>help from demonstrators, </a:t>
            </a:r>
          </a:p>
          <a:p>
            <a:pPr marL="1314450" lvl="2" indent="-514350"/>
            <a:r>
              <a:rPr lang="en-GB" altLang="en-US" dirty="0" smtClean="0"/>
              <a:t>you are encouraged to help your peers</a:t>
            </a:r>
          </a:p>
          <a:p>
            <a:pPr marL="1314450" lvl="2" indent="-514350"/>
            <a:r>
              <a:rPr lang="en-GB" altLang="en-US" dirty="0" smtClean="0"/>
              <a:t>learn from each other, but don’t copy!</a:t>
            </a:r>
          </a:p>
        </p:txBody>
      </p:sp>
    </p:spTree>
    <p:extLst>
      <p:ext uri="{BB962C8B-B14F-4D97-AF65-F5344CB8AC3E}">
        <p14:creationId xmlns:p14="http://schemas.microsoft.com/office/powerpoint/2010/main" val="38584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300989" y="-13568"/>
            <a:ext cx="8489950" cy="648072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bg1"/>
                </a:solidFill>
              </a:rPr>
              <a:t>How will I be assessed?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917576"/>
            <a:ext cx="8489950" cy="5248276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B</a:t>
            </a:r>
            <a:r>
              <a:rPr lang="en-GB" altLang="en-US" dirty="0" smtClean="0"/>
              <a:t>. Individual tasks: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altLang="en-US" dirty="0" smtClean="0"/>
              <a:t>Task set week before reading week (35% of total computing grade)</a:t>
            </a:r>
          </a:p>
          <a:p>
            <a:pPr marL="1257300" lvl="2" indent="-457200"/>
            <a:r>
              <a:rPr lang="en-GB" altLang="en-US" dirty="0" smtClean="0"/>
              <a:t>Submission deadline end of week after reading week (TBC)</a:t>
            </a:r>
          </a:p>
          <a:p>
            <a:pPr marL="1257300" lvl="2" indent="-457200"/>
            <a:endParaRPr lang="en-GB" altLang="en-US" dirty="0"/>
          </a:p>
          <a:p>
            <a:pPr marL="857250" lvl="1" indent="-457200">
              <a:buFont typeface="+mj-lt"/>
              <a:buAutoNum type="arabicPeriod"/>
            </a:pPr>
            <a:r>
              <a:rPr lang="en-GB" altLang="en-US" dirty="0" smtClean="0"/>
              <a:t>Task set at end of term (40% of total computing grade)</a:t>
            </a:r>
          </a:p>
          <a:p>
            <a:pPr marL="1257300" lvl="2" indent="-457200"/>
            <a:r>
              <a:rPr lang="en-GB" altLang="en-US" dirty="0" smtClean="0"/>
              <a:t>Submission deadline start of Spring term (TBC)</a:t>
            </a:r>
            <a:endParaRPr lang="en-GB" altLang="en-US" dirty="0"/>
          </a:p>
          <a:p>
            <a:pPr marL="457200" indent="-457200"/>
            <a:r>
              <a:rPr lang="en-GB" altLang="en-US" dirty="0" smtClean="0"/>
              <a:t>Independent work, no assistance, no team efforts</a:t>
            </a:r>
          </a:p>
          <a:p>
            <a:pPr marL="857250" lvl="1" indent="-457200"/>
            <a:r>
              <a:rPr lang="en-GB" altLang="en-US" dirty="0" smtClean="0"/>
              <a:t>Submission via </a:t>
            </a:r>
            <a:r>
              <a:rPr lang="en-GB" altLang="en-US" dirty="0" err="1" smtClean="0"/>
              <a:t>Turnitin</a:t>
            </a:r>
            <a:r>
              <a:rPr lang="en-GB" altLang="en-US" dirty="0" smtClean="0"/>
              <a:t>, similarities between your work and others will be noticed!</a:t>
            </a:r>
          </a:p>
          <a:p>
            <a:pPr marL="857250" lvl="1" indent="-457200"/>
            <a:r>
              <a:rPr lang="en-GB" altLang="en-US" dirty="0" smtClean="0"/>
              <a:t>Last year we did catch people who copied from each other!</a:t>
            </a:r>
          </a:p>
        </p:txBody>
      </p:sp>
    </p:spTree>
    <p:extLst>
      <p:ext uri="{BB962C8B-B14F-4D97-AF65-F5344CB8AC3E}">
        <p14:creationId xmlns:p14="http://schemas.microsoft.com/office/powerpoint/2010/main" val="155007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691</Words>
  <Application>Microsoft Office PowerPoint</Application>
  <PresentationFormat>On-screen Show (4:3)</PresentationFormat>
  <Paragraphs>131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Design</vt:lpstr>
      <vt:lpstr>Welcome to PHAS1240: Computing</vt:lpstr>
      <vt:lpstr>Welcome</vt:lpstr>
      <vt:lpstr>What will I learn?</vt:lpstr>
      <vt:lpstr>What will I learn?</vt:lpstr>
      <vt:lpstr>Where will I learn?</vt:lpstr>
      <vt:lpstr>Who will teach me?</vt:lpstr>
      <vt:lpstr>How will I learn?</vt:lpstr>
      <vt:lpstr>How will I be assessed?</vt:lpstr>
      <vt:lpstr>How will I be assessed?</vt:lpstr>
      <vt:lpstr>How will I be assessed?</vt:lpstr>
      <vt:lpstr>What do I need to bring?</vt:lpstr>
      <vt:lpstr>Where can I get help?</vt:lpstr>
      <vt:lpstr>What do I need to do now?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Louise</cp:lastModifiedBy>
  <cp:revision>42</cp:revision>
  <dcterms:created xsi:type="dcterms:W3CDTF">2005-07-13T12:26:50Z</dcterms:created>
  <dcterms:modified xsi:type="dcterms:W3CDTF">2015-09-30T15:45:23Z</dcterms:modified>
</cp:coreProperties>
</file>