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7" r:id="rId11"/>
    <p:sldId id="266" r:id="rId12"/>
  </p:sldIdLst>
  <p:sldSz cx="9144000" cy="5143500" type="screen16x9"/>
  <p:notesSz cx="6858000" cy="9144000"/>
  <p:embeddedFontLst>
    <p:embeddedFont>
      <p:font typeface="Inter" panose="020B060402020202020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2a89d962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2a89d962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fa1ab55d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fa1ab55d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fa1ab55d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cfa1ab55d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fa1ab55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cfa1ab55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cfa1ab55d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cfa1ab55d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fa1ab55d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fa1ab55d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cfa1ab55d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fa1ab55d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cfa1ab55d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fa1ab55d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fa1ab55d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fa1ab55d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fa1ab55d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fa1ab55d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fa1ab55d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fa1ab55d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199694" y="430650"/>
            <a:ext cx="564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b="1" dirty="0">
                <a:latin typeface="Inter"/>
                <a:ea typeface="Inter"/>
                <a:cs typeface="Inter"/>
                <a:sym typeface="Inter"/>
              </a:rPr>
              <a:t>Who are you? </a:t>
            </a:r>
            <a:endParaRPr sz="2220" b="1" dirty="0">
              <a:latin typeface="Inter"/>
              <a:ea typeface="Inter"/>
              <a:cs typeface="Inter"/>
              <a:sym typeface="Inter"/>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8036" t="15896" r="16651" b="10698"/>
          <a:stretch/>
        </p:blipFill>
        <p:spPr>
          <a:xfrm>
            <a:off x="6125046" y="1327158"/>
            <a:ext cx="2417379" cy="3461845"/>
          </a:xfrm>
          <a:prstGeom prst="rect">
            <a:avLst/>
          </a:prstGeom>
        </p:spPr>
      </p:pic>
      <p:sp>
        <p:nvSpPr>
          <p:cNvPr id="5" name="TextBox 4"/>
          <p:cNvSpPr txBox="1"/>
          <p:nvPr/>
        </p:nvSpPr>
        <p:spPr>
          <a:xfrm flipH="1">
            <a:off x="199694" y="1003351"/>
            <a:ext cx="5749159" cy="3785652"/>
          </a:xfrm>
          <a:prstGeom prst="rect">
            <a:avLst/>
          </a:prstGeom>
          <a:noFill/>
        </p:spPr>
        <p:txBody>
          <a:bodyPr wrap="square" rtlCol="0">
            <a:spAutoFit/>
          </a:bodyPr>
          <a:lstStyle/>
          <a:p>
            <a:r>
              <a:rPr lang="en-US" sz="1200" dirty="0" smtClean="0"/>
              <a:t>Hello there! I am Fahad Hassan,</a:t>
            </a:r>
            <a:br>
              <a:rPr lang="en-US" sz="1200" dirty="0" smtClean="0"/>
            </a:br>
            <a:r>
              <a:rPr lang="en-US" sz="1200" dirty="0" smtClean="0"/>
              <a:t/>
            </a:r>
            <a:br>
              <a:rPr lang="en-US" sz="1200" dirty="0" smtClean="0"/>
            </a:br>
            <a:r>
              <a:rPr lang="en-US" sz="1200" dirty="0" smtClean="0"/>
              <a:t>I’m </a:t>
            </a:r>
            <a:r>
              <a:rPr lang="en-US" sz="1200" dirty="0"/>
              <a:t>currently a Data Science undergrad at the Institute of Business Management (CBM) — 6th semester and counting! My academic journey kicked off at Govt. Degree College SRE Majid for Intermediate, after doing my O-Levels at </a:t>
            </a:r>
            <a:r>
              <a:rPr lang="en-US" sz="1200" dirty="0" err="1"/>
              <a:t>Sadequain</a:t>
            </a:r>
            <a:r>
              <a:rPr lang="en-US" sz="1200" dirty="0"/>
              <a:t> Grammar </a:t>
            </a:r>
            <a:r>
              <a:rPr lang="en-US" sz="1200" dirty="0" smtClean="0"/>
              <a:t>School. But </a:t>
            </a:r>
            <a:r>
              <a:rPr lang="en-US" sz="1200" dirty="0"/>
              <a:t>hey, it’s not all books and </a:t>
            </a:r>
            <a:r>
              <a:rPr lang="en-US" sz="1200" dirty="0" smtClean="0"/>
              <a:t>lectures! I've </a:t>
            </a:r>
            <a:r>
              <a:rPr lang="en-US" sz="1200" dirty="0"/>
              <a:t>got real-world experience too — </a:t>
            </a:r>
            <a:r>
              <a:rPr lang="en-US" sz="1200" dirty="0" smtClean="0"/>
              <a:t/>
            </a:r>
            <a:br>
              <a:rPr lang="en-US" sz="1200" dirty="0" smtClean="0"/>
            </a:br>
            <a:r>
              <a:rPr lang="en-US" sz="1200" dirty="0" smtClean="0"/>
              <a:t/>
            </a:r>
            <a:br>
              <a:rPr lang="en-US" sz="1200" dirty="0" smtClean="0"/>
            </a:br>
            <a:r>
              <a:rPr lang="en-US" sz="1200" dirty="0" smtClean="0"/>
              <a:t>I </a:t>
            </a:r>
            <a:r>
              <a:rPr lang="en-US" sz="1200" dirty="0"/>
              <a:t>spent nearly 2 years at Ibex as a Customer Support Representative for Walmart.com, where I mastered the art of patience, communication, and solving problems like a pro. I've also dipped my toes into the freelancing world, picking up projects and sharpening my skills along the way</a:t>
            </a:r>
            <a:r>
              <a:rPr lang="en-US" sz="1200" dirty="0" smtClean="0"/>
              <a:t>.</a:t>
            </a:r>
            <a:br>
              <a:rPr lang="en-US" sz="1200" dirty="0" smtClean="0"/>
            </a:br>
            <a:r>
              <a:rPr lang="en-US" sz="1200" dirty="0" smtClean="0"/>
              <a:t/>
            </a:r>
            <a:br>
              <a:rPr lang="en-US" sz="1200" dirty="0" smtClean="0"/>
            </a:br>
            <a:r>
              <a:rPr lang="en-US" sz="1200" dirty="0" smtClean="0"/>
              <a:t>When </a:t>
            </a:r>
            <a:r>
              <a:rPr lang="en-US" sz="1200" dirty="0"/>
              <a:t>I’m not crunching </a:t>
            </a:r>
            <a:r>
              <a:rPr lang="en-US" sz="1200" dirty="0" smtClean="0"/>
              <a:t>data, </a:t>
            </a:r>
            <a:r>
              <a:rPr lang="en-US" sz="1200" dirty="0"/>
              <a:t>you’ll probably find me</a:t>
            </a:r>
            <a:r>
              <a:rPr lang="en-US" sz="1200" dirty="0" smtClean="0"/>
              <a:t>: </a:t>
            </a:r>
            <a:br>
              <a:rPr lang="en-US" sz="1200" dirty="0" smtClean="0"/>
            </a:br>
            <a:endParaRPr lang="en-US" sz="1200" dirty="0" smtClean="0"/>
          </a:p>
          <a:p>
            <a:r>
              <a:rPr lang="en-US" sz="1200" dirty="0" smtClean="0"/>
              <a:t>Watching </a:t>
            </a:r>
            <a:r>
              <a:rPr lang="en-US" sz="1200" dirty="0"/>
              <a:t>or playing football (team CR7 😎),Deep-diving into the latest manga (don’t tempt me to start a recommendation thread... I’m ready</a:t>
            </a:r>
            <a:r>
              <a:rPr lang="en-US" sz="1200" dirty="0" smtClean="0"/>
              <a:t>).</a:t>
            </a:r>
          </a:p>
          <a:p>
            <a:endParaRPr lang="en-US" sz="1200" dirty="0"/>
          </a:p>
          <a:p>
            <a:r>
              <a:rPr lang="en-US" sz="1200" dirty="0" smtClean="0"/>
              <a:t>Let’s </a:t>
            </a:r>
            <a:r>
              <a:rPr lang="en-US" sz="1200" dirty="0"/>
              <a:t>just say I’m a curious mind who loves solving problems — whether it's with data, people, or a football at my feet.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83000" y="430650"/>
            <a:ext cx="5648400" cy="572700"/>
          </a:xfrm>
          <a:prstGeom prst="rect">
            <a:avLst/>
          </a:prstGeom>
        </p:spPr>
        <p:txBody>
          <a:bodyPr spcFirstLastPara="1" wrap="square" lIns="91425" tIns="91425" rIns="91425" bIns="91425" anchor="t" anchorCtr="0">
            <a:noAutofit/>
          </a:bodyPr>
          <a:lstStyle/>
          <a:p>
            <a:pPr lvl="0">
              <a:buSzPts val="990"/>
            </a:pPr>
            <a:r>
              <a:rPr lang="en-US" sz="2000" b="1" dirty="0" smtClean="0">
                <a:latin typeface="Consolas" panose="020B0609020204030204" pitchFamily="49" charset="0"/>
              </a:rPr>
              <a:t>Idea </a:t>
            </a:r>
            <a:r>
              <a:rPr lang="en-US" sz="2000" b="1" dirty="0">
                <a:latin typeface="Consolas" panose="020B0609020204030204" pitchFamily="49" charset="0"/>
              </a:rPr>
              <a:t>to Improve Repeat Orders</a:t>
            </a:r>
            <a:endParaRPr sz="2000" dirty="0">
              <a:latin typeface="Consolas" panose="020B0609020204030204" pitchFamily="49" charset="0"/>
              <a:ea typeface="Inter"/>
              <a:cs typeface="Inter"/>
              <a:sym typeface="Inter"/>
            </a:endParaRPr>
          </a:p>
        </p:txBody>
      </p:sp>
      <p:sp>
        <p:nvSpPr>
          <p:cNvPr id="2" name="TextBox 1"/>
          <p:cNvSpPr txBox="1"/>
          <p:nvPr/>
        </p:nvSpPr>
        <p:spPr>
          <a:xfrm flipH="1">
            <a:off x="383000" y="1150304"/>
            <a:ext cx="6847140" cy="2677656"/>
          </a:xfrm>
          <a:prstGeom prst="rect">
            <a:avLst/>
          </a:prstGeom>
          <a:noFill/>
        </p:spPr>
        <p:txBody>
          <a:bodyPr wrap="square" rtlCol="0">
            <a:spAutoFit/>
          </a:bodyPr>
          <a:lstStyle/>
          <a:p>
            <a:r>
              <a:rPr lang="en-US" b="1" dirty="0"/>
              <a:t>Introduce Product Bundles or Subscriptions</a:t>
            </a:r>
            <a:r>
              <a:rPr lang="en-US" dirty="0"/>
              <a:t>: </a:t>
            </a:r>
            <a:br>
              <a:rPr lang="en-US" dirty="0"/>
            </a:br>
            <a:r>
              <a:rPr lang="en-US" dirty="0"/>
              <a:t/>
            </a:r>
            <a:br>
              <a:rPr lang="en-US" dirty="0"/>
            </a:br>
            <a:r>
              <a:rPr lang="en-US" dirty="0"/>
              <a:t>General Trade is the biggest acquisition </a:t>
            </a:r>
            <a:r>
              <a:rPr lang="en-US" dirty="0" smtClean="0"/>
              <a:t>channel (96.74%). </a:t>
            </a:r>
            <a:r>
              <a:rPr lang="en-US" dirty="0"/>
              <a:t>These users may be small shops or households that regularly buy similar SKUs. We can offer pre-made bundles with discounts to incentivize this and make full use of the opportunity; we can target these customers with their order purchase history and offer customized bundles</a:t>
            </a:r>
            <a:r>
              <a:rPr lang="en-US" dirty="0" smtClean="0"/>
              <a:t>.</a:t>
            </a:r>
          </a:p>
          <a:p>
            <a:endParaRPr lang="en-US" dirty="0"/>
          </a:p>
          <a:p>
            <a:r>
              <a:rPr lang="en-US" dirty="0"/>
              <a:t>Understanding when your customers are most likely to reorder is </a:t>
            </a:r>
            <a:r>
              <a:rPr lang="en-US" dirty="0" smtClean="0"/>
              <a:t>key. </a:t>
            </a:r>
            <a:r>
              <a:rPr lang="en-US" dirty="0"/>
              <a:t>Set up smart, time-based reminders (via WhatsApp, SMS, or email) that nudge customers to reorder </a:t>
            </a:r>
            <a:r>
              <a:rPr lang="en-US" i="1" dirty="0"/>
              <a:t>just before</a:t>
            </a:r>
            <a:r>
              <a:rPr lang="en-US" dirty="0"/>
              <a:t> they typically do. The idea is to catch them at the perfect moment — before they run out or move on. </a:t>
            </a:r>
          </a:p>
        </p:txBody>
      </p:sp>
      <p:pic>
        <p:nvPicPr>
          <p:cNvPr id="3" name="Picture 2"/>
          <p:cNvPicPr>
            <a:picLocks noChangeAspect="1"/>
          </p:cNvPicPr>
          <p:nvPr/>
        </p:nvPicPr>
        <p:blipFill>
          <a:blip r:embed="rId3"/>
          <a:stretch>
            <a:fillRect/>
          </a:stretch>
        </p:blipFill>
        <p:spPr>
          <a:xfrm>
            <a:off x="2659550" y="3974915"/>
            <a:ext cx="3371850" cy="10001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83000" y="874025"/>
            <a:ext cx="564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220" b="1" dirty="0" smtClean="0">
                <a:latin typeface="Inter"/>
                <a:ea typeface="Inter"/>
                <a:cs typeface="Inter"/>
                <a:sym typeface="Inter"/>
              </a:rPr>
              <a:t>Thank you!</a:t>
            </a:r>
            <a:endParaRPr sz="2220" b="1" dirty="0">
              <a:latin typeface="Inter"/>
              <a:ea typeface="Inter"/>
              <a:cs typeface="Inter"/>
              <a:sym typeface="Inter"/>
            </a:endParaRPr>
          </a:p>
          <a:p>
            <a:pPr marL="0" lvl="0" indent="0" algn="l" rtl="0">
              <a:spcBef>
                <a:spcPts val="0"/>
              </a:spcBef>
              <a:spcAft>
                <a:spcPts val="0"/>
              </a:spcAft>
              <a:buSzPts val="990"/>
              <a:buNone/>
            </a:pPr>
            <a:endParaRPr sz="2220" dirty="0">
              <a:latin typeface="Inter"/>
              <a:ea typeface="Inter"/>
              <a:cs typeface="Inter"/>
              <a:sym typeface="Inter"/>
            </a:endParaRPr>
          </a:p>
        </p:txBody>
      </p:sp>
      <p:sp>
        <p:nvSpPr>
          <p:cNvPr id="2" name="TextBox 1"/>
          <p:cNvSpPr txBox="1"/>
          <p:nvPr/>
        </p:nvSpPr>
        <p:spPr>
          <a:xfrm flipH="1">
            <a:off x="383000" y="1843322"/>
            <a:ext cx="5252256" cy="1815882"/>
          </a:xfrm>
          <a:prstGeom prst="rect">
            <a:avLst/>
          </a:prstGeom>
          <a:noFill/>
        </p:spPr>
        <p:txBody>
          <a:bodyPr wrap="square" rtlCol="0">
            <a:spAutoFit/>
          </a:bodyPr>
          <a:lstStyle/>
          <a:p>
            <a:r>
              <a:rPr lang="en-US" dirty="0"/>
              <a:t>This case study has been an exciting journey through data and strategy - where numbers met creativity to uncover growth opportunities. I've thoroughly enjoyed playing detective with </a:t>
            </a:r>
            <a:r>
              <a:rPr lang="en-US" dirty="0" smtClean="0"/>
              <a:t>the given </a:t>
            </a:r>
            <a:r>
              <a:rPr lang="en-US" dirty="0"/>
              <a:t>datasets, connecting insights to real business impact. It's been both intellectually rewarding and surprisingly fun to turn raw data into actionable recommendations. I'm energized by the potential these findings hold and would love to explore how we can bring them to life together!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83000" y="430650"/>
            <a:ext cx="5648400" cy="572700"/>
          </a:xfrm>
          <a:prstGeom prst="rect">
            <a:avLst/>
          </a:prstGeom>
        </p:spPr>
        <p:txBody>
          <a:bodyPr spcFirstLastPara="1" wrap="square" lIns="91425" tIns="91425" rIns="91425" bIns="91425" anchor="t" anchorCtr="0">
            <a:noAutofit/>
          </a:bodyPr>
          <a:lstStyle/>
          <a:p>
            <a:pPr lvl="0">
              <a:buSzPts val="990"/>
            </a:pPr>
            <a:r>
              <a:rPr lang="en-US" b="1" dirty="0">
                <a:latin typeface="Consolas" panose="020B0609020204030204" pitchFamily="49" charset="0"/>
              </a:rPr>
              <a:t>Understanding the Problem</a:t>
            </a:r>
            <a:endParaRPr sz="2220" b="1" dirty="0">
              <a:latin typeface="Consolas" panose="020B0609020204030204" pitchFamily="49" charset="0"/>
              <a:ea typeface="Inter"/>
              <a:cs typeface="Inter"/>
              <a:sym typeface="Inter"/>
            </a:endParaRPr>
          </a:p>
        </p:txBody>
      </p:sp>
      <p:sp>
        <p:nvSpPr>
          <p:cNvPr id="2" name="TextBox 1"/>
          <p:cNvSpPr txBox="1"/>
          <p:nvPr/>
        </p:nvSpPr>
        <p:spPr>
          <a:xfrm flipH="1">
            <a:off x="382995" y="1145626"/>
            <a:ext cx="5797083" cy="2462213"/>
          </a:xfrm>
          <a:prstGeom prst="rect">
            <a:avLst/>
          </a:prstGeom>
          <a:noFill/>
        </p:spPr>
        <p:txBody>
          <a:bodyPr wrap="square" rtlCol="0">
            <a:spAutoFit/>
          </a:bodyPr>
          <a:lstStyle/>
          <a:p>
            <a:r>
              <a:rPr lang="en-US" b="1" dirty="0"/>
              <a:t>Mission Brief</a:t>
            </a:r>
            <a:r>
              <a:rPr lang="en-US" dirty="0" smtClean="0"/>
              <a:t>: </a:t>
            </a:r>
            <a:r>
              <a:rPr lang="en-US" dirty="0"/>
              <a:t>Conversion rates, repeat orders, operational efficiency.</a:t>
            </a:r>
          </a:p>
          <a:p>
            <a:r>
              <a:rPr lang="en-US" dirty="0" smtClean="0"/>
              <a:t/>
            </a:r>
            <a:br>
              <a:rPr lang="en-US" dirty="0" smtClean="0"/>
            </a:br>
            <a:r>
              <a:rPr lang="en-US" dirty="0" smtClean="0"/>
              <a:t>Key </a:t>
            </a:r>
            <a:r>
              <a:rPr lang="en-US" dirty="0"/>
              <a:t>questions to answer:</a:t>
            </a:r>
          </a:p>
          <a:p>
            <a:pPr marL="285750" lvl="1" indent="-285750">
              <a:buFont typeface="Arial" panose="020B0604020202020204" pitchFamily="34" charset="0"/>
              <a:buChar char="•"/>
            </a:pPr>
            <a:r>
              <a:rPr lang="en-US" dirty="0"/>
              <a:t>User behavior (signups, channels, conversion trends).</a:t>
            </a:r>
          </a:p>
          <a:p>
            <a:pPr marL="285750" lvl="1" indent="-285750">
              <a:buFont typeface="Arial" panose="020B0604020202020204" pitchFamily="34" charset="0"/>
              <a:buChar char="•"/>
            </a:pPr>
            <a:r>
              <a:rPr lang="en-US" dirty="0"/>
              <a:t>Growth recommendations.</a:t>
            </a:r>
          </a:p>
          <a:p>
            <a:pPr marL="285750" lvl="1" indent="-285750">
              <a:buFont typeface="Arial" panose="020B0604020202020204" pitchFamily="34" charset="0"/>
              <a:buChar char="•"/>
            </a:pPr>
            <a:r>
              <a:rPr lang="en-US" dirty="0"/>
              <a:t>Orders &amp; revenue metrics (sales, AOV, cancellations</a:t>
            </a:r>
            <a:r>
              <a:rPr lang="en-US" dirty="0" smtClean="0"/>
              <a:t>).</a:t>
            </a:r>
          </a:p>
          <a:p>
            <a:pPr lvl="1"/>
            <a:endParaRPr lang="en-US" dirty="0" smtClean="0"/>
          </a:p>
          <a:p>
            <a:pPr lvl="1"/>
            <a:r>
              <a:rPr lang="en-US" dirty="0" smtClean="0"/>
              <a:t>My approach to this case study is to gain insights from the data that is given and based on this, we will come up with suitable data driven decisions for the problems defined and hopefully crack this case study.</a:t>
            </a:r>
            <a:endParaRPr lang="en-US" dirty="0"/>
          </a:p>
          <a:p>
            <a:pPr lvl="1"/>
            <a:endParaRPr lang="en-US" dirty="0"/>
          </a:p>
        </p:txBody>
      </p:sp>
      <p:pic>
        <p:nvPicPr>
          <p:cNvPr id="4" name="Picture 3"/>
          <p:cNvPicPr preferRelativeResize="0">
            <a:picLocks noChangeAspect="1"/>
          </p:cNvPicPr>
          <p:nvPr/>
        </p:nvPicPr>
        <p:blipFill rotWithShape="1">
          <a:blip r:embed="rId3">
            <a:extLst>
              <a:ext uri="{28A0092B-C50C-407E-A947-70E740481C1C}">
                <a14:useLocalDpi xmlns:a14="http://schemas.microsoft.com/office/drawing/2010/main" val="0"/>
              </a:ext>
            </a:extLst>
          </a:blip>
          <a:srcRect t="15101" b="15101"/>
          <a:stretch/>
        </p:blipFill>
        <p:spPr>
          <a:xfrm>
            <a:off x="1040525" y="3421671"/>
            <a:ext cx="6973726" cy="172182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83000" y="425302"/>
            <a:ext cx="5648400" cy="578048"/>
          </a:xfrm>
          <a:prstGeom prst="rect">
            <a:avLst/>
          </a:prstGeom>
        </p:spPr>
        <p:txBody>
          <a:bodyPr spcFirstLastPara="1" wrap="square" lIns="91425" tIns="91425" rIns="91425" bIns="91425" anchor="t" anchorCtr="0">
            <a:noAutofit/>
          </a:bodyPr>
          <a:lstStyle/>
          <a:p>
            <a:r>
              <a:rPr lang="en-US" sz="2000" b="1" dirty="0" smtClean="0">
                <a:latin typeface="Consolas" panose="020B0609020204030204" pitchFamily="49" charset="0"/>
              </a:rPr>
              <a:t>User </a:t>
            </a:r>
            <a:r>
              <a:rPr lang="en-US" sz="2000" b="1" dirty="0">
                <a:latin typeface="Consolas" panose="020B0609020204030204" pitchFamily="49" charset="0"/>
              </a:rPr>
              <a:t>Behavior Analysis (Part 1</a:t>
            </a:r>
            <a:r>
              <a:rPr lang="en-US" sz="2000" b="1" dirty="0" smtClean="0">
                <a:latin typeface="Consolas" panose="020B0609020204030204" pitchFamily="49" charset="0"/>
              </a:rPr>
              <a:t>)</a:t>
            </a:r>
            <a:r>
              <a:rPr lang="en-US" sz="2000" dirty="0">
                <a:latin typeface="Consolas" panose="020B0609020204030204" pitchFamily="49" charset="0"/>
              </a:rPr>
              <a:t/>
            </a:r>
            <a:br>
              <a:rPr lang="en-US" sz="2000" dirty="0">
                <a:latin typeface="Consolas" panose="020B0609020204030204" pitchFamily="49" charset="0"/>
              </a:rPr>
            </a:br>
            <a:r>
              <a:rPr lang="en-US" sz="2000" dirty="0">
                <a:latin typeface="Consolas" panose="020B0609020204030204" pitchFamily="49" charset="0"/>
              </a:rPr>
              <a:t>User Acquisition &amp; Conversion </a:t>
            </a:r>
            <a:r>
              <a:rPr lang="en-US" sz="2000" dirty="0" smtClean="0">
                <a:latin typeface="Consolas" panose="020B0609020204030204" pitchFamily="49" charset="0"/>
              </a:rPr>
              <a:t>Metrics</a:t>
            </a:r>
            <a:r>
              <a:rPr lang="en-US" dirty="0" smtClean="0"/>
              <a:t/>
            </a:r>
            <a:br>
              <a:rPr lang="en-US" dirty="0" smtClean="0"/>
            </a:br>
            <a:endParaRPr sz="2220" dirty="0">
              <a:latin typeface="Inter"/>
              <a:ea typeface="Inter"/>
              <a:cs typeface="Inter"/>
              <a:sym typeface="Inter"/>
            </a:endParaRPr>
          </a:p>
        </p:txBody>
      </p:sp>
      <p:sp>
        <p:nvSpPr>
          <p:cNvPr id="2" name="TextBox 1"/>
          <p:cNvSpPr txBox="1"/>
          <p:nvPr/>
        </p:nvSpPr>
        <p:spPr>
          <a:xfrm>
            <a:off x="383000" y="1382234"/>
            <a:ext cx="4739422" cy="1154162"/>
          </a:xfrm>
          <a:prstGeom prst="rect">
            <a:avLst/>
          </a:prstGeom>
          <a:noFill/>
        </p:spPr>
        <p:txBody>
          <a:bodyPr wrap="square" rtlCol="0">
            <a:spAutoFit/>
          </a:bodyPr>
          <a:lstStyle/>
          <a:p>
            <a:r>
              <a:rPr lang="en-US" b="1" i="1" u="sng" dirty="0">
                <a:solidFill>
                  <a:schemeClr val="tx1"/>
                </a:solidFill>
              </a:rPr>
              <a:t>"How many users signed up through paid channels?"</a:t>
            </a:r>
            <a:endParaRPr lang="en-US" b="1" u="sng" dirty="0">
              <a:solidFill>
                <a:schemeClr val="tx1"/>
              </a:solidFill>
            </a:endParaRPr>
          </a:p>
          <a:p>
            <a:r>
              <a:rPr lang="en-US" dirty="0"/>
              <a:t/>
            </a:r>
            <a:br>
              <a:rPr lang="en-US" dirty="0"/>
            </a:br>
            <a:r>
              <a:rPr lang="en-US" sz="900" dirty="0"/>
              <a:t>SELECT COUNT(*) AS </a:t>
            </a:r>
            <a:r>
              <a:rPr lang="en-US" sz="900" dirty="0" err="1"/>
              <a:t>paid_channel_signups</a:t>
            </a:r>
            <a:endParaRPr lang="en-US" sz="900" dirty="0"/>
          </a:p>
          <a:p>
            <a:r>
              <a:rPr lang="en-US" sz="900" dirty="0"/>
              <a:t>FROM dataset1</a:t>
            </a:r>
          </a:p>
          <a:p>
            <a:r>
              <a:rPr lang="en-US" sz="900" dirty="0"/>
              <a:t>WHERE </a:t>
            </a:r>
            <a:r>
              <a:rPr lang="en-US" sz="900" dirty="0" err="1"/>
              <a:t>acquisition_platform</a:t>
            </a:r>
            <a:r>
              <a:rPr lang="en-US" sz="900" dirty="0"/>
              <a:t> IN ('Google', 'Facebook', '</a:t>
            </a:r>
            <a:r>
              <a:rPr lang="en-US" sz="900" dirty="0" err="1"/>
              <a:t>tiktok</a:t>
            </a:r>
            <a:r>
              <a:rPr lang="en-US" sz="900" dirty="0"/>
              <a:t>');</a:t>
            </a:r>
          </a:p>
          <a:p>
            <a:endParaRPr lang="en-US" dirty="0"/>
          </a:p>
        </p:txBody>
      </p:sp>
      <p:pic>
        <p:nvPicPr>
          <p:cNvPr id="5" name="Picture 4"/>
          <p:cNvPicPr/>
          <p:nvPr/>
        </p:nvPicPr>
        <p:blipFill>
          <a:blip r:embed="rId3"/>
          <a:stretch>
            <a:fillRect/>
          </a:stretch>
        </p:blipFill>
        <p:spPr>
          <a:xfrm>
            <a:off x="5430766" y="1514502"/>
            <a:ext cx="2416062" cy="744307"/>
          </a:xfrm>
          <a:prstGeom prst="rect">
            <a:avLst/>
          </a:prstGeom>
        </p:spPr>
      </p:pic>
      <p:sp>
        <p:nvSpPr>
          <p:cNvPr id="3" name="TextBox 2"/>
          <p:cNvSpPr txBox="1"/>
          <p:nvPr/>
        </p:nvSpPr>
        <p:spPr>
          <a:xfrm flipH="1">
            <a:off x="383000" y="2536396"/>
            <a:ext cx="4635567" cy="1154162"/>
          </a:xfrm>
          <a:prstGeom prst="rect">
            <a:avLst/>
          </a:prstGeom>
          <a:noFill/>
        </p:spPr>
        <p:txBody>
          <a:bodyPr wrap="square" rtlCol="0">
            <a:spAutoFit/>
          </a:bodyPr>
          <a:lstStyle/>
          <a:p>
            <a:r>
              <a:rPr lang="en-US" b="1" i="1" u="sng" dirty="0"/>
              <a:t>"% of users with at least one order?"</a:t>
            </a:r>
            <a:endParaRPr lang="en-US" b="1" u="sng" dirty="0"/>
          </a:p>
          <a:p>
            <a:r>
              <a:rPr lang="en-US" dirty="0"/>
              <a:t/>
            </a:r>
            <a:br>
              <a:rPr lang="en-US" dirty="0"/>
            </a:br>
            <a:r>
              <a:rPr lang="en-US" sz="900" dirty="0"/>
              <a:t>SELECT </a:t>
            </a:r>
          </a:p>
          <a:p>
            <a:r>
              <a:rPr lang="en-US" sz="900" dirty="0"/>
              <a:t>    (COUNT(CASE WHEN </a:t>
            </a:r>
            <a:r>
              <a:rPr lang="en-US" sz="900" dirty="0" err="1"/>
              <a:t>first_order_date</a:t>
            </a:r>
            <a:r>
              <a:rPr lang="en-US" sz="900" dirty="0"/>
              <a:t> IS NOT NULL AND </a:t>
            </a:r>
            <a:r>
              <a:rPr lang="en-US" sz="900" dirty="0" err="1"/>
              <a:t>first_order_date</a:t>
            </a:r>
            <a:r>
              <a:rPr lang="en-US" sz="900" dirty="0"/>
              <a:t> != '' THEN 1 END) * 100.0) / COUNT(*) AS </a:t>
            </a:r>
            <a:r>
              <a:rPr lang="en-US" sz="900" dirty="0" err="1"/>
              <a:t>percent_users_with_orders</a:t>
            </a:r>
            <a:endParaRPr lang="en-US" sz="900" dirty="0"/>
          </a:p>
          <a:p>
            <a:endParaRPr lang="en-US" dirty="0"/>
          </a:p>
        </p:txBody>
      </p:sp>
      <p:pic>
        <p:nvPicPr>
          <p:cNvPr id="8" name="Picture 7"/>
          <p:cNvPicPr/>
          <p:nvPr/>
        </p:nvPicPr>
        <p:blipFill>
          <a:blip r:embed="rId4"/>
          <a:stretch>
            <a:fillRect/>
          </a:stretch>
        </p:blipFill>
        <p:spPr>
          <a:xfrm>
            <a:off x="5430766" y="2699261"/>
            <a:ext cx="2416062" cy="833039"/>
          </a:xfrm>
          <a:prstGeom prst="rect">
            <a:avLst/>
          </a:prstGeom>
        </p:spPr>
      </p:pic>
      <p:sp>
        <p:nvSpPr>
          <p:cNvPr id="6" name="Rectangle 5"/>
          <p:cNvSpPr/>
          <p:nvPr/>
        </p:nvSpPr>
        <p:spPr>
          <a:xfrm>
            <a:off x="383000" y="3690558"/>
            <a:ext cx="5584833" cy="1138773"/>
          </a:xfrm>
          <a:prstGeom prst="rect">
            <a:avLst/>
          </a:prstGeom>
        </p:spPr>
        <p:txBody>
          <a:bodyPr wrap="square">
            <a:spAutoFit/>
          </a:bodyPr>
          <a:lstStyle/>
          <a:p>
            <a:r>
              <a:rPr lang="en-US" b="1" i="1" u="sng" dirty="0"/>
              <a:t>"Top acquisition channel?”</a:t>
            </a:r>
            <a:r>
              <a:rPr lang="en-US" i="1" dirty="0"/>
              <a:t/>
            </a:r>
            <a:br>
              <a:rPr lang="en-US" i="1" dirty="0"/>
            </a:br>
            <a:r>
              <a:rPr lang="en-US" sz="900" i="1" dirty="0"/>
              <a:t/>
            </a:r>
            <a:br>
              <a:rPr lang="en-US" sz="900" i="1" dirty="0"/>
            </a:br>
            <a:r>
              <a:rPr lang="en-US" sz="900" dirty="0"/>
              <a:t>SELECT </a:t>
            </a:r>
            <a:r>
              <a:rPr lang="en-US" sz="900" dirty="0" err="1"/>
              <a:t>acquisition_platform</a:t>
            </a:r>
            <a:r>
              <a:rPr lang="en-US" sz="900" dirty="0"/>
              <a:t>, COUNT(*) AS </a:t>
            </a:r>
            <a:r>
              <a:rPr lang="en-US" sz="900" dirty="0" err="1"/>
              <a:t>user_count</a:t>
            </a:r>
            <a:endParaRPr lang="en-US" sz="900" dirty="0"/>
          </a:p>
          <a:p>
            <a:r>
              <a:rPr lang="en-US" sz="900" dirty="0"/>
              <a:t>FROM dataset1</a:t>
            </a:r>
          </a:p>
          <a:p>
            <a:r>
              <a:rPr lang="en-US" sz="900" dirty="0"/>
              <a:t>GROUP BY </a:t>
            </a:r>
            <a:r>
              <a:rPr lang="en-US" sz="900" dirty="0" err="1"/>
              <a:t>acquisition_platform</a:t>
            </a:r>
            <a:endParaRPr lang="en-US" sz="900" dirty="0"/>
          </a:p>
          <a:p>
            <a:r>
              <a:rPr lang="en-US" sz="900" dirty="0"/>
              <a:t>ORDER BY </a:t>
            </a:r>
            <a:r>
              <a:rPr lang="en-US" sz="900" dirty="0" err="1"/>
              <a:t>user_count</a:t>
            </a:r>
            <a:r>
              <a:rPr lang="en-US" sz="900" dirty="0"/>
              <a:t> DESC</a:t>
            </a:r>
          </a:p>
          <a:p>
            <a:r>
              <a:rPr lang="en-US" sz="900" dirty="0"/>
              <a:t>LIMIT 1;</a:t>
            </a:r>
          </a:p>
        </p:txBody>
      </p:sp>
      <p:pic>
        <p:nvPicPr>
          <p:cNvPr id="10" name="Picture 9"/>
          <p:cNvPicPr/>
          <p:nvPr/>
        </p:nvPicPr>
        <p:blipFill>
          <a:blip r:embed="rId5"/>
          <a:stretch>
            <a:fillRect/>
          </a:stretch>
        </p:blipFill>
        <p:spPr>
          <a:xfrm>
            <a:off x="5430766" y="4040373"/>
            <a:ext cx="2456785" cy="678367"/>
          </a:xfrm>
          <a:prstGeom prst="rect">
            <a:avLst/>
          </a:prstGeom>
        </p:spPr>
      </p:pic>
      <p:sp>
        <p:nvSpPr>
          <p:cNvPr id="7" name="TextBox 6"/>
          <p:cNvSpPr txBox="1"/>
          <p:nvPr/>
        </p:nvSpPr>
        <p:spPr>
          <a:xfrm>
            <a:off x="266042" y="1117754"/>
            <a:ext cx="7272441" cy="307777"/>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sp>
        <p:nvSpPr>
          <p:cNvPr id="12" name="TextBox 11"/>
          <p:cNvSpPr txBox="1"/>
          <p:nvPr/>
        </p:nvSpPr>
        <p:spPr>
          <a:xfrm>
            <a:off x="266042" y="2303379"/>
            <a:ext cx="7272441" cy="307777"/>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sp>
        <p:nvSpPr>
          <p:cNvPr id="13" name="TextBox 12"/>
          <p:cNvSpPr txBox="1"/>
          <p:nvPr/>
        </p:nvSpPr>
        <p:spPr>
          <a:xfrm>
            <a:off x="266042" y="3489004"/>
            <a:ext cx="7272441" cy="307777"/>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255410" y="232245"/>
            <a:ext cx="5648400" cy="572700"/>
          </a:xfrm>
          <a:prstGeom prst="rect">
            <a:avLst/>
          </a:prstGeom>
        </p:spPr>
        <p:txBody>
          <a:bodyPr spcFirstLastPara="1" wrap="square" lIns="91425" tIns="91425" rIns="91425" bIns="91425" anchor="t" anchorCtr="0">
            <a:noAutofit/>
          </a:bodyPr>
          <a:lstStyle/>
          <a:p>
            <a:r>
              <a:rPr lang="en-US" sz="2000" b="1" dirty="0">
                <a:latin typeface="Consolas" panose="020B0609020204030204" pitchFamily="49" charset="0"/>
              </a:rPr>
              <a:t>User Behavior Analysis (Part 2)</a:t>
            </a:r>
            <a:r>
              <a:rPr lang="en-US" sz="2000" dirty="0">
                <a:latin typeface="Consolas" panose="020B0609020204030204" pitchFamily="49" charset="0"/>
              </a:rPr>
              <a:t/>
            </a:r>
            <a:br>
              <a:rPr lang="en-US" sz="2000" dirty="0">
                <a:latin typeface="Consolas" panose="020B0609020204030204" pitchFamily="49" charset="0"/>
              </a:rPr>
            </a:br>
            <a:r>
              <a:rPr lang="en-US" sz="2000" dirty="0" smtClean="0">
                <a:latin typeface="Consolas" panose="020B0609020204030204" pitchFamily="49" charset="0"/>
              </a:rPr>
              <a:t>Trends and </a:t>
            </a:r>
            <a:r>
              <a:rPr lang="en-US" sz="2000" dirty="0" err="1" smtClean="0">
                <a:latin typeface="Consolas" panose="020B0609020204030204" pitchFamily="49" charset="0"/>
              </a:rPr>
              <a:t>Viz</a:t>
            </a:r>
            <a:r>
              <a:rPr lang="en-US" dirty="0"/>
              <a:t/>
            </a:r>
            <a:br>
              <a:rPr lang="en-US" dirty="0"/>
            </a:br>
            <a:endParaRPr sz="2220" dirty="0">
              <a:latin typeface="Inter"/>
              <a:ea typeface="Inter"/>
              <a:cs typeface="Inter"/>
              <a:sym typeface="Inte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855" y="1722474"/>
            <a:ext cx="4101145" cy="3256220"/>
          </a:xfrm>
          <a:prstGeom prst="rect">
            <a:avLst/>
          </a:prstGeom>
        </p:spPr>
      </p:pic>
      <p:sp>
        <p:nvSpPr>
          <p:cNvPr id="7" name="TextBox 6"/>
          <p:cNvSpPr txBox="1"/>
          <p:nvPr/>
        </p:nvSpPr>
        <p:spPr>
          <a:xfrm>
            <a:off x="255410" y="1031358"/>
            <a:ext cx="3614841" cy="523220"/>
          </a:xfrm>
          <a:prstGeom prst="rect">
            <a:avLst/>
          </a:prstGeom>
          <a:noFill/>
        </p:spPr>
        <p:txBody>
          <a:bodyPr wrap="square" rtlCol="0">
            <a:spAutoFit/>
          </a:bodyPr>
          <a:lstStyle/>
          <a:p>
            <a:r>
              <a:rPr lang="en-US" b="1" u="sng" dirty="0" smtClean="0"/>
              <a:t>Shows the weekly trend of first order conversion</a:t>
            </a:r>
            <a:endParaRPr lang="en-US" b="1" u="sng" dirty="0"/>
          </a:p>
        </p:txBody>
      </p:sp>
      <p:sp>
        <p:nvSpPr>
          <p:cNvPr id="8" name="TextBox 7"/>
          <p:cNvSpPr txBox="1"/>
          <p:nvPr/>
        </p:nvSpPr>
        <p:spPr>
          <a:xfrm>
            <a:off x="5042856" y="1031358"/>
            <a:ext cx="3048522" cy="523220"/>
          </a:xfrm>
          <a:prstGeom prst="rect">
            <a:avLst/>
          </a:prstGeom>
          <a:noFill/>
        </p:spPr>
        <p:txBody>
          <a:bodyPr wrap="square" rtlCol="0">
            <a:spAutoFit/>
          </a:bodyPr>
          <a:lstStyle/>
          <a:p>
            <a:r>
              <a:rPr lang="en-US" b="1" u="sng" dirty="0" smtClean="0"/>
              <a:t>Shows the distribution of signups by channels</a:t>
            </a:r>
            <a:endParaRPr lang="en-US" b="1" u="sng" dirty="0"/>
          </a:p>
        </p:txBody>
      </p:sp>
      <p:sp>
        <p:nvSpPr>
          <p:cNvPr id="9" name="Rectangle 8"/>
          <p:cNvSpPr/>
          <p:nvPr/>
        </p:nvSpPr>
        <p:spPr>
          <a:xfrm>
            <a:off x="255410" y="793445"/>
            <a:ext cx="7835968" cy="307777"/>
          </a:xfrm>
          <a:prstGeom prst="rect">
            <a:avLst/>
          </a:prstGeom>
        </p:spPr>
        <p:txBody>
          <a:bodyPr wrap="square">
            <a:spAutoFit/>
          </a:bodyPr>
          <a:lstStyle/>
          <a:p>
            <a:r>
              <a:rPr lang="en-US" b="1" dirty="0">
                <a:solidFill>
                  <a:srgbClr val="FF0000"/>
                </a:solidFill>
              </a:rPr>
              <a: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22474"/>
            <a:ext cx="5355771" cy="32562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60620" y="404100"/>
            <a:ext cx="5648400" cy="572700"/>
          </a:xfrm>
          <a:prstGeom prst="rect">
            <a:avLst/>
          </a:prstGeom>
        </p:spPr>
        <p:txBody>
          <a:bodyPr spcFirstLastPara="1" wrap="square" lIns="91425" tIns="91425" rIns="91425" bIns="91425" anchor="t" anchorCtr="0">
            <a:noAutofit/>
          </a:bodyPr>
          <a:lstStyle/>
          <a:p>
            <a:r>
              <a:rPr lang="en-US" sz="2000" b="1" dirty="0">
                <a:latin typeface="Consolas" panose="020B0609020204030204" pitchFamily="49" charset="0"/>
              </a:rPr>
              <a:t>Orders &amp; Revenue Metrics</a:t>
            </a:r>
            <a:r>
              <a:rPr lang="en-US" sz="2000" dirty="0">
                <a:latin typeface="Consolas" panose="020B0609020204030204" pitchFamily="49" charset="0"/>
              </a:rPr>
              <a:t/>
            </a:r>
            <a:br>
              <a:rPr lang="en-US" sz="2000" dirty="0">
                <a:latin typeface="Consolas" panose="020B0609020204030204" pitchFamily="49" charset="0"/>
              </a:rPr>
            </a:br>
            <a:r>
              <a:rPr lang="en-US" sz="2000" dirty="0" smtClean="0">
                <a:latin typeface="Consolas" panose="020B0609020204030204" pitchFamily="49" charset="0"/>
              </a:rPr>
              <a:t>Sales </a:t>
            </a:r>
            <a:r>
              <a:rPr lang="en-US" sz="2000" dirty="0">
                <a:latin typeface="Consolas" panose="020B0609020204030204" pitchFamily="49" charset="0"/>
              </a:rPr>
              <a:t>Performance &amp; Cancellations</a:t>
            </a:r>
            <a:r>
              <a:rPr lang="en-US" dirty="0"/>
              <a:t/>
            </a:r>
            <a:br>
              <a:rPr lang="en-US" dirty="0"/>
            </a:br>
            <a:endParaRPr sz="2220" dirty="0">
              <a:latin typeface="Inter"/>
              <a:ea typeface="Inter"/>
              <a:cs typeface="Inter"/>
              <a:sym typeface="Inter"/>
            </a:endParaRPr>
          </a:p>
        </p:txBody>
      </p:sp>
      <p:sp>
        <p:nvSpPr>
          <p:cNvPr id="2" name="TextBox 1"/>
          <p:cNvSpPr txBox="1"/>
          <p:nvPr/>
        </p:nvSpPr>
        <p:spPr>
          <a:xfrm flipH="1">
            <a:off x="260620" y="1297171"/>
            <a:ext cx="5770780" cy="3677930"/>
          </a:xfrm>
          <a:prstGeom prst="rect">
            <a:avLst/>
          </a:prstGeom>
          <a:noFill/>
        </p:spPr>
        <p:txBody>
          <a:bodyPr wrap="square" rtlCol="0">
            <a:spAutoFit/>
          </a:bodyPr>
          <a:lstStyle/>
          <a:p>
            <a:r>
              <a:rPr lang="en-US" b="1" i="1" u="sng" dirty="0"/>
              <a:t>Total sales by store channel</a:t>
            </a:r>
            <a:r>
              <a:rPr lang="en-US" b="1" i="1" u="sng" dirty="0" smtClean="0"/>
              <a:t>:</a:t>
            </a:r>
            <a:r>
              <a:rPr lang="en-US" b="1" i="1" u="sng" dirty="0"/>
              <a:t/>
            </a:r>
            <a:br>
              <a:rPr lang="en-US" b="1" i="1" u="sng" dirty="0"/>
            </a:br>
            <a:endParaRPr lang="en-US" b="1" u="sng" dirty="0" smtClean="0"/>
          </a:p>
          <a:p>
            <a:r>
              <a:rPr lang="en-US" sz="900" dirty="0" smtClean="0"/>
              <a:t>select </a:t>
            </a:r>
            <a:r>
              <a:rPr lang="en-US" sz="900" dirty="0"/>
              <a:t>count(*) as </a:t>
            </a:r>
            <a:r>
              <a:rPr lang="en-US" sz="900" dirty="0" err="1"/>
              <a:t>total_orders</a:t>
            </a:r>
            <a:r>
              <a:rPr lang="en-US" sz="900" dirty="0"/>
              <a:t>, </a:t>
            </a:r>
            <a:r>
              <a:rPr lang="en-US" sz="900" dirty="0" err="1"/>
              <a:t>store_channel</a:t>
            </a:r>
            <a:endParaRPr lang="en-US" sz="900" dirty="0"/>
          </a:p>
          <a:p>
            <a:r>
              <a:rPr lang="en-US" sz="900" dirty="0"/>
              <a:t>From dataset2</a:t>
            </a:r>
          </a:p>
          <a:p>
            <a:r>
              <a:rPr lang="en-US" sz="900" dirty="0"/>
              <a:t>group by </a:t>
            </a:r>
            <a:r>
              <a:rPr lang="en-US" sz="900" dirty="0" err="1"/>
              <a:t>store_channel</a:t>
            </a:r>
            <a:endParaRPr lang="en-US" sz="900" dirty="0"/>
          </a:p>
          <a:p>
            <a:r>
              <a:rPr lang="en-US" sz="900" dirty="0"/>
              <a:t>order by count(</a:t>
            </a:r>
            <a:r>
              <a:rPr lang="en-US" sz="900" dirty="0" err="1"/>
              <a:t>ordered_quantity</a:t>
            </a:r>
            <a:r>
              <a:rPr lang="en-US" sz="900" dirty="0"/>
              <a:t>) </a:t>
            </a:r>
            <a:r>
              <a:rPr lang="en-US" sz="900" dirty="0" err="1"/>
              <a:t>desc</a:t>
            </a:r>
            <a:r>
              <a:rPr lang="en-US" sz="900" dirty="0"/>
              <a:t>;</a:t>
            </a:r>
          </a:p>
          <a:p>
            <a:endParaRPr lang="en-US" dirty="0" smtClean="0"/>
          </a:p>
          <a:p>
            <a:r>
              <a:rPr lang="en-US" b="1" i="1" u="sng" dirty="0"/>
              <a:t>Average Order Value (AOV</a:t>
            </a:r>
            <a:r>
              <a:rPr lang="en-US" b="1" i="1" u="sng" dirty="0" smtClean="0"/>
              <a:t>):</a:t>
            </a:r>
            <a:br>
              <a:rPr lang="en-US" b="1" i="1" u="sng" dirty="0" smtClean="0"/>
            </a:br>
            <a:r>
              <a:rPr lang="en-US" b="1" i="1" u="sng" dirty="0" smtClean="0"/>
              <a:t/>
            </a:r>
            <a:br>
              <a:rPr lang="en-US" b="1" i="1" u="sng" dirty="0" smtClean="0"/>
            </a:br>
            <a:r>
              <a:rPr lang="en-US" sz="900" dirty="0"/>
              <a:t>SELECT AVG(</a:t>
            </a:r>
            <a:r>
              <a:rPr lang="en-US" sz="900" dirty="0" err="1"/>
              <a:t>order_total</a:t>
            </a:r>
            <a:r>
              <a:rPr lang="en-US" sz="900" dirty="0"/>
              <a:t>) AS </a:t>
            </a:r>
            <a:r>
              <a:rPr lang="en-US" sz="900" dirty="0" err="1"/>
              <a:t>aov</a:t>
            </a:r>
            <a:endParaRPr lang="en-US" sz="900" dirty="0"/>
          </a:p>
          <a:p>
            <a:r>
              <a:rPr lang="en-US" sz="900" dirty="0"/>
              <a:t>FROM (</a:t>
            </a:r>
          </a:p>
          <a:p>
            <a:r>
              <a:rPr lang="en-US" sz="900" dirty="0"/>
              <a:t>  SELECT </a:t>
            </a:r>
            <a:r>
              <a:rPr lang="en-US" sz="900" dirty="0" err="1"/>
              <a:t>order_number</a:t>
            </a:r>
            <a:r>
              <a:rPr lang="en-US" sz="900" dirty="0"/>
              <a:t>,</a:t>
            </a:r>
          </a:p>
          <a:p>
            <a:r>
              <a:rPr lang="en-US" sz="900" dirty="0"/>
              <a:t>         SUM((</a:t>
            </a:r>
            <a:r>
              <a:rPr lang="en-US" sz="900" dirty="0" err="1"/>
              <a:t>amount_per_unit</a:t>
            </a:r>
            <a:r>
              <a:rPr lang="en-US" sz="900" dirty="0"/>
              <a:t> * </a:t>
            </a:r>
            <a:r>
              <a:rPr lang="en-US" sz="900" dirty="0" err="1"/>
              <a:t>ordered_quantity</a:t>
            </a:r>
            <a:r>
              <a:rPr lang="en-US" sz="900" dirty="0"/>
              <a:t>) - </a:t>
            </a:r>
            <a:r>
              <a:rPr lang="en-US" sz="900" dirty="0" err="1"/>
              <a:t>item_discount</a:t>
            </a:r>
            <a:r>
              <a:rPr lang="en-US" sz="900" dirty="0"/>
              <a:t>) AS </a:t>
            </a:r>
            <a:r>
              <a:rPr lang="en-US" sz="900" dirty="0" err="1"/>
              <a:t>order_total</a:t>
            </a:r>
            <a:endParaRPr lang="en-US" sz="900" dirty="0"/>
          </a:p>
          <a:p>
            <a:r>
              <a:rPr lang="en-US" sz="900" dirty="0"/>
              <a:t>  FROM dataset2</a:t>
            </a:r>
          </a:p>
          <a:p>
            <a:r>
              <a:rPr lang="en-US" sz="900" dirty="0"/>
              <a:t>  GROUP BY </a:t>
            </a:r>
            <a:r>
              <a:rPr lang="en-US" sz="900" dirty="0" err="1"/>
              <a:t>order_number</a:t>
            </a:r>
            <a:endParaRPr lang="en-US" sz="900" dirty="0"/>
          </a:p>
          <a:p>
            <a:r>
              <a:rPr lang="en-US" sz="900" dirty="0"/>
              <a:t>) AS </a:t>
            </a:r>
            <a:r>
              <a:rPr lang="en-US" sz="900" dirty="0" err="1"/>
              <a:t>order_totals</a:t>
            </a:r>
            <a:r>
              <a:rPr lang="en-US" sz="900" dirty="0"/>
              <a:t>;</a:t>
            </a:r>
          </a:p>
          <a:p>
            <a:endParaRPr lang="en-US" b="1" u="sng" dirty="0" smtClean="0"/>
          </a:p>
          <a:p>
            <a:r>
              <a:rPr lang="en-US" b="1" i="1" u="sng" dirty="0"/>
              <a:t>% canceled </a:t>
            </a:r>
            <a:r>
              <a:rPr lang="en-US" b="1" i="1" u="sng" dirty="0" smtClean="0"/>
              <a:t>orders:</a:t>
            </a:r>
          </a:p>
          <a:p>
            <a:endParaRPr lang="en-US" sz="900" b="1" i="1" u="sng" dirty="0"/>
          </a:p>
          <a:p>
            <a:r>
              <a:rPr lang="en-US" sz="900" dirty="0"/>
              <a:t>SELECT </a:t>
            </a:r>
          </a:p>
          <a:p>
            <a:r>
              <a:rPr lang="en-US" sz="900" dirty="0"/>
              <a:t>    (COUNT(DISTINCT CASE WHEN </a:t>
            </a:r>
            <a:r>
              <a:rPr lang="en-US" sz="900" dirty="0" err="1"/>
              <a:t>order_status</a:t>
            </a:r>
            <a:r>
              <a:rPr lang="en-US" sz="900" dirty="0"/>
              <a:t> = 'CANCELLED' THEN </a:t>
            </a:r>
            <a:r>
              <a:rPr lang="en-US" sz="900" dirty="0" err="1"/>
              <a:t>order_number</a:t>
            </a:r>
            <a:r>
              <a:rPr lang="en-US" sz="900" dirty="0"/>
              <a:t> END) * 100.0) </a:t>
            </a:r>
          </a:p>
          <a:p>
            <a:r>
              <a:rPr lang="en-US" sz="900" dirty="0"/>
              <a:t>    / COUNT(DISTINCT </a:t>
            </a:r>
            <a:r>
              <a:rPr lang="en-US" sz="900" dirty="0" err="1"/>
              <a:t>order_number</a:t>
            </a:r>
            <a:r>
              <a:rPr lang="en-US" sz="900" dirty="0"/>
              <a:t>) AS </a:t>
            </a:r>
            <a:r>
              <a:rPr lang="en-US" sz="900" dirty="0" err="1" smtClean="0"/>
              <a:t>percent_orders_cancelled</a:t>
            </a:r>
            <a:endParaRPr lang="en-US" sz="900" dirty="0"/>
          </a:p>
        </p:txBody>
      </p:sp>
      <p:pic>
        <p:nvPicPr>
          <p:cNvPr id="5" name="Picture 4"/>
          <p:cNvPicPr/>
          <p:nvPr/>
        </p:nvPicPr>
        <p:blipFill>
          <a:blip r:embed="rId3"/>
          <a:stretch>
            <a:fillRect/>
          </a:stretch>
        </p:blipFill>
        <p:spPr>
          <a:xfrm>
            <a:off x="6031400" y="1297171"/>
            <a:ext cx="2579835" cy="1063257"/>
          </a:xfrm>
          <a:prstGeom prst="rect">
            <a:avLst/>
          </a:prstGeom>
        </p:spPr>
      </p:pic>
      <p:pic>
        <p:nvPicPr>
          <p:cNvPr id="6" name="Picture 5"/>
          <p:cNvPicPr/>
          <p:nvPr/>
        </p:nvPicPr>
        <p:blipFill>
          <a:blip r:embed="rId4"/>
          <a:stretch>
            <a:fillRect/>
          </a:stretch>
        </p:blipFill>
        <p:spPr>
          <a:xfrm>
            <a:off x="6095980" y="2783574"/>
            <a:ext cx="2877899" cy="682640"/>
          </a:xfrm>
          <a:prstGeom prst="rect">
            <a:avLst/>
          </a:prstGeom>
        </p:spPr>
      </p:pic>
      <p:pic>
        <p:nvPicPr>
          <p:cNvPr id="7" name="Picture 6"/>
          <p:cNvPicPr/>
          <p:nvPr/>
        </p:nvPicPr>
        <p:blipFill>
          <a:blip r:embed="rId5"/>
          <a:stretch>
            <a:fillRect/>
          </a:stretch>
        </p:blipFill>
        <p:spPr>
          <a:xfrm>
            <a:off x="6095980" y="4128309"/>
            <a:ext cx="2515255" cy="839972"/>
          </a:xfrm>
          <a:prstGeom prst="rect">
            <a:avLst/>
          </a:prstGeom>
        </p:spPr>
      </p:pic>
      <p:sp>
        <p:nvSpPr>
          <p:cNvPr id="3" name="Rectangle 2"/>
          <p:cNvSpPr/>
          <p:nvPr/>
        </p:nvSpPr>
        <p:spPr>
          <a:xfrm>
            <a:off x="141514" y="1007685"/>
            <a:ext cx="8654902" cy="307777"/>
          </a:xfrm>
          <a:prstGeom prst="rect">
            <a:avLst/>
          </a:prstGeom>
        </p:spPr>
        <p:txBody>
          <a:bodyPr wrap="square">
            <a:spAutoFit/>
          </a:bodyPr>
          <a:lstStyle/>
          <a:p>
            <a:r>
              <a:rPr lang="en-US" b="1" dirty="0">
                <a:solidFill>
                  <a:srgbClr val="FF0000"/>
                </a:solidFill>
              </a:rPr>
              <a:t>------------------------------------------------------------------------------------------------------------------------</a:t>
            </a:r>
          </a:p>
        </p:txBody>
      </p:sp>
      <p:sp>
        <p:nvSpPr>
          <p:cNvPr id="9" name="Rectangle 8"/>
          <p:cNvSpPr/>
          <p:nvPr/>
        </p:nvSpPr>
        <p:spPr>
          <a:xfrm>
            <a:off x="141514" y="3820532"/>
            <a:ext cx="8654902" cy="307777"/>
          </a:xfrm>
          <a:prstGeom prst="rect">
            <a:avLst/>
          </a:prstGeom>
        </p:spPr>
        <p:txBody>
          <a:bodyPr wrap="square">
            <a:spAutoFit/>
          </a:bodyPr>
          <a:lstStyle/>
          <a:p>
            <a:r>
              <a:rPr lang="en-US" b="1" dirty="0">
                <a:solidFill>
                  <a:srgbClr val="FF0000"/>
                </a:solidFill>
              </a:rPr>
              <a:t>------------------------------------------------------------------------------------------------------------------------</a:t>
            </a:r>
          </a:p>
        </p:txBody>
      </p:sp>
      <p:sp>
        <p:nvSpPr>
          <p:cNvPr id="10" name="Rectangle 9"/>
          <p:cNvSpPr/>
          <p:nvPr/>
        </p:nvSpPr>
        <p:spPr>
          <a:xfrm>
            <a:off x="141514" y="2288048"/>
            <a:ext cx="8654902" cy="307777"/>
          </a:xfrm>
          <a:prstGeom prst="rect">
            <a:avLst/>
          </a:prstGeom>
        </p:spPr>
        <p:txBody>
          <a:bodyPr wrap="square">
            <a:spAutoFit/>
          </a:bodyPr>
          <a:lstStyle/>
          <a:p>
            <a:r>
              <a:rPr lang="en-US" b="1" dirty="0">
                <a:solidFill>
                  <a:srgbClr val="FF0000"/>
                </a:solidFill>
              </a:rPr>
              <a:t>------------------------------------------------------------------------------------------------------------------------</a:t>
            </a:r>
          </a:p>
        </p:txBody>
      </p:sp>
      <p:sp>
        <p:nvSpPr>
          <p:cNvPr id="4" name="Rectangle 3"/>
          <p:cNvSpPr/>
          <p:nvPr/>
        </p:nvSpPr>
        <p:spPr>
          <a:xfrm rot="5400000">
            <a:off x="1709835" y="2363303"/>
            <a:ext cx="8155172" cy="307777"/>
          </a:xfrm>
          <a:prstGeom prst="rect">
            <a:avLst/>
          </a:prstGeom>
        </p:spPr>
        <p:txBody>
          <a:bodyPr wrap="square">
            <a:spAutoFit/>
          </a:bodyPr>
          <a:lstStyle/>
          <a:p>
            <a:r>
              <a:rPr lang="en-US" b="1" dirty="0">
                <a:solidFill>
                  <a:srgbClr val="FF0000"/>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83000" y="144300"/>
            <a:ext cx="564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220" b="1" dirty="0" smtClean="0">
                <a:latin typeface="Consolas" panose="020B0609020204030204" pitchFamily="49" charset="0"/>
                <a:ea typeface="Inter"/>
                <a:cs typeface="Inter"/>
                <a:sym typeface="Inter"/>
              </a:rPr>
              <a:t>Orders and Revenue</a:t>
            </a:r>
            <a:br>
              <a:rPr lang="en-US" sz="2220" b="1" dirty="0" smtClean="0">
                <a:latin typeface="Consolas" panose="020B0609020204030204" pitchFamily="49" charset="0"/>
                <a:ea typeface="Inter"/>
                <a:cs typeface="Inter"/>
                <a:sym typeface="Inter"/>
              </a:rPr>
            </a:br>
            <a:r>
              <a:rPr lang="en-US" sz="2220" dirty="0" smtClean="0">
                <a:latin typeface="Consolas" panose="020B0609020204030204" pitchFamily="49" charset="0"/>
                <a:ea typeface="Inter"/>
                <a:cs typeface="Inter"/>
                <a:sym typeface="Inter"/>
              </a:rPr>
              <a:t>Weekly Trend of Sales and Orders</a:t>
            </a:r>
            <a:endParaRPr sz="2220" dirty="0" smtClean="0">
              <a:latin typeface="Consolas" panose="020B0609020204030204" pitchFamily="49" charset="0"/>
              <a:ea typeface="Inter"/>
              <a:cs typeface="Inter"/>
              <a:sym typeface="Inter"/>
            </a:endParaRPr>
          </a:p>
          <a:p>
            <a:pPr marL="0" lvl="0" indent="0" algn="l" rtl="0">
              <a:spcBef>
                <a:spcPts val="0"/>
              </a:spcBef>
              <a:spcAft>
                <a:spcPts val="0"/>
              </a:spcAft>
              <a:buSzPts val="990"/>
              <a:buNone/>
            </a:pPr>
            <a:endParaRPr sz="2220" dirty="0">
              <a:latin typeface="Inter"/>
              <a:ea typeface="Inter"/>
              <a:cs typeface="Inter"/>
              <a:sym typeface="Inte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456" y="2226036"/>
            <a:ext cx="5922335" cy="2815678"/>
          </a:xfrm>
          <a:prstGeom prst="rect">
            <a:avLst/>
          </a:prstGeom>
        </p:spPr>
      </p:pic>
      <p:sp>
        <p:nvSpPr>
          <p:cNvPr id="3" name="TextBox 2"/>
          <p:cNvSpPr txBox="1"/>
          <p:nvPr/>
        </p:nvSpPr>
        <p:spPr>
          <a:xfrm>
            <a:off x="383000" y="1034882"/>
            <a:ext cx="8420758" cy="1061829"/>
          </a:xfrm>
          <a:prstGeom prst="rect">
            <a:avLst/>
          </a:prstGeom>
          <a:noFill/>
        </p:spPr>
        <p:txBody>
          <a:bodyPr wrap="square" rtlCol="0">
            <a:spAutoFit/>
          </a:bodyPr>
          <a:lstStyle/>
          <a:p>
            <a:r>
              <a:rPr lang="en-US" sz="1050" dirty="0" smtClean="0"/>
              <a:t>This visualization shows the weekly trend of sales. The original question in the case study emphasized on a “Monthly” trend but unfortunately the data available was for the month of January only (dataset 2) so I came up with a weekly trend instead. </a:t>
            </a:r>
            <a:r>
              <a:rPr lang="en-US" sz="1050" dirty="0"/>
              <a:t/>
            </a:r>
            <a:br>
              <a:rPr lang="en-US" sz="1050" dirty="0"/>
            </a:br>
            <a:r>
              <a:rPr lang="en-US" sz="1050" dirty="0" smtClean="0"/>
              <a:t/>
            </a:r>
            <a:br>
              <a:rPr lang="en-US" sz="1050" dirty="0" smtClean="0"/>
            </a:br>
            <a:r>
              <a:rPr lang="en-US" sz="1050" dirty="0" smtClean="0"/>
              <a:t>A calculated net amount was first taken out in </a:t>
            </a:r>
            <a:r>
              <a:rPr lang="en-US" sz="1050" dirty="0" err="1" smtClean="0"/>
              <a:t>PowerBI</a:t>
            </a:r>
            <a:r>
              <a:rPr lang="en-US" sz="1050" dirty="0" smtClean="0"/>
              <a:t> as some of the discounts given were more than the amount actually paid for the item. To correct this I simply removed the entire discount where the discount exceeded the cost of item and then a net amount column was calculated.</a:t>
            </a:r>
            <a:endParaRPr lang="en-US" sz="1050" dirty="0"/>
          </a:p>
        </p:txBody>
      </p:sp>
      <p:sp>
        <p:nvSpPr>
          <p:cNvPr id="4" name="Rectangle 3"/>
          <p:cNvSpPr/>
          <p:nvPr/>
        </p:nvSpPr>
        <p:spPr>
          <a:xfrm>
            <a:off x="207334" y="786361"/>
            <a:ext cx="8548577" cy="307777"/>
          </a:xfrm>
          <a:prstGeom prst="rect">
            <a:avLst/>
          </a:prstGeom>
        </p:spPr>
        <p:txBody>
          <a:bodyPr wrap="square">
            <a:spAutoFit/>
          </a:bodyPr>
          <a:lstStyle/>
          <a:p>
            <a:r>
              <a:rPr lang="en-US" b="1" dirty="0">
                <a:solidFill>
                  <a:srgbClr val="FF0000"/>
                </a:solidFill>
              </a:rPr>
              <a:t>------------------------------------------------------------------------------------------------------------------------</a:t>
            </a:r>
          </a:p>
        </p:txBody>
      </p:sp>
      <p:sp>
        <p:nvSpPr>
          <p:cNvPr id="7" name="Rectangle 6"/>
          <p:cNvSpPr/>
          <p:nvPr/>
        </p:nvSpPr>
        <p:spPr>
          <a:xfrm>
            <a:off x="207333" y="1942822"/>
            <a:ext cx="8548577" cy="307777"/>
          </a:xfrm>
          <a:prstGeom prst="rect">
            <a:avLst/>
          </a:prstGeom>
        </p:spPr>
        <p:txBody>
          <a:bodyPr wrap="square">
            <a:spAutoFit/>
          </a:bodyPr>
          <a:lstStyle/>
          <a:p>
            <a:r>
              <a:rPr lang="en-US" b="1" dirty="0">
                <a:solidFill>
                  <a:srgbClr val="FF0000"/>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43293" y="430650"/>
            <a:ext cx="5648400" cy="572700"/>
          </a:xfrm>
          <a:prstGeom prst="rect">
            <a:avLst/>
          </a:prstGeom>
        </p:spPr>
        <p:txBody>
          <a:bodyPr spcFirstLastPara="1" wrap="square" lIns="91425" tIns="91425" rIns="91425" bIns="91425" anchor="t" anchorCtr="0">
            <a:noAutofit/>
          </a:bodyPr>
          <a:lstStyle/>
          <a:p>
            <a:r>
              <a:rPr lang="en-US" sz="2000" b="1" dirty="0">
                <a:latin typeface="Consolas" panose="020B0609020204030204" pitchFamily="49" charset="0"/>
              </a:rPr>
              <a:t>SQL Deep </a:t>
            </a:r>
            <a:r>
              <a:rPr lang="en-US" sz="2000" b="1" dirty="0" smtClean="0">
                <a:latin typeface="Consolas" panose="020B0609020204030204" pitchFamily="49" charset="0"/>
              </a:rPr>
              <a:t>Dive</a:t>
            </a:r>
            <a:r>
              <a:rPr lang="en-US" sz="2000" dirty="0" smtClean="0">
                <a:latin typeface="Consolas" panose="020B0609020204030204" pitchFamily="49" charset="0"/>
              </a:rPr>
              <a:t/>
            </a:r>
            <a:br>
              <a:rPr lang="en-US" sz="2000" dirty="0" smtClean="0">
                <a:latin typeface="Consolas" panose="020B0609020204030204" pitchFamily="49" charset="0"/>
              </a:rPr>
            </a:br>
            <a:r>
              <a:rPr lang="en-US" sz="2000" dirty="0">
                <a:latin typeface="Consolas" panose="020B0609020204030204" pitchFamily="49" charset="0"/>
              </a:rPr>
              <a:t>Key SQL Queries &amp; Insights</a:t>
            </a:r>
            <a:endParaRPr sz="2000" dirty="0">
              <a:latin typeface="Consolas" panose="020B0609020204030204" pitchFamily="49" charset="0"/>
              <a:ea typeface="Inter"/>
              <a:cs typeface="Inter"/>
              <a:sym typeface="Inter"/>
            </a:endParaRPr>
          </a:p>
        </p:txBody>
      </p:sp>
      <p:sp>
        <p:nvSpPr>
          <p:cNvPr id="2" name="TextBox 1"/>
          <p:cNvSpPr txBox="1"/>
          <p:nvPr/>
        </p:nvSpPr>
        <p:spPr>
          <a:xfrm>
            <a:off x="1733107" y="2041451"/>
            <a:ext cx="2668772" cy="307777"/>
          </a:xfrm>
          <a:prstGeom prst="rect">
            <a:avLst/>
          </a:prstGeom>
          <a:noFill/>
        </p:spPr>
        <p:txBody>
          <a:bodyPr wrap="square" rtlCol="0">
            <a:spAutoFit/>
          </a:bodyPr>
          <a:lstStyle/>
          <a:p>
            <a:endParaRPr lang="en-US" dirty="0"/>
          </a:p>
        </p:txBody>
      </p:sp>
      <p:sp>
        <p:nvSpPr>
          <p:cNvPr id="3" name="TextBox 2"/>
          <p:cNvSpPr txBox="1"/>
          <p:nvPr/>
        </p:nvSpPr>
        <p:spPr>
          <a:xfrm>
            <a:off x="223511" y="1311682"/>
            <a:ext cx="5528702" cy="3831818"/>
          </a:xfrm>
          <a:prstGeom prst="rect">
            <a:avLst/>
          </a:prstGeom>
          <a:noFill/>
        </p:spPr>
        <p:txBody>
          <a:bodyPr wrap="square" rtlCol="0">
            <a:spAutoFit/>
          </a:bodyPr>
          <a:lstStyle/>
          <a:p>
            <a:r>
              <a:rPr lang="en-US" b="1" i="1" u="sng" dirty="0"/>
              <a:t> Total number of </a:t>
            </a:r>
            <a:r>
              <a:rPr lang="en-US" b="1" i="1" u="sng" dirty="0" smtClean="0"/>
              <a:t>orders</a:t>
            </a:r>
            <a:br>
              <a:rPr lang="en-US" b="1" i="1" u="sng" dirty="0" smtClean="0"/>
            </a:br>
            <a:r>
              <a:rPr lang="en-US" b="1" i="1" u="sng" dirty="0" smtClean="0"/>
              <a:t/>
            </a:r>
            <a:br>
              <a:rPr lang="en-US" b="1" i="1" u="sng" dirty="0" smtClean="0"/>
            </a:br>
            <a:r>
              <a:rPr lang="en-US" sz="900" dirty="0"/>
              <a:t>SELECT COUNT(DISTINCT </a:t>
            </a:r>
            <a:r>
              <a:rPr lang="en-US" sz="900" dirty="0" err="1"/>
              <a:t>order_number</a:t>
            </a:r>
            <a:r>
              <a:rPr lang="en-US" sz="900" dirty="0"/>
              <a:t>) AS </a:t>
            </a:r>
            <a:r>
              <a:rPr lang="en-US" sz="900" dirty="0" err="1"/>
              <a:t>total_orders</a:t>
            </a:r>
            <a:endParaRPr lang="en-US" sz="900" dirty="0"/>
          </a:p>
          <a:p>
            <a:r>
              <a:rPr lang="en-US" sz="900" dirty="0"/>
              <a:t>FROM dataset2;</a:t>
            </a:r>
          </a:p>
          <a:p>
            <a:r>
              <a:rPr lang="en-US" i="1" u="sng" dirty="0" smtClean="0"/>
              <a:t/>
            </a:r>
            <a:br>
              <a:rPr lang="en-US" i="1" u="sng" dirty="0" smtClean="0"/>
            </a:br>
            <a:r>
              <a:rPr lang="en-US" b="1" i="1" u="sng" dirty="0"/>
              <a:t>Total sales </a:t>
            </a:r>
            <a:r>
              <a:rPr lang="en-US" b="1" i="1" u="sng" dirty="0" smtClean="0"/>
              <a:t>revenue:</a:t>
            </a:r>
            <a:r>
              <a:rPr lang="en-US" dirty="0" smtClean="0"/>
              <a:t/>
            </a:r>
            <a:br>
              <a:rPr lang="en-US" dirty="0" smtClean="0"/>
            </a:br>
            <a:r>
              <a:rPr lang="en-US" dirty="0" smtClean="0"/>
              <a:t/>
            </a:r>
            <a:br>
              <a:rPr lang="en-US" dirty="0" smtClean="0"/>
            </a:br>
            <a:r>
              <a:rPr lang="en-US" sz="900" dirty="0"/>
              <a:t>SELECT SUM((</a:t>
            </a:r>
            <a:r>
              <a:rPr lang="en-US" sz="900" dirty="0" err="1"/>
              <a:t>amount_per_unit</a:t>
            </a:r>
            <a:r>
              <a:rPr lang="en-US" sz="900" dirty="0"/>
              <a:t> * </a:t>
            </a:r>
            <a:r>
              <a:rPr lang="en-US" sz="900" dirty="0" err="1"/>
              <a:t>ordered_quantity</a:t>
            </a:r>
            <a:r>
              <a:rPr lang="en-US" sz="900" dirty="0"/>
              <a:t>) - </a:t>
            </a:r>
            <a:r>
              <a:rPr lang="en-US" sz="900" dirty="0" err="1"/>
              <a:t>item_discount</a:t>
            </a:r>
            <a:r>
              <a:rPr lang="en-US" sz="900" dirty="0"/>
              <a:t>) AS </a:t>
            </a:r>
            <a:r>
              <a:rPr lang="en-US" sz="900" dirty="0" err="1"/>
              <a:t>total_sales_revenue</a:t>
            </a:r>
            <a:endParaRPr lang="en-US" sz="900" dirty="0"/>
          </a:p>
          <a:p>
            <a:r>
              <a:rPr lang="en-US" sz="900" dirty="0"/>
              <a:t>FROM dataset2;</a:t>
            </a:r>
          </a:p>
          <a:p>
            <a:endParaRPr lang="en-US" i="1" u="sng" dirty="0" smtClean="0"/>
          </a:p>
          <a:p>
            <a:r>
              <a:rPr lang="en-US" b="1" i="1" u="sng" dirty="0"/>
              <a:t>Distribution of orders by warehouse and </a:t>
            </a:r>
            <a:r>
              <a:rPr lang="en-US" b="1" i="1" u="sng" dirty="0" smtClean="0"/>
              <a:t>store:</a:t>
            </a:r>
            <a:br>
              <a:rPr lang="en-US" b="1" i="1" u="sng" dirty="0" smtClean="0"/>
            </a:br>
            <a:r>
              <a:rPr lang="en-US" b="1" i="1" u="sng" dirty="0"/>
              <a:t/>
            </a:r>
            <a:br>
              <a:rPr lang="en-US" b="1" i="1" u="sng" dirty="0"/>
            </a:br>
            <a:r>
              <a:rPr lang="en-US" sz="900" i="1" u="sng" dirty="0" smtClean="0"/>
              <a:t>They can be taken out combined or separately, I have run an </a:t>
            </a:r>
            <a:r>
              <a:rPr lang="en-US" sz="900" i="1" u="sng" dirty="0" err="1" smtClean="0"/>
              <a:t>sql</a:t>
            </a:r>
            <a:r>
              <a:rPr lang="en-US" sz="900" i="1" u="sng" dirty="0" smtClean="0"/>
              <a:t> query combining both:</a:t>
            </a:r>
            <a:br>
              <a:rPr lang="en-US" sz="900" i="1" u="sng" dirty="0" smtClean="0"/>
            </a:br>
            <a:r>
              <a:rPr lang="en-US" sz="900" i="1" u="sng" dirty="0" smtClean="0"/>
              <a:t/>
            </a:r>
            <a:br>
              <a:rPr lang="en-US" sz="900" i="1" u="sng" dirty="0" smtClean="0"/>
            </a:br>
            <a:r>
              <a:rPr lang="en-US" sz="900" dirty="0"/>
              <a:t>SELECT </a:t>
            </a:r>
          </a:p>
          <a:p>
            <a:r>
              <a:rPr lang="en-US" sz="900" dirty="0"/>
              <a:t>    </a:t>
            </a:r>
            <a:r>
              <a:rPr lang="en-US" sz="900" dirty="0" err="1"/>
              <a:t>order_warehouse_id</a:t>
            </a:r>
            <a:r>
              <a:rPr lang="en-US" sz="900" dirty="0"/>
              <a:t>, </a:t>
            </a:r>
          </a:p>
          <a:p>
            <a:r>
              <a:rPr lang="en-US" sz="900" dirty="0"/>
              <a:t>    </a:t>
            </a:r>
            <a:r>
              <a:rPr lang="en-US" sz="900" dirty="0" err="1"/>
              <a:t>store_id</a:t>
            </a:r>
            <a:r>
              <a:rPr lang="en-US" sz="900" dirty="0"/>
              <a:t>, </a:t>
            </a:r>
          </a:p>
          <a:p>
            <a:r>
              <a:rPr lang="en-US" sz="900" dirty="0"/>
              <a:t>    COUNT(DISTINCT </a:t>
            </a:r>
            <a:r>
              <a:rPr lang="en-US" sz="900" dirty="0" err="1"/>
              <a:t>order_number</a:t>
            </a:r>
            <a:r>
              <a:rPr lang="en-US" sz="900" dirty="0"/>
              <a:t>) AS </a:t>
            </a:r>
            <a:r>
              <a:rPr lang="en-US" sz="900" dirty="0" err="1"/>
              <a:t>total_orders</a:t>
            </a:r>
            <a:endParaRPr lang="en-US" sz="900" dirty="0"/>
          </a:p>
          <a:p>
            <a:r>
              <a:rPr lang="en-US" sz="900" dirty="0"/>
              <a:t>FROM dataset2</a:t>
            </a:r>
          </a:p>
          <a:p>
            <a:r>
              <a:rPr lang="en-US" sz="900" dirty="0"/>
              <a:t>GROUP BY </a:t>
            </a:r>
            <a:r>
              <a:rPr lang="en-US" sz="900" dirty="0" err="1"/>
              <a:t>order_warehouse_id</a:t>
            </a:r>
            <a:r>
              <a:rPr lang="en-US" sz="900" dirty="0"/>
              <a:t>, </a:t>
            </a:r>
            <a:r>
              <a:rPr lang="en-US" sz="900" dirty="0" err="1"/>
              <a:t>store_id</a:t>
            </a:r>
            <a:endParaRPr lang="en-US" sz="900" dirty="0"/>
          </a:p>
          <a:p>
            <a:r>
              <a:rPr lang="en-US" sz="900" dirty="0"/>
              <a:t>ORDER BY </a:t>
            </a:r>
            <a:r>
              <a:rPr lang="en-US" sz="900" dirty="0" err="1"/>
              <a:t>total_orders</a:t>
            </a:r>
            <a:r>
              <a:rPr lang="en-US" sz="900" dirty="0"/>
              <a:t> DESC;</a:t>
            </a:r>
          </a:p>
          <a:p>
            <a:endParaRPr lang="en-US" i="1" u="sng" dirty="0" smtClean="0"/>
          </a:p>
        </p:txBody>
      </p:sp>
      <p:pic>
        <p:nvPicPr>
          <p:cNvPr id="6" name="Picture 5"/>
          <p:cNvPicPr/>
          <p:nvPr/>
        </p:nvPicPr>
        <p:blipFill>
          <a:blip r:embed="rId3"/>
          <a:stretch>
            <a:fillRect/>
          </a:stretch>
        </p:blipFill>
        <p:spPr>
          <a:xfrm>
            <a:off x="5550195" y="3642759"/>
            <a:ext cx="3244813" cy="1047750"/>
          </a:xfrm>
          <a:prstGeom prst="rect">
            <a:avLst/>
          </a:prstGeom>
        </p:spPr>
      </p:pic>
      <p:pic>
        <p:nvPicPr>
          <p:cNvPr id="4" name="Picture 3"/>
          <p:cNvPicPr>
            <a:picLocks noChangeAspect="1"/>
          </p:cNvPicPr>
          <p:nvPr/>
        </p:nvPicPr>
        <p:blipFill>
          <a:blip r:embed="rId4"/>
          <a:stretch>
            <a:fillRect/>
          </a:stretch>
        </p:blipFill>
        <p:spPr>
          <a:xfrm>
            <a:off x="5550196" y="2349228"/>
            <a:ext cx="2464054" cy="578587"/>
          </a:xfrm>
          <a:prstGeom prst="rect">
            <a:avLst/>
          </a:prstGeom>
        </p:spPr>
      </p:pic>
      <p:pic>
        <p:nvPicPr>
          <p:cNvPr id="8" name="Picture 7"/>
          <p:cNvPicPr/>
          <p:nvPr/>
        </p:nvPicPr>
        <p:blipFill>
          <a:blip r:embed="rId5"/>
          <a:stretch>
            <a:fillRect/>
          </a:stretch>
        </p:blipFill>
        <p:spPr>
          <a:xfrm>
            <a:off x="5550196" y="1311682"/>
            <a:ext cx="2126512" cy="599888"/>
          </a:xfrm>
          <a:prstGeom prst="rect">
            <a:avLst/>
          </a:prstGeom>
        </p:spPr>
      </p:pic>
      <p:sp>
        <p:nvSpPr>
          <p:cNvPr id="5" name="Rectangle 4"/>
          <p:cNvSpPr/>
          <p:nvPr/>
        </p:nvSpPr>
        <p:spPr>
          <a:xfrm>
            <a:off x="223509" y="3340838"/>
            <a:ext cx="8792897" cy="307777"/>
          </a:xfrm>
          <a:prstGeom prst="rect">
            <a:avLst/>
          </a:prstGeom>
        </p:spPr>
        <p:txBody>
          <a:bodyPr wrap="square">
            <a:spAutoFit/>
          </a:bodyPr>
          <a:lstStyle/>
          <a:p>
            <a:r>
              <a:rPr lang="en-US" b="1" dirty="0">
                <a:solidFill>
                  <a:srgbClr val="FF0000"/>
                </a:solidFill>
              </a:rPr>
              <a:t>------------------------------------------------------------------------------------------------------------------------</a:t>
            </a:r>
          </a:p>
        </p:txBody>
      </p:sp>
      <p:sp>
        <p:nvSpPr>
          <p:cNvPr id="10" name="Rectangle 9"/>
          <p:cNvSpPr/>
          <p:nvPr/>
        </p:nvSpPr>
        <p:spPr>
          <a:xfrm>
            <a:off x="243293" y="1983068"/>
            <a:ext cx="8792897" cy="307777"/>
          </a:xfrm>
          <a:prstGeom prst="rect">
            <a:avLst/>
          </a:prstGeom>
        </p:spPr>
        <p:txBody>
          <a:bodyPr wrap="square">
            <a:spAutoFit/>
          </a:bodyPr>
          <a:lstStyle/>
          <a:p>
            <a:r>
              <a:rPr lang="en-US" b="1" dirty="0">
                <a:solidFill>
                  <a:srgbClr val="FF0000"/>
                </a:solidFill>
              </a:rPr>
              <a:t>------------------------------------------------------------------------------------------------------------------------</a:t>
            </a:r>
          </a:p>
        </p:txBody>
      </p:sp>
      <p:sp>
        <p:nvSpPr>
          <p:cNvPr id="11" name="Rectangle 10"/>
          <p:cNvSpPr/>
          <p:nvPr/>
        </p:nvSpPr>
        <p:spPr>
          <a:xfrm rot="5400000">
            <a:off x="952854" y="3111634"/>
            <a:ext cx="8792897" cy="307777"/>
          </a:xfrm>
          <a:prstGeom prst="rect">
            <a:avLst/>
          </a:prstGeom>
        </p:spPr>
        <p:txBody>
          <a:bodyPr wrap="square">
            <a:spAutoFit/>
          </a:bodyPr>
          <a:lstStyle/>
          <a:p>
            <a:r>
              <a:rPr lang="en-US" b="1" dirty="0">
                <a:solidFill>
                  <a:srgbClr val="FF0000"/>
                </a:solidFill>
              </a:rPr>
              <a:t>------------------------------------------------------------------------------------------------------------------------</a:t>
            </a:r>
          </a:p>
        </p:txBody>
      </p:sp>
      <p:sp>
        <p:nvSpPr>
          <p:cNvPr id="12" name="Rectangle 11"/>
          <p:cNvSpPr/>
          <p:nvPr/>
        </p:nvSpPr>
        <p:spPr>
          <a:xfrm>
            <a:off x="223510" y="1015616"/>
            <a:ext cx="8792897" cy="307777"/>
          </a:xfrm>
          <a:prstGeom prst="rect">
            <a:avLst/>
          </a:prstGeom>
        </p:spPr>
        <p:txBody>
          <a:bodyPr wrap="square">
            <a:spAutoFit/>
          </a:bodyPr>
          <a:lstStyle/>
          <a:p>
            <a:r>
              <a:rPr lang="en-US" b="1" dirty="0">
                <a:solidFill>
                  <a:srgbClr val="FF0000"/>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rot="6455247">
            <a:off x="5962081" y="1618871"/>
            <a:ext cx="3490137" cy="3490137"/>
          </a:xfrm>
          <a:prstGeom prst="rect">
            <a:avLst/>
          </a:prstGeom>
        </p:spPr>
      </p:pic>
      <p:sp>
        <p:nvSpPr>
          <p:cNvPr id="101" name="Google Shape;101;p21"/>
          <p:cNvSpPr txBox="1">
            <a:spLocks noGrp="1"/>
          </p:cNvSpPr>
          <p:nvPr>
            <p:ph type="title"/>
          </p:nvPr>
        </p:nvSpPr>
        <p:spPr>
          <a:xfrm>
            <a:off x="383000" y="430650"/>
            <a:ext cx="5648400" cy="572700"/>
          </a:xfrm>
          <a:prstGeom prst="rect">
            <a:avLst/>
          </a:prstGeom>
        </p:spPr>
        <p:txBody>
          <a:bodyPr spcFirstLastPara="1" wrap="square" lIns="91425" tIns="91425" rIns="91425" bIns="91425" anchor="t" anchorCtr="0">
            <a:noAutofit/>
          </a:bodyPr>
          <a:lstStyle/>
          <a:p>
            <a:r>
              <a:rPr lang="en-US" sz="2000" b="1" dirty="0">
                <a:latin typeface="Consolas" panose="020B0609020204030204" pitchFamily="49" charset="0"/>
              </a:rPr>
              <a:t>Growth </a:t>
            </a:r>
            <a:r>
              <a:rPr lang="en-US" sz="2000" b="1" dirty="0" smtClean="0">
                <a:latin typeface="Consolas" panose="020B0609020204030204" pitchFamily="49" charset="0"/>
              </a:rPr>
              <a:t>Recommendations:</a:t>
            </a:r>
            <a:br>
              <a:rPr lang="en-US" sz="2000" b="1" dirty="0" smtClean="0">
                <a:latin typeface="Consolas" panose="020B0609020204030204" pitchFamily="49" charset="0"/>
              </a:rPr>
            </a:br>
            <a:r>
              <a:rPr lang="en-US" sz="2000" dirty="0" smtClean="0">
                <a:latin typeface="Consolas" panose="020B0609020204030204" pitchFamily="49" charset="0"/>
              </a:rPr>
              <a:t>Improving first order conversion rate</a:t>
            </a:r>
            <a:r>
              <a:rPr lang="en-US" dirty="0"/>
              <a:t/>
            </a:r>
            <a:br>
              <a:rPr lang="en-US" dirty="0"/>
            </a:br>
            <a:endParaRPr sz="2220" dirty="0">
              <a:latin typeface="Inter"/>
              <a:ea typeface="Inter"/>
              <a:cs typeface="Inter"/>
              <a:sym typeface="Inter"/>
            </a:endParaRPr>
          </a:p>
        </p:txBody>
      </p:sp>
      <p:sp>
        <p:nvSpPr>
          <p:cNvPr id="3" name="TextBox 2"/>
          <p:cNvSpPr txBox="1"/>
          <p:nvPr/>
        </p:nvSpPr>
        <p:spPr>
          <a:xfrm>
            <a:off x="383000" y="1465268"/>
            <a:ext cx="6602818" cy="3108543"/>
          </a:xfrm>
          <a:prstGeom prst="rect">
            <a:avLst/>
          </a:prstGeom>
          <a:noFill/>
        </p:spPr>
        <p:txBody>
          <a:bodyPr wrap="square" rtlCol="0">
            <a:spAutoFit/>
          </a:bodyPr>
          <a:lstStyle/>
          <a:p>
            <a:r>
              <a:rPr lang="en-US" dirty="0" smtClean="0"/>
              <a:t>First order conversion rate implies the rate for an order to be placed since an account has been created. Coming to the problem, how can we improve the order conversion rate that is currently, 28.25%, well here is the solution that I propose.</a:t>
            </a:r>
          </a:p>
          <a:p>
            <a:endParaRPr lang="en-US" dirty="0"/>
          </a:p>
          <a:p>
            <a:r>
              <a:rPr lang="en-US" b="1" dirty="0"/>
              <a:t>1. Optimize Paid Campaigns Based on Conversion Spikes</a:t>
            </a:r>
            <a:r>
              <a:rPr lang="en-US" dirty="0"/>
              <a:t/>
            </a:r>
            <a:br>
              <a:rPr lang="en-US" dirty="0"/>
            </a:br>
            <a:r>
              <a:rPr lang="en-US" dirty="0"/>
              <a:t/>
            </a:r>
            <a:br>
              <a:rPr lang="en-US" dirty="0"/>
            </a:br>
            <a:r>
              <a:rPr lang="en-US" dirty="0"/>
              <a:t>Weeks 1–4 of 2025 saw conversion rates over 50%, much higher than the average. This should align with promotional offers, discount or other marketing methods done in the time period at the start of the year. A thorough research over the practices in this time period could help identify the best methods to improve the first order conversion. </a:t>
            </a:r>
          </a:p>
          <a:p>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83000" y="430650"/>
            <a:ext cx="5648400" cy="572700"/>
          </a:xfrm>
          <a:prstGeom prst="rect">
            <a:avLst/>
          </a:prstGeom>
        </p:spPr>
        <p:txBody>
          <a:bodyPr spcFirstLastPara="1" wrap="square" lIns="91425" tIns="91425" rIns="91425" bIns="91425" anchor="t" anchorCtr="0">
            <a:noAutofit/>
          </a:bodyPr>
          <a:lstStyle/>
          <a:p>
            <a:pPr lvl="0">
              <a:buSzPts val="990"/>
            </a:pPr>
            <a:r>
              <a:rPr lang="en-US" sz="2400" dirty="0" smtClean="0">
                <a:latin typeface="Consolas" panose="020B0609020204030204" pitchFamily="49" charset="0"/>
              </a:rPr>
              <a:t>Improving </a:t>
            </a:r>
            <a:r>
              <a:rPr lang="en-US" sz="2400" dirty="0">
                <a:latin typeface="Consolas" panose="020B0609020204030204" pitchFamily="49" charset="0"/>
              </a:rPr>
              <a:t>first order conversion </a:t>
            </a:r>
            <a:r>
              <a:rPr lang="en-US" sz="2400" dirty="0" smtClean="0">
                <a:latin typeface="Consolas" panose="020B0609020204030204" pitchFamily="49" charset="0"/>
              </a:rPr>
              <a:t>rate (2)</a:t>
            </a:r>
            <a:r>
              <a:rPr lang="en-US" sz="2400" dirty="0"/>
              <a:t/>
            </a:r>
            <a:br>
              <a:rPr lang="en-US" sz="2400" dirty="0"/>
            </a:br>
            <a:endParaRPr sz="2220" dirty="0">
              <a:latin typeface="Inter"/>
              <a:ea typeface="Inter"/>
              <a:cs typeface="Inter"/>
              <a:sym typeface="Inter"/>
            </a:endParaRPr>
          </a:p>
        </p:txBody>
      </p:sp>
      <p:sp>
        <p:nvSpPr>
          <p:cNvPr id="2" name="TextBox 1"/>
          <p:cNvSpPr txBox="1"/>
          <p:nvPr/>
        </p:nvSpPr>
        <p:spPr>
          <a:xfrm flipH="1">
            <a:off x="383000" y="1509824"/>
            <a:ext cx="6613451" cy="2677656"/>
          </a:xfrm>
          <a:prstGeom prst="rect">
            <a:avLst/>
          </a:prstGeom>
          <a:noFill/>
        </p:spPr>
        <p:txBody>
          <a:bodyPr wrap="square" rtlCol="0">
            <a:spAutoFit/>
          </a:bodyPr>
          <a:lstStyle/>
          <a:p>
            <a:r>
              <a:rPr lang="en-US" b="1" dirty="0" smtClean="0"/>
              <a:t>2.Boost </a:t>
            </a:r>
            <a:r>
              <a:rPr lang="en-US" b="1" dirty="0"/>
              <a:t>Conversion in Organic &amp; Facebook </a:t>
            </a:r>
            <a:r>
              <a:rPr lang="en-US" b="1" dirty="0" smtClean="0"/>
              <a:t>Channels</a:t>
            </a:r>
            <a:r>
              <a:rPr lang="en-US" dirty="0" smtClean="0"/>
              <a:t/>
            </a:r>
            <a:br>
              <a:rPr lang="en-US" dirty="0" smtClean="0"/>
            </a:br>
            <a:r>
              <a:rPr lang="en-US" dirty="0" smtClean="0"/>
              <a:t/>
            </a:r>
            <a:br>
              <a:rPr lang="en-US" dirty="0" smtClean="0"/>
            </a:br>
            <a:r>
              <a:rPr lang="en-US" dirty="0" smtClean="0"/>
              <a:t>Organic </a:t>
            </a:r>
            <a:r>
              <a:rPr lang="en-US" dirty="0"/>
              <a:t>(14.4%) and Facebook (17%) have considerable signup volume but have lower conversion </a:t>
            </a:r>
            <a:r>
              <a:rPr lang="en-US" dirty="0" smtClean="0"/>
              <a:t>rates. </a:t>
            </a:r>
            <a:r>
              <a:rPr lang="en-US" dirty="0"/>
              <a:t>Since </a:t>
            </a:r>
            <a:r>
              <a:rPr lang="en-US" dirty="0" smtClean="0"/>
              <a:t>the company </a:t>
            </a:r>
            <a:r>
              <a:rPr lang="en-US" dirty="0"/>
              <a:t>is already paying for these signups ( Not organic ), it is best to optimize them to yield results. Good practices could be welcome email nudges, first-time discounts, and onboarding flows for users from these channels. </a:t>
            </a:r>
            <a:r>
              <a:rPr lang="en-US" dirty="0" smtClean="0"/>
              <a:t/>
            </a:r>
            <a:br>
              <a:rPr lang="en-US" dirty="0" smtClean="0"/>
            </a:br>
            <a:r>
              <a:rPr lang="en-US" dirty="0" smtClean="0"/>
              <a:t/>
            </a:r>
            <a:br>
              <a:rPr lang="en-US" dirty="0" smtClean="0"/>
            </a:br>
            <a:r>
              <a:rPr lang="en-US" dirty="0" smtClean="0"/>
              <a:t>Customer </a:t>
            </a:r>
            <a:r>
              <a:rPr lang="en-US" dirty="0"/>
              <a:t>behavior changes with the acquisition platform, google might show users with the urgency to buy the product since it is searched based, while users signed up from </a:t>
            </a:r>
            <a:r>
              <a:rPr lang="en-US" dirty="0" smtClean="0"/>
              <a:t>Facebook </a:t>
            </a:r>
            <a:r>
              <a:rPr lang="en-US" dirty="0"/>
              <a:t>might need more nurturing, we </a:t>
            </a:r>
            <a:r>
              <a:rPr lang="en-US" dirty="0" smtClean="0"/>
              <a:t>can </a:t>
            </a:r>
            <a:r>
              <a:rPr lang="en-US" dirty="0"/>
              <a:t>educate with testimonials or "how it works" and the benefits they get buying from </a:t>
            </a:r>
            <a:r>
              <a:rPr lang="en-US" dirty="0" smtClean="0"/>
              <a:t>us.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93183">
            <a:off x="6517271" y="1202871"/>
            <a:ext cx="2962943" cy="29629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1227</Words>
  <Application>Microsoft Office PowerPoint</Application>
  <PresentationFormat>On-screen Show (16:9)</PresentationFormat>
  <Paragraphs>91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Inter</vt:lpstr>
      <vt:lpstr>Consolas</vt:lpstr>
      <vt:lpstr>Arial</vt:lpstr>
      <vt:lpstr>Simple Light</vt:lpstr>
      <vt:lpstr>Who are you? </vt:lpstr>
      <vt:lpstr>Understanding the Problem</vt:lpstr>
      <vt:lpstr>User Behavior Analysis (Part 1) User Acquisition &amp; Conversion Metrics </vt:lpstr>
      <vt:lpstr>User Behavior Analysis (Part 2) Trends and Viz </vt:lpstr>
      <vt:lpstr>Orders &amp; Revenue Metrics Sales Performance &amp; Cancellations </vt:lpstr>
      <vt:lpstr>Orders and Revenue Weekly Trend of Sales and Orders </vt:lpstr>
      <vt:lpstr>SQL Deep Dive Key SQL Queries &amp; Insights</vt:lpstr>
      <vt:lpstr>Growth Recommendations: Improving first order conversion rate </vt:lpstr>
      <vt:lpstr>Improving first order conversion rate (2) </vt:lpstr>
      <vt:lpstr>Idea to Improve Repeat Orders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Dell</cp:lastModifiedBy>
  <cp:revision>23</cp:revision>
  <dcterms:modified xsi:type="dcterms:W3CDTF">2025-06-05T06:57:07Z</dcterms:modified>
</cp:coreProperties>
</file>