
<file path=[Content_Types].xml><?xml version="1.0" encoding="utf-8"?>
<Types xmlns="http://schemas.openxmlformats.org/package/2006/content-types">
  <Default Extension="png" ContentType="image/png"/>
  <Default Extension="bin" ContentType="audio/unknown"/>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69"/>
  </p:notesMasterIdLst>
  <p:sldIdLst>
    <p:sldId id="335" r:id="rId3"/>
    <p:sldId id="257" r:id="rId4"/>
    <p:sldId id="301" r:id="rId5"/>
    <p:sldId id="332" r:id="rId6"/>
    <p:sldId id="333" r:id="rId7"/>
    <p:sldId id="340" r:id="rId8"/>
    <p:sldId id="339" r:id="rId9"/>
    <p:sldId id="341" r:id="rId10"/>
    <p:sldId id="342" r:id="rId11"/>
    <p:sldId id="322" r:id="rId12"/>
    <p:sldId id="334" r:id="rId13"/>
    <p:sldId id="344" r:id="rId14"/>
    <p:sldId id="343" r:id="rId15"/>
    <p:sldId id="305" r:id="rId16"/>
    <p:sldId id="300" r:id="rId17"/>
    <p:sldId id="358" r:id="rId18"/>
    <p:sldId id="302" r:id="rId19"/>
    <p:sldId id="299" r:id="rId20"/>
    <p:sldId id="298" r:id="rId21"/>
    <p:sldId id="303" r:id="rId22"/>
    <p:sldId id="297" r:id="rId23"/>
    <p:sldId id="304" r:id="rId24"/>
    <p:sldId id="306" r:id="rId25"/>
    <p:sldId id="307" r:id="rId26"/>
    <p:sldId id="309" r:id="rId27"/>
    <p:sldId id="308" r:id="rId28"/>
    <p:sldId id="310" r:id="rId29"/>
    <p:sldId id="311" r:id="rId30"/>
    <p:sldId id="312" r:id="rId31"/>
    <p:sldId id="313" r:id="rId32"/>
    <p:sldId id="323" r:id="rId33"/>
    <p:sldId id="320" r:id="rId34"/>
    <p:sldId id="324" r:id="rId35"/>
    <p:sldId id="336" r:id="rId36"/>
    <p:sldId id="321" r:id="rId37"/>
    <p:sldId id="346" r:id="rId38"/>
    <p:sldId id="355" r:id="rId39"/>
    <p:sldId id="356" r:id="rId40"/>
    <p:sldId id="357" r:id="rId41"/>
    <p:sldId id="326" r:id="rId42"/>
    <p:sldId id="328" r:id="rId43"/>
    <p:sldId id="329" r:id="rId44"/>
    <p:sldId id="347" r:id="rId45"/>
    <p:sldId id="348" r:id="rId46"/>
    <p:sldId id="349" r:id="rId47"/>
    <p:sldId id="350" r:id="rId48"/>
    <p:sldId id="351" r:id="rId49"/>
    <p:sldId id="361" r:id="rId50"/>
    <p:sldId id="314" r:id="rId51"/>
    <p:sldId id="316" r:id="rId52"/>
    <p:sldId id="317" r:id="rId53"/>
    <p:sldId id="318" r:id="rId54"/>
    <p:sldId id="319" r:id="rId55"/>
    <p:sldId id="364" r:id="rId56"/>
    <p:sldId id="362" r:id="rId57"/>
    <p:sldId id="367" r:id="rId58"/>
    <p:sldId id="365" r:id="rId59"/>
    <p:sldId id="366" r:id="rId60"/>
    <p:sldId id="368" r:id="rId61"/>
    <p:sldId id="360" r:id="rId62"/>
    <p:sldId id="331" r:id="rId63"/>
    <p:sldId id="374" r:id="rId64"/>
    <p:sldId id="370" r:id="rId65"/>
    <p:sldId id="371" r:id="rId66"/>
    <p:sldId id="372" r:id="rId67"/>
    <p:sldId id="373" r:id="rId68"/>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rgbClr val="FF0000"/>
        </a:solidFill>
        <a:latin typeface="Helvetica" panose="020B0604020202020204" pitchFamily="34" charset="0"/>
        <a:ea typeface="+mn-ea"/>
        <a:cs typeface="+mn-cs"/>
      </a:defRPr>
    </a:lvl1pPr>
    <a:lvl2pPr marL="457200" algn="ctr" rtl="0" eaLnBrk="0" fontAlgn="base" hangingPunct="0">
      <a:spcBef>
        <a:spcPct val="0"/>
      </a:spcBef>
      <a:spcAft>
        <a:spcPct val="0"/>
      </a:spcAft>
      <a:defRPr sz="2400" b="1" kern="1200">
        <a:solidFill>
          <a:srgbClr val="FF0000"/>
        </a:solidFill>
        <a:latin typeface="Helvetica" panose="020B0604020202020204" pitchFamily="34" charset="0"/>
        <a:ea typeface="+mn-ea"/>
        <a:cs typeface="+mn-cs"/>
      </a:defRPr>
    </a:lvl2pPr>
    <a:lvl3pPr marL="914400" algn="ctr" rtl="0" eaLnBrk="0" fontAlgn="base" hangingPunct="0">
      <a:spcBef>
        <a:spcPct val="0"/>
      </a:spcBef>
      <a:spcAft>
        <a:spcPct val="0"/>
      </a:spcAft>
      <a:defRPr sz="2400" b="1" kern="1200">
        <a:solidFill>
          <a:srgbClr val="FF0000"/>
        </a:solidFill>
        <a:latin typeface="Helvetica" panose="020B0604020202020204" pitchFamily="34" charset="0"/>
        <a:ea typeface="+mn-ea"/>
        <a:cs typeface="+mn-cs"/>
      </a:defRPr>
    </a:lvl3pPr>
    <a:lvl4pPr marL="1371600" algn="ctr" rtl="0" eaLnBrk="0" fontAlgn="base" hangingPunct="0">
      <a:spcBef>
        <a:spcPct val="0"/>
      </a:spcBef>
      <a:spcAft>
        <a:spcPct val="0"/>
      </a:spcAft>
      <a:defRPr sz="2400" b="1" kern="1200">
        <a:solidFill>
          <a:srgbClr val="FF0000"/>
        </a:solidFill>
        <a:latin typeface="Helvetica" panose="020B0604020202020204" pitchFamily="34" charset="0"/>
        <a:ea typeface="+mn-ea"/>
        <a:cs typeface="+mn-cs"/>
      </a:defRPr>
    </a:lvl4pPr>
    <a:lvl5pPr marL="1828800" algn="ctr" rtl="0" eaLnBrk="0" fontAlgn="base" hangingPunct="0">
      <a:spcBef>
        <a:spcPct val="0"/>
      </a:spcBef>
      <a:spcAft>
        <a:spcPct val="0"/>
      </a:spcAft>
      <a:defRPr sz="2400" b="1" kern="1200">
        <a:solidFill>
          <a:srgbClr val="FF0000"/>
        </a:solidFill>
        <a:latin typeface="Helvetica" panose="020B0604020202020204" pitchFamily="34" charset="0"/>
        <a:ea typeface="+mn-ea"/>
        <a:cs typeface="+mn-cs"/>
      </a:defRPr>
    </a:lvl5pPr>
    <a:lvl6pPr marL="2286000" algn="l" defTabSz="914400" rtl="0" eaLnBrk="1" latinLnBrk="0" hangingPunct="1">
      <a:defRPr sz="2400" b="1" kern="1200">
        <a:solidFill>
          <a:srgbClr val="FF0000"/>
        </a:solidFill>
        <a:latin typeface="Helvetica" panose="020B0604020202020204" pitchFamily="34" charset="0"/>
        <a:ea typeface="+mn-ea"/>
        <a:cs typeface="+mn-cs"/>
      </a:defRPr>
    </a:lvl6pPr>
    <a:lvl7pPr marL="2743200" algn="l" defTabSz="914400" rtl="0" eaLnBrk="1" latinLnBrk="0" hangingPunct="1">
      <a:defRPr sz="2400" b="1" kern="1200">
        <a:solidFill>
          <a:srgbClr val="FF0000"/>
        </a:solidFill>
        <a:latin typeface="Helvetica" panose="020B0604020202020204" pitchFamily="34" charset="0"/>
        <a:ea typeface="+mn-ea"/>
        <a:cs typeface="+mn-cs"/>
      </a:defRPr>
    </a:lvl7pPr>
    <a:lvl8pPr marL="3200400" algn="l" defTabSz="914400" rtl="0" eaLnBrk="1" latinLnBrk="0" hangingPunct="1">
      <a:defRPr sz="2400" b="1" kern="1200">
        <a:solidFill>
          <a:srgbClr val="FF0000"/>
        </a:solidFill>
        <a:latin typeface="Helvetica" panose="020B0604020202020204" pitchFamily="34" charset="0"/>
        <a:ea typeface="+mn-ea"/>
        <a:cs typeface="+mn-cs"/>
      </a:defRPr>
    </a:lvl8pPr>
    <a:lvl9pPr marL="3657600" algn="l" defTabSz="914400" rtl="0" eaLnBrk="1" latinLnBrk="0" hangingPunct="1">
      <a:defRPr sz="2400" b="1" kern="1200">
        <a:solidFill>
          <a:srgbClr val="FF0000"/>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snapToGrid="0">
      <p:cViewPr varScale="1">
        <p:scale>
          <a:sx n="75" d="100"/>
          <a:sy n="75" d="100"/>
        </p:scale>
        <p:origin x="18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00" d="100"/>
          <a:sy n="100" d="100"/>
        </p:scale>
        <p:origin x="-1312" y="5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l">
              <a:defRPr sz="1200" b="0"/>
            </a:lvl1pPr>
          </a:lstStyle>
          <a:p>
            <a:endParaRPr lang="en-US" altLang="en-US"/>
          </a:p>
        </p:txBody>
      </p:sp>
      <p:sp>
        <p:nvSpPr>
          <p:cNvPr id="159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b="0"/>
            </a:lvl1pPr>
          </a:lstStyle>
          <a:p>
            <a:endParaRPr lang="en-US" altLang="en-US"/>
          </a:p>
        </p:txBody>
      </p:sp>
      <p:sp>
        <p:nvSpPr>
          <p:cNvPr id="1597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l">
              <a:defRPr sz="1200" b="0"/>
            </a:lvl1pPr>
          </a:lstStyle>
          <a:p>
            <a:endParaRPr lang="en-US" altLang="en-US"/>
          </a:p>
        </p:txBody>
      </p:sp>
      <p:sp>
        <p:nvSpPr>
          <p:cNvPr id="159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b="0"/>
            </a:lvl1pPr>
          </a:lstStyle>
          <a:p>
            <a:fld id="{7266AE92-0E81-4682-AD0D-9B3F0A96CE7D}" type="slidenum">
              <a:rPr lang="en-US" altLang="en-US"/>
              <a:pPr/>
              <a:t>‹#›</a:t>
            </a:fld>
            <a:endParaRPr lang="en-US" altLang="en-US"/>
          </a:p>
        </p:txBody>
      </p:sp>
      <p:sp>
        <p:nvSpPr>
          <p:cNvPr id="159755" name="Text Box 11"/>
          <p:cNvSpPr txBox="1">
            <a:spLocks noChangeArrowheads="1"/>
          </p:cNvSpPr>
          <p:nvPr/>
        </p:nvSpPr>
        <p:spPr bwMode="auto">
          <a:xfrm>
            <a:off x="815975" y="4508500"/>
            <a:ext cx="4460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asd</a:t>
            </a:r>
            <a:endParaRPr lang="en-US" altLang="en-US"/>
          </a:p>
        </p:txBody>
      </p:sp>
    </p:spTree>
    <p:extLst>
      <p:ext uri="{BB962C8B-B14F-4D97-AF65-F5344CB8AC3E}">
        <p14:creationId xmlns:p14="http://schemas.microsoft.com/office/powerpoint/2010/main" val="704766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CABCC-C19D-4A86-B983-FC8FF02CEA4B}" type="slidenum">
              <a:rPr lang="en-US" altLang="en-US"/>
              <a:pPr/>
              <a:t>37</a:t>
            </a:fld>
            <a:endParaRPr lang="en-US" altLang="en-US"/>
          </a:p>
        </p:txBody>
      </p:sp>
      <p:sp>
        <p:nvSpPr>
          <p:cNvPr id="158722" name="Rectangle 2"/>
          <p:cNvSpPr>
            <a:spLocks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a:t>A stock exchange lists many companies each of them uniquely identifed by a ticker symbol used at that stock exchange.</a:t>
            </a:r>
          </a:p>
          <a:p>
            <a:r>
              <a:rPr lang="en-US" altLang="en-US"/>
              <a:t>A company can be listed on more than one stock exchange, using the same ticker symbol.</a:t>
            </a:r>
          </a:p>
          <a:p>
            <a:endParaRPr lang="en-US" altLang="en-US"/>
          </a:p>
          <a:p>
            <a:r>
              <a:rPr lang="en-US" altLang="en-US"/>
              <a:t>Mercedes Benz is an example for a company  listed on more than one stock exchange: Frankfurt and NYSE. </a:t>
            </a:r>
          </a:p>
          <a:p>
            <a:r>
              <a:rPr lang="en-US" altLang="en-US"/>
              <a:t>Does it have two different Ticker symbols?</a:t>
            </a:r>
          </a:p>
          <a:p>
            <a:r>
              <a:rPr lang="en-US" altLang="en-US"/>
              <a:t>Something not clear here: What happens if the company cannot have the same ticker symbol on two different stock exchanges?</a:t>
            </a:r>
          </a:p>
        </p:txBody>
      </p:sp>
      <p:sp>
        <p:nvSpPr>
          <p:cNvPr id="158723" name="Rectangle 3"/>
          <p:cNvSpPr>
            <a:spLocks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406705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08FCFC9-2482-4025-9B9A-9EC124924421}" type="slidenum">
              <a:rPr lang="en-US" altLang="en-US"/>
              <a:pPr/>
              <a:t>53</a:t>
            </a:fld>
            <a:endParaRPr lang="en-US" altLang="en-US"/>
          </a:p>
        </p:txBody>
      </p:sp>
      <p:sp>
        <p:nvSpPr>
          <p:cNvPr id="173062" name="Rectangle 6"/>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356354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00043-748D-4472-A24C-A9BBC8B34E22}" type="slidenum">
              <a:rPr lang="en-US" altLang="en-US"/>
              <a:pPr/>
              <a:t>54</a:t>
            </a:fld>
            <a:endParaRPr lang="en-US" altLang="en-US"/>
          </a:p>
        </p:txBody>
      </p:sp>
      <p:sp>
        <p:nvSpPr>
          <p:cNvPr id="172034" name="Rectangle 2"/>
          <p:cNvSpPr>
            <a:spLocks noChangeArrowheads="1" noTextEdit="1"/>
          </p:cNvSpPr>
          <p:nvPr>
            <p:ph type="sldImg"/>
          </p:nvPr>
        </p:nvSpPr>
        <p:spPr>
          <a:ln/>
        </p:spPr>
      </p:sp>
      <p:sp>
        <p:nvSpPr>
          <p:cNvPr id="172035"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69898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AB073-9B69-4E19-8A9B-96B041219764}" type="slidenum">
              <a:rPr lang="en-US" altLang="en-US"/>
              <a:pPr/>
              <a:t>63</a:t>
            </a:fld>
            <a:endParaRPr lang="en-US" altLang="en-US"/>
          </a:p>
        </p:txBody>
      </p:sp>
      <p:sp>
        <p:nvSpPr>
          <p:cNvPr id="189442" name="Rectangle 2"/>
          <p:cNvSpPr>
            <a:spLocks noChangeArrowheads="1"/>
          </p:cNvSpPr>
          <p:nvPr>
            <p:ph type="sldImg"/>
          </p:nvPr>
        </p:nvSpPr>
        <p:spPr bwMode="auto">
          <a:xfrm>
            <a:off x="1322388" y="-131763"/>
            <a:ext cx="4211637" cy="3157538"/>
          </a:xfrm>
          <a:prstGeom prst="rect">
            <a:avLst/>
          </a:prstGeom>
          <a:solidFill>
            <a:srgbClr val="FFFFFF"/>
          </a:solidFill>
          <a:ln>
            <a:solidFill>
              <a:srgbClr val="000000"/>
            </a:solidFill>
            <a:miter lim="800000"/>
            <a:headEnd/>
            <a:tailEnd/>
          </a:ln>
        </p:spPr>
      </p:sp>
      <p:sp>
        <p:nvSpPr>
          <p:cNvPr id="189443"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a:t>lato’s model of reality (UML class diagram).</a:t>
            </a:r>
          </a:p>
          <a:p>
            <a:r>
              <a:rPr lang="en-US" altLang="en-US"/>
              <a:t> Reality consists of many particular things and many forms. Note, that forms are not abstract classes that need to be instantiated. Forms such as beauty really exist independent from a particular, that is they can be instantiated by themself.</a:t>
            </a:r>
          </a:p>
          <a:p>
            <a:endParaRPr lang="en-US" altLang="en-US"/>
          </a:p>
          <a:p>
            <a:r>
              <a:rPr lang="en-US" altLang="en-US"/>
              <a:t>Aristotle’s model of reality: </a:t>
            </a:r>
          </a:p>
          <a:p>
            <a:r>
              <a:rPr lang="en-US" altLang="en-US"/>
              <a:t>Reality consists of many particular things called substances. </a:t>
            </a:r>
          </a:p>
          <a:p>
            <a:r>
              <a:rPr lang="en-US" altLang="en-US"/>
              <a:t>Each substance is composed of form and matter. </a:t>
            </a:r>
          </a:p>
          <a:p>
            <a:r>
              <a:rPr lang="en-US" altLang="en-US"/>
              <a:t>Beauty is real but it does not exist on its own, it is always part of a really existing thing called the substance.</a:t>
            </a:r>
          </a:p>
          <a:p>
            <a:endParaRPr lang="en-US" altLang="en-US"/>
          </a:p>
          <a:p>
            <a:endParaRPr lang="en-US" altLang="en-US"/>
          </a:p>
        </p:txBody>
      </p:sp>
    </p:spTree>
    <p:extLst>
      <p:ext uri="{BB962C8B-B14F-4D97-AF65-F5344CB8AC3E}">
        <p14:creationId xmlns:p14="http://schemas.microsoft.com/office/powerpoint/2010/main" val="286651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7A6CF-2EA5-4346-BCCB-9E6C236AC0C3}" type="slidenum">
              <a:rPr lang="en-US" altLang="en-US"/>
              <a:pPr/>
              <a:t>64</a:t>
            </a:fld>
            <a:endParaRPr lang="en-US" altLang="en-US"/>
          </a:p>
        </p:txBody>
      </p:sp>
      <p:sp>
        <p:nvSpPr>
          <p:cNvPr id="191490" name="Rectangle 2"/>
          <p:cNvSpPr>
            <a:spLocks noChangeArrowheads="1"/>
          </p:cNvSpPr>
          <p:nvPr>
            <p:ph type="sldImg"/>
          </p:nvPr>
        </p:nvSpPr>
        <p:spPr bwMode="auto">
          <a:xfrm>
            <a:off x="1322388" y="-131763"/>
            <a:ext cx="4211637" cy="3157538"/>
          </a:xfrm>
          <a:prstGeom prst="rect">
            <a:avLst/>
          </a:prstGeom>
          <a:solidFill>
            <a:srgbClr val="FFFFFF"/>
          </a:solidFill>
          <a:ln>
            <a:solidFill>
              <a:srgbClr val="000000"/>
            </a:solidFill>
            <a:miter lim="800000"/>
            <a:headEnd/>
            <a:tailEnd/>
          </a:ln>
        </p:spPr>
      </p:sp>
      <p:sp>
        <p:nvSpPr>
          <p:cNvPr id="191491"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a:t>lato’s model of reality (UML class diagram).</a:t>
            </a:r>
          </a:p>
          <a:p>
            <a:r>
              <a:rPr lang="en-US" altLang="en-US"/>
              <a:t> Reality consists of many particular things and many forms. Note, that forms are not abstract classes that need to be instantiated. Forms such as beauty really exist independent from a particular, that is they can be instantiated by themself.</a:t>
            </a:r>
          </a:p>
          <a:p>
            <a:endParaRPr lang="en-US" altLang="en-US"/>
          </a:p>
          <a:p>
            <a:r>
              <a:rPr lang="en-US" altLang="en-US"/>
              <a:t>Aristotle’s model of reality: </a:t>
            </a:r>
          </a:p>
          <a:p>
            <a:r>
              <a:rPr lang="en-US" altLang="en-US"/>
              <a:t>Reality consists of many particular things called substances. </a:t>
            </a:r>
          </a:p>
          <a:p>
            <a:r>
              <a:rPr lang="en-US" altLang="en-US"/>
              <a:t>Each substance is composed of form and matter. </a:t>
            </a:r>
          </a:p>
          <a:p>
            <a:r>
              <a:rPr lang="en-US" altLang="en-US"/>
              <a:t>Beauty is real but it does not exist on its own, it is always part of a really existing thing called the substance.</a:t>
            </a:r>
          </a:p>
          <a:p>
            <a:endParaRPr lang="en-US" altLang="en-US"/>
          </a:p>
          <a:p>
            <a:endParaRPr lang="en-US" altLang="en-US"/>
          </a:p>
        </p:txBody>
      </p:sp>
    </p:spTree>
    <p:extLst>
      <p:ext uri="{BB962C8B-B14F-4D97-AF65-F5344CB8AC3E}">
        <p14:creationId xmlns:p14="http://schemas.microsoft.com/office/powerpoint/2010/main" val="411499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A7E09-F0C6-4235-AAFE-37682060F8B4}" type="slidenum">
              <a:rPr lang="en-US" altLang="en-US"/>
              <a:pPr/>
              <a:t>65</a:t>
            </a:fld>
            <a:endParaRPr lang="en-US" altLang="en-US"/>
          </a:p>
        </p:txBody>
      </p:sp>
      <p:sp>
        <p:nvSpPr>
          <p:cNvPr id="193538" name="Rectangle 2"/>
          <p:cNvSpPr>
            <a:spLocks noChangeArrowheads="1"/>
          </p:cNvSpPr>
          <p:nvPr>
            <p:ph type="sldImg"/>
          </p:nvPr>
        </p:nvSpPr>
        <p:spPr bwMode="auto">
          <a:xfrm>
            <a:off x="1322388" y="-131763"/>
            <a:ext cx="4211637" cy="3157538"/>
          </a:xfrm>
          <a:prstGeom prst="rect">
            <a:avLst/>
          </a:prstGeom>
          <a:solidFill>
            <a:srgbClr val="FFFFFF"/>
          </a:solidFill>
          <a:ln>
            <a:solidFill>
              <a:srgbClr val="000000"/>
            </a:solidFill>
            <a:miter lim="800000"/>
            <a:headEnd/>
            <a:tailEnd/>
          </a:ln>
        </p:spPr>
      </p:sp>
      <p:sp>
        <p:nvSpPr>
          <p:cNvPr id="193539"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a:t>lato’s model of reality (UML class diagram).</a:t>
            </a:r>
          </a:p>
          <a:p>
            <a:r>
              <a:rPr lang="en-US" altLang="en-US"/>
              <a:t> Reality consists of many particular things and many forms. Note, that forms are not abstract classes that need to be instantiated. Forms such as beauty really exist independent from a particular, that is they can be instantiated by themself.</a:t>
            </a:r>
          </a:p>
          <a:p>
            <a:endParaRPr lang="en-US" altLang="en-US"/>
          </a:p>
          <a:p>
            <a:r>
              <a:rPr lang="en-US" altLang="en-US"/>
              <a:t>Aristotle’s model of reality: </a:t>
            </a:r>
          </a:p>
          <a:p>
            <a:r>
              <a:rPr lang="en-US" altLang="en-US"/>
              <a:t>Reality consists of many particular things called substances. </a:t>
            </a:r>
          </a:p>
          <a:p>
            <a:r>
              <a:rPr lang="en-US" altLang="en-US"/>
              <a:t>Each substance is composed of form and matter. </a:t>
            </a:r>
          </a:p>
          <a:p>
            <a:r>
              <a:rPr lang="en-US" altLang="en-US"/>
              <a:t>Beauty is real but it does not exist on its own, it is always part of a really existing thing called the substance.</a:t>
            </a:r>
          </a:p>
          <a:p>
            <a:endParaRPr lang="en-US" altLang="en-US"/>
          </a:p>
          <a:p>
            <a:endParaRPr lang="en-US" altLang="en-US"/>
          </a:p>
        </p:txBody>
      </p:sp>
    </p:spTree>
    <p:extLst>
      <p:ext uri="{BB962C8B-B14F-4D97-AF65-F5344CB8AC3E}">
        <p14:creationId xmlns:p14="http://schemas.microsoft.com/office/powerpoint/2010/main" val="405120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B328F-297E-481C-AE71-2BBB576C0E55}" type="slidenum">
              <a:rPr lang="en-US" altLang="en-US"/>
              <a:pPr/>
              <a:t>66</a:t>
            </a:fld>
            <a:endParaRPr lang="en-US" altLang="en-US"/>
          </a:p>
        </p:txBody>
      </p:sp>
      <p:sp>
        <p:nvSpPr>
          <p:cNvPr id="195586" name="Rectangle 2"/>
          <p:cNvSpPr>
            <a:spLocks noChangeArrowheads="1"/>
          </p:cNvSpPr>
          <p:nvPr>
            <p:ph type="sldImg"/>
          </p:nvPr>
        </p:nvSpPr>
        <p:spPr bwMode="auto">
          <a:xfrm>
            <a:off x="1322388" y="-131763"/>
            <a:ext cx="4211637" cy="3157538"/>
          </a:xfrm>
          <a:prstGeom prst="rect">
            <a:avLst/>
          </a:prstGeom>
          <a:solidFill>
            <a:srgbClr val="FFFFFF"/>
          </a:solidFill>
          <a:ln>
            <a:solidFill>
              <a:srgbClr val="000000"/>
            </a:solidFill>
            <a:miter lim="800000"/>
            <a:headEnd/>
            <a:tailEnd/>
          </a:ln>
        </p:spPr>
      </p:sp>
      <p:sp>
        <p:nvSpPr>
          <p:cNvPr id="195587"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r>
              <a:rPr lang="en-US" altLang="en-US"/>
              <a:t>lato’s model of reality (UML class diagram).</a:t>
            </a:r>
          </a:p>
          <a:p>
            <a:r>
              <a:rPr lang="en-US" altLang="en-US"/>
              <a:t> Reality consists of many particular things and many forms. Note, that forms are not abstract classes that need to be instantiated. Forms such as beauty really exist independent from a particular, that is they can be instantiated by themself.</a:t>
            </a:r>
          </a:p>
          <a:p>
            <a:endParaRPr lang="en-US" altLang="en-US"/>
          </a:p>
          <a:p>
            <a:r>
              <a:rPr lang="en-US" altLang="en-US"/>
              <a:t>Aristotle’s model of reality: </a:t>
            </a:r>
          </a:p>
          <a:p>
            <a:r>
              <a:rPr lang="en-US" altLang="en-US"/>
              <a:t>Reality consists of many particular things called substances. </a:t>
            </a:r>
          </a:p>
          <a:p>
            <a:r>
              <a:rPr lang="en-US" altLang="en-US"/>
              <a:t>Each substance is composed of form and matter. </a:t>
            </a:r>
          </a:p>
          <a:p>
            <a:r>
              <a:rPr lang="en-US" altLang="en-US"/>
              <a:t>Beauty is real but it does not exist on its own, it is always part of a really existing thing called the substance.</a:t>
            </a:r>
          </a:p>
          <a:p>
            <a:endParaRPr lang="en-US" altLang="en-US"/>
          </a:p>
          <a:p>
            <a:endParaRPr lang="en-US" altLang="en-US"/>
          </a:p>
        </p:txBody>
      </p:sp>
    </p:spTree>
    <p:extLst>
      <p:ext uri="{BB962C8B-B14F-4D97-AF65-F5344CB8AC3E}">
        <p14:creationId xmlns:p14="http://schemas.microsoft.com/office/powerpoint/2010/main" val="370762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23"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184324"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a:r>
              <a:rPr lang="en-US" altLang="en-US" b="0">
                <a:solidFill>
                  <a:schemeClr val="tx1"/>
                </a:solidFill>
                <a:latin typeface="Times" panose="02020603050405020304" pitchFamily="18" charset="0"/>
              </a:rPr>
              <a:t>Using UML, Patterns, and Java</a:t>
            </a:r>
          </a:p>
        </p:txBody>
      </p:sp>
      <p:sp>
        <p:nvSpPr>
          <p:cNvPr id="184325" name="Text Box 5"/>
          <p:cNvSpPr txBox="1">
            <a:spLocks noChangeArrowheads="1"/>
          </p:cNvSpPr>
          <p:nvPr/>
        </p:nvSpPr>
        <p:spPr bwMode="auto">
          <a:xfrm rot="16200000">
            <a:off x="-2659063" y="3171826"/>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chemeClr val="tx1"/>
                </a:solidFill>
                <a:latin typeface="Times" panose="02020603050405020304" pitchFamily="18" charset="0"/>
              </a:rPr>
              <a:t>Object-Oriented Software Engineering</a:t>
            </a:r>
            <a:endParaRPr lang="en-US" altLang="en-US" b="0">
              <a:solidFill>
                <a:schemeClr val="tx1"/>
              </a:solidFill>
              <a:latin typeface="Times"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3041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6727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8255000"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55600" y="3832225"/>
            <a:ext cx="8255000"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84977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7394" name="Rectangle 2"/>
          <p:cNvSpPr>
            <a:spLocks noGrp="1" noChangeArrowheads="1"/>
          </p:cNvSpPr>
          <p:nvPr>
            <p:ph type="ctrTitle"/>
          </p:nvPr>
        </p:nvSpPr>
        <p:spPr>
          <a:xfrm>
            <a:off x="1908175" y="320675"/>
            <a:ext cx="5638800" cy="2143125"/>
          </a:xfrm>
          <a:solidFill>
            <a:srgbClr val="C0C0C0">
              <a:alpha val="50000"/>
            </a:srgbClr>
          </a:solidFill>
        </p:spPr>
        <p:txBody>
          <a:bodyPr/>
          <a:lstStyle>
            <a:lvl1pPr>
              <a:defRPr sz="4800" i="0">
                <a:solidFill>
                  <a:schemeClr val="bg1"/>
                </a:solidFill>
              </a:defRPr>
            </a:lvl1pPr>
          </a:lstStyle>
          <a:p>
            <a:pPr lvl="0"/>
            <a:r>
              <a:rPr lang="de-DE" altLang="en-US" noProof="0" smtClean="0"/>
              <a:t>Click to edit Master title style</a:t>
            </a:r>
          </a:p>
        </p:txBody>
      </p:sp>
      <p:sp>
        <p:nvSpPr>
          <p:cNvPr id="187395" name="Rectangle 3"/>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a:r>
              <a:rPr lang="en-US" altLang="en-US" b="0">
                <a:solidFill>
                  <a:schemeClr val="tx1"/>
                </a:solidFill>
                <a:latin typeface="Times" panose="02020603050405020304" pitchFamily="18" charset="0"/>
              </a:rPr>
              <a:t>Using UML, Patterns, and Java</a:t>
            </a:r>
          </a:p>
        </p:txBody>
      </p:sp>
      <p:sp>
        <p:nvSpPr>
          <p:cNvPr id="187396" name="Text Box 4"/>
          <p:cNvSpPr txBox="1">
            <a:spLocks noChangeArrowheads="1"/>
          </p:cNvSpPr>
          <p:nvPr/>
        </p:nvSpPr>
        <p:spPr bwMode="auto">
          <a:xfrm rot="16200000">
            <a:off x="-2643188" y="3155951"/>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chemeClr val="tx1"/>
                </a:solidFill>
                <a:latin typeface="Times" panose="02020603050405020304" pitchFamily="18" charset="0"/>
              </a:rPr>
              <a:t>Object-Oriented Software Engineering</a:t>
            </a:r>
            <a:endParaRPr lang="en-US" altLang="en-US" b="0">
              <a:solidFill>
                <a:schemeClr val="tx1"/>
              </a:solidFill>
              <a:latin typeface="Times"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8167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85716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59883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226297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588153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19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6121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61814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9030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95768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85341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Online Image Placeholder 3"/>
          <p:cNvSpPr>
            <a:spLocks noGrp="1"/>
          </p:cNvSpPr>
          <p:nvPr>
            <p:ph type="clipArt" sz="half" idx="2"/>
          </p:nvPr>
        </p:nvSpPr>
        <p:spPr>
          <a:xfrm>
            <a:off x="4559300" y="1295400"/>
            <a:ext cx="4051300" cy="4921250"/>
          </a:xfrm>
        </p:spPr>
        <p:txBody>
          <a:bodyPr/>
          <a:lstStyle/>
          <a:p>
            <a:endParaRPr lang="en-IN"/>
          </a:p>
        </p:txBody>
      </p:sp>
    </p:spTree>
    <p:extLst>
      <p:ext uri="{BB962C8B-B14F-4D97-AF65-F5344CB8AC3E}">
        <p14:creationId xmlns:p14="http://schemas.microsoft.com/office/powerpoint/2010/main" val="145004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82898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5102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9930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53564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21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6412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5583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3299"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algn="l" defTabSz="514350">
              <a:defRPr sz="2400">
                <a:solidFill>
                  <a:schemeClr val="tx1"/>
                </a:solidFill>
                <a:latin typeface="Times" panose="02020603050405020304" pitchFamily="18" charset="0"/>
              </a:defRPr>
            </a:lvl1pPr>
            <a:lvl2pPr marL="342900" algn="l" defTabSz="514350">
              <a:defRPr sz="2400">
                <a:solidFill>
                  <a:schemeClr val="tx1"/>
                </a:solidFill>
                <a:latin typeface="Times" panose="02020603050405020304" pitchFamily="18" charset="0"/>
              </a:defRPr>
            </a:lvl2pPr>
            <a:lvl3pPr marL="685800" algn="l" defTabSz="514350">
              <a:defRPr sz="2400">
                <a:solidFill>
                  <a:schemeClr val="tx1"/>
                </a:solidFill>
                <a:latin typeface="Times" panose="02020603050405020304" pitchFamily="18" charset="0"/>
              </a:defRPr>
            </a:lvl3pPr>
            <a:lvl4pPr marL="1027113" algn="l" defTabSz="514350">
              <a:defRPr sz="2400">
                <a:solidFill>
                  <a:schemeClr val="tx1"/>
                </a:solidFill>
                <a:latin typeface="Times" panose="02020603050405020304" pitchFamily="18" charset="0"/>
              </a:defRPr>
            </a:lvl4pPr>
            <a:lvl5pPr marL="1371600" algn="l"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C7F6901A-9622-41E4-9AD8-C88BA914E75D}" type="slidenum">
              <a:rPr lang="en-US" altLang="en-US" sz="800"/>
              <a:pPr algn="ctr"/>
              <a:t>‹#›</a:t>
            </a:fld>
            <a:endParaRPr lang="en-US" altLang="en-US" sz="800"/>
          </a:p>
        </p:txBody>
      </p:sp>
      <p:sp>
        <p:nvSpPr>
          <p:cNvPr id="183300"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74" r:id="rId12"/>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6371"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algn="l" defTabSz="514350">
              <a:defRPr sz="2400">
                <a:solidFill>
                  <a:schemeClr val="tx1"/>
                </a:solidFill>
                <a:latin typeface="Times" panose="02020603050405020304" pitchFamily="18" charset="0"/>
              </a:defRPr>
            </a:lvl1pPr>
            <a:lvl2pPr marL="342900" algn="l" defTabSz="514350">
              <a:defRPr sz="2400">
                <a:solidFill>
                  <a:schemeClr val="tx1"/>
                </a:solidFill>
                <a:latin typeface="Times" panose="02020603050405020304" pitchFamily="18" charset="0"/>
              </a:defRPr>
            </a:lvl2pPr>
            <a:lvl3pPr marL="685800" algn="l" defTabSz="514350">
              <a:defRPr sz="2400">
                <a:solidFill>
                  <a:schemeClr val="tx1"/>
                </a:solidFill>
                <a:latin typeface="Times" panose="02020603050405020304" pitchFamily="18" charset="0"/>
              </a:defRPr>
            </a:lvl3pPr>
            <a:lvl4pPr marL="1027113" algn="l" defTabSz="514350">
              <a:defRPr sz="2400">
                <a:solidFill>
                  <a:schemeClr val="tx1"/>
                </a:solidFill>
                <a:latin typeface="Times" panose="02020603050405020304" pitchFamily="18" charset="0"/>
              </a:defRPr>
            </a:lvl4pPr>
            <a:lvl5pPr marL="1371600" algn="l"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8B644F2E-B103-4188-89DE-64DE00BCC3D6}" type="slidenum">
              <a:rPr lang="en-US" altLang="en-US" sz="800"/>
              <a:pPr algn="ctr"/>
              <a:t>‹#›</a:t>
            </a:fld>
            <a:endParaRPr lang="en-US" altLang="en-US" sz="800"/>
          </a:p>
        </p:txBody>
      </p:sp>
      <p:sp>
        <p:nvSpPr>
          <p:cNvPr id="186372"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10" name="Picture 90" descr="mtkinley_sketch.tiff                                           0012F214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t="15692"/>
          <a:stretch>
            <a:fillRect/>
          </a:stretch>
        </p:blipFill>
        <p:spPr bwMode="auto">
          <a:xfrm>
            <a:off x="1282700" y="279400"/>
            <a:ext cx="7607300" cy="6413500"/>
          </a:xfrm>
          <a:prstGeom prst="rect">
            <a:avLst/>
          </a:prstGeom>
          <a:noFill/>
          <a:extLst>
            <a:ext uri="{909E8E84-426E-40DD-AFC4-6F175D3DCCD1}">
              <a14:hiddenFill xmlns:a14="http://schemas.microsoft.com/office/drawing/2010/main">
                <a:gradFill rotWithShape="0">
                  <a:gsLst>
                    <a:gs pos="0">
                      <a:schemeClr val="bg1"/>
                    </a:gs>
                    <a:gs pos="100000">
                      <a:schemeClr val="bg1">
                        <a:gamma/>
                        <a:shade val="46275"/>
                        <a:invGamma/>
                      </a:schemeClr>
                    </a:gs>
                  </a:gsLst>
                  <a:lin ang="5400000" scaled="1"/>
                </a:gradFill>
              </a14:hiddenFill>
            </a:ext>
          </a:extLst>
        </p:spPr>
      </p:pic>
      <p:sp>
        <p:nvSpPr>
          <p:cNvPr id="133208" name="Rectangle 88"/>
          <p:cNvSpPr>
            <a:spLocks noGrp="1" noChangeArrowheads="1"/>
          </p:cNvSpPr>
          <p:nvPr>
            <p:ph type="ctrTitle"/>
          </p:nvPr>
        </p:nvSpPr>
        <p:spPr>
          <a:xfrm>
            <a:off x="1308100" y="219075"/>
            <a:ext cx="7518400" cy="1381125"/>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sz="4800"/>
              <a:t>Chapter 2,</a:t>
            </a:r>
            <a:br>
              <a:rPr lang="en-US" altLang="en-US" sz="4800"/>
            </a:br>
            <a:r>
              <a:rPr lang="en-US" altLang="en-US" sz="4800"/>
              <a:t>Modeling with UML</a:t>
            </a:r>
            <a:endParaRPr lang="en-US"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89" name="Rectangle 53"/>
          <p:cNvSpPr>
            <a:spLocks noGrp="1" noChangeArrowheads="1"/>
          </p:cNvSpPr>
          <p:nvPr>
            <p:ph type="body" idx="1"/>
          </p:nvPr>
        </p:nvSpPr>
        <p:spPr>
          <a:xfrm>
            <a:off x="355600" y="4537075"/>
            <a:ext cx="8255000" cy="1627188"/>
          </a:xfrm>
        </p:spPr>
        <p:txBody>
          <a:bodyPr/>
          <a:lstStyle/>
          <a:p>
            <a:pPr>
              <a:lnSpc>
                <a:spcPct val="80000"/>
              </a:lnSpc>
            </a:pPr>
            <a:r>
              <a:rPr lang="en-US" altLang="en-US" sz="2000"/>
              <a:t>Abstraction</a:t>
            </a:r>
          </a:p>
          <a:p>
            <a:pPr lvl="1">
              <a:lnSpc>
                <a:spcPct val="80000"/>
              </a:lnSpc>
            </a:pPr>
            <a:r>
              <a:rPr lang="en-US" altLang="en-US" sz="1800"/>
              <a:t>Classification of phenomena into concepts</a:t>
            </a:r>
          </a:p>
          <a:p>
            <a:pPr>
              <a:lnSpc>
                <a:spcPct val="80000"/>
              </a:lnSpc>
            </a:pPr>
            <a:r>
              <a:rPr lang="en-US" altLang="en-US" sz="2000"/>
              <a:t>Modeling</a:t>
            </a:r>
          </a:p>
          <a:p>
            <a:pPr lvl="1">
              <a:lnSpc>
                <a:spcPct val="80000"/>
              </a:lnSpc>
            </a:pPr>
            <a:r>
              <a:rPr lang="en-US" altLang="en-US" sz="1800"/>
              <a:t>Development of abstractions to answer specific questions about a set of phenomena while ignoring irrelevant details.</a:t>
            </a:r>
          </a:p>
        </p:txBody>
      </p:sp>
      <p:grpSp>
        <p:nvGrpSpPr>
          <p:cNvPr id="116786" name="Group 50"/>
          <p:cNvGrpSpPr>
            <a:grpSpLocks/>
          </p:cNvGrpSpPr>
          <p:nvPr/>
        </p:nvGrpSpPr>
        <p:grpSpPr bwMode="auto">
          <a:xfrm>
            <a:off x="233363" y="1201738"/>
            <a:ext cx="8656637" cy="3097212"/>
            <a:chOff x="1163" y="1597"/>
            <a:chExt cx="3802" cy="1360"/>
          </a:xfrm>
        </p:grpSpPr>
        <p:grpSp>
          <p:nvGrpSpPr>
            <p:cNvPr id="116785" name="Group 49"/>
            <p:cNvGrpSpPr>
              <a:grpSpLocks/>
            </p:cNvGrpSpPr>
            <p:nvPr/>
          </p:nvGrpSpPr>
          <p:grpSpPr bwMode="auto">
            <a:xfrm>
              <a:off x="3428" y="1597"/>
              <a:ext cx="1537" cy="1360"/>
              <a:chOff x="3780" y="1597"/>
              <a:chExt cx="1537" cy="1360"/>
            </a:xfrm>
          </p:grpSpPr>
          <p:sp>
            <p:nvSpPr>
              <p:cNvPr id="116741" name="Freeform 5"/>
              <p:cNvSpPr>
                <a:spLocks/>
              </p:cNvSpPr>
              <p:nvPr/>
            </p:nvSpPr>
            <p:spPr bwMode="auto">
              <a:xfrm>
                <a:off x="4812" y="1879"/>
                <a:ext cx="34" cy="722"/>
              </a:xfrm>
              <a:custGeom>
                <a:avLst/>
                <a:gdLst>
                  <a:gd name="T0" fmla="*/ 23 w 34"/>
                  <a:gd name="T1" fmla="*/ 0 h 722"/>
                  <a:gd name="T2" fmla="*/ 11 w 34"/>
                  <a:gd name="T3" fmla="*/ 23 h 722"/>
                  <a:gd name="T4" fmla="*/ 0 w 34"/>
                  <a:gd name="T5" fmla="*/ 137 h 722"/>
                  <a:gd name="T6" fmla="*/ 0 w 34"/>
                  <a:gd name="T7" fmla="*/ 252 h 722"/>
                  <a:gd name="T8" fmla="*/ 0 w 34"/>
                  <a:gd name="T9" fmla="*/ 286 h 722"/>
                  <a:gd name="T10" fmla="*/ 11 w 34"/>
                  <a:gd name="T11" fmla="*/ 309 h 722"/>
                  <a:gd name="T12" fmla="*/ 0 w 34"/>
                  <a:gd name="T13" fmla="*/ 332 h 722"/>
                  <a:gd name="T14" fmla="*/ 0 w 34"/>
                  <a:gd name="T15" fmla="*/ 367 h 722"/>
                  <a:gd name="T16" fmla="*/ 0 w 34"/>
                  <a:gd name="T17" fmla="*/ 390 h 722"/>
                  <a:gd name="T18" fmla="*/ 11 w 34"/>
                  <a:gd name="T19" fmla="*/ 412 h 722"/>
                  <a:gd name="T20" fmla="*/ 0 w 34"/>
                  <a:gd name="T21" fmla="*/ 435 h 722"/>
                  <a:gd name="T22" fmla="*/ 0 w 34"/>
                  <a:gd name="T23" fmla="*/ 481 h 722"/>
                  <a:gd name="T24" fmla="*/ 0 w 34"/>
                  <a:gd name="T25" fmla="*/ 596 h 722"/>
                  <a:gd name="T26" fmla="*/ 11 w 34"/>
                  <a:gd name="T27" fmla="*/ 711 h 722"/>
                  <a:gd name="T28" fmla="*/ 23 w 34"/>
                  <a:gd name="T29" fmla="*/ 722 h 722"/>
                  <a:gd name="T30" fmla="*/ 23 w 34"/>
                  <a:gd name="T31" fmla="*/ 711 h 722"/>
                  <a:gd name="T32" fmla="*/ 34 w 34"/>
                  <a:gd name="T33" fmla="*/ 596 h 722"/>
                  <a:gd name="T34" fmla="*/ 34 w 34"/>
                  <a:gd name="T35" fmla="*/ 481 h 722"/>
                  <a:gd name="T36" fmla="*/ 34 w 34"/>
                  <a:gd name="T37" fmla="*/ 435 h 722"/>
                  <a:gd name="T38" fmla="*/ 23 w 34"/>
                  <a:gd name="T39" fmla="*/ 412 h 722"/>
                  <a:gd name="T40" fmla="*/ 34 w 34"/>
                  <a:gd name="T41" fmla="*/ 390 h 722"/>
                  <a:gd name="T42" fmla="*/ 34 w 34"/>
                  <a:gd name="T43" fmla="*/ 367 h 722"/>
                  <a:gd name="T44" fmla="*/ 34 w 34"/>
                  <a:gd name="T45" fmla="*/ 332 h 722"/>
                  <a:gd name="T46" fmla="*/ 23 w 34"/>
                  <a:gd name="T47" fmla="*/ 309 h 722"/>
                  <a:gd name="T48" fmla="*/ 34 w 34"/>
                  <a:gd name="T49" fmla="*/ 286 h 722"/>
                  <a:gd name="T50" fmla="*/ 34 w 34"/>
                  <a:gd name="T51" fmla="*/ 240 h 722"/>
                  <a:gd name="T52" fmla="*/ 34 w 34"/>
                  <a:gd name="T53" fmla="*/ 126 h 722"/>
                  <a:gd name="T54" fmla="*/ 23 w 34"/>
                  <a:gd name="T55" fmla="*/ 23 h 722"/>
                  <a:gd name="T56" fmla="*/ 23 w 34"/>
                  <a:gd name="T57" fmla="*/ 0 h 722"/>
                  <a:gd name="T58" fmla="*/ 23 w 34"/>
                  <a:gd name="T59"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722">
                    <a:moveTo>
                      <a:pt x="23" y="0"/>
                    </a:moveTo>
                    <a:lnTo>
                      <a:pt x="11" y="23"/>
                    </a:lnTo>
                    <a:lnTo>
                      <a:pt x="0" y="137"/>
                    </a:lnTo>
                    <a:lnTo>
                      <a:pt x="0" y="252"/>
                    </a:lnTo>
                    <a:lnTo>
                      <a:pt x="0" y="286"/>
                    </a:lnTo>
                    <a:lnTo>
                      <a:pt x="11" y="309"/>
                    </a:lnTo>
                    <a:lnTo>
                      <a:pt x="0" y="332"/>
                    </a:lnTo>
                    <a:lnTo>
                      <a:pt x="0" y="367"/>
                    </a:lnTo>
                    <a:lnTo>
                      <a:pt x="0" y="390"/>
                    </a:lnTo>
                    <a:lnTo>
                      <a:pt x="11" y="412"/>
                    </a:lnTo>
                    <a:lnTo>
                      <a:pt x="0" y="435"/>
                    </a:lnTo>
                    <a:lnTo>
                      <a:pt x="0" y="481"/>
                    </a:lnTo>
                    <a:lnTo>
                      <a:pt x="0" y="596"/>
                    </a:lnTo>
                    <a:lnTo>
                      <a:pt x="11" y="711"/>
                    </a:lnTo>
                    <a:lnTo>
                      <a:pt x="23" y="722"/>
                    </a:lnTo>
                    <a:lnTo>
                      <a:pt x="23" y="711"/>
                    </a:lnTo>
                    <a:lnTo>
                      <a:pt x="34" y="596"/>
                    </a:lnTo>
                    <a:lnTo>
                      <a:pt x="34" y="481"/>
                    </a:lnTo>
                    <a:lnTo>
                      <a:pt x="34" y="435"/>
                    </a:lnTo>
                    <a:lnTo>
                      <a:pt x="23" y="412"/>
                    </a:lnTo>
                    <a:lnTo>
                      <a:pt x="34" y="390"/>
                    </a:lnTo>
                    <a:lnTo>
                      <a:pt x="34" y="367"/>
                    </a:lnTo>
                    <a:lnTo>
                      <a:pt x="34" y="332"/>
                    </a:lnTo>
                    <a:lnTo>
                      <a:pt x="23" y="309"/>
                    </a:lnTo>
                    <a:lnTo>
                      <a:pt x="34" y="286"/>
                    </a:lnTo>
                    <a:lnTo>
                      <a:pt x="34" y="240"/>
                    </a:lnTo>
                    <a:lnTo>
                      <a:pt x="34" y="126"/>
                    </a:lnTo>
                    <a:lnTo>
                      <a:pt x="23" y="23"/>
                    </a:lnTo>
                    <a:lnTo>
                      <a:pt x="23" y="0"/>
                    </a:lnTo>
                    <a:lnTo>
                      <a:pt x="23" y="0"/>
                    </a:lnTo>
                    <a:close/>
                  </a:path>
                </a:pathLst>
              </a:custGeom>
              <a:blipFill dpi="0" rotWithShape="0">
                <a:blip r:embed="rId2"/>
                <a:srcRect/>
                <a:tile tx="0" ty="0" sx="100000" sy="100000" flip="none" algn="tl"/>
              </a:blipFill>
              <a:ln w="17463">
                <a:solidFill>
                  <a:srgbClr val="000000"/>
                </a:solidFill>
                <a:prstDash val="solid"/>
                <a:round/>
                <a:headEnd/>
                <a:tailEnd/>
              </a:ln>
            </p:spPr>
            <p:txBody>
              <a:bodyPr/>
              <a:lstStyle/>
              <a:p>
                <a:endParaRPr lang="en-IN"/>
              </a:p>
            </p:txBody>
          </p:sp>
          <p:sp>
            <p:nvSpPr>
              <p:cNvPr id="116742" name="Line 6"/>
              <p:cNvSpPr>
                <a:spLocks noChangeShapeType="1"/>
              </p:cNvSpPr>
              <p:nvPr/>
            </p:nvSpPr>
            <p:spPr bwMode="auto">
              <a:xfrm>
                <a:off x="4823" y="2188"/>
                <a:ext cx="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43" name="Line 7"/>
              <p:cNvSpPr>
                <a:spLocks noChangeShapeType="1"/>
              </p:cNvSpPr>
              <p:nvPr/>
            </p:nvSpPr>
            <p:spPr bwMode="auto">
              <a:xfrm>
                <a:off x="4823" y="2291"/>
                <a:ext cx="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44" name="Freeform 8"/>
              <p:cNvSpPr>
                <a:spLocks/>
              </p:cNvSpPr>
              <p:nvPr/>
            </p:nvSpPr>
            <p:spPr bwMode="auto">
              <a:xfrm>
                <a:off x="5248" y="1879"/>
                <a:ext cx="34" cy="722"/>
              </a:xfrm>
              <a:custGeom>
                <a:avLst/>
                <a:gdLst>
                  <a:gd name="T0" fmla="*/ 23 w 34"/>
                  <a:gd name="T1" fmla="*/ 0 h 722"/>
                  <a:gd name="T2" fmla="*/ 11 w 34"/>
                  <a:gd name="T3" fmla="*/ 23 h 722"/>
                  <a:gd name="T4" fmla="*/ 11 w 34"/>
                  <a:gd name="T5" fmla="*/ 137 h 722"/>
                  <a:gd name="T6" fmla="*/ 0 w 34"/>
                  <a:gd name="T7" fmla="*/ 252 h 722"/>
                  <a:gd name="T8" fmla="*/ 11 w 34"/>
                  <a:gd name="T9" fmla="*/ 286 h 722"/>
                  <a:gd name="T10" fmla="*/ 11 w 34"/>
                  <a:gd name="T11" fmla="*/ 309 h 722"/>
                  <a:gd name="T12" fmla="*/ 11 w 34"/>
                  <a:gd name="T13" fmla="*/ 332 h 722"/>
                  <a:gd name="T14" fmla="*/ 0 w 34"/>
                  <a:gd name="T15" fmla="*/ 367 h 722"/>
                  <a:gd name="T16" fmla="*/ 11 w 34"/>
                  <a:gd name="T17" fmla="*/ 390 h 722"/>
                  <a:gd name="T18" fmla="*/ 11 w 34"/>
                  <a:gd name="T19" fmla="*/ 412 h 722"/>
                  <a:gd name="T20" fmla="*/ 11 w 34"/>
                  <a:gd name="T21" fmla="*/ 435 h 722"/>
                  <a:gd name="T22" fmla="*/ 0 w 34"/>
                  <a:gd name="T23" fmla="*/ 481 h 722"/>
                  <a:gd name="T24" fmla="*/ 11 w 34"/>
                  <a:gd name="T25" fmla="*/ 596 h 722"/>
                  <a:gd name="T26" fmla="*/ 11 w 34"/>
                  <a:gd name="T27" fmla="*/ 711 h 722"/>
                  <a:gd name="T28" fmla="*/ 23 w 34"/>
                  <a:gd name="T29" fmla="*/ 722 h 722"/>
                  <a:gd name="T30" fmla="*/ 23 w 34"/>
                  <a:gd name="T31" fmla="*/ 711 h 722"/>
                  <a:gd name="T32" fmla="*/ 34 w 34"/>
                  <a:gd name="T33" fmla="*/ 596 h 722"/>
                  <a:gd name="T34" fmla="*/ 34 w 34"/>
                  <a:gd name="T35" fmla="*/ 481 h 722"/>
                  <a:gd name="T36" fmla="*/ 34 w 34"/>
                  <a:gd name="T37" fmla="*/ 435 h 722"/>
                  <a:gd name="T38" fmla="*/ 34 w 34"/>
                  <a:gd name="T39" fmla="*/ 412 h 722"/>
                  <a:gd name="T40" fmla="*/ 34 w 34"/>
                  <a:gd name="T41" fmla="*/ 390 h 722"/>
                  <a:gd name="T42" fmla="*/ 34 w 34"/>
                  <a:gd name="T43" fmla="*/ 367 h 722"/>
                  <a:gd name="T44" fmla="*/ 34 w 34"/>
                  <a:gd name="T45" fmla="*/ 332 h 722"/>
                  <a:gd name="T46" fmla="*/ 34 w 34"/>
                  <a:gd name="T47" fmla="*/ 309 h 722"/>
                  <a:gd name="T48" fmla="*/ 34 w 34"/>
                  <a:gd name="T49" fmla="*/ 286 h 722"/>
                  <a:gd name="T50" fmla="*/ 34 w 34"/>
                  <a:gd name="T51" fmla="*/ 240 h 722"/>
                  <a:gd name="T52" fmla="*/ 34 w 34"/>
                  <a:gd name="T53" fmla="*/ 126 h 722"/>
                  <a:gd name="T54" fmla="*/ 23 w 34"/>
                  <a:gd name="T55" fmla="*/ 23 h 722"/>
                  <a:gd name="T56" fmla="*/ 23 w 34"/>
                  <a:gd name="T57" fmla="*/ 0 h 722"/>
                  <a:gd name="T58" fmla="*/ 23 w 34"/>
                  <a:gd name="T59"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722">
                    <a:moveTo>
                      <a:pt x="23" y="0"/>
                    </a:moveTo>
                    <a:lnTo>
                      <a:pt x="11" y="23"/>
                    </a:lnTo>
                    <a:lnTo>
                      <a:pt x="11" y="137"/>
                    </a:lnTo>
                    <a:lnTo>
                      <a:pt x="0" y="252"/>
                    </a:lnTo>
                    <a:lnTo>
                      <a:pt x="11" y="286"/>
                    </a:lnTo>
                    <a:lnTo>
                      <a:pt x="11" y="309"/>
                    </a:lnTo>
                    <a:lnTo>
                      <a:pt x="11" y="332"/>
                    </a:lnTo>
                    <a:lnTo>
                      <a:pt x="0" y="367"/>
                    </a:lnTo>
                    <a:lnTo>
                      <a:pt x="11" y="390"/>
                    </a:lnTo>
                    <a:lnTo>
                      <a:pt x="11" y="412"/>
                    </a:lnTo>
                    <a:lnTo>
                      <a:pt x="11" y="435"/>
                    </a:lnTo>
                    <a:lnTo>
                      <a:pt x="0" y="481"/>
                    </a:lnTo>
                    <a:lnTo>
                      <a:pt x="11" y="596"/>
                    </a:lnTo>
                    <a:lnTo>
                      <a:pt x="11" y="711"/>
                    </a:lnTo>
                    <a:lnTo>
                      <a:pt x="23" y="722"/>
                    </a:lnTo>
                    <a:lnTo>
                      <a:pt x="23" y="711"/>
                    </a:lnTo>
                    <a:lnTo>
                      <a:pt x="34" y="596"/>
                    </a:lnTo>
                    <a:lnTo>
                      <a:pt x="34" y="481"/>
                    </a:lnTo>
                    <a:lnTo>
                      <a:pt x="34" y="435"/>
                    </a:lnTo>
                    <a:lnTo>
                      <a:pt x="34" y="412"/>
                    </a:lnTo>
                    <a:lnTo>
                      <a:pt x="34" y="390"/>
                    </a:lnTo>
                    <a:lnTo>
                      <a:pt x="34" y="367"/>
                    </a:lnTo>
                    <a:lnTo>
                      <a:pt x="34" y="332"/>
                    </a:lnTo>
                    <a:lnTo>
                      <a:pt x="34" y="309"/>
                    </a:lnTo>
                    <a:lnTo>
                      <a:pt x="34" y="286"/>
                    </a:lnTo>
                    <a:lnTo>
                      <a:pt x="34" y="240"/>
                    </a:lnTo>
                    <a:lnTo>
                      <a:pt x="34" y="126"/>
                    </a:lnTo>
                    <a:lnTo>
                      <a:pt x="23" y="23"/>
                    </a:lnTo>
                    <a:lnTo>
                      <a:pt x="23" y="0"/>
                    </a:lnTo>
                    <a:lnTo>
                      <a:pt x="23" y="0"/>
                    </a:lnTo>
                    <a:close/>
                  </a:path>
                </a:pathLst>
              </a:custGeom>
              <a:blipFill dpi="0" rotWithShape="0">
                <a:blip r:embed="rId2"/>
                <a:srcRect/>
                <a:tile tx="0" ty="0" sx="100000" sy="100000" flip="none" algn="tl"/>
              </a:blipFill>
              <a:ln w="17463">
                <a:solidFill>
                  <a:srgbClr val="000000"/>
                </a:solidFill>
                <a:prstDash val="solid"/>
                <a:round/>
                <a:headEnd/>
                <a:tailEnd/>
              </a:ln>
            </p:spPr>
            <p:txBody>
              <a:bodyPr/>
              <a:lstStyle/>
              <a:p>
                <a:endParaRPr lang="en-IN"/>
              </a:p>
            </p:txBody>
          </p:sp>
          <p:sp>
            <p:nvSpPr>
              <p:cNvPr id="116745" name="Freeform 9"/>
              <p:cNvSpPr>
                <a:spLocks/>
              </p:cNvSpPr>
              <p:nvPr/>
            </p:nvSpPr>
            <p:spPr bwMode="auto">
              <a:xfrm>
                <a:off x="4869" y="1936"/>
                <a:ext cx="161" cy="619"/>
              </a:xfrm>
              <a:custGeom>
                <a:avLst/>
                <a:gdLst>
                  <a:gd name="T0" fmla="*/ 12 w 161"/>
                  <a:gd name="T1" fmla="*/ 619 h 619"/>
                  <a:gd name="T2" fmla="*/ 35 w 161"/>
                  <a:gd name="T3" fmla="*/ 493 h 619"/>
                  <a:gd name="T4" fmla="*/ 92 w 161"/>
                  <a:gd name="T5" fmla="*/ 424 h 619"/>
                  <a:gd name="T6" fmla="*/ 138 w 161"/>
                  <a:gd name="T7" fmla="*/ 367 h 619"/>
                  <a:gd name="T8" fmla="*/ 161 w 161"/>
                  <a:gd name="T9" fmla="*/ 310 h 619"/>
                  <a:gd name="T10" fmla="*/ 138 w 161"/>
                  <a:gd name="T11" fmla="*/ 241 h 619"/>
                  <a:gd name="T12" fmla="*/ 81 w 161"/>
                  <a:gd name="T13" fmla="*/ 195 h 619"/>
                  <a:gd name="T14" fmla="*/ 35 w 161"/>
                  <a:gd name="T15" fmla="*/ 115 h 619"/>
                  <a:gd name="T16" fmla="*/ 0 w 161"/>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619">
                    <a:moveTo>
                      <a:pt x="12" y="619"/>
                    </a:moveTo>
                    <a:lnTo>
                      <a:pt x="35" y="493"/>
                    </a:lnTo>
                    <a:lnTo>
                      <a:pt x="92" y="424"/>
                    </a:lnTo>
                    <a:lnTo>
                      <a:pt x="138" y="367"/>
                    </a:lnTo>
                    <a:lnTo>
                      <a:pt x="161" y="310"/>
                    </a:lnTo>
                    <a:lnTo>
                      <a:pt x="138" y="241"/>
                    </a:lnTo>
                    <a:lnTo>
                      <a:pt x="81" y="195"/>
                    </a:lnTo>
                    <a:lnTo>
                      <a:pt x="35" y="115"/>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46" name="Freeform 10"/>
              <p:cNvSpPr>
                <a:spLocks/>
              </p:cNvSpPr>
              <p:nvPr/>
            </p:nvSpPr>
            <p:spPr bwMode="auto">
              <a:xfrm>
                <a:off x="5064" y="1936"/>
                <a:ext cx="161" cy="619"/>
              </a:xfrm>
              <a:custGeom>
                <a:avLst/>
                <a:gdLst>
                  <a:gd name="T0" fmla="*/ 161 w 161"/>
                  <a:gd name="T1" fmla="*/ 619 h 619"/>
                  <a:gd name="T2" fmla="*/ 138 w 161"/>
                  <a:gd name="T3" fmla="*/ 493 h 619"/>
                  <a:gd name="T4" fmla="*/ 81 w 161"/>
                  <a:gd name="T5" fmla="*/ 424 h 619"/>
                  <a:gd name="T6" fmla="*/ 23 w 161"/>
                  <a:gd name="T7" fmla="*/ 367 h 619"/>
                  <a:gd name="T8" fmla="*/ 0 w 161"/>
                  <a:gd name="T9" fmla="*/ 310 h 619"/>
                  <a:gd name="T10" fmla="*/ 23 w 161"/>
                  <a:gd name="T11" fmla="*/ 241 h 619"/>
                  <a:gd name="T12" fmla="*/ 81 w 161"/>
                  <a:gd name="T13" fmla="*/ 195 h 619"/>
                  <a:gd name="T14" fmla="*/ 138 w 161"/>
                  <a:gd name="T15" fmla="*/ 115 h 619"/>
                  <a:gd name="T16" fmla="*/ 161 w 161"/>
                  <a:gd name="T17" fmla="*/ 0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619">
                    <a:moveTo>
                      <a:pt x="161" y="619"/>
                    </a:moveTo>
                    <a:lnTo>
                      <a:pt x="138" y="493"/>
                    </a:lnTo>
                    <a:lnTo>
                      <a:pt x="81" y="424"/>
                    </a:lnTo>
                    <a:lnTo>
                      <a:pt x="23" y="367"/>
                    </a:lnTo>
                    <a:lnTo>
                      <a:pt x="0" y="310"/>
                    </a:lnTo>
                    <a:lnTo>
                      <a:pt x="23" y="241"/>
                    </a:lnTo>
                    <a:lnTo>
                      <a:pt x="81" y="195"/>
                    </a:lnTo>
                    <a:lnTo>
                      <a:pt x="138" y="115"/>
                    </a:lnTo>
                    <a:lnTo>
                      <a:pt x="16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47" name="Rectangle 11"/>
              <p:cNvSpPr>
                <a:spLocks noChangeArrowheads="1"/>
              </p:cNvSpPr>
              <p:nvPr/>
            </p:nvSpPr>
            <p:spPr bwMode="auto">
              <a:xfrm>
                <a:off x="4869" y="2555"/>
                <a:ext cx="356" cy="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748" name="Rectangle 12"/>
              <p:cNvSpPr>
                <a:spLocks noChangeArrowheads="1"/>
              </p:cNvSpPr>
              <p:nvPr/>
            </p:nvSpPr>
            <p:spPr bwMode="auto">
              <a:xfrm>
                <a:off x="4869" y="2555"/>
                <a:ext cx="367" cy="46"/>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49" name="Rectangle 13"/>
              <p:cNvSpPr>
                <a:spLocks noChangeArrowheads="1"/>
              </p:cNvSpPr>
              <p:nvPr/>
            </p:nvSpPr>
            <p:spPr bwMode="auto">
              <a:xfrm>
                <a:off x="4869" y="1890"/>
                <a:ext cx="356"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750" name="Rectangle 14"/>
              <p:cNvSpPr>
                <a:spLocks noChangeArrowheads="1"/>
              </p:cNvSpPr>
              <p:nvPr/>
            </p:nvSpPr>
            <p:spPr bwMode="auto">
              <a:xfrm>
                <a:off x="4869" y="1890"/>
                <a:ext cx="367" cy="5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1" name="Freeform 15"/>
              <p:cNvSpPr>
                <a:spLocks/>
              </p:cNvSpPr>
              <p:nvPr/>
            </p:nvSpPr>
            <p:spPr bwMode="auto">
              <a:xfrm>
                <a:off x="4950" y="2074"/>
                <a:ext cx="206" cy="57"/>
              </a:xfrm>
              <a:custGeom>
                <a:avLst/>
                <a:gdLst>
                  <a:gd name="T0" fmla="*/ 0 w 206"/>
                  <a:gd name="T1" fmla="*/ 57 h 57"/>
                  <a:gd name="T2" fmla="*/ 68 w 206"/>
                  <a:gd name="T3" fmla="*/ 0 h 57"/>
                  <a:gd name="T4" fmla="*/ 103 w 206"/>
                  <a:gd name="T5" fmla="*/ 11 h 57"/>
                  <a:gd name="T6" fmla="*/ 137 w 206"/>
                  <a:gd name="T7" fmla="*/ 34 h 57"/>
                  <a:gd name="T8" fmla="*/ 206 w 206"/>
                  <a:gd name="T9" fmla="*/ 34 h 57"/>
                </a:gdLst>
                <a:ahLst/>
                <a:cxnLst>
                  <a:cxn ang="0">
                    <a:pos x="T0" y="T1"/>
                  </a:cxn>
                  <a:cxn ang="0">
                    <a:pos x="T2" y="T3"/>
                  </a:cxn>
                  <a:cxn ang="0">
                    <a:pos x="T4" y="T5"/>
                  </a:cxn>
                  <a:cxn ang="0">
                    <a:pos x="T6" y="T7"/>
                  </a:cxn>
                  <a:cxn ang="0">
                    <a:pos x="T8" y="T9"/>
                  </a:cxn>
                </a:cxnLst>
                <a:rect l="0" t="0" r="r" b="b"/>
                <a:pathLst>
                  <a:path w="206" h="57">
                    <a:moveTo>
                      <a:pt x="0" y="57"/>
                    </a:moveTo>
                    <a:lnTo>
                      <a:pt x="68" y="0"/>
                    </a:lnTo>
                    <a:lnTo>
                      <a:pt x="103" y="11"/>
                    </a:lnTo>
                    <a:lnTo>
                      <a:pt x="137" y="34"/>
                    </a:lnTo>
                    <a:lnTo>
                      <a:pt x="206" y="3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2" name="Freeform 16"/>
              <p:cNvSpPr>
                <a:spLocks/>
              </p:cNvSpPr>
              <p:nvPr/>
            </p:nvSpPr>
            <p:spPr bwMode="auto">
              <a:xfrm>
                <a:off x="4881" y="2257"/>
                <a:ext cx="149" cy="264"/>
              </a:xfrm>
              <a:custGeom>
                <a:avLst/>
                <a:gdLst>
                  <a:gd name="T0" fmla="*/ 149 w 149"/>
                  <a:gd name="T1" fmla="*/ 0 h 264"/>
                  <a:gd name="T2" fmla="*/ 137 w 149"/>
                  <a:gd name="T3" fmla="*/ 241 h 264"/>
                  <a:gd name="T4" fmla="*/ 92 w 149"/>
                  <a:gd name="T5" fmla="*/ 252 h 264"/>
                  <a:gd name="T6" fmla="*/ 0 w 149"/>
                  <a:gd name="T7" fmla="*/ 264 h 264"/>
                </a:gdLst>
                <a:ahLst/>
                <a:cxnLst>
                  <a:cxn ang="0">
                    <a:pos x="T0" y="T1"/>
                  </a:cxn>
                  <a:cxn ang="0">
                    <a:pos x="T2" y="T3"/>
                  </a:cxn>
                  <a:cxn ang="0">
                    <a:pos x="T4" y="T5"/>
                  </a:cxn>
                  <a:cxn ang="0">
                    <a:pos x="T6" y="T7"/>
                  </a:cxn>
                </a:cxnLst>
                <a:rect l="0" t="0" r="r" b="b"/>
                <a:pathLst>
                  <a:path w="149" h="264">
                    <a:moveTo>
                      <a:pt x="149" y="0"/>
                    </a:moveTo>
                    <a:lnTo>
                      <a:pt x="137" y="241"/>
                    </a:lnTo>
                    <a:lnTo>
                      <a:pt x="92" y="252"/>
                    </a:lnTo>
                    <a:lnTo>
                      <a:pt x="0" y="2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3" name="Freeform 17"/>
              <p:cNvSpPr>
                <a:spLocks/>
              </p:cNvSpPr>
              <p:nvPr/>
            </p:nvSpPr>
            <p:spPr bwMode="auto">
              <a:xfrm>
                <a:off x="5064" y="2257"/>
                <a:ext cx="149" cy="264"/>
              </a:xfrm>
              <a:custGeom>
                <a:avLst/>
                <a:gdLst>
                  <a:gd name="T0" fmla="*/ 0 w 149"/>
                  <a:gd name="T1" fmla="*/ 0 h 264"/>
                  <a:gd name="T2" fmla="*/ 12 w 149"/>
                  <a:gd name="T3" fmla="*/ 241 h 264"/>
                  <a:gd name="T4" fmla="*/ 58 w 149"/>
                  <a:gd name="T5" fmla="*/ 252 h 264"/>
                  <a:gd name="T6" fmla="*/ 149 w 149"/>
                  <a:gd name="T7" fmla="*/ 264 h 264"/>
                </a:gdLst>
                <a:ahLst/>
                <a:cxnLst>
                  <a:cxn ang="0">
                    <a:pos x="T0" y="T1"/>
                  </a:cxn>
                  <a:cxn ang="0">
                    <a:pos x="T2" y="T3"/>
                  </a:cxn>
                  <a:cxn ang="0">
                    <a:pos x="T4" y="T5"/>
                  </a:cxn>
                  <a:cxn ang="0">
                    <a:pos x="T6" y="T7"/>
                  </a:cxn>
                </a:cxnLst>
                <a:rect l="0" t="0" r="r" b="b"/>
                <a:pathLst>
                  <a:path w="149" h="264">
                    <a:moveTo>
                      <a:pt x="0" y="0"/>
                    </a:moveTo>
                    <a:lnTo>
                      <a:pt x="12" y="241"/>
                    </a:lnTo>
                    <a:lnTo>
                      <a:pt x="58" y="252"/>
                    </a:lnTo>
                    <a:lnTo>
                      <a:pt x="149" y="26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4" name="Rectangle 18"/>
              <p:cNvSpPr>
                <a:spLocks noChangeArrowheads="1"/>
              </p:cNvSpPr>
              <p:nvPr/>
            </p:nvSpPr>
            <p:spPr bwMode="auto">
              <a:xfrm>
                <a:off x="4789" y="2590"/>
                <a:ext cx="516" cy="3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755" name="Rectangle 19"/>
              <p:cNvSpPr>
                <a:spLocks noChangeArrowheads="1"/>
              </p:cNvSpPr>
              <p:nvPr/>
            </p:nvSpPr>
            <p:spPr bwMode="auto">
              <a:xfrm>
                <a:off x="4789" y="2590"/>
                <a:ext cx="528" cy="4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6" name="Rectangle 20"/>
              <p:cNvSpPr>
                <a:spLocks noChangeArrowheads="1"/>
              </p:cNvSpPr>
              <p:nvPr/>
            </p:nvSpPr>
            <p:spPr bwMode="auto">
              <a:xfrm>
                <a:off x="4789" y="1856"/>
                <a:ext cx="516" cy="3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757" name="Rectangle 21"/>
              <p:cNvSpPr>
                <a:spLocks noChangeArrowheads="1"/>
              </p:cNvSpPr>
              <p:nvPr/>
            </p:nvSpPr>
            <p:spPr bwMode="auto">
              <a:xfrm>
                <a:off x="4789" y="1856"/>
                <a:ext cx="528" cy="46"/>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58" name="Line 22"/>
              <p:cNvSpPr>
                <a:spLocks noChangeShapeType="1"/>
              </p:cNvSpPr>
              <p:nvPr/>
            </p:nvSpPr>
            <p:spPr bwMode="auto">
              <a:xfrm>
                <a:off x="5259" y="2188"/>
                <a:ext cx="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59" name="Line 23"/>
              <p:cNvSpPr>
                <a:spLocks noChangeShapeType="1"/>
              </p:cNvSpPr>
              <p:nvPr/>
            </p:nvSpPr>
            <p:spPr bwMode="auto">
              <a:xfrm>
                <a:off x="5259" y="2291"/>
                <a:ext cx="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60" name="Rectangle 24"/>
              <p:cNvSpPr>
                <a:spLocks noChangeArrowheads="1"/>
              </p:cNvSpPr>
              <p:nvPr/>
            </p:nvSpPr>
            <p:spPr bwMode="auto">
              <a:xfrm>
                <a:off x="4388" y="2154"/>
                <a:ext cx="69"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16761" name="Rectangle 25"/>
              <p:cNvSpPr>
                <a:spLocks noChangeArrowheads="1"/>
              </p:cNvSpPr>
              <p:nvPr/>
            </p:nvSpPr>
            <p:spPr bwMode="auto">
              <a:xfrm>
                <a:off x="4388" y="2154"/>
                <a:ext cx="80" cy="13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62" name="Oval 26"/>
              <p:cNvSpPr>
                <a:spLocks noChangeArrowheads="1"/>
              </p:cNvSpPr>
              <p:nvPr/>
            </p:nvSpPr>
            <p:spPr bwMode="auto">
              <a:xfrm>
                <a:off x="3780" y="1902"/>
                <a:ext cx="642" cy="642"/>
              </a:xfrm>
              <a:prstGeom prst="ellipse">
                <a:avLst/>
              </a:prstGeom>
              <a:solidFill>
                <a:srgbClr val="FFFFFF"/>
              </a:solidFill>
              <a:ln w="17463">
                <a:solidFill>
                  <a:srgbClr val="000000"/>
                </a:solidFill>
                <a:round/>
                <a:headEnd/>
                <a:tailEnd/>
              </a:ln>
            </p:spPr>
            <p:txBody>
              <a:bodyPr/>
              <a:lstStyle/>
              <a:p>
                <a:endParaRPr lang="en-IN"/>
              </a:p>
            </p:txBody>
          </p:sp>
          <p:sp>
            <p:nvSpPr>
              <p:cNvPr id="116763" name="Oval 27"/>
              <p:cNvSpPr>
                <a:spLocks noChangeArrowheads="1"/>
              </p:cNvSpPr>
              <p:nvPr/>
            </p:nvSpPr>
            <p:spPr bwMode="auto">
              <a:xfrm>
                <a:off x="3814" y="1936"/>
                <a:ext cx="574" cy="573"/>
              </a:xfrm>
              <a:prstGeom prst="ellipse">
                <a:avLst/>
              </a:prstGeom>
              <a:solidFill>
                <a:srgbClr val="FFFFFF"/>
              </a:solidFill>
              <a:ln w="17463">
                <a:solidFill>
                  <a:srgbClr val="000000"/>
                </a:solidFill>
                <a:round/>
                <a:headEnd/>
                <a:tailEnd/>
              </a:ln>
            </p:spPr>
            <p:txBody>
              <a:bodyPr/>
              <a:lstStyle/>
              <a:p>
                <a:endParaRPr lang="en-IN"/>
              </a:p>
            </p:txBody>
          </p:sp>
          <p:sp>
            <p:nvSpPr>
              <p:cNvPr id="116764" name="Freeform 28"/>
              <p:cNvSpPr>
                <a:spLocks/>
              </p:cNvSpPr>
              <p:nvPr/>
            </p:nvSpPr>
            <p:spPr bwMode="auto">
              <a:xfrm>
                <a:off x="4090" y="1970"/>
                <a:ext cx="103" cy="264"/>
              </a:xfrm>
              <a:custGeom>
                <a:avLst/>
                <a:gdLst>
                  <a:gd name="T0" fmla="*/ 103 w 103"/>
                  <a:gd name="T1" fmla="*/ 0 h 264"/>
                  <a:gd name="T2" fmla="*/ 0 w 103"/>
                  <a:gd name="T3" fmla="*/ 253 h 264"/>
                  <a:gd name="T4" fmla="*/ 23 w 103"/>
                  <a:gd name="T5" fmla="*/ 264 h 264"/>
                  <a:gd name="T6" fmla="*/ 103 w 103"/>
                  <a:gd name="T7" fmla="*/ 0 h 264"/>
                </a:gdLst>
                <a:ahLst/>
                <a:cxnLst>
                  <a:cxn ang="0">
                    <a:pos x="T0" y="T1"/>
                  </a:cxn>
                  <a:cxn ang="0">
                    <a:pos x="T2" y="T3"/>
                  </a:cxn>
                  <a:cxn ang="0">
                    <a:pos x="T4" y="T5"/>
                  </a:cxn>
                  <a:cxn ang="0">
                    <a:pos x="T6" y="T7"/>
                  </a:cxn>
                </a:cxnLst>
                <a:rect l="0" t="0" r="r" b="b"/>
                <a:pathLst>
                  <a:path w="103" h="264">
                    <a:moveTo>
                      <a:pt x="103" y="0"/>
                    </a:moveTo>
                    <a:lnTo>
                      <a:pt x="0" y="253"/>
                    </a:lnTo>
                    <a:lnTo>
                      <a:pt x="23" y="264"/>
                    </a:lnTo>
                    <a:lnTo>
                      <a:pt x="103" y="0"/>
                    </a:lnTo>
                    <a:close/>
                  </a:path>
                </a:pathLst>
              </a:custGeom>
              <a:solidFill>
                <a:srgbClr val="000000"/>
              </a:solidFill>
              <a:ln w="17463">
                <a:solidFill>
                  <a:srgbClr val="000000"/>
                </a:solidFill>
                <a:prstDash val="solid"/>
                <a:round/>
                <a:headEnd/>
                <a:tailEnd/>
              </a:ln>
            </p:spPr>
            <p:txBody>
              <a:bodyPr/>
              <a:lstStyle/>
              <a:p>
                <a:endParaRPr lang="en-IN"/>
              </a:p>
            </p:txBody>
          </p:sp>
          <p:sp>
            <p:nvSpPr>
              <p:cNvPr id="116765" name="Freeform 29"/>
              <p:cNvSpPr>
                <a:spLocks/>
              </p:cNvSpPr>
              <p:nvPr/>
            </p:nvSpPr>
            <p:spPr bwMode="auto">
              <a:xfrm>
                <a:off x="4078" y="2200"/>
                <a:ext cx="172" cy="114"/>
              </a:xfrm>
              <a:custGeom>
                <a:avLst/>
                <a:gdLst>
                  <a:gd name="T0" fmla="*/ 172 w 172"/>
                  <a:gd name="T1" fmla="*/ 114 h 114"/>
                  <a:gd name="T2" fmla="*/ 23 w 172"/>
                  <a:gd name="T3" fmla="*/ 0 h 114"/>
                  <a:gd name="T4" fmla="*/ 0 w 172"/>
                  <a:gd name="T5" fmla="*/ 23 h 114"/>
                  <a:gd name="T6" fmla="*/ 172 w 172"/>
                  <a:gd name="T7" fmla="*/ 114 h 114"/>
                </a:gdLst>
                <a:ahLst/>
                <a:cxnLst>
                  <a:cxn ang="0">
                    <a:pos x="T0" y="T1"/>
                  </a:cxn>
                  <a:cxn ang="0">
                    <a:pos x="T2" y="T3"/>
                  </a:cxn>
                  <a:cxn ang="0">
                    <a:pos x="T4" y="T5"/>
                  </a:cxn>
                  <a:cxn ang="0">
                    <a:pos x="T6" y="T7"/>
                  </a:cxn>
                </a:cxnLst>
                <a:rect l="0" t="0" r="r" b="b"/>
                <a:pathLst>
                  <a:path w="172" h="114">
                    <a:moveTo>
                      <a:pt x="172" y="114"/>
                    </a:moveTo>
                    <a:lnTo>
                      <a:pt x="23" y="0"/>
                    </a:lnTo>
                    <a:lnTo>
                      <a:pt x="0" y="23"/>
                    </a:lnTo>
                    <a:lnTo>
                      <a:pt x="172" y="114"/>
                    </a:lnTo>
                    <a:close/>
                  </a:path>
                </a:pathLst>
              </a:custGeom>
              <a:solidFill>
                <a:srgbClr val="000000"/>
              </a:solidFill>
              <a:ln w="17463">
                <a:solidFill>
                  <a:srgbClr val="000000"/>
                </a:solidFill>
                <a:prstDash val="solid"/>
                <a:round/>
                <a:headEnd/>
                <a:tailEnd/>
              </a:ln>
            </p:spPr>
            <p:txBody>
              <a:bodyPr/>
              <a:lstStyle/>
              <a:p>
                <a:endParaRPr lang="en-IN"/>
              </a:p>
            </p:txBody>
          </p:sp>
          <p:sp>
            <p:nvSpPr>
              <p:cNvPr id="116766" name="Oval 30"/>
              <p:cNvSpPr>
                <a:spLocks noChangeArrowheads="1"/>
              </p:cNvSpPr>
              <p:nvPr/>
            </p:nvSpPr>
            <p:spPr bwMode="auto">
              <a:xfrm>
                <a:off x="4078" y="2200"/>
                <a:ext cx="46" cy="46"/>
              </a:xfrm>
              <a:prstGeom prst="ellipse">
                <a:avLst/>
              </a:prstGeom>
              <a:solidFill>
                <a:srgbClr val="000000"/>
              </a:solidFill>
              <a:ln w="17463">
                <a:solidFill>
                  <a:srgbClr val="000000"/>
                </a:solidFill>
                <a:round/>
                <a:headEnd/>
                <a:tailEnd/>
              </a:ln>
            </p:spPr>
            <p:txBody>
              <a:bodyPr/>
              <a:lstStyle/>
              <a:p>
                <a:endParaRPr lang="en-IN"/>
              </a:p>
            </p:txBody>
          </p:sp>
          <p:sp>
            <p:nvSpPr>
              <p:cNvPr id="116767" name="Oval 31"/>
              <p:cNvSpPr>
                <a:spLocks noChangeArrowheads="1"/>
              </p:cNvSpPr>
              <p:nvPr/>
            </p:nvSpPr>
            <p:spPr bwMode="auto">
              <a:xfrm>
                <a:off x="4078" y="1959"/>
                <a:ext cx="58" cy="69"/>
              </a:xfrm>
              <a:prstGeom prst="ellipse">
                <a:avLst/>
              </a:prstGeom>
              <a:solidFill>
                <a:srgbClr val="FFFFFF"/>
              </a:solidFill>
              <a:ln w="17463">
                <a:solidFill>
                  <a:srgbClr val="000000"/>
                </a:solidFill>
                <a:round/>
                <a:headEnd/>
                <a:tailEnd/>
              </a:ln>
            </p:spPr>
            <p:txBody>
              <a:bodyPr/>
              <a:lstStyle/>
              <a:p>
                <a:endParaRPr lang="en-IN"/>
              </a:p>
            </p:txBody>
          </p:sp>
          <p:sp>
            <p:nvSpPr>
              <p:cNvPr id="116768" name="Oval 32"/>
              <p:cNvSpPr>
                <a:spLocks noChangeArrowheads="1"/>
              </p:cNvSpPr>
              <p:nvPr/>
            </p:nvSpPr>
            <p:spPr bwMode="auto">
              <a:xfrm>
                <a:off x="4308" y="2544"/>
                <a:ext cx="412" cy="413"/>
              </a:xfrm>
              <a:prstGeom prst="ellipse">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69" name="Oval 33"/>
              <p:cNvSpPr>
                <a:spLocks noChangeArrowheads="1"/>
              </p:cNvSpPr>
              <p:nvPr/>
            </p:nvSpPr>
            <p:spPr bwMode="auto">
              <a:xfrm>
                <a:off x="4319" y="2555"/>
                <a:ext cx="378" cy="379"/>
              </a:xfrm>
              <a:prstGeom prst="ellipse">
                <a:avLst/>
              </a:pr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70" name="Oval 34"/>
              <p:cNvSpPr>
                <a:spLocks noChangeArrowheads="1"/>
              </p:cNvSpPr>
              <p:nvPr/>
            </p:nvSpPr>
            <p:spPr bwMode="auto">
              <a:xfrm>
                <a:off x="4491" y="2578"/>
                <a:ext cx="34" cy="35"/>
              </a:xfrm>
              <a:prstGeom prst="ellipse">
                <a:avLst/>
              </a:prstGeom>
              <a:solidFill>
                <a:srgbClr val="000000"/>
              </a:solidFill>
              <a:ln w="17463">
                <a:solidFill>
                  <a:srgbClr val="000000"/>
                </a:solidFill>
                <a:round/>
                <a:headEnd/>
                <a:tailEnd/>
              </a:ln>
            </p:spPr>
            <p:txBody>
              <a:bodyPr/>
              <a:lstStyle/>
              <a:p>
                <a:endParaRPr lang="en-IN"/>
              </a:p>
            </p:txBody>
          </p:sp>
          <p:sp>
            <p:nvSpPr>
              <p:cNvPr id="116771" name="Oval 35"/>
              <p:cNvSpPr>
                <a:spLocks noChangeArrowheads="1"/>
              </p:cNvSpPr>
              <p:nvPr/>
            </p:nvSpPr>
            <p:spPr bwMode="auto">
              <a:xfrm>
                <a:off x="4502" y="2739"/>
                <a:ext cx="23" cy="23"/>
              </a:xfrm>
              <a:prstGeom prst="ellipse">
                <a:avLst/>
              </a:prstGeom>
              <a:solidFill>
                <a:srgbClr val="000000"/>
              </a:solidFill>
              <a:ln w="17463">
                <a:solidFill>
                  <a:srgbClr val="000000"/>
                </a:solidFill>
                <a:round/>
                <a:headEnd/>
                <a:tailEnd/>
              </a:ln>
            </p:spPr>
            <p:txBody>
              <a:bodyPr/>
              <a:lstStyle/>
              <a:p>
                <a:endParaRPr lang="en-IN"/>
              </a:p>
            </p:txBody>
          </p:sp>
          <p:sp>
            <p:nvSpPr>
              <p:cNvPr id="116772" name="Line 36"/>
              <p:cNvSpPr>
                <a:spLocks noChangeShapeType="1"/>
              </p:cNvSpPr>
              <p:nvPr/>
            </p:nvSpPr>
            <p:spPr bwMode="auto">
              <a:xfrm flipH="1" flipV="1">
                <a:off x="4422" y="2693"/>
                <a:ext cx="92" cy="5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73" name="Line 37"/>
              <p:cNvSpPr>
                <a:spLocks noChangeShapeType="1"/>
              </p:cNvSpPr>
              <p:nvPr/>
            </p:nvSpPr>
            <p:spPr bwMode="auto">
              <a:xfrm>
                <a:off x="4514" y="2750"/>
                <a:ext cx="14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776" name="Rectangle 40"/>
              <p:cNvSpPr>
                <a:spLocks noChangeArrowheads="1"/>
              </p:cNvSpPr>
              <p:nvPr/>
            </p:nvSpPr>
            <p:spPr bwMode="auto">
              <a:xfrm>
                <a:off x="4337" y="1597"/>
                <a:ext cx="4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Palatino" charset="0"/>
                  </a:rPr>
                  <a:t>Members</a:t>
                </a:r>
                <a:endParaRPr lang="en-US" altLang="en-US" sz="2000" b="0"/>
              </a:p>
            </p:txBody>
          </p:sp>
        </p:grpSp>
        <p:grpSp>
          <p:nvGrpSpPr>
            <p:cNvPr id="116783" name="Group 47"/>
            <p:cNvGrpSpPr>
              <a:grpSpLocks/>
            </p:cNvGrpSpPr>
            <p:nvPr/>
          </p:nvGrpSpPr>
          <p:grpSpPr bwMode="auto">
            <a:xfrm>
              <a:off x="1163" y="1597"/>
              <a:ext cx="597" cy="878"/>
              <a:chOff x="443" y="1597"/>
              <a:chExt cx="597" cy="878"/>
            </a:xfrm>
          </p:grpSpPr>
          <p:sp>
            <p:nvSpPr>
              <p:cNvPr id="116774" name="Rectangle 38"/>
              <p:cNvSpPr>
                <a:spLocks noChangeArrowheads="1"/>
              </p:cNvSpPr>
              <p:nvPr/>
            </p:nvSpPr>
            <p:spPr bwMode="auto">
              <a:xfrm>
                <a:off x="617" y="1597"/>
                <a:ext cx="3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Palatino" charset="0"/>
                  </a:rPr>
                  <a:t>Name</a:t>
                </a:r>
                <a:endParaRPr lang="en-US" altLang="en-US" sz="2000" b="0"/>
              </a:p>
            </p:txBody>
          </p:sp>
          <p:sp>
            <p:nvSpPr>
              <p:cNvPr id="116777" name="Rectangle 41"/>
              <p:cNvSpPr>
                <a:spLocks noChangeArrowheads="1"/>
              </p:cNvSpPr>
              <p:nvPr/>
            </p:nvSpPr>
            <p:spPr bwMode="auto">
              <a:xfrm>
                <a:off x="607" y="2275"/>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Courier" charset="0"/>
                  </a:rPr>
                  <a:t>Clock</a:t>
                </a:r>
                <a:endParaRPr lang="en-US" altLang="en-US" sz="2000" b="0"/>
              </a:p>
            </p:txBody>
          </p:sp>
          <p:sp>
            <p:nvSpPr>
              <p:cNvPr id="116778" name="Rectangle 42"/>
              <p:cNvSpPr>
                <a:spLocks noChangeArrowheads="1"/>
              </p:cNvSpPr>
              <p:nvPr/>
            </p:nvSpPr>
            <p:spPr bwMode="auto">
              <a:xfrm>
                <a:off x="443" y="2177"/>
                <a:ext cx="597" cy="29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16784" name="Group 48"/>
            <p:cNvGrpSpPr>
              <a:grpSpLocks/>
            </p:cNvGrpSpPr>
            <p:nvPr/>
          </p:nvGrpSpPr>
          <p:grpSpPr bwMode="auto">
            <a:xfrm>
              <a:off x="2037" y="1597"/>
              <a:ext cx="1216" cy="1084"/>
              <a:chOff x="2037" y="1597"/>
              <a:chExt cx="1216" cy="1084"/>
            </a:xfrm>
          </p:grpSpPr>
          <p:sp>
            <p:nvSpPr>
              <p:cNvPr id="116775" name="Rectangle 39"/>
              <p:cNvSpPr>
                <a:spLocks noChangeArrowheads="1"/>
              </p:cNvSpPr>
              <p:nvPr/>
            </p:nvSpPr>
            <p:spPr bwMode="auto">
              <a:xfrm>
                <a:off x="2465" y="1597"/>
                <a:ext cx="4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Palatino" charset="0"/>
                  </a:rPr>
                  <a:t>Purpose</a:t>
                </a:r>
                <a:endParaRPr lang="en-US" altLang="en-US" sz="2000" b="0"/>
              </a:p>
            </p:txBody>
          </p:sp>
          <p:sp>
            <p:nvSpPr>
              <p:cNvPr id="116779" name="Freeform 43"/>
              <p:cNvSpPr>
                <a:spLocks/>
              </p:cNvSpPr>
              <p:nvPr/>
            </p:nvSpPr>
            <p:spPr bwMode="auto">
              <a:xfrm>
                <a:off x="2037" y="2051"/>
                <a:ext cx="1216" cy="630"/>
              </a:xfrm>
              <a:custGeom>
                <a:avLst/>
                <a:gdLst>
                  <a:gd name="T0" fmla="*/ 0 w 1216"/>
                  <a:gd name="T1" fmla="*/ 0 h 630"/>
                  <a:gd name="T2" fmla="*/ 0 w 1216"/>
                  <a:gd name="T3" fmla="*/ 630 h 630"/>
                  <a:gd name="T4" fmla="*/ 1216 w 1216"/>
                  <a:gd name="T5" fmla="*/ 630 h 630"/>
                  <a:gd name="T6" fmla="*/ 1216 w 1216"/>
                  <a:gd name="T7" fmla="*/ 137 h 630"/>
                  <a:gd name="T8" fmla="*/ 1078 w 1216"/>
                  <a:gd name="T9" fmla="*/ 0 h 630"/>
                  <a:gd name="T10" fmla="*/ 0 w 1216"/>
                  <a:gd name="T11" fmla="*/ 0 h 630"/>
                </a:gdLst>
                <a:ahLst/>
                <a:cxnLst>
                  <a:cxn ang="0">
                    <a:pos x="T0" y="T1"/>
                  </a:cxn>
                  <a:cxn ang="0">
                    <a:pos x="T2" y="T3"/>
                  </a:cxn>
                  <a:cxn ang="0">
                    <a:pos x="T4" y="T5"/>
                  </a:cxn>
                  <a:cxn ang="0">
                    <a:pos x="T6" y="T7"/>
                  </a:cxn>
                  <a:cxn ang="0">
                    <a:pos x="T8" y="T9"/>
                  </a:cxn>
                  <a:cxn ang="0">
                    <a:pos x="T10" y="T11"/>
                  </a:cxn>
                </a:cxnLst>
                <a:rect l="0" t="0" r="r" b="b"/>
                <a:pathLst>
                  <a:path w="1216" h="630">
                    <a:moveTo>
                      <a:pt x="0" y="0"/>
                    </a:moveTo>
                    <a:lnTo>
                      <a:pt x="0" y="630"/>
                    </a:lnTo>
                    <a:lnTo>
                      <a:pt x="1216" y="630"/>
                    </a:lnTo>
                    <a:lnTo>
                      <a:pt x="1216" y="137"/>
                    </a:lnTo>
                    <a:lnTo>
                      <a:pt x="1078" y="0"/>
                    </a:lnTo>
                    <a:lnTo>
                      <a:pt x="0" y="0"/>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80" name="Freeform 44"/>
              <p:cNvSpPr>
                <a:spLocks/>
              </p:cNvSpPr>
              <p:nvPr/>
            </p:nvSpPr>
            <p:spPr bwMode="auto">
              <a:xfrm>
                <a:off x="3115" y="2051"/>
                <a:ext cx="138" cy="149"/>
              </a:xfrm>
              <a:custGeom>
                <a:avLst/>
                <a:gdLst>
                  <a:gd name="T0" fmla="*/ 0 w 138"/>
                  <a:gd name="T1" fmla="*/ 0 h 149"/>
                  <a:gd name="T2" fmla="*/ 0 w 138"/>
                  <a:gd name="T3" fmla="*/ 149 h 149"/>
                  <a:gd name="T4" fmla="*/ 138 w 138"/>
                  <a:gd name="T5" fmla="*/ 149 h 149"/>
                  <a:gd name="T6" fmla="*/ 0 w 138"/>
                  <a:gd name="T7" fmla="*/ 0 h 149"/>
                </a:gdLst>
                <a:ahLst/>
                <a:cxnLst>
                  <a:cxn ang="0">
                    <a:pos x="T0" y="T1"/>
                  </a:cxn>
                  <a:cxn ang="0">
                    <a:pos x="T2" y="T3"/>
                  </a:cxn>
                  <a:cxn ang="0">
                    <a:pos x="T4" y="T5"/>
                  </a:cxn>
                  <a:cxn ang="0">
                    <a:pos x="T6" y="T7"/>
                  </a:cxn>
                </a:cxnLst>
                <a:rect l="0" t="0" r="r" b="b"/>
                <a:pathLst>
                  <a:path w="138" h="149">
                    <a:moveTo>
                      <a:pt x="0" y="0"/>
                    </a:moveTo>
                    <a:lnTo>
                      <a:pt x="0" y="149"/>
                    </a:lnTo>
                    <a:lnTo>
                      <a:pt x="138" y="149"/>
                    </a:lnTo>
                    <a:lnTo>
                      <a:pt x="0" y="0"/>
                    </a:lnTo>
                    <a:close/>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6781" name="Rectangle 45"/>
              <p:cNvSpPr>
                <a:spLocks noChangeArrowheads="1"/>
              </p:cNvSpPr>
              <p:nvPr/>
            </p:nvSpPr>
            <p:spPr bwMode="auto">
              <a:xfrm>
                <a:off x="2258" y="2297"/>
                <a:ext cx="8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Courier" charset="0"/>
                  </a:rPr>
                  <a:t>A device that</a:t>
                </a:r>
                <a:endParaRPr lang="en-US" altLang="en-US" sz="2000" b="0"/>
              </a:p>
            </p:txBody>
          </p:sp>
          <p:sp>
            <p:nvSpPr>
              <p:cNvPr id="116782" name="Rectangle 46"/>
              <p:cNvSpPr>
                <a:spLocks noChangeArrowheads="1"/>
              </p:cNvSpPr>
              <p:nvPr/>
            </p:nvSpPr>
            <p:spPr bwMode="auto">
              <a:xfrm>
                <a:off x="2258" y="2412"/>
                <a:ext cx="9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Courier" charset="0"/>
                  </a:rPr>
                  <a:t>measures time.</a:t>
                </a:r>
                <a:endParaRPr lang="en-US" altLang="en-US" sz="2000" b="0"/>
              </a:p>
            </p:txBody>
          </p:sp>
        </p:grpSp>
      </p:grpSp>
      <p:sp>
        <p:nvSpPr>
          <p:cNvPr id="116788" name="Rectangle 52"/>
          <p:cNvSpPr>
            <a:spLocks noGrp="1" noChangeArrowheads="1"/>
          </p:cNvSpPr>
          <p:nvPr>
            <p:ph type="title"/>
          </p:nvPr>
        </p:nvSpPr>
        <p:spPr/>
        <p:txBody>
          <a:bodyPr/>
          <a:lstStyle/>
          <a:p>
            <a:r>
              <a:rPr lang="en-US" altLang="en-US"/>
              <a:t>Concepts and phenomena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678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678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67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8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Concepts in software: Type and Instance</a:t>
            </a:r>
          </a:p>
        </p:txBody>
      </p:sp>
      <p:sp>
        <p:nvSpPr>
          <p:cNvPr id="131075" name="Rectangle 3"/>
          <p:cNvSpPr>
            <a:spLocks noGrp="1" noChangeArrowheads="1"/>
          </p:cNvSpPr>
          <p:nvPr>
            <p:ph type="body" idx="1"/>
          </p:nvPr>
        </p:nvSpPr>
        <p:spPr/>
        <p:txBody>
          <a:bodyPr/>
          <a:lstStyle/>
          <a:p>
            <a:r>
              <a:rPr lang="en-US" altLang="en-US"/>
              <a:t>Type:</a:t>
            </a:r>
          </a:p>
          <a:p>
            <a:pPr lvl="1"/>
            <a:r>
              <a:rPr lang="en-US" altLang="en-US"/>
              <a:t> An abstraction in the context of programming languages</a:t>
            </a:r>
          </a:p>
          <a:p>
            <a:pPr lvl="1"/>
            <a:r>
              <a:rPr lang="en-US" altLang="en-US"/>
              <a:t>Name: int, Purpose: integral number, Members: </a:t>
            </a:r>
            <a:r>
              <a:rPr lang="en-US" altLang="en-US">
                <a:latin typeface="Courier" charset="0"/>
              </a:rPr>
              <a:t>0, -1, 1, 2, -2, . . . </a:t>
            </a:r>
            <a:endParaRPr lang="en-US" altLang="en-US"/>
          </a:p>
          <a:p>
            <a:r>
              <a:rPr lang="en-US" altLang="en-US"/>
              <a:t>Instance: </a:t>
            </a:r>
          </a:p>
          <a:p>
            <a:pPr lvl="1"/>
            <a:r>
              <a:rPr lang="en-US" altLang="en-US"/>
              <a:t>Member of a specific type</a:t>
            </a:r>
          </a:p>
          <a:p>
            <a:r>
              <a:rPr lang="en-US" altLang="en-US"/>
              <a:t>The type of a variable represents all possible instances the variable can take</a:t>
            </a:r>
          </a:p>
          <a:p>
            <a:endParaRPr lang="en-US" altLang="en-US"/>
          </a:p>
          <a:p>
            <a:pPr>
              <a:buFont typeface="Symbol" panose="05050102010706020507" pitchFamily="18" charset="2"/>
              <a:buNone/>
            </a:pPr>
            <a:r>
              <a:rPr lang="en-US" altLang="en-US"/>
              <a:t>The following relationships are similar:</a:t>
            </a:r>
          </a:p>
          <a:p>
            <a:pPr lvl="1"/>
            <a:r>
              <a:rPr lang="en-US" altLang="en-US"/>
              <a:t>“type” &lt;–&gt; “instance”</a:t>
            </a:r>
          </a:p>
          <a:p>
            <a:pPr lvl="1"/>
            <a:r>
              <a:rPr lang="en-US" altLang="en-US"/>
              <a:t>“concept” &lt;–&gt; “phenomenon”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1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10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10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10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10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1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r>
              <a:rPr lang="en-US" altLang="en-US"/>
              <a:t>Abstract Data Types &amp; Classes</a:t>
            </a:r>
          </a:p>
        </p:txBody>
      </p:sp>
      <p:sp>
        <p:nvSpPr>
          <p:cNvPr id="145413" name="Rectangle 5"/>
          <p:cNvSpPr>
            <a:spLocks noGrp="1" noChangeArrowheads="1"/>
          </p:cNvSpPr>
          <p:nvPr>
            <p:ph type="body" idx="1"/>
          </p:nvPr>
        </p:nvSpPr>
        <p:spPr>
          <a:xfrm>
            <a:off x="355600" y="1123950"/>
            <a:ext cx="5778500" cy="4800600"/>
          </a:xfrm>
        </p:spPr>
        <p:txBody>
          <a:bodyPr/>
          <a:lstStyle/>
          <a:p>
            <a:pPr>
              <a:lnSpc>
                <a:spcPct val="80000"/>
              </a:lnSpc>
            </a:pPr>
            <a:r>
              <a:rPr lang="en-US" altLang="en-US"/>
              <a:t>Abstract data type </a:t>
            </a:r>
          </a:p>
          <a:p>
            <a:pPr lvl="1">
              <a:lnSpc>
                <a:spcPct val="80000"/>
              </a:lnSpc>
            </a:pPr>
            <a:r>
              <a:rPr lang="en-US" altLang="en-US"/>
              <a:t>Special type whose implementation is hidden from the rest of the system. </a:t>
            </a:r>
          </a:p>
          <a:p>
            <a:pPr>
              <a:lnSpc>
                <a:spcPct val="80000"/>
              </a:lnSpc>
            </a:pPr>
            <a:r>
              <a:rPr lang="en-US" altLang="en-US"/>
              <a:t>Class:</a:t>
            </a:r>
          </a:p>
          <a:p>
            <a:pPr lvl="1">
              <a:lnSpc>
                <a:spcPct val="80000"/>
              </a:lnSpc>
            </a:pPr>
            <a:r>
              <a:rPr lang="en-US" altLang="en-US"/>
              <a:t>An abstraction in the context of object-oriented languages</a:t>
            </a:r>
          </a:p>
          <a:p>
            <a:pPr>
              <a:lnSpc>
                <a:spcPct val="80000"/>
              </a:lnSpc>
            </a:pPr>
            <a:r>
              <a:rPr lang="en-US" altLang="en-US"/>
              <a:t>Like an abstract data type, a class encapsulates both state (variables) and behavior (methods)</a:t>
            </a:r>
          </a:p>
          <a:p>
            <a:pPr lvl="1">
              <a:lnSpc>
                <a:spcPct val="80000"/>
              </a:lnSpc>
            </a:pPr>
            <a:r>
              <a:rPr lang="en-US" altLang="en-US"/>
              <a:t>Class Vector</a:t>
            </a:r>
          </a:p>
          <a:p>
            <a:pPr>
              <a:lnSpc>
                <a:spcPct val="80000"/>
              </a:lnSpc>
            </a:pPr>
            <a:r>
              <a:rPr lang="en-US" altLang="en-US"/>
              <a:t>Unlike abstract data types, classes can be defined in terms of other classes using inheritance</a:t>
            </a:r>
          </a:p>
          <a:p>
            <a:pPr>
              <a:lnSpc>
                <a:spcPct val="80000"/>
              </a:lnSpc>
            </a:pPr>
            <a:endParaRPr lang="en-US" altLang="en-US"/>
          </a:p>
        </p:txBody>
      </p:sp>
      <p:pic>
        <p:nvPicPr>
          <p:cNvPr id="145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975" y="1460500"/>
            <a:ext cx="2682875" cy="4013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541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54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5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41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541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541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Application and Solution Domain</a:t>
            </a:r>
          </a:p>
        </p:txBody>
      </p:sp>
      <p:sp>
        <p:nvSpPr>
          <p:cNvPr id="144387" name="Rectangle 3"/>
          <p:cNvSpPr>
            <a:spLocks noGrp="1" noChangeArrowheads="1"/>
          </p:cNvSpPr>
          <p:nvPr>
            <p:ph type="body" idx="1"/>
          </p:nvPr>
        </p:nvSpPr>
        <p:spPr/>
        <p:txBody>
          <a:bodyPr/>
          <a:lstStyle/>
          <a:p>
            <a:r>
              <a:rPr lang="en-US" altLang="en-US"/>
              <a:t>Application Domain (Requirements Analysis):</a:t>
            </a:r>
          </a:p>
          <a:p>
            <a:pPr lvl="1"/>
            <a:r>
              <a:rPr lang="en-US" altLang="en-US"/>
              <a:t>The environment in which the system is operating</a:t>
            </a:r>
          </a:p>
          <a:p>
            <a:pPr lvl="1"/>
            <a:endParaRPr lang="en-US" altLang="en-US"/>
          </a:p>
          <a:p>
            <a:r>
              <a:rPr lang="en-US" altLang="en-US"/>
              <a:t>Solution Domain (System Design, Object Design):</a:t>
            </a:r>
          </a:p>
          <a:p>
            <a:pPr lvl="1"/>
            <a:r>
              <a:rPr lang="en-US" altLang="en-US"/>
              <a:t>The available technologies to build the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Object-oriented modeling</a:t>
            </a:r>
          </a:p>
        </p:txBody>
      </p:sp>
      <p:sp>
        <p:nvSpPr>
          <p:cNvPr id="92165" name="Freeform 5"/>
          <p:cNvSpPr>
            <a:spLocks/>
          </p:cNvSpPr>
          <p:nvPr/>
        </p:nvSpPr>
        <p:spPr bwMode="auto">
          <a:xfrm>
            <a:off x="407988" y="1897063"/>
            <a:ext cx="2952750" cy="596900"/>
          </a:xfrm>
          <a:custGeom>
            <a:avLst/>
            <a:gdLst>
              <a:gd name="T0" fmla="*/ 0 w 1860"/>
              <a:gd name="T1" fmla="*/ 284 h 376"/>
              <a:gd name="T2" fmla="*/ 12 w 1860"/>
              <a:gd name="T3" fmla="*/ 264 h 376"/>
              <a:gd name="T4" fmla="*/ 45 w 1860"/>
              <a:gd name="T5" fmla="*/ 254 h 376"/>
              <a:gd name="T6" fmla="*/ 78 w 1860"/>
              <a:gd name="T7" fmla="*/ 244 h 376"/>
              <a:gd name="T8" fmla="*/ 112 w 1860"/>
              <a:gd name="T9" fmla="*/ 223 h 376"/>
              <a:gd name="T10" fmla="*/ 156 w 1860"/>
              <a:gd name="T11" fmla="*/ 193 h 376"/>
              <a:gd name="T12" fmla="*/ 245 w 1860"/>
              <a:gd name="T13" fmla="*/ 173 h 376"/>
              <a:gd name="T14" fmla="*/ 1548 w 1860"/>
              <a:gd name="T15" fmla="*/ 173 h 376"/>
              <a:gd name="T16" fmla="*/ 1760 w 1860"/>
              <a:gd name="T17" fmla="*/ 0 h 376"/>
              <a:gd name="T18" fmla="*/ 1860 w 1860"/>
              <a:gd name="T19" fmla="*/ 0 h 376"/>
              <a:gd name="T20" fmla="*/ 1760 w 1860"/>
              <a:gd name="T21" fmla="*/ 274 h 376"/>
              <a:gd name="T22" fmla="*/ 1804 w 1860"/>
              <a:gd name="T23" fmla="*/ 305 h 376"/>
              <a:gd name="T24" fmla="*/ 1771 w 1860"/>
              <a:gd name="T25" fmla="*/ 325 h 376"/>
              <a:gd name="T26" fmla="*/ 1325 w 1860"/>
              <a:gd name="T27" fmla="*/ 376 h 376"/>
              <a:gd name="T28" fmla="*/ 234 w 1860"/>
              <a:gd name="T29" fmla="*/ 376 h 376"/>
              <a:gd name="T30" fmla="*/ 123 w 1860"/>
              <a:gd name="T31" fmla="*/ 366 h 376"/>
              <a:gd name="T32" fmla="*/ 56 w 1860"/>
              <a:gd name="T33" fmla="*/ 355 h 376"/>
              <a:gd name="T34" fmla="*/ 12 w 1860"/>
              <a:gd name="T35" fmla="*/ 325 h 376"/>
              <a:gd name="T36" fmla="*/ 0 w 1860"/>
              <a:gd name="T37" fmla="*/ 315 h 376"/>
              <a:gd name="T38" fmla="*/ 0 w 1860"/>
              <a:gd name="T39" fmla="*/ 284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60" h="376">
                <a:moveTo>
                  <a:pt x="0" y="284"/>
                </a:moveTo>
                <a:lnTo>
                  <a:pt x="12" y="264"/>
                </a:lnTo>
                <a:lnTo>
                  <a:pt x="45" y="254"/>
                </a:lnTo>
                <a:lnTo>
                  <a:pt x="78" y="244"/>
                </a:lnTo>
                <a:lnTo>
                  <a:pt x="112" y="223"/>
                </a:lnTo>
                <a:lnTo>
                  <a:pt x="156" y="193"/>
                </a:lnTo>
                <a:lnTo>
                  <a:pt x="245" y="173"/>
                </a:lnTo>
                <a:lnTo>
                  <a:pt x="1548" y="173"/>
                </a:lnTo>
                <a:lnTo>
                  <a:pt x="1760" y="0"/>
                </a:lnTo>
                <a:lnTo>
                  <a:pt x="1860" y="0"/>
                </a:lnTo>
                <a:lnTo>
                  <a:pt x="1760" y="274"/>
                </a:lnTo>
                <a:lnTo>
                  <a:pt x="1804" y="305"/>
                </a:lnTo>
                <a:lnTo>
                  <a:pt x="1771" y="325"/>
                </a:lnTo>
                <a:lnTo>
                  <a:pt x="1325" y="376"/>
                </a:lnTo>
                <a:lnTo>
                  <a:pt x="234" y="376"/>
                </a:lnTo>
                <a:lnTo>
                  <a:pt x="123" y="366"/>
                </a:lnTo>
                <a:lnTo>
                  <a:pt x="56" y="355"/>
                </a:lnTo>
                <a:lnTo>
                  <a:pt x="12" y="325"/>
                </a:lnTo>
                <a:lnTo>
                  <a:pt x="0" y="315"/>
                </a:lnTo>
                <a:lnTo>
                  <a:pt x="0" y="284"/>
                </a:lnTo>
                <a:close/>
              </a:path>
            </a:pathLst>
          </a:custGeom>
          <a:solidFill>
            <a:srgbClr val="FFFFFF"/>
          </a:solidFill>
          <a:ln w="17463">
            <a:solidFill>
              <a:srgbClr val="000000"/>
            </a:solidFill>
            <a:prstDash val="solid"/>
            <a:round/>
            <a:headEnd/>
            <a:tailEnd/>
          </a:ln>
        </p:spPr>
        <p:txBody>
          <a:bodyPr/>
          <a:lstStyle/>
          <a:p>
            <a:endParaRPr lang="en-IN"/>
          </a:p>
        </p:txBody>
      </p:sp>
      <p:sp>
        <p:nvSpPr>
          <p:cNvPr id="92166" name="Freeform 6"/>
          <p:cNvSpPr>
            <a:spLocks/>
          </p:cNvSpPr>
          <p:nvPr/>
        </p:nvSpPr>
        <p:spPr bwMode="auto">
          <a:xfrm>
            <a:off x="407988" y="2347913"/>
            <a:ext cx="2863850" cy="146050"/>
          </a:xfrm>
          <a:custGeom>
            <a:avLst/>
            <a:gdLst>
              <a:gd name="T0" fmla="*/ 0 w 1804"/>
              <a:gd name="T1" fmla="*/ 0 h 92"/>
              <a:gd name="T2" fmla="*/ 1804 w 1804"/>
              <a:gd name="T3" fmla="*/ 21 h 92"/>
              <a:gd name="T4" fmla="*/ 1771 w 1804"/>
              <a:gd name="T5" fmla="*/ 41 h 92"/>
              <a:gd name="T6" fmla="*/ 1325 w 1804"/>
              <a:gd name="T7" fmla="*/ 92 h 92"/>
              <a:gd name="T8" fmla="*/ 212 w 1804"/>
              <a:gd name="T9" fmla="*/ 92 h 92"/>
              <a:gd name="T10" fmla="*/ 123 w 1804"/>
              <a:gd name="T11" fmla="*/ 82 h 92"/>
              <a:gd name="T12" fmla="*/ 56 w 1804"/>
              <a:gd name="T13" fmla="*/ 71 h 92"/>
              <a:gd name="T14" fmla="*/ 12 w 1804"/>
              <a:gd name="T15" fmla="*/ 41 h 92"/>
              <a:gd name="T16" fmla="*/ 0 w 1804"/>
              <a:gd name="T17" fmla="*/ 31 h 92"/>
              <a:gd name="T18" fmla="*/ 0 w 1804"/>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4" h="92">
                <a:moveTo>
                  <a:pt x="0" y="0"/>
                </a:moveTo>
                <a:lnTo>
                  <a:pt x="1804" y="21"/>
                </a:lnTo>
                <a:lnTo>
                  <a:pt x="1771" y="41"/>
                </a:lnTo>
                <a:lnTo>
                  <a:pt x="1325" y="92"/>
                </a:lnTo>
                <a:lnTo>
                  <a:pt x="212" y="92"/>
                </a:lnTo>
                <a:lnTo>
                  <a:pt x="123" y="82"/>
                </a:lnTo>
                <a:lnTo>
                  <a:pt x="56" y="71"/>
                </a:lnTo>
                <a:lnTo>
                  <a:pt x="12" y="41"/>
                </a:lnTo>
                <a:lnTo>
                  <a:pt x="0" y="31"/>
                </a:lnTo>
                <a:lnTo>
                  <a:pt x="0" y="0"/>
                </a:lnTo>
                <a:close/>
              </a:path>
            </a:pathLst>
          </a:custGeom>
          <a:blipFill dpi="0" rotWithShape="0">
            <a:blip r:embed="rId2"/>
            <a:srcRect/>
            <a:tile tx="0" ty="0" sx="100000" sy="100000" flip="none" algn="tl"/>
          </a:blipFill>
          <a:ln w="17463">
            <a:solidFill>
              <a:srgbClr val="000000"/>
            </a:solidFill>
            <a:prstDash val="solid"/>
            <a:round/>
            <a:headEnd/>
            <a:tailEnd/>
          </a:ln>
        </p:spPr>
        <p:txBody>
          <a:bodyPr/>
          <a:lstStyle/>
          <a:p>
            <a:endParaRPr lang="en-IN"/>
          </a:p>
        </p:txBody>
      </p:sp>
      <p:sp>
        <p:nvSpPr>
          <p:cNvPr id="92167" name="Freeform 7"/>
          <p:cNvSpPr>
            <a:spLocks/>
          </p:cNvSpPr>
          <p:nvPr/>
        </p:nvSpPr>
        <p:spPr bwMode="auto">
          <a:xfrm>
            <a:off x="2830513" y="2251075"/>
            <a:ext cx="706437" cy="130175"/>
          </a:xfrm>
          <a:custGeom>
            <a:avLst/>
            <a:gdLst>
              <a:gd name="T0" fmla="*/ 0 w 445"/>
              <a:gd name="T1" fmla="*/ 41 h 82"/>
              <a:gd name="T2" fmla="*/ 356 w 445"/>
              <a:gd name="T3" fmla="*/ 0 h 82"/>
              <a:gd name="T4" fmla="*/ 445 w 445"/>
              <a:gd name="T5" fmla="*/ 21 h 82"/>
              <a:gd name="T6" fmla="*/ 245 w 445"/>
              <a:gd name="T7" fmla="*/ 82 h 82"/>
              <a:gd name="T8" fmla="*/ 56 w 445"/>
              <a:gd name="T9" fmla="*/ 82 h 82"/>
              <a:gd name="T10" fmla="*/ 0 w 445"/>
              <a:gd name="T11" fmla="*/ 41 h 82"/>
            </a:gdLst>
            <a:ahLst/>
            <a:cxnLst>
              <a:cxn ang="0">
                <a:pos x="T0" y="T1"/>
              </a:cxn>
              <a:cxn ang="0">
                <a:pos x="T2" y="T3"/>
              </a:cxn>
              <a:cxn ang="0">
                <a:pos x="T4" y="T5"/>
              </a:cxn>
              <a:cxn ang="0">
                <a:pos x="T6" y="T7"/>
              </a:cxn>
              <a:cxn ang="0">
                <a:pos x="T8" y="T9"/>
              </a:cxn>
              <a:cxn ang="0">
                <a:pos x="T10" y="T11"/>
              </a:cxn>
            </a:cxnLst>
            <a:rect l="0" t="0" r="r" b="b"/>
            <a:pathLst>
              <a:path w="445" h="82">
                <a:moveTo>
                  <a:pt x="0" y="41"/>
                </a:moveTo>
                <a:lnTo>
                  <a:pt x="356" y="0"/>
                </a:lnTo>
                <a:lnTo>
                  <a:pt x="445" y="21"/>
                </a:lnTo>
                <a:lnTo>
                  <a:pt x="245" y="82"/>
                </a:lnTo>
                <a:lnTo>
                  <a:pt x="56" y="82"/>
                </a:lnTo>
                <a:lnTo>
                  <a:pt x="0" y="41"/>
                </a:lnTo>
                <a:close/>
              </a:path>
            </a:pathLst>
          </a:custGeom>
          <a:solidFill>
            <a:srgbClr val="FFFFFF"/>
          </a:solidFill>
          <a:ln w="17463">
            <a:solidFill>
              <a:srgbClr val="000000"/>
            </a:solidFill>
            <a:prstDash val="solid"/>
            <a:round/>
            <a:headEnd/>
            <a:tailEnd/>
          </a:ln>
        </p:spPr>
        <p:txBody>
          <a:bodyPr/>
          <a:lstStyle/>
          <a:p>
            <a:endParaRPr lang="en-IN"/>
          </a:p>
        </p:txBody>
      </p:sp>
      <p:sp>
        <p:nvSpPr>
          <p:cNvPr id="92168" name="Freeform 8"/>
          <p:cNvSpPr>
            <a:spLocks/>
          </p:cNvSpPr>
          <p:nvPr/>
        </p:nvSpPr>
        <p:spPr bwMode="auto">
          <a:xfrm>
            <a:off x="1450975" y="1944688"/>
            <a:ext cx="1344613" cy="436562"/>
          </a:xfrm>
          <a:custGeom>
            <a:avLst/>
            <a:gdLst>
              <a:gd name="T0" fmla="*/ 0 w 847"/>
              <a:gd name="T1" fmla="*/ 264 h 275"/>
              <a:gd name="T2" fmla="*/ 713 w 847"/>
              <a:gd name="T3" fmla="*/ 0 h 275"/>
              <a:gd name="T4" fmla="*/ 847 w 847"/>
              <a:gd name="T5" fmla="*/ 0 h 275"/>
              <a:gd name="T6" fmla="*/ 524 w 847"/>
              <a:gd name="T7" fmla="*/ 183 h 275"/>
              <a:gd name="T8" fmla="*/ 412 w 847"/>
              <a:gd name="T9" fmla="*/ 275 h 275"/>
              <a:gd name="T10" fmla="*/ 0 w 847"/>
              <a:gd name="T11" fmla="*/ 264 h 275"/>
            </a:gdLst>
            <a:ahLst/>
            <a:cxnLst>
              <a:cxn ang="0">
                <a:pos x="T0" y="T1"/>
              </a:cxn>
              <a:cxn ang="0">
                <a:pos x="T2" y="T3"/>
              </a:cxn>
              <a:cxn ang="0">
                <a:pos x="T4" y="T5"/>
              </a:cxn>
              <a:cxn ang="0">
                <a:pos x="T6" y="T7"/>
              </a:cxn>
              <a:cxn ang="0">
                <a:pos x="T8" y="T9"/>
              </a:cxn>
              <a:cxn ang="0">
                <a:pos x="T10" y="T11"/>
              </a:cxn>
            </a:cxnLst>
            <a:rect l="0" t="0" r="r" b="b"/>
            <a:pathLst>
              <a:path w="847" h="275">
                <a:moveTo>
                  <a:pt x="0" y="264"/>
                </a:moveTo>
                <a:lnTo>
                  <a:pt x="713" y="0"/>
                </a:lnTo>
                <a:lnTo>
                  <a:pt x="847" y="0"/>
                </a:lnTo>
                <a:lnTo>
                  <a:pt x="524" y="183"/>
                </a:lnTo>
                <a:lnTo>
                  <a:pt x="412" y="275"/>
                </a:lnTo>
                <a:lnTo>
                  <a:pt x="0" y="264"/>
                </a:lnTo>
                <a:close/>
              </a:path>
            </a:pathLst>
          </a:custGeom>
          <a:solidFill>
            <a:srgbClr val="FFFFFF"/>
          </a:solidFill>
          <a:ln w="17463">
            <a:solidFill>
              <a:srgbClr val="000000"/>
            </a:solidFill>
            <a:prstDash val="solid"/>
            <a:round/>
            <a:headEnd/>
            <a:tailEnd/>
          </a:ln>
        </p:spPr>
        <p:txBody>
          <a:bodyPr/>
          <a:lstStyle/>
          <a:p>
            <a:endParaRPr lang="en-IN"/>
          </a:p>
        </p:txBody>
      </p:sp>
      <p:sp>
        <p:nvSpPr>
          <p:cNvPr id="92169" name="Freeform 9"/>
          <p:cNvSpPr>
            <a:spLocks/>
          </p:cNvSpPr>
          <p:nvPr/>
        </p:nvSpPr>
        <p:spPr bwMode="auto">
          <a:xfrm>
            <a:off x="1398588" y="2316163"/>
            <a:ext cx="706437" cy="161925"/>
          </a:xfrm>
          <a:custGeom>
            <a:avLst/>
            <a:gdLst>
              <a:gd name="T0" fmla="*/ 111 w 445"/>
              <a:gd name="T1" fmla="*/ 0 h 102"/>
              <a:gd name="T2" fmla="*/ 0 w 445"/>
              <a:gd name="T3" fmla="*/ 0 h 102"/>
              <a:gd name="T4" fmla="*/ 0 w 445"/>
              <a:gd name="T5" fmla="*/ 102 h 102"/>
              <a:gd name="T6" fmla="*/ 145 w 445"/>
              <a:gd name="T7" fmla="*/ 102 h 102"/>
              <a:gd name="T8" fmla="*/ 145 w 445"/>
              <a:gd name="T9" fmla="*/ 51 h 102"/>
              <a:gd name="T10" fmla="*/ 212 w 445"/>
              <a:gd name="T11" fmla="*/ 51 h 102"/>
              <a:gd name="T12" fmla="*/ 267 w 445"/>
              <a:gd name="T13" fmla="*/ 81 h 102"/>
              <a:gd name="T14" fmla="*/ 423 w 445"/>
              <a:gd name="T15" fmla="*/ 81 h 102"/>
              <a:gd name="T16" fmla="*/ 445 w 445"/>
              <a:gd name="T17" fmla="*/ 30 h 102"/>
              <a:gd name="T18" fmla="*/ 379 w 445"/>
              <a:gd name="T19" fmla="*/ 10 h 102"/>
              <a:gd name="T20" fmla="*/ 312 w 445"/>
              <a:gd name="T21" fmla="*/ 0 h 102"/>
              <a:gd name="T22" fmla="*/ 111 w 445"/>
              <a:gd name="T2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5" h="102">
                <a:moveTo>
                  <a:pt x="111" y="0"/>
                </a:moveTo>
                <a:lnTo>
                  <a:pt x="0" y="0"/>
                </a:lnTo>
                <a:lnTo>
                  <a:pt x="0" y="102"/>
                </a:lnTo>
                <a:lnTo>
                  <a:pt x="145" y="102"/>
                </a:lnTo>
                <a:lnTo>
                  <a:pt x="145" y="51"/>
                </a:lnTo>
                <a:lnTo>
                  <a:pt x="212" y="51"/>
                </a:lnTo>
                <a:lnTo>
                  <a:pt x="267" y="81"/>
                </a:lnTo>
                <a:lnTo>
                  <a:pt x="423" y="81"/>
                </a:lnTo>
                <a:lnTo>
                  <a:pt x="445" y="30"/>
                </a:lnTo>
                <a:lnTo>
                  <a:pt x="379" y="10"/>
                </a:lnTo>
                <a:lnTo>
                  <a:pt x="312" y="0"/>
                </a:lnTo>
                <a:lnTo>
                  <a:pt x="111" y="0"/>
                </a:lnTo>
                <a:close/>
              </a:path>
            </a:pathLst>
          </a:custGeom>
          <a:solidFill>
            <a:srgbClr val="FFFFFF"/>
          </a:solidFill>
          <a:ln w="17463">
            <a:solidFill>
              <a:srgbClr val="000000"/>
            </a:solidFill>
            <a:prstDash val="solid"/>
            <a:round/>
            <a:headEnd/>
            <a:tailEnd/>
          </a:ln>
        </p:spPr>
        <p:txBody>
          <a:bodyPr/>
          <a:lstStyle/>
          <a:p>
            <a:endParaRPr lang="en-IN"/>
          </a:p>
        </p:txBody>
      </p:sp>
      <p:sp>
        <p:nvSpPr>
          <p:cNvPr id="92170" name="Oval 10"/>
          <p:cNvSpPr>
            <a:spLocks noChangeArrowheads="1"/>
          </p:cNvSpPr>
          <p:nvPr/>
        </p:nvSpPr>
        <p:spPr bwMode="auto">
          <a:xfrm>
            <a:off x="1381125" y="2316163"/>
            <a:ext cx="34925" cy="161925"/>
          </a:xfrm>
          <a:prstGeom prst="ellipse">
            <a:avLst/>
          </a:prstGeom>
          <a:blipFill dpi="0" rotWithShape="0">
            <a:blip r:embed="rId3"/>
            <a:srcRect/>
            <a:tile tx="0" ty="0" sx="100000" sy="100000" flip="none" algn="tl"/>
          </a:blipFill>
          <a:ln w="17463">
            <a:solidFill>
              <a:srgbClr val="000000"/>
            </a:solidFill>
            <a:round/>
            <a:headEnd/>
            <a:tailEnd/>
          </a:ln>
        </p:spPr>
        <p:txBody>
          <a:bodyPr/>
          <a:lstStyle/>
          <a:p>
            <a:endParaRPr lang="en-IN"/>
          </a:p>
        </p:txBody>
      </p:sp>
      <p:sp>
        <p:nvSpPr>
          <p:cNvPr id="92171" name="Oval 11"/>
          <p:cNvSpPr>
            <a:spLocks noChangeArrowheads="1"/>
          </p:cNvSpPr>
          <p:nvPr/>
        </p:nvSpPr>
        <p:spPr bwMode="auto">
          <a:xfrm>
            <a:off x="1381125" y="2381250"/>
            <a:ext cx="17463" cy="31750"/>
          </a:xfrm>
          <a:prstGeom prst="ellipse">
            <a:avLst/>
          </a:prstGeom>
          <a:solidFill>
            <a:srgbClr val="FFFFFF"/>
          </a:solidFill>
          <a:ln w="17463">
            <a:solidFill>
              <a:srgbClr val="000000"/>
            </a:solidFill>
            <a:round/>
            <a:headEnd/>
            <a:tailEnd/>
          </a:ln>
        </p:spPr>
        <p:txBody>
          <a:bodyPr/>
          <a:lstStyle/>
          <a:p>
            <a:endParaRPr lang="en-IN"/>
          </a:p>
        </p:txBody>
      </p:sp>
      <p:sp>
        <p:nvSpPr>
          <p:cNvPr id="92172" name="Rectangle 12"/>
          <p:cNvSpPr>
            <a:spLocks noChangeArrowheads="1"/>
          </p:cNvSpPr>
          <p:nvPr/>
        </p:nvSpPr>
        <p:spPr bwMode="auto">
          <a:xfrm>
            <a:off x="1628775" y="2397125"/>
            <a:ext cx="106363" cy="80963"/>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73" name="Rectangle 13"/>
          <p:cNvSpPr>
            <a:spLocks noChangeArrowheads="1"/>
          </p:cNvSpPr>
          <p:nvPr/>
        </p:nvSpPr>
        <p:spPr bwMode="auto">
          <a:xfrm>
            <a:off x="1628775" y="2397125"/>
            <a:ext cx="123825" cy="9683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74" name="Freeform 14"/>
          <p:cNvSpPr>
            <a:spLocks/>
          </p:cNvSpPr>
          <p:nvPr/>
        </p:nvSpPr>
        <p:spPr bwMode="auto">
          <a:xfrm>
            <a:off x="1735138" y="2397125"/>
            <a:ext cx="334962" cy="80963"/>
          </a:xfrm>
          <a:custGeom>
            <a:avLst/>
            <a:gdLst>
              <a:gd name="T0" fmla="*/ 0 w 211"/>
              <a:gd name="T1" fmla="*/ 51 h 51"/>
              <a:gd name="T2" fmla="*/ 33 w 211"/>
              <a:gd name="T3" fmla="*/ 40 h 51"/>
              <a:gd name="T4" fmla="*/ 167 w 211"/>
              <a:gd name="T5" fmla="*/ 40 h 51"/>
              <a:gd name="T6" fmla="*/ 211 w 211"/>
              <a:gd name="T7" fmla="*/ 30 h 51"/>
              <a:gd name="T8" fmla="*/ 55 w 211"/>
              <a:gd name="T9" fmla="*/ 30 h 51"/>
              <a:gd name="T10" fmla="*/ 0 w 211"/>
              <a:gd name="T11" fmla="*/ 0 h 51"/>
              <a:gd name="T12" fmla="*/ 0 w 211"/>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211" h="51">
                <a:moveTo>
                  <a:pt x="0" y="51"/>
                </a:moveTo>
                <a:lnTo>
                  <a:pt x="33" y="40"/>
                </a:lnTo>
                <a:lnTo>
                  <a:pt x="167" y="40"/>
                </a:lnTo>
                <a:lnTo>
                  <a:pt x="211" y="30"/>
                </a:lnTo>
                <a:lnTo>
                  <a:pt x="55" y="30"/>
                </a:lnTo>
                <a:lnTo>
                  <a:pt x="0" y="0"/>
                </a:lnTo>
                <a:lnTo>
                  <a:pt x="0" y="51"/>
                </a:lnTo>
                <a:close/>
              </a:path>
            </a:pathLst>
          </a:custGeom>
          <a:blipFill dpi="0" rotWithShape="0">
            <a:blip r:embed="rId3"/>
            <a:srcRect/>
            <a:tile tx="0" ty="0" sx="100000" sy="100000" flip="none" algn="tl"/>
          </a:blipFill>
          <a:ln w="17463">
            <a:solidFill>
              <a:srgbClr val="000000"/>
            </a:solidFill>
            <a:prstDash val="solid"/>
            <a:round/>
            <a:headEnd/>
            <a:tailEnd/>
          </a:ln>
        </p:spPr>
        <p:txBody>
          <a:bodyPr/>
          <a:lstStyle/>
          <a:p>
            <a:endParaRPr lang="en-IN"/>
          </a:p>
        </p:txBody>
      </p:sp>
      <p:sp>
        <p:nvSpPr>
          <p:cNvPr id="92175" name="Freeform 15"/>
          <p:cNvSpPr>
            <a:spLocks/>
          </p:cNvSpPr>
          <p:nvPr/>
        </p:nvSpPr>
        <p:spPr bwMode="auto">
          <a:xfrm>
            <a:off x="1822450" y="2316163"/>
            <a:ext cx="282575" cy="128587"/>
          </a:xfrm>
          <a:custGeom>
            <a:avLst/>
            <a:gdLst>
              <a:gd name="T0" fmla="*/ 45 w 178"/>
              <a:gd name="T1" fmla="*/ 0 h 81"/>
              <a:gd name="T2" fmla="*/ 45 w 178"/>
              <a:gd name="T3" fmla="*/ 41 h 81"/>
              <a:gd name="T4" fmla="*/ 0 w 178"/>
              <a:gd name="T5" fmla="*/ 81 h 81"/>
              <a:gd name="T6" fmla="*/ 156 w 178"/>
              <a:gd name="T7" fmla="*/ 81 h 81"/>
              <a:gd name="T8" fmla="*/ 178 w 178"/>
              <a:gd name="T9" fmla="*/ 30 h 81"/>
              <a:gd name="T10" fmla="*/ 112 w 178"/>
              <a:gd name="T11" fmla="*/ 10 h 81"/>
              <a:gd name="T12" fmla="*/ 78 w 178"/>
              <a:gd name="T13" fmla="*/ 10 h 81"/>
              <a:gd name="T14" fmla="*/ 45 w 17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 h="81">
                <a:moveTo>
                  <a:pt x="45" y="0"/>
                </a:moveTo>
                <a:lnTo>
                  <a:pt x="45" y="41"/>
                </a:lnTo>
                <a:lnTo>
                  <a:pt x="0" y="81"/>
                </a:lnTo>
                <a:lnTo>
                  <a:pt x="156" y="81"/>
                </a:lnTo>
                <a:lnTo>
                  <a:pt x="178" y="30"/>
                </a:lnTo>
                <a:lnTo>
                  <a:pt x="112" y="10"/>
                </a:lnTo>
                <a:lnTo>
                  <a:pt x="78" y="10"/>
                </a:lnTo>
                <a:lnTo>
                  <a:pt x="45" y="0"/>
                </a:lnTo>
                <a:close/>
              </a:path>
            </a:pathLst>
          </a:custGeom>
          <a:blipFill dpi="0" rotWithShape="0">
            <a:blip r:embed="rId4"/>
            <a:srcRect/>
            <a:tile tx="0" ty="0" sx="100000" sy="100000" flip="none" algn="tl"/>
          </a:blipFill>
          <a:ln w="17463">
            <a:solidFill>
              <a:srgbClr val="000000"/>
            </a:solidFill>
            <a:prstDash val="solid"/>
            <a:round/>
            <a:headEnd/>
            <a:tailEnd/>
          </a:ln>
        </p:spPr>
        <p:txBody>
          <a:bodyPr/>
          <a:lstStyle/>
          <a:p>
            <a:endParaRPr lang="en-IN"/>
          </a:p>
        </p:txBody>
      </p:sp>
      <p:sp>
        <p:nvSpPr>
          <p:cNvPr id="92176" name="Freeform 16"/>
          <p:cNvSpPr>
            <a:spLocks/>
          </p:cNvSpPr>
          <p:nvPr/>
        </p:nvSpPr>
        <p:spPr bwMode="auto">
          <a:xfrm>
            <a:off x="1381125" y="2493963"/>
            <a:ext cx="565150" cy="80962"/>
          </a:xfrm>
          <a:custGeom>
            <a:avLst/>
            <a:gdLst>
              <a:gd name="T0" fmla="*/ 0 w 356"/>
              <a:gd name="T1" fmla="*/ 0 h 51"/>
              <a:gd name="T2" fmla="*/ 0 w 356"/>
              <a:gd name="T3" fmla="*/ 20 h 51"/>
              <a:gd name="T4" fmla="*/ 0 w 356"/>
              <a:gd name="T5" fmla="*/ 51 h 51"/>
              <a:gd name="T6" fmla="*/ 133 w 356"/>
              <a:gd name="T7" fmla="*/ 51 h 51"/>
              <a:gd name="T8" fmla="*/ 133 w 356"/>
              <a:gd name="T9" fmla="*/ 10 h 51"/>
              <a:gd name="T10" fmla="*/ 245 w 356"/>
              <a:gd name="T11" fmla="*/ 10 h 51"/>
              <a:gd name="T12" fmla="*/ 278 w 356"/>
              <a:gd name="T13" fmla="*/ 20 h 51"/>
              <a:gd name="T14" fmla="*/ 323 w 356"/>
              <a:gd name="T15" fmla="*/ 10 h 51"/>
              <a:gd name="T16" fmla="*/ 356 w 356"/>
              <a:gd name="T17" fmla="*/ 0 h 51"/>
              <a:gd name="T18" fmla="*/ 0 w 35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51">
                <a:moveTo>
                  <a:pt x="0" y="0"/>
                </a:moveTo>
                <a:lnTo>
                  <a:pt x="0" y="20"/>
                </a:lnTo>
                <a:lnTo>
                  <a:pt x="0" y="51"/>
                </a:lnTo>
                <a:lnTo>
                  <a:pt x="133" y="51"/>
                </a:lnTo>
                <a:lnTo>
                  <a:pt x="133" y="10"/>
                </a:lnTo>
                <a:lnTo>
                  <a:pt x="245" y="10"/>
                </a:lnTo>
                <a:lnTo>
                  <a:pt x="278" y="20"/>
                </a:lnTo>
                <a:lnTo>
                  <a:pt x="323" y="10"/>
                </a:lnTo>
                <a:lnTo>
                  <a:pt x="356" y="0"/>
                </a:lnTo>
                <a:lnTo>
                  <a:pt x="0" y="0"/>
                </a:lnTo>
                <a:close/>
              </a:path>
            </a:pathLst>
          </a:custGeom>
          <a:blipFill dpi="0" rotWithShape="0">
            <a:blip r:embed="rId3"/>
            <a:srcRect/>
            <a:tile tx="0" ty="0" sx="100000" sy="100000" flip="none" algn="tl"/>
          </a:blipFill>
          <a:ln w="17463">
            <a:solidFill>
              <a:srgbClr val="000000"/>
            </a:solidFill>
            <a:prstDash val="solid"/>
            <a:round/>
            <a:headEnd/>
            <a:tailEnd/>
          </a:ln>
        </p:spPr>
        <p:txBody>
          <a:bodyPr/>
          <a:lstStyle/>
          <a:p>
            <a:endParaRPr lang="en-IN"/>
          </a:p>
        </p:txBody>
      </p:sp>
      <p:sp>
        <p:nvSpPr>
          <p:cNvPr id="92177" name="Rectangle 17"/>
          <p:cNvSpPr>
            <a:spLocks noChangeArrowheads="1"/>
          </p:cNvSpPr>
          <p:nvPr/>
        </p:nvSpPr>
        <p:spPr bwMode="auto">
          <a:xfrm>
            <a:off x="1592263" y="2509838"/>
            <a:ext cx="88900" cy="65087"/>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78" name="Rectangle 18"/>
          <p:cNvSpPr>
            <a:spLocks noChangeArrowheads="1"/>
          </p:cNvSpPr>
          <p:nvPr/>
        </p:nvSpPr>
        <p:spPr bwMode="auto">
          <a:xfrm>
            <a:off x="1592263" y="2509838"/>
            <a:ext cx="106362" cy="8096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79" name="Freeform 19"/>
          <p:cNvSpPr>
            <a:spLocks/>
          </p:cNvSpPr>
          <p:nvPr/>
        </p:nvSpPr>
        <p:spPr bwMode="auto">
          <a:xfrm>
            <a:off x="1681163" y="2509838"/>
            <a:ext cx="141287" cy="65087"/>
          </a:xfrm>
          <a:custGeom>
            <a:avLst/>
            <a:gdLst>
              <a:gd name="T0" fmla="*/ 0 w 89"/>
              <a:gd name="T1" fmla="*/ 41 h 41"/>
              <a:gd name="T2" fmla="*/ 89 w 89"/>
              <a:gd name="T3" fmla="*/ 10 h 41"/>
              <a:gd name="T4" fmla="*/ 56 w 89"/>
              <a:gd name="T5" fmla="*/ 0 h 41"/>
              <a:gd name="T6" fmla="*/ 0 w 89"/>
              <a:gd name="T7" fmla="*/ 0 h 41"/>
              <a:gd name="T8" fmla="*/ 0 w 89"/>
              <a:gd name="T9" fmla="*/ 41 h 41"/>
            </a:gdLst>
            <a:ahLst/>
            <a:cxnLst>
              <a:cxn ang="0">
                <a:pos x="T0" y="T1"/>
              </a:cxn>
              <a:cxn ang="0">
                <a:pos x="T2" y="T3"/>
              </a:cxn>
              <a:cxn ang="0">
                <a:pos x="T4" y="T5"/>
              </a:cxn>
              <a:cxn ang="0">
                <a:pos x="T6" y="T7"/>
              </a:cxn>
              <a:cxn ang="0">
                <a:pos x="T8" y="T9"/>
              </a:cxn>
            </a:cxnLst>
            <a:rect l="0" t="0" r="r" b="b"/>
            <a:pathLst>
              <a:path w="89" h="41">
                <a:moveTo>
                  <a:pt x="0" y="41"/>
                </a:moveTo>
                <a:lnTo>
                  <a:pt x="89" y="10"/>
                </a:lnTo>
                <a:lnTo>
                  <a:pt x="56" y="0"/>
                </a:lnTo>
                <a:lnTo>
                  <a:pt x="0" y="0"/>
                </a:lnTo>
                <a:lnTo>
                  <a:pt x="0" y="41"/>
                </a:lnTo>
                <a:close/>
              </a:path>
            </a:pathLst>
          </a:custGeom>
          <a:solidFill>
            <a:srgbClr val="000000"/>
          </a:solidFill>
          <a:ln w="17463">
            <a:solidFill>
              <a:srgbClr val="000000"/>
            </a:solidFill>
            <a:prstDash val="solid"/>
            <a:round/>
            <a:headEnd/>
            <a:tailEnd/>
          </a:ln>
        </p:spPr>
        <p:txBody>
          <a:bodyPr/>
          <a:lstStyle/>
          <a:p>
            <a:endParaRPr lang="en-IN"/>
          </a:p>
        </p:txBody>
      </p:sp>
      <p:sp>
        <p:nvSpPr>
          <p:cNvPr id="92180" name="Freeform 20"/>
          <p:cNvSpPr>
            <a:spLocks/>
          </p:cNvSpPr>
          <p:nvPr/>
        </p:nvSpPr>
        <p:spPr bwMode="auto">
          <a:xfrm>
            <a:off x="1663700" y="1978025"/>
            <a:ext cx="1008063" cy="369888"/>
          </a:xfrm>
          <a:custGeom>
            <a:avLst/>
            <a:gdLst>
              <a:gd name="T0" fmla="*/ 0 w 635"/>
              <a:gd name="T1" fmla="*/ 213 h 233"/>
              <a:gd name="T2" fmla="*/ 590 w 635"/>
              <a:gd name="T3" fmla="*/ 0 h 233"/>
              <a:gd name="T4" fmla="*/ 635 w 635"/>
              <a:gd name="T5" fmla="*/ 0 h 233"/>
              <a:gd name="T6" fmla="*/ 234 w 635"/>
              <a:gd name="T7" fmla="*/ 233 h 233"/>
              <a:gd name="T8" fmla="*/ 212 w 635"/>
              <a:gd name="T9" fmla="*/ 223 h 233"/>
              <a:gd name="T10" fmla="*/ 145 w 635"/>
              <a:gd name="T11" fmla="*/ 213 h 233"/>
              <a:gd name="T12" fmla="*/ 45 w 635"/>
              <a:gd name="T13" fmla="*/ 213 h 233"/>
              <a:gd name="T14" fmla="*/ 0 w 635"/>
              <a:gd name="T15" fmla="*/ 213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5" h="233">
                <a:moveTo>
                  <a:pt x="0" y="213"/>
                </a:moveTo>
                <a:lnTo>
                  <a:pt x="590" y="0"/>
                </a:lnTo>
                <a:lnTo>
                  <a:pt x="635" y="0"/>
                </a:lnTo>
                <a:lnTo>
                  <a:pt x="234" y="233"/>
                </a:lnTo>
                <a:lnTo>
                  <a:pt x="212" y="223"/>
                </a:lnTo>
                <a:lnTo>
                  <a:pt x="145" y="213"/>
                </a:lnTo>
                <a:lnTo>
                  <a:pt x="45" y="213"/>
                </a:lnTo>
                <a:lnTo>
                  <a:pt x="0" y="213"/>
                </a:lnTo>
                <a:close/>
              </a:path>
            </a:pathLst>
          </a:custGeom>
          <a:blipFill dpi="0" rotWithShape="0">
            <a:blip r:embed="rId6"/>
            <a:srcRect/>
            <a:tile tx="0" ty="0" sx="100000" sy="100000" flip="none" algn="tl"/>
          </a:blipFill>
          <a:ln w="17463">
            <a:solidFill>
              <a:srgbClr val="000000"/>
            </a:solidFill>
            <a:prstDash val="solid"/>
            <a:round/>
            <a:headEnd/>
            <a:tailEnd/>
          </a:ln>
        </p:spPr>
        <p:txBody>
          <a:bodyPr/>
          <a:lstStyle/>
          <a:p>
            <a:endParaRPr lang="en-IN"/>
          </a:p>
        </p:txBody>
      </p:sp>
      <p:sp>
        <p:nvSpPr>
          <p:cNvPr id="92181" name="Freeform 21"/>
          <p:cNvSpPr>
            <a:spLocks/>
          </p:cNvSpPr>
          <p:nvPr/>
        </p:nvSpPr>
        <p:spPr bwMode="auto">
          <a:xfrm>
            <a:off x="2265363" y="2154238"/>
            <a:ext cx="158750" cy="17462"/>
          </a:xfrm>
          <a:custGeom>
            <a:avLst/>
            <a:gdLst>
              <a:gd name="T0" fmla="*/ 0 w 100"/>
              <a:gd name="T1" fmla="*/ 0 h 11"/>
              <a:gd name="T2" fmla="*/ 89 w 100"/>
              <a:gd name="T3" fmla="*/ 0 h 11"/>
              <a:gd name="T4" fmla="*/ 100 w 100"/>
              <a:gd name="T5" fmla="*/ 11 h 11"/>
              <a:gd name="T6" fmla="*/ 22 w 100"/>
              <a:gd name="T7" fmla="*/ 11 h 11"/>
              <a:gd name="T8" fmla="*/ 0 w 100"/>
              <a:gd name="T9" fmla="*/ 0 h 11"/>
            </a:gdLst>
            <a:ahLst/>
            <a:cxnLst>
              <a:cxn ang="0">
                <a:pos x="T0" y="T1"/>
              </a:cxn>
              <a:cxn ang="0">
                <a:pos x="T2" y="T3"/>
              </a:cxn>
              <a:cxn ang="0">
                <a:pos x="T4" y="T5"/>
              </a:cxn>
              <a:cxn ang="0">
                <a:pos x="T6" y="T7"/>
              </a:cxn>
              <a:cxn ang="0">
                <a:pos x="T8" y="T9"/>
              </a:cxn>
            </a:cxnLst>
            <a:rect l="0" t="0" r="r" b="b"/>
            <a:pathLst>
              <a:path w="100" h="11">
                <a:moveTo>
                  <a:pt x="0" y="0"/>
                </a:moveTo>
                <a:lnTo>
                  <a:pt x="89" y="0"/>
                </a:lnTo>
                <a:lnTo>
                  <a:pt x="100" y="11"/>
                </a:lnTo>
                <a:lnTo>
                  <a:pt x="22" y="11"/>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182" name="Freeform 22"/>
          <p:cNvSpPr>
            <a:spLocks/>
          </p:cNvSpPr>
          <p:nvPr/>
        </p:nvSpPr>
        <p:spPr bwMode="auto">
          <a:xfrm>
            <a:off x="2265363" y="2154238"/>
            <a:ext cx="158750" cy="33337"/>
          </a:xfrm>
          <a:custGeom>
            <a:avLst/>
            <a:gdLst>
              <a:gd name="T0" fmla="*/ 0 w 100"/>
              <a:gd name="T1" fmla="*/ 0 h 21"/>
              <a:gd name="T2" fmla="*/ 0 w 100"/>
              <a:gd name="T3" fmla="*/ 11 h 21"/>
              <a:gd name="T4" fmla="*/ 22 w 100"/>
              <a:gd name="T5" fmla="*/ 21 h 21"/>
              <a:gd name="T6" fmla="*/ 100 w 100"/>
              <a:gd name="T7" fmla="*/ 11 h 21"/>
              <a:gd name="T8" fmla="*/ 22 w 100"/>
              <a:gd name="T9" fmla="*/ 11 h 21"/>
              <a:gd name="T10" fmla="*/ 0 w 100"/>
              <a:gd name="T11" fmla="*/ 0 h 21"/>
            </a:gdLst>
            <a:ahLst/>
            <a:cxnLst>
              <a:cxn ang="0">
                <a:pos x="T0" y="T1"/>
              </a:cxn>
              <a:cxn ang="0">
                <a:pos x="T2" y="T3"/>
              </a:cxn>
              <a:cxn ang="0">
                <a:pos x="T4" y="T5"/>
              </a:cxn>
              <a:cxn ang="0">
                <a:pos x="T6" y="T7"/>
              </a:cxn>
              <a:cxn ang="0">
                <a:pos x="T8" y="T9"/>
              </a:cxn>
              <a:cxn ang="0">
                <a:pos x="T10" y="T11"/>
              </a:cxn>
            </a:cxnLst>
            <a:rect l="0" t="0" r="r" b="b"/>
            <a:pathLst>
              <a:path w="100" h="21">
                <a:moveTo>
                  <a:pt x="0" y="0"/>
                </a:moveTo>
                <a:lnTo>
                  <a:pt x="0" y="11"/>
                </a:lnTo>
                <a:lnTo>
                  <a:pt x="22" y="21"/>
                </a:lnTo>
                <a:lnTo>
                  <a:pt x="100" y="11"/>
                </a:lnTo>
                <a:lnTo>
                  <a:pt x="22" y="11"/>
                </a:lnTo>
                <a:lnTo>
                  <a:pt x="0" y="0"/>
                </a:lnTo>
                <a:close/>
              </a:path>
            </a:pathLst>
          </a:custGeom>
          <a:blipFill dpi="0" rotWithShape="0">
            <a:blip r:embed="rId3"/>
            <a:srcRect/>
            <a:tile tx="0" ty="0" sx="100000" sy="100000" flip="none" algn="tl"/>
          </a:blipFill>
          <a:ln w="17463">
            <a:solidFill>
              <a:srgbClr val="000000"/>
            </a:solidFill>
            <a:prstDash val="solid"/>
            <a:round/>
            <a:headEnd/>
            <a:tailEnd/>
          </a:ln>
        </p:spPr>
        <p:txBody>
          <a:bodyPr/>
          <a:lstStyle/>
          <a:p>
            <a:endParaRPr lang="en-IN"/>
          </a:p>
        </p:txBody>
      </p:sp>
      <p:sp>
        <p:nvSpPr>
          <p:cNvPr id="92183" name="Freeform 23"/>
          <p:cNvSpPr>
            <a:spLocks/>
          </p:cNvSpPr>
          <p:nvPr/>
        </p:nvSpPr>
        <p:spPr bwMode="auto">
          <a:xfrm>
            <a:off x="2424113" y="2074863"/>
            <a:ext cx="158750" cy="1587"/>
          </a:xfrm>
          <a:custGeom>
            <a:avLst/>
            <a:gdLst>
              <a:gd name="T0" fmla="*/ 0 w 100"/>
              <a:gd name="T1" fmla="*/ 89 w 100"/>
              <a:gd name="T2" fmla="*/ 100 w 100"/>
              <a:gd name="T3" fmla="*/ 22 w 100"/>
              <a:gd name="T4" fmla="*/ 0 w 100"/>
            </a:gdLst>
            <a:ahLst/>
            <a:cxnLst>
              <a:cxn ang="0">
                <a:pos x="T0" y="0"/>
              </a:cxn>
              <a:cxn ang="0">
                <a:pos x="T1" y="0"/>
              </a:cxn>
              <a:cxn ang="0">
                <a:pos x="T2" y="0"/>
              </a:cxn>
              <a:cxn ang="0">
                <a:pos x="T3" y="0"/>
              </a:cxn>
              <a:cxn ang="0">
                <a:pos x="T4" y="0"/>
              </a:cxn>
            </a:cxnLst>
            <a:rect l="0" t="0" r="r" b="b"/>
            <a:pathLst>
              <a:path w="100">
                <a:moveTo>
                  <a:pt x="0" y="0"/>
                </a:moveTo>
                <a:lnTo>
                  <a:pt x="89" y="0"/>
                </a:lnTo>
                <a:lnTo>
                  <a:pt x="100" y="0"/>
                </a:lnTo>
                <a:lnTo>
                  <a:pt x="22"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184" name="Freeform 24"/>
          <p:cNvSpPr>
            <a:spLocks/>
          </p:cNvSpPr>
          <p:nvPr/>
        </p:nvSpPr>
        <p:spPr bwMode="auto">
          <a:xfrm>
            <a:off x="2424113" y="2074863"/>
            <a:ext cx="158750" cy="15875"/>
          </a:xfrm>
          <a:custGeom>
            <a:avLst/>
            <a:gdLst>
              <a:gd name="T0" fmla="*/ 0 w 100"/>
              <a:gd name="T1" fmla="*/ 0 h 10"/>
              <a:gd name="T2" fmla="*/ 0 w 100"/>
              <a:gd name="T3" fmla="*/ 0 h 10"/>
              <a:gd name="T4" fmla="*/ 22 w 100"/>
              <a:gd name="T5" fmla="*/ 10 h 10"/>
              <a:gd name="T6" fmla="*/ 100 w 100"/>
              <a:gd name="T7" fmla="*/ 0 h 10"/>
              <a:gd name="T8" fmla="*/ 22 w 100"/>
              <a:gd name="T9" fmla="*/ 0 h 10"/>
              <a:gd name="T10" fmla="*/ 0 w 100"/>
              <a:gd name="T11" fmla="*/ 0 h 10"/>
            </a:gdLst>
            <a:ahLst/>
            <a:cxnLst>
              <a:cxn ang="0">
                <a:pos x="T0" y="T1"/>
              </a:cxn>
              <a:cxn ang="0">
                <a:pos x="T2" y="T3"/>
              </a:cxn>
              <a:cxn ang="0">
                <a:pos x="T4" y="T5"/>
              </a:cxn>
              <a:cxn ang="0">
                <a:pos x="T6" y="T7"/>
              </a:cxn>
              <a:cxn ang="0">
                <a:pos x="T8" y="T9"/>
              </a:cxn>
              <a:cxn ang="0">
                <a:pos x="T10" y="T11"/>
              </a:cxn>
            </a:cxnLst>
            <a:rect l="0" t="0" r="r" b="b"/>
            <a:pathLst>
              <a:path w="100" h="10">
                <a:moveTo>
                  <a:pt x="0" y="0"/>
                </a:moveTo>
                <a:lnTo>
                  <a:pt x="0" y="0"/>
                </a:lnTo>
                <a:lnTo>
                  <a:pt x="22" y="10"/>
                </a:lnTo>
                <a:lnTo>
                  <a:pt x="100" y="0"/>
                </a:lnTo>
                <a:lnTo>
                  <a:pt x="22" y="0"/>
                </a:lnTo>
                <a:lnTo>
                  <a:pt x="0" y="0"/>
                </a:lnTo>
                <a:close/>
              </a:path>
            </a:pathLst>
          </a:custGeom>
          <a:blipFill dpi="0" rotWithShape="0">
            <a:blip r:embed="rId3"/>
            <a:srcRect/>
            <a:tile tx="0" ty="0" sx="100000" sy="100000" flip="none" algn="tl"/>
          </a:blipFill>
          <a:ln w="17463">
            <a:solidFill>
              <a:srgbClr val="000000"/>
            </a:solidFill>
            <a:prstDash val="solid"/>
            <a:round/>
            <a:headEnd/>
            <a:tailEnd/>
          </a:ln>
        </p:spPr>
        <p:txBody>
          <a:bodyPr/>
          <a:lstStyle/>
          <a:p>
            <a:endParaRPr lang="en-IN"/>
          </a:p>
        </p:txBody>
      </p:sp>
      <p:sp>
        <p:nvSpPr>
          <p:cNvPr id="92185" name="Freeform 25"/>
          <p:cNvSpPr>
            <a:spLocks/>
          </p:cNvSpPr>
          <p:nvPr/>
        </p:nvSpPr>
        <p:spPr bwMode="auto">
          <a:xfrm>
            <a:off x="1574800" y="2332038"/>
            <a:ext cx="301625" cy="96837"/>
          </a:xfrm>
          <a:custGeom>
            <a:avLst/>
            <a:gdLst>
              <a:gd name="T0" fmla="*/ 0 w 190"/>
              <a:gd name="T1" fmla="*/ 0 h 61"/>
              <a:gd name="T2" fmla="*/ 190 w 190"/>
              <a:gd name="T3" fmla="*/ 0 h 61"/>
              <a:gd name="T4" fmla="*/ 190 w 190"/>
              <a:gd name="T5" fmla="*/ 41 h 61"/>
              <a:gd name="T6" fmla="*/ 167 w 190"/>
              <a:gd name="T7" fmla="*/ 61 h 61"/>
              <a:gd name="T8" fmla="*/ 0 w 190"/>
              <a:gd name="T9" fmla="*/ 0 h 61"/>
            </a:gdLst>
            <a:ahLst/>
            <a:cxnLst>
              <a:cxn ang="0">
                <a:pos x="T0" y="T1"/>
              </a:cxn>
              <a:cxn ang="0">
                <a:pos x="T2" y="T3"/>
              </a:cxn>
              <a:cxn ang="0">
                <a:pos x="T4" y="T5"/>
              </a:cxn>
              <a:cxn ang="0">
                <a:pos x="T6" y="T7"/>
              </a:cxn>
              <a:cxn ang="0">
                <a:pos x="T8" y="T9"/>
              </a:cxn>
            </a:cxnLst>
            <a:rect l="0" t="0" r="r" b="b"/>
            <a:pathLst>
              <a:path w="190" h="61">
                <a:moveTo>
                  <a:pt x="0" y="0"/>
                </a:moveTo>
                <a:lnTo>
                  <a:pt x="190" y="0"/>
                </a:lnTo>
                <a:lnTo>
                  <a:pt x="190" y="41"/>
                </a:lnTo>
                <a:lnTo>
                  <a:pt x="167" y="61"/>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2186" name="Freeform 26"/>
          <p:cNvSpPr>
            <a:spLocks/>
          </p:cNvSpPr>
          <p:nvPr/>
        </p:nvSpPr>
        <p:spPr bwMode="auto">
          <a:xfrm>
            <a:off x="2547938" y="1944688"/>
            <a:ext cx="247650" cy="15875"/>
          </a:xfrm>
          <a:custGeom>
            <a:avLst/>
            <a:gdLst>
              <a:gd name="T0" fmla="*/ 22 w 156"/>
              <a:gd name="T1" fmla="*/ 0 h 10"/>
              <a:gd name="T2" fmla="*/ 156 w 156"/>
              <a:gd name="T3" fmla="*/ 0 h 10"/>
              <a:gd name="T4" fmla="*/ 133 w 156"/>
              <a:gd name="T5" fmla="*/ 10 h 10"/>
              <a:gd name="T6" fmla="*/ 0 w 156"/>
              <a:gd name="T7" fmla="*/ 10 h 10"/>
              <a:gd name="T8" fmla="*/ 22 w 156"/>
              <a:gd name="T9" fmla="*/ 0 h 10"/>
            </a:gdLst>
            <a:ahLst/>
            <a:cxnLst>
              <a:cxn ang="0">
                <a:pos x="T0" y="T1"/>
              </a:cxn>
              <a:cxn ang="0">
                <a:pos x="T2" y="T3"/>
              </a:cxn>
              <a:cxn ang="0">
                <a:pos x="T4" y="T5"/>
              </a:cxn>
              <a:cxn ang="0">
                <a:pos x="T6" y="T7"/>
              </a:cxn>
              <a:cxn ang="0">
                <a:pos x="T8" y="T9"/>
              </a:cxn>
            </a:cxnLst>
            <a:rect l="0" t="0" r="r" b="b"/>
            <a:pathLst>
              <a:path w="156" h="10">
                <a:moveTo>
                  <a:pt x="22" y="0"/>
                </a:moveTo>
                <a:lnTo>
                  <a:pt x="156" y="0"/>
                </a:lnTo>
                <a:lnTo>
                  <a:pt x="133" y="10"/>
                </a:lnTo>
                <a:lnTo>
                  <a:pt x="0" y="10"/>
                </a:lnTo>
                <a:lnTo>
                  <a:pt x="22" y="0"/>
                </a:lnTo>
                <a:close/>
              </a:path>
            </a:pathLst>
          </a:custGeom>
          <a:blipFill dpi="0" rotWithShape="0">
            <a:blip r:embed="rId6"/>
            <a:srcRect/>
            <a:tile tx="0" ty="0" sx="100000" sy="100000" flip="none" algn="tl"/>
          </a:blipFill>
          <a:ln w="17463">
            <a:solidFill>
              <a:srgbClr val="000000"/>
            </a:solidFill>
            <a:prstDash val="solid"/>
            <a:round/>
            <a:headEnd/>
            <a:tailEnd/>
          </a:ln>
        </p:spPr>
        <p:txBody>
          <a:bodyPr/>
          <a:lstStyle/>
          <a:p>
            <a:endParaRPr lang="en-IN"/>
          </a:p>
        </p:txBody>
      </p:sp>
      <p:sp>
        <p:nvSpPr>
          <p:cNvPr id="92187" name="Oval 27"/>
          <p:cNvSpPr>
            <a:spLocks noChangeArrowheads="1"/>
          </p:cNvSpPr>
          <p:nvPr/>
        </p:nvSpPr>
        <p:spPr bwMode="auto">
          <a:xfrm>
            <a:off x="2582863" y="1944688"/>
            <a:ext cx="17462" cy="15875"/>
          </a:xfrm>
          <a:prstGeom prst="ellipse">
            <a:avLst/>
          </a:prstGeom>
          <a:blipFill dpi="0" rotWithShape="0">
            <a:blip r:embed="rId3"/>
            <a:srcRect/>
            <a:tile tx="0" ty="0" sx="100000" sy="100000" flip="none" algn="tl"/>
          </a:blipFill>
          <a:ln w="17463">
            <a:solidFill>
              <a:srgbClr val="000000"/>
            </a:solidFill>
            <a:round/>
            <a:headEnd/>
            <a:tailEnd/>
          </a:ln>
        </p:spPr>
        <p:txBody>
          <a:bodyPr/>
          <a:lstStyle/>
          <a:p>
            <a:endParaRPr lang="en-IN"/>
          </a:p>
        </p:txBody>
      </p:sp>
      <p:sp>
        <p:nvSpPr>
          <p:cNvPr id="92188" name="Rectangle 28"/>
          <p:cNvSpPr>
            <a:spLocks noChangeArrowheads="1"/>
          </p:cNvSpPr>
          <p:nvPr/>
        </p:nvSpPr>
        <p:spPr bwMode="auto">
          <a:xfrm>
            <a:off x="1062038" y="2235200"/>
            <a:ext cx="36512"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89" name="Rectangle 29"/>
          <p:cNvSpPr>
            <a:spLocks noChangeArrowheads="1"/>
          </p:cNvSpPr>
          <p:nvPr/>
        </p:nvSpPr>
        <p:spPr bwMode="auto">
          <a:xfrm>
            <a:off x="1062038" y="2235200"/>
            <a:ext cx="5397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90" name="Rectangle 30"/>
          <p:cNvSpPr>
            <a:spLocks noChangeArrowheads="1"/>
          </p:cNvSpPr>
          <p:nvPr/>
        </p:nvSpPr>
        <p:spPr bwMode="auto">
          <a:xfrm>
            <a:off x="1116013" y="2235200"/>
            <a:ext cx="34925"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91" name="Rectangle 31"/>
          <p:cNvSpPr>
            <a:spLocks noChangeArrowheads="1"/>
          </p:cNvSpPr>
          <p:nvPr/>
        </p:nvSpPr>
        <p:spPr bwMode="auto">
          <a:xfrm>
            <a:off x="1116013" y="2235200"/>
            <a:ext cx="52387"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92" name="Rectangle 32"/>
          <p:cNvSpPr>
            <a:spLocks noChangeArrowheads="1"/>
          </p:cNvSpPr>
          <p:nvPr/>
        </p:nvSpPr>
        <p:spPr bwMode="auto">
          <a:xfrm>
            <a:off x="1185863" y="2235200"/>
            <a:ext cx="17462"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93" name="Rectangle 33"/>
          <p:cNvSpPr>
            <a:spLocks noChangeArrowheads="1"/>
          </p:cNvSpPr>
          <p:nvPr/>
        </p:nvSpPr>
        <p:spPr bwMode="auto">
          <a:xfrm>
            <a:off x="1185863" y="2235200"/>
            <a:ext cx="36512"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94" name="Rectangle 34"/>
          <p:cNvSpPr>
            <a:spLocks noChangeArrowheads="1"/>
          </p:cNvSpPr>
          <p:nvPr/>
        </p:nvSpPr>
        <p:spPr bwMode="auto">
          <a:xfrm>
            <a:off x="1239838" y="2235200"/>
            <a:ext cx="17462"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95" name="Rectangle 35"/>
          <p:cNvSpPr>
            <a:spLocks noChangeArrowheads="1"/>
          </p:cNvSpPr>
          <p:nvPr/>
        </p:nvSpPr>
        <p:spPr bwMode="auto">
          <a:xfrm>
            <a:off x="1239838" y="2235200"/>
            <a:ext cx="3492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96" name="Rectangle 36"/>
          <p:cNvSpPr>
            <a:spLocks noChangeArrowheads="1"/>
          </p:cNvSpPr>
          <p:nvPr/>
        </p:nvSpPr>
        <p:spPr bwMode="auto">
          <a:xfrm>
            <a:off x="1292225" y="2235200"/>
            <a:ext cx="17463"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97" name="Rectangle 37"/>
          <p:cNvSpPr>
            <a:spLocks noChangeArrowheads="1"/>
          </p:cNvSpPr>
          <p:nvPr/>
        </p:nvSpPr>
        <p:spPr bwMode="auto">
          <a:xfrm>
            <a:off x="1292225" y="2235200"/>
            <a:ext cx="3492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198" name="Rectangle 38"/>
          <p:cNvSpPr>
            <a:spLocks noChangeArrowheads="1"/>
          </p:cNvSpPr>
          <p:nvPr/>
        </p:nvSpPr>
        <p:spPr bwMode="auto">
          <a:xfrm>
            <a:off x="1346200" y="2235200"/>
            <a:ext cx="34925"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199" name="Rectangle 39"/>
          <p:cNvSpPr>
            <a:spLocks noChangeArrowheads="1"/>
          </p:cNvSpPr>
          <p:nvPr/>
        </p:nvSpPr>
        <p:spPr bwMode="auto">
          <a:xfrm>
            <a:off x="1346200" y="2235200"/>
            <a:ext cx="52388"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00" name="Rectangle 40"/>
          <p:cNvSpPr>
            <a:spLocks noChangeArrowheads="1"/>
          </p:cNvSpPr>
          <p:nvPr/>
        </p:nvSpPr>
        <p:spPr bwMode="auto">
          <a:xfrm>
            <a:off x="1398588" y="2235200"/>
            <a:ext cx="34925"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01" name="Rectangle 41"/>
          <p:cNvSpPr>
            <a:spLocks noChangeArrowheads="1"/>
          </p:cNvSpPr>
          <p:nvPr/>
        </p:nvSpPr>
        <p:spPr bwMode="auto">
          <a:xfrm>
            <a:off x="1398588" y="2235200"/>
            <a:ext cx="52387"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02" name="Rectangle 42"/>
          <p:cNvSpPr>
            <a:spLocks noChangeArrowheads="1"/>
          </p:cNvSpPr>
          <p:nvPr/>
        </p:nvSpPr>
        <p:spPr bwMode="auto">
          <a:xfrm>
            <a:off x="1468438" y="2235200"/>
            <a:ext cx="19050"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03" name="Rectangle 43"/>
          <p:cNvSpPr>
            <a:spLocks noChangeArrowheads="1"/>
          </p:cNvSpPr>
          <p:nvPr/>
        </p:nvSpPr>
        <p:spPr bwMode="auto">
          <a:xfrm>
            <a:off x="1468438" y="2235200"/>
            <a:ext cx="36512"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04" name="Rectangle 44"/>
          <p:cNvSpPr>
            <a:spLocks noChangeArrowheads="1"/>
          </p:cNvSpPr>
          <p:nvPr/>
        </p:nvSpPr>
        <p:spPr bwMode="auto">
          <a:xfrm>
            <a:off x="1522413" y="2235200"/>
            <a:ext cx="17462"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05" name="Rectangle 45"/>
          <p:cNvSpPr>
            <a:spLocks noChangeArrowheads="1"/>
          </p:cNvSpPr>
          <p:nvPr/>
        </p:nvSpPr>
        <p:spPr bwMode="auto">
          <a:xfrm>
            <a:off x="1522413" y="2235200"/>
            <a:ext cx="3492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06" name="Rectangle 46"/>
          <p:cNvSpPr>
            <a:spLocks noChangeArrowheads="1"/>
          </p:cNvSpPr>
          <p:nvPr/>
        </p:nvSpPr>
        <p:spPr bwMode="auto">
          <a:xfrm>
            <a:off x="1574800" y="2235200"/>
            <a:ext cx="17463"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07" name="Rectangle 47"/>
          <p:cNvSpPr>
            <a:spLocks noChangeArrowheads="1"/>
          </p:cNvSpPr>
          <p:nvPr/>
        </p:nvSpPr>
        <p:spPr bwMode="auto">
          <a:xfrm>
            <a:off x="1574800" y="2235200"/>
            <a:ext cx="36513"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08" name="Rectangle 48"/>
          <p:cNvSpPr>
            <a:spLocks noChangeArrowheads="1"/>
          </p:cNvSpPr>
          <p:nvPr/>
        </p:nvSpPr>
        <p:spPr bwMode="auto">
          <a:xfrm>
            <a:off x="1628775" y="2235200"/>
            <a:ext cx="34925"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09" name="Rectangle 49"/>
          <p:cNvSpPr>
            <a:spLocks noChangeArrowheads="1"/>
          </p:cNvSpPr>
          <p:nvPr/>
        </p:nvSpPr>
        <p:spPr bwMode="auto">
          <a:xfrm>
            <a:off x="1628775" y="2235200"/>
            <a:ext cx="52388"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10" name="Rectangle 50"/>
          <p:cNvSpPr>
            <a:spLocks noChangeArrowheads="1"/>
          </p:cNvSpPr>
          <p:nvPr/>
        </p:nvSpPr>
        <p:spPr bwMode="auto">
          <a:xfrm>
            <a:off x="1698625" y="2235200"/>
            <a:ext cx="17463" cy="3175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11" name="Rectangle 51"/>
          <p:cNvSpPr>
            <a:spLocks noChangeArrowheads="1"/>
          </p:cNvSpPr>
          <p:nvPr/>
        </p:nvSpPr>
        <p:spPr bwMode="auto">
          <a:xfrm>
            <a:off x="1698625" y="2235200"/>
            <a:ext cx="36513"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12" name="Rectangle 52"/>
          <p:cNvSpPr>
            <a:spLocks noChangeArrowheads="1"/>
          </p:cNvSpPr>
          <p:nvPr/>
        </p:nvSpPr>
        <p:spPr bwMode="auto">
          <a:xfrm>
            <a:off x="2282825" y="2251075"/>
            <a:ext cx="17463"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13" name="Rectangle 53"/>
          <p:cNvSpPr>
            <a:spLocks noChangeArrowheads="1"/>
          </p:cNvSpPr>
          <p:nvPr/>
        </p:nvSpPr>
        <p:spPr bwMode="auto">
          <a:xfrm>
            <a:off x="2282825" y="2251075"/>
            <a:ext cx="3492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14" name="Rectangle 54"/>
          <p:cNvSpPr>
            <a:spLocks noChangeArrowheads="1"/>
          </p:cNvSpPr>
          <p:nvPr/>
        </p:nvSpPr>
        <p:spPr bwMode="auto">
          <a:xfrm>
            <a:off x="2335213" y="2251075"/>
            <a:ext cx="17462"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15" name="Rectangle 55"/>
          <p:cNvSpPr>
            <a:spLocks noChangeArrowheads="1"/>
          </p:cNvSpPr>
          <p:nvPr/>
        </p:nvSpPr>
        <p:spPr bwMode="auto">
          <a:xfrm>
            <a:off x="2335213" y="2251075"/>
            <a:ext cx="3492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16" name="Rectangle 56"/>
          <p:cNvSpPr>
            <a:spLocks noChangeArrowheads="1"/>
          </p:cNvSpPr>
          <p:nvPr/>
        </p:nvSpPr>
        <p:spPr bwMode="auto">
          <a:xfrm>
            <a:off x="2370138" y="2251075"/>
            <a:ext cx="36512"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17" name="Rectangle 57"/>
          <p:cNvSpPr>
            <a:spLocks noChangeArrowheads="1"/>
          </p:cNvSpPr>
          <p:nvPr/>
        </p:nvSpPr>
        <p:spPr bwMode="auto">
          <a:xfrm>
            <a:off x="2370138" y="2251075"/>
            <a:ext cx="5397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18" name="Rectangle 58"/>
          <p:cNvSpPr>
            <a:spLocks noChangeArrowheads="1"/>
          </p:cNvSpPr>
          <p:nvPr/>
        </p:nvSpPr>
        <p:spPr bwMode="auto">
          <a:xfrm>
            <a:off x="2424113" y="2251075"/>
            <a:ext cx="34925"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19" name="Rectangle 59"/>
          <p:cNvSpPr>
            <a:spLocks noChangeArrowheads="1"/>
          </p:cNvSpPr>
          <p:nvPr/>
        </p:nvSpPr>
        <p:spPr bwMode="auto">
          <a:xfrm>
            <a:off x="2424113" y="2251075"/>
            <a:ext cx="52387"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20" name="Rectangle 60"/>
          <p:cNvSpPr>
            <a:spLocks noChangeArrowheads="1"/>
          </p:cNvSpPr>
          <p:nvPr/>
        </p:nvSpPr>
        <p:spPr bwMode="auto">
          <a:xfrm>
            <a:off x="2476500" y="2251075"/>
            <a:ext cx="34925"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21" name="Rectangle 61"/>
          <p:cNvSpPr>
            <a:spLocks noChangeArrowheads="1"/>
          </p:cNvSpPr>
          <p:nvPr/>
        </p:nvSpPr>
        <p:spPr bwMode="auto">
          <a:xfrm>
            <a:off x="2476500" y="2251075"/>
            <a:ext cx="53975"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22" name="Rectangle 62"/>
          <p:cNvSpPr>
            <a:spLocks noChangeArrowheads="1"/>
          </p:cNvSpPr>
          <p:nvPr/>
        </p:nvSpPr>
        <p:spPr bwMode="auto">
          <a:xfrm>
            <a:off x="2530475" y="2251075"/>
            <a:ext cx="34925"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23" name="Rectangle 63"/>
          <p:cNvSpPr>
            <a:spLocks noChangeArrowheads="1"/>
          </p:cNvSpPr>
          <p:nvPr/>
        </p:nvSpPr>
        <p:spPr bwMode="auto">
          <a:xfrm>
            <a:off x="2530475" y="2251075"/>
            <a:ext cx="52388"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24" name="Rectangle 64"/>
          <p:cNvSpPr>
            <a:spLocks noChangeArrowheads="1"/>
          </p:cNvSpPr>
          <p:nvPr/>
        </p:nvSpPr>
        <p:spPr bwMode="auto">
          <a:xfrm>
            <a:off x="2582863" y="2251075"/>
            <a:ext cx="34925" cy="3333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92225" name="Rectangle 65"/>
          <p:cNvSpPr>
            <a:spLocks noChangeArrowheads="1"/>
          </p:cNvSpPr>
          <p:nvPr/>
        </p:nvSpPr>
        <p:spPr bwMode="auto">
          <a:xfrm>
            <a:off x="2582863" y="2251075"/>
            <a:ext cx="52387" cy="492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226" name="Line 66"/>
          <p:cNvSpPr>
            <a:spLocks noChangeShapeType="1"/>
          </p:cNvSpPr>
          <p:nvPr/>
        </p:nvSpPr>
        <p:spPr bwMode="auto">
          <a:xfrm>
            <a:off x="2865438" y="2171700"/>
            <a:ext cx="2127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27" name="Freeform 67"/>
          <p:cNvSpPr>
            <a:spLocks/>
          </p:cNvSpPr>
          <p:nvPr/>
        </p:nvSpPr>
        <p:spPr bwMode="auto">
          <a:xfrm>
            <a:off x="2865438" y="2284413"/>
            <a:ext cx="636587" cy="96837"/>
          </a:xfrm>
          <a:custGeom>
            <a:avLst/>
            <a:gdLst>
              <a:gd name="T0" fmla="*/ 0 w 401"/>
              <a:gd name="T1" fmla="*/ 40 h 61"/>
              <a:gd name="T2" fmla="*/ 334 w 401"/>
              <a:gd name="T3" fmla="*/ 0 h 61"/>
              <a:gd name="T4" fmla="*/ 401 w 401"/>
              <a:gd name="T5" fmla="*/ 10 h 61"/>
              <a:gd name="T6" fmla="*/ 223 w 401"/>
              <a:gd name="T7" fmla="*/ 61 h 61"/>
              <a:gd name="T8" fmla="*/ 34 w 401"/>
              <a:gd name="T9" fmla="*/ 61 h 61"/>
              <a:gd name="T10" fmla="*/ 0 w 401"/>
              <a:gd name="T11" fmla="*/ 40 h 61"/>
            </a:gdLst>
            <a:ahLst/>
            <a:cxnLst>
              <a:cxn ang="0">
                <a:pos x="T0" y="T1"/>
              </a:cxn>
              <a:cxn ang="0">
                <a:pos x="T2" y="T3"/>
              </a:cxn>
              <a:cxn ang="0">
                <a:pos x="T4" y="T5"/>
              </a:cxn>
              <a:cxn ang="0">
                <a:pos x="T6" y="T7"/>
              </a:cxn>
              <a:cxn ang="0">
                <a:pos x="T8" y="T9"/>
              </a:cxn>
              <a:cxn ang="0">
                <a:pos x="T10" y="T11"/>
              </a:cxn>
            </a:cxnLst>
            <a:rect l="0" t="0" r="r" b="b"/>
            <a:pathLst>
              <a:path w="401" h="61">
                <a:moveTo>
                  <a:pt x="0" y="40"/>
                </a:moveTo>
                <a:lnTo>
                  <a:pt x="334" y="0"/>
                </a:lnTo>
                <a:lnTo>
                  <a:pt x="401" y="10"/>
                </a:lnTo>
                <a:lnTo>
                  <a:pt x="223" y="61"/>
                </a:lnTo>
                <a:lnTo>
                  <a:pt x="34" y="61"/>
                </a:lnTo>
                <a:lnTo>
                  <a:pt x="0" y="40"/>
                </a:lnTo>
                <a:close/>
              </a:path>
            </a:pathLst>
          </a:custGeom>
          <a:blipFill dpi="0" rotWithShape="0">
            <a:blip r:embed="rId2"/>
            <a:srcRect/>
            <a:tile tx="0" ty="0" sx="100000" sy="100000" flip="none" algn="tl"/>
          </a:blipFill>
          <a:ln w="17463">
            <a:solidFill>
              <a:srgbClr val="000000"/>
            </a:solidFill>
            <a:prstDash val="solid"/>
            <a:round/>
            <a:headEnd/>
            <a:tailEnd/>
          </a:ln>
        </p:spPr>
        <p:txBody>
          <a:bodyPr/>
          <a:lstStyle/>
          <a:p>
            <a:endParaRPr lang="en-IN"/>
          </a:p>
        </p:txBody>
      </p:sp>
      <p:sp>
        <p:nvSpPr>
          <p:cNvPr id="92228" name="Freeform 68"/>
          <p:cNvSpPr>
            <a:spLocks/>
          </p:cNvSpPr>
          <p:nvPr/>
        </p:nvSpPr>
        <p:spPr bwMode="auto">
          <a:xfrm>
            <a:off x="2865438" y="2300288"/>
            <a:ext cx="477837" cy="80962"/>
          </a:xfrm>
          <a:custGeom>
            <a:avLst/>
            <a:gdLst>
              <a:gd name="T0" fmla="*/ 0 w 301"/>
              <a:gd name="T1" fmla="*/ 30 h 51"/>
              <a:gd name="T2" fmla="*/ 256 w 301"/>
              <a:gd name="T3" fmla="*/ 0 h 51"/>
              <a:gd name="T4" fmla="*/ 301 w 301"/>
              <a:gd name="T5" fmla="*/ 10 h 51"/>
              <a:gd name="T6" fmla="*/ 34 w 301"/>
              <a:gd name="T7" fmla="*/ 51 h 51"/>
              <a:gd name="T8" fmla="*/ 0 w 301"/>
              <a:gd name="T9" fmla="*/ 30 h 51"/>
            </a:gdLst>
            <a:ahLst/>
            <a:cxnLst>
              <a:cxn ang="0">
                <a:pos x="T0" y="T1"/>
              </a:cxn>
              <a:cxn ang="0">
                <a:pos x="T2" y="T3"/>
              </a:cxn>
              <a:cxn ang="0">
                <a:pos x="T4" y="T5"/>
              </a:cxn>
              <a:cxn ang="0">
                <a:pos x="T6" y="T7"/>
              </a:cxn>
              <a:cxn ang="0">
                <a:pos x="T8" y="T9"/>
              </a:cxn>
            </a:cxnLst>
            <a:rect l="0" t="0" r="r" b="b"/>
            <a:pathLst>
              <a:path w="301" h="51">
                <a:moveTo>
                  <a:pt x="0" y="30"/>
                </a:moveTo>
                <a:lnTo>
                  <a:pt x="256" y="0"/>
                </a:lnTo>
                <a:lnTo>
                  <a:pt x="301" y="10"/>
                </a:lnTo>
                <a:lnTo>
                  <a:pt x="34" y="51"/>
                </a:lnTo>
                <a:lnTo>
                  <a:pt x="0" y="30"/>
                </a:lnTo>
                <a:close/>
              </a:path>
            </a:pathLst>
          </a:custGeom>
          <a:blipFill dpi="0" rotWithShape="0">
            <a:blip r:embed="rId4"/>
            <a:srcRect/>
            <a:tile tx="0" ty="0" sx="100000" sy="100000" flip="none" algn="tl"/>
          </a:blipFill>
          <a:ln w="17463">
            <a:solidFill>
              <a:srgbClr val="000000"/>
            </a:solidFill>
            <a:prstDash val="solid"/>
            <a:round/>
            <a:headEnd/>
            <a:tailEnd/>
          </a:ln>
        </p:spPr>
        <p:txBody>
          <a:bodyPr/>
          <a:lstStyle/>
          <a:p>
            <a:endParaRPr lang="en-IN"/>
          </a:p>
        </p:txBody>
      </p:sp>
      <p:sp>
        <p:nvSpPr>
          <p:cNvPr id="92229" name="Freeform 69"/>
          <p:cNvSpPr>
            <a:spLocks/>
          </p:cNvSpPr>
          <p:nvPr/>
        </p:nvSpPr>
        <p:spPr bwMode="auto">
          <a:xfrm>
            <a:off x="585788" y="2235200"/>
            <a:ext cx="158750" cy="49213"/>
          </a:xfrm>
          <a:custGeom>
            <a:avLst/>
            <a:gdLst>
              <a:gd name="T0" fmla="*/ 22 w 100"/>
              <a:gd name="T1" fmla="*/ 0 h 31"/>
              <a:gd name="T2" fmla="*/ 55 w 100"/>
              <a:gd name="T3" fmla="*/ 0 h 31"/>
              <a:gd name="T4" fmla="*/ 100 w 100"/>
              <a:gd name="T5" fmla="*/ 0 h 31"/>
              <a:gd name="T6" fmla="*/ 100 w 100"/>
              <a:gd name="T7" fmla="*/ 10 h 31"/>
              <a:gd name="T8" fmla="*/ 55 w 100"/>
              <a:gd name="T9" fmla="*/ 31 h 31"/>
              <a:gd name="T10" fmla="*/ 33 w 100"/>
              <a:gd name="T11" fmla="*/ 20 h 31"/>
              <a:gd name="T12" fmla="*/ 0 w 100"/>
              <a:gd name="T13" fmla="*/ 10 h 31"/>
              <a:gd name="T14" fmla="*/ 22 w 100"/>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31">
                <a:moveTo>
                  <a:pt x="22" y="0"/>
                </a:moveTo>
                <a:lnTo>
                  <a:pt x="55" y="0"/>
                </a:lnTo>
                <a:lnTo>
                  <a:pt x="100" y="0"/>
                </a:lnTo>
                <a:lnTo>
                  <a:pt x="100" y="10"/>
                </a:lnTo>
                <a:lnTo>
                  <a:pt x="55" y="31"/>
                </a:lnTo>
                <a:lnTo>
                  <a:pt x="33" y="20"/>
                </a:lnTo>
                <a:lnTo>
                  <a:pt x="0" y="10"/>
                </a:lnTo>
                <a:lnTo>
                  <a:pt x="22" y="0"/>
                </a:lnTo>
                <a:close/>
              </a:path>
            </a:pathLst>
          </a:custGeom>
          <a:solidFill>
            <a:srgbClr val="000000"/>
          </a:solidFill>
          <a:ln w="17463">
            <a:solidFill>
              <a:srgbClr val="000000"/>
            </a:solidFill>
            <a:prstDash val="solid"/>
            <a:round/>
            <a:headEnd/>
            <a:tailEnd/>
          </a:ln>
        </p:spPr>
        <p:txBody>
          <a:bodyPr/>
          <a:lstStyle/>
          <a:p>
            <a:endParaRPr lang="en-IN"/>
          </a:p>
        </p:txBody>
      </p:sp>
      <p:sp>
        <p:nvSpPr>
          <p:cNvPr id="92230" name="Line 70"/>
          <p:cNvSpPr>
            <a:spLocks noChangeShapeType="1"/>
          </p:cNvSpPr>
          <p:nvPr/>
        </p:nvSpPr>
        <p:spPr bwMode="auto">
          <a:xfrm flipV="1">
            <a:off x="673100" y="2235200"/>
            <a:ext cx="19050" cy="49213"/>
          </a:xfrm>
          <a:prstGeom prst="line">
            <a:avLst/>
          </a:prstGeom>
          <a:noFill/>
          <a:ln w="17463">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31" name="Line 71"/>
          <p:cNvSpPr>
            <a:spLocks noChangeShapeType="1"/>
          </p:cNvSpPr>
          <p:nvPr/>
        </p:nvSpPr>
        <p:spPr bwMode="auto">
          <a:xfrm flipV="1">
            <a:off x="638175" y="2235200"/>
            <a:ext cx="17463" cy="31750"/>
          </a:xfrm>
          <a:prstGeom prst="line">
            <a:avLst/>
          </a:prstGeom>
          <a:noFill/>
          <a:ln w="17463">
            <a:solidFill>
              <a:srgbClr val="FF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32" name="Freeform 72"/>
          <p:cNvSpPr>
            <a:spLocks/>
          </p:cNvSpPr>
          <p:nvPr/>
        </p:nvSpPr>
        <p:spPr bwMode="auto">
          <a:xfrm>
            <a:off x="938213" y="2219325"/>
            <a:ext cx="71437" cy="128588"/>
          </a:xfrm>
          <a:custGeom>
            <a:avLst/>
            <a:gdLst>
              <a:gd name="T0" fmla="*/ 0 w 45"/>
              <a:gd name="T1" fmla="*/ 0 h 81"/>
              <a:gd name="T2" fmla="*/ 45 w 45"/>
              <a:gd name="T3" fmla="*/ 0 h 81"/>
              <a:gd name="T4" fmla="*/ 45 w 45"/>
              <a:gd name="T5" fmla="*/ 0 h 81"/>
              <a:gd name="T6" fmla="*/ 45 w 45"/>
              <a:gd name="T7" fmla="*/ 81 h 81"/>
              <a:gd name="T8" fmla="*/ 45 w 45"/>
              <a:gd name="T9" fmla="*/ 81 h 81"/>
              <a:gd name="T10" fmla="*/ 0 w 45"/>
              <a:gd name="T11" fmla="*/ 81 h 81"/>
              <a:gd name="T12" fmla="*/ 0 w 45"/>
              <a:gd name="T13" fmla="*/ 71 h 81"/>
              <a:gd name="T14" fmla="*/ 0 w 45"/>
              <a:gd name="T15" fmla="*/ 0 h 81"/>
              <a:gd name="T16" fmla="*/ 0 w 45"/>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1">
                <a:moveTo>
                  <a:pt x="0" y="0"/>
                </a:moveTo>
                <a:lnTo>
                  <a:pt x="45" y="0"/>
                </a:lnTo>
                <a:lnTo>
                  <a:pt x="45" y="0"/>
                </a:lnTo>
                <a:lnTo>
                  <a:pt x="45" y="81"/>
                </a:lnTo>
                <a:lnTo>
                  <a:pt x="45" y="81"/>
                </a:lnTo>
                <a:lnTo>
                  <a:pt x="0" y="81"/>
                </a:lnTo>
                <a:lnTo>
                  <a:pt x="0" y="71"/>
                </a:lnTo>
                <a:lnTo>
                  <a:pt x="0" y="0"/>
                </a:lnTo>
                <a:lnTo>
                  <a:pt x="0" y="0"/>
                </a:lnTo>
                <a:close/>
              </a:path>
            </a:pathLst>
          </a:custGeom>
          <a:blipFill dpi="0" rotWithShape="0">
            <a:blip r:embed="rId5"/>
            <a:srcRect/>
            <a:tile tx="0" ty="0" sx="100000" sy="100000" flip="none" algn="tl"/>
          </a:blipFill>
          <a:ln w="17463">
            <a:solidFill>
              <a:srgbClr val="000000"/>
            </a:solidFill>
            <a:prstDash val="solid"/>
            <a:round/>
            <a:headEnd/>
            <a:tailEnd/>
          </a:ln>
        </p:spPr>
        <p:txBody>
          <a:bodyPr/>
          <a:lstStyle/>
          <a:p>
            <a:endParaRPr lang="en-IN"/>
          </a:p>
        </p:txBody>
      </p:sp>
      <p:sp>
        <p:nvSpPr>
          <p:cNvPr id="92233" name="Freeform 73"/>
          <p:cNvSpPr>
            <a:spLocks/>
          </p:cNvSpPr>
          <p:nvPr/>
        </p:nvSpPr>
        <p:spPr bwMode="auto">
          <a:xfrm>
            <a:off x="938213" y="2219325"/>
            <a:ext cx="71437" cy="128588"/>
          </a:xfrm>
          <a:custGeom>
            <a:avLst/>
            <a:gdLst>
              <a:gd name="T0" fmla="*/ 0 w 45"/>
              <a:gd name="T1" fmla="*/ 0 h 81"/>
              <a:gd name="T2" fmla="*/ 45 w 45"/>
              <a:gd name="T3" fmla="*/ 0 h 81"/>
              <a:gd name="T4" fmla="*/ 45 w 45"/>
              <a:gd name="T5" fmla="*/ 0 h 81"/>
              <a:gd name="T6" fmla="*/ 45 w 45"/>
              <a:gd name="T7" fmla="*/ 81 h 81"/>
              <a:gd name="T8" fmla="*/ 45 w 45"/>
              <a:gd name="T9" fmla="*/ 81 h 81"/>
              <a:gd name="T10" fmla="*/ 0 w 45"/>
              <a:gd name="T11" fmla="*/ 81 h 81"/>
              <a:gd name="T12" fmla="*/ 0 w 45"/>
              <a:gd name="T13" fmla="*/ 71 h 81"/>
              <a:gd name="T14" fmla="*/ 0 w 45"/>
              <a:gd name="T15" fmla="*/ 0 h 81"/>
              <a:gd name="T16" fmla="*/ 0 w 45"/>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1">
                <a:moveTo>
                  <a:pt x="0" y="0"/>
                </a:moveTo>
                <a:lnTo>
                  <a:pt x="45" y="0"/>
                </a:lnTo>
                <a:lnTo>
                  <a:pt x="45" y="0"/>
                </a:lnTo>
                <a:lnTo>
                  <a:pt x="45" y="81"/>
                </a:lnTo>
                <a:lnTo>
                  <a:pt x="45" y="81"/>
                </a:lnTo>
                <a:lnTo>
                  <a:pt x="0" y="81"/>
                </a:lnTo>
                <a:lnTo>
                  <a:pt x="0" y="71"/>
                </a:lnTo>
                <a:lnTo>
                  <a:pt x="0"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34" name="Freeform 74"/>
          <p:cNvSpPr>
            <a:spLocks/>
          </p:cNvSpPr>
          <p:nvPr/>
        </p:nvSpPr>
        <p:spPr bwMode="auto">
          <a:xfrm>
            <a:off x="407988" y="2347913"/>
            <a:ext cx="955675" cy="146050"/>
          </a:xfrm>
          <a:custGeom>
            <a:avLst/>
            <a:gdLst>
              <a:gd name="T0" fmla="*/ 0 w 602"/>
              <a:gd name="T1" fmla="*/ 0 h 92"/>
              <a:gd name="T2" fmla="*/ 89 w 602"/>
              <a:gd name="T3" fmla="*/ 31 h 92"/>
              <a:gd name="T4" fmla="*/ 323 w 602"/>
              <a:gd name="T5" fmla="*/ 61 h 92"/>
              <a:gd name="T6" fmla="*/ 591 w 602"/>
              <a:gd name="T7" fmla="*/ 82 h 92"/>
              <a:gd name="T8" fmla="*/ 602 w 602"/>
              <a:gd name="T9" fmla="*/ 92 h 92"/>
              <a:gd name="T10" fmla="*/ 212 w 602"/>
              <a:gd name="T11" fmla="*/ 92 h 92"/>
              <a:gd name="T12" fmla="*/ 123 w 602"/>
              <a:gd name="T13" fmla="*/ 82 h 92"/>
              <a:gd name="T14" fmla="*/ 56 w 602"/>
              <a:gd name="T15" fmla="*/ 71 h 92"/>
              <a:gd name="T16" fmla="*/ 12 w 602"/>
              <a:gd name="T17" fmla="*/ 41 h 92"/>
              <a:gd name="T18" fmla="*/ 0 w 602"/>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92">
                <a:moveTo>
                  <a:pt x="0" y="0"/>
                </a:moveTo>
                <a:lnTo>
                  <a:pt x="89" y="31"/>
                </a:lnTo>
                <a:lnTo>
                  <a:pt x="323" y="61"/>
                </a:lnTo>
                <a:lnTo>
                  <a:pt x="591" y="82"/>
                </a:lnTo>
                <a:lnTo>
                  <a:pt x="602" y="92"/>
                </a:lnTo>
                <a:lnTo>
                  <a:pt x="212" y="92"/>
                </a:lnTo>
                <a:lnTo>
                  <a:pt x="123" y="82"/>
                </a:lnTo>
                <a:lnTo>
                  <a:pt x="56" y="71"/>
                </a:lnTo>
                <a:lnTo>
                  <a:pt x="12" y="41"/>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2235" name="Freeform 75"/>
          <p:cNvSpPr>
            <a:spLocks/>
          </p:cNvSpPr>
          <p:nvPr/>
        </p:nvSpPr>
        <p:spPr bwMode="auto">
          <a:xfrm>
            <a:off x="2706688" y="2687638"/>
            <a:ext cx="847725" cy="854075"/>
          </a:xfrm>
          <a:custGeom>
            <a:avLst/>
            <a:gdLst>
              <a:gd name="T0" fmla="*/ 256 w 534"/>
              <a:gd name="T1" fmla="*/ 61 h 538"/>
              <a:gd name="T2" fmla="*/ 256 w 534"/>
              <a:gd name="T3" fmla="*/ 91 h 538"/>
              <a:gd name="T4" fmla="*/ 234 w 534"/>
              <a:gd name="T5" fmla="*/ 111 h 538"/>
              <a:gd name="T6" fmla="*/ 200 w 534"/>
              <a:gd name="T7" fmla="*/ 122 h 538"/>
              <a:gd name="T8" fmla="*/ 267 w 534"/>
              <a:gd name="T9" fmla="*/ 213 h 538"/>
              <a:gd name="T10" fmla="*/ 334 w 534"/>
              <a:gd name="T11" fmla="*/ 244 h 538"/>
              <a:gd name="T12" fmla="*/ 401 w 534"/>
              <a:gd name="T13" fmla="*/ 244 h 538"/>
              <a:gd name="T14" fmla="*/ 445 w 534"/>
              <a:gd name="T15" fmla="*/ 233 h 538"/>
              <a:gd name="T16" fmla="*/ 390 w 534"/>
              <a:gd name="T17" fmla="*/ 213 h 538"/>
              <a:gd name="T18" fmla="*/ 379 w 534"/>
              <a:gd name="T19" fmla="*/ 91 h 538"/>
              <a:gd name="T20" fmla="*/ 501 w 534"/>
              <a:gd name="T21" fmla="*/ 111 h 538"/>
              <a:gd name="T22" fmla="*/ 534 w 534"/>
              <a:gd name="T23" fmla="*/ 162 h 538"/>
              <a:gd name="T24" fmla="*/ 490 w 534"/>
              <a:gd name="T25" fmla="*/ 213 h 538"/>
              <a:gd name="T26" fmla="*/ 512 w 534"/>
              <a:gd name="T27" fmla="*/ 233 h 538"/>
              <a:gd name="T28" fmla="*/ 356 w 534"/>
              <a:gd name="T29" fmla="*/ 274 h 538"/>
              <a:gd name="T30" fmla="*/ 334 w 534"/>
              <a:gd name="T31" fmla="*/ 274 h 538"/>
              <a:gd name="T32" fmla="*/ 200 w 534"/>
              <a:gd name="T33" fmla="*/ 233 h 538"/>
              <a:gd name="T34" fmla="*/ 189 w 534"/>
              <a:gd name="T35" fmla="*/ 294 h 538"/>
              <a:gd name="T36" fmla="*/ 301 w 534"/>
              <a:gd name="T37" fmla="*/ 345 h 538"/>
              <a:gd name="T38" fmla="*/ 334 w 534"/>
              <a:gd name="T39" fmla="*/ 498 h 538"/>
              <a:gd name="T40" fmla="*/ 390 w 534"/>
              <a:gd name="T41" fmla="*/ 528 h 538"/>
              <a:gd name="T42" fmla="*/ 379 w 534"/>
              <a:gd name="T43" fmla="*/ 538 h 538"/>
              <a:gd name="T44" fmla="*/ 312 w 534"/>
              <a:gd name="T45" fmla="*/ 538 h 538"/>
              <a:gd name="T46" fmla="*/ 289 w 534"/>
              <a:gd name="T47" fmla="*/ 538 h 538"/>
              <a:gd name="T48" fmla="*/ 245 w 534"/>
              <a:gd name="T49" fmla="*/ 406 h 538"/>
              <a:gd name="T50" fmla="*/ 178 w 534"/>
              <a:gd name="T51" fmla="*/ 508 h 538"/>
              <a:gd name="T52" fmla="*/ 78 w 534"/>
              <a:gd name="T53" fmla="*/ 528 h 538"/>
              <a:gd name="T54" fmla="*/ 145 w 534"/>
              <a:gd name="T55" fmla="*/ 406 h 538"/>
              <a:gd name="T56" fmla="*/ 44 w 534"/>
              <a:gd name="T57" fmla="*/ 386 h 538"/>
              <a:gd name="T58" fmla="*/ 44 w 534"/>
              <a:gd name="T59" fmla="*/ 335 h 538"/>
              <a:gd name="T60" fmla="*/ 22 w 534"/>
              <a:gd name="T61" fmla="*/ 284 h 538"/>
              <a:gd name="T62" fmla="*/ 0 w 534"/>
              <a:gd name="T63" fmla="*/ 152 h 538"/>
              <a:gd name="T64" fmla="*/ 33 w 534"/>
              <a:gd name="T65" fmla="*/ 142 h 538"/>
              <a:gd name="T66" fmla="*/ 56 w 534"/>
              <a:gd name="T67" fmla="*/ 223 h 538"/>
              <a:gd name="T68" fmla="*/ 89 w 534"/>
              <a:gd name="T69" fmla="*/ 142 h 538"/>
              <a:gd name="T70" fmla="*/ 156 w 534"/>
              <a:gd name="T71" fmla="*/ 101 h 538"/>
              <a:gd name="T72" fmla="*/ 156 w 534"/>
              <a:gd name="T73" fmla="*/ 71 h 538"/>
              <a:gd name="T74" fmla="*/ 178 w 534"/>
              <a:gd name="T75" fmla="*/ 20 h 538"/>
              <a:gd name="T76" fmla="*/ 212 w 534"/>
              <a:gd name="T77" fmla="*/ 0 h 538"/>
              <a:gd name="T78" fmla="*/ 256 w 534"/>
              <a:gd name="T79" fmla="*/ 20 h 538"/>
              <a:gd name="T80" fmla="*/ 256 w 534"/>
              <a:gd name="T81" fmla="*/ 4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538">
                <a:moveTo>
                  <a:pt x="256" y="40"/>
                </a:moveTo>
                <a:lnTo>
                  <a:pt x="256" y="61"/>
                </a:lnTo>
                <a:lnTo>
                  <a:pt x="245" y="71"/>
                </a:lnTo>
                <a:lnTo>
                  <a:pt x="256" y="91"/>
                </a:lnTo>
                <a:lnTo>
                  <a:pt x="245" y="91"/>
                </a:lnTo>
                <a:lnTo>
                  <a:pt x="234" y="111"/>
                </a:lnTo>
                <a:lnTo>
                  <a:pt x="212" y="111"/>
                </a:lnTo>
                <a:lnTo>
                  <a:pt x="200" y="122"/>
                </a:lnTo>
                <a:lnTo>
                  <a:pt x="223" y="172"/>
                </a:lnTo>
                <a:lnTo>
                  <a:pt x="267" y="213"/>
                </a:lnTo>
                <a:lnTo>
                  <a:pt x="334" y="233"/>
                </a:lnTo>
                <a:lnTo>
                  <a:pt x="334" y="244"/>
                </a:lnTo>
                <a:lnTo>
                  <a:pt x="367" y="244"/>
                </a:lnTo>
                <a:lnTo>
                  <a:pt x="401" y="244"/>
                </a:lnTo>
                <a:lnTo>
                  <a:pt x="401" y="233"/>
                </a:lnTo>
                <a:lnTo>
                  <a:pt x="445" y="233"/>
                </a:lnTo>
                <a:lnTo>
                  <a:pt x="445" y="213"/>
                </a:lnTo>
                <a:lnTo>
                  <a:pt x="390" y="213"/>
                </a:lnTo>
                <a:lnTo>
                  <a:pt x="379" y="213"/>
                </a:lnTo>
                <a:lnTo>
                  <a:pt x="379" y="91"/>
                </a:lnTo>
                <a:lnTo>
                  <a:pt x="390" y="91"/>
                </a:lnTo>
                <a:lnTo>
                  <a:pt x="501" y="111"/>
                </a:lnTo>
                <a:lnTo>
                  <a:pt x="501" y="152"/>
                </a:lnTo>
                <a:lnTo>
                  <a:pt x="534" y="162"/>
                </a:lnTo>
                <a:lnTo>
                  <a:pt x="534" y="213"/>
                </a:lnTo>
                <a:lnTo>
                  <a:pt x="490" y="213"/>
                </a:lnTo>
                <a:lnTo>
                  <a:pt x="490" y="233"/>
                </a:lnTo>
                <a:lnTo>
                  <a:pt x="512" y="233"/>
                </a:lnTo>
                <a:lnTo>
                  <a:pt x="512" y="274"/>
                </a:lnTo>
                <a:lnTo>
                  <a:pt x="356" y="274"/>
                </a:lnTo>
                <a:lnTo>
                  <a:pt x="334" y="264"/>
                </a:lnTo>
                <a:lnTo>
                  <a:pt x="334" y="274"/>
                </a:lnTo>
                <a:lnTo>
                  <a:pt x="245" y="264"/>
                </a:lnTo>
                <a:lnTo>
                  <a:pt x="200" y="233"/>
                </a:lnTo>
                <a:lnTo>
                  <a:pt x="178" y="264"/>
                </a:lnTo>
                <a:lnTo>
                  <a:pt x="189" y="294"/>
                </a:lnTo>
                <a:lnTo>
                  <a:pt x="267" y="315"/>
                </a:lnTo>
                <a:lnTo>
                  <a:pt x="301" y="345"/>
                </a:lnTo>
                <a:lnTo>
                  <a:pt x="345" y="487"/>
                </a:lnTo>
                <a:lnTo>
                  <a:pt x="334" y="498"/>
                </a:lnTo>
                <a:lnTo>
                  <a:pt x="356" y="508"/>
                </a:lnTo>
                <a:lnTo>
                  <a:pt x="390" y="528"/>
                </a:lnTo>
                <a:lnTo>
                  <a:pt x="390" y="538"/>
                </a:lnTo>
                <a:lnTo>
                  <a:pt x="379" y="538"/>
                </a:lnTo>
                <a:lnTo>
                  <a:pt x="334" y="538"/>
                </a:lnTo>
                <a:lnTo>
                  <a:pt x="312" y="538"/>
                </a:lnTo>
                <a:lnTo>
                  <a:pt x="301" y="538"/>
                </a:lnTo>
                <a:lnTo>
                  <a:pt x="289" y="538"/>
                </a:lnTo>
                <a:lnTo>
                  <a:pt x="289" y="508"/>
                </a:lnTo>
                <a:lnTo>
                  <a:pt x="245" y="406"/>
                </a:lnTo>
                <a:lnTo>
                  <a:pt x="178" y="406"/>
                </a:lnTo>
                <a:lnTo>
                  <a:pt x="178" y="508"/>
                </a:lnTo>
                <a:lnTo>
                  <a:pt x="245" y="528"/>
                </a:lnTo>
                <a:lnTo>
                  <a:pt x="78" y="528"/>
                </a:lnTo>
                <a:lnTo>
                  <a:pt x="145" y="508"/>
                </a:lnTo>
                <a:lnTo>
                  <a:pt x="145" y="406"/>
                </a:lnTo>
                <a:lnTo>
                  <a:pt x="56" y="406"/>
                </a:lnTo>
                <a:lnTo>
                  <a:pt x="44" y="386"/>
                </a:lnTo>
                <a:lnTo>
                  <a:pt x="33" y="355"/>
                </a:lnTo>
                <a:lnTo>
                  <a:pt x="44" y="335"/>
                </a:lnTo>
                <a:lnTo>
                  <a:pt x="33" y="284"/>
                </a:lnTo>
                <a:lnTo>
                  <a:pt x="22" y="284"/>
                </a:lnTo>
                <a:lnTo>
                  <a:pt x="0" y="254"/>
                </a:lnTo>
                <a:lnTo>
                  <a:pt x="0" y="152"/>
                </a:lnTo>
                <a:lnTo>
                  <a:pt x="11" y="142"/>
                </a:lnTo>
                <a:lnTo>
                  <a:pt x="33" y="142"/>
                </a:lnTo>
                <a:lnTo>
                  <a:pt x="44" y="152"/>
                </a:lnTo>
                <a:lnTo>
                  <a:pt x="56" y="223"/>
                </a:lnTo>
                <a:lnTo>
                  <a:pt x="67" y="193"/>
                </a:lnTo>
                <a:lnTo>
                  <a:pt x="89" y="142"/>
                </a:lnTo>
                <a:lnTo>
                  <a:pt x="122" y="111"/>
                </a:lnTo>
                <a:lnTo>
                  <a:pt x="156" y="101"/>
                </a:lnTo>
                <a:lnTo>
                  <a:pt x="167" y="81"/>
                </a:lnTo>
                <a:lnTo>
                  <a:pt x="156" y="71"/>
                </a:lnTo>
                <a:lnTo>
                  <a:pt x="156" y="40"/>
                </a:lnTo>
                <a:lnTo>
                  <a:pt x="178" y="20"/>
                </a:lnTo>
                <a:lnTo>
                  <a:pt x="189" y="10"/>
                </a:lnTo>
                <a:lnTo>
                  <a:pt x="212" y="0"/>
                </a:lnTo>
                <a:lnTo>
                  <a:pt x="223" y="10"/>
                </a:lnTo>
                <a:lnTo>
                  <a:pt x="256" y="20"/>
                </a:lnTo>
                <a:lnTo>
                  <a:pt x="267" y="40"/>
                </a:lnTo>
                <a:lnTo>
                  <a:pt x="256" y="40"/>
                </a:lnTo>
                <a:close/>
              </a:path>
            </a:pathLst>
          </a:custGeom>
          <a:solidFill>
            <a:srgbClr val="FFFFFF"/>
          </a:solidFill>
          <a:ln w="17463">
            <a:solidFill>
              <a:srgbClr val="000000"/>
            </a:solidFill>
            <a:prstDash val="solid"/>
            <a:round/>
            <a:headEnd/>
            <a:tailEnd/>
          </a:ln>
        </p:spPr>
        <p:txBody>
          <a:bodyPr/>
          <a:lstStyle/>
          <a:p>
            <a:endParaRPr lang="en-IN"/>
          </a:p>
        </p:txBody>
      </p:sp>
      <p:sp>
        <p:nvSpPr>
          <p:cNvPr id="92236" name="Freeform 76"/>
          <p:cNvSpPr>
            <a:spLocks/>
          </p:cNvSpPr>
          <p:nvPr/>
        </p:nvSpPr>
        <p:spPr bwMode="auto">
          <a:xfrm>
            <a:off x="3325813" y="2832100"/>
            <a:ext cx="1587" cy="193675"/>
          </a:xfrm>
          <a:custGeom>
            <a:avLst/>
            <a:gdLst>
              <a:gd name="T0" fmla="*/ 10 h 122"/>
              <a:gd name="T1" fmla="*/ 0 h 122"/>
              <a:gd name="T2" fmla="*/ 122 h 122"/>
              <a:gd name="T3" fmla="*/ 112 h 122"/>
              <a:gd name="T4" fmla="*/ 10 h 122"/>
            </a:gdLst>
            <a:ahLst/>
            <a:cxnLst>
              <a:cxn ang="0">
                <a:pos x="0" y="T0"/>
              </a:cxn>
              <a:cxn ang="0">
                <a:pos x="0" y="T1"/>
              </a:cxn>
              <a:cxn ang="0">
                <a:pos x="0" y="T2"/>
              </a:cxn>
              <a:cxn ang="0">
                <a:pos x="0" y="T3"/>
              </a:cxn>
              <a:cxn ang="0">
                <a:pos x="0" y="T4"/>
              </a:cxn>
            </a:cxnLst>
            <a:rect l="0" t="0" r="r" b="b"/>
            <a:pathLst>
              <a:path h="122">
                <a:moveTo>
                  <a:pt x="0" y="10"/>
                </a:moveTo>
                <a:lnTo>
                  <a:pt x="0" y="0"/>
                </a:lnTo>
                <a:lnTo>
                  <a:pt x="0" y="122"/>
                </a:lnTo>
                <a:lnTo>
                  <a:pt x="0" y="112"/>
                </a:lnTo>
                <a:lnTo>
                  <a:pt x="0" y="10"/>
                </a:lnTo>
                <a:close/>
              </a:path>
            </a:pathLst>
          </a:custGeom>
          <a:solidFill>
            <a:srgbClr val="FFFFFF"/>
          </a:solidFill>
          <a:ln w="17463">
            <a:solidFill>
              <a:srgbClr val="000000"/>
            </a:solidFill>
            <a:prstDash val="solid"/>
            <a:round/>
            <a:headEnd/>
            <a:tailEnd/>
          </a:ln>
        </p:spPr>
        <p:txBody>
          <a:bodyPr/>
          <a:lstStyle/>
          <a:p>
            <a:endParaRPr lang="en-IN"/>
          </a:p>
        </p:txBody>
      </p:sp>
      <p:sp>
        <p:nvSpPr>
          <p:cNvPr id="92237" name="Freeform 77"/>
          <p:cNvSpPr>
            <a:spLocks/>
          </p:cNvSpPr>
          <p:nvPr/>
        </p:nvSpPr>
        <p:spPr bwMode="auto">
          <a:xfrm>
            <a:off x="2795588" y="3154363"/>
            <a:ext cx="34925" cy="49212"/>
          </a:xfrm>
          <a:custGeom>
            <a:avLst/>
            <a:gdLst>
              <a:gd name="T0" fmla="*/ 0 w 22"/>
              <a:gd name="T1" fmla="*/ 0 h 31"/>
              <a:gd name="T2" fmla="*/ 11 w 22"/>
              <a:gd name="T3" fmla="*/ 31 h 31"/>
              <a:gd name="T4" fmla="*/ 22 w 22"/>
              <a:gd name="T5" fmla="*/ 31 h 31"/>
              <a:gd name="T6" fmla="*/ 11 w 22"/>
              <a:gd name="T7" fmla="*/ 0 h 31"/>
              <a:gd name="T8" fmla="*/ 0 w 22"/>
              <a:gd name="T9" fmla="*/ 0 h 31"/>
            </a:gdLst>
            <a:ahLst/>
            <a:cxnLst>
              <a:cxn ang="0">
                <a:pos x="T0" y="T1"/>
              </a:cxn>
              <a:cxn ang="0">
                <a:pos x="T2" y="T3"/>
              </a:cxn>
              <a:cxn ang="0">
                <a:pos x="T4" y="T5"/>
              </a:cxn>
              <a:cxn ang="0">
                <a:pos x="T6" y="T7"/>
              </a:cxn>
              <a:cxn ang="0">
                <a:pos x="T8" y="T9"/>
              </a:cxn>
            </a:cxnLst>
            <a:rect l="0" t="0" r="r" b="b"/>
            <a:pathLst>
              <a:path w="22" h="31">
                <a:moveTo>
                  <a:pt x="0" y="0"/>
                </a:moveTo>
                <a:lnTo>
                  <a:pt x="11" y="31"/>
                </a:lnTo>
                <a:lnTo>
                  <a:pt x="22" y="31"/>
                </a:lnTo>
                <a:lnTo>
                  <a:pt x="11"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38" name="Oval 78"/>
          <p:cNvSpPr>
            <a:spLocks noChangeArrowheads="1"/>
          </p:cNvSpPr>
          <p:nvPr/>
        </p:nvSpPr>
        <p:spPr bwMode="auto">
          <a:xfrm>
            <a:off x="2813050" y="3525838"/>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239" name="Oval 79"/>
          <p:cNvSpPr>
            <a:spLocks noChangeArrowheads="1"/>
          </p:cNvSpPr>
          <p:nvPr/>
        </p:nvSpPr>
        <p:spPr bwMode="auto">
          <a:xfrm>
            <a:off x="3078163" y="3525838"/>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240" name="Freeform 80"/>
          <p:cNvSpPr>
            <a:spLocks/>
          </p:cNvSpPr>
          <p:nvPr/>
        </p:nvSpPr>
        <p:spPr bwMode="auto">
          <a:xfrm>
            <a:off x="3254375" y="3122613"/>
            <a:ext cx="300038" cy="419100"/>
          </a:xfrm>
          <a:custGeom>
            <a:avLst/>
            <a:gdLst>
              <a:gd name="T0" fmla="*/ 0 w 189"/>
              <a:gd name="T1" fmla="*/ 0 h 264"/>
              <a:gd name="T2" fmla="*/ 189 w 189"/>
              <a:gd name="T3" fmla="*/ 0 h 264"/>
              <a:gd name="T4" fmla="*/ 189 w 189"/>
              <a:gd name="T5" fmla="*/ 31 h 264"/>
              <a:gd name="T6" fmla="*/ 145 w 189"/>
              <a:gd name="T7" fmla="*/ 31 h 264"/>
              <a:gd name="T8" fmla="*/ 145 w 189"/>
              <a:gd name="T9" fmla="*/ 264 h 264"/>
              <a:gd name="T10" fmla="*/ 67 w 189"/>
              <a:gd name="T11" fmla="*/ 264 h 264"/>
              <a:gd name="T12" fmla="*/ 89 w 189"/>
              <a:gd name="T13" fmla="*/ 234 h 264"/>
              <a:gd name="T14" fmla="*/ 123 w 189"/>
              <a:gd name="T15" fmla="*/ 234 h 264"/>
              <a:gd name="T16" fmla="*/ 123 w 189"/>
              <a:gd name="T17" fmla="*/ 31 h 264"/>
              <a:gd name="T18" fmla="*/ 11 w 189"/>
              <a:gd name="T19" fmla="*/ 31 h 264"/>
              <a:gd name="T20" fmla="*/ 0 w 189"/>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264">
                <a:moveTo>
                  <a:pt x="0" y="0"/>
                </a:moveTo>
                <a:lnTo>
                  <a:pt x="189" y="0"/>
                </a:lnTo>
                <a:lnTo>
                  <a:pt x="189" y="31"/>
                </a:lnTo>
                <a:lnTo>
                  <a:pt x="145" y="31"/>
                </a:lnTo>
                <a:lnTo>
                  <a:pt x="145" y="264"/>
                </a:lnTo>
                <a:lnTo>
                  <a:pt x="67" y="264"/>
                </a:lnTo>
                <a:lnTo>
                  <a:pt x="89" y="234"/>
                </a:lnTo>
                <a:lnTo>
                  <a:pt x="123" y="234"/>
                </a:lnTo>
                <a:lnTo>
                  <a:pt x="123" y="31"/>
                </a:lnTo>
                <a:lnTo>
                  <a:pt x="11" y="31"/>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41" name="Freeform 81"/>
          <p:cNvSpPr>
            <a:spLocks/>
          </p:cNvSpPr>
          <p:nvPr/>
        </p:nvSpPr>
        <p:spPr bwMode="auto">
          <a:xfrm>
            <a:off x="3925888" y="1897063"/>
            <a:ext cx="849312" cy="854075"/>
          </a:xfrm>
          <a:custGeom>
            <a:avLst/>
            <a:gdLst>
              <a:gd name="T0" fmla="*/ 256 w 535"/>
              <a:gd name="T1" fmla="*/ 61 h 538"/>
              <a:gd name="T2" fmla="*/ 256 w 535"/>
              <a:gd name="T3" fmla="*/ 91 h 538"/>
              <a:gd name="T4" fmla="*/ 234 w 535"/>
              <a:gd name="T5" fmla="*/ 112 h 538"/>
              <a:gd name="T6" fmla="*/ 201 w 535"/>
              <a:gd name="T7" fmla="*/ 122 h 538"/>
              <a:gd name="T8" fmla="*/ 267 w 535"/>
              <a:gd name="T9" fmla="*/ 213 h 538"/>
              <a:gd name="T10" fmla="*/ 334 w 535"/>
              <a:gd name="T11" fmla="*/ 244 h 538"/>
              <a:gd name="T12" fmla="*/ 401 w 535"/>
              <a:gd name="T13" fmla="*/ 244 h 538"/>
              <a:gd name="T14" fmla="*/ 446 w 535"/>
              <a:gd name="T15" fmla="*/ 233 h 538"/>
              <a:gd name="T16" fmla="*/ 390 w 535"/>
              <a:gd name="T17" fmla="*/ 213 h 538"/>
              <a:gd name="T18" fmla="*/ 379 w 535"/>
              <a:gd name="T19" fmla="*/ 91 h 538"/>
              <a:gd name="T20" fmla="*/ 501 w 535"/>
              <a:gd name="T21" fmla="*/ 112 h 538"/>
              <a:gd name="T22" fmla="*/ 535 w 535"/>
              <a:gd name="T23" fmla="*/ 162 h 538"/>
              <a:gd name="T24" fmla="*/ 490 w 535"/>
              <a:gd name="T25" fmla="*/ 213 h 538"/>
              <a:gd name="T26" fmla="*/ 512 w 535"/>
              <a:gd name="T27" fmla="*/ 233 h 538"/>
              <a:gd name="T28" fmla="*/ 357 w 535"/>
              <a:gd name="T29" fmla="*/ 274 h 538"/>
              <a:gd name="T30" fmla="*/ 334 w 535"/>
              <a:gd name="T31" fmla="*/ 274 h 538"/>
              <a:gd name="T32" fmla="*/ 201 w 535"/>
              <a:gd name="T33" fmla="*/ 233 h 538"/>
              <a:gd name="T34" fmla="*/ 190 w 535"/>
              <a:gd name="T35" fmla="*/ 294 h 538"/>
              <a:gd name="T36" fmla="*/ 301 w 535"/>
              <a:gd name="T37" fmla="*/ 345 h 538"/>
              <a:gd name="T38" fmla="*/ 334 w 535"/>
              <a:gd name="T39" fmla="*/ 498 h 538"/>
              <a:gd name="T40" fmla="*/ 390 w 535"/>
              <a:gd name="T41" fmla="*/ 528 h 538"/>
              <a:gd name="T42" fmla="*/ 379 w 535"/>
              <a:gd name="T43" fmla="*/ 538 h 538"/>
              <a:gd name="T44" fmla="*/ 312 w 535"/>
              <a:gd name="T45" fmla="*/ 538 h 538"/>
              <a:gd name="T46" fmla="*/ 290 w 535"/>
              <a:gd name="T47" fmla="*/ 538 h 538"/>
              <a:gd name="T48" fmla="*/ 245 w 535"/>
              <a:gd name="T49" fmla="*/ 406 h 538"/>
              <a:gd name="T50" fmla="*/ 178 w 535"/>
              <a:gd name="T51" fmla="*/ 508 h 538"/>
              <a:gd name="T52" fmla="*/ 78 w 535"/>
              <a:gd name="T53" fmla="*/ 528 h 538"/>
              <a:gd name="T54" fmla="*/ 145 w 535"/>
              <a:gd name="T55" fmla="*/ 406 h 538"/>
              <a:gd name="T56" fmla="*/ 45 w 535"/>
              <a:gd name="T57" fmla="*/ 386 h 538"/>
              <a:gd name="T58" fmla="*/ 45 w 535"/>
              <a:gd name="T59" fmla="*/ 335 h 538"/>
              <a:gd name="T60" fmla="*/ 23 w 535"/>
              <a:gd name="T61" fmla="*/ 284 h 538"/>
              <a:gd name="T62" fmla="*/ 0 w 535"/>
              <a:gd name="T63" fmla="*/ 152 h 538"/>
              <a:gd name="T64" fmla="*/ 34 w 535"/>
              <a:gd name="T65" fmla="*/ 142 h 538"/>
              <a:gd name="T66" fmla="*/ 56 w 535"/>
              <a:gd name="T67" fmla="*/ 223 h 538"/>
              <a:gd name="T68" fmla="*/ 89 w 535"/>
              <a:gd name="T69" fmla="*/ 142 h 538"/>
              <a:gd name="T70" fmla="*/ 156 w 535"/>
              <a:gd name="T71" fmla="*/ 101 h 538"/>
              <a:gd name="T72" fmla="*/ 156 w 535"/>
              <a:gd name="T73" fmla="*/ 71 h 538"/>
              <a:gd name="T74" fmla="*/ 178 w 535"/>
              <a:gd name="T75" fmla="*/ 20 h 538"/>
              <a:gd name="T76" fmla="*/ 212 w 535"/>
              <a:gd name="T77" fmla="*/ 0 h 538"/>
              <a:gd name="T78" fmla="*/ 256 w 535"/>
              <a:gd name="T79" fmla="*/ 20 h 538"/>
              <a:gd name="T80" fmla="*/ 256 w 535"/>
              <a:gd name="T81" fmla="*/ 4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538">
                <a:moveTo>
                  <a:pt x="256" y="40"/>
                </a:moveTo>
                <a:lnTo>
                  <a:pt x="256" y="61"/>
                </a:lnTo>
                <a:lnTo>
                  <a:pt x="245" y="71"/>
                </a:lnTo>
                <a:lnTo>
                  <a:pt x="256" y="91"/>
                </a:lnTo>
                <a:lnTo>
                  <a:pt x="245" y="91"/>
                </a:lnTo>
                <a:lnTo>
                  <a:pt x="234" y="112"/>
                </a:lnTo>
                <a:lnTo>
                  <a:pt x="212" y="112"/>
                </a:lnTo>
                <a:lnTo>
                  <a:pt x="201" y="122"/>
                </a:lnTo>
                <a:lnTo>
                  <a:pt x="223" y="173"/>
                </a:lnTo>
                <a:lnTo>
                  <a:pt x="267" y="213"/>
                </a:lnTo>
                <a:lnTo>
                  <a:pt x="334" y="233"/>
                </a:lnTo>
                <a:lnTo>
                  <a:pt x="334" y="244"/>
                </a:lnTo>
                <a:lnTo>
                  <a:pt x="368" y="244"/>
                </a:lnTo>
                <a:lnTo>
                  <a:pt x="401" y="244"/>
                </a:lnTo>
                <a:lnTo>
                  <a:pt x="401" y="233"/>
                </a:lnTo>
                <a:lnTo>
                  <a:pt x="446" y="233"/>
                </a:lnTo>
                <a:lnTo>
                  <a:pt x="446" y="213"/>
                </a:lnTo>
                <a:lnTo>
                  <a:pt x="390" y="213"/>
                </a:lnTo>
                <a:lnTo>
                  <a:pt x="379" y="213"/>
                </a:lnTo>
                <a:lnTo>
                  <a:pt x="379" y="91"/>
                </a:lnTo>
                <a:lnTo>
                  <a:pt x="390" y="91"/>
                </a:lnTo>
                <a:lnTo>
                  <a:pt x="501" y="112"/>
                </a:lnTo>
                <a:lnTo>
                  <a:pt x="501" y="152"/>
                </a:lnTo>
                <a:lnTo>
                  <a:pt x="535" y="162"/>
                </a:lnTo>
                <a:lnTo>
                  <a:pt x="535" y="213"/>
                </a:lnTo>
                <a:lnTo>
                  <a:pt x="490" y="213"/>
                </a:lnTo>
                <a:lnTo>
                  <a:pt x="490" y="233"/>
                </a:lnTo>
                <a:lnTo>
                  <a:pt x="512" y="233"/>
                </a:lnTo>
                <a:lnTo>
                  <a:pt x="512" y="274"/>
                </a:lnTo>
                <a:lnTo>
                  <a:pt x="357" y="274"/>
                </a:lnTo>
                <a:lnTo>
                  <a:pt x="334" y="264"/>
                </a:lnTo>
                <a:lnTo>
                  <a:pt x="334" y="274"/>
                </a:lnTo>
                <a:lnTo>
                  <a:pt x="245" y="264"/>
                </a:lnTo>
                <a:lnTo>
                  <a:pt x="201" y="233"/>
                </a:lnTo>
                <a:lnTo>
                  <a:pt x="178" y="264"/>
                </a:lnTo>
                <a:lnTo>
                  <a:pt x="190" y="294"/>
                </a:lnTo>
                <a:lnTo>
                  <a:pt x="267" y="315"/>
                </a:lnTo>
                <a:lnTo>
                  <a:pt x="301" y="345"/>
                </a:lnTo>
                <a:lnTo>
                  <a:pt x="345" y="488"/>
                </a:lnTo>
                <a:lnTo>
                  <a:pt x="334" y="498"/>
                </a:lnTo>
                <a:lnTo>
                  <a:pt x="357" y="508"/>
                </a:lnTo>
                <a:lnTo>
                  <a:pt x="390" y="528"/>
                </a:lnTo>
                <a:lnTo>
                  <a:pt x="390" y="538"/>
                </a:lnTo>
                <a:lnTo>
                  <a:pt x="379" y="538"/>
                </a:lnTo>
                <a:lnTo>
                  <a:pt x="334" y="538"/>
                </a:lnTo>
                <a:lnTo>
                  <a:pt x="312" y="538"/>
                </a:lnTo>
                <a:lnTo>
                  <a:pt x="301" y="538"/>
                </a:lnTo>
                <a:lnTo>
                  <a:pt x="290" y="538"/>
                </a:lnTo>
                <a:lnTo>
                  <a:pt x="290" y="508"/>
                </a:lnTo>
                <a:lnTo>
                  <a:pt x="245" y="406"/>
                </a:lnTo>
                <a:lnTo>
                  <a:pt x="178" y="406"/>
                </a:lnTo>
                <a:lnTo>
                  <a:pt x="178" y="508"/>
                </a:lnTo>
                <a:lnTo>
                  <a:pt x="245" y="528"/>
                </a:lnTo>
                <a:lnTo>
                  <a:pt x="78" y="528"/>
                </a:lnTo>
                <a:lnTo>
                  <a:pt x="145" y="508"/>
                </a:lnTo>
                <a:lnTo>
                  <a:pt x="145" y="406"/>
                </a:lnTo>
                <a:lnTo>
                  <a:pt x="56" y="406"/>
                </a:lnTo>
                <a:lnTo>
                  <a:pt x="45" y="386"/>
                </a:lnTo>
                <a:lnTo>
                  <a:pt x="34" y="355"/>
                </a:lnTo>
                <a:lnTo>
                  <a:pt x="45" y="335"/>
                </a:lnTo>
                <a:lnTo>
                  <a:pt x="34" y="284"/>
                </a:lnTo>
                <a:lnTo>
                  <a:pt x="23" y="284"/>
                </a:lnTo>
                <a:lnTo>
                  <a:pt x="0" y="254"/>
                </a:lnTo>
                <a:lnTo>
                  <a:pt x="0" y="152"/>
                </a:lnTo>
                <a:lnTo>
                  <a:pt x="11" y="142"/>
                </a:lnTo>
                <a:lnTo>
                  <a:pt x="34" y="142"/>
                </a:lnTo>
                <a:lnTo>
                  <a:pt x="45" y="152"/>
                </a:lnTo>
                <a:lnTo>
                  <a:pt x="56" y="223"/>
                </a:lnTo>
                <a:lnTo>
                  <a:pt x="67" y="193"/>
                </a:lnTo>
                <a:lnTo>
                  <a:pt x="89" y="142"/>
                </a:lnTo>
                <a:lnTo>
                  <a:pt x="123" y="112"/>
                </a:lnTo>
                <a:lnTo>
                  <a:pt x="156" y="101"/>
                </a:lnTo>
                <a:lnTo>
                  <a:pt x="167" y="81"/>
                </a:lnTo>
                <a:lnTo>
                  <a:pt x="156" y="71"/>
                </a:lnTo>
                <a:lnTo>
                  <a:pt x="156" y="40"/>
                </a:lnTo>
                <a:lnTo>
                  <a:pt x="178" y="20"/>
                </a:lnTo>
                <a:lnTo>
                  <a:pt x="190" y="10"/>
                </a:lnTo>
                <a:lnTo>
                  <a:pt x="212" y="0"/>
                </a:lnTo>
                <a:lnTo>
                  <a:pt x="223" y="10"/>
                </a:lnTo>
                <a:lnTo>
                  <a:pt x="256" y="20"/>
                </a:lnTo>
                <a:lnTo>
                  <a:pt x="267" y="40"/>
                </a:lnTo>
                <a:lnTo>
                  <a:pt x="256" y="40"/>
                </a:lnTo>
                <a:close/>
              </a:path>
            </a:pathLst>
          </a:custGeom>
          <a:solidFill>
            <a:srgbClr val="FFFFFF"/>
          </a:solidFill>
          <a:ln w="17463">
            <a:solidFill>
              <a:srgbClr val="000000"/>
            </a:solidFill>
            <a:prstDash val="solid"/>
            <a:round/>
            <a:headEnd/>
            <a:tailEnd/>
          </a:ln>
        </p:spPr>
        <p:txBody>
          <a:bodyPr/>
          <a:lstStyle/>
          <a:p>
            <a:endParaRPr lang="en-IN"/>
          </a:p>
        </p:txBody>
      </p:sp>
      <p:sp>
        <p:nvSpPr>
          <p:cNvPr id="92242" name="Freeform 82"/>
          <p:cNvSpPr>
            <a:spLocks/>
          </p:cNvSpPr>
          <p:nvPr/>
        </p:nvSpPr>
        <p:spPr bwMode="auto">
          <a:xfrm>
            <a:off x="4545013" y="2041525"/>
            <a:ext cx="1587" cy="193675"/>
          </a:xfrm>
          <a:custGeom>
            <a:avLst/>
            <a:gdLst>
              <a:gd name="T0" fmla="*/ 10 h 122"/>
              <a:gd name="T1" fmla="*/ 0 h 122"/>
              <a:gd name="T2" fmla="*/ 122 h 122"/>
              <a:gd name="T3" fmla="*/ 112 h 122"/>
              <a:gd name="T4" fmla="*/ 10 h 122"/>
            </a:gdLst>
            <a:ahLst/>
            <a:cxnLst>
              <a:cxn ang="0">
                <a:pos x="0" y="T0"/>
              </a:cxn>
              <a:cxn ang="0">
                <a:pos x="0" y="T1"/>
              </a:cxn>
              <a:cxn ang="0">
                <a:pos x="0" y="T2"/>
              </a:cxn>
              <a:cxn ang="0">
                <a:pos x="0" y="T3"/>
              </a:cxn>
              <a:cxn ang="0">
                <a:pos x="0" y="T4"/>
              </a:cxn>
            </a:cxnLst>
            <a:rect l="0" t="0" r="r" b="b"/>
            <a:pathLst>
              <a:path h="122">
                <a:moveTo>
                  <a:pt x="0" y="10"/>
                </a:moveTo>
                <a:lnTo>
                  <a:pt x="0" y="0"/>
                </a:lnTo>
                <a:lnTo>
                  <a:pt x="0" y="122"/>
                </a:lnTo>
                <a:lnTo>
                  <a:pt x="0" y="112"/>
                </a:lnTo>
                <a:lnTo>
                  <a:pt x="0" y="10"/>
                </a:lnTo>
                <a:close/>
              </a:path>
            </a:pathLst>
          </a:custGeom>
          <a:solidFill>
            <a:srgbClr val="FFFFFF"/>
          </a:solidFill>
          <a:ln w="17463">
            <a:solidFill>
              <a:srgbClr val="000000"/>
            </a:solidFill>
            <a:prstDash val="solid"/>
            <a:round/>
            <a:headEnd/>
            <a:tailEnd/>
          </a:ln>
        </p:spPr>
        <p:txBody>
          <a:bodyPr/>
          <a:lstStyle/>
          <a:p>
            <a:endParaRPr lang="en-IN"/>
          </a:p>
        </p:txBody>
      </p:sp>
      <p:sp>
        <p:nvSpPr>
          <p:cNvPr id="92243" name="Freeform 83"/>
          <p:cNvSpPr>
            <a:spLocks/>
          </p:cNvSpPr>
          <p:nvPr/>
        </p:nvSpPr>
        <p:spPr bwMode="auto">
          <a:xfrm>
            <a:off x="4014788" y="2363788"/>
            <a:ext cx="34925" cy="49212"/>
          </a:xfrm>
          <a:custGeom>
            <a:avLst/>
            <a:gdLst>
              <a:gd name="T0" fmla="*/ 0 w 22"/>
              <a:gd name="T1" fmla="*/ 0 h 31"/>
              <a:gd name="T2" fmla="*/ 11 w 22"/>
              <a:gd name="T3" fmla="*/ 31 h 31"/>
              <a:gd name="T4" fmla="*/ 22 w 22"/>
              <a:gd name="T5" fmla="*/ 31 h 31"/>
              <a:gd name="T6" fmla="*/ 11 w 22"/>
              <a:gd name="T7" fmla="*/ 0 h 31"/>
              <a:gd name="T8" fmla="*/ 0 w 22"/>
              <a:gd name="T9" fmla="*/ 0 h 31"/>
            </a:gdLst>
            <a:ahLst/>
            <a:cxnLst>
              <a:cxn ang="0">
                <a:pos x="T0" y="T1"/>
              </a:cxn>
              <a:cxn ang="0">
                <a:pos x="T2" y="T3"/>
              </a:cxn>
              <a:cxn ang="0">
                <a:pos x="T4" y="T5"/>
              </a:cxn>
              <a:cxn ang="0">
                <a:pos x="T6" y="T7"/>
              </a:cxn>
              <a:cxn ang="0">
                <a:pos x="T8" y="T9"/>
              </a:cxn>
            </a:cxnLst>
            <a:rect l="0" t="0" r="r" b="b"/>
            <a:pathLst>
              <a:path w="22" h="31">
                <a:moveTo>
                  <a:pt x="0" y="0"/>
                </a:moveTo>
                <a:lnTo>
                  <a:pt x="11" y="31"/>
                </a:lnTo>
                <a:lnTo>
                  <a:pt x="22" y="31"/>
                </a:lnTo>
                <a:lnTo>
                  <a:pt x="11"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44" name="Oval 84"/>
          <p:cNvSpPr>
            <a:spLocks noChangeArrowheads="1"/>
          </p:cNvSpPr>
          <p:nvPr/>
        </p:nvSpPr>
        <p:spPr bwMode="auto">
          <a:xfrm>
            <a:off x="4032250" y="2735263"/>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245" name="Oval 85"/>
          <p:cNvSpPr>
            <a:spLocks noChangeArrowheads="1"/>
          </p:cNvSpPr>
          <p:nvPr/>
        </p:nvSpPr>
        <p:spPr bwMode="auto">
          <a:xfrm>
            <a:off x="4297363" y="2735263"/>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246" name="Freeform 86"/>
          <p:cNvSpPr>
            <a:spLocks/>
          </p:cNvSpPr>
          <p:nvPr/>
        </p:nvSpPr>
        <p:spPr bwMode="auto">
          <a:xfrm>
            <a:off x="4473575" y="2332038"/>
            <a:ext cx="301625" cy="419100"/>
          </a:xfrm>
          <a:custGeom>
            <a:avLst/>
            <a:gdLst>
              <a:gd name="T0" fmla="*/ 0 w 190"/>
              <a:gd name="T1" fmla="*/ 0 h 264"/>
              <a:gd name="T2" fmla="*/ 190 w 190"/>
              <a:gd name="T3" fmla="*/ 0 h 264"/>
              <a:gd name="T4" fmla="*/ 190 w 190"/>
              <a:gd name="T5" fmla="*/ 31 h 264"/>
              <a:gd name="T6" fmla="*/ 145 w 190"/>
              <a:gd name="T7" fmla="*/ 31 h 264"/>
              <a:gd name="T8" fmla="*/ 145 w 190"/>
              <a:gd name="T9" fmla="*/ 264 h 264"/>
              <a:gd name="T10" fmla="*/ 67 w 190"/>
              <a:gd name="T11" fmla="*/ 264 h 264"/>
              <a:gd name="T12" fmla="*/ 90 w 190"/>
              <a:gd name="T13" fmla="*/ 234 h 264"/>
              <a:gd name="T14" fmla="*/ 123 w 190"/>
              <a:gd name="T15" fmla="*/ 234 h 264"/>
              <a:gd name="T16" fmla="*/ 123 w 190"/>
              <a:gd name="T17" fmla="*/ 31 h 264"/>
              <a:gd name="T18" fmla="*/ 12 w 190"/>
              <a:gd name="T19" fmla="*/ 31 h 264"/>
              <a:gd name="T20" fmla="*/ 0 w 190"/>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64">
                <a:moveTo>
                  <a:pt x="0" y="0"/>
                </a:moveTo>
                <a:lnTo>
                  <a:pt x="190" y="0"/>
                </a:lnTo>
                <a:lnTo>
                  <a:pt x="190" y="31"/>
                </a:lnTo>
                <a:lnTo>
                  <a:pt x="145" y="31"/>
                </a:lnTo>
                <a:lnTo>
                  <a:pt x="145" y="264"/>
                </a:lnTo>
                <a:lnTo>
                  <a:pt x="67" y="264"/>
                </a:lnTo>
                <a:lnTo>
                  <a:pt x="90" y="234"/>
                </a:lnTo>
                <a:lnTo>
                  <a:pt x="123" y="234"/>
                </a:lnTo>
                <a:lnTo>
                  <a:pt x="123" y="31"/>
                </a:lnTo>
                <a:lnTo>
                  <a:pt x="12" y="31"/>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47" name="Freeform 87"/>
          <p:cNvSpPr>
            <a:spLocks/>
          </p:cNvSpPr>
          <p:nvPr/>
        </p:nvSpPr>
        <p:spPr bwMode="auto">
          <a:xfrm>
            <a:off x="6896100" y="1944688"/>
            <a:ext cx="530225" cy="1549400"/>
          </a:xfrm>
          <a:custGeom>
            <a:avLst/>
            <a:gdLst>
              <a:gd name="T0" fmla="*/ 0 w 334"/>
              <a:gd name="T1" fmla="*/ 51 h 976"/>
              <a:gd name="T2" fmla="*/ 334 w 334"/>
              <a:gd name="T3" fmla="*/ 0 h 976"/>
              <a:gd name="T4" fmla="*/ 334 w 334"/>
              <a:gd name="T5" fmla="*/ 752 h 976"/>
              <a:gd name="T6" fmla="*/ 0 w 334"/>
              <a:gd name="T7" fmla="*/ 976 h 976"/>
              <a:gd name="T8" fmla="*/ 0 w 334"/>
              <a:gd name="T9" fmla="*/ 51 h 976"/>
            </a:gdLst>
            <a:ahLst/>
            <a:cxnLst>
              <a:cxn ang="0">
                <a:pos x="T0" y="T1"/>
              </a:cxn>
              <a:cxn ang="0">
                <a:pos x="T2" y="T3"/>
              </a:cxn>
              <a:cxn ang="0">
                <a:pos x="T4" y="T5"/>
              </a:cxn>
              <a:cxn ang="0">
                <a:pos x="T6" y="T7"/>
              </a:cxn>
              <a:cxn ang="0">
                <a:pos x="T8" y="T9"/>
              </a:cxn>
            </a:cxnLst>
            <a:rect l="0" t="0" r="r" b="b"/>
            <a:pathLst>
              <a:path w="334" h="976">
                <a:moveTo>
                  <a:pt x="0" y="51"/>
                </a:moveTo>
                <a:lnTo>
                  <a:pt x="334" y="0"/>
                </a:lnTo>
                <a:lnTo>
                  <a:pt x="334" y="752"/>
                </a:lnTo>
                <a:lnTo>
                  <a:pt x="0" y="976"/>
                </a:lnTo>
                <a:lnTo>
                  <a:pt x="0" y="51"/>
                </a:lnTo>
                <a:close/>
              </a:path>
            </a:pathLst>
          </a:custGeom>
          <a:solidFill>
            <a:srgbClr val="FFFFFF"/>
          </a:solidFill>
          <a:ln w="17463">
            <a:solidFill>
              <a:srgbClr val="000000"/>
            </a:solidFill>
            <a:prstDash val="solid"/>
            <a:round/>
            <a:headEnd/>
            <a:tailEnd/>
          </a:ln>
        </p:spPr>
        <p:txBody>
          <a:bodyPr/>
          <a:lstStyle/>
          <a:p>
            <a:endParaRPr lang="en-IN"/>
          </a:p>
        </p:txBody>
      </p:sp>
      <p:sp>
        <p:nvSpPr>
          <p:cNvPr id="92248" name="Freeform 88"/>
          <p:cNvSpPr>
            <a:spLocks/>
          </p:cNvSpPr>
          <p:nvPr/>
        </p:nvSpPr>
        <p:spPr bwMode="auto">
          <a:xfrm>
            <a:off x="6259513" y="1897063"/>
            <a:ext cx="1131887" cy="1435100"/>
          </a:xfrm>
          <a:custGeom>
            <a:avLst/>
            <a:gdLst>
              <a:gd name="T0" fmla="*/ 345 w 713"/>
              <a:gd name="T1" fmla="*/ 71 h 904"/>
              <a:gd name="T2" fmla="*/ 668 w 713"/>
              <a:gd name="T3" fmla="*/ 20 h 904"/>
              <a:gd name="T4" fmla="*/ 713 w 713"/>
              <a:gd name="T5" fmla="*/ 30 h 904"/>
              <a:gd name="T6" fmla="*/ 713 w 713"/>
              <a:gd name="T7" fmla="*/ 0 h 904"/>
              <a:gd name="T8" fmla="*/ 345 w 713"/>
              <a:gd name="T9" fmla="*/ 51 h 904"/>
              <a:gd name="T10" fmla="*/ 0 w 713"/>
              <a:gd name="T11" fmla="*/ 30 h 904"/>
              <a:gd name="T12" fmla="*/ 0 w 713"/>
              <a:gd name="T13" fmla="*/ 904 h 904"/>
              <a:gd name="T14" fmla="*/ 45 w 713"/>
              <a:gd name="T15" fmla="*/ 904 h 904"/>
              <a:gd name="T16" fmla="*/ 45 w 713"/>
              <a:gd name="T17" fmla="*/ 162 h 904"/>
              <a:gd name="T18" fmla="*/ 56 w 713"/>
              <a:gd name="T19" fmla="*/ 152 h 904"/>
              <a:gd name="T20" fmla="*/ 56 w 713"/>
              <a:gd name="T21" fmla="*/ 132 h 904"/>
              <a:gd name="T22" fmla="*/ 45 w 713"/>
              <a:gd name="T23" fmla="*/ 132 h 904"/>
              <a:gd name="T24" fmla="*/ 45 w 713"/>
              <a:gd name="T25" fmla="*/ 61 h 904"/>
              <a:gd name="T26" fmla="*/ 100 w 713"/>
              <a:gd name="T27" fmla="*/ 51 h 904"/>
              <a:gd name="T28" fmla="*/ 345 w 713"/>
              <a:gd name="T29" fmla="*/ 71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3" h="904">
                <a:moveTo>
                  <a:pt x="345" y="71"/>
                </a:moveTo>
                <a:lnTo>
                  <a:pt x="668" y="20"/>
                </a:lnTo>
                <a:lnTo>
                  <a:pt x="713" y="30"/>
                </a:lnTo>
                <a:lnTo>
                  <a:pt x="713" y="0"/>
                </a:lnTo>
                <a:lnTo>
                  <a:pt x="345" y="51"/>
                </a:lnTo>
                <a:lnTo>
                  <a:pt x="0" y="30"/>
                </a:lnTo>
                <a:lnTo>
                  <a:pt x="0" y="904"/>
                </a:lnTo>
                <a:lnTo>
                  <a:pt x="45" y="904"/>
                </a:lnTo>
                <a:lnTo>
                  <a:pt x="45" y="162"/>
                </a:lnTo>
                <a:lnTo>
                  <a:pt x="56" y="152"/>
                </a:lnTo>
                <a:lnTo>
                  <a:pt x="56" y="132"/>
                </a:lnTo>
                <a:lnTo>
                  <a:pt x="45" y="132"/>
                </a:lnTo>
                <a:lnTo>
                  <a:pt x="45" y="61"/>
                </a:lnTo>
                <a:lnTo>
                  <a:pt x="100" y="51"/>
                </a:lnTo>
                <a:lnTo>
                  <a:pt x="345" y="71"/>
                </a:lnTo>
                <a:close/>
              </a:path>
            </a:pathLst>
          </a:custGeom>
          <a:solidFill>
            <a:srgbClr val="FFFFFF"/>
          </a:solidFill>
          <a:ln w="17463">
            <a:solidFill>
              <a:srgbClr val="000000"/>
            </a:solidFill>
            <a:prstDash val="solid"/>
            <a:round/>
            <a:headEnd/>
            <a:tailEnd/>
          </a:ln>
        </p:spPr>
        <p:txBody>
          <a:bodyPr/>
          <a:lstStyle/>
          <a:p>
            <a:endParaRPr lang="en-IN"/>
          </a:p>
        </p:txBody>
      </p:sp>
      <p:sp>
        <p:nvSpPr>
          <p:cNvPr id="92249" name="Freeform 89"/>
          <p:cNvSpPr>
            <a:spLocks/>
          </p:cNvSpPr>
          <p:nvPr/>
        </p:nvSpPr>
        <p:spPr bwMode="auto">
          <a:xfrm>
            <a:off x="6330950" y="1928813"/>
            <a:ext cx="1095375" cy="96837"/>
          </a:xfrm>
          <a:custGeom>
            <a:avLst/>
            <a:gdLst>
              <a:gd name="T0" fmla="*/ 356 w 690"/>
              <a:gd name="T1" fmla="*/ 61 h 61"/>
              <a:gd name="T2" fmla="*/ 0 w 690"/>
              <a:gd name="T3" fmla="*/ 41 h 61"/>
              <a:gd name="T4" fmla="*/ 55 w 690"/>
              <a:gd name="T5" fmla="*/ 31 h 61"/>
              <a:gd name="T6" fmla="*/ 300 w 690"/>
              <a:gd name="T7" fmla="*/ 51 h 61"/>
              <a:gd name="T8" fmla="*/ 623 w 690"/>
              <a:gd name="T9" fmla="*/ 0 h 61"/>
              <a:gd name="T10" fmla="*/ 690 w 690"/>
              <a:gd name="T11" fmla="*/ 10 h 61"/>
              <a:gd name="T12" fmla="*/ 356 w 690"/>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90" h="61">
                <a:moveTo>
                  <a:pt x="356" y="61"/>
                </a:moveTo>
                <a:lnTo>
                  <a:pt x="0" y="41"/>
                </a:lnTo>
                <a:lnTo>
                  <a:pt x="55" y="31"/>
                </a:lnTo>
                <a:lnTo>
                  <a:pt x="300" y="51"/>
                </a:lnTo>
                <a:lnTo>
                  <a:pt x="623" y="0"/>
                </a:lnTo>
                <a:lnTo>
                  <a:pt x="690" y="10"/>
                </a:lnTo>
                <a:lnTo>
                  <a:pt x="356" y="61"/>
                </a:lnTo>
                <a:close/>
              </a:path>
            </a:pathLst>
          </a:custGeom>
          <a:solidFill>
            <a:srgbClr val="FFFFFF"/>
          </a:solidFill>
          <a:ln w="17463">
            <a:solidFill>
              <a:srgbClr val="000000"/>
            </a:solidFill>
            <a:prstDash val="solid"/>
            <a:round/>
            <a:headEnd/>
            <a:tailEnd/>
          </a:ln>
        </p:spPr>
        <p:txBody>
          <a:bodyPr/>
          <a:lstStyle/>
          <a:p>
            <a:endParaRPr lang="en-IN"/>
          </a:p>
        </p:txBody>
      </p:sp>
      <p:sp>
        <p:nvSpPr>
          <p:cNvPr id="92250" name="Line 90"/>
          <p:cNvSpPr>
            <a:spLocks noChangeShapeType="1"/>
          </p:cNvSpPr>
          <p:nvPr/>
        </p:nvSpPr>
        <p:spPr bwMode="auto">
          <a:xfrm flipH="1">
            <a:off x="6985000" y="2863850"/>
            <a:ext cx="423863" cy="2428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1" name="Line 91"/>
          <p:cNvSpPr>
            <a:spLocks noChangeShapeType="1"/>
          </p:cNvSpPr>
          <p:nvPr/>
        </p:nvSpPr>
        <p:spPr bwMode="auto">
          <a:xfrm flipH="1">
            <a:off x="6985000" y="2897188"/>
            <a:ext cx="423863" cy="2413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2" name="Line 92"/>
          <p:cNvSpPr>
            <a:spLocks noChangeShapeType="1"/>
          </p:cNvSpPr>
          <p:nvPr/>
        </p:nvSpPr>
        <p:spPr bwMode="auto">
          <a:xfrm flipH="1">
            <a:off x="6985000" y="2913063"/>
            <a:ext cx="423863" cy="2413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3" name="Line 93"/>
          <p:cNvSpPr>
            <a:spLocks noChangeShapeType="1"/>
          </p:cNvSpPr>
          <p:nvPr/>
        </p:nvSpPr>
        <p:spPr bwMode="auto">
          <a:xfrm flipH="1">
            <a:off x="6985000" y="2928938"/>
            <a:ext cx="423863" cy="2587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4" name="Line 94"/>
          <p:cNvSpPr>
            <a:spLocks noChangeShapeType="1"/>
          </p:cNvSpPr>
          <p:nvPr/>
        </p:nvSpPr>
        <p:spPr bwMode="auto">
          <a:xfrm flipH="1">
            <a:off x="6985000" y="2960688"/>
            <a:ext cx="423863" cy="2587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5" name="Line 95"/>
          <p:cNvSpPr>
            <a:spLocks noChangeShapeType="1"/>
          </p:cNvSpPr>
          <p:nvPr/>
        </p:nvSpPr>
        <p:spPr bwMode="auto">
          <a:xfrm flipH="1">
            <a:off x="6985000" y="2978150"/>
            <a:ext cx="423863" cy="2730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6" name="Line 96"/>
          <p:cNvSpPr>
            <a:spLocks noChangeShapeType="1"/>
          </p:cNvSpPr>
          <p:nvPr/>
        </p:nvSpPr>
        <p:spPr bwMode="auto">
          <a:xfrm flipH="1">
            <a:off x="6985000" y="3009900"/>
            <a:ext cx="423863" cy="2587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7" name="Line 97"/>
          <p:cNvSpPr>
            <a:spLocks noChangeShapeType="1"/>
          </p:cNvSpPr>
          <p:nvPr/>
        </p:nvSpPr>
        <p:spPr bwMode="auto">
          <a:xfrm flipH="1">
            <a:off x="6985000" y="3041650"/>
            <a:ext cx="423863" cy="2587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8" name="Line 98"/>
          <p:cNvSpPr>
            <a:spLocks noChangeShapeType="1"/>
          </p:cNvSpPr>
          <p:nvPr/>
        </p:nvSpPr>
        <p:spPr bwMode="auto">
          <a:xfrm flipH="1">
            <a:off x="6985000" y="3057525"/>
            <a:ext cx="423863" cy="2746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59" name="Line 99"/>
          <p:cNvSpPr>
            <a:spLocks noChangeShapeType="1"/>
          </p:cNvSpPr>
          <p:nvPr/>
        </p:nvSpPr>
        <p:spPr bwMode="auto">
          <a:xfrm flipH="1">
            <a:off x="6985000" y="3090863"/>
            <a:ext cx="423863" cy="2730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60" name="Rectangle 100"/>
          <p:cNvSpPr>
            <a:spLocks noChangeArrowheads="1"/>
          </p:cNvSpPr>
          <p:nvPr/>
        </p:nvSpPr>
        <p:spPr bwMode="auto">
          <a:xfrm>
            <a:off x="6294438" y="1978025"/>
            <a:ext cx="36512" cy="15875"/>
          </a:xfrm>
          <a:prstGeom prst="rect">
            <a:avLst/>
          </a:prstGeom>
          <a:solidFill>
            <a:srgbClr val="FFFFFF"/>
          </a:solidFill>
          <a:ln w="17463">
            <a:solidFill>
              <a:srgbClr val="00FF00"/>
            </a:solidFill>
            <a:miter lim="800000"/>
            <a:headEnd/>
            <a:tailEnd/>
          </a:ln>
        </p:spPr>
        <p:txBody>
          <a:bodyPr/>
          <a:lstStyle/>
          <a:p>
            <a:endParaRPr lang="en-IN"/>
          </a:p>
        </p:txBody>
      </p:sp>
      <p:sp>
        <p:nvSpPr>
          <p:cNvPr id="92261" name="Freeform 101"/>
          <p:cNvSpPr>
            <a:spLocks/>
          </p:cNvSpPr>
          <p:nvPr/>
        </p:nvSpPr>
        <p:spPr bwMode="auto">
          <a:xfrm>
            <a:off x="7354888" y="3171825"/>
            <a:ext cx="36512" cy="31750"/>
          </a:xfrm>
          <a:custGeom>
            <a:avLst/>
            <a:gdLst>
              <a:gd name="T0" fmla="*/ 0 w 23"/>
              <a:gd name="T1" fmla="*/ 20 h 20"/>
              <a:gd name="T2" fmla="*/ 0 w 23"/>
              <a:gd name="T3" fmla="*/ 20 h 20"/>
              <a:gd name="T4" fmla="*/ 12 w 23"/>
              <a:gd name="T5" fmla="*/ 10 h 20"/>
              <a:gd name="T6" fmla="*/ 23 w 23"/>
              <a:gd name="T7" fmla="*/ 0 h 20"/>
              <a:gd name="T8" fmla="*/ 23 w 23"/>
              <a:gd name="T9" fmla="*/ 0 h 20"/>
              <a:gd name="T10" fmla="*/ 12 w 23"/>
              <a:gd name="T11" fmla="*/ 20 h 20"/>
              <a:gd name="T12" fmla="*/ 0 w 23"/>
              <a:gd name="T13" fmla="*/ 20 h 20"/>
              <a:gd name="T14" fmla="*/ 0 w 23"/>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0">
                <a:moveTo>
                  <a:pt x="0" y="20"/>
                </a:moveTo>
                <a:lnTo>
                  <a:pt x="0" y="20"/>
                </a:lnTo>
                <a:lnTo>
                  <a:pt x="12" y="10"/>
                </a:lnTo>
                <a:lnTo>
                  <a:pt x="23" y="0"/>
                </a:lnTo>
                <a:lnTo>
                  <a:pt x="23" y="0"/>
                </a:lnTo>
                <a:lnTo>
                  <a:pt x="12" y="20"/>
                </a:lnTo>
                <a:lnTo>
                  <a:pt x="0" y="20"/>
                </a:lnTo>
                <a:lnTo>
                  <a:pt x="0" y="20"/>
                </a:lnTo>
                <a:close/>
              </a:path>
            </a:pathLst>
          </a:custGeom>
          <a:solidFill>
            <a:srgbClr val="FFFFFF"/>
          </a:solidFill>
          <a:ln w="17463">
            <a:solidFill>
              <a:srgbClr val="000000"/>
            </a:solidFill>
            <a:prstDash val="solid"/>
            <a:round/>
            <a:headEnd/>
            <a:tailEnd/>
          </a:ln>
        </p:spPr>
        <p:txBody>
          <a:bodyPr/>
          <a:lstStyle/>
          <a:p>
            <a:endParaRPr lang="en-IN"/>
          </a:p>
        </p:txBody>
      </p:sp>
      <p:sp>
        <p:nvSpPr>
          <p:cNvPr id="92262" name="Freeform 102"/>
          <p:cNvSpPr>
            <a:spLocks/>
          </p:cNvSpPr>
          <p:nvPr/>
        </p:nvSpPr>
        <p:spPr bwMode="auto">
          <a:xfrm>
            <a:off x="7354888" y="3106738"/>
            <a:ext cx="36512" cy="96837"/>
          </a:xfrm>
          <a:custGeom>
            <a:avLst/>
            <a:gdLst>
              <a:gd name="T0" fmla="*/ 0 w 23"/>
              <a:gd name="T1" fmla="*/ 61 h 61"/>
              <a:gd name="T2" fmla="*/ 0 w 23"/>
              <a:gd name="T3" fmla="*/ 10 h 61"/>
              <a:gd name="T4" fmla="*/ 23 w 23"/>
              <a:gd name="T5" fmla="*/ 0 h 61"/>
              <a:gd name="T6" fmla="*/ 23 w 23"/>
              <a:gd name="T7" fmla="*/ 51 h 61"/>
              <a:gd name="T8" fmla="*/ 0 w 23"/>
              <a:gd name="T9" fmla="*/ 61 h 61"/>
            </a:gdLst>
            <a:ahLst/>
            <a:cxnLst>
              <a:cxn ang="0">
                <a:pos x="T0" y="T1"/>
              </a:cxn>
              <a:cxn ang="0">
                <a:pos x="T2" y="T3"/>
              </a:cxn>
              <a:cxn ang="0">
                <a:pos x="T4" y="T5"/>
              </a:cxn>
              <a:cxn ang="0">
                <a:pos x="T6" y="T7"/>
              </a:cxn>
              <a:cxn ang="0">
                <a:pos x="T8" y="T9"/>
              </a:cxn>
            </a:cxnLst>
            <a:rect l="0" t="0" r="r" b="b"/>
            <a:pathLst>
              <a:path w="23" h="61">
                <a:moveTo>
                  <a:pt x="0" y="61"/>
                </a:moveTo>
                <a:lnTo>
                  <a:pt x="0" y="10"/>
                </a:lnTo>
                <a:lnTo>
                  <a:pt x="23" y="0"/>
                </a:lnTo>
                <a:lnTo>
                  <a:pt x="23" y="51"/>
                </a:lnTo>
                <a:lnTo>
                  <a:pt x="0" y="61"/>
                </a:lnTo>
                <a:close/>
              </a:path>
            </a:pathLst>
          </a:custGeom>
          <a:solidFill>
            <a:srgbClr val="FFFFFF"/>
          </a:solidFill>
          <a:ln w="17463">
            <a:solidFill>
              <a:srgbClr val="000000"/>
            </a:solidFill>
            <a:prstDash val="solid"/>
            <a:round/>
            <a:headEnd/>
            <a:tailEnd/>
          </a:ln>
        </p:spPr>
        <p:txBody>
          <a:bodyPr/>
          <a:lstStyle/>
          <a:p>
            <a:endParaRPr lang="en-IN"/>
          </a:p>
        </p:txBody>
      </p:sp>
      <p:sp>
        <p:nvSpPr>
          <p:cNvPr id="92263" name="Freeform 103"/>
          <p:cNvSpPr>
            <a:spLocks/>
          </p:cNvSpPr>
          <p:nvPr/>
        </p:nvSpPr>
        <p:spPr bwMode="auto">
          <a:xfrm>
            <a:off x="7354888" y="3090863"/>
            <a:ext cx="36512" cy="31750"/>
          </a:xfrm>
          <a:custGeom>
            <a:avLst/>
            <a:gdLst>
              <a:gd name="T0" fmla="*/ 0 w 23"/>
              <a:gd name="T1" fmla="*/ 20 h 20"/>
              <a:gd name="T2" fmla="*/ 0 w 23"/>
              <a:gd name="T3" fmla="*/ 20 h 20"/>
              <a:gd name="T4" fmla="*/ 12 w 23"/>
              <a:gd name="T5" fmla="*/ 10 h 20"/>
              <a:gd name="T6" fmla="*/ 23 w 23"/>
              <a:gd name="T7" fmla="*/ 10 h 20"/>
              <a:gd name="T8" fmla="*/ 23 w 23"/>
              <a:gd name="T9" fmla="*/ 0 h 20"/>
              <a:gd name="T10" fmla="*/ 12 w 23"/>
              <a:gd name="T11" fmla="*/ 20 h 20"/>
              <a:gd name="T12" fmla="*/ 0 w 23"/>
              <a:gd name="T13" fmla="*/ 20 h 20"/>
              <a:gd name="T14" fmla="*/ 0 w 23"/>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0">
                <a:moveTo>
                  <a:pt x="0" y="20"/>
                </a:moveTo>
                <a:lnTo>
                  <a:pt x="0" y="20"/>
                </a:lnTo>
                <a:lnTo>
                  <a:pt x="12" y="10"/>
                </a:lnTo>
                <a:lnTo>
                  <a:pt x="23" y="10"/>
                </a:lnTo>
                <a:lnTo>
                  <a:pt x="23" y="0"/>
                </a:lnTo>
                <a:lnTo>
                  <a:pt x="12" y="20"/>
                </a:lnTo>
                <a:lnTo>
                  <a:pt x="0" y="20"/>
                </a:lnTo>
                <a:lnTo>
                  <a:pt x="0" y="20"/>
                </a:lnTo>
                <a:close/>
              </a:path>
            </a:pathLst>
          </a:custGeom>
          <a:solidFill>
            <a:srgbClr val="FFFFFF"/>
          </a:solidFill>
          <a:ln w="17463">
            <a:solidFill>
              <a:srgbClr val="000000"/>
            </a:solidFill>
            <a:prstDash val="solid"/>
            <a:round/>
            <a:headEnd/>
            <a:tailEnd/>
          </a:ln>
        </p:spPr>
        <p:txBody>
          <a:bodyPr/>
          <a:lstStyle/>
          <a:p>
            <a:endParaRPr lang="en-IN"/>
          </a:p>
        </p:txBody>
      </p:sp>
      <p:sp>
        <p:nvSpPr>
          <p:cNvPr id="92264" name="Freeform 104"/>
          <p:cNvSpPr>
            <a:spLocks/>
          </p:cNvSpPr>
          <p:nvPr/>
        </p:nvSpPr>
        <p:spPr bwMode="auto">
          <a:xfrm>
            <a:off x="7019925" y="3381375"/>
            <a:ext cx="52388" cy="47625"/>
          </a:xfrm>
          <a:custGeom>
            <a:avLst/>
            <a:gdLst>
              <a:gd name="T0" fmla="*/ 0 w 33"/>
              <a:gd name="T1" fmla="*/ 30 h 30"/>
              <a:gd name="T2" fmla="*/ 11 w 33"/>
              <a:gd name="T3" fmla="*/ 20 h 30"/>
              <a:gd name="T4" fmla="*/ 22 w 33"/>
              <a:gd name="T5" fmla="*/ 20 h 30"/>
              <a:gd name="T6" fmla="*/ 33 w 33"/>
              <a:gd name="T7" fmla="*/ 10 h 30"/>
              <a:gd name="T8" fmla="*/ 33 w 33"/>
              <a:gd name="T9" fmla="*/ 0 h 30"/>
              <a:gd name="T10" fmla="*/ 33 w 33"/>
              <a:gd name="T11" fmla="*/ 30 h 30"/>
              <a:gd name="T12" fmla="*/ 0 w 33"/>
              <a:gd name="T13" fmla="*/ 30 h 30"/>
              <a:gd name="T14" fmla="*/ 0 w 3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0">
                <a:moveTo>
                  <a:pt x="0" y="30"/>
                </a:moveTo>
                <a:lnTo>
                  <a:pt x="11" y="20"/>
                </a:lnTo>
                <a:lnTo>
                  <a:pt x="22" y="20"/>
                </a:lnTo>
                <a:lnTo>
                  <a:pt x="33" y="10"/>
                </a:lnTo>
                <a:lnTo>
                  <a:pt x="33" y="0"/>
                </a:lnTo>
                <a:lnTo>
                  <a:pt x="33" y="30"/>
                </a:lnTo>
                <a:lnTo>
                  <a:pt x="0" y="30"/>
                </a:lnTo>
                <a:lnTo>
                  <a:pt x="0" y="30"/>
                </a:lnTo>
                <a:close/>
              </a:path>
            </a:pathLst>
          </a:custGeom>
          <a:solidFill>
            <a:srgbClr val="FFFFFF"/>
          </a:solidFill>
          <a:ln w="17463">
            <a:solidFill>
              <a:srgbClr val="000000"/>
            </a:solidFill>
            <a:prstDash val="solid"/>
            <a:round/>
            <a:headEnd/>
            <a:tailEnd/>
          </a:ln>
        </p:spPr>
        <p:txBody>
          <a:bodyPr/>
          <a:lstStyle/>
          <a:p>
            <a:endParaRPr lang="en-IN"/>
          </a:p>
        </p:txBody>
      </p:sp>
      <p:sp>
        <p:nvSpPr>
          <p:cNvPr id="92265" name="Freeform 105"/>
          <p:cNvSpPr>
            <a:spLocks/>
          </p:cNvSpPr>
          <p:nvPr/>
        </p:nvSpPr>
        <p:spPr bwMode="auto">
          <a:xfrm>
            <a:off x="7019925" y="3316288"/>
            <a:ext cx="52388" cy="112712"/>
          </a:xfrm>
          <a:custGeom>
            <a:avLst/>
            <a:gdLst>
              <a:gd name="T0" fmla="*/ 0 w 33"/>
              <a:gd name="T1" fmla="*/ 71 h 71"/>
              <a:gd name="T2" fmla="*/ 0 w 33"/>
              <a:gd name="T3" fmla="*/ 10 h 71"/>
              <a:gd name="T4" fmla="*/ 33 w 33"/>
              <a:gd name="T5" fmla="*/ 0 h 71"/>
              <a:gd name="T6" fmla="*/ 33 w 33"/>
              <a:gd name="T7" fmla="*/ 61 h 71"/>
              <a:gd name="T8" fmla="*/ 0 w 33"/>
              <a:gd name="T9" fmla="*/ 71 h 71"/>
            </a:gdLst>
            <a:ahLst/>
            <a:cxnLst>
              <a:cxn ang="0">
                <a:pos x="T0" y="T1"/>
              </a:cxn>
              <a:cxn ang="0">
                <a:pos x="T2" y="T3"/>
              </a:cxn>
              <a:cxn ang="0">
                <a:pos x="T4" y="T5"/>
              </a:cxn>
              <a:cxn ang="0">
                <a:pos x="T6" y="T7"/>
              </a:cxn>
              <a:cxn ang="0">
                <a:pos x="T8" y="T9"/>
              </a:cxn>
            </a:cxnLst>
            <a:rect l="0" t="0" r="r" b="b"/>
            <a:pathLst>
              <a:path w="33" h="71">
                <a:moveTo>
                  <a:pt x="0" y="71"/>
                </a:moveTo>
                <a:lnTo>
                  <a:pt x="0" y="10"/>
                </a:lnTo>
                <a:lnTo>
                  <a:pt x="33" y="0"/>
                </a:lnTo>
                <a:lnTo>
                  <a:pt x="33" y="61"/>
                </a:lnTo>
                <a:lnTo>
                  <a:pt x="0" y="71"/>
                </a:lnTo>
                <a:close/>
              </a:path>
            </a:pathLst>
          </a:custGeom>
          <a:solidFill>
            <a:srgbClr val="FFFFFF"/>
          </a:solidFill>
          <a:ln w="17463">
            <a:solidFill>
              <a:srgbClr val="000000"/>
            </a:solidFill>
            <a:prstDash val="solid"/>
            <a:round/>
            <a:headEnd/>
            <a:tailEnd/>
          </a:ln>
        </p:spPr>
        <p:txBody>
          <a:bodyPr/>
          <a:lstStyle/>
          <a:p>
            <a:endParaRPr lang="en-IN"/>
          </a:p>
        </p:txBody>
      </p:sp>
      <p:sp>
        <p:nvSpPr>
          <p:cNvPr id="92266" name="Freeform 106"/>
          <p:cNvSpPr>
            <a:spLocks/>
          </p:cNvSpPr>
          <p:nvPr/>
        </p:nvSpPr>
        <p:spPr bwMode="auto">
          <a:xfrm>
            <a:off x="7019925" y="3300413"/>
            <a:ext cx="52388" cy="31750"/>
          </a:xfrm>
          <a:custGeom>
            <a:avLst/>
            <a:gdLst>
              <a:gd name="T0" fmla="*/ 0 w 33"/>
              <a:gd name="T1" fmla="*/ 20 h 20"/>
              <a:gd name="T2" fmla="*/ 11 w 33"/>
              <a:gd name="T3" fmla="*/ 20 h 20"/>
              <a:gd name="T4" fmla="*/ 22 w 33"/>
              <a:gd name="T5" fmla="*/ 10 h 20"/>
              <a:gd name="T6" fmla="*/ 33 w 33"/>
              <a:gd name="T7" fmla="*/ 0 h 20"/>
              <a:gd name="T8" fmla="*/ 33 w 33"/>
              <a:gd name="T9" fmla="*/ 0 h 20"/>
              <a:gd name="T10" fmla="*/ 33 w 33"/>
              <a:gd name="T11" fmla="*/ 20 h 20"/>
              <a:gd name="T12" fmla="*/ 0 w 33"/>
              <a:gd name="T13" fmla="*/ 20 h 20"/>
              <a:gd name="T14" fmla="*/ 0 w 33"/>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0">
                <a:moveTo>
                  <a:pt x="0" y="20"/>
                </a:moveTo>
                <a:lnTo>
                  <a:pt x="11" y="20"/>
                </a:lnTo>
                <a:lnTo>
                  <a:pt x="22" y="10"/>
                </a:lnTo>
                <a:lnTo>
                  <a:pt x="33" y="0"/>
                </a:lnTo>
                <a:lnTo>
                  <a:pt x="33" y="0"/>
                </a:lnTo>
                <a:lnTo>
                  <a:pt x="33" y="20"/>
                </a:lnTo>
                <a:lnTo>
                  <a:pt x="0" y="20"/>
                </a:lnTo>
                <a:lnTo>
                  <a:pt x="0" y="20"/>
                </a:lnTo>
                <a:close/>
              </a:path>
            </a:pathLst>
          </a:custGeom>
          <a:solidFill>
            <a:srgbClr val="FFFFFF"/>
          </a:solidFill>
          <a:ln w="17463">
            <a:solidFill>
              <a:srgbClr val="000000"/>
            </a:solidFill>
            <a:prstDash val="solid"/>
            <a:round/>
            <a:headEnd/>
            <a:tailEnd/>
          </a:ln>
        </p:spPr>
        <p:txBody>
          <a:bodyPr/>
          <a:lstStyle/>
          <a:p>
            <a:endParaRPr lang="en-IN"/>
          </a:p>
        </p:txBody>
      </p:sp>
      <p:sp>
        <p:nvSpPr>
          <p:cNvPr id="92267" name="Freeform 107"/>
          <p:cNvSpPr>
            <a:spLocks/>
          </p:cNvSpPr>
          <p:nvPr/>
        </p:nvSpPr>
        <p:spPr bwMode="auto">
          <a:xfrm>
            <a:off x="6276975" y="2622550"/>
            <a:ext cx="53975" cy="65088"/>
          </a:xfrm>
          <a:custGeom>
            <a:avLst/>
            <a:gdLst>
              <a:gd name="T0" fmla="*/ 34 w 34"/>
              <a:gd name="T1" fmla="*/ 20 h 41"/>
              <a:gd name="T2" fmla="*/ 34 w 34"/>
              <a:gd name="T3" fmla="*/ 0 h 41"/>
              <a:gd name="T4" fmla="*/ 11 w 34"/>
              <a:gd name="T5" fmla="*/ 0 h 41"/>
              <a:gd name="T6" fmla="*/ 0 w 34"/>
              <a:gd name="T7" fmla="*/ 0 h 41"/>
              <a:gd name="T8" fmla="*/ 0 w 34"/>
              <a:gd name="T9" fmla="*/ 20 h 41"/>
              <a:gd name="T10" fmla="*/ 11 w 34"/>
              <a:gd name="T11" fmla="*/ 31 h 41"/>
              <a:gd name="T12" fmla="*/ 22 w 34"/>
              <a:gd name="T13" fmla="*/ 41 h 41"/>
              <a:gd name="T14" fmla="*/ 34 w 34"/>
              <a:gd name="T15" fmla="*/ 31 h 41"/>
              <a:gd name="T16" fmla="*/ 34 w 34"/>
              <a:gd name="T17" fmla="*/ 20 h 41"/>
              <a:gd name="T18" fmla="*/ 34 w 34"/>
              <a:gd name="T19"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1">
                <a:moveTo>
                  <a:pt x="34" y="20"/>
                </a:moveTo>
                <a:lnTo>
                  <a:pt x="34" y="0"/>
                </a:lnTo>
                <a:lnTo>
                  <a:pt x="11" y="0"/>
                </a:lnTo>
                <a:lnTo>
                  <a:pt x="0" y="0"/>
                </a:lnTo>
                <a:lnTo>
                  <a:pt x="0" y="20"/>
                </a:lnTo>
                <a:lnTo>
                  <a:pt x="11" y="31"/>
                </a:lnTo>
                <a:lnTo>
                  <a:pt x="22" y="41"/>
                </a:lnTo>
                <a:lnTo>
                  <a:pt x="34" y="31"/>
                </a:lnTo>
                <a:lnTo>
                  <a:pt x="34" y="20"/>
                </a:lnTo>
                <a:lnTo>
                  <a:pt x="34" y="20"/>
                </a:lnTo>
                <a:close/>
              </a:path>
            </a:pathLst>
          </a:custGeom>
          <a:solidFill>
            <a:srgbClr val="FFFFFF"/>
          </a:solidFill>
          <a:ln w="17463">
            <a:solidFill>
              <a:srgbClr val="000000"/>
            </a:solidFill>
            <a:prstDash val="solid"/>
            <a:round/>
            <a:headEnd/>
            <a:tailEnd/>
          </a:ln>
        </p:spPr>
        <p:txBody>
          <a:bodyPr/>
          <a:lstStyle/>
          <a:p>
            <a:endParaRPr lang="en-IN"/>
          </a:p>
        </p:txBody>
      </p:sp>
      <p:sp>
        <p:nvSpPr>
          <p:cNvPr id="92268" name="Freeform 108"/>
          <p:cNvSpPr>
            <a:spLocks/>
          </p:cNvSpPr>
          <p:nvPr/>
        </p:nvSpPr>
        <p:spPr bwMode="auto">
          <a:xfrm>
            <a:off x="6294438" y="2638425"/>
            <a:ext cx="17462" cy="33338"/>
          </a:xfrm>
          <a:custGeom>
            <a:avLst/>
            <a:gdLst>
              <a:gd name="T0" fmla="*/ 11 w 11"/>
              <a:gd name="T1" fmla="*/ 10 h 21"/>
              <a:gd name="T2" fmla="*/ 11 w 11"/>
              <a:gd name="T3" fmla="*/ 0 h 21"/>
              <a:gd name="T4" fmla="*/ 11 w 11"/>
              <a:gd name="T5" fmla="*/ 0 h 21"/>
              <a:gd name="T6" fmla="*/ 0 w 11"/>
              <a:gd name="T7" fmla="*/ 0 h 21"/>
              <a:gd name="T8" fmla="*/ 0 w 11"/>
              <a:gd name="T9" fmla="*/ 10 h 21"/>
              <a:gd name="T10" fmla="*/ 0 w 11"/>
              <a:gd name="T11" fmla="*/ 21 h 21"/>
              <a:gd name="T12" fmla="*/ 11 w 11"/>
              <a:gd name="T13" fmla="*/ 21 h 21"/>
              <a:gd name="T14" fmla="*/ 11 w 11"/>
              <a:gd name="T15" fmla="*/ 10 h 21"/>
              <a:gd name="T16" fmla="*/ 11 w 11"/>
              <a:gd name="T17" fmla="*/ 10 h 21"/>
              <a:gd name="T18" fmla="*/ 11 w 11"/>
              <a:gd name="T1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1">
                <a:moveTo>
                  <a:pt x="11" y="10"/>
                </a:moveTo>
                <a:lnTo>
                  <a:pt x="11" y="0"/>
                </a:lnTo>
                <a:lnTo>
                  <a:pt x="11" y="0"/>
                </a:lnTo>
                <a:lnTo>
                  <a:pt x="0" y="0"/>
                </a:lnTo>
                <a:lnTo>
                  <a:pt x="0" y="10"/>
                </a:lnTo>
                <a:lnTo>
                  <a:pt x="0" y="21"/>
                </a:lnTo>
                <a:lnTo>
                  <a:pt x="11" y="21"/>
                </a:lnTo>
                <a:lnTo>
                  <a:pt x="11" y="10"/>
                </a:lnTo>
                <a:lnTo>
                  <a:pt x="11" y="10"/>
                </a:lnTo>
                <a:lnTo>
                  <a:pt x="11" y="10"/>
                </a:lnTo>
                <a:close/>
              </a:path>
            </a:pathLst>
          </a:custGeom>
          <a:solidFill>
            <a:srgbClr val="FFFFFF"/>
          </a:solidFill>
          <a:ln w="17463">
            <a:solidFill>
              <a:srgbClr val="000000"/>
            </a:solidFill>
            <a:prstDash val="solid"/>
            <a:round/>
            <a:headEnd/>
            <a:tailEnd/>
          </a:ln>
        </p:spPr>
        <p:txBody>
          <a:bodyPr/>
          <a:lstStyle/>
          <a:p>
            <a:endParaRPr lang="en-IN"/>
          </a:p>
        </p:txBody>
      </p:sp>
      <p:sp>
        <p:nvSpPr>
          <p:cNvPr id="92269" name="Freeform 109"/>
          <p:cNvSpPr>
            <a:spLocks/>
          </p:cNvSpPr>
          <p:nvPr/>
        </p:nvSpPr>
        <p:spPr bwMode="auto">
          <a:xfrm>
            <a:off x="6294438" y="2654300"/>
            <a:ext cx="17462" cy="1588"/>
          </a:xfrm>
          <a:custGeom>
            <a:avLst/>
            <a:gdLst>
              <a:gd name="T0" fmla="*/ 0 w 11"/>
              <a:gd name="T1" fmla="*/ 0 w 11"/>
              <a:gd name="T2" fmla="*/ 11 w 11"/>
              <a:gd name="T3" fmla="*/ 11 w 11"/>
              <a:gd name="T4" fmla="*/ 11 w 11"/>
              <a:gd name="T5" fmla="*/ 0 w 11"/>
            </a:gdLst>
            <a:ahLst/>
            <a:cxnLst>
              <a:cxn ang="0">
                <a:pos x="T0" y="0"/>
              </a:cxn>
              <a:cxn ang="0">
                <a:pos x="T1" y="0"/>
              </a:cxn>
              <a:cxn ang="0">
                <a:pos x="T2" y="0"/>
              </a:cxn>
              <a:cxn ang="0">
                <a:pos x="T3" y="0"/>
              </a:cxn>
              <a:cxn ang="0">
                <a:pos x="T4" y="0"/>
              </a:cxn>
              <a:cxn ang="0">
                <a:pos x="T5" y="0"/>
              </a:cxn>
            </a:cxnLst>
            <a:rect l="0" t="0" r="r" b="b"/>
            <a:pathLst>
              <a:path w="11">
                <a:moveTo>
                  <a:pt x="0" y="0"/>
                </a:moveTo>
                <a:lnTo>
                  <a:pt x="0" y="0"/>
                </a:lnTo>
                <a:lnTo>
                  <a:pt x="11" y="0"/>
                </a:lnTo>
                <a:lnTo>
                  <a:pt x="11" y="0"/>
                </a:lnTo>
                <a:lnTo>
                  <a:pt x="11"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70" name="Freeform 110"/>
          <p:cNvSpPr>
            <a:spLocks/>
          </p:cNvSpPr>
          <p:nvPr/>
        </p:nvSpPr>
        <p:spPr bwMode="auto">
          <a:xfrm>
            <a:off x="6276975" y="2703513"/>
            <a:ext cx="53975" cy="63500"/>
          </a:xfrm>
          <a:custGeom>
            <a:avLst/>
            <a:gdLst>
              <a:gd name="T0" fmla="*/ 34 w 34"/>
              <a:gd name="T1" fmla="*/ 20 h 40"/>
              <a:gd name="T2" fmla="*/ 34 w 34"/>
              <a:gd name="T3" fmla="*/ 10 h 40"/>
              <a:gd name="T4" fmla="*/ 11 w 34"/>
              <a:gd name="T5" fmla="*/ 0 h 40"/>
              <a:gd name="T6" fmla="*/ 0 w 34"/>
              <a:gd name="T7" fmla="*/ 10 h 40"/>
              <a:gd name="T8" fmla="*/ 0 w 34"/>
              <a:gd name="T9" fmla="*/ 20 h 40"/>
              <a:gd name="T10" fmla="*/ 11 w 34"/>
              <a:gd name="T11" fmla="*/ 40 h 40"/>
              <a:gd name="T12" fmla="*/ 22 w 34"/>
              <a:gd name="T13" fmla="*/ 40 h 40"/>
              <a:gd name="T14" fmla="*/ 34 w 34"/>
              <a:gd name="T15" fmla="*/ 40 h 40"/>
              <a:gd name="T16" fmla="*/ 34 w 34"/>
              <a:gd name="T17" fmla="*/ 20 h 40"/>
              <a:gd name="T18" fmla="*/ 34 w 34"/>
              <a:gd name="T19"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0">
                <a:moveTo>
                  <a:pt x="34" y="20"/>
                </a:moveTo>
                <a:lnTo>
                  <a:pt x="34" y="10"/>
                </a:lnTo>
                <a:lnTo>
                  <a:pt x="11" y="0"/>
                </a:lnTo>
                <a:lnTo>
                  <a:pt x="0" y="10"/>
                </a:lnTo>
                <a:lnTo>
                  <a:pt x="0" y="20"/>
                </a:lnTo>
                <a:lnTo>
                  <a:pt x="11" y="40"/>
                </a:lnTo>
                <a:lnTo>
                  <a:pt x="22" y="40"/>
                </a:lnTo>
                <a:lnTo>
                  <a:pt x="34" y="40"/>
                </a:lnTo>
                <a:lnTo>
                  <a:pt x="34" y="20"/>
                </a:lnTo>
                <a:lnTo>
                  <a:pt x="34" y="20"/>
                </a:lnTo>
                <a:close/>
              </a:path>
            </a:pathLst>
          </a:custGeom>
          <a:solidFill>
            <a:srgbClr val="FFFFFF"/>
          </a:solidFill>
          <a:ln w="17463">
            <a:solidFill>
              <a:srgbClr val="000000"/>
            </a:solidFill>
            <a:prstDash val="solid"/>
            <a:round/>
            <a:headEnd/>
            <a:tailEnd/>
          </a:ln>
        </p:spPr>
        <p:txBody>
          <a:bodyPr/>
          <a:lstStyle/>
          <a:p>
            <a:endParaRPr lang="en-IN"/>
          </a:p>
        </p:txBody>
      </p:sp>
      <p:sp>
        <p:nvSpPr>
          <p:cNvPr id="92271" name="Freeform 111"/>
          <p:cNvSpPr>
            <a:spLocks/>
          </p:cNvSpPr>
          <p:nvPr/>
        </p:nvSpPr>
        <p:spPr bwMode="auto">
          <a:xfrm>
            <a:off x="6294438" y="2719388"/>
            <a:ext cx="17462" cy="31750"/>
          </a:xfrm>
          <a:custGeom>
            <a:avLst/>
            <a:gdLst>
              <a:gd name="T0" fmla="*/ 11 w 11"/>
              <a:gd name="T1" fmla="*/ 0 h 20"/>
              <a:gd name="T2" fmla="*/ 11 w 11"/>
              <a:gd name="T3" fmla="*/ 20 h 20"/>
              <a:gd name="T4" fmla="*/ 0 w 11"/>
              <a:gd name="T5" fmla="*/ 10 h 20"/>
              <a:gd name="T6" fmla="*/ 11 w 11"/>
              <a:gd name="T7" fmla="*/ 0 h 20"/>
            </a:gdLst>
            <a:ahLst/>
            <a:cxnLst>
              <a:cxn ang="0">
                <a:pos x="T0" y="T1"/>
              </a:cxn>
              <a:cxn ang="0">
                <a:pos x="T2" y="T3"/>
              </a:cxn>
              <a:cxn ang="0">
                <a:pos x="T4" y="T5"/>
              </a:cxn>
              <a:cxn ang="0">
                <a:pos x="T6" y="T7"/>
              </a:cxn>
            </a:cxnLst>
            <a:rect l="0" t="0" r="r" b="b"/>
            <a:pathLst>
              <a:path w="11" h="20">
                <a:moveTo>
                  <a:pt x="11" y="0"/>
                </a:moveTo>
                <a:lnTo>
                  <a:pt x="11" y="20"/>
                </a:lnTo>
                <a:lnTo>
                  <a:pt x="0" y="10"/>
                </a:lnTo>
                <a:lnTo>
                  <a:pt x="11" y="0"/>
                </a:lnTo>
                <a:close/>
              </a:path>
            </a:pathLst>
          </a:custGeom>
          <a:solidFill>
            <a:srgbClr val="FFFFFF"/>
          </a:solidFill>
          <a:ln w="17463">
            <a:solidFill>
              <a:srgbClr val="000000"/>
            </a:solidFill>
            <a:prstDash val="solid"/>
            <a:round/>
            <a:headEnd/>
            <a:tailEnd/>
          </a:ln>
        </p:spPr>
        <p:txBody>
          <a:bodyPr/>
          <a:lstStyle/>
          <a:p>
            <a:endParaRPr lang="en-IN"/>
          </a:p>
        </p:txBody>
      </p:sp>
      <p:sp>
        <p:nvSpPr>
          <p:cNvPr id="92272" name="Freeform 112"/>
          <p:cNvSpPr>
            <a:spLocks/>
          </p:cNvSpPr>
          <p:nvPr/>
        </p:nvSpPr>
        <p:spPr bwMode="auto">
          <a:xfrm>
            <a:off x="6276975" y="2057400"/>
            <a:ext cx="53975" cy="80963"/>
          </a:xfrm>
          <a:custGeom>
            <a:avLst/>
            <a:gdLst>
              <a:gd name="T0" fmla="*/ 34 w 34"/>
              <a:gd name="T1" fmla="*/ 21 h 51"/>
              <a:gd name="T2" fmla="*/ 34 w 34"/>
              <a:gd name="T3" fmla="*/ 0 h 51"/>
              <a:gd name="T4" fmla="*/ 11 w 34"/>
              <a:gd name="T5" fmla="*/ 0 h 51"/>
              <a:gd name="T6" fmla="*/ 0 w 34"/>
              <a:gd name="T7" fmla="*/ 11 h 51"/>
              <a:gd name="T8" fmla="*/ 0 w 34"/>
              <a:gd name="T9" fmla="*/ 21 h 51"/>
              <a:gd name="T10" fmla="*/ 0 w 34"/>
              <a:gd name="T11" fmla="*/ 41 h 51"/>
              <a:gd name="T12" fmla="*/ 22 w 34"/>
              <a:gd name="T13" fmla="*/ 51 h 51"/>
              <a:gd name="T14" fmla="*/ 34 w 34"/>
              <a:gd name="T15" fmla="*/ 41 h 51"/>
              <a:gd name="T16" fmla="*/ 34 w 34"/>
              <a:gd name="T17" fmla="*/ 21 h 51"/>
              <a:gd name="T18" fmla="*/ 34 w 34"/>
              <a:gd name="T19"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34" y="21"/>
                </a:moveTo>
                <a:lnTo>
                  <a:pt x="34" y="0"/>
                </a:lnTo>
                <a:lnTo>
                  <a:pt x="11" y="0"/>
                </a:lnTo>
                <a:lnTo>
                  <a:pt x="0" y="11"/>
                </a:lnTo>
                <a:lnTo>
                  <a:pt x="0" y="21"/>
                </a:lnTo>
                <a:lnTo>
                  <a:pt x="0" y="41"/>
                </a:lnTo>
                <a:lnTo>
                  <a:pt x="22" y="51"/>
                </a:lnTo>
                <a:lnTo>
                  <a:pt x="34" y="41"/>
                </a:lnTo>
                <a:lnTo>
                  <a:pt x="34" y="21"/>
                </a:lnTo>
                <a:lnTo>
                  <a:pt x="34" y="21"/>
                </a:lnTo>
                <a:close/>
              </a:path>
            </a:pathLst>
          </a:custGeom>
          <a:solidFill>
            <a:srgbClr val="FFFFFF"/>
          </a:solidFill>
          <a:ln w="17463">
            <a:solidFill>
              <a:srgbClr val="000000"/>
            </a:solidFill>
            <a:prstDash val="solid"/>
            <a:round/>
            <a:headEnd/>
            <a:tailEnd/>
          </a:ln>
        </p:spPr>
        <p:txBody>
          <a:bodyPr/>
          <a:lstStyle/>
          <a:p>
            <a:endParaRPr lang="en-IN"/>
          </a:p>
        </p:txBody>
      </p:sp>
      <p:sp>
        <p:nvSpPr>
          <p:cNvPr id="92273" name="Freeform 113"/>
          <p:cNvSpPr>
            <a:spLocks/>
          </p:cNvSpPr>
          <p:nvPr/>
        </p:nvSpPr>
        <p:spPr bwMode="auto">
          <a:xfrm>
            <a:off x="6276975" y="2074863"/>
            <a:ext cx="53975" cy="47625"/>
          </a:xfrm>
          <a:custGeom>
            <a:avLst/>
            <a:gdLst>
              <a:gd name="T0" fmla="*/ 34 w 34"/>
              <a:gd name="T1" fmla="*/ 10 h 30"/>
              <a:gd name="T2" fmla="*/ 22 w 34"/>
              <a:gd name="T3" fmla="*/ 0 h 30"/>
              <a:gd name="T4" fmla="*/ 11 w 34"/>
              <a:gd name="T5" fmla="*/ 0 h 30"/>
              <a:gd name="T6" fmla="*/ 11 w 34"/>
              <a:gd name="T7" fmla="*/ 0 h 30"/>
              <a:gd name="T8" fmla="*/ 0 w 34"/>
              <a:gd name="T9" fmla="*/ 10 h 30"/>
              <a:gd name="T10" fmla="*/ 11 w 34"/>
              <a:gd name="T11" fmla="*/ 30 h 30"/>
              <a:gd name="T12" fmla="*/ 22 w 34"/>
              <a:gd name="T13" fmla="*/ 30 h 30"/>
              <a:gd name="T14" fmla="*/ 34 w 34"/>
              <a:gd name="T15" fmla="*/ 20 h 30"/>
              <a:gd name="T16" fmla="*/ 34 w 34"/>
              <a:gd name="T17" fmla="*/ 10 h 30"/>
              <a:gd name="T18" fmla="*/ 34 w 34"/>
              <a:gd name="T19"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34" y="10"/>
                </a:moveTo>
                <a:lnTo>
                  <a:pt x="22" y="0"/>
                </a:lnTo>
                <a:lnTo>
                  <a:pt x="11" y="0"/>
                </a:lnTo>
                <a:lnTo>
                  <a:pt x="11" y="0"/>
                </a:lnTo>
                <a:lnTo>
                  <a:pt x="0" y="10"/>
                </a:lnTo>
                <a:lnTo>
                  <a:pt x="11" y="30"/>
                </a:lnTo>
                <a:lnTo>
                  <a:pt x="22" y="30"/>
                </a:lnTo>
                <a:lnTo>
                  <a:pt x="34" y="20"/>
                </a:lnTo>
                <a:lnTo>
                  <a:pt x="34" y="10"/>
                </a:lnTo>
                <a:lnTo>
                  <a:pt x="34" y="10"/>
                </a:lnTo>
                <a:close/>
              </a:path>
            </a:pathLst>
          </a:custGeom>
          <a:solidFill>
            <a:srgbClr val="FFFFFF"/>
          </a:solidFill>
          <a:ln w="17463">
            <a:solidFill>
              <a:srgbClr val="000000"/>
            </a:solidFill>
            <a:prstDash val="solid"/>
            <a:round/>
            <a:headEnd/>
            <a:tailEnd/>
          </a:ln>
        </p:spPr>
        <p:txBody>
          <a:bodyPr/>
          <a:lstStyle/>
          <a:p>
            <a:endParaRPr lang="en-IN"/>
          </a:p>
        </p:txBody>
      </p:sp>
      <p:sp>
        <p:nvSpPr>
          <p:cNvPr id="92274" name="Freeform 114"/>
          <p:cNvSpPr>
            <a:spLocks/>
          </p:cNvSpPr>
          <p:nvPr/>
        </p:nvSpPr>
        <p:spPr bwMode="auto">
          <a:xfrm>
            <a:off x="6294438" y="2090738"/>
            <a:ext cx="17462" cy="31750"/>
          </a:xfrm>
          <a:custGeom>
            <a:avLst/>
            <a:gdLst>
              <a:gd name="T0" fmla="*/ 0 w 11"/>
              <a:gd name="T1" fmla="*/ 10 h 20"/>
              <a:gd name="T2" fmla="*/ 0 w 11"/>
              <a:gd name="T3" fmla="*/ 0 h 20"/>
              <a:gd name="T4" fmla="*/ 11 w 11"/>
              <a:gd name="T5" fmla="*/ 0 h 20"/>
              <a:gd name="T6" fmla="*/ 0 w 11"/>
              <a:gd name="T7" fmla="*/ 20 h 20"/>
              <a:gd name="T8" fmla="*/ 0 w 11"/>
              <a:gd name="T9" fmla="*/ 10 h 20"/>
            </a:gdLst>
            <a:ahLst/>
            <a:cxnLst>
              <a:cxn ang="0">
                <a:pos x="T0" y="T1"/>
              </a:cxn>
              <a:cxn ang="0">
                <a:pos x="T2" y="T3"/>
              </a:cxn>
              <a:cxn ang="0">
                <a:pos x="T4" y="T5"/>
              </a:cxn>
              <a:cxn ang="0">
                <a:pos x="T6" y="T7"/>
              </a:cxn>
              <a:cxn ang="0">
                <a:pos x="T8" y="T9"/>
              </a:cxn>
            </a:cxnLst>
            <a:rect l="0" t="0" r="r" b="b"/>
            <a:pathLst>
              <a:path w="11" h="20">
                <a:moveTo>
                  <a:pt x="0" y="10"/>
                </a:moveTo>
                <a:lnTo>
                  <a:pt x="0" y="0"/>
                </a:lnTo>
                <a:lnTo>
                  <a:pt x="11" y="0"/>
                </a:lnTo>
                <a:lnTo>
                  <a:pt x="0" y="20"/>
                </a:lnTo>
                <a:lnTo>
                  <a:pt x="0" y="10"/>
                </a:lnTo>
                <a:close/>
              </a:path>
            </a:pathLst>
          </a:custGeom>
          <a:solidFill>
            <a:srgbClr val="FFFFFF"/>
          </a:solidFill>
          <a:ln w="17463">
            <a:solidFill>
              <a:srgbClr val="000000"/>
            </a:solidFill>
            <a:prstDash val="solid"/>
            <a:round/>
            <a:headEnd/>
            <a:tailEnd/>
          </a:ln>
        </p:spPr>
        <p:txBody>
          <a:bodyPr/>
          <a:lstStyle/>
          <a:p>
            <a:endParaRPr lang="en-IN"/>
          </a:p>
        </p:txBody>
      </p:sp>
      <p:sp>
        <p:nvSpPr>
          <p:cNvPr id="92275" name="Line 115"/>
          <p:cNvSpPr>
            <a:spLocks noChangeShapeType="1"/>
          </p:cNvSpPr>
          <p:nvPr/>
        </p:nvSpPr>
        <p:spPr bwMode="auto">
          <a:xfrm flipV="1">
            <a:off x="6311900" y="2025650"/>
            <a:ext cx="1588" cy="158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76" name="Freeform 116"/>
          <p:cNvSpPr>
            <a:spLocks/>
          </p:cNvSpPr>
          <p:nvPr/>
        </p:nvSpPr>
        <p:spPr bwMode="auto">
          <a:xfrm>
            <a:off x="6276975" y="2025650"/>
            <a:ext cx="17463" cy="15875"/>
          </a:xfrm>
          <a:custGeom>
            <a:avLst/>
            <a:gdLst>
              <a:gd name="T0" fmla="*/ 11 w 11"/>
              <a:gd name="T1" fmla="*/ 10 h 10"/>
              <a:gd name="T2" fmla="*/ 11 w 11"/>
              <a:gd name="T3" fmla="*/ 0 h 10"/>
              <a:gd name="T4" fmla="*/ 0 w 11"/>
              <a:gd name="T5" fmla="*/ 0 h 10"/>
              <a:gd name="T6" fmla="*/ 0 w 11"/>
              <a:gd name="T7" fmla="*/ 0 h 10"/>
              <a:gd name="T8" fmla="*/ 0 w 11"/>
              <a:gd name="T9" fmla="*/ 10 h 10"/>
              <a:gd name="T10" fmla="*/ 0 w 11"/>
              <a:gd name="T11" fmla="*/ 10 h 10"/>
              <a:gd name="T12" fmla="*/ 0 w 11"/>
              <a:gd name="T13" fmla="*/ 10 h 10"/>
              <a:gd name="T14" fmla="*/ 11 w 11"/>
              <a:gd name="T15" fmla="*/ 10 h 10"/>
              <a:gd name="T16" fmla="*/ 11 w 11"/>
              <a:gd name="T17" fmla="*/ 10 h 10"/>
              <a:gd name="T18" fmla="*/ 11 w 11"/>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11" y="10"/>
                </a:moveTo>
                <a:lnTo>
                  <a:pt x="11" y="0"/>
                </a:lnTo>
                <a:lnTo>
                  <a:pt x="0" y="0"/>
                </a:lnTo>
                <a:lnTo>
                  <a:pt x="0" y="0"/>
                </a:lnTo>
                <a:lnTo>
                  <a:pt x="0" y="10"/>
                </a:lnTo>
                <a:lnTo>
                  <a:pt x="0" y="10"/>
                </a:lnTo>
                <a:lnTo>
                  <a:pt x="0" y="10"/>
                </a:lnTo>
                <a:lnTo>
                  <a:pt x="11" y="10"/>
                </a:lnTo>
                <a:lnTo>
                  <a:pt x="11" y="10"/>
                </a:lnTo>
                <a:lnTo>
                  <a:pt x="11" y="10"/>
                </a:lnTo>
                <a:close/>
              </a:path>
            </a:pathLst>
          </a:custGeom>
          <a:solidFill>
            <a:srgbClr val="FFFFFF"/>
          </a:solidFill>
          <a:ln w="17463">
            <a:solidFill>
              <a:srgbClr val="000000"/>
            </a:solidFill>
            <a:prstDash val="solid"/>
            <a:round/>
            <a:headEnd/>
            <a:tailEnd/>
          </a:ln>
        </p:spPr>
        <p:txBody>
          <a:bodyPr/>
          <a:lstStyle/>
          <a:p>
            <a:endParaRPr lang="en-IN"/>
          </a:p>
        </p:txBody>
      </p:sp>
      <p:sp>
        <p:nvSpPr>
          <p:cNvPr id="92277" name="Freeform 117"/>
          <p:cNvSpPr>
            <a:spLocks/>
          </p:cNvSpPr>
          <p:nvPr/>
        </p:nvSpPr>
        <p:spPr bwMode="auto">
          <a:xfrm>
            <a:off x="6330950" y="1993900"/>
            <a:ext cx="565150" cy="1500188"/>
          </a:xfrm>
          <a:custGeom>
            <a:avLst/>
            <a:gdLst>
              <a:gd name="T0" fmla="*/ 0 w 356"/>
              <a:gd name="T1" fmla="*/ 874 h 945"/>
              <a:gd name="T2" fmla="*/ 0 w 356"/>
              <a:gd name="T3" fmla="*/ 101 h 945"/>
              <a:gd name="T4" fmla="*/ 11 w 356"/>
              <a:gd name="T5" fmla="*/ 91 h 945"/>
              <a:gd name="T6" fmla="*/ 11 w 356"/>
              <a:gd name="T7" fmla="*/ 71 h 945"/>
              <a:gd name="T8" fmla="*/ 0 w 356"/>
              <a:gd name="T9" fmla="*/ 71 h 945"/>
              <a:gd name="T10" fmla="*/ 0 w 356"/>
              <a:gd name="T11" fmla="*/ 0 h 945"/>
              <a:gd name="T12" fmla="*/ 356 w 356"/>
              <a:gd name="T13" fmla="*/ 20 h 945"/>
              <a:gd name="T14" fmla="*/ 356 w 356"/>
              <a:gd name="T15" fmla="*/ 945 h 945"/>
              <a:gd name="T16" fmla="*/ 0 w 356"/>
              <a:gd name="T17" fmla="*/ 874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945">
                <a:moveTo>
                  <a:pt x="0" y="874"/>
                </a:moveTo>
                <a:lnTo>
                  <a:pt x="0" y="101"/>
                </a:lnTo>
                <a:lnTo>
                  <a:pt x="11" y="91"/>
                </a:lnTo>
                <a:lnTo>
                  <a:pt x="11" y="71"/>
                </a:lnTo>
                <a:lnTo>
                  <a:pt x="0" y="71"/>
                </a:lnTo>
                <a:lnTo>
                  <a:pt x="0" y="0"/>
                </a:lnTo>
                <a:lnTo>
                  <a:pt x="356" y="20"/>
                </a:lnTo>
                <a:lnTo>
                  <a:pt x="356" y="945"/>
                </a:lnTo>
                <a:lnTo>
                  <a:pt x="0" y="874"/>
                </a:lnTo>
                <a:close/>
              </a:path>
            </a:pathLst>
          </a:custGeom>
          <a:solidFill>
            <a:srgbClr val="FFFFFF"/>
          </a:solidFill>
          <a:ln w="17463">
            <a:solidFill>
              <a:srgbClr val="000000"/>
            </a:solidFill>
            <a:prstDash val="solid"/>
            <a:round/>
            <a:headEnd/>
            <a:tailEnd/>
          </a:ln>
        </p:spPr>
        <p:txBody>
          <a:bodyPr/>
          <a:lstStyle/>
          <a:p>
            <a:endParaRPr lang="en-IN"/>
          </a:p>
        </p:txBody>
      </p:sp>
      <p:sp>
        <p:nvSpPr>
          <p:cNvPr id="92278" name="Freeform 118"/>
          <p:cNvSpPr>
            <a:spLocks/>
          </p:cNvSpPr>
          <p:nvPr/>
        </p:nvSpPr>
        <p:spPr bwMode="auto">
          <a:xfrm>
            <a:off x="6472238" y="2122488"/>
            <a:ext cx="265112" cy="49212"/>
          </a:xfrm>
          <a:custGeom>
            <a:avLst/>
            <a:gdLst>
              <a:gd name="T0" fmla="*/ 0 w 167"/>
              <a:gd name="T1" fmla="*/ 0 h 31"/>
              <a:gd name="T2" fmla="*/ 167 w 167"/>
              <a:gd name="T3" fmla="*/ 20 h 31"/>
              <a:gd name="T4" fmla="*/ 167 w 167"/>
              <a:gd name="T5" fmla="*/ 31 h 31"/>
              <a:gd name="T6" fmla="*/ 0 w 167"/>
              <a:gd name="T7" fmla="*/ 10 h 31"/>
              <a:gd name="T8" fmla="*/ 0 w 167"/>
              <a:gd name="T9" fmla="*/ 0 h 31"/>
            </a:gdLst>
            <a:ahLst/>
            <a:cxnLst>
              <a:cxn ang="0">
                <a:pos x="T0" y="T1"/>
              </a:cxn>
              <a:cxn ang="0">
                <a:pos x="T2" y="T3"/>
              </a:cxn>
              <a:cxn ang="0">
                <a:pos x="T4" y="T5"/>
              </a:cxn>
              <a:cxn ang="0">
                <a:pos x="T6" y="T7"/>
              </a:cxn>
              <a:cxn ang="0">
                <a:pos x="T8" y="T9"/>
              </a:cxn>
            </a:cxnLst>
            <a:rect l="0" t="0" r="r" b="b"/>
            <a:pathLst>
              <a:path w="167" h="31">
                <a:moveTo>
                  <a:pt x="0" y="0"/>
                </a:moveTo>
                <a:lnTo>
                  <a:pt x="167" y="20"/>
                </a:lnTo>
                <a:lnTo>
                  <a:pt x="167" y="31"/>
                </a:lnTo>
                <a:lnTo>
                  <a:pt x="0" y="1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79" name="Oval 119"/>
          <p:cNvSpPr>
            <a:spLocks noChangeArrowheads="1"/>
          </p:cNvSpPr>
          <p:nvPr/>
        </p:nvSpPr>
        <p:spPr bwMode="auto">
          <a:xfrm>
            <a:off x="6772275" y="2138363"/>
            <a:ext cx="1588" cy="15875"/>
          </a:xfrm>
          <a:prstGeom prst="ellipse">
            <a:avLst/>
          </a:prstGeom>
          <a:solidFill>
            <a:srgbClr val="FFFFFF"/>
          </a:solidFill>
          <a:ln w="17463">
            <a:solidFill>
              <a:srgbClr val="000000"/>
            </a:solidFill>
            <a:round/>
            <a:headEnd/>
            <a:tailEnd/>
          </a:ln>
        </p:spPr>
        <p:txBody>
          <a:bodyPr/>
          <a:lstStyle/>
          <a:p>
            <a:endParaRPr lang="en-IN"/>
          </a:p>
        </p:txBody>
      </p:sp>
      <p:sp>
        <p:nvSpPr>
          <p:cNvPr id="92280" name="Freeform 120"/>
          <p:cNvSpPr>
            <a:spLocks/>
          </p:cNvSpPr>
          <p:nvPr/>
        </p:nvSpPr>
        <p:spPr bwMode="auto">
          <a:xfrm>
            <a:off x="6807200" y="2009775"/>
            <a:ext cx="158750" cy="1450975"/>
          </a:xfrm>
          <a:custGeom>
            <a:avLst/>
            <a:gdLst>
              <a:gd name="T0" fmla="*/ 0 w 100"/>
              <a:gd name="T1" fmla="*/ 0 h 914"/>
              <a:gd name="T2" fmla="*/ 89 w 100"/>
              <a:gd name="T3" fmla="*/ 0 h 914"/>
              <a:gd name="T4" fmla="*/ 100 w 100"/>
              <a:gd name="T5" fmla="*/ 10 h 914"/>
              <a:gd name="T6" fmla="*/ 100 w 100"/>
              <a:gd name="T7" fmla="*/ 914 h 914"/>
              <a:gd name="T8" fmla="*/ 0 w 100"/>
              <a:gd name="T9" fmla="*/ 0 h 914"/>
            </a:gdLst>
            <a:ahLst/>
            <a:cxnLst>
              <a:cxn ang="0">
                <a:pos x="T0" y="T1"/>
              </a:cxn>
              <a:cxn ang="0">
                <a:pos x="T2" y="T3"/>
              </a:cxn>
              <a:cxn ang="0">
                <a:pos x="T4" y="T5"/>
              </a:cxn>
              <a:cxn ang="0">
                <a:pos x="T6" y="T7"/>
              </a:cxn>
              <a:cxn ang="0">
                <a:pos x="T8" y="T9"/>
              </a:cxn>
            </a:cxnLst>
            <a:rect l="0" t="0" r="r" b="b"/>
            <a:pathLst>
              <a:path w="100" h="914">
                <a:moveTo>
                  <a:pt x="0" y="0"/>
                </a:moveTo>
                <a:lnTo>
                  <a:pt x="89" y="0"/>
                </a:lnTo>
                <a:lnTo>
                  <a:pt x="100" y="10"/>
                </a:lnTo>
                <a:lnTo>
                  <a:pt x="100" y="914"/>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81" name="Line 121"/>
          <p:cNvSpPr>
            <a:spLocks noChangeShapeType="1"/>
          </p:cNvSpPr>
          <p:nvPr/>
        </p:nvSpPr>
        <p:spPr bwMode="auto">
          <a:xfrm>
            <a:off x="6807200" y="1960563"/>
            <a:ext cx="1588" cy="49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2" name="Freeform 122"/>
          <p:cNvSpPr>
            <a:spLocks/>
          </p:cNvSpPr>
          <p:nvPr/>
        </p:nvSpPr>
        <p:spPr bwMode="auto">
          <a:xfrm>
            <a:off x="6330950" y="2284413"/>
            <a:ext cx="635000" cy="63500"/>
          </a:xfrm>
          <a:custGeom>
            <a:avLst/>
            <a:gdLst>
              <a:gd name="T0" fmla="*/ 0 w 400"/>
              <a:gd name="T1" fmla="*/ 0 h 40"/>
              <a:gd name="T2" fmla="*/ 356 w 400"/>
              <a:gd name="T3" fmla="*/ 40 h 40"/>
              <a:gd name="T4" fmla="*/ 400 w 400"/>
              <a:gd name="T5" fmla="*/ 30 h 40"/>
              <a:gd name="T6" fmla="*/ 0 w 400"/>
              <a:gd name="T7" fmla="*/ 0 h 40"/>
            </a:gdLst>
            <a:ahLst/>
            <a:cxnLst>
              <a:cxn ang="0">
                <a:pos x="T0" y="T1"/>
              </a:cxn>
              <a:cxn ang="0">
                <a:pos x="T2" y="T3"/>
              </a:cxn>
              <a:cxn ang="0">
                <a:pos x="T4" y="T5"/>
              </a:cxn>
              <a:cxn ang="0">
                <a:pos x="T6" y="T7"/>
              </a:cxn>
            </a:cxnLst>
            <a:rect l="0" t="0" r="r" b="b"/>
            <a:pathLst>
              <a:path w="400" h="40">
                <a:moveTo>
                  <a:pt x="0" y="0"/>
                </a:moveTo>
                <a:lnTo>
                  <a:pt x="356" y="40"/>
                </a:lnTo>
                <a:lnTo>
                  <a:pt x="400" y="3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83" name="Freeform 123"/>
          <p:cNvSpPr>
            <a:spLocks/>
          </p:cNvSpPr>
          <p:nvPr/>
        </p:nvSpPr>
        <p:spPr bwMode="auto">
          <a:xfrm>
            <a:off x="6330950" y="2509838"/>
            <a:ext cx="635000" cy="65087"/>
          </a:xfrm>
          <a:custGeom>
            <a:avLst/>
            <a:gdLst>
              <a:gd name="T0" fmla="*/ 0 w 400"/>
              <a:gd name="T1" fmla="*/ 0 h 41"/>
              <a:gd name="T2" fmla="*/ 356 w 400"/>
              <a:gd name="T3" fmla="*/ 41 h 41"/>
              <a:gd name="T4" fmla="*/ 400 w 400"/>
              <a:gd name="T5" fmla="*/ 30 h 41"/>
              <a:gd name="T6" fmla="*/ 0 w 400"/>
              <a:gd name="T7" fmla="*/ 0 h 41"/>
            </a:gdLst>
            <a:ahLst/>
            <a:cxnLst>
              <a:cxn ang="0">
                <a:pos x="T0" y="T1"/>
              </a:cxn>
              <a:cxn ang="0">
                <a:pos x="T2" y="T3"/>
              </a:cxn>
              <a:cxn ang="0">
                <a:pos x="T4" y="T5"/>
              </a:cxn>
              <a:cxn ang="0">
                <a:pos x="T6" y="T7"/>
              </a:cxn>
            </a:cxnLst>
            <a:rect l="0" t="0" r="r" b="b"/>
            <a:pathLst>
              <a:path w="400" h="41">
                <a:moveTo>
                  <a:pt x="0" y="0"/>
                </a:moveTo>
                <a:lnTo>
                  <a:pt x="356" y="41"/>
                </a:lnTo>
                <a:lnTo>
                  <a:pt x="400" y="3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284" name="Line 124"/>
          <p:cNvSpPr>
            <a:spLocks noChangeShapeType="1"/>
          </p:cNvSpPr>
          <p:nvPr/>
        </p:nvSpPr>
        <p:spPr bwMode="auto">
          <a:xfrm>
            <a:off x="6348413" y="3090863"/>
            <a:ext cx="530225" cy="809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5" name="Line 125"/>
          <p:cNvSpPr>
            <a:spLocks noChangeShapeType="1"/>
          </p:cNvSpPr>
          <p:nvPr/>
        </p:nvSpPr>
        <p:spPr bwMode="auto">
          <a:xfrm>
            <a:off x="6348413" y="3090863"/>
            <a:ext cx="530225" cy="968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6" name="Line 126"/>
          <p:cNvSpPr>
            <a:spLocks noChangeShapeType="1"/>
          </p:cNvSpPr>
          <p:nvPr/>
        </p:nvSpPr>
        <p:spPr bwMode="auto">
          <a:xfrm>
            <a:off x="6348413" y="3106738"/>
            <a:ext cx="530225" cy="968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7" name="Line 127"/>
          <p:cNvSpPr>
            <a:spLocks noChangeShapeType="1"/>
          </p:cNvSpPr>
          <p:nvPr/>
        </p:nvSpPr>
        <p:spPr bwMode="auto">
          <a:xfrm>
            <a:off x="6348413" y="3122613"/>
            <a:ext cx="530225" cy="809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8" name="Line 128"/>
          <p:cNvSpPr>
            <a:spLocks noChangeShapeType="1"/>
          </p:cNvSpPr>
          <p:nvPr/>
        </p:nvSpPr>
        <p:spPr bwMode="auto">
          <a:xfrm>
            <a:off x="6348413" y="3138488"/>
            <a:ext cx="530225" cy="809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89" name="Line 129"/>
          <p:cNvSpPr>
            <a:spLocks noChangeShapeType="1"/>
          </p:cNvSpPr>
          <p:nvPr/>
        </p:nvSpPr>
        <p:spPr bwMode="auto">
          <a:xfrm>
            <a:off x="6348413" y="3154363"/>
            <a:ext cx="530225" cy="809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0" name="Line 130"/>
          <p:cNvSpPr>
            <a:spLocks noChangeShapeType="1"/>
          </p:cNvSpPr>
          <p:nvPr/>
        </p:nvSpPr>
        <p:spPr bwMode="auto">
          <a:xfrm>
            <a:off x="6348413" y="3154363"/>
            <a:ext cx="530225" cy="968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1" name="Line 131"/>
          <p:cNvSpPr>
            <a:spLocks noChangeShapeType="1"/>
          </p:cNvSpPr>
          <p:nvPr/>
        </p:nvSpPr>
        <p:spPr bwMode="auto">
          <a:xfrm>
            <a:off x="6348413" y="3171825"/>
            <a:ext cx="530225" cy="96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2" name="Line 132"/>
          <p:cNvSpPr>
            <a:spLocks noChangeShapeType="1"/>
          </p:cNvSpPr>
          <p:nvPr/>
        </p:nvSpPr>
        <p:spPr bwMode="auto">
          <a:xfrm>
            <a:off x="6348413" y="3187700"/>
            <a:ext cx="530225" cy="96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3" name="Line 133"/>
          <p:cNvSpPr>
            <a:spLocks noChangeShapeType="1"/>
          </p:cNvSpPr>
          <p:nvPr/>
        </p:nvSpPr>
        <p:spPr bwMode="auto">
          <a:xfrm>
            <a:off x="6348413" y="3203575"/>
            <a:ext cx="530225" cy="96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4" name="Line 134"/>
          <p:cNvSpPr>
            <a:spLocks noChangeShapeType="1"/>
          </p:cNvSpPr>
          <p:nvPr/>
        </p:nvSpPr>
        <p:spPr bwMode="auto">
          <a:xfrm>
            <a:off x="6348413" y="3203575"/>
            <a:ext cx="530225" cy="1127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5" name="Line 135"/>
          <p:cNvSpPr>
            <a:spLocks noChangeShapeType="1"/>
          </p:cNvSpPr>
          <p:nvPr/>
        </p:nvSpPr>
        <p:spPr bwMode="auto">
          <a:xfrm>
            <a:off x="6348413" y="3219450"/>
            <a:ext cx="530225" cy="1127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6" name="Line 136"/>
          <p:cNvSpPr>
            <a:spLocks noChangeShapeType="1"/>
          </p:cNvSpPr>
          <p:nvPr/>
        </p:nvSpPr>
        <p:spPr bwMode="auto">
          <a:xfrm>
            <a:off x="6348413" y="3235325"/>
            <a:ext cx="530225" cy="96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7" name="Line 137"/>
          <p:cNvSpPr>
            <a:spLocks noChangeShapeType="1"/>
          </p:cNvSpPr>
          <p:nvPr/>
        </p:nvSpPr>
        <p:spPr bwMode="auto">
          <a:xfrm>
            <a:off x="6348413" y="3251200"/>
            <a:ext cx="530225" cy="96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8" name="Line 138"/>
          <p:cNvSpPr>
            <a:spLocks noChangeShapeType="1"/>
          </p:cNvSpPr>
          <p:nvPr/>
        </p:nvSpPr>
        <p:spPr bwMode="auto">
          <a:xfrm>
            <a:off x="6348413" y="3268663"/>
            <a:ext cx="530225" cy="952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99" name="Line 139"/>
          <p:cNvSpPr>
            <a:spLocks noChangeShapeType="1"/>
          </p:cNvSpPr>
          <p:nvPr/>
        </p:nvSpPr>
        <p:spPr bwMode="auto">
          <a:xfrm>
            <a:off x="6348413" y="3268663"/>
            <a:ext cx="530225" cy="1127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0" name="Line 140"/>
          <p:cNvSpPr>
            <a:spLocks noChangeShapeType="1"/>
          </p:cNvSpPr>
          <p:nvPr/>
        </p:nvSpPr>
        <p:spPr bwMode="auto">
          <a:xfrm>
            <a:off x="6348413" y="3284538"/>
            <a:ext cx="530225" cy="1127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1" name="Line 141"/>
          <p:cNvSpPr>
            <a:spLocks noChangeShapeType="1"/>
          </p:cNvSpPr>
          <p:nvPr/>
        </p:nvSpPr>
        <p:spPr bwMode="auto">
          <a:xfrm>
            <a:off x="6348413" y="3300413"/>
            <a:ext cx="530225" cy="1127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2" name="Line 142"/>
          <p:cNvSpPr>
            <a:spLocks noChangeShapeType="1"/>
          </p:cNvSpPr>
          <p:nvPr/>
        </p:nvSpPr>
        <p:spPr bwMode="auto">
          <a:xfrm>
            <a:off x="6348413" y="3316288"/>
            <a:ext cx="530225" cy="1127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3" name="Freeform 143"/>
          <p:cNvSpPr>
            <a:spLocks/>
          </p:cNvSpPr>
          <p:nvPr/>
        </p:nvSpPr>
        <p:spPr bwMode="auto">
          <a:xfrm>
            <a:off x="6330950" y="2106613"/>
            <a:ext cx="565150" cy="47625"/>
          </a:xfrm>
          <a:custGeom>
            <a:avLst/>
            <a:gdLst>
              <a:gd name="T0" fmla="*/ 0 w 356"/>
              <a:gd name="T1" fmla="*/ 0 h 30"/>
              <a:gd name="T2" fmla="*/ 345 w 356"/>
              <a:gd name="T3" fmla="*/ 30 h 30"/>
              <a:gd name="T4" fmla="*/ 356 w 356"/>
              <a:gd name="T5" fmla="*/ 30 h 30"/>
              <a:gd name="T6" fmla="*/ 0 w 356"/>
              <a:gd name="T7" fmla="*/ 0 h 30"/>
            </a:gdLst>
            <a:ahLst/>
            <a:cxnLst>
              <a:cxn ang="0">
                <a:pos x="T0" y="T1"/>
              </a:cxn>
              <a:cxn ang="0">
                <a:pos x="T2" y="T3"/>
              </a:cxn>
              <a:cxn ang="0">
                <a:pos x="T4" y="T5"/>
              </a:cxn>
              <a:cxn ang="0">
                <a:pos x="T6" y="T7"/>
              </a:cxn>
            </a:cxnLst>
            <a:rect l="0" t="0" r="r" b="b"/>
            <a:pathLst>
              <a:path w="356" h="30">
                <a:moveTo>
                  <a:pt x="0" y="0"/>
                </a:moveTo>
                <a:lnTo>
                  <a:pt x="345" y="30"/>
                </a:lnTo>
                <a:lnTo>
                  <a:pt x="356" y="3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304" name="Freeform 144"/>
          <p:cNvSpPr>
            <a:spLocks/>
          </p:cNvSpPr>
          <p:nvPr/>
        </p:nvSpPr>
        <p:spPr bwMode="auto">
          <a:xfrm>
            <a:off x="6330950" y="2138363"/>
            <a:ext cx="565150" cy="65087"/>
          </a:xfrm>
          <a:custGeom>
            <a:avLst/>
            <a:gdLst>
              <a:gd name="T0" fmla="*/ 345 w 356"/>
              <a:gd name="T1" fmla="*/ 41 h 41"/>
              <a:gd name="T2" fmla="*/ 356 w 356"/>
              <a:gd name="T3" fmla="*/ 41 h 41"/>
              <a:gd name="T4" fmla="*/ 11 w 356"/>
              <a:gd name="T5" fmla="*/ 0 h 41"/>
              <a:gd name="T6" fmla="*/ 0 w 356"/>
              <a:gd name="T7" fmla="*/ 10 h 41"/>
              <a:gd name="T8" fmla="*/ 345 w 356"/>
              <a:gd name="T9" fmla="*/ 41 h 41"/>
            </a:gdLst>
            <a:ahLst/>
            <a:cxnLst>
              <a:cxn ang="0">
                <a:pos x="T0" y="T1"/>
              </a:cxn>
              <a:cxn ang="0">
                <a:pos x="T2" y="T3"/>
              </a:cxn>
              <a:cxn ang="0">
                <a:pos x="T4" y="T5"/>
              </a:cxn>
              <a:cxn ang="0">
                <a:pos x="T6" y="T7"/>
              </a:cxn>
              <a:cxn ang="0">
                <a:pos x="T8" y="T9"/>
              </a:cxn>
            </a:cxnLst>
            <a:rect l="0" t="0" r="r" b="b"/>
            <a:pathLst>
              <a:path w="356" h="41">
                <a:moveTo>
                  <a:pt x="345" y="41"/>
                </a:moveTo>
                <a:lnTo>
                  <a:pt x="356" y="41"/>
                </a:lnTo>
                <a:lnTo>
                  <a:pt x="11" y="0"/>
                </a:lnTo>
                <a:lnTo>
                  <a:pt x="0" y="10"/>
                </a:lnTo>
                <a:lnTo>
                  <a:pt x="345" y="41"/>
                </a:lnTo>
                <a:close/>
              </a:path>
            </a:pathLst>
          </a:custGeom>
          <a:solidFill>
            <a:srgbClr val="FFFFFF"/>
          </a:solidFill>
          <a:ln w="17463">
            <a:solidFill>
              <a:srgbClr val="000000"/>
            </a:solidFill>
            <a:prstDash val="solid"/>
            <a:round/>
            <a:headEnd/>
            <a:tailEnd/>
          </a:ln>
        </p:spPr>
        <p:txBody>
          <a:bodyPr/>
          <a:lstStyle/>
          <a:p>
            <a:endParaRPr lang="en-IN"/>
          </a:p>
        </p:txBody>
      </p:sp>
      <p:sp>
        <p:nvSpPr>
          <p:cNvPr id="92305" name="Freeform 145"/>
          <p:cNvSpPr>
            <a:spLocks/>
          </p:cNvSpPr>
          <p:nvPr/>
        </p:nvSpPr>
        <p:spPr bwMode="auto">
          <a:xfrm>
            <a:off x="6843713" y="2025650"/>
            <a:ext cx="87312" cy="1588"/>
          </a:xfrm>
          <a:custGeom>
            <a:avLst/>
            <a:gdLst>
              <a:gd name="T0" fmla="*/ 55 w 55"/>
              <a:gd name="T1" fmla="*/ 33 w 55"/>
              <a:gd name="T2" fmla="*/ 0 w 55"/>
              <a:gd name="T3" fmla="*/ 55 w 55"/>
            </a:gdLst>
            <a:ahLst/>
            <a:cxnLst>
              <a:cxn ang="0">
                <a:pos x="T0" y="0"/>
              </a:cxn>
              <a:cxn ang="0">
                <a:pos x="T1" y="0"/>
              </a:cxn>
              <a:cxn ang="0">
                <a:pos x="T2" y="0"/>
              </a:cxn>
              <a:cxn ang="0">
                <a:pos x="T3" y="0"/>
              </a:cxn>
            </a:cxnLst>
            <a:rect l="0" t="0" r="r" b="b"/>
            <a:pathLst>
              <a:path w="55">
                <a:moveTo>
                  <a:pt x="55" y="0"/>
                </a:moveTo>
                <a:lnTo>
                  <a:pt x="33" y="0"/>
                </a:lnTo>
                <a:lnTo>
                  <a:pt x="0" y="0"/>
                </a:lnTo>
                <a:lnTo>
                  <a:pt x="55" y="0"/>
                </a:lnTo>
                <a:close/>
              </a:path>
            </a:pathLst>
          </a:custGeom>
          <a:solidFill>
            <a:srgbClr val="FFFFFF"/>
          </a:solidFill>
          <a:ln w="17463">
            <a:solidFill>
              <a:srgbClr val="000000"/>
            </a:solidFill>
            <a:prstDash val="solid"/>
            <a:round/>
            <a:headEnd/>
            <a:tailEnd/>
          </a:ln>
        </p:spPr>
        <p:txBody>
          <a:bodyPr/>
          <a:lstStyle/>
          <a:p>
            <a:endParaRPr lang="en-IN"/>
          </a:p>
        </p:txBody>
      </p:sp>
      <p:sp>
        <p:nvSpPr>
          <p:cNvPr id="92306" name="Freeform 146"/>
          <p:cNvSpPr>
            <a:spLocks/>
          </p:cNvSpPr>
          <p:nvPr/>
        </p:nvSpPr>
        <p:spPr bwMode="auto">
          <a:xfrm>
            <a:off x="6259513" y="1881188"/>
            <a:ext cx="1131887" cy="96837"/>
          </a:xfrm>
          <a:custGeom>
            <a:avLst/>
            <a:gdLst>
              <a:gd name="T0" fmla="*/ 0 w 713"/>
              <a:gd name="T1" fmla="*/ 40 h 61"/>
              <a:gd name="T2" fmla="*/ 345 w 713"/>
              <a:gd name="T3" fmla="*/ 61 h 61"/>
              <a:gd name="T4" fmla="*/ 713 w 713"/>
              <a:gd name="T5" fmla="*/ 10 h 61"/>
              <a:gd name="T6" fmla="*/ 423 w 713"/>
              <a:gd name="T7" fmla="*/ 0 h 61"/>
              <a:gd name="T8" fmla="*/ 0 w 713"/>
              <a:gd name="T9" fmla="*/ 40 h 61"/>
            </a:gdLst>
            <a:ahLst/>
            <a:cxnLst>
              <a:cxn ang="0">
                <a:pos x="T0" y="T1"/>
              </a:cxn>
              <a:cxn ang="0">
                <a:pos x="T2" y="T3"/>
              </a:cxn>
              <a:cxn ang="0">
                <a:pos x="T4" y="T5"/>
              </a:cxn>
              <a:cxn ang="0">
                <a:pos x="T6" y="T7"/>
              </a:cxn>
              <a:cxn ang="0">
                <a:pos x="T8" y="T9"/>
              </a:cxn>
            </a:cxnLst>
            <a:rect l="0" t="0" r="r" b="b"/>
            <a:pathLst>
              <a:path w="713" h="61">
                <a:moveTo>
                  <a:pt x="0" y="40"/>
                </a:moveTo>
                <a:lnTo>
                  <a:pt x="345" y="61"/>
                </a:lnTo>
                <a:lnTo>
                  <a:pt x="713" y="10"/>
                </a:lnTo>
                <a:lnTo>
                  <a:pt x="423" y="0"/>
                </a:lnTo>
                <a:lnTo>
                  <a:pt x="0" y="40"/>
                </a:lnTo>
                <a:close/>
              </a:path>
            </a:pathLst>
          </a:custGeom>
          <a:solidFill>
            <a:srgbClr val="FFFFFF"/>
          </a:solidFill>
          <a:ln w="17463">
            <a:solidFill>
              <a:srgbClr val="000000"/>
            </a:solidFill>
            <a:prstDash val="solid"/>
            <a:round/>
            <a:headEnd/>
            <a:tailEnd/>
          </a:ln>
        </p:spPr>
        <p:txBody>
          <a:bodyPr/>
          <a:lstStyle/>
          <a:p>
            <a:endParaRPr lang="en-IN"/>
          </a:p>
        </p:txBody>
      </p:sp>
      <p:sp>
        <p:nvSpPr>
          <p:cNvPr id="92307" name="Line 147"/>
          <p:cNvSpPr>
            <a:spLocks noChangeShapeType="1"/>
          </p:cNvSpPr>
          <p:nvPr/>
        </p:nvSpPr>
        <p:spPr bwMode="auto">
          <a:xfrm flipV="1">
            <a:off x="6772275" y="1912938"/>
            <a:ext cx="477838" cy="476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8" name="Line 148"/>
          <p:cNvSpPr>
            <a:spLocks noChangeShapeType="1"/>
          </p:cNvSpPr>
          <p:nvPr/>
        </p:nvSpPr>
        <p:spPr bwMode="auto">
          <a:xfrm flipV="1">
            <a:off x="6737350" y="1897063"/>
            <a:ext cx="458788"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09" name="Line 149"/>
          <p:cNvSpPr>
            <a:spLocks noChangeShapeType="1"/>
          </p:cNvSpPr>
          <p:nvPr/>
        </p:nvSpPr>
        <p:spPr bwMode="auto">
          <a:xfrm flipV="1">
            <a:off x="6700838" y="1897063"/>
            <a:ext cx="442912"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0" name="Line 150"/>
          <p:cNvSpPr>
            <a:spLocks noChangeShapeType="1"/>
          </p:cNvSpPr>
          <p:nvPr/>
        </p:nvSpPr>
        <p:spPr bwMode="auto">
          <a:xfrm flipV="1">
            <a:off x="6665913" y="1897063"/>
            <a:ext cx="442912"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1" name="Line 151"/>
          <p:cNvSpPr>
            <a:spLocks noChangeShapeType="1"/>
          </p:cNvSpPr>
          <p:nvPr/>
        </p:nvSpPr>
        <p:spPr bwMode="auto">
          <a:xfrm flipV="1">
            <a:off x="6613525" y="1897063"/>
            <a:ext cx="441325"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2" name="Line 152"/>
          <p:cNvSpPr>
            <a:spLocks noChangeShapeType="1"/>
          </p:cNvSpPr>
          <p:nvPr/>
        </p:nvSpPr>
        <p:spPr bwMode="auto">
          <a:xfrm flipV="1">
            <a:off x="6577013" y="1897063"/>
            <a:ext cx="442912"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3" name="Line 153"/>
          <p:cNvSpPr>
            <a:spLocks noChangeShapeType="1"/>
          </p:cNvSpPr>
          <p:nvPr/>
        </p:nvSpPr>
        <p:spPr bwMode="auto">
          <a:xfrm flipV="1">
            <a:off x="6507163" y="1897063"/>
            <a:ext cx="477837" cy="476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4" name="Line 154"/>
          <p:cNvSpPr>
            <a:spLocks noChangeShapeType="1"/>
          </p:cNvSpPr>
          <p:nvPr/>
        </p:nvSpPr>
        <p:spPr bwMode="auto">
          <a:xfrm flipV="1">
            <a:off x="6472238" y="1897063"/>
            <a:ext cx="476250" cy="476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5" name="Line 155"/>
          <p:cNvSpPr>
            <a:spLocks noChangeShapeType="1"/>
          </p:cNvSpPr>
          <p:nvPr/>
        </p:nvSpPr>
        <p:spPr bwMode="auto">
          <a:xfrm flipV="1">
            <a:off x="6418263" y="1881188"/>
            <a:ext cx="495300" cy="635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6" name="Line 156"/>
          <p:cNvSpPr>
            <a:spLocks noChangeShapeType="1"/>
          </p:cNvSpPr>
          <p:nvPr/>
        </p:nvSpPr>
        <p:spPr bwMode="auto">
          <a:xfrm>
            <a:off x="7319963" y="1928813"/>
            <a:ext cx="71437"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17" name="Freeform 157"/>
          <p:cNvSpPr>
            <a:spLocks/>
          </p:cNvSpPr>
          <p:nvPr/>
        </p:nvSpPr>
        <p:spPr bwMode="auto">
          <a:xfrm>
            <a:off x="6348413" y="2557463"/>
            <a:ext cx="34925" cy="17462"/>
          </a:xfrm>
          <a:custGeom>
            <a:avLst/>
            <a:gdLst>
              <a:gd name="T0" fmla="*/ 22 w 22"/>
              <a:gd name="T1" fmla="*/ 0 h 11"/>
              <a:gd name="T2" fmla="*/ 22 w 22"/>
              <a:gd name="T3" fmla="*/ 0 h 11"/>
              <a:gd name="T4" fmla="*/ 22 w 22"/>
              <a:gd name="T5" fmla="*/ 0 h 11"/>
              <a:gd name="T6" fmla="*/ 22 w 22"/>
              <a:gd name="T7" fmla="*/ 0 h 11"/>
              <a:gd name="T8" fmla="*/ 11 w 22"/>
              <a:gd name="T9" fmla="*/ 0 h 11"/>
              <a:gd name="T10" fmla="*/ 11 w 22"/>
              <a:gd name="T11" fmla="*/ 0 h 11"/>
              <a:gd name="T12" fmla="*/ 11 w 22"/>
              <a:gd name="T13" fmla="*/ 0 h 11"/>
              <a:gd name="T14" fmla="*/ 11 w 22"/>
              <a:gd name="T15" fmla="*/ 0 h 11"/>
              <a:gd name="T16" fmla="*/ 11 w 22"/>
              <a:gd name="T17" fmla="*/ 0 h 11"/>
              <a:gd name="T18" fmla="*/ 11 w 22"/>
              <a:gd name="T19" fmla="*/ 0 h 11"/>
              <a:gd name="T20" fmla="*/ 0 w 22"/>
              <a:gd name="T21" fmla="*/ 0 h 11"/>
              <a:gd name="T22" fmla="*/ 0 w 22"/>
              <a:gd name="T23" fmla="*/ 11 h 11"/>
              <a:gd name="T24" fmla="*/ 11 w 22"/>
              <a:gd name="T25" fmla="*/ 11 h 11"/>
              <a:gd name="T26" fmla="*/ 11 w 22"/>
              <a:gd name="T27" fmla="*/ 11 h 11"/>
              <a:gd name="T28" fmla="*/ 11 w 22"/>
              <a:gd name="T29" fmla="*/ 11 h 11"/>
              <a:gd name="T30" fmla="*/ 11 w 22"/>
              <a:gd name="T31" fmla="*/ 11 h 11"/>
              <a:gd name="T32" fmla="*/ 22 w 22"/>
              <a:gd name="T33" fmla="*/ 11 h 11"/>
              <a:gd name="T34" fmla="*/ 22 w 22"/>
              <a:gd name="T35" fmla="*/ 11 h 11"/>
              <a:gd name="T36" fmla="*/ 22 w 22"/>
              <a:gd name="T37" fmla="*/ 11 h 11"/>
              <a:gd name="T38" fmla="*/ 22 w 22"/>
              <a:gd name="T39" fmla="*/ 11 h 11"/>
              <a:gd name="T40" fmla="*/ 22 w 22"/>
              <a:gd name="T41" fmla="*/ 11 h 11"/>
              <a:gd name="T42" fmla="*/ 22 w 22"/>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11">
                <a:moveTo>
                  <a:pt x="22" y="0"/>
                </a:moveTo>
                <a:lnTo>
                  <a:pt x="22" y="0"/>
                </a:lnTo>
                <a:lnTo>
                  <a:pt x="22" y="0"/>
                </a:lnTo>
                <a:lnTo>
                  <a:pt x="22" y="0"/>
                </a:lnTo>
                <a:lnTo>
                  <a:pt x="11" y="0"/>
                </a:lnTo>
                <a:lnTo>
                  <a:pt x="11" y="0"/>
                </a:lnTo>
                <a:lnTo>
                  <a:pt x="11" y="0"/>
                </a:lnTo>
                <a:lnTo>
                  <a:pt x="11" y="0"/>
                </a:lnTo>
                <a:lnTo>
                  <a:pt x="11" y="0"/>
                </a:lnTo>
                <a:lnTo>
                  <a:pt x="11" y="0"/>
                </a:lnTo>
                <a:lnTo>
                  <a:pt x="0" y="0"/>
                </a:lnTo>
                <a:lnTo>
                  <a:pt x="0" y="11"/>
                </a:lnTo>
                <a:lnTo>
                  <a:pt x="11" y="11"/>
                </a:lnTo>
                <a:lnTo>
                  <a:pt x="11" y="11"/>
                </a:lnTo>
                <a:lnTo>
                  <a:pt x="11" y="11"/>
                </a:lnTo>
                <a:lnTo>
                  <a:pt x="11" y="11"/>
                </a:lnTo>
                <a:lnTo>
                  <a:pt x="22" y="11"/>
                </a:lnTo>
                <a:lnTo>
                  <a:pt x="22" y="11"/>
                </a:lnTo>
                <a:lnTo>
                  <a:pt x="22" y="11"/>
                </a:lnTo>
                <a:lnTo>
                  <a:pt x="22" y="11"/>
                </a:lnTo>
                <a:lnTo>
                  <a:pt x="22" y="11"/>
                </a:lnTo>
                <a:lnTo>
                  <a:pt x="22" y="0"/>
                </a:lnTo>
                <a:close/>
              </a:path>
            </a:pathLst>
          </a:custGeom>
          <a:solidFill>
            <a:srgbClr val="FFFFFF"/>
          </a:solidFill>
          <a:ln w="17463">
            <a:solidFill>
              <a:srgbClr val="FF0000"/>
            </a:solidFill>
            <a:prstDash val="solid"/>
            <a:round/>
            <a:headEnd/>
            <a:tailEnd/>
          </a:ln>
        </p:spPr>
        <p:txBody>
          <a:bodyPr/>
          <a:lstStyle/>
          <a:p>
            <a:endParaRPr lang="en-IN"/>
          </a:p>
        </p:txBody>
      </p:sp>
      <p:sp>
        <p:nvSpPr>
          <p:cNvPr id="92318" name="Rectangle 158"/>
          <p:cNvSpPr>
            <a:spLocks noChangeArrowheads="1"/>
          </p:cNvSpPr>
          <p:nvPr/>
        </p:nvSpPr>
        <p:spPr bwMode="auto">
          <a:xfrm>
            <a:off x="6383338" y="2557463"/>
            <a:ext cx="0" cy="17462"/>
          </a:xfrm>
          <a:prstGeom prst="rect">
            <a:avLst/>
          </a:prstGeom>
          <a:solidFill>
            <a:srgbClr val="FFFFFF"/>
          </a:solidFill>
          <a:ln w="17463">
            <a:solidFill>
              <a:srgbClr val="FF0000"/>
            </a:solidFill>
            <a:miter lim="800000"/>
            <a:headEnd/>
            <a:tailEnd/>
          </a:ln>
        </p:spPr>
        <p:txBody>
          <a:bodyPr/>
          <a:lstStyle/>
          <a:p>
            <a:endParaRPr lang="en-IN"/>
          </a:p>
        </p:txBody>
      </p:sp>
      <p:sp>
        <p:nvSpPr>
          <p:cNvPr id="92319" name="Freeform 159"/>
          <p:cNvSpPr>
            <a:spLocks/>
          </p:cNvSpPr>
          <p:nvPr/>
        </p:nvSpPr>
        <p:spPr bwMode="auto">
          <a:xfrm>
            <a:off x="6365875" y="2541588"/>
            <a:ext cx="17463" cy="15875"/>
          </a:xfrm>
          <a:custGeom>
            <a:avLst/>
            <a:gdLst>
              <a:gd name="T0" fmla="*/ 0 w 11"/>
              <a:gd name="T1" fmla="*/ 10 h 10"/>
              <a:gd name="T2" fmla="*/ 0 w 11"/>
              <a:gd name="T3" fmla="*/ 10 h 10"/>
              <a:gd name="T4" fmla="*/ 0 w 11"/>
              <a:gd name="T5" fmla="*/ 10 h 10"/>
              <a:gd name="T6" fmla="*/ 0 w 11"/>
              <a:gd name="T7" fmla="*/ 10 h 10"/>
              <a:gd name="T8" fmla="*/ 11 w 11"/>
              <a:gd name="T9" fmla="*/ 0 h 10"/>
              <a:gd name="T10" fmla="*/ 11 w 11"/>
              <a:gd name="T11" fmla="*/ 0 h 10"/>
              <a:gd name="T12" fmla="*/ 11 w 11"/>
              <a:gd name="T13" fmla="*/ 0 h 10"/>
              <a:gd name="T14" fmla="*/ 11 w 11"/>
              <a:gd name="T15" fmla="*/ 10 h 10"/>
              <a:gd name="T16" fmla="*/ 0 w 11"/>
              <a:gd name="T17" fmla="*/ 10 h 10"/>
              <a:gd name="T18" fmla="*/ 0 w 11"/>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0" y="10"/>
                </a:moveTo>
                <a:lnTo>
                  <a:pt x="0" y="10"/>
                </a:lnTo>
                <a:lnTo>
                  <a:pt x="0" y="10"/>
                </a:lnTo>
                <a:lnTo>
                  <a:pt x="0" y="10"/>
                </a:lnTo>
                <a:lnTo>
                  <a:pt x="11" y="0"/>
                </a:lnTo>
                <a:lnTo>
                  <a:pt x="11" y="0"/>
                </a:lnTo>
                <a:lnTo>
                  <a:pt x="11" y="0"/>
                </a:lnTo>
                <a:lnTo>
                  <a:pt x="11" y="10"/>
                </a:lnTo>
                <a:lnTo>
                  <a:pt x="0" y="10"/>
                </a:lnTo>
                <a:lnTo>
                  <a:pt x="0" y="10"/>
                </a:lnTo>
                <a:close/>
              </a:path>
            </a:pathLst>
          </a:custGeom>
          <a:solidFill>
            <a:srgbClr val="FFFFFF"/>
          </a:solidFill>
          <a:ln w="17463">
            <a:solidFill>
              <a:srgbClr val="FF0000"/>
            </a:solidFill>
            <a:prstDash val="solid"/>
            <a:round/>
            <a:headEnd/>
            <a:tailEnd/>
          </a:ln>
        </p:spPr>
        <p:txBody>
          <a:bodyPr/>
          <a:lstStyle/>
          <a:p>
            <a:endParaRPr lang="en-IN"/>
          </a:p>
        </p:txBody>
      </p:sp>
      <p:sp>
        <p:nvSpPr>
          <p:cNvPr id="92320" name="Freeform 160"/>
          <p:cNvSpPr>
            <a:spLocks/>
          </p:cNvSpPr>
          <p:nvPr/>
        </p:nvSpPr>
        <p:spPr bwMode="auto">
          <a:xfrm>
            <a:off x="3749675" y="1993900"/>
            <a:ext cx="847725" cy="854075"/>
          </a:xfrm>
          <a:custGeom>
            <a:avLst/>
            <a:gdLst>
              <a:gd name="T0" fmla="*/ 256 w 534"/>
              <a:gd name="T1" fmla="*/ 61 h 538"/>
              <a:gd name="T2" fmla="*/ 256 w 534"/>
              <a:gd name="T3" fmla="*/ 91 h 538"/>
              <a:gd name="T4" fmla="*/ 234 w 534"/>
              <a:gd name="T5" fmla="*/ 112 h 538"/>
              <a:gd name="T6" fmla="*/ 200 w 534"/>
              <a:gd name="T7" fmla="*/ 122 h 538"/>
              <a:gd name="T8" fmla="*/ 267 w 534"/>
              <a:gd name="T9" fmla="*/ 213 h 538"/>
              <a:gd name="T10" fmla="*/ 334 w 534"/>
              <a:gd name="T11" fmla="*/ 244 h 538"/>
              <a:gd name="T12" fmla="*/ 401 w 534"/>
              <a:gd name="T13" fmla="*/ 244 h 538"/>
              <a:gd name="T14" fmla="*/ 445 w 534"/>
              <a:gd name="T15" fmla="*/ 233 h 538"/>
              <a:gd name="T16" fmla="*/ 390 w 534"/>
              <a:gd name="T17" fmla="*/ 213 h 538"/>
              <a:gd name="T18" fmla="*/ 378 w 534"/>
              <a:gd name="T19" fmla="*/ 91 h 538"/>
              <a:gd name="T20" fmla="*/ 501 w 534"/>
              <a:gd name="T21" fmla="*/ 112 h 538"/>
              <a:gd name="T22" fmla="*/ 534 w 534"/>
              <a:gd name="T23" fmla="*/ 162 h 538"/>
              <a:gd name="T24" fmla="*/ 490 w 534"/>
              <a:gd name="T25" fmla="*/ 213 h 538"/>
              <a:gd name="T26" fmla="*/ 512 w 534"/>
              <a:gd name="T27" fmla="*/ 233 h 538"/>
              <a:gd name="T28" fmla="*/ 356 w 534"/>
              <a:gd name="T29" fmla="*/ 274 h 538"/>
              <a:gd name="T30" fmla="*/ 334 w 534"/>
              <a:gd name="T31" fmla="*/ 274 h 538"/>
              <a:gd name="T32" fmla="*/ 200 w 534"/>
              <a:gd name="T33" fmla="*/ 233 h 538"/>
              <a:gd name="T34" fmla="*/ 189 w 534"/>
              <a:gd name="T35" fmla="*/ 294 h 538"/>
              <a:gd name="T36" fmla="*/ 301 w 534"/>
              <a:gd name="T37" fmla="*/ 345 h 538"/>
              <a:gd name="T38" fmla="*/ 334 w 534"/>
              <a:gd name="T39" fmla="*/ 498 h 538"/>
              <a:gd name="T40" fmla="*/ 390 w 534"/>
              <a:gd name="T41" fmla="*/ 528 h 538"/>
              <a:gd name="T42" fmla="*/ 378 w 534"/>
              <a:gd name="T43" fmla="*/ 538 h 538"/>
              <a:gd name="T44" fmla="*/ 312 w 534"/>
              <a:gd name="T45" fmla="*/ 538 h 538"/>
              <a:gd name="T46" fmla="*/ 289 w 534"/>
              <a:gd name="T47" fmla="*/ 538 h 538"/>
              <a:gd name="T48" fmla="*/ 245 w 534"/>
              <a:gd name="T49" fmla="*/ 406 h 538"/>
              <a:gd name="T50" fmla="*/ 178 w 534"/>
              <a:gd name="T51" fmla="*/ 508 h 538"/>
              <a:gd name="T52" fmla="*/ 78 w 534"/>
              <a:gd name="T53" fmla="*/ 528 h 538"/>
              <a:gd name="T54" fmla="*/ 145 w 534"/>
              <a:gd name="T55" fmla="*/ 406 h 538"/>
              <a:gd name="T56" fmla="*/ 44 w 534"/>
              <a:gd name="T57" fmla="*/ 386 h 538"/>
              <a:gd name="T58" fmla="*/ 44 w 534"/>
              <a:gd name="T59" fmla="*/ 335 h 538"/>
              <a:gd name="T60" fmla="*/ 22 w 534"/>
              <a:gd name="T61" fmla="*/ 284 h 538"/>
              <a:gd name="T62" fmla="*/ 0 w 534"/>
              <a:gd name="T63" fmla="*/ 152 h 538"/>
              <a:gd name="T64" fmla="*/ 33 w 534"/>
              <a:gd name="T65" fmla="*/ 142 h 538"/>
              <a:gd name="T66" fmla="*/ 56 w 534"/>
              <a:gd name="T67" fmla="*/ 223 h 538"/>
              <a:gd name="T68" fmla="*/ 89 w 534"/>
              <a:gd name="T69" fmla="*/ 142 h 538"/>
              <a:gd name="T70" fmla="*/ 156 w 534"/>
              <a:gd name="T71" fmla="*/ 101 h 538"/>
              <a:gd name="T72" fmla="*/ 156 w 534"/>
              <a:gd name="T73" fmla="*/ 71 h 538"/>
              <a:gd name="T74" fmla="*/ 178 w 534"/>
              <a:gd name="T75" fmla="*/ 20 h 538"/>
              <a:gd name="T76" fmla="*/ 211 w 534"/>
              <a:gd name="T77" fmla="*/ 0 h 538"/>
              <a:gd name="T78" fmla="*/ 256 w 534"/>
              <a:gd name="T79" fmla="*/ 20 h 538"/>
              <a:gd name="T80" fmla="*/ 256 w 534"/>
              <a:gd name="T81" fmla="*/ 4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538">
                <a:moveTo>
                  <a:pt x="256" y="40"/>
                </a:moveTo>
                <a:lnTo>
                  <a:pt x="256" y="61"/>
                </a:lnTo>
                <a:lnTo>
                  <a:pt x="245" y="71"/>
                </a:lnTo>
                <a:lnTo>
                  <a:pt x="256" y="91"/>
                </a:lnTo>
                <a:lnTo>
                  <a:pt x="245" y="91"/>
                </a:lnTo>
                <a:lnTo>
                  <a:pt x="234" y="112"/>
                </a:lnTo>
                <a:lnTo>
                  <a:pt x="211" y="112"/>
                </a:lnTo>
                <a:lnTo>
                  <a:pt x="200" y="122"/>
                </a:lnTo>
                <a:lnTo>
                  <a:pt x="223" y="172"/>
                </a:lnTo>
                <a:lnTo>
                  <a:pt x="267" y="213"/>
                </a:lnTo>
                <a:lnTo>
                  <a:pt x="334" y="233"/>
                </a:lnTo>
                <a:lnTo>
                  <a:pt x="334" y="244"/>
                </a:lnTo>
                <a:lnTo>
                  <a:pt x="367" y="244"/>
                </a:lnTo>
                <a:lnTo>
                  <a:pt x="401" y="244"/>
                </a:lnTo>
                <a:lnTo>
                  <a:pt x="401" y="233"/>
                </a:lnTo>
                <a:lnTo>
                  <a:pt x="445" y="233"/>
                </a:lnTo>
                <a:lnTo>
                  <a:pt x="445" y="213"/>
                </a:lnTo>
                <a:lnTo>
                  <a:pt x="390" y="213"/>
                </a:lnTo>
                <a:lnTo>
                  <a:pt x="378" y="213"/>
                </a:lnTo>
                <a:lnTo>
                  <a:pt x="378" y="91"/>
                </a:lnTo>
                <a:lnTo>
                  <a:pt x="390" y="91"/>
                </a:lnTo>
                <a:lnTo>
                  <a:pt x="501" y="112"/>
                </a:lnTo>
                <a:lnTo>
                  <a:pt x="501" y="152"/>
                </a:lnTo>
                <a:lnTo>
                  <a:pt x="534" y="162"/>
                </a:lnTo>
                <a:lnTo>
                  <a:pt x="534" y="213"/>
                </a:lnTo>
                <a:lnTo>
                  <a:pt x="490" y="213"/>
                </a:lnTo>
                <a:lnTo>
                  <a:pt x="490" y="233"/>
                </a:lnTo>
                <a:lnTo>
                  <a:pt x="512" y="233"/>
                </a:lnTo>
                <a:lnTo>
                  <a:pt x="512" y="274"/>
                </a:lnTo>
                <a:lnTo>
                  <a:pt x="356" y="274"/>
                </a:lnTo>
                <a:lnTo>
                  <a:pt x="334" y="264"/>
                </a:lnTo>
                <a:lnTo>
                  <a:pt x="334" y="274"/>
                </a:lnTo>
                <a:lnTo>
                  <a:pt x="245" y="264"/>
                </a:lnTo>
                <a:lnTo>
                  <a:pt x="200" y="233"/>
                </a:lnTo>
                <a:lnTo>
                  <a:pt x="178" y="264"/>
                </a:lnTo>
                <a:lnTo>
                  <a:pt x="189" y="294"/>
                </a:lnTo>
                <a:lnTo>
                  <a:pt x="267" y="315"/>
                </a:lnTo>
                <a:lnTo>
                  <a:pt x="301" y="345"/>
                </a:lnTo>
                <a:lnTo>
                  <a:pt x="345" y="487"/>
                </a:lnTo>
                <a:lnTo>
                  <a:pt x="334" y="498"/>
                </a:lnTo>
                <a:lnTo>
                  <a:pt x="356" y="508"/>
                </a:lnTo>
                <a:lnTo>
                  <a:pt x="390" y="528"/>
                </a:lnTo>
                <a:lnTo>
                  <a:pt x="390" y="538"/>
                </a:lnTo>
                <a:lnTo>
                  <a:pt x="378" y="538"/>
                </a:lnTo>
                <a:lnTo>
                  <a:pt x="334" y="538"/>
                </a:lnTo>
                <a:lnTo>
                  <a:pt x="312" y="538"/>
                </a:lnTo>
                <a:lnTo>
                  <a:pt x="301" y="538"/>
                </a:lnTo>
                <a:lnTo>
                  <a:pt x="289" y="538"/>
                </a:lnTo>
                <a:lnTo>
                  <a:pt x="289" y="508"/>
                </a:lnTo>
                <a:lnTo>
                  <a:pt x="245" y="406"/>
                </a:lnTo>
                <a:lnTo>
                  <a:pt x="178" y="406"/>
                </a:lnTo>
                <a:lnTo>
                  <a:pt x="178" y="508"/>
                </a:lnTo>
                <a:lnTo>
                  <a:pt x="245" y="528"/>
                </a:lnTo>
                <a:lnTo>
                  <a:pt x="78" y="528"/>
                </a:lnTo>
                <a:lnTo>
                  <a:pt x="145" y="508"/>
                </a:lnTo>
                <a:lnTo>
                  <a:pt x="145" y="406"/>
                </a:lnTo>
                <a:lnTo>
                  <a:pt x="56" y="406"/>
                </a:lnTo>
                <a:lnTo>
                  <a:pt x="44" y="386"/>
                </a:lnTo>
                <a:lnTo>
                  <a:pt x="33" y="355"/>
                </a:lnTo>
                <a:lnTo>
                  <a:pt x="44" y="335"/>
                </a:lnTo>
                <a:lnTo>
                  <a:pt x="33" y="284"/>
                </a:lnTo>
                <a:lnTo>
                  <a:pt x="22" y="284"/>
                </a:lnTo>
                <a:lnTo>
                  <a:pt x="0" y="254"/>
                </a:lnTo>
                <a:lnTo>
                  <a:pt x="0" y="152"/>
                </a:lnTo>
                <a:lnTo>
                  <a:pt x="11" y="142"/>
                </a:lnTo>
                <a:lnTo>
                  <a:pt x="33" y="142"/>
                </a:lnTo>
                <a:lnTo>
                  <a:pt x="44" y="152"/>
                </a:lnTo>
                <a:lnTo>
                  <a:pt x="56" y="223"/>
                </a:lnTo>
                <a:lnTo>
                  <a:pt x="67" y="193"/>
                </a:lnTo>
                <a:lnTo>
                  <a:pt x="89" y="142"/>
                </a:lnTo>
                <a:lnTo>
                  <a:pt x="122" y="112"/>
                </a:lnTo>
                <a:lnTo>
                  <a:pt x="156" y="101"/>
                </a:lnTo>
                <a:lnTo>
                  <a:pt x="167" y="81"/>
                </a:lnTo>
                <a:lnTo>
                  <a:pt x="156" y="71"/>
                </a:lnTo>
                <a:lnTo>
                  <a:pt x="156" y="40"/>
                </a:lnTo>
                <a:lnTo>
                  <a:pt x="178" y="20"/>
                </a:lnTo>
                <a:lnTo>
                  <a:pt x="189" y="10"/>
                </a:lnTo>
                <a:lnTo>
                  <a:pt x="211" y="0"/>
                </a:lnTo>
                <a:lnTo>
                  <a:pt x="223" y="10"/>
                </a:lnTo>
                <a:lnTo>
                  <a:pt x="256" y="20"/>
                </a:lnTo>
                <a:lnTo>
                  <a:pt x="267" y="40"/>
                </a:lnTo>
                <a:lnTo>
                  <a:pt x="256" y="40"/>
                </a:lnTo>
                <a:close/>
              </a:path>
            </a:pathLst>
          </a:custGeom>
          <a:solidFill>
            <a:srgbClr val="FFFFFF"/>
          </a:solidFill>
          <a:ln w="17463">
            <a:solidFill>
              <a:srgbClr val="000000"/>
            </a:solidFill>
            <a:prstDash val="solid"/>
            <a:round/>
            <a:headEnd/>
            <a:tailEnd/>
          </a:ln>
        </p:spPr>
        <p:txBody>
          <a:bodyPr/>
          <a:lstStyle/>
          <a:p>
            <a:endParaRPr lang="en-IN"/>
          </a:p>
        </p:txBody>
      </p:sp>
      <p:sp>
        <p:nvSpPr>
          <p:cNvPr id="92321" name="Freeform 161"/>
          <p:cNvSpPr>
            <a:spLocks/>
          </p:cNvSpPr>
          <p:nvPr/>
        </p:nvSpPr>
        <p:spPr bwMode="auto">
          <a:xfrm>
            <a:off x="4368800" y="2138363"/>
            <a:ext cx="1588" cy="193675"/>
          </a:xfrm>
          <a:custGeom>
            <a:avLst/>
            <a:gdLst>
              <a:gd name="T0" fmla="*/ 10 h 122"/>
              <a:gd name="T1" fmla="*/ 0 h 122"/>
              <a:gd name="T2" fmla="*/ 122 h 122"/>
              <a:gd name="T3" fmla="*/ 112 h 122"/>
              <a:gd name="T4" fmla="*/ 10 h 122"/>
            </a:gdLst>
            <a:ahLst/>
            <a:cxnLst>
              <a:cxn ang="0">
                <a:pos x="0" y="T0"/>
              </a:cxn>
              <a:cxn ang="0">
                <a:pos x="0" y="T1"/>
              </a:cxn>
              <a:cxn ang="0">
                <a:pos x="0" y="T2"/>
              </a:cxn>
              <a:cxn ang="0">
                <a:pos x="0" y="T3"/>
              </a:cxn>
              <a:cxn ang="0">
                <a:pos x="0" y="T4"/>
              </a:cxn>
            </a:cxnLst>
            <a:rect l="0" t="0" r="r" b="b"/>
            <a:pathLst>
              <a:path h="122">
                <a:moveTo>
                  <a:pt x="0" y="10"/>
                </a:moveTo>
                <a:lnTo>
                  <a:pt x="0" y="0"/>
                </a:lnTo>
                <a:lnTo>
                  <a:pt x="0" y="122"/>
                </a:lnTo>
                <a:lnTo>
                  <a:pt x="0" y="112"/>
                </a:lnTo>
                <a:lnTo>
                  <a:pt x="0" y="10"/>
                </a:lnTo>
                <a:close/>
              </a:path>
            </a:pathLst>
          </a:custGeom>
          <a:solidFill>
            <a:srgbClr val="FFFFFF"/>
          </a:solidFill>
          <a:ln w="17463">
            <a:solidFill>
              <a:srgbClr val="000000"/>
            </a:solidFill>
            <a:prstDash val="solid"/>
            <a:round/>
            <a:headEnd/>
            <a:tailEnd/>
          </a:ln>
        </p:spPr>
        <p:txBody>
          <a:bodyPr/>
          <a:lstStyle/>
          <a:p>
            <a:endParaRPr lang="en-IN"/>
          </a:p>
        </p:txBody>
      </p:sp>
      <p:sp>
        <p:nvSpPr>
          <p:cNvPr id="92322" name="Freeform 162"/>
          <p:cNvSpPr>
            <a:spLocks/>
          </p:cNvSpPr>
          <p:nvPr/>
        </p:nvSpPr>
        <p:spPr bwMode="auto">
          <a:xfrm>
            <a:off x="3838575" y="2460625"/>
            <a:ext cx="34925" cy="49213"/>
          </a:xfrm>
          <a:custGeom>
            <a:avLst/>
            <a:gdLst>
              <a:gd name="T0" fmla="*/ 0 w 22"/>
              <a:gd name="T1" fmla="*/ 0 h 31"/>
              <a:gd name="T2" fmla="*/ 11 w 22"/>
              <a:gd name="T3" fmla="*/ 31 h 31"/>
              <a:gd name="T4" fmla="*/ 22 w 22"/>
              <a:gd name="T5" fmla="*/ 31 h 31"/>
              <a:gd name="T6" fmla="*/ 11 w 22"/>
              <a:gd name="T7" fmla="*/ 0 h 31"/>
              <a:gd name="T8" fmla="*/ 0 w 22"/>
              <a:gd name="T9" fmla="*/ 0 h 31"/>
            </a:gdLst>
            <a:ahLst/>
            <a:cxnLst>
              <a:cxn ang="0">
                <a:pos x="T0" y="T1"/>
              </a:cxn>
              <a:cxn ang="0">
                <a:pos x="T2" y="T3"/>
              </a:cxn>
              <a:cxn ang="0">
                <a:pos x="T4" y="T5"/>
              </a:cxn>
              <a:cxn ang="0">
                <a:pos x="T6" y="T7"/>
              </a:cxn>
              <a:cxn ang="0">
                <a:pos x="T8" y="T9"/>
              </a:cxn>
            </a:cxnLst>
            <a:rect l="0" t="0" r="r" b="b"/>
            <a:pathLst>
              <a:path w="22" h="31">
                <a:moveTo>
                  <a:pt x="0" y="0"/>
                </a:moveTo>
                <a:lnTo>
                  <a:pt x="11" y="31"/>
                </a:lnTo>
                <a:lnTo>
                  <a:pt x="22" y="31"/>
                </a:lnTo>
                <a:lnTo>
                  <a:pt x="11" y="0"/>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323" name="Oval 163"/>
          <p:cNvSpPr>
            <a:spLocks noChangeArrowheads="1"/>
          </p:cNvSpPr>
          <p:nvPr/>
        </p:nvSpPr>
        <p:spPr bwMode="auto">
          <a:xfrm>
            <a:off x="3856038" y="2832100"/>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324" name="Oval 164"/>
          <p:cNvSpPr>
            <a:spLocks noChangeArrowheads="1"/>
          </p:cNvSpPr>
          <p:nvPr/>
        </p:nvSpPr>
        <p:spPr bwMode="auto">
          <a:xfrm>
            <a:off x="4121150" y="2832100"/>
            <a:ext cx="34925" cy="31750"/>
          </a:xfrm>
          <a:prstGeom prst="ellipse">
            <a:avLst/>
          </a:prstGeom>
          <a:solidFill>
            <a:srgbClr val="FFFFFF"/>
          </a:solidFill>
          <a:ln w="17463">
            <a:solidFill>
              <a:srgbClr val="000000"/>
            </a:solidFill>
            <a:round/>
            <a:headEnd/>
            <a:tailEnd/>
          </a:ln>
        </p:spPr>
        <p:txBody>
          <a:bodyPr/>
          <a:lstStyle/>
          <a:p>
            <a:endParaRPr lang="en-IN"/>
          </a:p>
        </p:txBody>
      </p:sp>
      <p:sp>
        <p:nvSpPr>
          <p:cNvPr id="92325" name="Freeform 165"/>
          <p:cNvSpPr>
            <a:spLocks/>
          </p:cNvSpPr>
          <p:nvPr/>
        </p:nvSpPr>
        <p:spPr bwMode="auto">
          <a:xfrm>
            <a:off x="4297363" y="2428875"/>
            <a:ext cx="300037" cy="419100"/>
          </a:xfrm>
          <a:custGeom>
            <a:avLst/>
            <a:gdLst>
              <a:gd name="T0" fmla="*/ 0 w 189"/>
              <a:gd name="T1" fmla="*/ 0 h 264"/>
              <a:gd name="T2" fmla="*/ 189 w 189"/>
              <a:gd name="T3" fmla="*/ 0 h 264"/>
              <a:gd name="T4" fmla="*/ 189 w 189"/>
              <a:gd name="T5" fmla="*/ 31 h 264"/>
              <a:gd name="T6" fmla="*/ 145 w 189"/>
              <a:gd name="T7" fmla="*/ 31 h 264"/>
              <a:gd name="T8" fmla="*/ 145 w 189"/>
              <a:gd name="T9" fmla="*/ 264 h 264"/>
              <a:gd name="T10" fmla="*/ 67 w 189"/>
              <a:gd name="T11" fmla="*/ 264 h 264"/>
              <a:gd name="T12" fmla="*/ 89 w 189"/>
              <a:gd name="T13" fmla="*/ 234 h 264"/>
              <a:gd name="T14" fmla="*/ 123 w 189"/>
              <a:gd name="T15" fmla="*/ 234 h 264"/>
              <a:gd name="T16" fmla="*/ 123 w 189"/>
              <a:gd name="T17" fmla="*/ 31 h 264"/>
              <a:gd name="T18" fmla="*/ 11 w 189"/>
              <a:gd name="T19" fmla="*/ 31 h 264"/>
              <a:gd name="T20" fmla="*/ 0 w 189"/>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264">
                <a:moveTo>
                  <a:pt x="0" y="0"/>
                </a:moveTo>
                <a:lnTo>
                  <a:pt x="189" y="0"/>
                </a:lnTo>
                <a:lnTo>
                  <a:pt x="189" y="31"/>
                </a:lnTo>
                <a:lnTo>
                  <a:pt x="145" y="31"/>
                </a:lnTo>
                <a:lnTo>
                  <a:pt x="145" y="264"/>
                </a:lnTo>
                <a:lnTo>
                  <a:pt x="67" y="264"/>
                </a:lnTo>
                <a:lnTo>
                  <a:pt x="89" y="234"/>
                </a:lnTo>
                <a:lnTo>
                  <a:pt x="123" y="234"/>
                </a:lnTo>
                <a:lnTo>
                  <a:pt x="123" y="31"/>
                </a:lnTo>
                <a:lnTo>
                  <a:pt x="11" y="31"/>
                </a:lnTo>
                <a:lnTo>
                  <a:pt x="0" y="0"/>
                </a:lnTo>
                <a:close/>
              </a:path>
            </a:pathLst>
          </a:custGeom>
          <a:solidFill>
            <a:srgbClr val="FFFFFF"/>
          </a:solidFill>
          <a:ln w="17463">
            <a:solidFill>
              <a:srgbClr val="000000"/>
            </a:solidFill>
            <a:prstDash val="solid"/>
            <a:round/>
            <a:headEnd/>
            <a:tailEnd/>
          </a:ln>
        </p:spPr>
        <p:txBody>
          <a:bodyPr/>
          <a:lstStyle/>
          <a:p>
            <a:endParaRPr lang="en-IN"/>
          </a:p>
        </p:txBody>
      </p:sp>
      <p:sp>
        <p:nvSpPr>
          <p:cNvPr id="92326" name="Line 166"/>
          <p:cNvSpPr>
            <a:spLocks noChangeShapeType="1"/>
          </p:cNvSpPr>
          <p:nvPr/>
        </p:nvSpPr>
        <p:spPr bwMode="auto">
          <a:xfrm>
            <a:off x="355600" y="4041775"/>
            <a:ext cx="82200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27" name="Line 167"/>
          <p:cNvSpPr>
            <a:spLocks noChangeShapeType="1"/>
          </p:cNvSpPr>
          <p:nvPr/>
        </p:nvSpPr>
        <p:spPr bwMode="auto">
          <a:xfrm>
            <a:off x="5092700" y="1622425"/>
            <a:ext cx="1588" cy="43227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28" name="Rectangle 168"/>
          <p:cNvSpPr>
            <a:spLocks noChangeArrowheads="1"/>
          </p:cNvSpPr>
          <p:nvPr/>
        </p:nvSpPr>
        <p:spPr bwMode="auto">
          <a:xfrm>
            <a:off x="423863" y="3856038"/>
            <a:ext cx="16684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Palatino" charset="0"/>
              </a:rPr>
              <a:t>Application Domain</a:t>
            </a:r>
            <a:endParaRPr lang="en-US" altLang="en-US" b="0"/>
          </a:p>
        </p:txBody>
      </p:sp>
      <p:sp>
        <p:nvSpPr>
          <p:cNvPr id="92329" name="Rectangle 169"/>
          <p:cNvSpPr>
            <a:spLocks noChangeArrowheads="1"/>
          </p:cNvSpPr>
          <p:nvPr/>
        </p:nvSpPr>
        <p:spPr bwMode="auto">
          <a:xfrm>
            <a:off x="5300663" y="3856038"/>
            <a:ext cx="14017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Palatino" charset="0"/>
              </a:rPr>
              <a:t>Solution Domain</a:t>
            </a:r>
            <a:endParaRPr lang="en-US" altLang="en-US" b="0"/>
          </a:p>
        </p:txBody>
      </p:sp>
      <p:sp>
        <p:nvSpPr>
          <p:cNvPr id="92330" name="Rectangle 170"/>
          <p:cNvSpPr>
            <a:spLocks noChangeArrowheads="1"/>
          </p:cNvSpPr>
          <p:nvPr/>
        </p:nvSpPr>
        <p:spPr bwMode="auto">
          <a:xfrm>
            <a:off x="436563" y="4083050"/>
            <a:ext cx="22447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Palatino" charset="0"/>
              </a:rPr>
              <a:t>Application Domain Model</a:t>
            </a:r>
            <a:endParaRPr lang="en-US" altLang="en-US" b="0"/>
          </a:p>
        </p:txBody>
      </p:sp>
      <p:sp>
        <p:nvSpPr>
          <p:cNvPr id="92331" name="Rectangle 171"/>
          <p:cNvSpPr>
            <a:spLocks noChangeArrowheads="1"/>
          </p:cNvSpPr>
          <p:nvPr/>
        </p:nvSpPr>
        <p:spPr bwMode="auto">
          <a:xfrm>
            <a:off x="5294313" y="4083050"/>
            <a:ext cx="1168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Palatino" charset="0"/>
              </a:rPr>
              <a:t>System Model</a:t>
            </a:r>
            <a:endParaRPr lang="en-US" altLang="en-US" b="0"/>
          </a:p>
        </p:txBody>
      </p:sp>
      <p:sp>
        <p:nvSpPr>
          <p:cNvPr id="92332" name="Rectangle 172"/>
          <p:cNvSpPr>
            <a:spLocks noChangeArrowheads="1"/>
          </p:cNvSpPr>
          <p:nvPr/>
        </p:nvSpPr>
        <p:spPr bwMode="auto">
          <a:xfrm>
            <a:off x="865188" y="5099050"/>
            <a:ext cx="850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Aircraft</a:t>
            </a:r>
            <a:endParaRPr lang="en-US" altLang="en-US" b="0"/>
          </a:p>
        </p:txBody>
      </p:sp>
      <p:sp>
        <p:nvSpPr>
          <p:cNvPr id="92333" name="Rectangle 173"/>
          <p:cNvSpPr>
            <a:spLocks noChangeArrowheads="1"/>
          </p:cNvSpPr>
          <p:nvPr/>
        </p:nvSpPr>
        <p:spPr bwMode="auto">
          <a:xfrm>
            <a:off x="603250" y="4994275"/>
            <a:ext cx="1273175" cy="3540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34" name="Rectangle 174"/>
          <p:cNvSpPr>
            <a:spLocks noChangeArrowheads="1"/>
          </p:cNvSpPr>
          <p:nvPr/>
        </p:nvSpPr>
        <p:spPr bwMode="auto">
          <a:xfrm>
            <a:off x="2235200" y="4986338"/>
            <a:ext cx="1808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TrafficController</a:t>
            </a:r>
            <a:endParaRPr lang="en-US" altLang="en-US" b="0"/>
          </a:p>
        </p:txBody>
      </p:sp>
      <p:sp>
        <p:nvSpPr>
          <p:cNvPr id="92335" name="Rectangle 175"/>
          <p:cNvSpPr>
            <a:spLocks noChangeArrowheads="1"/>
          </p:cNvSpPr>
          <p:nvPr/>
        </p:nvSpPr>
        <p:spPr bwMode="auto">
          <a:xfrm>
            <a:off x="2017713" y="4881563"/>
            <a:ext cx="2138362" cy="3540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36" name="Rectangle 176"/>
          <p:cNvSpPr>
            <a:spLocks noChangeArrowheads="1"/>
          </p:cNvSpPr>
          <p:nvPr/>
        </p:nvSpPr>
        <p:spPr bwMode="auto">
          <a:xfrm>
            <a:off x="1554163" y="5518150"/>
            <a:ext cx="1063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FlightPlan</a:t>
            </a:r>
            <a:endParaRPr lang="en-US" altLang="en-US" b="0"/>
          </a:p>
        </p:txBody>
      </p:sp>
      <p:sp>
        <p:nvSpPr>
          <p:cNvPr id="92337" name="Rectangle 177"/>
          <p:cNvSpPr>
            <a:spLocks noChangeArrowheads="1"/>
          </p:cNvSpPr>
          <p:nvPr/>
        </p:nvSpPr>
        <p:spPr bwMode="auto">
          <a:xfrm>
            <a:off x="1398588" y="5413375"/>
            <a:ext cx="1273175"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38" name="Rectangle 178"/>
          <p:cNvSpPr>
            <a:spLocks noChangeArrowheads="1"/>
          </p:cNvSpPr>
          <p:nvPr/>
        </p:nvSpPr>
        <p:spPr bwMode="auto">
          <a:xfrm>
            <a:off x="3262313" y="5437188"/>
            <a:ext cx="7445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Airport</a:t>
            </a:r>
            <a:endParaRPr lang="en-US" altLang="en-US" b="0"/>
          </a:p>
        </p:txBody>
      </p:sp>
      <p:sp>
        <p:nvSpPr>
          <p:cNvPr id="92339" name="Rectangle 179"/>
          <p:cNvSpPr>
            <a:spLocks noChangeArrowheads="1"/>
          </p:cNvSpPr>
          <p:nvPr/>
        </p:nvSpPr>
        <p:spPr bwMode="auto">
          <a:xfrm>
            <a:off x="2954338" y="5348288"/>
            <a:ext cx="1273175"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40" name="Rectangle 180"/>
          <p:cNvSpPr>
            <a:spLocks noChangeArrowheads="1"/>
          </p:cNvSpPr>
          <p:nvPr/>
        </p:nvSpPr>
        <p:spPr bwMode="auto">
          <a:xfrm>
            <a:off x="7388225" y="4452938"/>
            <a:ext cx="1063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MapDisplay</a:t>
            </a:r>
            <a:endParaRPr lang="en-US" altLang="en-US" b="0"/>
          </a:p>
        </p:txBody>
      </p:sp>
      <p:sp>
        <p:nvSpPr>
          <p:cNvPr id="92341" name="Rectangle 181"/>
          <p:cNvSpPr>
            <a:spLocks noChangeArrowheads="1"/>
          </p:cNvSpPr>
          <p:nvPr/>
        </p:nvSpPr>
        <p:spPr bwMode="auto">
          <a:xfrm>
            <a:off x="7231063" y="4348163"/>
            <a:ext cx="1273175"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42" name="Rectangle 182"/>
          <p:cNvSpPr>
            <a:spLocks noChangeArrowheads="1"/>
          </p:cNvSpPr>
          <p:nvPr/>
        </p:nvSpPr>
        <p:spPr bwMode="auto">
          <a:xfrm>
            <a:off x="5929313" y="4953000"/>
            <a:ext cx="1914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FlightPlanDatabase</a:t>
            </a:r>
            <a:endParaRPr lang="en-US" altLang="en-US" b="0"/>
          </a:p>
        </p:txBody>
      </p:sp>
      <p:sp>
        <p:nvSpPr>
          <p:cNvPr id="92343" name="Rectangle 183"/>
          <p:cNvSpPr>
            <a:spLocks noChangeArrowheads="1"/>
          </p:cNvSpPr>
          <p:nvPr/>
        </p:nvSpPr>
        <p:spPr bwMode="auto">
          <a:xfrm>
            <a:off x="5711825" y="4865688"/>
            <a:ext cx="2262188" cy="3540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44" name="Rectangle 184"/>
          <p:cNvSpPr>
            <a:spLocks noChangeArrowheads="1"/>
          </p:cNvSpPr>
          <p:nvPr/>
        </p:nvSpPr>
        <p:spPr bwMode="auto">
          <a:xfrm>
            <a:off x="5567363" y="4533900"/>
            <a:ext cx="1489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SummaryDisplay</a:t>
            </a:r>
            <a:endParaRPr lang="en-US" altLang="en-US" b="0"/>
          </a:p>
        </p:txBody>
      </p:sp>
      <p:sp>
        <p:nvSpPr>
          <p:cNvPr id="92345" name="Rectangle 185"/>
          <p:cNvSpPr>
            <a:spLocks noChangeArrowheads="1"/>
          </p:cNvSpPr>
          <p:nvPr/>
        </p:nvSpPr>
        <p:spPr bwMode="auto">
          <a:xfrm>
            <a:off x="5392738" y="4429125"/>
            <a:ext cx="1733550"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46" name="Rectangle 186"/>
          <p:cNvSpPr>
            <a:spLocks noChangeArrowheads="1"/>
          </p:cNvSpPr>
          <p:nvPr/>
        </p:nvSpPr>
        <p:spPr bwMode="auto">
          <a:xfrm>
            <a:off x="6203950" y="5437188"/>
            <a:ext cx="1489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TrafficControl</a:t>
            </a:r>
            <a:endParaRPr lang="en-US" altLang="en-US" b="0"/>
          </a:p>
        </p:txBody>
      </p:sp>
      <p:sp>
        <p:nvSpPr>
          <p:cNvPr id="92347" name="Rectangle 187"/>
          <p:cNvSpPr>
            <a:spLocks noChangeArrowheads="1"/>
          </p:cNvSpPr>
          <p:nvPr/>
        </p:nvSpPr>
        <p:spPr bwMode="auto">
          <a:xfrm>
            <a:off x="5746750" y="5348288"/>
            <a:ext cx="2316163"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48" name="Line 188"/>
          <p:cNvSpPr>
            <a:spLocks noChangeShapeType="1"/>
          </p:cNvSpPr>
          <p:nvPr/>
        </p:nvSpPr>
        <p:spPr bwMode="auto">
          <a:xfrm>
            <a:off x="4349750" y="4751388"/>
            <a:ext cx="53975" cy="174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49" name="Line 189"/>
          <p:cNvSpPr>
            <a:spLocks noChangeShapeType="1"/>
          </p:cNvSpPr>
          <p:nvPr/>
        </p:nvSpPr>
        <p:spPr bwMode="auto">
          <a:xfrm>
            <a:off x="4510088" y="4816475"/>
            <a:ext cx="141287" cy="492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0" name="Line 190"/>
          <p:cNvSpPr>
            <a:spLocks noChangeShapeType="1"/>
          </p:cNvSpPr>
          <p:nvPr/>
        </p:nvSpPr>
        <p:spPr bwMode="auto">
          <a:xfrm>
            <a:off x="4757738" y="4913313"/>
            <a:ext cx="123825" cy="476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1" name="Line 191"/>
          <p:cNvSpPr>
            <a:spLocks noChangeShapeType="1"/>
          </p:cNvSpPr>
          <p:nvPr/>
        </p:nvSpPr>
        <p:spPr bwMode="auto">
          <a:xfrm>
            <a:off x="4986338" y="5010150"/>
            <a:ext cx="123825" cy="650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2" name="Line 192"/>
          <p:cNvSpPr>
            <a:spLocks noChangeShapeType="1"/>
          </p:cNvSpPr>
          <p:nvPr/>
        </p:nvSpPr>
        <p:spPr bwMode="auto">
          <a:xfrm>
            <a:off x="5216525" y="5122863"/>
            <a:ext cx="123825" cy="4921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3" name="Line 193"/>
          <p:cNvSpPr>
            <a:spLocks noChangeShapeType="1"/>
          </p:cNvSpPr>
          <p:nvPr/>
        </p:nvSpPr>
        <p:spPr bwMode="auto">
          <a:xfrm>
            <a:off x="5446713" y="5219700"/>
            <a:ext cx="123825" cy="4921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4" name="Line 194"/>
          <p:cNvSpPr>
            <a:spLocks noChangeShapeType="1"/>
          </p:cNvSpPr>
          <p:nvPr/>
        </p:nvSpPr>
        <p:spPr bwMode="auto">
          <a:xfrm>
            <a:off x="5676900" y="5316538"/>
            <a:ext cx="69850"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5" name="Line 195"/>
          <p:cNvSpPr>
            <a:spLocks noChangeShapeType="1"/>
          </p:cNvSpPr>
          <p:nvPr/>
        </p:nvSpPr>
        <p:spPr bwMode="auto">
          <a:xfrm flipH="1">
            <a:off x="5676900" y="5688013"/>
            <a:ext cx="6985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6" name="Line 196"/>
          <p:cNvSpPr>
            <a:spLocks noChangeShapeType="1"/>
          </p:cNvSpPr>
          <p:nvPr/>
        </p:nvSpPr>
        <p:spPr bwMode="auto">
          <a:xfrm flipH="1">
            <a:off x="5446713" y="5719763"/>
            <a:ext cx="1238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7" name="Line 197"/>
          <p:cNvSpPr>
            <a:spLocks noChangeShapeType="1"/>
          </p:cNvSpPr>
          <p:nvPr/>
        </p:nvSpPr>
        <p:spPr bwMode="auto">
          <a:xfrm flipH="1">
            <a:off x="5216525" y="5768975"/>
            <a:ext cx="1238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8" name="Line 198"/>
          <p:cNvSpPr>
            <a:spLocks noChangeShapeType="1"/>
          </p:cNvSpPr>
          <p:nvPr/>
        </p:nvSpPr>
        <p:spPr bwMode="auto">
          <a:xfrm flipH="1">
            <a:off x="4986338" y="5816600"/>
            <a:ext cx="1238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59" name="Line 199"/>
          <p:cNvSpPr>
            <a:spLocks noChangeShapeType="1"/>
          </p:cNvSpPr>
          <p:nvPr/>
        </p:nvSpPr>
        <p:spPr bwMode="auto">
          <a:xfrm flipH="1">
            <a:off x="4757738" y="5865813"/>
            <a:ext cx="1238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60" name="Line 200"/>
          <p:cNvSpPr>
            <a:spLocks noChangeShapeType="1"/>
          </p:cNvSpPr>
          <p:nvPr/>
        </p:nvSpPr>
        <p:spPr bwMode="auto">
          <a:xfrm flipH="1">
            <a:off x="4527550" y="5913438"/>
            <a:ext cx="123825" cy="317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61" name="Line 201"/>
          <p:cNvSpPr>
            <a:spLocks noChangeShapeType="1"/>
          </p:cNvSpPr>
          <p:nvPr/>
        </p:nvSpPr>
        <p:spPr bwMode="auto">
          <a:xfrm flipH="1">
            <a:off x="4349750" y="5978525"/>
            <a:ext cx="71438" cy="158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362" name="Rectangle 202"/>
          <p:cNvSpPr>
            <a:spLocks noChangeArrowheads="1"/>
          </p:cNvSpPr>
          <p:nvPr/>
        </p:nvSpPr>
        <p:spPr bwMode="auto">
          <a:xfrm>
            <a:off x="496888" y="4751388"/>
            <a:ext cx="3871912" cy="125888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63" name="Rectangle 203"/>
          <p:cNvSpPr>
            <a:spLocks noChangeArrowheads="1"/>
          </p:cNvSpPr>
          <p:nvPr/>
        </p:nvSpPr>
        <p:spPr bwMode="auto">
          <a:xfrm>
            <a:off x="954088" y="4502150"/>
            <a:ext cx="1489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TrafficControl</a:t>
            </a:r>
            <a:endParaRPr lang="en-US" altLang="en-US" b="0"/>
          </a:p>
        </p:txBody>
      </p:sp>
      <p:sp>
        <p:nvSpPr>
          <p:cNvPr id="92364" name="Rectangle 204"/>
          <p:cNvSpPr>
            <a:spLocks noChangeArrowheads="1"/>
          </p:cNvSpPr>
          <p:nvPr/>
        </p:nvSpPr>
        <p:spPr bwMode="auto">
          <a:xfrm>
            <a:off x="496888" y="4387850"/>
            <a:ext cx="2316162" cy="355600"/>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2366" name="Text Box 206"/>
          <p:cNvSpPr txBox="1">
            <a:spLocks noChangeArrowheads="1"/>
          </p:cNvSpPr>
          <p:nvPr/>
        </p:nvSpPr>
        <p:spPr bwMode="auto">
          <a:xfrm>
            <a:off x="2841625" y="4038600"/>
            <a:ext cx="21002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t>UML Package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What is UML?</a:t>
            </a:r>
          </a:p>
        </p:txBody>
      </p:sp>
      <p:sp>
        <p:nvSpPr>
          <p:cNvPr id="84995" name="Rectangle 3"/>
          <p:cNvSpPr>
            <a:spLocks noGrp="1" noChangeArrowheads="1"/>
          </p:cNvSpPr>
          <p:nvPr>
            <p:ph type="body" idx="1"/>
          </p:nvPr>
        </p:nvSpPr>
        <p:spPr/>
        <p:txBody>
          <a:bodyPr/>
          <a:lstStyle/>
          <a:p>
            <a:r>
              <a:rPr lang="en-US" altLang="en-US"/>
              <a:t>UML (Unified Modeling Language)</a:t>
            </a:r>
          </a:p>
          <a:p>
            <a:pPr lvl="1"/>
            <a:r>
              <a:rPr lang="en-US" altLang="en-US"/>
              <a:t>An emerging standard for modeling object-oriented software.</a:t>
            </a:r>
          </a:p>
          <a:p>
            <a:pPr lvl="1"/>
            <a:r>
              <a:rPr lang="en-US" altLang="en-US"/>
              <a:t>Resulted from the convergence of notations from three leading object-oriented methods:</a:t>
            </a:r>
          </a:p>
          <a:p>
            <a:pPr lvl="2"/>
            <a:r>
              <a:rPr lang="en-US" altLang="en-US"/>
              <a:t>OMT  (James Rumbaugh)</a:t>
            </a:r>
          </a:p>
          <a:p>
            <a:pPr lvl="2"/>
            <a:r>
              <a:rPr lang="en-US" altLang="en-US"/>
              <a:t>OOSE (Ivar Jacobson)</a:t>
            </a:r>
          </a:p>
          <a:p>
            <a:pPr lvl="2"/>
            <a:r>
              <a:rPr lang="en-US" altLang="en-US"/>
              <a:t>Booch (Grady Booch)</a:t>
            </a:r>
          </a:p>
          <a:p>
            <a:r>
              <a:rPr lang="en-US" altLang="en-US"/>
              <a:t>Reference: “The Unified Modeling Language User Guide”, Addison Wesley, 1999. </a:t>
            </a:r>
          </a:p>
          <a:p>
            <a:r>
              <a:rPr lang="en-US" altLang="en-US"/>
              <a:t>Supported by several CASE tools </a:t>
            </a:r>
          </a:p>
          <a:p>
            <a:pPr lvl="1"/>
            <a:r>
              <a:rPr lang="en-US" altLang="en-US"/>
              <a:t>Rational ROSE</a:t>
            </a:r>
          </a:p>
          <a:p>
            <a:pPr lvl="1"/>
            <a:r>
              <a:rPr lang="en-US" altLang="en-US"/>
              <a:t>TogetherJ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4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49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4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49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UML: First Pass	</a:t>
            </a:r>
          </a:p>
        </p:txBody>
      </p:sp>
      <p:sp>
        <p:nvSpPr>
          <p:cNvPr id="162819" name="Rectangle 3"/>
          <p:cNvSpPr>
            <a:spLocks noGrp="1" noChangeArrowheads="1"/>
          </p:cNvSpPr>
          <p:nvPr>
            <p:ph type="body" idx="1"/>
          </p:nvPr>
        </p:nvSpPr>
        <p:spPr/>
        <p:txBody>
          <a:bodyPr/>
          <a:lstStyle/>
          <a:p>
            <a:r>
              <a:rPr lang="en-US" altLang="en-US"/>
              <a:t>You can model 80% of most problems by using about 20 % UML</a:t>
            </a:r>
          </a:p>
          <a:p>
            <a:r>
              <a:rPr lang="en-US" altLang="en-US"/>
              <a:t>We teach you those 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p:txBody>
          <a:bodyPr/>
          <a:lstStyle/>
          <a:p>
            <a:r>
              <a:rPr lang="en-US" altLang="en-US"/>
              <a:t>UML First Pass</a:t>
            </a:r>
          </a:p>
        </p:txBody>
      </p:sp>
      <p:sp>
        <p:nvSpPr>
          <p:cNvPr id="88069" name="Rectangle 5"/>
          <p:cNvSpPr>
            <a:spLocks noGrp="1" noChangeArrowheads="1"/>
          </p:cNvSpPr>
          <p:nvPr>
            <p:ph type="body" idx="1"/>
          </p:nvPr>
        </p:nvSpPr>
        <p:spPr>
          <a:xfrm>
            <a:off x="355600" y="1238250"/>
            <a:ext cx="8610600" cy="4800600"/>
          </a:xfrm>
        </p:spPr>
        <p:txBody>
          <a:bodyPr/>
          <a:lstStyle/>
          <a:p>
            <a:pPr>
              <a:lnSpc>
                <a:spcPct val="80000"/>
              </a:lnSpc>
            </a:pPr>
            <a:r>
              <a:rPr lang="en-US" altLang="en-US"/>
              <a:t>Use case Diagrams</a:t>
            </a:r>
          </a:p>
          <a:p>
            <a:pPr lvl="1">
              <a:lnSpc>
                <a:spcPct val="80000"/>
              </a:lnSpc>
            </a:pPr>
            <a:r>
              <a:rPr lang="en-US" altLang="en-US"/>
              <a:t>Describe the functional behavior of the system as seen by the user.</a:t>
            </a:r>
          </a:p>
          <a:p>
            <a:pPr>
              <a:lnSpc>
                <a:spcPct val="80000"/>
              </a:lnSpc>
            </a:pPr>
            <a:r>
              <a:rPr lang="en-US" altLang="en-US"/>
              <a:t>Class diagrams</a:t>
            </a:r>
          </a:p>
          <a:p>
            <a:pPr lvl="1">
              <a:lnSpc>
                <a:spcPct val="80000"/>
              </a:lnSpc>
            </a:pPr>
            <a:r>
              <a:rPr lang="en-US" altLang="en-US"/>
              <a:t>Describe the static structure of the system: Objects, Attributes, Associations</a:t>
            </a:r>
          </a:p>
          <a:p>
            <a:pPr>
              <a:lnSpc>
                <a:spcPct val="80000"/>
              </a:lnSpc>
            </a:pPr>
            <a:r>
              <a:rPr lang="en-US" altLang="en-US"/>
              <a:t>Sequence diagrams</a:t>
            </a:r>
          </a:p>
          <a:p>
            <a:pPr lvl="1">
              <a:lnSpc>
                <a:spcPct val="80000"/>
              </a:lnSpc>
            </a:pPr>
            <a:r>
              <a:rPr lang="en-US" altLang="en-US"/>
              <a:t>Describe the dynamic behavior between actors and the system and between objects of the system</a:t>
            </a:r>
          </a:p>
          <a:p>
            <a:pPr>
              <a:lnSpc>
                <a:spcPct val="80000"/>
              </a:lnSpc>
            </a:pPr>
            <a:r>
              <a:rPr lang="en-US" altLang="en-US"/>
              <a:t>Statechart diagrams</a:t>
            </a:r>
          </a:p>
          <a:p>
            <a:pPr lvl="1">
              <a:lnSpc>
                <a:spcPct val="80000"/>
              </a:lnSpc>
            </a:pPr>
            <a:r>
              <a:rPr lang="en-US" altLang="en-US"/>
              <a:t>Describe the dynamic behavior of an individual object  (essentially a finite state automaton)</a:t>
            </a:r>
          </a:p>
          <a:p>
            <a:pPr>
              <a:lnSpc>
                <a:spcPct val="80000"/>
              </a:lnSpc>
            </a:pPr>
            <a:r>
              <a:rPr lang="en-US" altLang="en-US"/>
              <a:t>Activity Diagrams</a:t>
            </a:r>
          </a:p>
          <a:p>
            <a:pPr lvl="1">
              <a:lnSpc>
                <a:spcPct val="80000"/>
              </a:lnSpc>
            </a:pPr>
            <a:r>
              <a:rPr lang="en-US" altLang="en-US"/>
              <a:t>Model the dynamic behavior of a system, in particular the  workflow (essentially a flowchart)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806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806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806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806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806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806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8806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UML first pass: Use case diagrams</a:t>
            </a:r>
          </a:p>
        </p:txBody>
      </p:sp>
      <p:grpSp>
        <p:nvGrpSpPr>
          <p:cNvPr id="84013" name="Group 45"/>
          <p:cNvGrpSpPr>
            <a:grpSpLocks/>
          </p:cNvGrpSpPr>
          <p:nvPr/>
        </p:nvGrpSpPr>
        <p:grpSpPr bwMode="auto">
          <a:xfrm>
            <a:off x="693738" y="3163888"/>
            <a:ext cx="1028700" cy="1111250"/>
            <a:chOff x="437" y="1993"/>
            <a:chExt cx="648" cy="700"/>
          </a:xfrm>
        </p:grpSpPr>
        <p:sp>
          <p:nvSpPr>
            <p:cNvPr id="83981" name="Freeform 13"/>
            <p:cNvSpPr>
              <a:spLocks/>
            </p:cNvSpPr>
            <p:nvPr/>
          </p:nvSpPr>
          <p:spPr bwMode="auto">
            <a:xfrm>
              <a:off x="611" y="210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982" name="Line 14"/>
            <p:cNvSpPr>
              <a:spLocks noChangeShapeType="1"/>
            </p:cNvSpPr>
            <p:nvPr/>
          </p:nvSpPr>
          <p:spPr bwMode="auto">
            <a:xfrm>
              <a:off x="754" y="236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983" name="Line 15"/>
            <p:cNvSpPr>
              <a:spLocks noChangeShapeType="1"/>
            </p:cNvSpPr>
            <p:nvPr/>
          </p:nvSpPr>
          <p:spPr bwMode="auto">
            <a:xfrm>
              <a:off x="611" y="222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984" name="Oval 16"/>
            <p:cNvSpPr>
              <a:spLocks noChangeArrowheads="1"/>
            </p:cNvSpPr>
            <p:nvPr/>
          </p:nvSpPr>
          <p:spPr bwMode="auto">
            <a:xfrm>
              <a:off x="683" y="1993"/>
              <a:ext cx="155" cy="156"/>
            </a:xfrm>
            <a:prstGeom prst="ellipse">
              <a:avLst/>
            </a:prstGeom>
            <a:solidFill>
              <a:srgbClr val="FFFFFF"/>
            </a:solidFill>
            <a:ln w="19050">
              <a:solidFill>
                <a:srgbClr val="000000"/>
              </a:solidFill>
              <a:round/>
              <a:headEnd/>
              <a:tailEnd/>
            </a:ln>
          </p:spPr>
          <p:txBody>
            <a:bodyPr/>
            <a:lstStyle/>
            <a:p>
              <a:endParaRPr lang="en-IN"/>
            </a:p>
          </p:txBody>
        </p:sp>
        <p:sp>
          <p:nvSpPr>
            <p:cNvPr id="83985" name="Rectangle 17"/>
            <p:cNvSpPr>
              <a:spLocks noChangeArrowheads="1"/>
            </p:cNvSpPr>
            <p:nvPr/>
          </p:nvSpPr>
          <p:spPr bwMode="auto">
            <a:xfrm>
              <a:off x="437" y="2549"/>
              <a:ext cx="6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500">
                  <a:solidFill>
                    <a:srgbClr val="000000"/>
                  </a:solidFill>
                  <a:latin typeface="Courier" charset="0"/>
                </a:rPr>
                <a:t>WatchUser</a:t>
              </a:r>
              <a:endParaRPr lang="en-US" altLang="en-US" b="0">
                <a:solidFill>
                  <a:schemeClr val="tx1"/>
                </a:solidFill>
              </a:endParaRPr>
            </a:p>
          </p:txBody>
        </p:sp>
      </p:grpSp>
      <p:grpSp>
        <p:nvGrpSpPr>
          <p:cNvPr id="84018" name="Group 50"/>
          <p:cNvGrpSpPr>
            <a:grpSpLocks/>
          </p:cNvGrpSpPr>
          <p:nvPr/>
        </p:nvGrpSpPr>
        <p:grpSpPr bwMode="auto">
          <a:xfrm>
            <a:off x="6496050" y="3163888"/>
            <a:ext cx="1943100" cy="1111250"/>
            <a:chOff x="4092" y="1993"/>
            <a:chExt cx="1224" cy="700"/>
          </a:xfrm>
        </p:grpSpPr>
        <p:sp>
          <p:nvSpPr>
            <p:cNvPr id="83986" name="Freeform 18"/>
            <p:cNvSpPr>
              <a:spLocks/>
            </p:cNvSpPr>
            <p:nvPr/>
          </p:nvSpPr>
          <p:spPr bwMode="auto">
            <a:xfrm>
              <a:off x="4552" y="210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987" name="Line 19"/>
            <p:cNvSpPr>
              <a:spLocks noChangeShapeType="1"/>
            </p:cNvSpPr>
            <p:nvPr/>
          </p:nvSpPr>
          <p:spPr bwMode="auto">
            <a:xfrm>
              <a:off x="4695" y="2364"/>
              <a:ext cx="155"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988" name="Line 20"/>
            <p:cNvSpPr>
              <a:spLocks noChangeShapeType="1"/>
            </p:cNvSpPr>
            <p:nvPr/>
          </p:nvSpPr>
          <p:spPr bwMode="auto">
            <a:xfrm>
              <a:off x="4552" y="2220"/>
              <a:ext cx="29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989" name="Oval 21"/>
            <p:cNvSpPr>
              <a:spLocks noChangeArrowheads="1"/>
            </p:cNvSpPr>
            <p:nvPr/>
          </p:nvSpPr>
          <p:spPr bwMode="auto">
            <a:xfrm>
              <a:off x="4623" y="1993"/>
              <a:ext cx="156" cy="156"/>
            </a:xfrm>
            <a:prstGeom prst="ellipse">
              <a:avLst/>
            </a:prstGeom>
            <a:solidFill>
              <a:srgbClr val="FFFFFF"/>
            </a:solidFill>
            <a:ln w="19050">
              <a:solidFill>
                <a:srgbClr val="000000"/>
              </a:solidFill>
              <a:round/>
              <a:headEnd/>
              <a:tailEnd/>
            </a:ln>
          </p:spPr>
          <p:txBody>
            <a:bodyPr/>
            <a:lstStyle/>
            <a:p>
              <a:endParaRPr lang="en-IN"/>
            </a:p>
          </p:txBody>
        </p:sp>
        <p:sp>
          <p:nvSpPr>
            <p:cNvPr id="83990" name="Rectangle 22"/>
            <p:cNvSpPr>
              <a:spLocks noChangeArrowheads="1"/>
            </p:cNvSpPr>
            <p:nvPr/>
          </p:nvSpPr>
          <p:spPr bwMode="auto">
            <a:xfrm>
              <a:off x="4092" y="2549"/>
              <a:ext cx="12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500">
                  <a:solidFill>
                    <a:srgbClr val="000000"/>
                  </a:solidFill>
                  <a:latin typeface="Courier" charset="0"/>
                </a:rPr>
                <a:t>WatchRepairPerson</a:t>
              </a:r>
              <a:endParaRPr lang="en-US" altLang="en-US" b="0">
                <a:solidFill>
                  <a:schemeClr val="tx1"/>
                </a:solidFill>
              </a:endParaRPr>
            </a:p>
          </p:txBody>
        </p:sp>
      </p:grpSp>
      <p:grpSp>
        <p:nvGrpSpPr>
          <p:cNvPr id="84021" name="Group 53"/>
          <p:cNvGrpSpPr>
            <a:grpSpLocks/>
          </p:cNvGrpSpPr>
          <p:nvPr/>
        </p:nvGrpSpPr>
        <p:grpSpPr bwMode="auto">
          <a:xfrm>
            <a:off x="1449388" y="2425700"/>
            <a:ext cx="3275012" cy="1079500"/>
            <a:chOff x="913" y="1528"/>
            <a:chExt cx="2063" cy="680"/>
          </a:xfrm>
        </p:grpSpPr>
        <p:sp>
          <p:nvSpPr>
            <p:cNvPr id="83993" name="Rectangle 25"/>
            <p:cNvSpPr>
              <a:spLocks noChangeArrowheads="1"/>
            </p:cNvSpPr>
            <p:nvPr/>
          </p:nvSpPr>
          <p:spPr bwMode="auto">
            <a:xfrm>
              <a:off x="2324" y="186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500">
                  <a:solidFill>
                    <a:srgbClr val="000000"/>
                  </a:solidFill>
                  <a:latin typeface="Courier" charset="0"/>
                </a:rPr>
                <a:t>ReadTime</a:t>
              </a:r>
              <a:endParaRPr lang="en-US" altLang="en-US" b="0">
                <a:solidFill>
                  <a:schemeClr val="tx1"/>
                </a:solidFill>
              </a:endParaRPr>
            </a:p>
          </p:txBody>
        </p:sp>
        <p:grpSp>
          <p:nvGrpSpPr>
            <p:cNvPr id="84016" name="Group 48"/>
            <p:cNvGrpSpPr>
              <a:grpSpLocks/>
            </p:cNvGrpSpPr>
            <p:nvPr/>
          </p:nvGrpSpPr>
          <p:grpSpPr bwMode="auto">
            <a:xfrm>
              <a:off x="913" y="1528"/>
              <a:ext cx="2063" cy="680"/>
              <a:chOff x="913" y="1528"/>
              <a:chExt cx="2063" cy="680"/>
            </a:xfrm>
          </p:grpSpPr>
          <p:sp>
            <p:nvSpPr>
              <p:cNvPr id="83992" name="Oval 24"/>
              <p:cNvSpPr>
                <a:spLocks noChangeArrowheads="1"/>
              </p:cNvSpPr>
              <p:nvPr/>
            </p:nvSpPr>
            <p:spPr bwMode="auto">
              <a:xfrm>
                <a:off x="2223" y="1528"/>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998" name="Line 30"/>
              <p:cNvSpPr>
                <a:spLocks noChangeShapeType="1"/>
              </p:cNvSpPr>
              <p:nvPr/>
            </p:nvSpPr>
            <p:spPr bwMode="auto">
              <a:xfrm flipV="1">
                <a:off x="913" y="1715"/>
                <a:ext cx="1355" cy="4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84017" name="Group 49"/>
          <p:cNvGrpSpPr>
            <a:grpSpLocks/>
          </p:cNvGrpSpPr>
          <p:nvPr/>
        </p:nvGrpSpPr>
        <p:grpSpPr bwMode="auto">
          <a:xfrm>
            <a:off x="1804988" y="3373438"/>
            <a:ext cx="2919412" cy="768350"/>
            <a:chOff x="1137" y="2125"/>
            <a:chExt cx="1839" cy="484"/>
          </a:xfrm>
        </p:grpSpPr>
        <p:grpSp>
          <p:nvGrpSpPr>
            <p:cNvPr id="84014" name="Group 46"/>
            <p:cNvGrpSpPr>
              <a:grpSpLocks/>
            </p:cNvGrpSpPr>
            <p:nvPr/>
          </p:nvGrpSpPr>
          <p:grpSpPr bwMode="auto">
            <a:xfrm>
              <a:off x="2223" y="2125"/>
              <a:ext cx="753" cy="484"/>
              <a:chOff x="2223" y="2125"/>
              <a:chExt cx="753" cy="484"/>
            </a:xfrm>
          </p:grpSpPr>
          <p:sp>
            <p:nvSpPr>
              <p:cNvPr id="83994" name="Oval 26"/>
              <p:cNvSpPr>
                <a:spLocks noChangeArrowheads="1"/>
              </p:cNvSpPr>
              <p:nvPr/>
            </p:nvSpPr>
            <p:spPr bwMode="auto">
              <a:xfrm>
                <a:off x="2223" y="2125"/>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995" name="Rectangle 27"/>
              <p:cNvSpPr>
                <a:spLocks noChangeArrowheads="1"/>
              </p:cNvSpPr>
              <p:nvPr/>
            </p:nvSpPr>
            <p:spPr bwMode="auto">
              <a:xfrm>
                <a:off x="2360" y="2465"/>
                <a:ext cx="5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500">
                    <a:solidFill>
                      <a:srgbClr val="000000"/>
                    </a:solidFill>
                    <a:latin typeface="Courier" charset="0"/>
                  </a:rPr>
                  <a:t>SetTime</a:t>
                </a:r>
                <a:endParaRPr lang="en-US" altLang="en-US" b="0">
                  <a:solidFill>
                    <a:schemeClr val="tx1"/>
                  </a:solidFill>
                </a:endParaRPr>
              </a:p>
            </p:txBody>
          </p:sp>
        </p:grpSp>
        <p:sp>
          <p:nvSpPr>
            <p:cNvPr id="83999" name="Line 31"/>
            <p:cNvSpPr>
              <a:spLocks noChangeShapeType="1"/>
            </p:cNvSpPr>
            <p:nvPr/>
          </p:nvSpPr>
          <p:spPr bwMode="auto">
            <a:xfrm flipV="1">
              <a:off x="1137" y="2292"/>
              <a:ext cx="991"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4022" name="Group 54"/>
          <p:cNvGrpSpPr>
            <a:grpSpLocks/>
          </p:cNvGrpSpPr>
          <p:nvPr/>
        </p:nvGrpSpPr>
        <p:grpSpPr bwMode="auto">
          <a:xfrm>
            <a:off x="3405188" y="3829050"/>
            <a:ext cx="3873500" cy="1260475"/>
            <a:chOff x="2145" y="2412"/>
            <a:chExt cx="2440" cy="794"/>
          </a:xfrm>
        </p:grpSpPr>
        <p:sp>
          <p:nvSpPr>
            <p:cNvPr id="83997" name="Rectangle 29"/>
            <p:cNvSpPr>
              <a:spLocks noChangeArrowheads="1"/>
            </p:cNvSpPr>
            <p:nvPr/>
          </p:nvSpPr>
          <p:spPr bwMode="auto">
            <a:xfrm>
              <a:off x="2145" y="3062"/>
              <a:ext cx="9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500">
                  <a:solidFill>
                    <a:srgbClr val="000000"/>
                  </a:solidFill>
                  <a:latin typeface="Courier" charset="0"/>
                </a:rPr>
                <a:t>ChangeBattery</a:t>
              </a:r>
              <a:endParaRPr lang="en-US" altLang="en-US" b="0">
                <a:solidFill>
                  <a:schemeClr val="tx1"/>
                </a:solidFill>
              </a:endParaRPr>
            </a:p>
          </p:txBody>
        </p:sp>
        <p:grpSp>
          <p:nvGrpSpPr>
            <p:cNvPr id="84019" name="Group 51"/>
            <p:cNvGrpSpPr>
              <a:grpSpLocks/>
            </p:cNvGrpSpPr>
            <p:nvPr/>
          </p:nvGrpSpPr>
          <p:grpSpPr bwMode="auto">
            <a:xfrm>
              <a:off x="2223" y="2412"/>
              <a:ext cx="2362" cy="632"/>
              <a:chOff x="2223" y="2412"/>
              <a:chExt cx="2362" cy="632"/>
            </a:xfrm>
          </p:grpSpPr>
          <p:sp>
            <p:nvSpPr>
              <p:cNvPr id="83996" name="Oval 28"/>
              <p:cNvSpPr>
                <a:spLocks noChangeArrowheads="1"/>
              </p:cNvSpPr>
              <p:nvPr/>
            </p:nvSpPr>
            <p:spPr bwMode="auto">
              <a:xfrm>
                <a:off x="2223" y="2722"/>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4000" name="Line 32"/>
              <p:cNvSpPr>
                <a:spLocks noChangeShapeType="1"/>
              </p:cNvSpPr>
              <p:nvPr/>
            </p:nvSpPr>
            <p:spPr bwMode="auto">
              <a:xfrm flipV="1">
                <a:off x="2971" y="2412"/>
                <a:ext cx="1614" cy="4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83973" name="AutoShape 5"/>
          <p:cNvSpPr>
            <a:spLocks noChangeArrowheads="1"/>
          </p:cNvSpPr>
          <p:nvPr/>
        </p:nvSpPr>
        <p:spPr bwMode="auto">
          <a:xfrm>
            <a:off x="1730375" y="2354263"/>
            <a:ext cx="914400" cy="609600"/>
          </a:xfrm>
          <a:prstGeom prst="wedgeRoundRectCallout">
            <a:avLst>
              <a:gd name="adj1" fmla="val -91319"/>
              <a:gd name="adj2" fmla="val 9036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Actor</a:t>
            </a:r>
          </a:p>
        </p:txBody>
      </p:sp>
      <p:sp>
        <p:nvSpPr>
          <p:cNvPr id="83977" name="AutoShape 9"/>
          <p:cNvSpPr>
            <a:spLocks noChangeArrowheads="1"/>
          </p:cNvSpPr>
          <p:nvPr/>
        </p:nvSpPr>
        <p:spPr bwMode="auto">
          <a:xfrm>
            <a:off x="5664200" y="1155700"/>
            <a:ext cx="1398588" cy="609600"/>
          </a:xfrm>
          <a:prstGeom prst="wedgeRoundRectCallout">
            <a:avLst>
              <a:gd name="adj1" fmla="val -140806"/>
              <a:gd name="adj2" fmla="val 15911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Use case</a:t>
            </a:r>
          </a:p>
        </p:txBody>
      </p:sp>
      <p:sp>
        <p:nvSpPr>
          <p:cNvPr id="83978" name="AutoShape 10"/>
          <p:cNvSpPr>
            <a:spLocks noChangeArrowheads="1"/>
          </p:cNvSpPr>
          <p:nvPr/>
        </p:nvSpPr>
        <p:spPr bwMode="auto">
          <a:xfrm>
            <a:off x="1355725" y="1222375"/>
            <a:ext cx="1352550" cy="609600"/>
          </a:xfrm>
          <a:prstGeom prst="wedgeRoundRectCallout">
            <a:avLst>
              <a:gd name="adj1" fmla="val 65847"/>
              <a:gd name="adj2" fmla="val 7213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Package</a:t>
            </a:r>
          </a:p>
        </p:txBody>
      </p:sp>
      <p:grpSp>
        <p:nvGrpSpPr>
          <p:cNvPr id="84020" name="Group 52"/>
          <p:cNvGrpSpPr>
            <a:grpSpLocks/>
          </p:cNvGrpSpPr>
          <p:nvPr/>
        </p:nvGrpSpPr>
        <p:grpSpPr bwMode="auto">
          <a:xfrm>
            <a:off x="2884488" y="1736725"/>
            <a:ext cx="2520950" cy="3417888"/>
            <a:chOff x="1817" y="1094"/>
            <a:chExt cx="1588" cy="2153"/>
          </a:xfrm>
        </p:grpSpPr>
        <p:sp>
          <p:nvSpPr>
            <p:cNvPr id="83991" name="Rectangle 23"/>
            <p:cNvSpPr>
              <a:spLocks noChangeArrowheads="1"/>
            </p:cNvSpPr>
            <p:nvPr/>
          </p:nvSpPr>
          <p:spPr bwMode="auto">
            <a:xfrm>
              <a:off x="1817" y="1301"/>
              <a:ext cx="1588" cy="194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4010" name="Group 42"/>
            <p:cNvGrpSpPr>
              <a:grpSpLocks/>
            </p:cNvGrpSpPr>
            <p:nvPr/>
          </p:nvGrpSpPr>
          <p:grpSpPr bwMode="auto">
            <a:xfrm>
              <a:off x="1819" y="1106"/>
              <a:ext cx="1005" cy="183"/>
              <a:chOff x="2722" y="3694"/>
              <a:chExt cx="778" cy="277"/>
            </a:xfrm>
          </p:grpSpPr>
          <p:grpSp>
            <p:nvGrpSpPr>
              <p:cNvPr id="84006" name="Group 38"/>
              <p:cNvGrpSpPr>
                <a:grpSpLocks/>
              </p:cNvGrpSpPr>
              <p:nvPr/>
            </p:nvGrpSpPr>
            <p:grpSpPr bwMode="auto">
              <a:xfrm>
                <a:off x="2722" y="3694"/>
                <a:ext cx="384" cy="275"/>
                <a:chOff x="2722" y="3694"/>
                <a:chExt cx="384" cy="275"/>
              </a:xfrm>
            </p:grpSpPr>
            <p:sp>
              <p:nvSpPr>
                <p:cNvPr id="84004" name="Line 36"/>
                <p:cNvSpPr>
                  <a:spLocks noChangeShapeType="1"/>
                </p:cNvSpPr>
                <p:nvPr/>
              </p:nvSpPr>
              <p:spPr bwMode="auto">
                <a:xfrm flipV="1">
                  <a:off x="2722" y="3694"/>
                  <a:ext cx="78" cy="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005" name="Line 37"/>
                <p:cNvSpPr>
                  <a:spLocks noChangeShapeType="1"/>
                </p:cNvSpPr>
                <p:nvPr/>
              </p:nvSpPr>
              <p:spPr bwMode="auto">
                <a:xfrm>
                  <a:off x="2808" y="3694"/>
                  <a:ext cx="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4007" name="Group 39"/>
              <p:cNvGrpSpPr>
                <a:grpSpLocks/>
              </p:cNvGrpSpPr>
              <p:nvPr/>
            </p:nvGrpSpPr>
            <p:grpSpPr bwMode="auto">
              <a:xfrm flipH="1">
                <a:off x="3116" y="3696"/>
                <a:ext cx="384" cy="275"/>
                <a:chOff x="2722" y="3694"/>
                <a:chExt cx="384" cy="275"/>
              </a:xfrm>
            </p:grpSpPr>
            <p:sp>
              <p:nvSpPr>
                <p:cNvPr id="84008" name="Line 40"/>
                <p:cNvSpPr>
                  <a:spLocks noChangeShapeType="1"/>
                </p:cNvSpPr>
                <p:nvPr/>
              </p:nvSpPr>
              <p:spPr bwMode="auto">
                <a:xfrm flipV="1">
                  <a:off x="2722" y="3694"/>
                  <a:ext cx="78" cy="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009" name="Line 41"/>
                <p:cNvSpPr>
                  <a:spLocks noChangeShapeType="1"/>
                </p:cNvSpPr>
                <p:nvPr/>
              </p:nvSpPr>
              <p:spPr bwMode="auto">
                <a:xfrm>
                  <a:off x="2808" y="3694"/>
                  <a:ext cx="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84011" name="Text Box 43"/>
            <p:cNvSpPr txBox="1">
              <a:spLocks noChangeArrowheads="1"/>
            </p:cNvSpPr>
            <p:nvPr/>
          </p:nvSpPr>
          <p:spPr bwMode="auto">
            <a:xfrm>
              <a:off x="1879" y="1094"/>
              <a:ext cx="47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500">
                  <a:solidFill>
                    <a:srgbClr val="000000"/>
                  </a:solidFill>
                  <a:latin typeface="Courier" charset="0"/>
                </a:rPr>
                <a:t>Watch</a:t>
              </a:r>
              <a:endParaRPr lang="en-US" altLang="en-US" b="0">
                <a:solidFill>
                  <a:schemeClr val="tx1"/>
                </a:solidFill>
              </a:endParaRPr>
            </a:p>
          </p:txBody>
        </p:sp>
      </p:grpSp>
      <p:sp>
        <p:nvSpPr>
          <p:cNvPr id="84012" name="Text Box 44"/>
          <p:cNvSpPr txBox="1">
            <a:spLocks noChangeArrowheads="1"/>
          </p:cNvSpPr>
          <p:nvPr/>
        </p:nvSpPr>
        <p:spPr bwMode="auto">
          <a:xfrm>
            <a:off x="466725" y="5670550"/>
            <a:ext cx="8267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a:solidFill>
                  <a:schemeClr val="tx1"/>
                </a:solidFill>
              </a:rPr>
              <a:t>Use case diagrams represent the functionality of the system</a:t>
            </a:r>
          </a:p>
          <a:p>
            <a:pPr algn="l"/>
            <a:r>
              <a:rPr lang="en-US" altLang="en-US" b="0">
                <a:solidFill>
                  <a:schemeClr val="tx1"/>
                </a:solidFill>
              </a:rPr>
              <a:t>from user’s point of view</a:t>
            </a:r>
          </a:p>
        </p:txBody>
      </p:sp>
      <p:sp>
        <p:nvSpPr>
          <p:cNvPr id="84015" name="Line 47"/>
          <p:cNvSpPr>
            <a:spLocks noChangeShapeType="1"/>
          </p:cNvSpPr>
          <p:nvPr/>
        </p:nvSpPr>
        <p:spPr bwMode="auto">
          <a:xfrm>
            <a:off x="4665663" y="2789238"/>
            <a:ext cx="2676525" cy="9255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4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40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40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40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40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40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40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autoUpdateAnimBg="0"/>
      <p:bldP spid="83977" grpId="0" animBg="1" autoUpdateAnimBg="0"/>
      <p:bldP spid="83978" grpId="0" animBg="1" autoUpdateAnimBg="0"/>
      <p:bldP spid="840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UML first pass: Class diagrams</a:t>
            </a:r>
          </a:p>
        </p:txBody>
      </p:sp>
      <p:sp>
        <p:nvSpPr>
          <p:cNvPr id="82956" name="Rectangle 12"/>
          <p:cNvSpPr>
            <a:spLocks noChangeArrowheads="1"/>
          </p:cNvSpPr>
          <p:nvPr/>
        </p:nvSpPr>
        <p:spPr bwMode="auto">
          <a:xfrm>
            <a:off x="3795713" y="3165475"/>
            <a:ext cx="984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sp>
        <p:nvSpPr>
          <p:cNvPr id="82957" name="Rectangle 13"/>
          <p:cNvSpPr>
            <a:spLocks noChangeArrowheads="1"/>
          </p:cNvSpPr>
          <p:nvPr/>
        </p:nvSpPr>
        <p:spPr bwMode="auto">
          <a:xfrm>
            <a:off x="1193800" y="3463925"/>
            <a:ext cx="984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2</a:t>
            </a:r>
            <a:endParaRPr lang="en-US" altLang="en-US" b="0">
              <a:solidFill>
                <a:schemeClr val="tx1"/>
              </a:solidFill>
            </a:endParaRPr>
          </a:p>
        </p:txBody>
      </p:sp>
      <p:sp>
        <p:nvSpPr>
          <p:cNvPr id="82960" name="Rectangle 16"/>
          <p:cNvSpPr>
            <a:spLocks noChangeArrowheads="1"/>
          </p:cNvSpPr>
          <p:nvPr/>
        </p:nvSpPr>
        <p:spPr bwMode="auto">
          <a:xfrm>
            <a:off x="628650" y="3627438"/>
            <a:ext cx="1574800" cy="3175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61" name="Rectangle 17"/>
          <p:cNvSpPr>
            <a:spLocks noChangeArrowheads="1"/>
          </p:cNvSpPr>
          <p:nvPr/>
        </p:nvSpPr>
        <p:spPr bwMode="auto">
          <a:xfrm>
            <a:off x="835025" y="4152900"/>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push()</a:t>
            </a:r>
            <a:br>
              <a:rPr lang="en-US" altLang="en-US" sz="1300">
                <a:solidFill>
                  <a:srgbClr val="000000"/>
                </a:solidFill>
                <a:latin typeface="Courier" charset="0"/>
              </a:rPr>
            </a:br>
            <a:r>
              <a:rPr lang="en-US" altLang="en-US" sz="1300">
                <a:solidFill>
                  <a:srgbClr val="000000"/>
                </a:solidFill>
                <a:latin typeface="Courier" charset="0"/>
              </a:rPr>
              <a:t>release()</a:t>
            </a:r>
            <a:endParaRPr lang="en-US" altLang="en-US" b="0">
              <a:solidFill>
                <a:schemeClr val="tx1"/>
              </a:solidFill>
            </a:endParaRPr>
          </a:p>
        </p:txBody>
      </p:sp>
      <p:sp>
        <p:nvSpPr>
          <p:cNvPr id="82962" name="Freeform 18"/>
          <p:cNvSpPr>
            <a:spLocks/>
          </p:cNvSpPr>
          <p:nvPr/>
        </p:nvSpPr>
        <p:spPr bwMode="auto">
          <a:xfrm>
            <a:off x="1368425" y="3113088"/>
            <a:ext cx="2568575" cy="496887"/>
          </a:xfrm>
          <a:custGeom>
            <a:avLst/>
            <a:gdLst>
              <a:gd name="T0" fmla="*/ 0 w 1618"/>
              <a:gd name="T1" fmla="*/ 313 h 313"/>
              <a:gd name="T2" fmla="*/ 0 w 1618"/>
              <a:gd name="T3" fmla="*/ 188 h 313"/>
              <a:gd name="T4" fmla="*/ 1618 w 1618"/>
              <a:gd name="T5" fmla="*/ 188 h 313"/>
              <a:gd name="T6" fmla="*/ 1618 w 1618"/>
              <a:gd name="T7" fmla="*/ 0 h 313"/>
            </a:gdLst>
            <a:ahLst/>
            <a:cxnLst>
              <a:cxn ang="0">
                <a:pos x="T0" y="T1"/>
              </a:cxn>
              <a:cxn ang="0">
                <a:pos x="T2" y="T3"/>
              </a:cxn>
              <a:cxn ang="0">
                <a:pos x="T4" y="T5"/>
              </a:cxn>
              <a:cxn ang="0">
                <a:pos x="T6" y="T7"/>
              </a:cxn>
            </a:cxnLst>
            <a:rect l="0" t="0" r="r" b="b"/>
            <a:pathLst>
              <a:path w="1618" h="313">
                <a:moveTo>
                  <a:pt x="0" y="313"/>
                </a:moveTo>
                <a:lnTo>
                  <a:pt x="0" y="188"/>
                </a:lnTo>
                <a:lnTo>
                  <a:pt x="1618" y="188"/>
                </a:lnTo>
                <a:lnTo>
                  <a:pt x="1618"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71" name="Rectangle 27"/>
          <p:cNvSpPr>
            <a:spLocks noChangeArrowheads="1"/>
          </p:cNvSpPr>
          <p:nvPr/>
        </p:nvSpPr>
        <p:spPr bwMode="auto">
          <a:xfrm>
            <a:off x="638175" y="3952875"/>
            <a:ext cx="1574800" cy="1825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72" name="Rectangle 28"/>
          <p:cNvSpPr>
            <a:spLocks noChangeArrowheads="1"/>
          </p:cNvSpPr>
          <p:nvPr/>
        </p:nvSpPr>
        <p:spPr bwMode="auto">
          <a:xfrm>
            <a:off x="628650" y="4143375"/>
            <a:ext cx="1574800" cy="4318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2993" name="Group 49"/>
          <p:cNvGrpSpPr>
            <a:grpSpLocks/>
          </p:cNvGrpSpPr>
          <p:nvPr/>
        </p:nvGrpSpPr>
        <p:grpSpPr bwMode="auto">
          <a:xfrm>
            <a:off x="2689225" y="3130550"/>
            <a:ext cx="1644650" cy="2052638"/>
            <a:chOff x="1694" y="1972"/>
            <a:chExt cx="1036" cy="1293"/>
          </a:xfrm>
        </p:grpSpPr>
        <p:sp>
          <p:nvSpPr>
            <p:cNvPr id="82955" name="Freeform 11"/>
            <p:cNvSpPr>
              <a:spLocks/>
            </p:cNvSpPr>
            <p:nvPr/>
          </p:nvSpPr>
          <p:spPr bwMode="auto">
            <a:xfrm>
              <a:off x="2135" y="1972"/>
              <a:ext cx="595" cy="313"/>
            </a:xfrm>
            <a:custGeom>
              <a:avLst/>
              <a:gdLst>
                <a:gd name="T0" fmla="*/ 0 w 595"/>
                <a:gd name="T1" fmla="*/ 313 h 313"/>
                <a:gd name="T2" fmla="*/ 0 w 595"/>
                <a:gd name="T3" fmla="*/ 240 h 313"/>
                <a:gd name="T4" fmla="*/ 595 w 595"/>
                <a:gd name="T5" fmla="*/ 240 h 313"/>
                <a:gd name="T6" fmla="*/ 595 w 595"/>
                <a:gd name="T7" fmla="*/ 0 h 313"/>
              </a:gdLst>
              <a:ahLst/>
              <a:cxnLst>
                <a:cxn ang="0">
                  <a:pos x="T0" y="T1"/>
                </a:cxn>
                <a:cxn ang="0">
                  <a:pos x="T2" y="T3"/>
                </a:cxn>
                <a:cxn ang="0">
                  <a:pos x="T4" y="T5"/>
                </a:cxn>
                <a:cxn ang="0">
                  <a:pos x="T6" y="T7"/>
                </a:cxn>
              </a:cxnLst>
              <a:rect l="0" t="0" r="r" b="b"/>
              <a:pathLst>
                <a:path w="595" h="313">
                  <a:moveTo>
                    <a:pt x="0" y="313"/>
                  </a:moveTo>
                  <a:lnTo>
                    <a:pt x="0" y="240"/>
                  </a:lnTo>
                  <a:lnTo>
                    <a:pt x="595" y="240"/>
                  </a:lnTo>
                  <a:lnTo>
                    <a:pt x="595"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63" name="Rectangle 19"/>
            <p:cNvSpPr>
              <a:spLocks noChangeArrowheads="1"/>
            </p:cNvSpPr>
            <p:nvPr/>
          </p:nvSpPr>
          <p:spPr bwMode="auto">
            <a:xfrm>
              <a:off x="2662" y="1994"/>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sp>
          <p:nvSpPr>
            <p:cNvPr id="82964" name="Rectangle 20"/>
            <p:cNvSpPr>
              <a:spLocks noChangeArrowheads="1"/>
            </p:cNvSpPr>
            <p:nvPr/>
          </p:nvSpPr>
          <p:spPr bwMode="auto">
            <a:xfrm>
              <a:off x="2025" y="2182"/>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grpSp>
          <p:nvGrpSpPr>
            <p:cNvPr id="82986" name="Group 42"/>
            <p:cNvGrpSpPr>
              <a:grpSpLocks/>
            </p:cNvGrpSpPr>
            <p:nvPr/>
          </p:nvGrpSpPr>
          <p:grpSpPr bwMode="auto">
            <a:xfrm>
              <a:off x="1694" y="2285"/>
              <a:ext cx="1008" cy="980"/>
              <a:chOff x="1694" y="2285"/>
              <a:chExt cx="1008" cy="980"/>
            </a:xfrm>
          </p:grpSpPr>
          <p:sp>
            <p:nvSpPr>
              <p:cNvPr id="82975" name="Text Box 31"/>
              <p:cNvSpPr txBox="1">
                <a:spLocks noChangeArrowheads="1"/>
              </p:cNvSpPr>
              <p:nvPr/>
            </p:nvSpPr>
            <p:spPr bwMode="auto">
              <a:xfrm>
                <a:off x="1718" y="2457"/>
                <a:ext cx="984"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300">
                    <a:solidFill>
                      <a:srgbClr val="000000"/>
                    </a:solidFill>
                    <a:latin typeface="Courier" charset="0"/>
                  </a:rPr>
                  <a:t>blinkIdx</a:t>
                </a:r>
              </a:p>
              <a:p>
                <a:pPr algn="l"/>
                <a:r>
                  <a:rPr lang="en-US" altLang="en-US" sz="1300">
                    <a:solidFill>
                      <a:srgbClr val="000000"/>
                    </a:solidFill>
                    <a:latin typeface="Courier" charset="0"/>
                  </a:rPr>
                  <a:t>blinkSeconds()</a:t>
                </a:r>
              </a:p>
              <a:p>
                <a:pPr algn="l"/>
                <a:r>
                  <a:rPr lang="en-US" altLang="en-US" sz="1300">
                    <a:solidFill>
                      <a:srgbClr val="000000"/>
                    </a:solidFill>
                    <a:latin typeface="Courier" charset="0"/>
                  </a:rPr>
                  <a:t>blinkMinutes()</a:t>
                </a:r>
              </a:p>
              <a:p>
                <a:pPr algn="l"/>
                <a:r>
                  <a:rPr lang="en-US" altLang="en-US" sz="1300">
                    <a:solidFill>
                      <a:srgbClr val="000000"/>
                    </a:solidFill>
                    <a:latin typeface="Courier" charset="0"/>
                  </a:rPr>
                  <a:t>blinkHours()</a:t>
                </a:r>
              </a:p>
              <a:p>
                <a:pPr algn="l"/>
                <a:r>
                  <a:rPr lang="en-US" altLang="en-US" sz="1300">
                    <a:solidFill>
                      <a:srgbClr val="000000"/>
                    </a:solidFill>
                    <a:latin typeface="Courier" charset="0"/>
                  </a:rPr>
                  <a:t>stopBlinking()</a:t>
                </a:r>
              </a:p>
              <a:p>
                <a:pPr algn="l"/>
                <a:r>
                  <a:rPr lang="en-US" altLang="en-US" sz="1300">
                    <a:solidFill>
                      <a:srgbClr val="000000"/>
                    </a:solidFill>
                    <a:latin typeface="Courier" charset="0"/>
                  </a:rPr>
                  <a:t>referesh()</a:t>
                </a:r>
                <a:endParaRPr lang="en-US" altLang="en-US" b="0">
                  <a:solidFill>
                    <a:schemeClr val="tx1"/>
                  </a:solidFill>
                </a:endParaRPr>
              </a:p>
            </p:txBody>
          </p:sp>
          <p:sp>
            <p:nvSpPr>
              <p:cNvPr id="82951" name="Rectangle 7"/>
              <p:cNvSpPr>
                <a:spLocks noChangeArrowheads="1"/>
              </p:cNvSpPr>
              <p:nvPr/>
            </p:nvSpPr>
            <p:spPr bwMode="auto">
              <a:xfrm>
                <a:off x="1697" y="2285"/>
                <a:ext cx="989" cy="20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52" name="Rectangle 8"/>
              <p:cNvSpPr>
                <a:spLocks noChangeArrowheads="1"/>
              </p:cNvSpPr>
              <p:nvPr/>
            </p:nvSpPr>
            <p:spPr bwMode="auto">
              <a:xfrm>
                <a:off x="1876" y="2352"/>
                <a:ext cx="6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LCDDisplay</a:t>
                </a:r>
              </a:p>
            </p:txBody>
          </p:sp>
          <p:sp>
            <p:nvSpPr>
              <p:cNvPr id="82973" name="Rectangle 29"/>
              <p:cNvSpPr>
                <a:spLocks noChangeArrowheads="1"/>
              </p:cNvSpPr>
              <p:nvPr/>
            </p:nvSpPr>
            <p:spPr bwMode="auto">
              <a:xfrm>
                <a:off x="1694" y="2488"/>
                <a:ext cx="992" cy="1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74" name="Rectangle 30"/>
              <p:cNvSpPr>
                <a:spLocks noChangeArrowheads="1"/>
              </p:cNvSpPr>
              <p:nvPr/>
            </p:nvSpPr>
            <p:spPr bwMode="auto">
              <a:xfrm>
                <a:off x="1696" y="2596"/>
                <a:ext cx="992" cy="65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grpSp>
        <p:nvGrpSpPr>
          <p:cNvPr id="82989" name="Group 45"/>
          <p:cNvGrpSpPr>
            <a:grpSpLocks/>
          </p:cNvGrpSpPr>
          <p:nvPr/>
        </p:nvGrpSpPr>
        <p:grpSpPr bwMode="auto">
          <a:xfrm>
            <a:off x="4632325" y="3130550"/>
            <a:ext cx="1709738" cy="1000125"/>
            <a:chOff x="2918" y="1972"/>
            <a:chExt cx="1077" cy="630"/>
          </a:xfrm>
        </p:grpSpPr>
        <p:sp>
          <p:nvSpPr>
            <p:cNvPr id="82953" name="Rectangle 9"/>
            <p:cNvSpPr>
              <a:spLocks noChangeArrowheads="1"/>
            </p:cNvSpPr>
            <p:nvPr/>
          </p:nvSpPr>
          <p:spPr bwMode="auto">
            <a:xfrm>
              <a:off x="3002" y="2285"/>
              <a:ext cx="993" cy="18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54" name="Rectangle 10"/>
            <p:cNvSpPr>
              <a:spLocks noChangeArrowheads="1"/>
            </p:cNvSpPr>
            <p:nvPr/>
          </p:nvSpPr>
          <p:spPr bwMode="auto">
            <a:xfrm>
              <a:off x="3271" y="2352"/>
              <a:ext cx="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Battery</a:t>
              </a:r>
            </a:p>
            <a:p>
              <a:pPr algn="l"/>
              <a:r>
                <a:rPr lang="en-US" altLang="en-US" sz="1300">
                  <a:solidFill>
                    <a:srgbClr val="000000"/>
                  </a:solidFill>
                  <a:latin typeface="Courier" charset="0"/>
                </a:rPr>
                <a:t>load</a:t>
              </a:r>
              <a:endParaRPr lang="en-US" altLang="en-US" b="0">
                <a:solidFill>
                  <a:schemeClr val="tx1"/>
                </a:solidFill>
              </a:endParaRPr>
            </a:p>
          </p:txBody>
        </p:sp>
        <p:sp>
          <p:nvSpPr>
            <p:cNvPr id="82965" name="Freeform 21"/>
            <p:cNvSpPr>
              <a:spLocks/>
            </p:cNvSpPr>
            <p:nvPr/>
          </p:nvSpPr>
          <p:spPr bwMode="auto">
            <a:xfrm>
              <a:off x="2918" y="1972"/>
              <a:ext cx="595" cy="302"/>
            </a:xfrm>
            <a:custGeom>
              <a:avLst/>
              <a:gdLst>
                <a:gd name="T0" fmla="*/ 595 w 595"/>
                <a:gd name="T1" fmla="*/ 302 h 302"/>
                <a:gd name="T2" fmla="*/ 595 w 595"/>
                <a:gd name="T3" fmla="*/ 229 h 302"/>
                <a:gd name="T4" fmla="*/ 0 w 595"/>
                <a:gd name="T5" fmla="*/ 229 h 302"/>
                <a:gd name="T6" fmla="*/ 0 w 595"/>
                <a:gd name="T7" fmla="*/ 0 h 302"/>
              </a:gdLst>
              <a:ahLst/>
              <a:cxnLst>
                <a:cxn ang="0">
                  <a:pos x="T0" y="T1"/>
                </a:cxn>
                <a:cxn ang="0">
                  <a:pos x="T2" y="T3"/>
                </a:cxn>
                <a:cxn ang="0">
                  <a:pos x="T4" y="T5"/>
                </a:cxn>
                <a:cxn ang="0">
                  <a:pos x="T6" y="T7"/>
                </a:cxn>
              </a:cxnLst>
              <a:rect l="0" t="0" r="r" b="b"/>
              <a:pathLst>
                <a:path w="595" h="302">
                  <a:moveTo>
                    <a:pt x="595" y="302"/>
                  </a:moveTo>
                  <a:lnTo>
                    <a:pt x="595" y="229"/>
                  </a:lnTo>
                  <a:lnTo>
                    <a:pt x="0" y="229"/>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69" name="Rectangle 25"/>
            <p:cNvSpPr>
              <a:spLocks noChangeArrowheads="1"/>
            </p:cNvSpPr>
            <p:nvPr/>
          </p:nvSpPr>
          <p:spPr bwMode="auto">
            <a:xfrm>
              <a:off x="2954" y="1987"/>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sp>
          <p:nvSpPr>
            <p:cNvPr id="82970" name="Rectangle 26"/>
            <p:cNvSpPr>
              <a:spLocks noChangeArrowheads="1"/>
            </p:cNvSpPr>
            <p:nvPr/>
          </p:nvSpPr>
          <p:spPr bwMode="auto">
            <a:xfrm>
              <a:off x="3570" y="2175"/>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2</a:t>
              </a:r>
              <a:endParaRPr lang="en-US" altLang="en-US" b="0">
                <a:solidFill>
                  <a:schemeClr val="tx1"/>
                </a:solidFill>
              </a:endParaRPr>
            </a:p>
          </p:txBody>
        </p:sp>
        <p:sp>
          <p:nvSpPr>
            <p:cNvPr id="82976" name="Rectangle 32"/>
            <p:cNvSpPr>
              <a:spLocks noChangeArrowheads="1"/>
            </p:cNvSpPr>
            <p:nvPr/>
          </p:nvSpPr>
          <p:spPr bwMode="auto">
            <a:xfrm>
              <a:off x="3002" y="2468"/>
              <a:ext cx="992" cy="131"/>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82992" name="Group 48"/>
          <p:cNvGrpSpPr>
            <a:grpSpLocks/>
          </p:cNvGrpSpPr>
          <p:nvPr/>
        </p:nvGrpSpPr>
        <p:grpSpPr bwMode="auto">
          <a:xfrm>
            <a:off x="5030788" y="3113088"/>
            <a:ext cx="3363912" cy="1017587"/>
            <a:chOff x="3169" y="1961"/>
            <a:chExt cx="2119" cy="641"/>
          </a:xfrm>
        </p:grpSpPr>
        <p:sp>
          <p:nvSpPr>
            <p:cNvPr id="82966" name="Rectangle 22"/>
            <p:cNvSpPr>
              <a:spLocks noChangeArrowheads="1"/>
            </p:cNvSpPr>
            <p:nvPr/>
          </p:nvSpPr>
          <p:spPr bwMode="auto">
            <a:xfrm>
              <a:off x="3205" y="1987"/>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grpSp>
          <p:nvGrpSpPr>
            <p:cNvPr id="82991" name="Group 47"/>
            <p:cNvGrpSpPr>
              <a:grpSpLocks/>
            </p:cNvGrpSpPr>
            <p:nvPr/>
          </p:nvGrpSpPr>
          <p:grpSpPr bwMode="auto">
            <a:xfrm>
              <a:off x="3169" y="1961"/>
              <a:ext cx="2119" cy="641"/>
              <a:chOff x="3169" y="1961"/>
              <a:chExt cx="2119" cy="641"/>
            </a:xfrm>
          </p:grpSpPr>
          <p:sp>
            <p:nvSpPr>
              <p:cNvPr id="82958" name="Rectangle 14"/>
              <p:cNvSpPr>
                <a:spLocks noChangeArrowheads="1"/>
              </p:cNvSpPr>
              <p:nvPr/>
            </p:nvSpPr>
            <p:spPr bwMode="auto">
              <a:xfrm>
                <a:off x="4296" y="2285"/>
                <a:ext cx="992" cy="196"/>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2990" name="Group 46"/>
              <p:cNvGrpSpPr>
                <a:grpSpLocks/>
              </p:cNvGrpSpPr>
              <p:nvPr/>
            </p:nvGrpSpPr>
            <p:grpSpPr bwMode="auto">
              <a:xfrm>
                <a:off x="3169" y="1961"/>
                <a:ext cx="2117" cy="641"/>
                <a:chOff x="3169" y="1961"/>
                <a:chExt cx="2117" cy="641"/>
              </a:xfrm>
            </p:grpSpPr>
            <p:sp>
              <p:nvSpPr>
                <p:cNvPr id="82959" name="Rectangle 15"/>
                <p:cNvSpPr>
                  <a:spLocks noChangeArrowheads="1"/>
                </p:cNvSpPr>
                <p:nvPr/>
              </p:nvSpPr>
              <p:spPr bwMode="auto">
                <a:xfrm>
                  <a:off x="4666" y="2352"/>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Time</a:t>
                  </a:r>
                </a:p>
                <a:p>
                  <a:pPr algn="l"/>
                  <a:r>
                    <a:rPr lang="en-US" altLang="en-US" sz="1300">
                      <a:solidFill>
                        <a:srgbClr val="000000"/>
                      </a:solidFill>
                      <a:latin typeface="Courier" charset="0"/>
                    </a:rPr>
                    <a:t>now</a:t>
                  </a:r>
                  <a:endParaRPr lang="en-US" altLang="en-US" b="0">
                    <a:solidFill>
                      <a:schemeClr val="tx1"/>
                    </a:solidFill>
                  </a:endParaRPr>
                </a:p>
              </p:txBody>
            </p:sp>
            <p:sp>
              <p:nvSpPr>
                <p:cNvPr id="82967" name="Rectangle 23"/>
                <p:cNvSpPr>
                  <a:spLocks noChangeArrowheads="1"/>
                </p:cNvSpPr>
                <p:nvPr/>
              </p:nvSpPr>
              <p:spPr bwMode="auto">
                <a:xfrm>
                  <a:off x="4844" y="2175"/>
                  <a:ext cx="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1</a:t>
                  </a:r>
                  <a:endParaRPr lang="en-US" altLang="en-US" b="0">
                    <a:solidFill>
                      <a:schemeClr val="tx1"/>
                    </a:solidFill>
                  </a:endParaRPr>
                </a:p>
              </p:txBody>
            </p:sp>
            <p:sp>
              <p:nvSpPr>
                <p:cNvPr id="82968" name="Freeform 24"/>
                <p:cNvSpPr>
                  <a:spLocks/>
                </p:cNvSpPr>
                <p:nvPr/>
              </p:nvSpPr>
              <p:spPr bwMode="auto">
                <a:xfrm>
                  <a:off x="3169" y="1961"/>
                  <a:ext cx="1618" cy="313"/>
                </a:xfrm>
                <a:custGeom>
                  <a:avLst/>
                  <a:gdLst>
                    <a:gd name="T0" fmla="*/ 1618 w 1618"/>
                    <a:gd name="T1" fmla="*/ 313 h 313"/>
                    <a:gd name="T2" fmla="*/ 1618 w 1618"/>
                    <a:gd name="T3" fmla="*/ 188 h 313"/>
                    <a:gd name="T4" fmla="*/ 0 w 1618"/>
                    <a:gd name="T5" fmla="*/ 188 h 313"/>
                    <a:gd name="T6" fmla="*/ 0 w 1618"/>
                    <a:gd name="T7" fmla="*/ 0 h 313"/>
                  </a:gdLst>
                  <a:ahLst/>
                  <a:cxnLst>
                    <a:cxn ang="0">
                      <a:pos x="T0" y="T1"/>
                    </a:cxn>
                    <a:cxn ang="0">
                      <a:pos x="T2" y="T3"/>
                    </a:cxn>
                    <a:cxn ang="0">
                      <a:pos x="T4" y="T5"/>
                    </a:cxn>
                    <a:cxn ang="0">
                      <a:pos x="T6" y="T7"/>
                    </a:cxn>
                  </a:cxnLst>
                  <a:rect l="0" t="0" r="r" b="b"/>
                  <a:pathLst>
                    <a:path w="1618" h="313">
                      <a:moveTo>
                        <a:pt x="1618" y="313"/>
                      </a:moveTo>
                      <a:lnTo>
                        <a:pt x="1618" y="188"/>
                      </a:lnTo>
                      <a:lnTo>
                        <a:pt x="0" y="188"/>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2977" name="Rectangle 33"/>
                <p:cNvSpPr>
                  <a:spLocks noChangeArrowheads="1"/>
                </p:cNvSpPr>
                <p:nvPr/>
              </p:nvSpPr>
              <p:spPr bwMode="auto">
                <a:xfrm>
                  <a:off x="4294" y="2480"/>
                  <a:ext cx="992" cy="1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grpSp>
      <p:sp>
        <p:nvSpPr>
          <p:cNvPr id="82949" name="Rectangle 5"/>
          <p:cNvSpPr>
            <a:spLocks noChangeArrowheads="1"/>
          </p:cNvSpPr>
          <p:nvPr/>
        </p:nvSpPr>
        <p:spPr bwMode="auto">
          <a:xfrm>
            <a:off x="3738563" y="2747963"/>
            <a:ext cx="1573212" cy="382587"/>
          </a:xfrm>
          <a:prstGeom prst="rect">
            <a:avLst/>
          </a:prstGeom>
          <a:solidFill>
            <a:schemeClr val="bg1"/>
          </a:solidFill>
          <a:ln w="15875">
            <a:solidFill>
              <a:srgbClr val="000000"/>
            </a:solidFill>
            <a:miter lim="800000"/>
            <a:headEnd/>
            <a:tailEnd/>
          </a:ln>
        </p:spPr>
        <p:txBody>
          <a:bodyPr/>
          <a:lstStyle/>
          <a:p>
            <a:endParaRPr lang="en-IN"/>
          </a:p>
        </p:txBody>
      </p:sp>
      <p:sp>
        <p:nvSpPr>
          <p:cNvPr id="82950" name="Rectangle 6"/>
          <p:cNvSpPr>
            <a:spLocks noChangeArrowheads="1"/>
          </p:cNvSpPr>
          <p:nvPr/>
        </p:nvSpPr>
        <p:spPr bwMode="auto">
          <a:xfrm>
            <a:off x="4306888" y="2840038"/>
            <a:ext cx="4921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00"/>
                </a:solidFill>
                <a:latin typeface="Courier" charset="0"/>
              </a:rPr>
              <a:t>Watch</a:t>
            </a:r>
            <a:endParaRPr lang="en-US" altLang="en-US" b="0">
              <a:solidFill>
                <a:schemeClr val="tx1"/>
              </a:solidFill>
            </a:endParaRPr>
          </a:p>
        </p:txBody>
      </p:sp>
      <p:sp>
        <p:nvSpPr>
          <p:cNvPr id="82979" name="AutoShape 35"/>
          <p:cNvSpPr>
            <a:spLocks noChangeArrowheads="1"/>
          </p:cNvSpPr>
          <p:nvPr/>
        </p:nvSpPr>
        <p:spPr bwMode="auto">
          <a:xfrm>
            <a:off x="5461000" y="1866900"/>
            <a:ext cx="914400" cy="609600"/>
          </a:xfrm>
          <a:prstGeom prst="wedgeRoundRectCallout">
            <a:avLst>
              <a:gd name="adj1" fmla="val -138194"/>
              <a:gd name="adj2" fmla="val 867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Class</a:t>
            </a:r>
          </a:p>
        </p:txBody>
      </p:sp>
      <p:sp>
        <p:nvSpPr>
          <p:cNvPr id="82980" name="AutoShape 36"/>
          <p:cNvSpPr>
            <a:spLocks noChangeArrowheads="1"/>
          </p:cNvSpPr>
          <p:nvPr/>
        </p:nvSpPr>
        <p:spPr bwMode="auto">
          <a:xfrm>
            <a:off x="1231900" y="1498600"/>
            <a:ext cx="1676400" cy="609600"/>
          </a:xfrm>
          <a:prstGeom prst="wedgeRoundRectCallout">
            <a:avLst>
              <a:gd name="adj1" fmla="val 74620"/>
              <a:gd name="adj2" fmla="val 25755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Association</a:t>
            </a:r>
          </a:p>
        </p:txBody>
      </p:sp>
      <p:sp>
        <p:nvSpPr>
          <p:cNvPr id="82981" name="AutoShape 37"/>
          <p:cNvSpPr>
            <a:spLocks noChangeArrowheads="1"/>
          </p:cNvSpPr>
          <p:nvPr/>
        </p:nvSpPr>
        <p:spPr bwMode="auto">
          <a:xfrm>
            <a:off x="457200" y="2565400"/>
            <a:ext cx="1574800" cy="609600"/>
          </a:xfrm>
          <a:prstGeom prst="wedgeRoundRectCallout">
            <a:avLst>
              <a:gd name="adj1" fmla="val -403"/>
              <a:gd name="adj2" fmla="val 8880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Multiplicity</a:t>
            </a:r>
          </a:p>
        </p:txBody>
      </p:sp>
      <p:sp>
        <p:nvSpPr>
          <p:cNvPr id="82983" name="AutoShape 39"/>
          <p:cNvSpPr>
            <a:spLocks noChangeArrowheads="1"/>
          </p:cNvSpPr>
          <p:nvPr/>
        </p:nvSpPr>
        <p:spPr bwMode="auto">
          <a:xfrm>
            <a:off x="228600" y="5295900"/>
            <a:ext cx="1384300" cy="609600"/>
          </a:xfrm>
          <a:prstGeom prst="wedgeRoundRectCallout">
            <a:avLst>
              <a:gd name="adj1" fmla="val -7338"/>
              <a:gd name="adj2" fmla="val -25286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Attribute</a:t>
            </a:r>
          </a:p>
        </p:txBody>
      </p:sp>
      <p:sp>
        <p:nvSpPr>
          <p:cNvPr id="82984" name="AutoShape 40"/>
          <p:cNvSpPr>
            <a:spLocks noChangeArrowheads="1"/>
          </p:cNvSpPr>
          <p:nvPr/>
        </p:nvSpPr>
        <p:spPr bwMode="auto">
          <a:xfrm>
            <a:off x="1879600" y="5461000"/>
            <a:ext cx="1574800" cy="609600"/>
          </a:xfrm>
          <a:prstGeom prst="wedgeRoundRectCallout">
            <a:avLst>
              <a:gd name="adj1" fmla="val -54435"/>
              <a:gd name="adj2" fmla="val -2195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Operations</a:t>
            </a:r>
          </a:p>
        </p:txBody>
      </p:sp>
      <p:sp>
        <p:nvSpPr>
          <p:cNvPr id="82985" name="Text Box 41"/>
          <p:cNvSpPr txBox="1">
            <a:spLocks noChangeArrowheads="1"/>
          </p:cNvSpPr>
          <p:nvPr/>
        </p:nvSpPr>
        <p:spPr bwMode="auto">
          <a:xfrm>
            <a:off x="931863" y="914400"/>
            <a:ext cx="73342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Class diagrams represent the structure of the system</a:t>
            </a:r>
          </a:p>
        </p:txBody>
      </p:sp>
      <p:sp>
        <p:nvSpPr>
          <p:cNvPr id="82987" name="Rectangle 43"/>
          <p:cNvSpPr>
            <a:spLocks noChangeArrowheads="1"/>
          </p:cNvSpPr>
          <p:nvPr/>
        </p:nvSpPr>
        <p:spPr bwMode="auto">
          <a:xfrm>
            <a:off x="847725" y="3949700"/>
            <a:ext cx="4921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state</a:t>
            </a:r>
          </a:p>
        </p:txBody>
      </p:sp>
      <p:sp>
        <p:nvSpPr>
          <p:cNvPr id="82988" name="Rectangle 44"/>
          <p:cNvSpPr>
            <a:spLocks noChangeArrowheads="1"/>
          </p:cNvSpPr>
          <p:nvPr/>
        </p:nvSpPr>
        <p:spPr bwMode="auto">
          <a:xfrm>
            <a:off x="1012825" y="3708400"/>
            <a:ext cx="9842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00">
                <a:solidFill>
                  <a:srgbClr val="000000"/>
                </a:solidFill>
                <a:latin typeface="Courier" charset="0"/>
              </a:rPr>
              <a:t>PushButton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5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8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9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2962"/>
                                        </p:tgtEl>
                                        <p:attrNameLst>
                                          <p:attrName>style.visibility</p:attrName>
                                        </p:attrNameLst>
                                      </p:cBhvr>
                                      <p:to>
                                        <p:strVal val="visible"/>
                                      </p:to>
                                    </p:set>
                                    <p:anim calcmode="lin" valueType="num">
                                      <p:cBhvr>
                                        <p:cTn id="31" dur="500" fill="hold"/>
                                        <p:tgtEl>
                                          <p:spTgt spid="82962"/>
                                        </p:tgtEl>
                                        <p:attrNameLst>
                                          <p:attrName>ppt_w</p:attrName>
                                        </p:attrNameLst>
                                      </p:cBhvr>
                                      <p:tavLst>
                                        <p:tav tm="0">
                                          <p:val>
                                            <p:fltVal val="0"/>
                                          </p:val>
                                        </p:tav>
                                        <p:tav tm="100000">
                                          <p:val>
                                            <p:strVal val="#ppt_w"/>
                                          </p:val>
                                        </p:tav>
                                      </p:tavLst>
                                    </p:anim>
                                    <p:anim calcmode="lin" valueType="num">
                                      <p:cBhvr>
                                        <p:cTn id="32" dur="500" fill="hold"/>
                                        <p:tgtEl>
                                          <p:spTgt spid="82962"/>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298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298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297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8298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82961">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297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298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8299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82956">
                                            <p:txEl>
                                              <p:pRg st="0" end="0"/>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82957">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829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8298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82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6" grpId="0" build="p" autoUpdateAnimBg="0"/>
      <p:bldP spid="82957" grpId="0" build="p" autoUpdateAnimBg="0"/>
      <p:bldP spid="82960" grpId="0" animBg="1"/>
      <p:bldP spid="82961" grpId="0" build="p" autoUpdateAnimBg="0"/>
      <p:bldP spid="82962" grpId="0" animBg="1"/>
      <p:bldP spid="82971" grpId="0" animBg="1"/>
      <p:bldP spid="82972" grpId="0" animBg="1"/>
      <p:bldP spid="82949" grpId="0" animBg="1"/>
      <p:bldP spid="82950" grpId="0" build="p" autoUpdateAnimBg="0"/>
      <p:bldP spid="82979" grpId="0" animBg="1" autoUpdateAnimBg="0"/>
      <p:bldP spid="82980" grpId="0" animBg="1" autoUpdateAnimBg="0"/>
      <p:bldP spid="82981" grpId="0" animBg="1" autoUpdateAnimBg="0"/>
      <p:bldP spid="82983" grpId="0" animBg="1" autoUpdateAnimBg="0"/>
      <p:bldP spid="82984" grpId="0" animBg="1" autoUpdateAnimBg="0"/>
      <p:bldP spid="82985" grpId="0" build="p" autoUpdateAnimBg="0"/>
      <p:bldP spid="82987" grpId="0" build="p" autoUpdateAnimBg="0"/>
      <p:bldP spid="8298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Overview: modeling with UML</a:t>
            </a:r>
          </a:p>
        </p:txBody>
      </p:sp>
      <p:sp>
        <p:nvSpPr>
          <p:cNvPr id="4099" name="Rectangle 3"/>
          <p:cNvSpPr>
            <a:spLocks noGrp="1" noChangeArrowheads="1"/>
          </p:cNvSpPr>
          <p:nvPr>
            <p:ph type="body" idx="1"/>
          </p:nvPr>
        </p:nvSpPr>
        <p:spPr/>
        <p:txBody>
          <a:bodyPr/>
          <a:lstStyle/>
          <a:p>
            <a:r>
              <a:rPr lang="en-US" altLang="en-US"/>
              <a:t>What is modeling?</a:t>
            </a:r>
          </a:p>
          <a:p>
            <a:r>
              <a:rPr lang="en-US" altLang="en-US"/>
              <a:t>What is UML?</a:t>
            </a:r>
          </a:p>
          <a:p>
            <a:r>
              <a:rPr lang="en-US" altLang="en-US"/>
              <a:t>Use case diagrams</a:t>
            </a:r>
          </a:p>
          <a:p>
            <a:r>
              <a:rPr lang="en-US" altLang="en-US"/>
              <a:t>Class diagrams</a:t>
            </a:r>
          </a:p>
          <a:p>
            <a:endParaRPr lang="en-US" altLang="en-US"/>
          </a:p>
          <a:p>
            <a:pPr>
              <a:buFont typeface="Symbol" panose="05050102010706020507" pitchFamily="18" charset="2"/>
              <a:buNone/>
            </a:pPr>
            <a:r>
              <a:rPr lang="en-US" altLang="en-US"/>
              <a:t>Next lecture</a:t>
            </a:r>
          </a:p>
          <a:p>
            <a:r>
              <a:rPr lang="en-US" altLang="en-US"/>
              <a:t>Sequence diagrams</a:t>
            </a:r>
          </a:p>
          <a:p>
            <a:r>
              <a:rPr lang="en-US" altLang="en-US"/>
              <a:t>Activity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UML first pass: Sequence diagram</a:t>
            </a:r>
          </a:p>
        </p:txBody>
      </p:sp>
      <p:grpSp>
        <p:nvGrpSpPr>
          <p:cNvPr id="89223" name="Group 135"/>
          <p:cNvGrpSpPr>
            <a:grpSpLocks/>
          </p:cNvGrpSpPr>
          <p:nvPr/>
        </p:nvGrpSpPr>
        <p:grpSpPr bwMode="auto">
          <a:xfrm>
            <a:off x="4495800" y="1706563"/>
            <a:ext cx="1827213" cy="392112"/>
            <a:chOff x="2832" y="1075"/>
            <a:chExt cx="1151" cy="247"/>
          </a:xfrm>
        </p:grpSpPr>
        <p:sp>
          <p:nvSpPr>
            <p:cNvPr id="89105" name="Rectangle 17"/>
            <p:cNvSpPr>
              <a:spLocks noChangeArrowheads="1"/>
            </p:cNvSpPr>
            <p:nvPr/>
          </p:nvSpPr>
          <p:spPr bwMode="auto">
            <a:xfrm>
              <a:off x="2832" y="1075"/>
              <a:ext cx="115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106" name="Rectangle 18"/>
            <p:cNvSpPr>
              <a:spLocks noChangeArrowheads="1"/>
            </p:cNvSpPr>
            <p:nvPr/>
          </p:nvSpPr>
          <p:spPr bwMode="auto">
            <a:xfrm>
              <a:off x="3065" y="1155"/>
              <a:ext cx="7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:LCDDisplay</a:t>
              </a:r>
              <a:endParaRPr lang="en-US" altLang="en-US" b="0">
                <a:solidFill>
                  <a:schemeClr val="tx1"/>
                </a:solidFill>
              </a:endParaRPr>
            </a:p>
          </p:txBody>
        </p:sp>
        <p:sp>
          <p:nvSpPr>
            <p:cNvPr id="89107" name="Line 19"/>
            <p:cNvSpPr>
              <a:spLocks noChangeShapeType="1"/>
            </p:cNvSpPr>
            <p:nvPr/>
          </p:nvSpPr>
          <p:spPr bwMode="auto">
            <a:xfrm>
              <a:off x="3144" y="1258"/>
              <a:ext cx="51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9226" name="Group 138"/>
          <p:cNvGrpSpPr>
            <a:grpSpLocks/>
          </p:cNvGrpSpPr>
          <p:nvPr/>
        </p:nvGrpSpPr>
        <p:grpSpPr bwMode="auto">
          <a:xfrm>
            <a:off x="5400675" y="2252663"/>
            <a:ext cx="1588" cy="3808412"/>
            <a:chOff x="3402" y="1419"/>
            <a:chExt cx="1" cy="2399"/>
          </a:xfrm>
        </p:grpSpPr>
        <p:sp>
          <p:nvSpPr>
            <p:cNvPr id="89127" name="Line 39"/>
            <p:cNvSpPr>
              <a:spLocks noChangeShapeType="1"/>
            </p:cNvSpPr>
            <p:nvPr/>
          </p:nvSpPr>
          <p:spPr bwMode="auto">
            <a:xfrm>
              <a:off x="3402" y="1419"/>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8" name="Line 40"/>
            <p:cNvSpPr>
              <a:spLocks noChangeShapeType="1"/>
            </p:cNvSpPr>
            <p:nvPr/>
          </p:nvSpPr>
          <p:spPr bwMode="auto">
            <a:xfrm>
              <a:off x="3402" y="157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9" name="Line 41"/>
            <p:cNvSpPr>
              <a:spLocks noChangeShapeType="1"/>
            </p:cNvSpPr>
            <p:nvPr/>
          </p:nvSpPr>
          <p:spPr bwMode="auto">
            <a:xfrm>
              <a:off x="3402" y="1710"/>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0" name="Line 42"/>
            <p:cNvSpPr>
              <a:spLocks noChangeShapeType="1"/>
            </p:cNvSpPr>
            <p:nvPr/>
          </p:nvSpPr>
          <p:spPr bwMode="auto">
            <a:xfrm>
              <a:off x="3402" y="1860"/>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1" name="Line 43"/>
            <p:cNvSpPr>
              <a:spLocks noChangeShapeType="1"/>
            </p:cNvSpPr>
            <p:nvPr/>
          </p:nvSpPr>
          <p:spPr bwMode="auto">
            <a:xfrm>
              <a:off x="3402" y="201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2" name="Line 44"/>
            <p:cNvSpPr>
              <a:spLocks noChangeShapeType="1"/>
            </p:cNvSpPr>
            <p:nvPr/>
          </p:nvSpPr>
          <p:spPr bwMode="auto">
            <a:xfrm>
              <a:off x="3402" y="216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3" name="Line 45"/>
            <p:cNvSpPr>
              <a:spLocks noChangeShapeType="1"/>
            </p:cNvSpPr>
            <p:nvPr/>
          </p:nvSpPr>
          <p:spPr bwMode="auto">
            <a:xfrm>
              <a:off x="3402" y="230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4" name="Line 46"/>
            <p:cNvSpPr>
              <a:spLocks noChangeShapeType="1"/>
            </p:cNvSpPr>
            <p:nvPr/>
          </p:nvSpPr>
          <p:spPr bwMode="auto">
            <a:xfrm>
              <a:off x="3402" y="245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5" name="Line 47"/>
            <p:cNvSpPr>
              <a:spLocks noChangeShapeType="1"/>
            </p:cNvSpPr>
            <p:nvPr/>
          </p:nvSpPr>
          <p:spPr bwMode="auto">
            <a:xfrm>
              <a:off x="3402" y="260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6" name="Line 48"/>
            <p:cNvSpPr>
              <a:spLocks noChangeShapeType="1"/>
            </p:cNvSpPr>
            <p:nvPr/>
          </p:nvSpPr>
          <p:spPr bwMode="auto">
            <a:xfrm>
              <a:off x="3402" y="2743"/>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8" name="Line 50"/>
            <p:cNvSpPr>
              <a:spLocks noChangeShapeType="1"/>
            </p:cNvSpPr>
            <p:nvPr/>
          </p:nvSpPr>
          <p:spPr bwMode="auto">
            <a:xfrm>
              <a:off x="3402" y="304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39" name="Line 51"/>
            <p:cNvSpPr>
              <a:spLocks noChangeShapeType="1"/>
            </p:cNvSpPr>
            <p:nvPr/>
          </p:nvSpPr>
          <p:spPr bwMode="auto">
            <a:xfrm>
              <a:off x="3402" y="3184"/>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0" name="Line 52"/>
            <p:cNvSpPr>
              <a:spLocks noChangeShapeType="1"/>
            </p:cNvSpPr>
            <p:nvPr/>
          </p:nvSpPr>
          <p:spPr bwMode="auto">
            <a:xfrm>
              <a:off x="3402" y="3334"/>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1" name="Line 53"/>
            <p:cNvSpPr>
              <a:spLocks noChangeShapeType="1"/>
            </p:cNvSpPr>
            <p:nvPr/>
          </p:nvSpPr>
          <p:spPr bwMode="auto">
            <a:xfrm>
              <a:off x="3402" y="348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2" name="Line 54"/>
            <p:cNvSpPr>
              <a:spLocks noChangeShapeType="1"/>
            </p:cNvSpPr>
            <p:nvPr/>
          </p:nvSpPr>
          <p:spPr bwMode="auto">
            <a:xfrm>
              <a:off x="3402" y="362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3" name="Line 55"/>
            <p:cNvSpPr>
              <a:spLocks noChangeShapeType="1"/>
            </p:cNvSpPr>
            <p:nvPr/>
          </p:nvSpPr>
          <p:spPr bwMode="auto">
            <a:xfrm>
              <a:off x="3402" y="3775"/>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9235" name="Group 147"/>
          <p:cNvGrpSpPr>
            <a:grpSpLocks/>
          </p:cNvGrpSpPr>
          <p:nvPr/>
        </p:nvGrpSpPr>
        <p:grpSpPr bwMode="auto">
          <a:xfrm>
            <a:off x="3521075" y="2432050"/>
            <a:ext cx="1793875" cy="231775"/>
            <a:chOff x="2218" y="1532"/>
            <a:chExt cx="1130" cy="146"/>
          </a:xfrm>
        </p:grpSpPr>
        <p:sp>
          <p:nvSpPr>
            <p:cNvPr id="89167" name="Freeform 79"/>
            <p:cNvSpPr>
              <a:spLocks/>
            </p:cNvSpPr>
            <p:nvPr/>
          </p:nvSpPr>
          <p:spPr bwMode="auto">
            <a:xfrm>
              <a:off x="3251" y="1613"/>
              <a:ext cx="97" cy="65"/>
            </a:xfrm>
            <a:custGeom>
              <a:avLst/>
              <a:gdLst>
                <a:gd name="T0" fmla="*/ 0 w 97"/>
                <a:gd name="T1" fmla="*/ 32 h 65"/>
                <a:gd name="T2" fmla="*/ 0 w 97"/>
                <a:gd name="T3" fmla="*/ 0 h 65"/>
                <a:gd name="T4" fmla="*/ 97 w 97"/>
                <a:gd name="T5" fmla="*/ 32 h 65"/>
                <a:gd name="T6" fmla="*/ 0 w 97"/>
                <a:gd name="T7" fmla="*/ 65 h 65"/>
                <a:gd name="T8" fmla="*/ 0 w 97"/>
                <a:gd name="T9" fmla="*/ 32 h 65"/>
              </a:gdLst>
              <a:ahLst/>
              <a:cxnLst>
                <a:cxn ang="0">
                  <a:pos x="T0" y="T1"/>
                </a:cxn>
                <a:cxn ang="0">
                  <a:pos x="T2" y="T3"/>
                </a:cxn>
                <a:cxn ang="0">
                  <a:pos x="T4" y="T5"/>
                </a:cxn>
                <a:cxn ang="0">
                  <a:pos x="T6" y="T7"/>
                </a:cxn>
                <a:cxn ang="0">
                  <a:pos x="T8" y="T9"/>
                </a:cxn>
              </a:cxnLst>
              <a:rect l="0" t="0" r="r" b="b"/>
              <a:pathLst>
                <a:path w="97" h="65">
                  <a:moveTo>
                    <a:pt x="0" y="32"/>
                  </a:moveTo>
                  <a:lnTo>
                    <a:pt x="0" y="0"/>
                  </a:lnTo>
                  <a:lnTo>
                    <a:pt x="97" y="32"/>
                  </a:lnTo>
                  <a:lnTo>
                    <a:pt x="0" y="65"/>
                  </a:lnTo>
                  <a:lnTo>
                    <a:pt x="0" y="32"/>
                  </a:lnTo>
                  <a:close/>
                </a:path>
              </a:pathLst>
            </a:custGeom>
            <a:solidFill>
              <a:srgbClr val="000000"/>
            </a:solidFill>
            <a:ln w="17463">
              <a:solidFill>
                <a:srgbClr val="000000"/>
              </a:solidFill>
              <a:prstDash val="solid"/>
              <a:round/>
              <a:headEnd/>
              <a:tailEnd/>
            </a:ln>
          </p:spPr>
          <p:txBody>
            <a:bodyPr/>
            <a:lstStyle/>
            <a:p>
              <a:endParaRPr lang="en-IN"/>
            </a:p>
          </p:txBody>
        </p:sp>
        <p:sp>
          <p:nvSpPr>
            <p:cNvPr id="89168" name="Line 80"/>
            <p:cNvSpPr>
              <a:spLocks noChangeShapeType="1"/>
            </p:cNvSpPr>
            <p:nvPr/>
          </p:nvSpPr>
          <p:spPr bwMode="auto">
            <a:xfrm>
              <a:off x="2218" y="1645"/>
              <a:ext cx="102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69" name="Rectangle 81"/>
            <p:cNvSpPr>
              <a:spLocks noChangeArrowheads="1"/>
            </p:cNvSpPr>
            <p:nvPr/>
          </p:nvSpPr>
          <p:spPr bwMode="auto">
            <a:xfrm>
              <a:off x="2393" y="1532"/>
              <a:ext cx="8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blinkHours()</a:t>
              </a:r>
              <a:endParaRPr lang="en-US" altLang="en-US" b="0">
                <a:solidFill>
                  <a:schemeClr val="tx1"/>
                </a:solidFill>
              </a:endParaRPr>
            </a:p>
          </p:txBody>
        </p:sp>
      </p:grpSp>
      <p:sp>
        <p:nvSpPr>
          <p:cNvPr id="89170" name="Rectangle 82"/>
          <p:cNvSpPr>
            <a:spLocks noChangeArrowheads="1"/>
          </p:cNvSpPr>
          <p:nvPr/>
        </p:nvSpPr>
        <p:spPr bwMode="auto">
          <a:xfrm>
            <a:off x="5297488" y="2593975"/>
            <a:ext cx="188912"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171" name="Rectangle 83"/>
          <p:cNvSpPr>
            <a:spLocks noChangeArrowheads="1"/>
          </p:cNvSpPr>
          <p:nvPr/>
        </p:nvSpPr>
        <p:spPr bwMode="auto">
          <a:xfrm>
            <a:off x="5297488" y="2593975"/>
            <a:ext cx="204787" cy="2397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9237" name="Group 149"/>
          <p:cNvGrpSpPr>
            <a:grpSpLocks/>
          </p:cNvGrpSpPr>
          <p:nvPr/>
        </p:nvGrpSpPr>
        <p:grpSpPr bwMode="auto">
          <a:xfrm>
            <a:off x="3521075" y="2806700"/>
            <a:ext cx="1776413" cy="231775"/>
            <a:chOff x="2218" y="1768"/>
            <a:chExt cx="1119" cy="146"/>
          </a:xfrm>
        </p:grpSpPr>
        <p:sp>
          <p:nvSpPr>
            <p:cNvPr id="89174" name="Freeform 86"/>
            <p:cNvSpPr>
              <a:spLocks/>
            </p:cNvSpPr>
            <p:nvPr/>
          </p:nvSpPr>
          <p:spPr bwMode="auto">
            <a:xfrm>
              <a:off x="3240" y="1850"/>
              <a:ext cx="97" cy="64"/>
            </a:xfrm>
            <a:custGeom>
              <a:avLst/>
              <a:gdLst>
                <a:gd name="T0" fmla="*/ 0 w 97"/>
                <a:gd name="T1" fmla="*/ 32 h 64"/>
                <a:gd name="T2" fmla="*/ 0 w 97"/>
                <a:gd name="T3" fmla="*/ 0 h 64"/>
                <a:gd name="T4" fmla="*/ 97 w 97"/>
                <a:gd name="T5" fmla="*/ 32 h 64"/>
                <a:gd name="T6" fmla="*/ 0 w 97"/>
                <a:gd name="T7" fmla="*/ 64 h 64"/>
                <a:gd name="T8" fmla="*/ 0 w 97"/>
                <a:gd name="T9" fmla="*/ 32 h 64"/>
              </a:gdLst>
              <a:ahLst/>
              <a:cxnLst>
                <a:cxn ang="0">
                  <a:pos x="T0" y="T1"/>
                </a:cxn>
                <a:cxn ang="0">
                  <a:pos x="T2" y="T3"/>
                </a:cxn>
                <a:cxn ang="0">
                  <a:pos x="T4" y="T5"/>
                </a:cxn>
                <a:cxn ang="0">
                  <a:pos x="T6" y="T7"/>
                </a:cxn>
                <a:cxn ang="0">
                  <a:pos x="T8" y="T9"/>
                </a:cxn>
              </a:cxnLst>
              <a:rect l="0" t="0" r="r" b="b"/>
              <a:pathLst>
                <a:path w="97" h="64">
                  <a:moveTo>
                    <a:pt x="0" y="32"/>
                  </a:moveTo>
                  <a:lnTo>
                    <a:pt x="0" y="0"/>
                  </a:lnTo>
                  <a:lnTo>
                    <a:pt x="97" y="32"/>
                  </a:lnTo>
                  <a:lnTo>
                    <a:pt x="0" y="64"/>
                  </a:lnTo>
                  <a:lnTo>
                    <a:pt x="0" y="32"/>
                  </a:lnTo>
                  <a:close/>
                </a:path>
              </a:pathLst>
            </a:custGeom>
            <a:solidFill>
              <a:srgbClr val="000000"/>
            </a:solidFill>
            <a:ln w="17463">
              <a:solidFill>
                <a:srgbClr val="000000"/>
              </a:solidFill>
              <a:prstDash val="solid"/>
              <a:round/>
              <a:headEnd/>
              <a:tailEnd/>
            </a:ln>
          </p:spPr>
          <p:txBody>
            <a:bodyPr/>
            <a:lstStyle/>
            <a:p>
              <a:endParaRPr lang="en-IN"/>
            </a:p>
          </p:txBody>
        </p:sp>
        <p:sp>
          <p:nvSpPr>
            <p:cNvPr id="89175" name="Line 87"/>
            <p:cNvSpPr>
              <a:spLocks noChangeShapeType="1"/>
            </p:cNvSpPr>
            <p:nvPr/>
          </p:nvSpPr>
          <p:spPr bwMode="auto">
            <a:xfrm>
              <a:off x="2218" y="1882"/>
              <a:ext cx="1012"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76" name="Rectangle 88"/>
            <p:cNvSpPr>
              <a:spLocks noChangeArrowheads="1"/>
            </p:cNvSpPr>
            <p:nvPr/>
          </p:nvSpPr>
          <p:spPr bwMode="auto">
            <a:xfrm>
              <a:off x="2328" y="1768"/>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blinkMinutes()</a:t>
              </a:r>
              <a:endParaRPr lang="en-US" altLang="en-US" b="0">
                <a:solidFill>
                  <a:schemeClr val="tx1"/>
                </a:solidFill>
              </a:endParaRPr>
            </a:p>
          </p:txBody>
        </p:sp>
      </p:grpSp>
      <p:grpSp>
        <p:nvGrpSpPr>
          <p:cNvPr id="89238" name="Group 150"/>
          <p:cNvGrpSpPr>
            <a:grpSpLocks/>
          </p:cNvGrpSpPr>
          <p:nvPr/>
        </p:nvGrpSpPr>
        <p:grpSpPr bwMode="auto">
          <a:xfrm>
            <a:off x="5297488" y="2970213"/>
            <a:ext cx="204787" cy="239712"/>
            <a:chOff x="3337" y="1871"/>
            <a:chExt cx="129" cy="151"/>
          </a:xfrm>
        </p:grpSpPr>
        <p:sp>
          <p:nvSpPr>
            <p:cNvPr id="89177" name="Rectangle 89"/>
            <p:cNvSpPr>
              <a:spLocks noChangeArrowheads="1"/>
            </p:cNvSpPr>
            <p:nvPr/>
          </p:nvSpPr>
          <p:spPr bwMode="auto">
            <a:xfrm>
              <a:off x="3337" y="1871"/>
              <a:ext cx="119"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178" name="Rectangle 90"/>
            <p:cNvSpPr>
              <a:spLocks noChangeArrowheads="1"/>
            </p:cNvSpPr>
            <p:nvPr/>
          </p:nvSpPr>
          <p:spPr bwMode="auto">
            <a:xfrm>
              <a:off x="3337" y="1871"/>
              <a:ext cx="129" cy="15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9187" name="Rectangle 99"/>
          <p:cNvSpPr>
            <a:spLocks noChangeArrowheads="1"/>
          </p:cNvSpPr>
          <p:nvPr/>
        </p:nvSpPr>
        <p:spPr bwMode="auto">
          <a:xfrm>
            <a:off x="5297488" y="3722688"/>
            <a:ext cx="188912" cy="220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188" name="Rectangle 100"/>
          <p:cNvSpPr>
            <a:spLocks noChangeArrowheads="1"/>
          </p:cNvSpPr>
          <p:nvPr/>
        </p:nvSpPr>
        <p:spPr bwMode="auto">
          <a:xfrm>
            <a:off x="5297488" y="3722688"/>
            <a:ext cx="204787" cy="23812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189" name="Rectangle 101"/>
          <p:cNvSpPr>
            <a:spLocks noChangeArrowheads="1"/>
          </p:cNvSpPr>
          <p:nvPr/>
        </p:nvSpPr>
        <p:spPr bwMode="auto">
          <a:xfrm>
            <a:off x="7278688" y="3465513"/>
            <a:ext cx="187325" cy="631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89243" name="Group 155"/>
          <p:cNvGrpSpPr>
            <a:grpSpLocks/>
          </p:cNvGrpSpPr>
          <p:nvPr/>
        </p:nvGrpSpPr>
        <p:grpSpPr bwMode="auto">
          <a:xfrm>
            <a:off x="5570538" y="3592513"/>
            <a:ext cx="1725612" cy="231775"/>
            <a:chOff x="3509" y="2263"/>
            <a:chExt cx="1087" cy="146"/>
          </a:xfrm>
        </p:grpSpPr>
        <p:sp>
          <p:nvSpPr>
            <p:cNvPr id="89191" name="Freeform 103"/>
            <p:cNvSpPr>
              <a:spLocks/>
            </p:cNvSpPr>
            <p:nvPr/>
          </p:nvSpPr>
          <p:spPr bwMode="auto">
            <a:xfrm>
              <a:off x="3509" y="2345"/>
              <a:ext cx="97" cy="64"/>
            </a:xfrm>
            <a:custGeom>
              <a:avLst/>
              <a:gdLst>
                <a:gd name="T0" fmla="*/ 97 w 97"/>
                <a:gd name="T1" fmla="*/ 32 h 64"/>
                <a:gd name="T2" fmla="*/ 97 w 97"/>
                <a:gd name="T3" fmla="*/ 64 h 64"/>
                <a:gd name="T4" fmla="*/ 0 w 97"/>
                <a:gd name="T5" fmla="*/ 32 h 64"/>
                <a:gd name="T6" fmla="*/ 97 w 97"/>
                <a:gd name="T7" fmla="*/ 0 h 64"/>
                <a:gd name="T8" fmla="*/ 97 w 97"/>
                <a:gd name="T9" fmla="*/ 32 h 64"/>
              </a:gdLst>
              <a:ahLst/>
              <a:cxnLst>
                <a:cxn ang="0">
                  <a:pos x="T0" y="T1"/>
                </a:cxn>
                <a:cxn ang="0">
                  <a:pos x="T2" y="T3"/>
                </a:cxn>
                <a:cxn ang="0">
                  <a:pos x="T4" y="T5"/>
                </a:cxn>
                <a:cxn ang="0">
                  <a:pos x="T6" y="T7"/>
                </a:cxn>
                <a:cxn ang="0">
                  <a:pos x="T8" y="T9"/>
                </a:cxn>
              </a:cxnLst>
              <a:rect l="0" t="0" r="r" b="b"/>
              <a:pathLst>
                <a:path w="97" h="64">
                  <a:moveTo>
                    <a:pt x="97" y="32"/>
                  </a:moveTo>
                  <a:lnTo>
                    <a:pt x="97" y="64"/>
                  </a:lnTo>
                  <a:lnTo>
                    <a:pt x="0" y="32"/>
                  </a:lnTo>
                  <a:lnTo>
                    <a:pt x="97" y="0"/>
                  </a:lnTo>
                  <a:lnTo>
                    <a:pt x="97" y="32"/>
                  </a:lnTo>
                  <a:close/>
                </a:path>
              </a:pathLst>
            </a:custGeom>
            <a:solidFill>
              <a:srgbClr val="000000"/>
            </a:solidFill>
            <a:ln w="17463">
              <a:solidFill>
                <a:srgbClr val="000000"/>
              </a:solidFill>
              <a:prstDash val="solid"/>
              <a:round/>
              <a:headEnd/>
              <a:tailEnd/>
            </a:ln>
          </p:spPr>
          <p:txBody>
            <a:bodyPr/>
            <a:lstStyle/>
            <a:p>
              <a:endParaRPr lang="en-IN"/>
            </a:p>
          </p:txBody>
        </p:sp>
        <p:sp>
          <p:nvSpPr>
            <p:cNvPr id="89192" name="Line 104"/>
            <p:cNvSpPr>
              <a:spLocks noChangeShapeType="1"/>
            </p:cNvSpPr>
            <p:nvPr/>
          </p:nvSpPr>
          <p:spPr bwMode="auto">
            <a:xfrm>
              <a:off x="3617" y="2377"/>
              <a:ext cx="97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93" name="Rectangle 105"/>
            <p:cNvSpPr>
              <a:spLocks noChangeArrowheads="1"/>
            </p:cNvSpPr>
            <p:nvPr/>
          </p:nvSpPr>
          <p:spPr bwMode="auto">
            <a:xfrm>
              <a:off x="3738" y="2263"/>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refresh()</a:t>
              </a:r>
              <a:endParaRPr lang="en-US" altLang="en-US" b="0">
                <a:solidFill>
                  <a:schemeClr val="tx1"/>
                </a:solidFill>
              </a:endParaRPr>
            </a:p>
          </p:txBody>
        </p:sp>
      </p:grpSp>
      <p:grpSp>
        <p:nvGrpSpPr>
          <p:cNvPr id="89245" name="Group 157"/>
          <p:cNvGrpSpPr>
            <a:grpSpLocks/>
          </p:cNvGrpSpPr>
          <p:nvPr/>
        </p:nvGrpSpPr>
        <p:grpSpPr bwMode="auto">
          <a:xfrm>
            <a:off x="3521075" y="4019550"/>
            <a:ext cx="3724275" cy="231775"/>
            <a:chOff x="2218" y="2532"/>
            <a:chExt cx="2346" cy="146"/>
          </a:xfrm>
        </p:grpSpPr>
        <p:sp>
          <p:nvSpPr>
            <p:cNvPr id="89199" name="Freeform 111"/>
            <p:cNvSpPr>
              <a:spLocks/>
            </p:cNvSpPr>
            <p:nvPr/>
          </p:nvSpPr>
          <p:spPr bwMode="auto">
            <a:xfrm>
              <a:off x="4467" y="2614"/>
              <a:ext cx="97" cy="64"/>
            </a:xfrm>
            <a:custGeom>
              <a:avLst/>
              <a:gdLst>
                <a:gd name="T0" fmla="*/ 0 w 97"/>
                <a:gd name="T1" fmla="*/ 32 h 64"/>
                <a:gd name="T2" fmla="*/ 0 w 97"/>
                <a:gd name="T3" fmla="*/ 0 h 64"/>
                <a:gd name="T4" fmla="*/ 97 w 97"/>
                <a:gd name="T5" fmla="*/ 32 h 64"/>
                <a:gd name="T6" fmla="*/ 0 w 97"/>
                <a:gd name="T7" fmla="*/ 64 h 64"/>
                <a:gd name="T8" fmla="*/ 0 w 97"/>
                <a:gd name="T9" fmla="*/ 32 h 64"/>
              </a:gdLst>
              <a:ahLst/>
              <a:cxnLst>
                <a:cxn ang="0">
                  <a:pos x="T0" y="T1"/>
                </a:cxn>
                <a:cxn ang="0">
                  <a:pos x="T2" y="T3"/>
                </a:cxn>
                <a:cxn ang="0">
                  <a:pos x="T4" y="T5"/>
                </a:cxn>
                <a:cxn ang="0">
                  <a:pos x="T6" y="T7"/>
                </a:cxn>
                <a:cxn ang="0">
                  <a:pos x="T8" y="T9"/>
                </a:cxn>
              </a:cxnLst>
              <a:rect l="0" t="0" r="r" b="b"/>
              <a:pathLst>
                <a:path w="97" h="64">
                  <a:moveTo>
                    <a:pt x="0" y="32"/>
                  </a:moveTo>
                  <a:lnTo>
                    <a:pt x="0" y="0"/>
                  </a:lnTo>
                  <a:lnTo>
                    <a:pt x="97" y="32"/>
                  </a:lnTo>
                  <a:lnTo>
                    <a:pt x="0" y="64"/>
                  </a:lnTo>
                  <a:lnTo>
                    <a:pt x="0" y="32"/>
                  </a:lnTo>
                  <a:close/>
                </a:path>
              </a:pathLst>
            </a:custGeom>
            <a:solidFill>
              <a:srgbClr val="000000"/>
            </a:solidFill>
            <a:ln w="17463">
              <a:solidFill>
                <a:srgbClr val="000000"/>
              </a:solidFill>
              <a:prstDash val="solid"/>
              <a:round/>
              <a:headEnd/>
              <a:tailEnd/>
            </a:ln>
          </p:spPr>
          <p:txBody>
            <a:bodyPr/>
            <a:lstStyle/>
            <a:p>
              <a:endParaRPr lang="en-IN"/>
            </a:p>
          </p:txBody>
        </p:sp>
        <p:sp>
          <p:nvSpPr>
            <p:cNvPr id="89200" name="Line 112"/>
            <p:cNvSpPr>
              <a:spLocks noChangeShapeType="1"/>
            </p:cNvSpPr>
            <p:nvPr/>
          </p:nvSpPr>
          <p:spPr bwMode="auto">
            <a:xfrm>
              <a:off x="2218" y="2646"/>
              <a:ext cx="22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201" name="Rectangle 113"/>
            <p:cNvSpPr>
              <a:spLocks noChangeArrowheads="1"/>
            </p:cNvSpPr>
            <p:nvPr/>
          </p:nvSpPr>
          <p:spPr bwMode="auto">
            <a:xfrm>
              <a:off x="3544" y="2532"/>
              <a:ext cx="10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commitNewTime()</a:t>
              </a:r>
              <a:endParaRPr lang="en-US" altLang="en-US" b="0">
                <a:solidFill>
                  <a:schemeClr val="tx1"/>
                </a:solidFill>
              </a:endParaRPr>
            </a:p>
          </p:txBody>
        </p:sp>
      </p:grpSp>
      <p:grpSp>
        <p:nvGrpSpPr>
          <p:cNvPr id="89232" name="Group 144"/>
          <p:cNvGrpSpPr>
            <a:grpSpLocks/>
          </p:cNvGrpSpPr>
          <p:nvPr/>
        </p:nvGrpSpPr>
        <p:grpSpPr bwMode="auto">
          <a:xfrm>
            <a:off x="6596063" y="1706563"/>
            <a:ext cx="1604962" cy="392112"/>
            <a:chOff x="4155" y="1075"/>
            <a:chExt cx="1011" cy="247"/>
          </a:xfrm>
        </p:grpSpPr>
        <p:sp>
          <p:nvSpPr>
            <p:cNvPr id="89102" name="Rectangle 14"/>
            <p:cNvSpPr>
              <a:spLocks noChangeArrowheads="1"/>
            </p:cNvSpPr>
            <p:nvPr/>
          </p:nvSpPr>
          <p:spPr bwMode="auto">
            <a:xfrm>
              <a:off x="4155"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103" name="Rectangle 15"/>
            <p:cNvSpPr>
              <a:spLocks noChangeArrowheads="1"/>
            </p:cNvSpPr>
            <p:nvPr/>
          </p:nvSpPr>
          <p:spPr bwMode="auto">
            <a:xfrm>
              <a:off x="4498" y="1155"/>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:Time</a:t>
              </a:r>
              <a:endParaRPr lang="en-US" altLang="en-US" b="0">
                <a:solidFill>
                  <a:schemeClr val="tx1"/>
                </a:solidFill>
              </a:endParaRPr>
            </a:p>
          </p:txBody>
        </p:sp>
        <p:sp>
          <p:nvSpPr>
            <p:cNvPr id="89104" name="Line 16"/>
            <p:cNvSpPr>
              <a:spLocks noChangeShapeType="1"/>
            </p:cNvSpPr>
            <p:nvPr/>
          </p:nvSpPr>
          <p:spPr bwMode="auto">
            <a:xfrm>
              <a:off x="4488" y="1258"/>
              <a:ext cx="323"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9247" name="Group 159"/>
          <p:cNvGrpSpPr>
            <a:grpSpLocks/>
          </p:cNvGrpSpPr>
          <p:nvPr/>
        </p:nvGrpSpPr>
        <p:grpSpPr bwMode="auto">
          <a:xfrm>
            <a:off x="7381875" y="2098675"/>
            <a:ext cx="1588" cy="3979863"/>
            <a:chOff x="4650" y="1322"/>
            <a:chExt cx="1" cy="2507"/>
          </a:xfrm>
        </p:grpSpPr>
        <p:sp>
          <p:nvSpPr>
            <p:cNvPr id="89144" name="Line 56"/>
            <p:cNvSpPr>
              <a:spLocks noChangeShapeType="1"/>
            </p:cNvSpPr>
            <p:nvPr/>
          </p:nvSpPr>
          <p:spPr bwMode="auto">
            <a:xfrm>
              <a:off x="4650"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5" name="Line 57"/>
            <p:cNvSpPr>
              <a:spLocks noChangeShapeType="1"/>
            </p:cNvSpPr>
            <p:nvPr/>
          </p:nvSpPr>
          <p:spPr bwMode="auto">
            <a:xfrm>
              <a:off x="4650"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6" name="Line 58"/>
            <p:cNvSpPr>
              <a:spLocks noChangeShapeType="1"/>
            </p:cNvSpPr>
            <p:nvPr/>
          </p:nvSpPr>
          <p:spPr bwMode="auto">
            <a:xfrm>
              <a:off x="4650"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7" name="Line 59"/>
            <p:cNvSpPr>
              <a:spLocks noChangeShapeType="1"/>
            </p:cNvSpPr>
            <p:nvPr/>
          </p:nvSpPr>
          <p:spPr bwMode="auto">
            <a:xfrm>
              <a:off x="4650"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8" name="Line 60"/>
            <p:cNvSpPr>
              <a:spLocks noChangeShapeType="1"/>
            </p:cNvSpPr>
            <p:nvPr/>
          </p:nvSpPr>
          <p:spPr bwMode="auto">
            <a:xfrm>
              <a:off x="4650"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49" name="Line 61"/>
            <p:cNvSpPr>
              <a:spLocks noChangeShapeType="1"/>
            </p:cNvSpPr>
            <p:nvPr/>
          </p:nvSpPr>
          <p:spPr bwMode="auto">
            <a:xfrm>
              <a:off x="4650"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0" name="Line 62"/>
            <p:cNvSpPr>
              <a:spLocks noChangeShapeType="1"/>
            </p:cNvSpPr>
            <p:nvPr/>
          </p:nvSpPr>
          <p:spPr bwMode="auto">
            <a:xfrm>
              <a:off x="4650" y="217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1" name="Line 63"/>
            <p:cNvSpPr>
              <a:spLocks noChangeShapeType="1"/>
            </p:cNvSpPr>
            <p:nvPr/>
          </p:nvSpPr>
          <p:spPr bwMode="auto">
            <a:xfrm>
              <a:off x="4650" y="231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2" name="Line 64"/>
            <p:cNvSpPr>
              <a:spLocks noChangeShapeType="1"/>
            </p:cNvSpPr>
            <p:nvPr/>
          </p:nvSpPr>
          <p:spPr bwMode="auto">
            <a:xfrm>
              <a:off x="4650" y="246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3" name="Line 65"/>
            <p:cNvSpPr>
              <a:spLocks noChangeShapeType="1"/>
            </p:cNvSpPr>
            <p:nvPr/>
          </p:nvSpPr>
          <p:spPr bwMode="auto">
            <a:xfrm>
              <a:off x="4650" y="261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4" name="Line 66"/>
            <p:cNvSpPr>
              <a:spLocks noChangeShapeType="1"/>
            </p:cNvSpPr>
            <p:nvPr/>
          </p:nvSpPr>
          <p:spPr bwMode="auto">
            <a:xfrm>
              <a:off x="4650" y="2785"/>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5" name="Line 67"/>
            <p:cNvSpPr>
              <a:spLocks noChangeShapeType="1"/>
            </p:cNvSpPr>
            <p:nvPr/>
          </p:nvSpPr>
          <p:spPr bwMode="auto">
            <a:xfrm>
              <a:off x="4650" y="290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6" name="Line 68"/>
            <p:cNvSpPr>
              <a:spLocks noChangeShapeType="1"/>
            </p:cNvSpPr>
            <p:nvPr/>
          </p:nvSpPr>
          <p:spPr bwMode="auto">
            <a:xfrm>
              <a:off x="4650" y="305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7" name="Line 69"/>
            <p:cNvSpPr>
              <a:spLocks noChangeShapeType="1"/>
            </p:cNvSpPr>
            <p:nvPr/>
          </p:nvSpPr>
          <p:spPr bwMode="auto">
            <a:xfrm>
              <a:off x="4650" y="3194"/>
              <a:ext cx="1" cy="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8" name="Line 70"/>
            <p:cNvSpPr>
              <a:spLocks noChangeShapeType="1"/>
            </p:cNvSpPr>
            <p:nvPr/>
          </p:nvSpPr>
          <p:spPr bwMode="auto">
            <a:xfrm>
              <a:off x="4650" y="334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59" name="Line 71"/>
            <p:cNvSpPr>
              <a:spLocks noChangeShapeType="1"/>
            </p:cNvSpPr>
            <p:nvPr/>
          </p:nvSpPr>
          <p:spPr bwMode="auto">
            <a:xfrm>
              <a:off x="4650" y="349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60" name="Line 72"/>
            <p:cNvSpPr>
              <a:spLocks noChangeShapeType="1"/>
            </p:cNvSpPr>
            <p:nvPr/>
          </p:nvSpPr>
          <p:spPr bwMode="auto">
            <a:xfrm>
              <a:off x="4650" y="3636"/>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61" name="Line 73"/>
            <p:cNvSpPr>
              <a:spLocks noChangeShapeType="1"/>
            </p:cNvSpPr>
            <p:nvPr/>
          </p:nvSpPr>
          <p:spPr bwMode="auto">
            <a:xfrm>
              <a:off x="4650" y="3786"/>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9248" name="Group 160"/>
          <p:cNvGrpSpPr>
            <a:grpSpLocks/>
          </p:cNvGrpSpPr>
          <p:nvPr/>
        </p:nvGrpSpPr>
        <p:grpSpPr bwMode="auto">
          <a:xfrm>
            <a:off x="3538538" y="3302000"/>
            <a:ext cx="3848100" cy="231775"/>
            <a:chOff x="2229" y="2080"/>
            <a:chExt cx="2424" cy="146"/>
          </a:xfrm>
        </p:grpSpPr>
        <p:grpSp>
          <p:nvGrpSpPr>
            <p:cNvPr id="89240" name="Group 152"/>
            <p:cNvGrpSpPr>
              <a:grpSpLocks/>
            </p:cNvGrpSpPr>
            <p:nvPr/>
          </p:nvGrpSpPr>
          <p:grpSpPr bwMode="auto">
            <a:xfrm>
              <a:off x="2229" y="2080"/>
              <a:ext cx="2424" cy="134"/>
              <a:chOff x="2229" y="2080"/>
              <a:chExt cx="2424" cy="134"/>
            </a:xfrm>
          </p:grpSpPr>
          <p:sp>
            <p:nvSpPr>
              <p:cNvPr id="89185" name="Line 97"/>
              <p:cNvSpPr>
                <a:spLocks noChangeShapeType="1"/>
              </p:cNvSpPr>
              <p:nvPr/>
            </p:nvSpPr>
            <p:spPr bwMode="auto">
              <a:xfrm>
                <a:off x="2229" y="2194"/>
                <a:ext cx="223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86" name="Rectangle 98"/>
              <p:cNvSpPr>
                <a:spLocks noChangeArrowheads="1"/>
              </p:cNvSpPr>
              <p:nvPr/>
            </p:nvSpPr>
            <p:spPr bwMode="auto">
              <a:xfrm>
                <a:off x="3447" y="2080"/>
                <a:ext cx="12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incrementMinutes()</a:t>
                </a:r>
                <a:endParaRPr lang="en-US" altLang="en-US" b="0">
                  <a:solidFill>
                    <a:schemeClr val="tx1"/>
                  </a:solidFill>
                </a:endParaRPr>
              </a:p>
            </p:txBody>
          </p:sp>
        </p:grpSp>
        <p:sp>
          <p:nvSpPr>
            <p:cNvPr id="89184" name="Freeform 96"/>
            <p:cNvSpPr>
              <a:spLocks/>
            </p:cNvSpPr>
            <p:nvPr/>
          </p:nvSpPr>
          <p:spPr bwMode="auto">
            <a:xfrm>
              <a:off x="4478" y="2162"/>
              <a:ext cx="96" cy="64"/>
            </a:xfrm>
            <a:custGeom>
              <a:avLst/>
              <a:gdLst>
                <a:gd name="T0" fmla="*/ 0 w 96"/>
                <a:gd name="T1" fmla="*/ 32 h 64"/>
                <a:gd name="T2" fmla="*/ 0 w 96"/>
                <a:gd name="T3" fmla="*/ 0 h 64"/>
                <a:gd name="T4" fmla="*/ 96 w 96"/>
                <a:gd name="T5" fmla="*/ 32 h 64"/>
                <a:gd name="T6" fmla="*/ 0 w 96"/>
                <a:gd name="T7" fmla="*/ 64 h 64"/>
                <a:gd name="T8" fmla="*/ 0 w 96"/>
                <a:gd name="T9" fmla="*/ 32 h 64"/>
              </a:gdLst>
              <a:ahLst/>
              <a:cxnLst>
                <a:cxn ang="0">
                  <a:pos x="T0" y="T1"/>
                </a:cxn>
                <a:cxn ang="0">
                  <a:pos x="T2" y="T3"/>
                </a:cxn>
                <a:cxn ang="0">
                  <a:pos x="T4" y="T5"/>
                </a:cxn>
                <a:cxn ang="0">
                  <a:pos x="T6" y="T7"/>
                </a:cxn>
                <a:cxn ang="0">
                  <a:pos x="T8" y="T9"/>
                </a:cxn>
              </a:cxnLst>
              <a:rect l="0" t="0" r="r" b="b"/>
              <a:pathLst>
                <a:path w="96" h="64">
                  <a:moveTo>
                    <a:pt x="0" y="32"/>
                  </a:moveTo>
                  <a:lnTo>
                    <a:pt x="0" y="0"/>
                  </a:lnTo>
                  <a:lnTo>
                    <a:pt x="96" y="32"/>
                  </a:lnTo>
                  <a:lnTo>
                    <a:pt x="0" y="64"/>
                  </a:lnTo>
                  <a:lnTo>
                    <a:pt x="0" y="32"/>
                  </a:lnTo>
                  <a:close/>
                </a:path>
              </a:pathLst>
            </a:custGeom>
            <a:solidFill>
              <a:srgbClr val="000000"/>
            </a:solidFill>
            <a:ln w="17463">
              <a:solidFill>
                <a:srgbClr val="000000"/>
              </a:solidFill>
              <a:prstDash val="solid"/>
              <a:round/>
              <a:headEnd/>
              <a:tailEnd/>
            </a:ln>
          </p:spPr>
          <p:txBody>
            <a:bodyPr/>
            <a:lstStyle/>
            <a:p>
              <a:endParaRPr lang="en-IN"/>
            </a:p>
          </p:txBody>
        </p:sp>
      </p:grpSp>
      <p:sp>
        <p:nvSpPr>
          <p:cNvPr id="89204" name="Rectangle 116"/>
          <p:cNvSpPr>
            <a:spLocks noChangeArrowheads="1"/>
          </p:cNvSpPr>
          <p:nvPr/>
        </p:nvSpPr>
        <p:spPr bwMode="auto">
          <a:xfrm>
            <a:off x="7278688" y="4183063"/>
            <a:ext cx="18732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205" name="Rectangle 117"/>
          <p:cNvSpPr>
            <a:spLocks noChangeArrowheads="1"/>
          </p:cNvSpPr>
          <p:nvPr/>
        </p:nvSpPr>
        <p:spPr bwMode="auto">
          <a:xfrm>
            <a:off x="7278688" y="4183063"/>
            <a:ext cx="204787" cy="2397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9246" name="Group 158"/>
          <p:cNvGrpSpPr>
            <a:grpSpLocks/>
          </p:cNvGrpSpPr>
          <p:nvPr/>
        </p:nvGrpSpPr>
        <p:grpSpPr bwMode="auto">
          <a:xfrm>
            <a:off x="3556000" y="4310063"/>
            <a:ext cx="1946275" cy="368300"/>
            <a:chOff x="2240" y="2715"/>
            <a:chExt cx="1226" cy="232"/>
          </a:xfrm>
        </p:grpSpPr>
        <p:sp>
          <p:nvSpPr>
            <p:cNvPr id="89202" name="Rectangle 114"/>
            <p:cNvSpPr>
              <a:spLocks noChangeArrowheads="1"/>
            </p:cNvSpPr>
            <p:nvPr/>
          </p:nvSpPr>
          <p:spPr bwMode="auto">
            <a:xfrm>
              <a:off x="3337" y="2796"/>
              <a:ext cx="119"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203" name="Rectangle 115"/>
            <p:cNvSpPr>
              <a:spLocks noChangeArrowheads="1"/>
            </p:cNvSpPr>
            <p:nvPr/>
          </p:nvSpPr>
          <p:spPr bwMode="auto">
            <a:xfrm>
              <a:off x="3337" y="2796"/>
              <a:ext cx="129" cy="151"/>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206" name="Freeform 118"/>
            <p:cNvSpPr>
              <a:spLocks/>
            </p:cNvSpPr>
            <p:nvPr/>
          </p:nvSpPr>
          <p:spPr bwMode="auto">
            <a:xfrm>
              <a:off x="3240" y="2796"/>
              <a:ext cx="97" cy="65"/>
            </a:xfrm>
            <a:custGeom>
              <a:avLst/>
              <a:gdLst>
                <a:gd name="T0" fmla="*/ 0 w 97"/>
                <a:gd name="T1" fmla="*/ 33 h 65"/>
                <a:gd name="T2" fmla="*/ 0 w 97"/>
                <a:gd name="T3" fmla="*/ 0 h 65"/>
                <a:gd name="T4" fmla="*/ 97 w 97"/>
                <a:gd name="T5" fmla="*/ 33 h 65"/>
                <a:gd name="T6" fmla="*/ 0 w 97"/>
                <a:gd name="T7" fmla="*/ 65 h 65"/>
                <a:gd name="T8" fmla="*/ 0 w 97"/>
                <a:gd name="T9" fmla="*/ 33 h 65"/>
              </a:gdLst>
              <a:ahLst/>
              <a:cxnLst>
                <a:cxn ang="0">
                  <a:pos x="T0" y="T1"/>
                </a:cxn>
                <a:cxn ang="0">
                  <a:pos x="T2" y="T3"/>
                </a:cxn>
                <a:cxn ang="0">
                  <a:pos x="T4" y="T5"/>
                </a:cxn>
                <a:cxn ang="0">
                  <a:pos x="T6" y="T7"/>
                </a:cxn>
                <a:cxn ang="0">
                  <a:pos x="T8" y="T9"/>
                </a:cxn>
              </a:cxnLst>
              <a:rect l="0" t="0" r="r" b="b"/>
              <a:pathLst>
                <a:path w="97" h="65">
                  <a:moveTo>
                    <a:pt x="0" y="33"/>
                  </a:moveTo>
                  <a:lnTo>
                    <a:pt x="0" y="0"/>
                  </a:lnTo>
                  <a:lnTo>
                    <a:pt x="97" y="33"/>
                  </a:lnTo>
                  <a:lnTo>
                    <a:pt x="0" y="65"/>
                  </a:lnTo>
                  <a:lnTo>
                    <a:pt x="0" y="33"/>
                  </a:lnTo>
                  <a:close/>
                </a:path>
              </a:pathLst>
            </a:custGeom>
            <a:solidFill>
              <a:srgbClr val="000000"/>
            </a:solidFill>
            <a:ln w="17463">
              <a:solidFill>
                <a:srgbClr val="000000"/>
              </a:solidFill>
              <a:prstDash val="solid"/>
              <a:round/>
              <a:headEnd/>
              <a:tailEnd/>
            </a:ln>
          </p:spPr>
          <p:txBody>
            <a:bodyPr/>
            <a:lstStyle/>
            <a:p>
              <a:endParaRPr lang="en-IN"/>
            </a:p>
          </p:txBody>
        </p:sp>
        <p:sp>
          <p:nvSpPr>
            <p:cNvPr id="89207" name="Line 119"/>
            <p:cNvSpPr>
              <a:spLocks noChangeShapeType="1"/>
            </p:cNvSpPr>
            <p:nvPr/>
          </p:nvSpPr>
          <p:spPr bwMode="auto">
            <a:xfrm>
              <a:off x="2240" y="2829"/>
              <a:ext cx="99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208" name="Rectangle 120"/>
            <p:cNvSpPr>
              <a:spLocks noChangeArrowheads="1"/>
            </p:cNvSpPr>
            <p:nvPr/>
          </p:nvSpPr>
          <p:spPr bwMode="auto">
            <a:xfrm>
              <a:off x="2339" y="2715"/>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stopBlinking()</a:t>
              </a:r>
              <a:endParaRPr lang="en-US" altLang="en-US" b="0">
                <a:solidFill>
                  <a:schemeClr val="tx1"/>
                </a:solidFill>
              </a:endParaRPr>
            </a:p>
          </p:txBody>
        </p:sp>
      </p:grpSp>
      <p:sp>
        <p:nvSpPr>
          <p:cNvPr id="89097" name="Rectangle 9"/>
          <p:cNvSpPr>
            <a:spLocks noChangeArrowheads="1"/>
          </p:cNvSpPr>
          <p:nvPr/>
        </p:nvSpPr>
        <p:spPr bwMode="auto">
          <a:xfrm>
            <a:off x="1352550" y="2355850"/>
            <a:ext cx="188913" cy="254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098" name="Rectangle 10"/>
          <p:cNvSpPr>
            <a:spLocks noChangeArrowheads="1"/>
          </p:cNvSpPr>
          <p:nvPr/>
        </p:nvSpPr>
        <p:spPr bwMode="auto">
          <a:xfrm>
            <a:off x="1352550" y="2355850"/>
            <a:ext cx="204788" cy="256222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9231" name="Group 143"/>
          <p:cNvGrpSpPr>
            <a:grpSpLocks/>
          </p:cNvGrpSpPr>
          <p:nvPr/>
        </p:nvGrpSpPr>
        <p:grpSpPr bwMode="auto">
          <a:xfrm>
            <a:off x="2616200" y="1706563"/>
            <a:ext cx="1604963" cy="392112"/>
            <a:chOff x="1648" y="1075"/>
            <a:chExt cx="1011" cy="247"/>
          </a:xfrm>
        </p:grpSpPr>
        <p:grpSp>
          <p:nvGrpSpPr>
            <p:cNvPr id="89220" name="Group 132"/>
            <p:cNvGrpSpPr>
              <a:grpSpLocks/>
            </p:cNvGrpSpPr>
            <p:nvPr/>
          </p:nvGrpSpPr>
          <p:grpSpPr bwMode="auto">
            <a:xfrm>
              <a:off x="1648" y="1075"/>
              <a:ext cx="1011" cy="247"/>
              <a:chOff x="1648" y="1075"/>
              <a:chExt cx="1011" cy="247"/>
            </a:xfrm>
          </p:grpSpPr>
          <p:sp>
            <p:nvSpPr>
              <p:cNvPr id="89099" name="Rectangle 11"/>
              <p:cNvSpPr>
                <a:spLocks noChangeArrowheads="1"/>
              </p:cNvSpPr>
              <p:nvPr/>
            </p:nvSpPr>
            <p:spPr bwMode="auto">
              <a:xfrm>
                <a:off x="1648"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100" name="Rectangle 12"/>
              <p:cNvSpPr>
                <a:spLocks noChangeArrowheads="1"/>
              </p:cNvSpPr>
              <p:nvPr/>
            </p:nvSpPr>
            <p:spPr bwMode="auto">
              <a:xfrm>
                <a:off x="1745" y="1155"/>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   :Watch</a:t>
                </a:r>
                <a:endParaRPr lang="en-US" altLang="en-US" b="0">
                  <a:solidFill>
                    <a:schemeClr val="tx1"/>
                  </a:solidFill>
                </a:endParaRPr>
              </a:p>
            </p:txBody>
          </p:sp>
        </p:grpSp>
        <p:sp>
          <p:nvSpPr>
            <p:cNvPr id="89101" name="Line 13"/>
            <p:cNvSpPr>
              <a:spLocks noChangeShapeType="1"/>
            </p:cNvSpPr>
            <p:nvPr/>
          </p:nvSpPr>
          <p:spPr bwMode="auto">
            <a:xfrm>
              <a:off x="1960" y="1258"/>
              <a:ext cx="38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9162" name="Rectangle 74"/>
          <p:cNvSpPr>
            <a:spLocks noChangeArrowheads="1"/>
          </p:cNvSpPr>
          <p:nvPr/>
        </p:nvSpPr>
        <p:spPr bwMode="auto">
          <a:xfrm>
            <a:off x="3300413" y="2543175"/>
            <a:ext cx="18732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89234" name="Group 146"/>
          <p:cNvGrpSpPr>
            <a:grpSpLocks/>
          </p:cNvGrpSpPr>
          <p:nvPr/>
        </p:nvGrpSpPr>
        <p:grpSpPr bwMode="auto">
          <a:xfrm>
            <a:off x="1541463" y="2363788"/>
            <a:ext cx="1741487" cy="230187"/>
            <a:chOff x="971" y="1489"/>
            <a:chExt cx="1097" cy="145"/>
          </a:xfrm>
        </p:grpSpPr>
        <p:sp>
          <p:nvSpPr>
            <p:cNvPr id="89164" name="Freeform 76"/>
            <p:cNvSpPr>
              <a:spLocks/>
            </p:cNvSpPr>
            <p:nvPr/>
          </p:nvSpPr>
          <p:spPr bwMode="auto">
            <a:xfrm>
              <a:off x="1971" y="1570"/>
              <a:ext cx="97" cy="64"/>
            </a:xfrm>
            <a:custGeom>
              <a:avLst/>
              <a:gdLst>
                <a:gd name="T0" fmla="*/ 0 w 97"/>
                <a:gd name="T1" fmla="*/ 32 h 64"/>
                <a:gd name="T2" fmla="*/ 0 w 97"/>
                <a:gd name="T3" fmla="*/ 0 h 64"/>
                <a:gd name="T4" fmla="*/ 97 w 97"/>
                <a:gd name="T5" fmla="*/ 32 h 64"/>
                <a:gd name="T6" fmla="*/ 0 w 97"/>
                <a:gd name="T7" fmla="*/ 64 h 64"/>
                <a:gd name="T8" fmla="*/ 0 w 97"/>
                <a:gd name="T9" fmla="*/ 32 h 64"/>
              </a:gdLst>
              <a:ahLst/>
              <a:cxnLst>
                <a:cxn ang="0">
                  <a:pos x="T0" y="T1"/>
                </a:cxn>
                <a:cxn ang="0">
                  <a:pos x="T2" y="T3"/>
                </a:cxn>
                <a:cxn ang="0">
                  <a:pos x="T4" y="T5"/>
                </a:cxn>
                <a:cxn ang="0">
                  <a:pos x="T6" y="T7"/>
                </a:cxn>
                <a:cxn ang="0">
                  <a:pos x="T8" y="T9"/>
                </a:cxn>
              </a:cxnLst>
              <a:rect l="0" t="0" r="r" b="b"/>
              <a:pathLst>
                <a:path w="97" h="64">
                  <a:moveTo>
                    <a:pt x="0" y="32"/>
                  </a:moveTo>
                  <a:lnTo>
                    <a:pt x="0" y="0"/>
                  </a:lnTo>
                  <a:lnTo>
                    <a:pt x="97" y="32"/>
                  </a:lnTo>
                  <a:lnTo>
                    <a:pt x="0" y="64"/>
                  </a:lnTo>
                  <a:lnTo>
                    <a:pt x="0" y="32"/>
                  </a:lnTo>
                  <a:close/>
                </a:path>
              </a:pathLst>
            </a:custGeom>
            <a:solidFill>
              <a:srgbClr val="000000"/>
            </a:solidFill>
            <a:ln w="17463">
              <a:solidFill>
                <a:srgbClr val="000000"/>
              </a:solidFill>
              <a:prstDash val="solid"/>
              <a:round/>
              <a:headEnd/>
              <a:tailEnd/>
            </a:ln>
          </p:spPr>
          <p:txBody>
            <a:bodyPr/>
            <a:lstStyle/>
            <a:p>
              <a:endParaRPr lang="en-IN"/>
            </a:p>
          </p:txBody>
        </p:sp>
        <p:grpSp>
          <p:nvGrpSpPr>
            <p:cNvPr id="89233" name="Group 145"/>
            <p:cNvGrpSpPr>
              <a:grpSpLocks/>
            </p:cNvGrpSpPr>
            <p:nvPr/>
          </p:nvGrpSpPr>
          <p:grpSpPr bwMode="auto">
            <a:xfrm>
              <a:off x="971" y="1489"/>
              <a:ext cx="1092" cy="134"/>
              <a:chOff x="971" y="1489"/>
              <a:chExt cx="1092" cy="134"/>
            </a:xfrm>
          </p:grpSpPr>
          <p:sp>
            <p:nvSpPr>
              <p:cNvPr id="89165" name="Line 77"/>
              <p:cNvSpPr>
                <a:spLocks noChangeShapeType="1"/>
              </p:cNvSpPr>
              <p:nvPr/>
            </p:nvSpPr>
            <p:spPr bwMode="auto">
              <a:xfrm>
                <a:off x="971" y="1602"/>
                <a:ext cx="9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66" name="Rectangle 78"/>
              <p:cNvSpPr>
                <a:spLocks noChangeArrowheads="1"/>
              </p:cNvSpPr>
              <p:nvPr/>
            </p:nvSpPr>
            <p:spPr bwMode="auto">
              <a:xfrm>
                <a:off x="1125" y="1489"/>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pressButton1()</a:t>
                </a:r>
                <a:endParaRPr lang="en-US" altLang="en-US" b="0">
                  <a:solidFill>
                    <a:schemeClr val="tx1"/>
                  </a:solidFill>
                </a:endParaRPr>
              </a:p>
            </p:txBody>
          </p:sp>
        </p:grpSp>
      </p:grpSp>
      <p:sp>
        <p:nvSpPr>
          <p:cNvPr id="89173" name="Rectangle 85"/>
          <p:cNvSpPr>
            <a:spLocks noChangeArrowheads="1"/>
          </p:cNvSpPr>
          <p:nvPr/>
        </p:nvSpPr>
        <p:spPr bwMode="auto">
          <a:xfrm>
            <a:off x="3300413" y="2919413"/>
            <a:ext cx="204787" cy="2397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180" name="Rectangle 92"/>
          <p:cNvSpPr>
            <a:spLocks noChangeArrowheads="1"/>
          </p:cNvSpPr>
          <p:nvPr/>
        </p:nvSpPr>
        <p:spPr bwMode="auto">
          <a:xfrm>
            <a:off x="3300413" y="3414713"/>
            <a:ext cx="204787" cy="2397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9239" name="Group 151"/>
          <p:cNvGrpSpPr>
            <a:grpSpLocks/>
          </p:cNvGrpSpPr>
          <p:nvPr/>
        </p:nvGrpSpPr>
        <p:grpSpPr bwMode="auto">
          <a:xfrm>
            <a:off x="1557338" y="3233738"/>
            <a:ext cx="1725612" cy="231775"/>
            <a:chOff x="981" y="2037"/>
            <a:chExt cx="1087" cy="146"/>
          </a:xfrm>
        </p:grpSpPr>
        <p:sp>
          <p:nvSpPr>
            <p:cNvPr id="89181" name="Freeform 93"/>
            <p:cNvSpPr>
              <a:spLocks/>
            </p:cNvSpPr>
            <p:nvPr/>
          </p:nvSpPr>
          <p:spPr bwMode="auto">
            <a:xfrm>
              <a:off x="1971" y="2119"/>
              <a:ext cx="97" cy="64"/>
            </a:xfrm>
            <a:custGeom>
              <a:avLst/>
              <a:gdLst>
                <a:gd name="T0" fmla="*/ 0 w 97"/>
                <a:gd name="T1" fmla="*/ 32 h 64"/>
                <a:gd name="T2" fmla="*/ 0 w 97"/>
                <a:gd name="T3" fmla="*/ 0 h 64"/>
                <a:gd name="T4" fmla="*/ 97 w 97"/>
                <a:gd name="T5" fmla="*/ 32 h 64"/>
                <a:gd name="T6" fmla="*/ 0 w 97"/>
                <a:gd name="T7" fmla="*/ 64 h 64"/>
                <a:gd name="T8" fmla="*/ 0 w 97"/>
                <a:gd name="T9" fmla="*/ 32 h 64"/>
              </a:gdLst>
              <a:ahLst/>
              <a:cxnLst>
                <a:cxn ang="0">
                  <a:pos x="T0" y="T1"/>
                </a:cxn>
                <a:cxn ang="0">
                  <a:pos x="T2" y="T3"/>
                </a:cxn>
                <a:cxn ang="0">
                  <a:pos x="T4" y="T5"/>
                </a:cxn>
                <a:cxn ang="0">
                  <a:pos x="T6" y="T7"/>
                </a:cxn>
                <a:cxn ang="0">
                  <a:pos x="T8" y="T9"/>
                </a:cxn>
              </a:cxnLst>
              <a:rect l="0" t="0" r="r" b="b"/>
              <a:pathLst>
                <a:path w="97" h="64">
                  <a:moveTo>
                    <a:pt x="0" y="32"/>
                  </a:moveTo>
                  <a:lnTo>
                    <a:pt x="0" y="0"/>
                  </a:lnTo>
                  <a:lnTo>
                    <a:pt x="97" y="32"/>
                  </a:lnTo>
                  <a:lnTo>
                    <a:pt x="0" y="64"/>
                  </a:lnTo>
                  <a:lnTo>
                    <a:pt x="0" y="32"/>
                  </a:lnTo>
                  <a:close/>
                </a:path>
              </a:pathLst>
            </a:custGeom>
            <a:solidFill>
              <a:srgbClr val="000000"/>
            </a:solidFill>
            <a:ln w="17463">
              <a:solidFill>
                <a:srgbClr val="000000"/>
              </a:solidFill>
              <a:prstDash val="solid"/>
              <a:round/>
              <a:headEnd/>
              <a:tailEnd/>
            </a:ln>
          </p:spPr>
          <p:txBody>
            <a:bodyPr/>
            <a:lstStyle/>
            <a:p>
              <a:endParaRPr lang="en-IN"/>
            </a:p>
          </p:txBody>
        </p:sp>
        <p:sp>
          <p:nvSpPr>
            <p:cNvPr id="89182" name="Line 94"/>
            <p:cNvSpPr>
              <a:spLocks noChangeShapeType="1"/>
            </p:cNvSpPr>
            <p:nvPr/>
          </p:nvSpPr>
          <p:spPr bwMode="auto">
            <a:xfrm>
              <a:off x="981" y="2151"/>
              <a:ext cx="97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83" name="Rectangle 95"/>
            <p:cNvSpPr>
              <a:spLocks noChangeArrowheads="1"/>
            </p:cNvSpPr>
            <p:nvPr/>
          </p:nvSpPr>
          <p:spPr bwMode="auto">
            <a:xfrm>
              <a:off x="1125" y="2037"/>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pressButton2()</a:t>
              </a:r>
              <a:endParaRPr lang="en-US" altLang="en-US" b="0">
                <a:solidFill>
                  <a:schemeClr val="tx1"/>
                </a:solidFill>
              </a:endParaRPr>
            </a:p>
          </p:txBody>
        </p:sp>
      </p:grpSp>
      <p:grpSp>
        <p:nvGrpSpPr>
          <p:cNvPr id="89242" name="Group 154"/>
          <p:cNvGrpSpPr>
            <a:grpSpLocks/>
          </p:cNvGrpSpPr>
          <p:nvPr/>
        </p:nvGrpSpPr>
        <p:grpSpPr bwMode="auto">
          <a:xfrm>
            <a:off x="3300413" y="2098675"/>
            <a:ext cx="187325" cy="3962400"/>
            <a:chOff x="2079" y="1322"/>
            <a:chExt cx="118" cy="2496"/>
          </a:xfrm>
        </p:grpSpPr>
        <p:sp>
          <p:nvSpPr>
            <p:cNvPr id="89108" name="Line 20"/>
            <p:cNvSpPr>
              <a:spLocks noChangeShapeType="1"/>
            </p:cNvSpPr>
            <p:nvPr/>
          </p:nvSpPr>
          <p:spPr bwMode="auto">
            <a:xfrm>
              <a:off x="2143" y="1322"/>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89241" name="Group 153"/>
            <p:cNvGrpSpPr>
              <a:grpSpLocks/>
            </p:cNvGrpSpPr>
            <p:nvPr/>
          </p:nvGrpSpPr>
          <p:grpSpPr bwMode="auto">
            <a:xfrm>
              <a:off x="2079" y="1430"/>
              <a:ext cx="118" cy="2388"/>
              <a:chOff x="2079" y="1430"/>
              <a:chExt cx="118" cy="2388"/>
            </a:xfrm>
          </p:grpSpPr>
          <p:sp>
            <p:nvSpPr>
              <p:cNvPr id="89109" name="Line 21"/>
              <p:cNvSpPr>
                <a:spLocks noChangeShapeType="1"/>
              </p:cNvSpPr>
              <p:nvPr/>
            </p:nvSpPr>
            <p:spPr bwMode="auto">
              <a:xfrm>
                <a:off x="2143" y="1430"/>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0" name="Line 22"/>
              <p:cNvSpPr>
                <a:spLocks noChangeShapeType="1"/>
              </p:cNvSpPr>
              <p:nvPr/>
            </p:nvSpPr>
            <p:spPr bwMode="auto">
              <a:xfrm>
                <a:off x="2143" y="1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1" name="Line 23"/>
              <p:cNvSpPr>
                <a:spLocks noChangeShapeType="1"/>
              </p:cNvSpPr>
              <p:nvPr/>
            </p:nvSpPr>
            <p:spPr bwMode="auto">
              <a:xfrm>
                <a:off x="2143" y="1721"/>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2" name="Line 24"/>
              <p:cNvSpPr>
                <a:spLocks noChangeShapeType="1"/>
              </p:cNvSpPr>
              <p:nvPr/>
            </p:nvSpPr>
            <p:spPr bwMode="auto">
              <a:xfrm>
                <a:off x="2143" y="187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3" name="Line 25"/>
              <p:cNvSpPr>
                <a:spLocks noChangeShapeType="1"/>
              </p:cNvSpPr>
              <p:nvPr/>
            </p:nvSpPr>
            <p:spPr bwMode="auto">
              <a:xfrm>
                <a:off x="2143" y="202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4" name="Line 26"/>
              <p:cNvSpPr>
                <a:spLocks noChangeShapeType="1"/>
              </p:cNvSpPr>
              <p:nvPr/>
            </p:nvSpPr>
            <p:spPr bwMode="auto">
              <a:xfrm>
                <a:off x="2143" y="2162"/>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5" name="Line 27"/>
              <p:cNvSpPr>
                <a:spLocks noChangeShapeType="1"/>
              </p:cNvSpPr>
              <p:nvPr/>
            </p:nvSpPr>
            <p:spPr bwMode="auto">
              <a:xfrm>
                <a:off x="2143" y="2312"/>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6" name="Line 28"/>
              <p:cNvSpPr>
                <a:spLocks noChangeShapeType="1"/>
              </p:cNvSpPr>
              <p:nvPr/>
            </p:nvSpPr>
            <p:spPr bwMode="auto">
              <a:xfrm>
                <a:off x="2143" y="2452"/>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7" name="Line 29"/>
              <p:cNvSpPr>
                <a:spLocks noChangeShapeType="1"/>
              </p:cNvSpPr>
              <p:nvPr/>
            </p:nvSpPr>
            <p:spPr bwMode="auto">
              <a:xfrm>
                <a:off x="2143" y="2603"/>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8" name="Line 30"/>
              <p:cNvSpPr>
                <a:spLocks noChangeShapeType="1"/>
              </p:cNvSpPr>
              <p:nvPr/>
            </p:nvSpPr>
            <p:spPr bwMode="auto">
              <a:xfrm>
                <a:off x="2143" y="2753"/>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19" name="Line 31"/>
              <p:cNvSpPr>
                <a:spLocks noChangeShapeType="1"/>
              </p:cNvSpPr>
              <p:nvPr/>
            </p:nvSpPr>
            <p:spPr bwMode="auto">
              <a:xfrm>
                <a:off x="2143" y="2893"/>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0" name="Line 32"/>
              <p:cNvSpPr>
                <a:spLocks noChangeShapeType="1"/>
              </p:cNvSpPr>
              <p:nvPr/>
            </p:nvSpPr>
            <p:spPr bwMode="auto">
              <a:xfrm>
                <a:off x="2143" y="3044"/>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1" name="Line 33"/>
              <p:cNvSpPr>
                <a:spLocks noChangeShapeType="1"/>
              </p:cNvSpPr>
              <p:nvPr/>
            </p:nvSpPr>
            <p:spPr bwMode="auto">
              <a:xfrm>
                <a:off x="2143" y="3194"/>
                <a:ext cx="1" cy="7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2" name="Line 34"/>
              <p:cNvSpPr>
                <a:spLocks noChangeShapeType="1"/>
              </p:cNvSpPr>
              <p:nvPr/>
            </p:nvSpPr>
            <p:spPr bwMode="auto">
              <a:xfrm>
                <a:off x="2143" y="3334"/>
                <a:ext cx="1" cy="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3" name="Line 35"/>
              <p:cNvSpPr>
                <a:spLocks noChangeShapeType="1"/>
              </p:cNvSpPr>
              <p:nvPr/>
            </p:nvSpPr>
            <p:spPr bwMode="auto">
              <a:xfrm>
                <a:off x="2143" y="3485"/>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4" name="Line 36"/>
              <p:cNvSpPr>
                <a:spLocks noChangeShapeType="1"/>
              </p:cNvSpPr>
              <p:nvPr/>
            </p:nvSpPr>
            <p:spPr bwMode="auto">
              <a:xfrm>
                <a:off x="2143" y="3636"/>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25" name="Line 37"/>
              <p:cNvSpPr>
                <a:spLocks noChangeShapeType="1"/>
              </p:cNvSpPr>
              <p:nvPr/>
            </p:nvSpPr>
            <p:spPr bwMode="auto">
              <a:xfrm>
                <a:off x="2143" y="3775"/>
                <a:ext cx="1" cy="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72" name="Rectangle 84"/>
              <p:cNvSpPr>
                <a:spLocks noChangeArrowheads="1"/>
              </p:cNvSpPr>
              <p:nvPr/>
            </p:nvSpPr>
            <p:spPr bwMode="auto">
              <a:xfrm>
                <a:off x="2079" y="1839"/>
                <a:ext cx="118"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179" name="Rectangle 91"/>
              <p:cNvSpPr>
                <a:spLocks noChangeArrowheads="1"/>
              </p:cNvSpPr>
              <p:nvPr/>
            </p:nvSpPr>
            <p:spPr bwMode="auto">
              <a:xfrm>
                <a:off x="2079" y="2151"/>
                <a:ext cx="118"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89194" name="Rectangle 106"/>
              <p:cNvSpPr>
                <a:spLocks noChangeArrowheads="1"/>
              </p:cNvSpPr>
              <p:nvPr/>
            </p:nvSpPr>
            <p:spPr bwMode="auto">
              <a:xfrm>
                <a:off x="2079" y="2603"/>
                <a:ext cx="118" cy="4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grpSp>
      <p:sp>
        <p:nvSpPr>
          <p:cNvPr id="89195" name="Rectangle 107"/>
          <p:cNvSpPr>
            <a:spLocks noChangeArrowheads="1"/>
          </p:cNvSpPr>
          <p:nvPr/>
        </p:nvSpPr>
        <p:spPr bwMode="auto">
          <a:xfrm>
            <a:off x="3300413" y="4132263"/>
            <a:ext cx="204787" cy="70008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89244" name="Group 156"/>
          <p:cNvGrpSpPr>
            <a:grpSpLocks/>
          </p:cNvGrpSpPr>
          <p:nvPr/>
        </p:nvGrpSpPr>
        <p:grpSpPr bwMode="auto">
          <a:xfrm>
            <a:off x="1541463" y="3917950"/>
            <a:ext cx="2111375" cy="265113"/>
            <a:chOff x="971" y="2468"/>
            <a:chExt cx="1330" cy="167"/>
          </a:xfrm>
        </p:grpSpPr>
        <p:sp>
          <p:nvSpPr>
            <p:cNvPr id="89196" name="Freeform 108"/>
            <p:cNvSpPr>
              <a:spLocks/>
            </p:cNvSpPr>
            <p:nvPr/>
          </p:nvSpPr>
          <p:spPr bwMode="auto">
            <a:xfrm>
              <a:off x="1971" y="2570"/>
              <a:ext cx="97" cy="65"/>
            </a:xfrm>
            <a:custGeom>
              <a:avLst/>
              <a:gdLst>
                <a:gd name="T0" fmla="*/ 0 w 97"/>
                <a:gd name="T1" fmla="*/ 33 h 65"/>
                <a:gd name="T2" fmla="*/ 0 w 97"/>
                <a:gd name="T3" fmla="*/ 0 h 65"/>
                <a:gd name="T4" fmla="*/ 97 w 97"/>
                <a:gd name="T5" fmla="*/ 33 h 65"/>
                <a:gd name="T6" fmla="*/ 0 w 97"/>
                <a:gd name="T7" fmla="*/ 65 h 65"/>
                <a:gd name="T8" fmla="*/ 0 w 97"/>
                <a:gd name="T9" fmla="*/ 33 h 65"/>
              </a:gdLst>
              <a:ahLst/>
              <a:cxnLst>
                <a:cxn ang="0">
                  <a:pos x="T0" y="T1"/>
                </a:cxn>
                <a:cxn ang="0">
                  <a:pos x="T2" y="T3"/>
                </a:cxn>
                <a:cxn ang="0">
                  <a:pos x="T4" y="T5"/>
                </a:cxn>
                <a:cxn ang="0">
                  <a:pos x="T6" y="T7"/>
                </a:cxn>
                <a:cxn ang="0">
                  <a:pos x="T8" y="T9"/>
                </a:cxn>
              </a:cxnLst>
              <a:rect l="0" t="0" r="r" b="b"/>
              <a:pathLst>
                <a:path w="97" h="65">
                  <a:moveTo>
                    <a:pt x="0" y="33"/>
                  </a:moveTo>
                  <a:lnTo>
                    <a:pt x="0" y="0"/>
                  </a:lnTo>
                  <a:lnTo>
                    <a:pt x="97" y="33"/>
                  </a:lnTo>
                  <a:lnTo>
                    <a:pt x="0" y="65"/>
                  </a:lnTo>
                  <a:lnTo>
                    <a:pt x="0" y="33"/>
                  </a:lnTo>
                  <a:close/>
                </a:path>
              </a:pathLst>
            </a:custGeom>
            <a:solidFill>
              <a:srgbClr val="000000"/>
            </a:solidFill>
            <a:ln w="17463">
              <a:solidFill>
                <a:srgbClr val="000000"/>
              </a:solidFill>
              <a:prstDash val="solid"/>
              <a:round/>
              <a:headEnd/>
              <a:tailEnd/>
            </a:ln>
          </p:spPr>
          <p:txBody>
            <a:bodyPr/>
            <a:lstStyle/>
            <a:p>
              <a:endParaRPr lang="en-IN"/>
            </a:p>
          </p:txBody>
        </p:sp>
        <p:sp>
          <p:nvSpPr>
            <p:cNvPr id="89197" name="Line 109"/>
            <p:cNvSpPr>
              <a:spLocks noChangeShapeType="1"/>
            </p:cNvSpPr>
            <p:nvPr/>
          </p:nvSpPr>
          <p:spPr bwMode="auto">
            <a:xfrm>
              <a:off x="971" y="2603"/>
              <a:ext cx="98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198" name="Rectangle 110"/>
            <p:cNvSpPr>
              <a:spLocks noChangeArrowheads="1"/>
            </p:cNvSpPr>
            <p:nvPr/>
          </p:nvSpPr>
          <p:spPr bwMode="auto">
            <a:xfrm>
              <a:off x="1028" y="2468"/>
              <a:ext cx="12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pressButtons1And2()</a:t>
              </a:r>
              <a:endParaRPr lang="en-US" altLang="en-US" b="0">
                <a:solidFill>
                  <a:schemeClr val="tx1"/>
                </a:solidFill>
              </a:endParaRPr>
            </a:p>
          </p:txBody>
        </p:sp>
      </p:grpSp>
      <p:grpSp>
        <p:nvGrpSpPr>
          <p:cNvPr id="89236" name="Group 148"/>
          <p:cNvGrpSpPr>
            <a:grpSpLocks/>
          </p:cNvGrpSpPr>
          <p:nvPr/>
        </p:nvGrpSpPr>
        <p:grpSpPr bwMode="auto">
          <a:xfrm>
            <a:off x="1557338" y="2755900"/>
            <a:ext cx="1743075" cy="231775"/>
            <a:chOff x="981" y="1736"/>
            <a:chExt cx="1098" cy="146"/>
          </a:xfrm>
        </p:grpSpPr>
        <p:sp>
          <p:nvSpPr>
            <p:cNvPr id="89209" name="Freeform 121"/>
            <p:cNvSpPr>
              <a:spLocks/>
            </p:cNvSpPr>
            <p:nvPr/>
          </p:nvSpPr>
          <p:spPr bwMode="auto">
            <a:xfrm>
              <a:off x="1982" y="1817"/>
              <a:ext cx="97" cy="65"/>
            </a:xfrm>
            <a:custGeom>
              <a:avLst/>
              <a:gdLst>
                <a:gd name="T0" fmla="*/ 0 w 97"/>
                <a:gd name="T1" fmla="*/ 33 h 65"/>
                <a:gd name="T2" fmla="*/ 0 w 97"/>
                <a:gd name="T3" fmla="*/ 0 h 65"/>
                <a:gd name="T4" fmla="*/ 97 w 97"/>
                <a:gd name="T5" fmla="*/ 33 h 65"/>
                <a:gd name="T6" fmla="*/ 0 w 97"/>
                <a:gd name="T7" fmla="*/ 65 h 65"/>
                <a:gd name="T8" fmla="*/ 0 w 97"/>
                <a:gd name="T9" fmla="*/ 33 h 65"/>
              </a:gdLst>
              <a:ahLst/>
              <a:cxnLst>
                <a:cxn ang="0">
                  <a:pos x="T0" y="T1"/>
                </a:cxn>
                <a:cxn ang="0">
                  <a:pos x="T2" y="T3"/>
                </a:cxn>
                <a:cxn ang="0">
                  <a:pos x="T4" y="T5"/>
                </a:cxn>
                <a:cxn ang="0">
                  <a:pos x="T6" y="T7"/>
                </a:cxn>
                <a:cxn ang="0">
                  <a:pos x="T8" y="T9"/>
                </a:cxn>
              </a:cxnLst>
              <a:rect l="0" t="0" r="r" b="b"/>
              <a:pathLst>
                <a:path w="97" h="65">
                  <a:moveTo>
                    <a:pt x="0" y="33"/>
                  </a:moveTo>
                  <a:lnTo>
                    <a:pt x="0" y="0"/>
                  </a:lnTo>
                  <a:lnTo>
                    <a:pt x="97" y="33"/>
                  </a:lnTo>
                  <a:lnTo>
                    <a:pt x="0" y="65"/>
                  </a:lnTo>
                  <a:lnTo>
                    <a:pt x="0" y="33"/>
                  </a:lnTo>
                  <a:close/>
                </a:path>
              </a:pathLst>
            </a:custGeom>
            <a:solidFill>
              <a:srgbClr val="000000"/>
            </a:solidFill>
            <a:ln w="17463">
              <a:solidFill>
                <a:srgbClr val="000000"/>
              </a:solidFill>
              <a:prstDash val="solid"/>
              <a:round/>
              <a:headEnd/>
              <a:tailEnd/>
            </a:ln>
          </p:spPr>
          <p:txBody>
            <a:bodyPr/>
            <a:lstStyle/>
            <a:p>
              <a:endParaRPr lang="en-IN"/>
            </a:p>
          </p:txBody>
        </p:sp>
        <p:sp>
          <p:nvSpPr>
            <p:cNvPr id="89210" name="Line 122"/>
            <p:cNvSpPr>
              <a:spLocks noChangeShapeType="1"/>
            </p:cNvSpPr>
            <p:nvPr/>
          </p:nvSpPr>
          <p:spPr bwMode="auto">
            <a:xfrm>
              <a:off x="981" y="1850"/>
              <a:ext cx="99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211" name="Rectangle 123"/>
            <p:cNvSpPr>
              <a:spLocks noChangeArrowheads="1"/>
            </p:cNvSpPr>
            <p:nvPr/>
          </p:nvSpPr>
          <p:spPr bwMode="auto">
            <a:xfrm>
              <a:off x="1136" y="1736"/>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pressButton1()</a:t>
              </a:r>
              <a:endParaRPr lang="en-US" altLang="en-US" b="0">
                <a:solidFill>
                  <a:schemeClr val="tx1"/>
                </a:solidFill>
              </a:endParaRPr>
            </a:p>
          </p:txBody>
        </p:sp>
      </p:grpSp>
      <p:grpSp>
        <p:nvGrpSpPr>
          <p:cNvPr id="89219" name="Group 131"/>
          <p:cNvGrpSpPr>
            <a:grpSpLocks/>
          </p:cNvGrpSpPr>
          <p:nvPr/>
        </p:nvGrpSpPr>
        <p:grpSpPr bwMode="auto">
          <a:xfrm>
            <a:off x="942975" y="1143000"/>
            <a:ext cx="1073150" cy="1006475"/>
            <a:chOff x="594" y="720"/>
            <a:chExt cx="676" cy="634"/>
          </a:xfrm>
        </p:grpSpPr>
        <p:sp>
          <p:nvSpPr>
            <p:cNvPr id="89212" name="Freeform 124"/>
            <p:cNvSpPr>
              <a:spLocks/>
            </p:cNvSpPr>
            <p:nvPr/>
          </p:nvSpPr>
          <p:spPr bwMode="auto">
            <a:xfrm>
              <a:off x="788" y="817"/>
              <a:ext cx="129" cy="376"/>
            </a:xfrm>
            <a:custGeom>
              <a:avLst/>
              <a:gdLst>
                <a:gd name="T0" fmla="*/ 129 w 129"/>
                <a:gd name="T1" fmla="*/ 0 h 376"/>
                <a:gd name="T2" fmla="*/ 129 w 129"/>
                <a:gd name="T3" fmla="*/ 237 h 376"/>
                <a:gd name="T4" fmla="*/ 0 w 129"/>
                <a:gd name="T5" fmla="*/ 376 h 376"/>
              </a:gdLst>
              <a:ahLst/>
              <a:cxnLst>
                <a:cxn ang="0">
                  <a:pos x="T0" y="T1"/>
                </a:cxn>
                <a:cxn ang="0">
                  <a:pos x="T2" y="T3"/>
                </a:cxn>
                <a:cxn ang="0">
                  <a:pos x="T4" y="T5"/>
                </a:cxn>
              </a:cxnLst>
              <a:rect l="0" t="0" r="r" b="b"/>
              <a:pathLst>
                <a:path w="129" h="376">
                  <a:moveTo>
                    <a:pt x="129" y="0"/>
                  </a:moveTo>
                  <a:lnTo>
                    <a:pt x="129" y="237"/>
                  </a:lnTo>
                  <a:lnTo>
                    <a:pt x="0" y="37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9213" name="Line 125"/>
            <p:cNvSpPr>
              <a:spLocks noChangeShapeType="1"/>
            </p:cNvSpPr>
            <p:nvPr/>
          </p:nvSpPr>
          <p:spPr bwMode="auto">
            <a:xfrm>
              <a:off x="917" y="1054"/>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214" name="Line 126"/>
            <p:cNvSpPr>
              <a:spLocks noChangeShapeType="1"/>
            </p:cNvSpPr>
            <p:nvPr/>
          </p:nvSpPr>
          <p:spPr bwMode="auto">
            <a:xfrm>
              <a:off x="788" y="924"/>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215" name="Oval 127"/>
            <p:cNvSpPr>
              <a:spLocks noChangeArrowheads="1"/>
            </p:cNvSpPr>
            <p:nvPr/>
          </p:nvSpPr>
          <p:spPr bwMode="auto">
            <a:xfrm>
              <a:off x="852" y="720"/>
              <a:ext cx="140" cy="140"/>
            </a:xfrm>
            <a:prstGeom prst="ellipse">
              <a:avLst/>
            </a:prstGeom>
            <a:solidFill>
              <a:srgbClr val="FFFFFF"/>
            </a:solidFill>
            <a:ln w="17463">
              <a:solidFill>
                <a:srgbClr val="000000"/>
              </a:solidFill>
              <a:round/>
              <a:headEnd/>
              <a:tailEnd/>
            </a:ln>
          </p:spPr>
          <p:txBody>
            <a:bodyPr/>
            <a:lstStyle/>
            <a:p>
              <a:endParaRPr lang="en-IN"/>
            </a:p>
          </p:txBody>
        </p:sp>
        <p:sp>
          <p:nvSpPr>
            <p:cNvPr id="89216" name="Rectangle 128"/>
            <p:cNvSpPr>
              <a:spLocks noChangeArrowheads="1"/>
            </p:cNvSpPr>
            <p:nvPr/>
          </p:nvSpPr>
          <p:spPr bwMode="auto">
            <a:xfrm>
              <a:off x="600" y="1220"/>
              <a:ext cx="6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:WatchUser</a:t>
              </a:r>
              <a:endParaRPr lang="en-US" altLang="en-US" b="0">
                <a:solidFill>
                  <a:schemeClr val="tx1"/>
                </a:solidFill>
              </a:endParaRPr>
            </a:p>
          </p:txBody>
        </p:sp>
        <p:sp>
          <p:nvSpPr>
            <p:cNvPr id="89217" name="Line 129"/>
            <p:cNvSpPr>
              <a:spLocks noChangeShapeType="1"/>
            </p:cNvSpPr>
            <p:nvPr/>
          </p:nvSpPr>
          <p:spPr bwMode="auto">
            <a:xfrm>
              <a:off x="594" y="1322"/>
              <a:ext cx="645"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9093" name="AutoShape 5"/>
          <p:cNvSpPr>
            <a:spLocks noChangeArrowheads="1"/>
          </p:cNvSpPr>
          <p:nvPr/>
        </p:nvSpPr>
        <p:spPr bwMode="auto">
          <a:xfrm>
            <a:off x="3811588" y="946150"/>
            <a:ext cx="1050925" cy="609600"/>
          </a:xfrm>
          <a:prstGeom prst="wedgeRoundRectCallout">
            <a:avLst>
              <a:gd name="adj1" fmla="val -44560"/>
              <a:gd name="adj2" fmla="val 7395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Object</a:t>
            </a:r>
            <a:endParaRPr lang="en-US" altLang="en-US" b="0">
              <a:solidFill>
                <a:schemeClr val="tx1"/>
              </a:solidFill>
            </a:endParaRPr>
          </a:p>
        </p:txBody>
      </p:sp>
      <p:sp>
        <p:nvSpPr>
          <p:cNvPr id="89094" name="AutoShape 6"/>
          <p:cNvSpPr>
            <a:spLocks noChangeArrowheads="1"/>
          </p:cNvSpPr>
          <p:nvPr/>
        </p:nvSpPr>
        <p:spPr bwMode="auto">
          <a:xfrm>
            <a:off x="88900" y="2965450"/>
            <a:ext cx="1243013" cy="609600"/>
          </a:xfrm>
          <a:prstGeom prst="wedgeRoundRectCallout">
            <a:avLst>
              <a:gd name="adj1" fmla="val 120116"/>
              <a:gd name="adj2" fmla="val -11458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Message</a:t>
            </a:r>
          </a:p>
        </p:txBody>
      </p:sp>
      <p:sp>
        <p:nvSpPr>
          <p:cNvPr id="89095" name="AutoShape 7"/>
          <p:cNvSpPr>
            <a:spLocks noChangeArrowheads="1"/>
          </p:cNvSpPr>
          <p:nvPr/>
        </p:nvSpPr>
        <p:spPr bwMode="auto">
          <a:xfrm>
            <a:off x="1719263" y="4968875"/>
            <a:ext cx="1376362" cy="609600"/>
          </a:xfrm>
          <a:prstGeom prst="wedgeRoundRectCallout">
            <a:avLst>
              <a:gd name="adj1" fmla="val 76181"/>
              <a:gd name="adj2" fmla="val -40989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Activation</a:t>
            </a:r>
          </a:p>
        </p:txBody>
      </p:sp>
      <p:sp>
        <p:nvSpPr>
          <p:cNvPr id="89096" name="Text Box 8"/>
          <p:cNvSpPr txBox="1">
            <a:spLocks noChangeArrowheads="1"/>
          </p:cNvSpPr>
          <p:nvPr/>
        </p:nvSpPr>
        <p:spPr bwMode="auto">
          <a:xfrm>
            <a:off x="504825" y="6145213"/>
            <a:ext cx="808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0">
                <a:solidFill>
                  <a:schemeClr val="tx1"/>
                </a:solidFill>
              </a:rPr>
              <a:t>Sequence diagrams represent the behavior as interactions</a:t>
            </a:r>
          </a:p>
        </p:txBody>
      </p:sp>
      <p:sp>
        <p:nvSpPr>
          <p:cNvPr id="89221" name="AutoShape 133"/>
          <p:cNvSpPr>
            <a:spLocks noChangeArrowheads="1"/>
          </p:cNvSpPr>
          <p:nvPr/>
        </p:nvSpPr>
        <p:spPr bwMode="auto">
          <a:xfrm>
            <a:off x="1931988" y="869950"/>
            <a:ext cx="1050925" cy="609600"/>
          </a:xfrm>
          <a:prstGeom prst="wedgeRoundRectCallout">
            <a:avLst>
              <a:gd name="adj1" fmla="val -73565"/>
              <a:gd name="adj2" fmla="val 9062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Actor</a:t>
            </a:r>
            <a:endParaRPr lang="en-US" altLang="en-US" b="0">
              <a:solidFill>
                <a:schemeClr val="tx1"/>
              </a:solidFill>
            </a:endParaRPr>
          </a:p>
        </p:txBody>
      </p:sp>
      <p:sp>
        <p:nvSpPr>
          <p:cNvPr id="89163" name="Rectangle 75"/>
          <p:cNvSpPr>
            <a:spLocks noChangeArrowheads="1"/>
          </p:cNvSpPr>
          <p:nvPr/>
        </p:nvSpPr>
        <p:spPr bwMode="auto">
          <a:xfrm>
            <a:off x="3300413" y="2543175"/>
            <a:ext cx="204787" cy="239713"/>
          </a:xfrm>
          <a:prstGeom prst="rect">
            <a:avLst/>
          </a:prstGeom>
          <a:solidFill>
            <a:schemeClr val="bg1"/>
          </a:solidFill>
          <a:ln w="17463">
            <a:solidFill>
              <a:srgbClr val="000000"/>
            </a:solidFill>
            <a:miter lim="800000"/>
            <a:headEnd/>
            <a:tailEnd/>
          </a:ln>
        </p:spPr>
        <p:txBody>
          <a:bodyPr/>
          <a:lstStyle/>
          <a:p>
            <a:endParaRPr lang="en-IN"/>
          </a:p>
        </p:txBody>
      </p:sp>
      <p:sp>
        <p:nvSpPr>
          <p:cNvPr id="89190" name="Rectangle 102"/>
          <p:cNvSpPr>
            <a:spLocks noChangeArrowheads="1"/>
          </p:cNvSpPr>
          <p:nvPr/>
        </p:nvSpPr>
        <p:spPr bwMode="auto">
          <a:xfrm>
            <a:off x="7278688" y="3465513"/>
            <a:ext cx="204787" cy="649287"/>
          </a:xfrm>
          <a:prstGeom prst="rect">
            <a:avLst/>
          </a:prstGeom>
          <a:solidFill>
            <a:schemeClr val="bg1"/>
          </a:solidFill>
          <a:ln w="17463">
            <a:solidFill>
              <a:srgbClr val="000000"/>
            </a:solidFill>
            <a:miter lim="800000"/>
            <a:headEnd/>
            <a:tailEnd/>
          </a:ln>
        </p:spPr>
        <p:txBody>
          <a:bodyPr/>
          <a:lstStyle/>
          <a:p>
            <a:endParaRPr lang="en-IN"/>
          </a:p>
        </p:txBody>
      </p:sp>
      <p:sp>
        <p:nvSpPr>
          <p:cNvPr id="89249" name="AutoShape 161"/>
          <p:cNvSpPr>
            <a:spLocks noChangeArrowheads="1"/>
          </p:cNvSpPr>
          <p:nvPr/>
        </p:nvSpPr>
        <p:spPr bwMode="auto">
          <a:xfrm>
            <a:off x="7510463" y="5108575"/>
            <a:ext cx="1376362" cy="609600"/>
          </a:xfrm>
          <a:prstGeom prst="wedgeRoundRectCallout">
            <a:avLst>
              <a:gd name="adj1" fmla="val -61306"/>
              <a:gd name="adj2" fmla="val -9323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Lifeline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92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9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2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2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92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922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92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924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09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90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8923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909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91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916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909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8923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917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8923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8917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8923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8923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8923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8918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892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8919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8924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918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8924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8919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89245"/>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89205"/>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499"/>
                                          </p:stCondLst>
                                        </p:cTn>
                                        <p:tgtEl>
                                          <p:spTgt spid="89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71" grpId="0" animBg="1"/>
      <p:bldP spid="89188" grpId="0" animBg="1"/>
      <p:bldP spid="89205" grpId="0" animBg="1"/>
      <p:bldP spid="89097" grpId="0" animBg="1"/>
      <p:bldP spid="89098" grpId="0" animBg="1"/>
      <p:bldP spid="89162" grpId="0" animBg="1"/>
      <p:bldP spid="89173" grpId="0" animBg="1"/>
      <p:bldP spid="89180" grpId="0" animBg="1"/>
      <p:bldP spid="89195" grpId="0" animBg="1"/>
      <p:bldP spid="89093" grpId="0" animBg="1" autoUpdateAnimBg="0"/>
      <p:bldP spid="89094" grpId="0" animBg="1" autoUpdateAnimBg="0"/>
      <p:bldP spid="89095" grpId="0" animBg="1" autoUpdateAnimBg="0"/>
      <p:bldP spid="89221" grpId="0" animBg="1" autoUpdateAnimBg="0"/>
      <p:bldP spid="89163" grpId="0" animBg="1"/>
      <p:bldP spid="89190" grpId="0" animBg="1"/>
      <p:bldP spid="8924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77800"/>
            <a:ext cx="7772400" cy="762000"/>
          </a:xfrm>
        </p:spPr>
        <p:txBody>
          <a:bodyPr/>
          <a:lstStyle/>
          <a:p>
            <a:r>
              <a:rPr lang="en-US" altLang="en-US"/>
              <a:t>UML first pass: Statechart diagrams for objects with interesting dynamic behavior</a:t>
            </a:r>
          </a:p>
        </p:txBody>
      </p:sp>
      <p:pic>
        <p:nvPicPr>
          <p:cNvPr id="81924"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77913" y="1295400"/>
            <a:ext cx="6808787" cy="4921250"/>
          </a:xfrm>
          <a:noFill/>
          <a:ln/>
          <a:extLst>
            <a:ext uri="{909E8E84-426E-40DD-AFC4-6F175D3DCCD1}">
              <a14:hiddenFill xmlns:a14="http://schemas.microsoft.com/office/drawing/2010/main">
                <a:solidFill>
                  <a:schemeClr val="accent1"/>
                </a:solidFill>
              </a14:hiddenFill>
            </a:ext>
          </a:extLst>
        </p:spPr>
      </p:pic>
      <p:sp>
        <p:nvSpPr>
          <p:cNvPr id="81925" name="AutoShape 5"/>
          <p:cNvSpPr>
            <a:spLocks noChangeArrowheads="1"/>
          </p:cNvSpPr>
          <p:nvPr/>
        </p:nvSpPr>
        <p:spPr bwMode="auto">
          <a:xfrm>
            <a:off x="7734300" y="762000"/>
            <a:ext cx="914400" cy="609600"/>
          </a:xfrm>
          <a:prstGeom prst="wedgeRoundRectCallout">
            <a:avLst>
              <a:gd name="adj1" fmla="val -70139"/>
              <a:gd name="adj2" fmla="val 12630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State</a:t>
            </a:r>
          </a:p>
        </p:txBody>
      </p:sp>
      <p:sp>
        <p:nvSpPr>
          <p:cNvPr id="81926" name="AutoShape 6"/>
          <p:cNvSpPr>
            <a:spLocks noChangeArrowheads="1"/>
          </p:cNvSpPr>
          <p:nvPr/>
        </p:nvSpPr>
        <p:spPr bwMode="auto">
          <a:xfrm>
            <a:off x="4483100" y="1079500"/>
            <a:ext cx="1524000" cy="609600"/>
          </a:xfrm>
          <a:prstGeom prst="wedgeRoundRectCallout">
            <a:avLst>
              <a:gd name="adj1" fmla="val -81250"/>
              <a:gd name="adj2" fmla="val 117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Initial state</a:t>
            </a:r>
          </a:p>
        </p:txBody>
      </p:sp>
      <p:sp>
        <p:nvSpPr>
          <p:cNvPr id="81927" name="AutoShape 7"/>
          <p:cNvSpPr>
            <a:spLocks noChangeArrowheads="1"/>
          </p:cNvSpPr>
          <p:nvPr/>
        </p:nvSpPr>
        <p:spPr bwMode="auto">
          <a:xfrm>
            <a:off x="3492500" y="5511800"/>
            <a:ext cx="1600200" cy="609600"/>
          </a:xfrm>
          <a:prstGeom prst="wedgeRoundRectCallout">
            <a:avLst>
              <a:gd name="adj1" fmla="val -82144"/>
              <a:gd name="adj2" fmla="val 1588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Final state</a:t>
            </a:r>
          </a:p>
        </p:txBody>
      </p:sp>
      <p:sp>
        <p:nvSpPr>
          <p:cNvPr id="81928" name="AutoShape 8"/>
          <p:cNvSpPr>
            <a:spLocks noChangeArrowheads="1"/>
          </p:cNvSpPr>
          <p:nvPr/>
        </p:nvSpPr>
        <p:spPr bwMode="auto">
          <a:xfrm>
            <a:off x="2247900" y="2514600"/>
            <a:ext cx="1358900" cy="609600"/>
          </a:xfrm>
          <a:prstGeom prst="wedgeRoundRectCallout">
            <a:avLst>
              <a:gd name="adj1" fmla="val -111213"/>
              <a:gd name="adj2" fmla="val 963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Transition</a:t>
            </a:r>
          </a:p>
        </p:txBody>
      </p:sp>
      <p:sp>
        <p:nvSpPr>
          <p:cNvPr id="81929" name="AutoShape 9"/>
          <p:cNvSpPr>
            <a:spLocks noChangeArrowheads="1"/>
          </p:cNvSpPr>
          <p:nvPr/>
        </p:nvSpPr>
        <p:spPr bwMode="auto">
          <a:xfrm>
            <a:off x="457200" y="901700"/>
            <a:ext cx="914400" cy="609600"/>
          </a:xfrm>
          <a:prstGeom prst="wedgeRoundRectCallout">
            <a:avLst>
              <a:gd name="adj1" fmla="val 100694"/>
              <a:gd name="adj2" fmla="val 11380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Event</a:t>
            </a:r>
          </a:p>
        </p:txBody>
      </p:sp>
      <p:sp>
        <p:nvSpPr>
          <p:cNvPr id="81930" name="Text Box 10"/>
          <p:cNvSpPr txBox="1">
            <a:spLocks noChangeArrowheads="1"/>
          </p:cNvSpPr>
          <p:nvPr/>
        </p:nvSpPr>
        <p:spPr bwMode="auto">
          <a:xfrm>
            <a:off x="2352675" y="6210300"/>
            <a:ext cx="62198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Represent behavior as states and transitions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P spid="81926" grpId="0" animBg="1" autoUpdateAnimBg="0"/>
      <p:bldP spid="81927" grpId="0" animBg="1" autoUpdateAnimBg="0"/>
      <p:bldP spid="81928" grpId="0" animBg="1" autoUpdateAnimBg="0"/>
      <p:bldP spid="8192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Other UML Notations</a:t>
            </a:r>
          </a:p>
        </p:txBody>
      </p:sp>
      <p:sp>
        <p:nvSpPr>
          <p:cNvPr id="90115" name="Rectangle 3"/>
          <p:cNvSpPr>
            <a:spLocks noGrp="1" noChangeArrowheads="1"/>
          </p:cNvSpPr>
          <p:nvPr>
            <p:ph type="body" idx="1"/>
          </p:nvPr>
        </p:nvSpPr>
        <p:spPr/>
        <p:txBody>
          <a:bodyPr/>
          <a:lstStyle/>
          <a:p>
            <a:pPr>
              <a:buFont typeface="Symbol" panose="05050102010706020507" pitchFamily="18" charset="2"/>
              <a:buNone/>
            </a:pPr>
            <a:r>
              <a:rPr lang="en-US" altLang="en-US"/>
              <a:t>UML provide other notations that we will be introduced in subsequent lectures, as needed.</a:t>
            </a:r>
          </a:p>
          <a:p>
            <a:endParaRPr lang="en-US" altLang="en-US"/>
          </a:p>
          <a:p>
            <a:r>
              <a:rPr lang="en-US" altLang="en-US"/>
              <a:t>Implementation diagrams</a:t>
            </a:r>
          </a:p>
          <a:p>
            <a:pPr lvl="1"/>
            <a:r>
              <a:rPr lang="en-US" altLang="en-US"/>
              <a:t>Component diagrams</a:t>
            </a:r>
          </a:p>
          <a:p>
            <a:pPr lvl="1"/>
            <a:r>
              <a:rPr lang="en-US" altLang="en-US"/>
              <a:t>Deployment diagrams</a:t>
            </a:r>
          </a:p>
          <a:p>
            <a:pPr lvl="1"/>
            <a:r>
              <a:rPr lang="en-US" altLang="en-US"/>
              <a:t>Introduced in lecture on System Design</a:t>
            </a:r>
          </a:p>
          <a:p>
            <a:r>
              <a:rPr lang="en-US" altLang="en-US"/>
              <a:t>Object constraint language</a:t>
            </a:r>
          </a:p>
          <a:p>
            <a:pPr lvl="1"/>
            <a:r>
              <a:rPr lang="en-US" altLang="en-US"/>
              <a:t>Introduced in lecture on Object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UML Core Conventions</a:t>
            </a:r>
          </a:p>
        </p:txBody>
      </p:sp>
      <p:sp>
        <p:nvSpPr>
          <p:cNvPr id="93187" name="Rectangle 3"/>
          <p:cNvSpPr>
            <a:spLocks noGrp="1" noChangeArrowheads="1"/>
          </p:cNvSpPr>
          <p:nvPr>
            <p:ph type="body" idx="1"/>
          </p:nvPr>
        </p:nvSpPr>
        <p:spPr/>
        <p:txBody>
          <a:bodyPr/>
          <a:lstStyle/>
          <a:p>
            <a:r>
              <a:rPr lang="en-US" altLang="en-US"/>
              <a:t>Rectangles are classes or instances</a:t>
            </a:r>
          </a:p>
          <a:p>
            <a:r>
              <a:rPr lang="en-US" altLang="en-US"/>
              <a:t>Ovals are functions or use cases</a:t>
            </a:r>
          </a:p>
          <a:p>
            <a:r>
              <a:rPr lang="en-US" altLang="en-US"/>
              <a:t>Instances are denoted with an underlined names</a:t>
            </a:r>
          </a:p>
          <a:p>
            <a:pPr lvl="1"/>
            <a:r>
              <a:rPr lang="en-US" altLang="en-US" u="sng">
                <a:latin typeface="Courier" charset="0"/>
              </a:rPr>
              <a:t>myWatch:SimpleWatch</a:t>
            </a:r>
          </a:p>
          <a:p>
            <a:pPr lvl="1"/>
            <a:r>
              <a:rPr lang="en-US" altLang="en-US" u="sng">
                <a:latin typeface="Courier" charset="0"/>
              </a:rPr>
              <a:t>Joe:Firefighter</a:t>
            </a:r>
          </a:p>
          <a:p>
            <a:r>
              <a:rPr lang="en-US" altLang="en-US"/>
              <a:t>Types are denoted with non underlined names</a:t>
            </a:r>
          </a:p>
          <a:p>
            <a:pPr lvl="1"/>
            <a:r>
              <a:rPr lang="en-US" altLang="en-US">
                <a:latin typeface="Courier" charset="0"/>
              </a:rPr>
              <a:t>SimpleWatch</a:t>
            </a:r>
            <a:endParaRPr lang="en-US" altLang="en-US"/>
          </a:p>
          <a:p>
            <a:pPr lvl="1"/>
            <a:r>
              <a:rPr lang="en-US" altLang="en-US">
                <a:latin typeface="Courier" charset="0"/>
              </a:rPr>
              <a:t>Firefighter</a:t>
            </a:r>
            <a:endParaRPr lang="en-US" altLang="en-US"/>
          </a:p>
          <a:p>
            <a:r>
              <a:rPr lang="en-US" altLang="en-US"/>
              <a:t>Diagrams are graphs</a:t>
            </a:r>
          </a:p>
          <a:p>
            <a:pPr lvl="1"/>
            <a:r>
              <a:rPr lang="en-US" altLang="en-US"/>
              <a:t>Nodes are entities</a:t>
            </a:r>
          </a:p>
          <a:p>
            <a:pPr lvl="1"/>
            <a:r>
              <a:rPr lang="en-US" altLang="en-US"/>
              <a:t>Arcs are relationships between entities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31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318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31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18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318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3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Use Case Diagrams</a:t>
            </a:r>
          </a:p>
        </p:txBody>
      </p:sp>
      <p:sp>
        <p:nvSpPr>
          <p:cNvPr id="94212" name="Rectangle 4"/>
          <p:cNvSpPr>
            <a:spLocks noGrp="1" noChangeArrowheads="1"/>
          </p:cNvSpPr>
          <p:nvPr>
            <p:ph type="body" sz="half" idx="2"/>
          </p:nvPr>
        </p:nvSpPr>
        <p:spPr>
          <a:xfrm>
            <a:off x="4564063" y="1295400"/>
            <a:ext cx="4046537" cy="4921250"/>
          </a:xfrm>
        </p:spPr>
        <p:txBody>
          <a:bodyPr/>
          <a:lstStyle/>
          <a:p>
            <a:r>
              <a:rPr lang="en-US" altLang="en-US" sz="2000"/>
              <a:t>Used during requirements elicitation to represent external behavior</a:t>
            </a:r>
          </a:p>
          <a:p>
            <a:endParaRPr lang="en-US" altLang="en-US" sz="2000"/>
          </a:p>
          <a:p>
            <a:r>
              <a:rPr lang="en-US" altLang="en-US" sz="2000" b="1" i="1"/>
              <a:t>Actors</a:t>
            </a:r>
            <a:r>
              <a:rPr lang="en-US" altLang="en-US" sz="2000"/>
              <a:t> represent roles, that is, a type of user of the system</a:t>
            </a:r>
          </a:p>
          <a:p>
            <a:r>
              <a:rPr lang="en-US" altLang="en-US" sz="2000" b="1" i="1"/>
              <a:t>Use cases</a:t>
            </a:r>
            <a:r>
              <a:rPr lang="en-US" altLang="en-US" sz="2000"/>
              <a:t> represent a sequence of interaction for a  type of functionality</a:t>
            </a:r>
          </a:p>
          <a:p>
            <a:r>
              <a:rPr lang="en-US" altLang="en-US" sz="2000"/>
              <a:t>The use case model is  the set of all use cases. It is a complete description of the functionality of the  system and its environment</a:t>
            </a:r>
          </a:p>
        </p:txBody>
      </p:sp>
      <p:grpSp>
        <p:nvGrpSpPr>
          <p:cNvPr id="94228" name="Group 20"/>
          <p:cNvGrpSpPr>
            <a:grpSpLocks/>
          </p:cNvGrpSpPr>
          <p:nvPr/>
        </p:nvGrpSpPr>
        <p:grpSpPr bwMode="auto">
          <a:xfrm>
            <a:off x="820738" y="1754188"/>
            <a:ext cx="1643062" cy="1677987"/>
            <a:chOff x="517" y="1105"/>
            <a:chExt cx="1035" cy="1057"/>
          </a:xfrm>
        </p:grpSpPr>
        <p:grpSp>
          <p:nvGrpSpPr>
            <p:cNvPr id="94225" name="Group 17"/>
            <p:cNvGrpSpPr>
              <a:grpSpLocks/>
            </p:cNvGrpSpPr>
            <p:nvPr/>
          </p:nvGrpSpPr>
          <p:grpSpPr bwMode="auto">
            <a:xfrm>
              <a:off x="825" y="1105"/>
              <a:ext cx="445" cy="783"/>
              <a:chOff x="659" y="1833"/>
              <a:chExt cx="299" cy="526"/>
            </a:xfrm>
          </p:grpSpPr>
          <p:sp>
            <p:nvSpPr>
              <p:cNvPr id="94214" name="Freeform 6"/>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4215" name="Line 7"/>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4216" name="Line 8"/>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4217"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IN"/>
              </a:p>
            </p:txBody>
          </p:sp>
        </p:grpSp>
        <p:sp>
          <p:nvSpPr>
            <p:cNvPr id="94218" name="Rectangle 10"/>
            <p:cNvSpPr>
              <a:spLocks noChangeArrowheads="1"/>
            </p:cNvSpPr>
            <p:nvPr/>
          </p:nvSpPr>
          <p:spPr bwMode="auto">
            <a:xfrm>
              <a:off x="517" y="1932"/>
              <a:ext cx="10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a:solidFill>
                    <a:srgbClr val="000000"/>
                  </a:solidFill>
                  <a:latin typeface="Courier" charset="0"/>
                </a:rPr>
                <a:t>Passenger</a:t>
              </a:r>
              <a:endParaRPr lang="en-US" altLang="en-US" b="0">
                <a:solidFill>
                  <a:schemeClr val="tx1"/>
                </a:solidFill>
              </a:endParaRPr>
            </a:p>
          </p:txBody>
        </p:sp>
      </p:grpSp>
      <p:grpSp>
        <p:nvGrpSpPr>
          <p:cNvPr id="94223" name="Group 15"/>
          <p:cNvGrpSpPr>
            <a:grpSpLocks/>
          </p:cNvGrpSpPr>
          <p:nvPr/>
        </p:nvGrpSpPr>
        <p:grpSpPr bwMode="auto">
          <a:xfrm>
            <a:off x="2332038" y="4257675"/>
            <a:ext cx="2555875" cy="1168400"/>
            <a:chOff x="2212" y="1949"/>
            <a:chExt cx="1082" cy="495"/>
          </a:xfrm>
        </p:grpSpPr>
        <p:sp>
          <p:nvSpPr>
            <p:cNvPr id="94220" name="Oval 12"/>
            <p:cNvSpPr>
              <a:spLocks noChangeArrowheads="1"/>
            </p:cNvSpPr>
            <p:nvPr/>
          </p:nvSpPr>
          <p:spPr bwMode="auto">
            <a:xfrm>
              <a:off x="2339" y="1949"/>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4221" name="Rectangle 13"/>
            <p:cNvSpPr>
              <a:spLocks noChangeArrowheads="1"/>
            </p:cNvSpPr>
            <p:nvPr/>
          </p:nvSpPr>
          <p:spPr bwMode="auto">
            <a:xfrm>
              <a:off x="2212" y="2289"/>
              <a:ext cx="10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a:solidFill>
                    <a:srgbClr val="000000"/>
                  </a:solidFill>
                  <a:latin typeface="Courier" charset="0"/>
                </a:rPr>
                <a:t>PurchaseTicket</a:t>
              </a:r>
              <a:endParaRPr lang="en-US" altLang="en-US" b="0">
                <a:solidFill>
                  <a:schemeClr val="tx1"/>
                </a:solidFill>
              </a:endParaRPr>
            </a:p>
          </p:txBody>
        </p:sp>
      </p:grpSp>
      <p:sp>
        <p:nvSpPr>
          <p:cNvPr id="94222" name="Line 14"/>
          <p:cNvSpPr>
            <a:spLocks noChangeShapeType="1"/>
          </p:cNvSpPr>
          <p:nvPr/>
        </p:nvSpPr>
        <p:spPr bwMode="auto">
          <a:xfrm>
            <a:off x="2155825" y="3624263"/>
            <a:ext cx="582613" cy="509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Actors</a:t>
            </a:r>
          </a:p>
        </p:txBody>
      </p:sp>
      <p:sp>
        <p:nvSpPr>
          <p:cNvPr id="97284" name="Rectangle 4"/>
          <p:cNvSpPr>
            <a:spLocks noGrp="1" noChangeArrowheads="1"/>
          </p:cNvSpPr>
          <p:nvPr>
            <p:ph type="body" sz="half" idx="2"/>
          </p:nvPr>
        </p:nvSpPr>
        <p:spPr>
          <a:xfrm>
            <a:off x="2392363" y="1295400"/>
            <a:ext cx="6218237" cy="4921250"/>
          </a:xfrm>
        </p:spPr>
        <p:txBody>
          <a:bodyPr/>
          <a:lstStyle/>
          <a:p>
            <a:r>
              <a:rPr lang="en-US" altLang="en-US"/>
              <a:t>An actor models an external entity which communicates with the system:</a:t>
            </a:r>
          </a:p>
          <a:p>
            <a:pPr lvl="1"/>
            <a:r>
              <a:rPr lang="en-US" altLang="en-US"/>
              <a:t>User</a:t>
            </a:r>
          </a:p>
          <a:p>
            <a:pPr lvl="1"/>
            <a:r>
              <a:rPr lang="en-US" altLang="en-US"/>
              <a:t>External system</a:t>
            </a:r>
          </a:p>
          <a:p>
            <a:pPr lvl="1"/>
            <a:r>
              <a:rPr lang="en-US" altLang="en-US"/>
              <a:t>Physical environment</a:t>
            </a:r>
          </a:p>
          <a:p>
            <a:r>
              <a:rPr lang="en-US" altLang="en-US"/>
              <a:t>An actor has a unique name and an optional description.</a:t>
            </a:r>
          </a:p>
          <a:p>
            <a:r>
              <a:rPr lang="en-US" altLang="en-US"/>
              <a:t>Examples:</a:t>
            </a:r>
          </a:p>
          <a:p>
            <a:pPr lvl="1"/>
            <a:r>
              <a:rPr lang="en-US" altLang="en-US"/>
              <a:t>Passenger: A person in the train</a:t>
            </a:r>
          </a:p>
          <a:p>
            <a:pPr lvl="1"/>
            <a:r>
              <a:rPr lang="en-US" altLang="en-US"/>
              <a:t>GPS satellite: Provides the system with  GPS coordinates</a:t>
            </a:r>
          </a:p>
        </p:txBody>
      </p:sp>
      <p:grpSp>
        <p:nvGrpSpPr>
          <p:cNvPr id="97292" name="Group 12"/>
          <p:cNvGrpSpPr>
            <a:grpSpLocks/>
          </p:cNvGrpSpPr>
          <p:nvPr/>
        </p:nvGrpSpPr>
        <p:grpSpPr bwMode="auto">
          <a:xfrm>
            <a:off x="693738" y="2122488"/>
            <a:ext cx="1643062" cy="1679575"/>
            <a:chOff x="1021" y="1337"/>
            <a:chExt cx="1035" cy="1058"/>
          </a:xfrm>
        </p:grpSpPr>
        <p:grpSp>
          <p:nvGrpSpPr>
            <p:cNvPr id="97286" name="Group 6"/>
            <p:cNvGrpSpPr>
              <a:grpSpLocks/>
            </p:cNvGrpSpPr>
            <p:nvPr/>
          </p:nvGrpSpPr>
          <p:grpSpPr bwMode="auto">
            <a:xfrm>
              <a:off x="1297" y="1337"/>
              <a:ext cx="445" cy="783"/>
              <a:chOff x="659" y="1833"/>
              <a:chExt cx="299" cy="526"/>
            </a:xfrm>
          </p:grpSpPr>
          <p:sp>
            <p:nvSpPr>
              <p:cNvPr id="97287" name="Freeform 7"/>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288" name="Line 8"/>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289" name="Line 9"/>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290" name="Oval 10"/>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IN"/>
              </a:p>
            </p:txBody>
          </p:sp>
        </p:grpSp>
        <p:sp>
          <p:nvSpPr>
            <p:cNvPr id="97291" name="Rectangle 11"/>
            <p:cNvSpPr>
              <a:spLocks noChangeArrowheads="1"/>
            </p:cNvSpPr>
            <p:nvPr/>
          </p:nvSpPr>
          <p:spPr bwMode="auto">
            <a:xfrm>
              <a:off x="1021" y="2165"/>
              <a:ext cx="10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a:solidFill>
                    <a:srgbClr val="000000"/>
                  </a:solidFill>
                  <a:latin typeface="Courier" charset="0"/>
                </a:rPr>
                <a:t>Passenger</a:t>
              </a:r>
              <a:endParaRPr lang="en-US" altLang="en-US" b="0">
                <a:solidFill>
                  <a:schemeClr val="tx1"/>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Use Case</a:t>
            </a:r>
          </a:p>
        </p:txBody>
      </p:sp>
      <p:sp>
        <p:nvSpPr>
          <p:cNvPr id="96260" name="Rectangle 4"/>
          <p:cNvSpPr>
            <a:spLocks noGrp="1" noChangeArrowheads="1"/>
          </p:cNvSpPr>
          <p:nvPr>
            <p:ph type="body" sz="half" idx="2"/>
          </p:nvPr>
        </p:nvSpPr>
        <p:spPr>
          <a:xfrm>
            <a:off x="2998788" y="1295400"/>
            <a:ext cx="5611812" cy="4921250"/>
          </a:xfrm>
        </p:spPr>
        <p:txBody>
          <a:bodyPr/>
          <a:lstStyle/>
          <a:p>
            <a:pPr>
              <a:buFont typeface="Symbol" panose="05050102010706020507" pitchFamily="18" charset="2"/>
              <a:buNone/>
            </a:pPr>
            <a:r>
              <a:rPr lang="en-US" altLang="en-US"/>
              <a:t>A use case represents a class of functionality provided by the system as an event flow.</a:t>
            </a:r>
          </a:p>
          <a:p>
            <a:pPr>
              <a:buFont typeface="Symbol" panose="05050102010706020507" pitchFamily="18" charset="2"/>
              <a:buNone/>
            </a:pPr>
            <a:endParaRPr lang="en-US" altLang="en-US"/>
          </a:p>
          <a:p>
            <a:pPr>
              <a:buFont typeface="Symbol" panose="05050102010706020507" pitchFamily="18" charset="2"/>
              <a:buNone/>
            </a:pPr>
            <a:r>
              <a:rPr lang="en-US" altLang="en-US"/>
              <a:t>A use case consists of:</a:t>
            </a:r>
          </a:p>
          <a:p>
            <a:r>
              <a:rPr lang="en-US" altLang="en-US"/>
              <a:t>Unique name</a:t>
            </a:r>
          </a:p>
          <a:p>
            <a:r>
              <a:rPr lang="en-US" altLang="en-US"/>
              <a:t>Participating actors</a:t>
            </a:r>
          </a:p>
          <a:p>
            <a:r>
              <a:rPr lang="en-US" altLang="en-US"/>
              <a:t>Entry conditions</a:t>
            </a:r>
          </a:p>
          <a:p>
            <a:r>
              <a:rPr lang="en-US" altLang="en-US"/>
              <a:t>Flow of events</a:t>
            </a:r>
          </a:p>
          <a:p>
            <a:r>
              <a:rPr lang="en-US" altLang="en-US"/>
              <a:t>Exit conditions</a:t>
            </a:r>
          </a:p>
          <a:p>
            <a:r>
              <a:rPr lang="en-US" altLang="en-US"/>
              <a:t>Special requirements</a:t>
            </a:r>
            <a:endParaRPr lang="en-US" altLang="en-US" sz="2000"/>
          </a:p>
        </p:txBody>
      </p:sp>
      <p:grpSp>
        <p:nvGrpSpPr>
          <p:cNvPr id="96261" name="Group 5"/>
          <p:cNvGrpSpPr>
            <a:grpSpLocks/>
          </p:cNvGrpSpPr>
          <p:nvPr/>
        </p:nvGrpSpPr>
        <p:grpSpPr bwMode="auto">
          <a:xfrm>
            <a:off x="325438" y="2505075"/>
            <a:ext cx="2555875" cy="1168400"/>
            <a:chOff x="2212" y="1949"/>
            <a:chExt cx="1082" cy="495"/>
          </a:xfrm>
        </p:grpSpPr>
        <p:sp>
          <p:nvSpPr>
            <p:cNvPr id="96262" name="Oval 6"/>
            <p:cNvSpPr>
              <a:spLocks noChangeArrowheads="1"/>
            </p:cNvSpPr>
            <p:nvPr/>
          </p:nvSpPr>
          <p:spPr bwMode="auto">
            <a:xfrm>
              <a:off x="2339" y="1949"/>
              <a:ext cx="753" cy="32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6263" name="Rectangle 7"/>
            <p:cNvSpPr>
              <a:spLocks noChangeArrowheads="1"/>
            </p:cNvSpPr>
            <p:nvPr/>
          </p:nvSpPr>
          <p:spPr bwMode="auto">
            <a:xfrm>
              <a:off x="2212" y="2289"/>
              <a:ext cx="10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a:solidFill>
                    <a:srgbClr val="000000"/>
                  </a:solidFill>
                  <a:latin typeface="Courier" charset="0"/>
                </a:rPr>
                <a:t>PurchaseTicket</a:t>
              </a:r>
              <a:endParaRPr lang="en-US" altLang="en-US" b="0">
                <a:solidFill>
                  <a:schemeClr val="tx1"/>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Use Case Diagram: Example</a:t>
            </a:r>
          </a:p>
        </p:txBody>
      </p:sp>
      <p:sp>
        <p:nvSpPr>
          <p:cNvPr id="98307" name="Rectangle 3"/>
          <p:cNvSpPr>
            <a:spLocks noGrp="1" noChangeArrowheads="1"/>
          </p:cNvSpPr>
          <p:nvPr>
            <p:ph type="body" sz="half" idx="1"/>
          </p:nvPr>
        </p:nvSpPr>
        <p:spPr>
          <a:xfrm>
            <a:off x="355600" y="1295400"/>
            <a:ext cx="4046538" cy="4921250"/>
          </a:xfrm>
        </p:spPr>
        <p:txBody>
          <a:bodyPr/>
          <a:lstStyle/>
          <a:p>
            <a:pPr>
              <a:buFont typeface="Symbol" panose="05050102010706020507" pitchFamily="18" charset="2"/>
              <a:buNone/>
            </a:pPr>
            <a:r>
              <a:rPr lang="en-US" altLang="en-US" sz="2000" i="1"/>
              <a:t>Name:</a:t>
            </a:r>
            <a:r>
              <a:rPr lang="en-US" altLang="en-US" sz="2000"/>
              <a:t> </a:t>
            </a:r>
            <a:r>
              <a:rPr lang="en-US" altLang="en-US" sz="2000">
                <a:latin typeface="Courier" charset="0"/>
              </a:rPr>
              <a:t>Purchase ticket</a:t>
            </a:r>
            <a:endParaRPr lang="en-US" altLang="en-US" sz="2000"/>
          </a:p>
          <a:p>
            <a:pPr>
              <a:buFont typeface="Symbol" panose="05050102010706020507" pitchFamily="18" charset="2"/>
              <a:buNone/>
            </a:pPr>
            <a:endParaRPr lang="en-US" altLang="en-US" sz="2000"/>
          </a:p>
          <a:p>
            <a:pPr>
              <a:buFont typeface="Symbol" panose="05050102010706020507" pitchFamily="18" charset="2"/>
              <a:buNone/>
            </a:pPr>
            <a:r>
              <a:rPr lang="en-US" altLang="en-US" sz="2000" i="1"/>
              <a:t>Participating actor:</a:t>
            </a:r>
            <a:r>
              <a:rPr lang="en-US" altLang="en-US" sz="2000"/>
              <a:t> </a:t>
            </a:r>
            <a:r>
              <a:rPr lang="en-US" altLang="en-US" sz="2000">
                <a:latin typeface="Courier" charset="0"/>
              </a:rPr>
              <a:t>Passenger</a:t>
            </a:r>
            <a:endParaRPr lang="en-US" altLang="en-US" sz="2000"/>
          </a:p>
          <a:p>
            <a:pPr>
              <a:buFont typeface="Symbol" panose="05050102010706020507" pitchFamily="18" charset="2"/>
              <a:buNone/>
            </a:pPr>
            <a:endParaRPr lang="en-US" altLang="en-US" sz="2000"/>
          </a:p>
          <a:p>
            <a:pPr>
              <a:buFont typeface="Symbol" panose="05050102010706020507" pitchFamily="18" charset="2"/>
              <a:buNone/>
            </a:pPr>
            <a:r>
              <a:rPr lang="en-US" altLang="en-US" sz="2000" i="1"/>
              <a:t>Entry condition:</a:t>
            </a:r>
            <a:r>
              <a:rPr lang="en-US" altLang="en-US" sz="2000"/>
              <a:t> </a:t>
            </a:r>
          </a:p>
          <a:p>
            <a:r>
              <a:rPr lang="en-US" altLang="en-US" sz="2000">
                <a:latin typeface="Courier" charset="0"/>
              </a:rPr>
              <a:t>Passenger</a:t>
            </a:r>
            <a:r>
              <a:rPr lang="en-US" altLang="en-US" sz="2000"/>
              <a:t> standing in front of ticket distributor.</a:t>
            </a:r>
          </a:p>
          <a:p>
            <a:r>
              <a:rPr lang="en-US" altLang="en-US" sz="2000">
                <a:latin typeface="Courier" charset="0"/>
              </a:rPr>
              <a:t>Passenger</a:t>
            </a:r>
            <a:r>
              <a:rPr lang="en-US" altLang="en-US" sz="2000"/>
              <a:t> has sufficient money to purchase ticket.</a:t>
            </a:r>
          </a:p>
          <a:p>
            <a:endParaRPr lang="en-US" altLang="en-US" sz="2000"/>
          </a:p>
          <a:p>
            <a:pPr>
              <a:buFont typeface="Symbol" panose="05050102010706020507" pitchFamily="18" charset="2"/>
              <a:buNone/>
            </a:pPr>
            <a:r>
              <a:rPr lang="en-US" altLang="en-US" sz="2000" i="1"/>
              <a:t>Exit condition:</a:t>
            </a:r>
          </a:p>
          <a:p>
            <a:r>
              <a:rPr lang="en-US" altLang="en-US" sz="2000">
                <a:latin typeface="Courier" charset="0"/>
              </a:rPr>
              <a:t>Passenger</a:t>
            </a:r>
            <a:r>
              <a:rPr lang="en-US" altLang="en-US" sz="2000"/>
              <a:t> has ticket.</a:t>
            </a:r>
          </a:p>
        </p:txBody>
      </p:sp>
      <p:sp>
        <p:nvSpPr>
          <p:cNvPr id="98308" name="Rectangle 4"/>
          <p:cNvSpPr>
            <a:spLocks noGrp="1" noChangeArrowheads="1"/>
          </p:cNvSpPr>
          <p:nvPr>
            <p:ph type="body" sz="half" idx="2"/>
          </p:nvPr>
        </p:nvSpPr>
        <p:spPr>
          <a:xfrm>
            <a:off x="4564063" y="1295400"/>
            <a:ext cx="4046537" cy="4921250"/>
          </a:xfrm>
        </p:spPr>
        <p:txBody>
          <a:bodyPr/>
          <a:lstStyle/>
          <a:p>
            <a:pPr>
              <a:buFont typeface="Symbol" panose="05050102010706020507" pitchFamily="18" charset="2"/>
              <a:buNone/>
            </a:pPr>
            <a:r>
              <a:rPr lang="en-US" altLang="en-US" sz="2000" i="1"/>
              <a:t>Event flow:</a:t>
            </a:r>
            <a:endParaRPr lang="en-US" altLang="en-US" sz="2000"/>
          </a:p>
          <a:p>
            <a:pPr>
              <a:buFont typeface="Symbol" panose="05050102010706020507" pitchFamily="18" charset="2"/>
              <a:buNone/>
            </a:pPr>
            <a:r>
              <a:rPr lang="en-US" altLang="en-US" sz="2000"/>
              <a:t>1. </a:t>
            </a:r>
            <a:r>
              <a:rPr lang="en-US" altLang="en-US" sz="2000">
                <a:latin typeface="Courier" charset="0"/>
              </a:rPr>
              <a:t>Passenger</a:t>
            </a:r>
            <a:r>
              <a:rPr lang="en-US" altLang="en-US" sz="2000"/>
              <a:t> selects the number of zones to be traveled.</a:t>
            </a:r>
          </a:p>
          <a:p>
            <a:pPr>
              <a:buFont typeface="Symbol" panose="05050102010706020507" pitchFamily="18" charset="2"/>
              <a:buNone/>
            </a:pPr>
            <a:r>
              <a:rPr lang="en-US" altLang="en-US" sz="2000"/>
              <a:t>2. Distributor displays the amount due.</a:t>
            </a:r>
          </a:p>
          <a:p>
            <a:pPr>
              <a:buFont typeface="Symbol" panose="05050102010706020507" pitchFamily="18" charset="2"/>
              <a:buNone/>
            </a:pPr>
            <a:r>
              <a:rPr lang="en-US" altLang="en-US" sz="2000"/>
              <a:t>3. </a:t>
            </a:r>
            <a:r>
              <a:rPr lang="en-US" altLang="en-US" sz="2000">
                <a:latin typeface="Courier" charset="0"/>
              </a:rPr>
              <a:t>Passenger</a:t>
            </a:r>
            <a:r>
              <a:rPr lang="en-US" altLang="en-US" sz="2000"/>
              <a:t> inserts money, of at least the amount due.</a:t>
            </a:r>
          </a:p>
          <a:p>
            <a:pPr>
              <a:buFont typeface="Symbol" panose="05050102010706020507" pitchFamily="18" charset="2"/>
              <a:buNone/>
            </a:pPr>
            <a:r>
              <a:rPr lang="en-US" altLang="en-US" sz="2000"/>
              <a:t>4. Distributor returns change.</a:t>
            </a:r>
          </a:p>
          <a:p>
            <a:pPr>
              <a:buFont typeface="Symbol" panose="05050102010706020507" pitchFamily="18" charset="2"/>
              <a:buNone/>
            </a:pPr>
            <a:r>
              <a:rPr lang="en-US" altLang="en-US" sz="2000"/>
              <a:t>5. Distributor issues ticket.</a:t>
            </a:r>
          </a:p>
          <a:p>
            <a:pPr>
              <a:buFont typeface="Symbol" panose="05050102010706020507" pitchFamily="18" charset="2"/>
              <a:buNone/>
            </a:pPr>
            <a:endParaRPr lang="en-US" altLang="en-US" sz="2000"/>
          </a:p>
          <a:p>
            <a:endParaRPr lang="en-US" altLang="en-US" sz="2000"/>
          </a:p>
        </p:txBody>
      </p:sp>
      <p:sp>
        <p:nvSpPr>
          <p:cNvPr id="98309" name="Text Box 5"/>
          <p:cNvSpPr txBox="1">
            <a:spLocks noChangeArrowheads="1"/>
          </p:cNvSpPr>
          <p:nvPr/>
        </p:nvSpPr>
        <p:spPr bwMode="auto">
          <a:xfrm>
            <a:off x="4324350" y="4833938"/>
            <a:ext cx="30321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800" b="0"/>
              <a:t>Anything</a:t>
            </a:r>
            <a:r>
              <a:rPr lang="en-US" altLang="en-US" b="0"/>
              <a:t> </a:t>
            </a:r>
            <a:r>
              <a:rPr lang="en-US" altLang="en-US" sz="2800" b="0"/>
              <a:t>missing</a:t>
            </a:r>
            <a:r>
              <a:rPr lang="en-US" altLang="en-US" b="0"/>
              <a:t>?</a:t>
            </a:r>
          </a:p>
        </p:txBody>
      </p:sp>
      <p:sp>
        <p:nvSpPr>
          <p:cNvPr id="98310" name="Text Box 6"/>
          <p:cNvSpPr txBox="1">
            <a:spLocks noChangeArrowheads="1"/>
          </p:cNvSpPr>
          <p:nvPr/>
        </p:nvSpPr>
        <p:spPr bwMode="auto">
          <a:xfrm>
            <a:off x="4295775" y="5570538"/>
            <a:ext cx="31527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800" b="0"/>
              <a:t>Exceptional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0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307">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830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830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8308">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8308">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8308">
                                            <p:txEl>
                                              <p:pRg st="3" end="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8308">
                                            <p:txEl>
                                              <p:pRg st="4" end="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8308">
                                            <p:txEl>
                                              <p:pRg st="5" end="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830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P spid="98308" grpId="0" build="p" autoUpdateAnimBg="0"/>
      <p:bldP spid="98309" grpId="0" autoUpdateAnimBg="0"/>
      <p:bldP spid="9831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The </a:t>
            </a:r>
            <a:r>
              <a:rPr lang="en-US" altLang="en-US" sz="2400" i="0">
                <a:latin typeface="Courier" charset="0"/>
              </a:rPr>
              <a:t>&lt;&lt;extends&gt;&gt; </a:t>
            </a:r>
            <a:r>
              <a:rPr lang="en-US" altLang="en-US"/>
              <a:t>Relationship</a:t>
            </a:r>
          </a:p>
        </p:txBody>
      </p:sp>
      <p:sp>
        <p:nvSpPr>
          <p:cNvPr id="99332" name="Rectangle 4"/>
          <p:cNvSpPr>
            <a:spLocks noGrp="1" noChangeArrowheads="1"/>
          </p:cNvSpPr>
          <p:nvPr>
            <p:ph type="body" sz="half" idx="2"/>
          </p:nvPr>
        </p:nvSpPr>
        <p:spPr>
          <a:xfrm>
            <a:off x="4856163" y="971550"/>
            <a:ext cx="4046537" cy="4800600"/>
          </a:xfrm>
        </p:spPr>
        <p:txBody>
          <a:bodyPr/>
          <a:lstStyle/>
          <a:p>
            <a:r>
              <a:rPr lang="en-US" altLang="en-US" sz="1800">
                <a:latin typeface="Courier" charset="0"/>
              </a:rPr>
              <a:t>&lt;&lt;extends&gt;&gt;</a:t>
            </a:r>
            <a:r>
              <a:rPr lang="en-US" altLang="en-US" sz="2000"/>
              <a:t> relationships represent exceptional or seldom invoked cases.</a:t>
            </a:r>
          </a:p>
          <a:p>
            <a:r>
              <a:rPr lang="en-US" altLang="en-US" sz="2000"/>
              <a:t>The exceptional event flows are factored out of the main event flow for clarity.</a:t>
            </a:r>
          </a:p>
          <a:p>
            <a:r>
              <a:rPr lang="en-US" altLang="en-US" sz="2000"/>
              <a:t>Use cases representing exceptional flows can extend more than one use case.</a:t>
            </a:r>
          </a:p>
          <a:p>
            <a:r>
              <a:rPr lang="en-US" altLang="en-US" sz="2000"/>
              <a:t>The direction of a </a:t>
            </a:r>
            <a:r>
              <a:rPr lang="en-US" altLang="en-US" sz="1800">
                <a:latin typeface="Courier" charset="0"/>
              </a:rPr>
              <a:t>&lt;&lt;extends&gt;&gt;</a:t>
            </a:r>
            <a:r>
              <a:rPr lang="en-US" altLang="en-US" sz="2000"/>
              <a:t> relationship is to the extended use case</a:t>
            </a:r>
          </a:p>
        </p:txBody>
      </p:sp>
      <p:grpSp>
        <p:nvGrpSpPr>
          <p:cNvPr id="99375" name="Group 47"/>
          <p:cNvGrpSpPr>
            <a:grpSpLocks/>
          </p:cNvGrpSpPr>
          <p:nvPr/>
        </p:nvGrpSpPr>
        <p:grpSpPr bwMode="auto">
          <a:xfrm>
            <a:off x="2135188" y="1271588"/>
            <a:ext cx="1911350" cy="2357437"/>
            <a:chOff x="945" y="801"/>
            <a:chExt cx="1204" cy="1485"/>
          </a:xfrm>
        </p:grpSpPr>
        <p:grpSp>
          <p:nvGrpSpPr>
            <p:cNvPr id="99346" name="Group 18"/>
            <p:cNvGrpSpPr>
              <a:grpSpLocks/>
            </p:cNvGrpSpPr>
            <p:nvPr/>
          </p:nvGrpSpPr>
          <p:grpSpPr bwMode="auto">
            <a:xfrm>
              <a:off x="1160" y="801"/>
              <a:ext cx="774" cy="694"/>
              <a:chOff x="1616" y="801"/>
              <a:chExt cx="774" cy="694"/>
            </a:xfrm>
          </p:grpSpPr>
          <p:grpSp>
            <p:nvGrpSpPr>
              <p:cNvPr id="99334" name="Group 6"/>
              <p:cNvGrpSpPr>
                <a:grpSpLocks/>
              </p:cNvGrpSpPr>
              <p:nvPr/>
            </p:nvGrpSpPr>
            <p:grpSpPr bwMode="auto">
              <a:xfrm>
                <a:off x="1863" y="801"/>
                <a:ext cx="280" cy="493"/>
                <a:chOff x="659" y="1833"/>
                <a:chExt cx="299" cy="526"/>
              </a:xfrm>
            </p:grpSpPr>
            <p:sp>
              <p:nvSpPr>
                <p:cNvPr id="99335" name="Freeform 7"/>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36" name="Line 8"/>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337" name="Line 9"/>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9338" name="Oval 10"/>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IN"/>
                </a:p>
              </p:txBody>
            </p:sp>
          </p:grpSp>
          <p:sp>
            <p:nvSpPr>
              <p:cNvPr id="99339" name="Rectangle 11"/>
              <p:cNvSpPr>
                <a:spLocks noChangeArrowheads="1"/>
              </p:cNvSpPr>
              <p:nvPr/>
            </p:nvSpPr>
            <p:spPr bwMode="auto">
              <a:xfrm>
                <a:off x="1616" y="1322"/>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Passenger</a:t>
                </a:r>
                <a:endParaRPr lang="en-US" altLang="en-US" sz="1800" b="0">
                  <a:solidFill>
                    <a:schemeClr val="tx1"/>
                  </a:solidFill>
                </a:endParaRPr>
              </a:p>
            </p:txBody>
          </p:sp>
        </p:grpSp>
        <p:grpSp>
          <p:nvGrpSpPr>
            <p:cNvPr id="99345" name="Group 17"/>
            <p:cNvGrpSpPr>
              <a:grpSpLocks/>
            </p:cNvGrpSpPr>
            <p:nvPr/>
          </p:nvGrpSpPr>
          <p:grpSpPr bwMode="auto">
            <a:xfrm>
              <a:off x="945" y="1795"/>
              <a:ext cx="1204" cy="491"/>
              <a:chOff x="1401" y="1795"/>
              <a:chExt cx="1204" cy="491"/>
            </a:xfrm>
          </p:grpSpPr>
          <p:sp>
            <p:nvSpPr>
              <p:cNvPr id="99341" name="Oval 13"/>
              <p:cNvSpPr>
                <a:spLocks noChangeArrowheads="1"/>
              </p:cNvSpPr>
              <p:nvPr/>
            </p:nvSpPr>
            <p:spPr bwMode="auto">
              <a:xfrm>
                <a:off x="1650" y="1795"/>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42" name="Rectangle 14"/>
              <p:cNvSpPr>
                <a:spLocks noChangeArrowheads="1"/>
              </p:cNvSpPr>
              <p:nvPr/>
            </p:nvSpPr>
            <p:spPr bwMode="auto">
              <a:xfrm>
                <a:off x="1401" y="2113"/>
                <a:ext cx="12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PurchaseTicket</a:t>
                </a:r>
                <a:endParaRPr lang="en-US" altLang="en-US" sz="1800" b="0">
                  <a:solidFill>
                    <a:schemeClr val="tx1"/>
                  </a:solidFill>
                </a:endParaRPr>
              </a:p>
            </p:txBody>
          </p:sp>
        </p:grpSp>
        <p:sp>
          <p:nvSpPr>
            <p:cNvPr id="99343" name="Line 15"/>
            <p:cNvSpPr>
              <a:spLocks noChangeShapeType="1"/>
            </p:cNvSpPr>
            <p:nvPr/>
          </p:nvSpPr>
          <p:spPr bwMode="auto">
            <a:xfrm flipH="1">
              <a:off x="1546" y="1543"/>
              <a:ext cx="1" cy="2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99380" name="Group 52"/>
          <p:cNvGrpSpPr>
            <a:grpSpLocks/>
          </p:cNvGrpSpPr>
          <p:nvPr/>
        </p:nvGrpSpPr>
        <p:grpSpPr bwMode="auto">
          <a:xfrm>
            <a:off x="3662363" y="3732213"/>
            <a:ext cx="3481387" cy="1846262"/>
            <a:chOff x="2307" y="2351"/>
            <a:chExt cx="2193" cy="1163"/>
          </a:xfrm>
        </p:grpSpPr>
        <p:grpSp>
          <p:nvGrpSpPr>
            <p:cNvPr id="99365" name="Group 37"/>
            <p:cNvGrpSpPr>
              <a:grpSpLocks/>
            </p:cNvGrpSpPr>
            <p:nvPr/>
          </p:nvGrpSpPr>
          <p:grpSpPr bwMode="auto">
            <a:xfrm>
              <a:off x="3794" y="3023"/>
              <a:ext cx="706" cy="491"/>
              <a:chOff x="1762" y="2595"/>
              <a:chExt cx="706" cy="491"/>
            </a:xfrm>
          </p:grpSpPr>
          <p:sp>
            <p:nvSpPr>
              <p:cNvPr id="99361" name="Oval 33"/>
              <p:cNvSpPr>
                <a:spLocks noChangeArrowheads="1"/>
              </p:cNvSpPr>
              <p:nvPr/>
            </p:nvSpPr>
            <p:spPr bwMode="auto">
              <a:xfrm>
                <a:off x="1762" y="2595"/>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62" name="Rectangle 34"/>
              <p:cNvSpPr>
                <a:spLocks noChangeArrowheads="1"/>
              </p:cNvSpPr>
              <p:nvPr/>
            </p:nvSpPr>
            <p:spPr bwMode="auto">
              <a:xfrm>
                <a:off x="1813" y="2913"/>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TimeOut</a:t>
                </a:r>
                <a:endParaRPr lang="en-US" altLang="en-US" sz="1800" b="0">
                  <a:solidFill>
                    <a:schemeClr val="tx1"/>
                  </a:solidFill>
                </a:endParaRPr>
              </a:p>
            </p:txBody>
          </p:sp>
        </p:grpSp>
        <p:sp>
          <p:nvSpPr>
            <p:cNvPr id="99371" name="Line 43"/>
            <p:cNvSpPr>
              <a:spLocks noChangeShapeType="1"/>
            </p:cNvSpPr>
            <p:nvPr/>
          </p:nvSpPr>
          <p:spPr bwMode="auto">
            <a:xfrm>
              <a:off x="2307" y="2351"/>
              <a:ext cx="1423" cy="754"/>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99372" name="Text Box 44"/>
            <p:cNvSpPr txBox="1">
              <a:spLocks noChangeArrowheads="1"/>
            </p:cNvSpPr>
            <p:nvPr/>
          </p:nvSpPr>
          <p:spPr bwMode="auto">
            <a:xfrm>
              <a:off x="2782" y="3061"/>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grpSp>
        <p:nvGrpSpPr>
          <p:cNvPr id="99382" name="Group 54"/>
          <p:cNvGrpSpPr>
            <a:grpSpLocks/>
          </p:cNvGrpSpPr>
          <p:nvPr/>
        </p:nvGrpSpPr>
        <p:grpSpPr bwMode="auto">
          <a:xfrm>
            <a:off x="2968625" y="3795713"/>
            <a:ext cx="2314575" cy="2690812"/>
            <a:chOff x="1870" y="2391"/>
            <a:chExt cx="1458" cy="1695"/>
          </a:xfrm>
        </p:grpSpPr>
        <p:grpSp>
          <p:nvGrpSpPr>
            <p:cNvPr id="99381" name="Group 53"/>
            <p:cNvGrpSpPr>
              <a:grpSpLocks/>
            </p:cNvGrpSpPr>
            <p:nvPr/>
          </p:nvGrpSpPr>
          <p:grpSpPr bwMode="auto">
            <a:xfrm>
              <a:off x="2622" y="3595"/>
              <a:ext cx="706" cy="491"/>
              <a:chOff x="2550" y="3595"/>
              <a:chExt cx="706" cy="491"/>
            </a:xfrm>
          </p:grpSpPr>
          <p:sp>
            <p:nvSpPr>
              <p:cNvPr id="99355" name="Oval 27"/>
              <p:cNvSpPr>
                <a:spLocks noChangeArrowheads="1"/>
              </p:cNvSpPr>
              <p:nvPr/>
            </p:nvSpPr>
            <p:spPr bwMode="auto">
              <a:xfrm>
                <a:off x="2550" y="3595"/>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56" name="Rectangle 28"/>
              <p:cNvSpPr>
                <a:spLocks noChangeArrowheads="1"/>
              </p:cNvSpPr>
              <p:nvPr/>
            </p:nvSpPr>
            <p:spPr bwMode="auto">
              <a:xfrm>
                <a:off x="2558" y="3913"/>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NoChange</a:t>
                </a:r>
                <a:endParaRPr lang="en-US" altLang="en-US" sz="1800" b="0">
                  <a:solidFill>
                    <a:schemeClr val="tx1"/>
                  </a:solidFill>
                </a:endParaRPr>
              </a:p>
            </p:txBody>
          </p:sp>
        </p:grpSp>
        <p:sp>
          <p:nvSpPr>
            <p:cNvPr id="99370" name="Line 42"/>
            <p:cNvSpPr>
              <a:spLocks noChangeShapeType="1"/>
            </p:cNvSpPr>
            <p:nvPr/>
          </p:nvSpPr>
          <p:spPr bwMode="auto">
            <a:xfrm>
              <a:off x="2091" y="2391"/>
              <a:ext cx="799" cy="1138"/>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99373" name="Text Box 45"/>
            <p:cNvSpPr txBox="1">
              <a:spLocks noChangeArrowheads="1"/>
            </p:cNvSpPr>
            <p:nvPr/>
          </p:nvSpPr>
          <p:spPr bwMode="auto">
            <a:xfrm>
              <a:off x="1870" y="3341"/>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grpSp>
        <p:nvGrpSpPr>
          <p:cNvPr id="99377" name="Group 49"/>
          <p:cNvGrpSpPr>
            <a:grpSpLocks/>
          </p:cNvGrpSpPr>
          <p:nvPr/>
        </p:nvGrpSpPr>
        <p:grpSpPr bwMode="auto">
          <a:xfrm>
            <a:off x="222250" y="3757613"/>
            <a:ext cx="2398713" cy="1820862"/>
            <a:chOff x="140" y="2367"/>
            <a:chExt cx="1511" cy="1147"/>
          </a:xfrm>
        </p:grpSpPr>
        <p:grpSp>
          <p:nvGrpSpPr>
            <p:cNvPr id="99363" name="Group 35"/>
            <p:cNvGrpSpPr>
              <a:grpSpLocks/>
            </p:cNvGrpSpPr>
            <p:nvPr/>
          </p:nvGrpSpPr>
          <p:grpSpPr bwMode="auto">
            <a:xfrm>
              <a:off x="140" y="3023"/>
              <a:ext cx="868" cy="491"/>
              <a:chOff x="518" y="2443"/>
              <a:chExt cx="868" cy="491"/>
            </a:xfrm>
          </p:grpSpPr>
          <p:sp>
            <p:nvSpPr>
              <p:cNvPr id="99349" name="Oval 21"/>
              <p:cNvSpPr>
                <a:spLocks noChangeArrowheads="1"/>
              </p:cNvSpPr>
              <p:nvPr/>
            </p:nvSpPr>
            <p:spPr bwMode="auto">
              <a:xfrm>
                <a:off x="518" y="2443"/>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50" name="Rectangle 22"/>
              <p:cNvSpPr>
                <a:spLocks noChangeArrowheads="1"/>
              </p:cNvSpPr>
              <p:nvPr/>
            </p:nvSpPr>
            <p:spPr bwMode="auto">
              <a:xfrm>
                <a:off x="526" y="2761"/>
                <a:ext cx="8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OutOfOrder</a:t>
                </a:r>
                <a:endParaRPr lang="en-US" altLang="en-US" sz="1800" b="0">
                  <a:solidFill>
                    <a:schemeClr val="tx1"/>
                  </a:solidFill>
                </a:endParaRPr>
              </a:p>
            </p:txBody>
          </p:sp>
        </p:grpSp>
        <p:sp>
          <p:nvSpPr>
            <p:cNvPr id="99368" name="Line 40"/>
            <p:cNvSpPr>
              <a:spLocks noChangeShapeType="1"/>
            </p:cNvSpPr>
            <p:nvPr/>
          </p:nvSpPr>
          <p:spPr bwMode="auto">
            <a:xfrm flipH="1">
              <a:off x="730" y="2367"/>
              <a:ext cx="921" cy="610"/>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99374" name="Text Box 46"/>
            <p:cNvSpPr txBox="1">
              <a:spLocks noChangeArrowheads="1"/>
            </p:cNvSpPr>
            <p:nvPr/>
          </p:nvSpPr>
          <p:spPr bwMode="auto">
            <a:xfrm>
              <a:off x="294" y="2501"/>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grpSp>
        <p:nvGrpSpPr>
          <p:cNvPr id="99378" name="Group 50"/>
          <p:cNvGrpSpPr>
            <a:grpSpLocks/>
          </p:cNvGrpSpPr>
          <p:nvPr/>
        </p:nvGrpSpPr>
        <p:grpSpPr bwMode="auto">
          <a:xfrm>
            <a:off x="1470025" y="3783013"/>
            <a:ext cx="1730375" cy="2703512"/>
            <a:chOff x="926" y="2383"/>
            <a:chExt cx="1090" cy="1703"/>
          </a:xfrm>
        </p:grpSpPr>
        <p:grpSp>
          <p:nvGrpSpPr>
            <p:cNvPr id="99366" name="Group 38"/>
            <p:cNvGrpSpPr>
              <a:grpSpLocks/>
            </p:cNvGrpSpPr>
            <p:nvPr/>
          </p:nvGrpSpPr>
          <p:grpSpPr bwMode="auto">
            <a:xfrm>
              <a:off x="1310" y="3595"/>
              <a:ext cx="706" cy="491"/>
              <a:chOff x="724" y="3067"/>
              <a:chExt cx="706" cy="491"/>
            </a:xfrm>
          </p:grpSpPr>
          <p:sp>
            <p:nvSpPr>
              <p:cNvPr id="99352" name="Oval 24"/>
              <p:cNvSpPr>
                <a:spLocks noChangeArrowheads="1"/>
              </p:cNvSpPr>
              <p:nvPr/>
            </p:nvSpPr>
            <p:spPr bwMode="auto">
              <a:xfrm>
                <a:off x="724" y="3067"/>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9353" name="Rectangle 25"/>
              <p:cNvSpPr>
                <a:spLocks noChangeArrowheads="1"/>
              </p:cNvSpPr>
              <p:nvPr/>
            </p:nvSpPr>
            <p:spPr bwMode="auto">
              <a:xfrm>
                <a:off x="776" y="3385"/>
                <a:ext cx="5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Cancel</a:t>
                </a:r>
                <a:endParaRPr lang="en-US" altLang="en-US" sz="1800" b="0">
                  <a:solidFill>
                    <a:schemeClr val="tx1"/>
                  </a:solidFill>
                </a:endParaRPr>
              </a:p>
            </p:txBody>
          </p:sp>
        </p:grpSp>
        <p:sp>
          <p:nvSpPr>
            <p:cNvPr id="99369" name="Line 41"/>
            <p:cNvSpPr>
              <a:spLocks noChangeShapeType="1"/>
            </p:cNvSpPr>
            <p:nvPr/>
          </p:nvSpPr>
          <p:spPr bwMode="auto">
            <a:xfrm flipH="1">
              <a:off x="1754" y="2383"/>
              <a:ext cx="89" cy="1162"/>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99376" name="Text Box 48"/>
            <p:cNvSpPr txBox="1">
              <a:spLocks noChangeArrowheads="1"/>
            </p:cNvSpPr>
            <p:nvPr/>
          </p:nvSpPr>
          <p:spPr bwMode="auto">
            <a:xfrm>
              <a:off x="926" y="2917"/>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93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9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93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9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The </a:t>
            </a:r>
            <a:r>
              <a:rPr lang="en-US" altLang="en-US" sz="2400" i="0">
                <a:latin typeface="Courier" charset="0"/>
              </a:rPr>
              <a:t>&lt;&lt;includes&gt;&gt; </a:t>
            </a:r>
            <a:r>
              <a:rPr lang="en-US" altLang="en-US"/>
              <a:t>Relationship</a:t>
            </a:r>
          </a:p>
        </p:txBody>
      </p:sp>
      <p:sp>
        <p:nvSpPr>
          <p:cNvPr id="100356" name="Rectangle 4"/>
          <p:cNvSpPr>
            <a:spLocks noGrp="1" noChangeArrowheads="1"/>
          </p:cNvSpPr>
          <p:nvPr>
            <p:ph type="body" sz="half" idx="2"/>
          </p:nvPr>
        </p:nvSpPr>
        <p:spPr>
          <a:xfrm>
            <a:off x="5097463" y="1403350"/>
            <a:ext cx="4046537" cy="4800600"/>
          </a:xfrm>
        </p:spPr>
        <p:txBody>
          <a:bodyPr/>
          <a:lstStyle/>
          <a:p>
            <a:r>
              <a:rPr lang="en-US" altLang="en-US" sz="1800">
                <a:latin typeface="Courier" charset="0"/>
              </a:rPr>
              <a:t>&lt;&lt;includes&gt;&gt;</a:t>
            </a:r>
            <a:r>
              <a:rPr lang="en-US" altLang="en-US" sz="2000"/>
              <a:t> relationship represents behavior that is factored out of the use case.</a:t>
            </a:r>
          </a:p>
          <a:p>
            <a:r>
              <a:rPr lang="en-US" altLang="en-US" sz="1800">
                <a:latin typeface="Courier" charset="0"/>
              </a:rPr>
              <a:t>&lt;&lt;includes&gt;&gt;</a:t>
            </a:r>
            <a:r>
              <a:rPr lang="en-US" altLang="en-US" sz="2000"/>
              <a:t> behavior is factored out for reuse, not because it is an exception.</a:t>
            </a:r>
          </a:p>
          <a:p>
            <a:r>
              <a:rPr lang="en-US" altLang="en-US" sz="2000"/>
              <a:t>The direction of a </a:t>
            </a:r>
            <a:r>
              <a:rPr lang="en-US" altLang="en-US" sz="1800">
                <a:latin typeface="Courier" charset="0"/>
              </a:rPr>
              <a:t>&lt;&lt;includes&gt;&gt;</a:t>
            </a:r>
            <a:r>
              <a:rPr lang="en-US" altLang="en-US" sz="2000"/>
              <a:t> relationship is to the using use case (unlike </a:t>
            </a:r>
            <a:r>
              <a:rPr lang="en-US" altLang="en-US" sz="2000">
                <a:latin typeface="Courier" charset="0"/>
              </a:rPr>
              <a:t>&lt;&lt;extends&gt;&gt;</a:t>
            </a:r>
            <a:r>
              <a:rPr lang="en-US" altLang="en-US" sz="2000"/>
              <a:t> relationships).</a:t>
            </a:r>
          </a:p>
        </p:txBody>
      </p:sp>
      <p:grpSp>
        <p:nvGrpSpPr>
          <p:cNvPr id="100358" name="Group 6"/>
          <p:cNvGrpSpPr>
            <a:grpSpLocks/>
          </p:cNvGrpSpPr>
          <p:nvPr/>
        </p:nvGrpSpPr>
        <p:grpSpPr bwMode="auto">
          <a:xfrm>
            <a:off x="876300" y="1284288"/>
            <a:ext cx="1228725" cy="1101725"/>
            <a:chOff x="1616" y="801"/>
            <a:chExt cx="774" cy="694"/>
          </a:xfrm>
        </p:grpSpPr>
        <p:grpSp>
          <p:nvGrpSpPr>
            <p:cNvPr id="100359" name="Group 7"/>
            <p:cNvGrpSpPr>
              <a:grpSpLocks/>
            </p:cNvGrpSpPr>
            <p:nvPr/>
          </p:nvGrpSpPr>
          <p:grpSpPr bwMode="auto">
            <a:xfrm>
              <a:off x="1863" y="801"/>
              <a:ext cx="280" cy="493"/>
              <a:chOff x="659" y="1833"/>
              <a:chExt cx="299" cy="526"/>
            </a:xfrm>
          </p:grpSpPr>
          <p:sp>
            <p:nvSpPr>
              <p:cNvPr id="100360" name="Freeform 8"/>
              <p:cNvSpPr>
                <a:spLocks/>
              </p:cNvSpPr>
              <p:nvPr/>
            </p:nvSpPr>
            <p:spPr bwMode="auto">
              <a:xfrm>
                <a:off x="659" y="1941"/>
                <a:ext cx="143" cy="418"/>
              </a:xfrm>
              <a:custGeom>
                <a:avLst/>
                <a:gdLst>
                  <a:gd name="T0" fmla="*/ 143 w 143"/>
                  <a:gd name="T1" fmla="*/ 0 h 418"/>
                  <a:gd name="T2" fmla="*/ 143 w 143"/>
                  <a:gd name="T3" fmla="*/ 263 h 418"/>
                  <a:gd name="T4" fmla="*/ 0 w 143"/>
                  <a:gd name="T5" fmla="*/ 418 h 418"/>
                </a:gdLst>
                <a:ahLst/>
                <a:cxnLst>
                  <a:cxn ang="0">
                    <a:pos x="T0" y="T1"/>
                  </a:cxn>
                  <a:cxn ang="0">
                    <a:pos x="T2" y="T3"/>
                  </a:cxn>
                  <a:cxn ang="0">
                    <a:pos x="T4" y="T5"/>
                  </a:cxn>
                </a:cxnLst>
                <a:rect l="0" t="0" r="r" b="b"/>
                <a:pathLst>
                  <a:path w="143" h="418">
                    <a:moveTo>
                      <a:pt x="143" y="0"/>
                    </a:moveTo>
                    <a:lnTo>
                      <a:pt x="143" y="263"/>
                    </a:lnTo>
                    <a:lnTo>
                      <a:pt x="0" y="41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61" name="Line 9"/>
              <p:cNvSpPr>
                <a:spLocks noChangeShapeType="1"/>
              </p:cNvSpPr>
              <p:nvPr/>
            </p:nvSpPr>
            <p:spPr bwMode="auto">
              <a:xfrm>
                <a:off x="802" y="2204"/>
                <a:ext cx="156" cy="1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0362" name="Line 10"/>
              <p:cNvSpPr>
                <a:spLocks noChangeShapeType="1"/>
              </p:cNvSpPr>
              <p:nvPr/>
            </p:nvSpPr>
            <p:spPr bwMode="auto">
              <a:xfrm>
                <a:off x="659" y="2060"/>
                <a:ext cx="2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0363" name="Oval 11"/>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IN"/>
              </a:p>
            </p:txBody>
          </p:sp>
        </p:grpSp>
        <p:sp>
          <p:nvSpPr>
            <p:cNvPr id="100364" name="Rectangle 12"/>
            <p:cNvSpPr>
              <a:spLocks noChangeArrowheads="1"/>
            </p:cNvSpPr>
            <p:nvPr/>
          </p:nvSpPr>
          <p:spPr bwMode="auto">
            <a:xfrm>
              <a:off x="1616" y="1322"/>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Passenger</a:t>
              </a:r>
              <a:endParaRPr lang="en-US" altLang="en-US" sz="1800" b="0">
                <a:solidFill>
                  <a:schemeClr val="tx1"/>
                </a:solidFill>
              </a:endParaRPr>
            </a:p>
          </p:txBody>
        </p:sp>
      </p:grpSp>
      <p:grpSp>
        <p:nvGrpSpPr>
          <p:cNvPr id="100390" name="Group 38"/>
          <p:cNvGrpSpPr>
            <a:grpSpLocks/>
          </p:cNvGrpSpPr>
          <p:nvPr/>
        </p:nvGrpSpPr>
        <p:grpSpPr bwMode="auto">
          <a:xfrm>
            <a:off x="153988" y="2862263"/>
            <a:ext cx="2730500" cy="779462"/>
            <a:chOff x="337" y="1803"/>
            <a:chExt cx="1720" cy="491"/>
          </a:xfrm>
        </p:grpSpPr>
        <p:sp>
          <p:nvSpPr>
            <p:cNvPr id="100366" name="Oval 14"/>
            <p:cNvSpPr>
              <a:spLocks noChangeArrowheads="1"/>
            </p:cNvSpPr>
            <p:nvPr/>
          </p:nvSpPr>
          <p:spPr bwMode="auto">
            <a:xfrm>
              <a:off x="844" y="1803"/>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67" name="Rectangle 15"/>
            <p:cNvSpPr>
              <a:spLocks noChangeArrowheads="1"/>
            </p:cNvSpPr>
            <p:nvPr/>
          </p:nvSpPr>
          <p:spPr bwMode="auto">
            <a:xfrm>
              <a:off x="337" y="2121"/>
              <a:ext cx="1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PurchaseSingleTicket</a:t>
              </a:r>
              <a:endParaRPr lang="en-US" altLang="en-US" sz="1800" b="0">
                <a:solidFill>
                  <a:schemeClr val="tx1"/>
                </a:solidFill>
              </a:endParaRPr>
            </a:p>
          </p:txBody>
        </p:sp>
      </p:grpSp>
      <p:sp>
        <p:nvSpPr>
          <p:cNvPr id="100368" name="Line 16"/>
          <p:cNvSpPr>
            <a:spLocks noChangeShapeType="1"/>
          </p:cNvSpPr>
          <p:nvPr/>
        </p:nvSpPr>
        <p:spPr bwMode="auto">
          <a:xfrm flipH="1">
            <a:off x="1489075" y="2462213"/>
            <a:ext cx="1588" cy="320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00389" name="Group 37"/>
          <p:cNvGrpSpPr>
            <a:grpSpLocks/>
          </p:cNvGrpSpPr>
          <p:nvPr/>
        </p:nvGrpSpPr>
        <p:grpSpPr bwMode="auto">
          <a:xfrm>
            <a:off x="2617788" y="2405063"/>
            <a:ext cx="2320925" cy="779462"/>
            <a:chOff x="1649" y="1515"/>
            <a:chExt cx="1462" cy="491"/>
          </a:xfrm>
        </p:grpSpPr>
        <p:sp>
          <p:nvSpPr>
            <p:cNvPr id="100370" name="Oval 18"/>
            <p:cNvSpPr>
              <a:spLocks noChangeArrowheads="1"/>
            </p:cNvSpPr>
            <p:nvPr/>
          </p:nvSpPr>
          <p:spPr bwMode="auto">
            <a:xfrm>
              <a:off x="2027" y="1515"/>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71" name="Rectangle 19"/>
            <p:cNvSpPr>
              <a:spLocks noChangeArrowheads="1"/>
            </p:cNvSpPr>
            <p:nvPr/>
          </p:nvSpPr>
          <p:spPr bwMode="auto">
            <a:xfrm>
              <a:off x="1649" y="1833"/>
              <a:ext cx="14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PurchaseMultiCard</a:t>
              </a:r>
              <a:endParaRPr lang="en-US" altLang="en-US" sz="1800" b="0">
                <a:solidFill>
                  <a:schemeClr val="tx1"/>
                </a:solidFill>
              </a:endParaRPr>
            </a:p>
          </p:txBody>
        </p:sp>
      </p:grpSp>
      <p:sp>
        <p:nvSpPr>
          <p:cNvPr id="100372" name="Line 20"/>
          <p:cNvSpPr>
            <a:spLocks noChangeShapeType="1"/>
          </p:cNvSpPr>
          <p:nvPr/>
        </p:nvSpPr>
        <p:spPr bwMode="auto">
          <a:xfrm>
            <a:off x="2227263" y="2017713"/>
            <a:ext cx="1116012" cy="3714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00395" name="Group 43"/>
          <p:cNvGrpSpPr>
            <a:grpSpLocks/>
          </p:cNvGrpSpPr>
          <p:nvPr/>
        </p:nvGrpSpPr>
        <p:grpSpPr bwMode="auto">
          <a:xfrm>
            <a:off x="365125" y="5011738"/>
            <a:ext cx="1658938" cy="1271587"/>
            <a:chOff x="230" y="3157"/>
            <a:chExt cx="1045" cy="801"/>
          </a:xfrm>
        </p:grpSpPr>
        <p:grpSp>
          <p:nvGrpSpPr>
            <p:cNvPr id="100376" name="Group 24"/>
            <p:cNvGrpSpPr>
              <a:grpSpLocks/>
            </p:cNvGrpSpPr>
            <p:nvPr/>
          </p:nvGrpSpPr>
          <p:grpSpPr bwMode="auto">
            <a:xfrm>
              <a:off x="468" y="3467"/>
              <a:ext cx="706" cy="491"/>
              <a:chOff x="518" y="2443"/>
              <a:chExt cx="706" cy="491"/>
            </a:xfrm>
          </p:grpSpPr>
          <p:sp>
            <p:nvSpPr>
              <p:cNvPr id="100377" name="Oval 25"/>
              <p:cNvSpPr>
                <a:spLocks noChangeArrowheads="1"/>
              </p:cNvSpPr>
              <p:nvPr/>
            </p:nvSpPr>
            <p:spPr bwMode="auto">
              <a:xfrm>
                <a:off x="518" y="2443"/>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78" name="Rectangle 26"/>
              <p:cNvSpPr>
                <a:spLocks noChangeArrowheads="1"/>
              </p:cNvSpPr>
              <p:nvPr/>
            </p:nvSpPr>
            <p:spPr bwMode="auto">
              <a:xfrm>
                <a:off x="526" y="2761"/>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NoChange</a:t>
                </a:r>
                <a:endParaRPr lang="en-US" altLang="en-US" sz="1800" b="0">
                  <a:solidFill>
                    <a:schemeClr val="tx1"/>
                  </a:solidFill>
                </a:endParaRPr>
              </a:p>
            </p:txBody>
          </p:sp>
        </p:grpSp>
        <p:sp>
          <p:nvSpPr>
            <p:cNvPr id="100382" name="Line 30"/>
            <p:cNvSpPr>
              <a:spLocks noChangeShapeType="1"/>
            </p:cNvSpPr>
            <p:nvPr/>
          </p:nvSpPr>
          <p:spPr bwMode="auto">
            <a:xfrm flipH="1">
              <a:off x="970" y="3207"/>
              <a:ext cx="305" cy="194"/>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100383" name="Text Box 31"/>
            <p:cNvSpPr txBox="1">
              <a:spLocks noChangeArrowheads="1"/>
            </p:cNvSpPr>
            <p:nvPr/>
          </p:nvSpPr>
          <p:spPr bwMode="auto">
            <a:xfrm>
              <a:off x="230" y="3157"/>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grpSp>
        <p:nvGrpSpPr>
          <p:cNvPr id="100396" name="Group 44"/>
          <p:cNvGrpSpPr>
            <a:grpSpLocks/>
          </p:cNvGrpSpPr>
          <p:nvPr/>
        </p:nvGrpSpPr>
        <p:grpSpPr bwMode="auto">
          <a:xfrm>
            <a:off x="3967163" y="5075238"/>
            <a:ext cx="1838325" cy="1208087"/>
            <a:chOff x="2499" y="3197"/>
            <a:chExt cx="1158" cy="761"/>
          </a:xfrm>
        </p:grpSpPr>
        <p:grpSp>
          <p:nvGrpSpPr>
            <p:cNvPr id="100379" name="Group 27"/>
            <p:cNvGrpSpPr>
              <a:grpSpLocks/>
            </p:cNvGrpSpPr>
            <p:nvPr/>
          </p:nvGrpSpPr>
          <p:grpSpPr bwMode="auto">
            <a:xfrm>
              <a:off x="2586" y="3467"/>
              <a:ext cx="706" cy="491"/>
              <a:chOff x="1762" y="2595"/>
              <a:chExt cx="706" cy="491"/>
            </a:xfrm>
          </p:grpSpPr>
          <p:sp>
            <p:nvSpPr>
              <p:cNvPr id="100380" name="Oval 28"/>
              <p:cNvSpPr>
                <a:spLocks noChangeArrowheads="1"/>
              </p:cNvSpPr>
              <p:nvPr/>
            </p:nvSpPr>
            <p:spPr bwMode="auto">
              <a:xfrm>
                <a:off x="1762" y="2595"/>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81" name="Rectangle 29"/>
              <p:cNvSpPr>
                <a:spLocks noChangeArrowheads="1"/>
              </p:cNvSpPr>
              <p:nvPr/>
            </p:nvSpPr>
            <p:spPr bwMode="auto">
              <a:xfrm>
                <a:off x="1813" y="2913"/>
                <a:ext cx="5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Cancel</a:t>
                </a:r>
                <a:endParaRPr lang="en-US" altLang="en-US" sz="1800" b="0">
                  <a:solidFill>
                    <a:schemeClr val="tx1"/>
                  </a:solidFill>
                </a:endParaRPr>
              </a:p>
            </p:txBody>
          </p:sp>
        </p:grpSp>
        <p:sp>
          <p:nvSpPr>
            <p:cNvPr id="100384" name="Line 32"/>
            <p:cNvSpPr>
              <a:spLocks noChangeShapeType="1"/>
            </p:cNvSpPr>
            <p:nvPr/>
          </p:nvSpPr>
          <p:spPr bwMode="auto">
            <a:xfrm>
              <a:off x="2499" y="3239"/>
              <a:ext cx="287" cy="186"/>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en-IN"/>
            </a:p>
          </p:txBody>
        </p:sp>
        <p:sp>
          <p:nvSpPr>
            <p:cNvPr id="100386" name="Text Box 34"/>
            <p:cNvSpPr txBox="1">
              <a:spLocks noChangeArrowheads="1"/>
            </p:cNvSpPr>
            <p:nvPr/>
          </p:nvSpPr>
          <p:spPr bwMode="auto">
            <a:xfrm>
              <a:off x="2694" y="3197"/>
              <a:ext cx="96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&lt;&lt;extends&gt;&gt;</a:t>
              </a:r>
            </a:p>
          </p:txBody>
        </p:sp>
      </p:grpSp>
      <p:grpSp>
        <p:nvGrpSpPr>
          <p:cNvPr id="100394" name="Group 42"/>
          <p:cNvGrpSpPr>
            <a:grpSpLocks/>
          </p:cNvGrpSpPr>
          <p:nvPr/>
        </p:nvGrpSpPr>
        <p:grpSpPr bwMode="auto">
          <a:xfrm>
            <a:off x="3190875" y="3236913"/>
            <a:ext cx="1958975" cy="1069975"/>
            <a:chOff x="2010" y="2039"/>
            <a:chExt cx="1234" cy="674"/>
          </a:xfrm>
        </p:grpSpPr>
        <p:sp>
          <p:nvSpPr>
            <p:cNvPr id="100388" name="Line 36"/>
            <p:cNvSpPr>
              <a:spLocks noChangeShapeType="1"/>
            </p:cNvSpPr>
            <p:nvPr/>
          </p:nvSpPr>
          <p:spPr bwMode="auto">
            <a:xfrm flipH="1">
              <a:off x="2010" y="2039"/>
              <a:ext cx="329" cy="674"/>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00391" name="Text Box 39"/>
            <p:cNvSpPr txBox="1">
              <a:spLocks noChangeArrowheads="1"/>
            </p:cNvSpPr>
            <p:nvPr/>
          </p:nvSpPr>
          <p:spPr bwMode="auto">
            <a:xfrm>
              <a:off x="2204" y="2301"/>
              <a:ext cx="1040"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&lt;&lt;includes&gt;&gt;</a:t>
              </a:r>
            </a:p>
          </p:txBody>
        </p:sp>
      </p:grpSp>
      <p:grpSp>
        <p:nvGrpSpPr>
          <p:cNvPr id="100393" name="Group 41"/>
          <p:cNvGrpSpPr>
            <a:grpSpLocks/>
          </p:cNvGrpSpPr>
          <p:nvPr/>
        </p:nvGrpSpPr>
        <p:grpSpPr bwMode="auto">
          <a:xfrm>
            <a:off x="752475" y="3706813"/>
            <a:ext cx="3084513" cy="1458912"/>
            <a:chOff x="474" y="2335"/>
            <a:chExt cx="1943" cy="919"/>
          </a:xfrm>
        </p:grpSpPr>
        <p:grpSp>
          <p:nvGrpSpPr>
            <p:cNvPr id="100385" name="Group 33"/>
            <p:cNvGrpSpPr>
              <a:grpSpLocks/>
            </p:cNvGrpSpPr>
            <p:nvPr/>
          </p:nvGrpSpPr>
          <p:grpSpPr bwMode="auto">
            <a:xfrm>
              <a:off x="1385" y="2763"/>
              <a:ext cx="1032" cy="491"/>
              <a:chOff x="1337" y="2763"/>
              <a:chExt cx="1032" cy="491"/>
            </a:xfrm>
          </p:grpSpPr>
          <p:sp>
            <p:nvSpPr>
              <p:cNvPr id="100374" name="Oval 22"/>
              <p:cNvSpPr>
                <a:spLocks noChangeArrowheads="1"/>
              </p:cNvSpPr>
              <p:nvPr/>
            </p:nvSpPr>
            <p:spPr bwMode="auto">
              <a:xfrm>
                <a:off x="1500" y="2763"/>
                <a:ext cx="706" cy="30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75" name="Rectangle 23"/>
              <p:cNvSpPr>
                <a:spLocks noChangeArrowheads="1"/>
              </p:cNvSpPr>
              <p:nvPr/>
            </p:nvSpPr>
            <p:spPr bwMode="auto">
              <a:xfrm>
                <a:off x="1337" y="3081"/>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800">
                    <a:solidFill>
                      <a:srgbClr val="000000"/>
                    </a:solidFill>
                    <a:latin typeface="Courier" charset="0"/>
                  </a:rPr>
                  <a:t>CollectMoney</a:t>
                </a:r>
                <a:endParaRPr lang="en-US" altLang="en-US" sz="1800" b="0">
                  <a:solidFill>
                    <a:schemeClr val="tx1"/>
                  </a:solidFill>
                </a:endParaRPr>
              </a:p>
            </p:txBody>
          </p:sp>
        </p:grpSp>
        <p:sp>
          <p:nvSpPr>
            <p:cNvPr id="100387" name="Line 35"/>
            <p:cNvSpPr>
              <a:spLocks noChangeShapeType="1"/>
            </p:cNvSpPr>
            <p:nvPr/>
          </p:nvSpPr>
          <p:spPr bwMode="auto">
            <a:xfrm>
              <a:off x="1059" y="2335"/>
              <a:ext cx="695" cy="394"/>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00392" name="Text Box 40"/>
            <p:cNvSpPr txBox="1">
              <a:spLocks noChangeArrowheads="1"/>
            </p:cNvSpPr>
            <p:nvPr/>
          </p:nvSpPr>
          <p:spPr bwMode="auto">
            <a:xfrm>
              <a:off x="474" y="2509"/>
              <a:ext cx="1040"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solidFill>
                    <a:srgbClr val="000000"/>
                  </a:solidFill>
                  <a:latin typeface="Courier" charset="0"/>
                </a:rPr>
                <a:t>&lt;&lt;includes&gt;&gt;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03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0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03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0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What is modeling?</a:t>
            </a:r>
          </a:p>
        </p:txBody>
      </p:sp>
      <p:sp>
        <p:nvSpPr>
          <p:cNvPr id="86019" name="Rectangle 3"/>
          <p:cNvSpPr>
            <a:spLocks noGrp="1" noChangeArrowheads="1"/>
          </p:cNvSpPr>
          <p:nvPr>
            <p:ph type="body" idx="1"/>
          </p:nvPr>
        </p:nvSpPr>
        <p:spPr/>
        <p:txBody>
          <a:bodyPr/>
          <a:lstStyle/>
          <a:p>
            <a:r>
              <a:rPr lang="en-US" altLang="en-US"/>
              <a:t>Modeling consists of building an abstraction of reality.</a:t>
            </a:r>
          </a:p>
          <a:p>
            <a:r>
              <a:rPr lang="en-US" altLang="en-US"/>
              <a:t>Abstractions are simplifications because:</a:t>
            </a:r>
          </a:p>
          <a:p>
            <a:pPr lvl="1"/>
            <a:r>
              <a:rPr lang="en-US" altLang="en-US"/>
              <a:t>They ignore irrelevant details and</a:t>
            </a:r>
          </a:p>
          <a:p>
            <a:pPr lvl="1"/>
            <a:r>
              <a:rPr lang="en-US" altLang="en-US"/>
              <a:t>They only represent the relevant details.</a:t>
            </a:r>
          </a:p>
          <a:p>
            <a:r>
              <a:rPr lang="en-US" altLang="en-US"/>
              <a:t>What is </a:t>
            </a:r>
            <a:r>
              <a:rPr lang="en-US" altLang="en-US" i="1"/>
              <a:t>relevant</a:t>
            </a:r>
            <a:r>
              <a:rPr lang="en-US" altLang="en-US"/>
              <a:t> or </a:t>
            </a:r>
            <a:r>
              <a:rPr lang="en-US" altLang="en-US" i="1"/>
              <a:t>irrelevant</a:t>
            </a:r>
            <a:r>
              <a:rPr lang="en-US" altLang="en-US"/>
              <a:t> depends on the purpose of the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Use Case Diagrams: Summary</a:t>
            </a:r>
          </a:p>
        </p:txBody>
      </p:sp>
      <p:sp>
        <p:nvSpPr>
          <p:cNvPr id="101379" name="Rectangle 3"/>
          <p:cNvSpPr>
            <a:spLocks noGrp="1" noChangeArrowheads="1"/>
          </p:cNvSpPr>
          <p:nvPr>
            <p:ph type="body" idx="1"/>
          </p:nvPr>
        </p:nvSpPr>
        <p:spPr/>
        <p:txBody>
          <a:bodyPr/>
          <a:lstStyle/>
          <a:p>
            <a:r>
              <a:rPr lang="en-US" altLang="en-US"/>
              <a:t>Use case diagrams represent external behavior</a:t>
            </a:r>
          </a:p>
          <a:p>
            <a:r>
              <a:rPr lang="en-US" altLang="en-US"/>
              <a:t>Use case diagrams are useful as an index into the use cases</a:t>
            </a:r>
          </a:p>
          <a:p>
            <a:r>
              <a:rPr lang="en-US" altLang="en-US"/>
              <a:t>Use case descriptions provide meat of model, not the use case diagrams.</a:t>
            </a:r>
          </a:p>
          <a:p>
            <a:r>
              <a:rPr lang="en-US" altLang="en-US"/>
              <a:t>All use cases need to be described for the model to be useful.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t>Class Diagrams</a:t>
            </a:r>
          </a:p>
        </p:txBody>
      </p:sp>
      <p:sp>
        <p:nvSpPr>
          <p:cNvPr id="117763" name="Rectangle 3"/>
          <p:cNvSpPr>
            <a:spLocks noGrp="1" noChangeArrowheads="1"/>
          </p:cNvSpPr>
          <p:nvPr>
            <p:ph type="body" idx="1"/>
          </p:nvPr>
        </p:nvSpPr>
        <p:spPr>
          <a:xfrm>
            <a:off x="355600" y="3617913"/>
            <a:ext cx="8255000" cy="2598737"/>
          </a:xfrm>
        </p:spPr>
        <p:txBody>
          <a:bodyPr/>
          <a:lstStyle/>
          <a:p>
            <a:r>
              <a:rPr lang="en-US" altLang="en-US"/>
              <a:t>Class diagrams represent the structure of the system.</a:t>
            </a:r>
          </a:p>
          <a:p>
            <a:r>
              <a:rPr lang="en-US" altLang="en-US"/>
              <a:t>Used</a:t>
            </a:r>
          </a:p>
          <a:p>
            <a:pPr lvl="1"/>
            <a:r>
              <a:rPr lang="en-US" altLang="en-US"/>
              <a:t>during requirements analysis to model problem domain concepts</a:t>
            </a:r>
          </a:p>
          <a:p>
            <a:pPr lvl="1"/>
            <a:r>
              <a:rPr lang="en-US" altLang="en-US"/>
              <a:t>during system design to model subsystems and interfaces</a:t>
            </a:r>
          </a:p>
          <a:p>
            <a:pPr lvl="1"/>
            <a:r>
              <a:rPr lang="en-US" altLang="en-US"/>
              <a:t>during object design to model classes.</a:t>
            </a:r>
          </a:p>
          <a:p>
            <a:endParaRPr lang="en-US" altLang="en-US"/>
          </a:p>
        </p:txBody>
      </p:sp>
      <p:sp>
        <p:nvSpPr>
          <p:cNvPr id="117765" name="Text Box 5"/>
          <p:cNvSpPr txBox="1">
            <a:spLocks noChangeArrowheads="1"/>
          </p:cNvSpPr>
          <p:nvPr/>
        </p:nvSpPr>
        <p:spPr bwMode="auto">
          <a:xfrm>
            <a:off x="611188" y="2055813"/>
            <a:ext cx="33099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sz="1800">
              <a:solidFill>
                <a:srgbClr val="000000"/>
              </a:solidFill>
              <a:latin typeface="Courier" charset="0"/>
            </a:endParaRPr>
          </a:p>
          <a:p>
            <a:pPr algn="l"/>
            <a:r>
              <a:rPr lang="en-US" altLang="en-US" sz="1800">
                <a:solidFill>
                  <a:srgbClr val="000000"/>
                </a:solidFill>
                <a:latin typeface="Courier" charset="0"/>
              </a:rPr>
              <a:t>Enumeration getZones()</a:t>
            </a:r>
          </a:p>
          <a:p>
            <a:pPr algn="l"/>
            <a:r>
              <a:rPr lang="en-US" altLang="en-US" sz="1800">
                <a:solidFill>
                  <a:srgbClr val="000000"/>
                </a:solidFill>
                <a:latin typeface="Courier" charset="0"/>
              </a:rPr>
              <a:t>Price getPrice(Zone)</a:t>
            </a:r>
          </a:p>
        </p:txBody>
      </p:sp>
      <p:grpSp>
        <p:nvGrpSpPr>
          <p:cNvPr id="117766" name="Group 6"/>
          <p:cNvGrpSpPr>
            <a:grpSpLocks/>
          </p:cNvGrpSpPr>
          <p:nvPr/>
        </p:nvGrpSpPr>
        <p:grpSpPr bwMode="auto">
          <a:xfrm>
            <a:off x="539750" y="1671638"/>
            <a:ext cx="3336925" cy="447675"/>
            <a:chOff x="554" y="1413"/>
            <a:chExt cx="1390" cy="282"/>
          </a:xfrm>
        </p:grpSpPr>
        <p:sp>
          <p:nvSpPr>
            <p:cNvPr id="117767" name="Rectangle 7"/>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68" name="Rectangle 8"/>
            <p:cNvSpPr>
              <a:spLocks noChangeArrowheads="1"/>
            </p:cNvSpPr>
            <p:nvPr/>
          </p:nvSpPr>
          <p:spPr bwMode="auto">
            <a:xfrm>
              <a:off x="879" y="1507"/>
              <a:ext cx="7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TarifSchedule</a:t>
              </a:r>
            </a:p>
          </p:txBody>
        </p:sp>
      </p:grpSp>
      <p:sp>
        <p:nvSpPr>
          <p:cNvPr id="117769" name="Rectangle 9"/>
          <p:cNvSpPr>
            <a:spLocks noChangeArrowheads="1"/>
          </p:cNvSpPr>
          <p:nvPr/>
        </p:nvSpPr>
        <p:spPr bwMode="auto">
          <a:xfrm>
            <a:off x="530225" y="2124075"/>
            <a:ext cx="3338513" cy="2571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70" name="Rectangle 10"/>
          <p:cNvSpPr>
            <a:spLocks noChangeArrowheads="1"/>
          </p:cNvSpPr>
          <p:nvPr/>
        </p:nvSpPr>
        <p:spPr bwMode="auto">
          <a:xfrm>
            <a:off x="538163" y="2390775"/>
            <a:ext cx="3335337" cy="587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82" name="Line 22"/>
          <p:cNvSpPr>
            <a:spLocks noChangeShapeType="1"/>
          </p:cNvSpPr>
          <p:nvPr/>
        </p:nvSpPr>
        <p:spPr bwMode="auto">
          <a:xfrm>
            <a:off x="3873500" y="2324100"/>
            <a:ext cx="2247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789" name="Text Box 29"/>
          <p:cNvSpPr txBox="1">
            <a:spLocks noChangeArrowheads="1"/>
          </p:cNvSpPr>
          <p:nvPr/>
        </p:nvSpPr>
        <p:spPr bwMode="auto">
          <a:xfrm>
            <a:off x="4002088" y="23749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a:t>
            </a:r>
            <a:endParaRPr lang="en-US" altLang="en-US" b="0"/>
          </a:p>
        </p:txBody>
      </p:sp>
      <p:sp>
        <p:nvSpPr>
          <p:cNvPr id="117791" name="Text Box 31"/>
          <p:cNvSpPr txBox="1">
            <a:spLocks noChangeArrowheads="1"/>
          </p:cNvSpPr>
          <p:nvPr/>
        </p:nvSpPr>
        <p:spPr bwMode="auto">
          <a:xfrm>
            <a:off x="5762625" y="2400300"/>
            <a:ext cx="3032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a:t>
            </a:r>
            <a:endParaRPr lang="en-US" altLang="en-US" b="0"/>
          </a:p>
        </p:txBody>
      </p:sp>
      <p:grpSp>
        <p:nvGrpSpPr>
          <p:cNvPr id="117796" name="Group 36"/>
          <p:cNvGrpSpPr>
            <a:grpSpLocks/>
          </p:cNvGrpSpPr>
          <p:nvPr/>
        </p:nvGrpSpPr>
        <p:grpSpPr bwMode="auto">
          <a:xfrm>
            <a:off x="6280150" y="1887538"/>
            <a:ext cx="2625725" cy="447675"/>
            <a:chOff x="554" y="1413"/>
            <a:chExt cx="1390" cy="282"/>
          </a:xfrm>
        </p:grpSpPr>
        <p:sp>
          <p:nvSpPr>
            <p:cNvPr id="117797" name="Rectangle 37"/>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798" name="Rectangle 38"/>
            <p:cNvSpPr>
              <a:spLocks noChangeArrowheads="1"/>
            </p:cNvSpPr>
            <p:nvPr/>
          </p:nvSpPr>
          <p:spPr bwMode="auto">
            <a:xfrm>
              <a:off x="1104" y="1507"/>
              <a:ext cx="2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Trip</a:t>
              </a:r>
            </a:p>
          </p:txBody>
        </p:sp>
      </p:grpSp>
      <p:sp>
        <p:nvSpPr>
          <p:cNvPr id="117799" name="Rectangle 39"/>
          <p:cNvSpPr>
            <a:spLocks noChangeArrowheads="1"/>
          </p:cNvSpPr>
          <p:nvPr/>
        </p:nvSpPr>
        <p:spPr bwMode="auto">
          <a:xfrm>
            <a:off x="6283325" y="2339975"/>
            <a:ext cx="2614613" cy="5746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7800" name="Rectangle 40"/>
          <p:cNvSpPr>
            <a:spLocks noChangeArrowheads="1"/>
          </p:cNvSpPr>
          <p:nvPr/>
        </p:nvSpPr>
        <p:spPr bwMode="auto">
          <a:xfrm>
            <a:off x="6291263" y="2924175"/>
            <a:ext cx="2611437" cy="2952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7801" name="Group 41"/>
          <p:cNvGrpSpPr>
            <a:grpSpLocks/>
          </p:cNvGrpSpPr>
          <p:nvPr/>
        </p:nvGrpSpPr>
        <p:grpSpPr bwMode="auto">
          <a:xfrm>
            <a:off x="6427788" y="2311400"/>
            <a:ext cx="1638300" cy="573088"/>
            <a:chOff x="1746" y="1368"/>
            <a:chExt cx="1318" cy="361"/>
          </a:xfrm>
        </p:grpSpPr>
        <p:sp>
          <p:nvSpPr>
            <p:cNvPr id="117802" name="Rectangle 42"/>
            <p:cNvSpPr>
              <a:spLocks noChangeArrowheads="1"/>
            </p:cNvSpPr>
            <p:nvPr/>
          </p:nvSpPr>
          <p:spPr bwMode="auto">
            <a:xfrm>
              <a:off x="1963" y="1368"/>
              <a:ext cx="8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p>
              <a:endParaRPr lang="en-IN"/>
            </a:p>
          </p:txBody>
        </p:sp>
        <p:sp>
          <p:nvSpPr>
            <p:cNvPr id="117803" name="Rectangle 43"/>
            <p:cNvSpPr>
              <a:spLocks noChangeArrowheads="1"/>
            </p:cNvSpPr>
            <p:nvPr/>
          </p:nvSpPr>
          <p:spPr bwMode="auto">
            <a:xfrm>
              <a:off x="1746" y="1383"/>
              <a:ext cx="131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zone:Zone</a:t>
              </a:r>
            </a:p>
            <a:p>
              <a:r>
                <a:rPr lang="en-US" altLang="en-US" sz="1800">
                  <a:solidFill>
                    <a:srgbClr val="000000"/>
                  </a:solidFill>
                  <a:latin typeface="Courier" charset="0"/>
                </a:rPr>
                <a:t>Price: Price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Classes</a:t>
            </a:r>
          </a:p>
        </p:txBody>
      </p:sp>
      <p:sp>
        <p:nvSpPr>
          <p:cNvPr id="113667" name="Rectangle 3"/>
          <p:cNvSpPr>
            <a:spLocks noGrp="1" noChangeArrowheads="1"/>
          </p:cNvSpPr>
          <p:nvPr>
            <p:ph type="body" sz="half" idx="2"/>
          </p:nvPr>
        </p:nvSpPr>
        <p:spPr>
          <a:xfrm>
            <a:off x="355600" y="4387850"/>
            <a:ext cx="8255000" cy="1828800"/>
          </a:xfrm>
        </p:spPr>
        <p:txBody>
          <a:bodyPr/>
          <a:lstStyle/>
          <a:p>
            <a:pPr>
              <a:lnSpc>
                <a:spcPct val="80000"/>
              </a:lnSpc>
            </a:pPr>
            <a:r>
              <a:rPr lang="en-US" altLang="en-US" sz="2000"/>
              <a:t>A </a:t>
            </a:r>
            <a:r>
              <a:rPr lang="en-US" altLang="en-US" sz="2000" b="1" i="1"/>
              <a:t>class</a:t>
            </a:r>
            <a:r>
              <a:rPr lang="en-US" altLang="en-US" sz="2000"/>
              <a:t> represent a concept</a:t>
            </a:r>
          </a:p>
          <a:p>
            <a:pPr>
              <a:lnSpc>
                <a:spcPct val="80000"/>
              </a:lnSpc>
            </a:pPr>
            <a:r>
              <a:rPr lang="en-US" altLang="en-US" sz="2000"/>
              <a:t>A class encapsulates state </a:t>
            </a:r>
            <a:r>
              <a:rPr lang="en-US" altLang="en-US" sz="2000" b="1" i="1"/>
              <a:t>(attributes)</a:t>
            </a:r>
            <a:r>
              <a:rPr lang="en-US" altLang="en-US" sz="2000"/>
              <a:t> and behavior </a:t>
            </a:r>
            <a:r>
              <a:rPr lang="en-US" altLang="en-US" sz="2000" b="1" i="1"/>
              <a:t>(operations).</a:t>
            </a:r>
          </a:p>
          <a:p>
            <a:pPr>
              <a:lnSpc>
                <a:spcPct val="80000"/>
              </a:lnSpc>
            </a:pPr>
            <a:r>
              <a:rPr lang="en-US" altLang="en-US" sz="2000"/>
              <a:t>Each attribute has a </a:t>
            </a:r>
            <a:r>
              <a:rPr lang="en-US" altLang="en-US" sz="2000" b="1" i="1"/>
              <a:t>type</a:t>
            </a:r>
            <a:r>
              <a:rPr lang="en-US" altLang="en-US" sz="2000"/>
              <a:t>.</a:t>
            </a:r>
          </a:p>
          <a:p>
            <a:pPr>
              <a:lnSpc>
                <a:spcPct val="80000"/>
              </a:lnSpc>
            </a:pPr>
            <a:r>
              <a:rPr lang="en-US" altLang="en-US" sz="2000"/>
              <a:t>Each operation has a </a:t>
            </a:r>
            <a:r>
              <a:rPr lang="en-US" altLang="en-US" sz="2000" b="1" i="1"/>
              <a:t>signature</a:t>
            </a:r>
            <a:r>
              <a:rPr lang="en-US" altLang="en-US" sz="2000"/>
              <a:t>.</a:t>
            </a:r>
          </a:p>
          <a:p>
            <a:pPr>
              <a:lnSpc>
                <a:spcPct val="80000"/>
              </a:lnSpc>
            </a:pPr>
            <a:r>
              <a:rPr lang="en-US" altLang="en-US" sz="2000"/>
              <a:t>The class name is the only mandatory information.</a:t>
            </a:r>
          </a:p>
        </p:txBody>
      </p:sp>
      <p:grpSp>
        <p:nvGrpSpPr>
          <p:cNvPr id="113692" name="Group 28"/>
          <p:cNvGrpSpPr>
            <a:grpSpLocks/>
          </p:cNvGrpSpPr>
          <p:nvPr/>
        </p:nvGrpSpPr>
        <p:grpSpPr bwMode="auto">
          <a:xfrm>
            <a:off x="873125" y="2243138"/>
            <a:ext cx="2247900" cy="1306512"/>
            <a:chOff x="550" y="1413"/>
            <a:chExt cx="1416" cy="823"/>
          </a:xfrm>
        </p:grpSpPr>
        <p:sp>
          <p:nvSpPr>
            <p:cNvPr id="113670" name="Text Box 6"/>
            <p:cNvSpPr txBox="1">
              <a:spLocks noChangeArrowheads="1"/>
            </p:cNvSpPr>
            <p:nvPr/>
          </p:nvSpPr>
          <p:spPr bwMode="auto">
            <a:xfrm>
              <a:off x="584" y="1655"/>
              <a:ext cx="138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rgbClr val="000000"/>
                  </a:solidFill>
                  <a:latin typeface="Courier" charset="0"/>
                </a:rPr>
                <a:t>zone2price</a:t>
              </a:r>
            </a:p>
            <a:p>
              <a:pPr algn="l"/>
              <a:r>
                <a:rPr lang="en-US" altLang="en-US" sz="1800">
                  <a:solidFill>
                    <a:srgbClr val="000000"/>
                  </a:solidFill>
                  <a:latin typeface="Courier" charset="0"/>
                </a:rPr>
                <a:t>getZones()</a:t>
              </a:r>
            </a:p>
            <a:p>
              <a:pPr algn="l"/>
              <a:r>
                <a:rPr lang="en-US" altLang="en-US" sz="1800">
                  <a:solidFill>
                    <a:srgbClr val="000000"/>
                  </a:solidFill>
                  <a:latin typeface="Courier" charset="0"/>
                </a:rPr>
                <a:t>getPrice()</a:t>
              </a:r>
            </a:p>
          </p:txBody>
        </p:sp>
        <p:grpSp>
          <p:nvGrpSpPr>
            <p:cNvPr id="113688" name="Group 24"/>
            <p:cNvGrpSpPr>
              <a:grpSpLocks/>
            </p:cNvGrpSpPr>
            <p:nvPr/>
          </p:nvGrpSpPr>
          <p:grpSpPr bwMode="auto">
            <a:xfrm>
              <a:off x="554" y="1413"/>
              <a:ext cx="1390" cy="282"/>
              <a:chOff x="554" y="1413"/>
              <a:chExt cx="1390" cy="282"/>
            </a:xfrm>
          </p:grpSpPr>
          <p:sp>
            <p:nvSpPr>
              <p:cNvPr id="113671" name="Rectangle 7"/>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2" name="Rectangle 8"/>
              <p:cNvSpPr>
                <a:spLocks noChangeArrowheads="1"/>
              </p:cNvSpPr>
              <p:nvPr/>
            </p:nvSpPr>
            <p:spPr bwMode="auto">
              <a:xfrm>
                <a:off x="690" y="1507"/>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TarifSchedule</a:t>
                </a:r>
              </a:p>
            </p:txBody>
          </p:sp>
        </p:grpSp>
        <p:sp>
          <p:nvSpPr>
            <p:cNvPr id="113673" name="Rectangle 9"/>
            <p:cNvSpPr>
              <a:spLocks noChangeArrowheads="1"/>
            </p:cNvSpPr>
            <p:nvPr/>
          </p:nvSpPr>
          <p:spPr bwMode="auto">
            <a:xfrm>
              <a:off x="550" y="1698"/>
              <a:ext cx="1394"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4" name="Rectangle 10"/>
            <p:cNvSpPr>
              <a:spLocks noChangeArrowheads="1"/>
            </p:cNvSpPr>
            <p:nvPr/>
          </p:nvSpPr>
          <p:spPr bwMode="auto">
            <a:xfrm>
              <a:off x="553" y="1866"/>
              <a:ext cx="1393" cy="37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13682" name="Group 18"/>
          <p:cNvGrpSpPr>
            <a:grpSpLocks/>
          </p:cNvGrpSpPr>
          <p:nvPr/>
        </p:nvGrpSpPr>
        <p:grpSpPr bwMode="auto">
          <a:xfrm>
            <a:off x="5187950" y="922338"/>
            <a:ext cx="3635375" cy="1306512"/>
            <a:chOff x="3212" y="1405"/>
            <a:chExt cx="2290" cy="823"/>
          </a:xfrm>
        </p:grpSpPr>
        <p:sp>
          <p:nvSpPr>
            <p:cNvPr id="113677" name="Text Box 13"/>
            <p:cNvSpPr txBox="1">
              <a:spLocks noChangeArrowheads="1"/>
            </p:cNvSpPr>
            <p:nvPr/>
          </p:nvSpPr>
          <p:spPr bwMode="auto">
            <a:xfrm>
              <a:off x="3261" y="1647"/>
              <a:ext cx="224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latin typeface="Courier" charset="0"/>
                </a:rPr>
                <a:t>Table</a:t>
              </a:r>
              <a:r>
                <a:rPr lang="en-US" altLang="en-US" sz="1800">
                  <a:solidFill>
                    <a:srgbClr val="000000"/>
                  </a:solidFill>
                  <a:latin typeface="Courier" charset="0"/>
                </a:rPr>
                <a:t> zone2price</a:t>
              </a:r>
            </a:p>
            <a:p>
              <a:pPr algn="l"/>
              <a:r>
                <a:rPr lang="en-US" altLang="en-US" sz="1800">
                  <a:latin typeface="Courier" charset="0"/>
                </a:rPr>
                <a:t>Enumeration</a:t>
              </a:r>
              <a:r>
                <a:rPr lang="en-US" altLang="en-US" sz="1800">
                  <a:solidFill>
                    <a:srgbClr val="000000"/>
                  </a:solidFill>
                  <a:latin typeface="Courier" charset="0"/>
                </a:rPr>
                <a:t> getZones()</a:t>
              </a:r>
            </a:p>
            <a:p>
              <a:pPr algn="l"/>
              <a:r>
                <a:rPr lang="en-US" altLang="en-US" sz="1800">
                  <a:latin typeface="Courier" charset="0"/>
                </a:rPr>
                <a:t>Price</a:t>
              </a:r>
              <a:r>
                <a:rPr lang="en-US" altLang="en-US" sz="1800">
                  <a:solidFill>
                    <a:srgbClr val="000000"/>
                  </a:solidFill>
                  <a:latin typeface="Courier" charset="0"/>
                </a:rPr>
                <a:t> getPrice(</a:t>
              </a:r>
              <a:r>
                <a:rPr lang="en-US" altLang="en-US" sz="1800">
                  <a:latin typeface="Courier" charset="0"/>
                </a:rPr>
                <a:t>Zone</a:t>
              </a:r>
              <a:r>
                <a:rPr lang="en-US" altLang="en-US" sz="1800">
                  <a:solidFill>
                    <a:srgbClr val="000000"/>
                  </a:solidFill>
                  <a:latin typeface="Courier" charset="0"/>
                </a:rPr>
                <a:t>)</a:t>
              </a:r>
            </a:p>
          </p:txBody>
        </p:sp>
        <p:sp>
          <p:nvSpPr>
            <p:cNvPr id="113678" name="Rectangle 14"/>
            <p:cNvSpPr>
              <a:spLocks noChangeArrowheads="1"/>
            </p:cNvSpPr>
            <p:nvPr/>
          </p:nvSpPr>
          <p:spPr bwMode="auto">
            <a:xfrm>
              <a:off x="3212" y="1405"/>
              <a:ext cx="2254"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79" name="Rectangle 15"/>
            <p:cNvSpPr>
              <a:spLocks noChangeArrowheads="1"/>
            </p:cNvSpPr>
            <p:nvPr/>
          </p:nvSpPr>
          <p:spPr bwMode="auto">
            <a:xfrm>
              <a:off x="3780" y="1499"/>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TarifSchedule</a:t>
              </a:r>
            </a:p>
          </p:txBody>
        </p:sp>
        <p:sp>
          <p:nvSpPr>
            <p:cNvPr id="113680" name="Rectangle 16"/>
            <p:cNvSpPr>
              <a:spLocks noChangeArrowheads="1"/>
            </p:cNvSpPr>
            <p:nvPr/>
          </p:nvSpPr>
          <p:spPr bwMode="auto">
            <a:xfrm>
              <a:off x="3214" y="1690"/>
              <a:ext cx="2251" cy="1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1" name="Rectangle 17"/>
            <p:cNvSpPr>
              <a:spLocks noChangeArrowheads="1"/>
            </p:cNvSpPr>
            <p:nvPr/>
          </p:nvSpPr>
          <p:spPr bwMode="auto">
            <a:xfrm>
              <a:off x="3219" y="1858"/>
              <a:ext cx="2251" cy="37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3683" name="AutoShape 19"/>
          <p:cNvSpPr>
            <a:spLocks noChangeArrowheads="1"/>
          </p:cNvSpPr>
          <p:nvPr/>
        </p:nvSpPr>
        <p:spPr bwMode="auto">
          <a:xfrm>
            <a:off x="3670300" y="1676400"/>
            <a:ext cx="1244600" cy="609600"/>
          </a:xfrm>
          <a:prstGeom prst="wedgeRoundRectCallout">
            <a:avLst>
              <a:gd name="adj1" fmla="val -91329"/>
              <a:gd name="adj2" fmla="val 867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Name</a:t>
            </a:r>
          </a:p>
        </p:txBody>
      </p:sp>
      <p:sp>
        <p:nvSpPr>
          <p:cNvPr id="113684" name="AutoShape 20"/>
          <p:cNvSpPr>
            <a:spLocks noChangeArrowheads="1"/>
          </p:cNvSpPr>
          <p:nvPr/>
        </p:nvSpPr>
        <p:spPr bwMode="auto">
          <a:xfrm>
            <a:off x="3441700" y="2489200"/>
            <a:ext cx="1689100" cy="609600"/>
          </a:xfrm>
          <a:prstGeom prst="wedgeRoundRectCallout">
            <a:avLst>
              <a:gd name="adj1" fmla="val -68421"/>
              <a:gd name="adj2" fmla="val 963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Attributes</a:t>
            </a:r>
          </a:p>
        </p:txBody>
      </p:sp>
      <p:sp>
        <p:nvSpPr>
          <p:cNvPr id="113685" name="AutoShape 21"/>
          <p:cNvSpPr>
            <a:spLocks noChangeArrowheads="1"/>
          </p:cNvSpPr>
          <p:nvPr/>
        </p:nvSpPr>
        <p:spPr bwMode="auto">
          <a:xfrm>
            <a:off x="3479800" y="3289300"/>
            <a:ext cx="1689100" cy="609600"/>
          </a:xfrm>
          <a:prstGeom prst="wedgeRoundRectCallout">
            <a:avLst>
              <a:gd name="adj1" fmla="val -72931"/>
              <a:gd name="adj2" fmla="val -5911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Operations</a:t>
            </a:r>
          </a:p>
        </p:txBody>
      </p:sp>
      <p:sp>
        <p:nvSpPr>
          <p:cNvPr id="113687" name="AutoShape 23"/>
          <p:cNvSpPr>
            <a:spLocks noChangeArrowheads="1"/>
          </p:cNvSpPr>
          <p:nvPr/>
        </p:nvSpPr>
        <p:spPr bwMode="auto">
          <a:xfrm>
            <a:off x="6210300" y="2451100"/>
            <a:ext cx="1689100" cy="609600"/>
          </a:xfrm>
          <a:prstGeom prst="wedgeRoundRectCallout">
            <a:avLst>
              <a:gd name="adj1" fmla="val -74435"/>
              <a:gd name="adj2" fmla="val -945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Signature</a:t>
            </a:r>
          </a:p>
        </p:txBody>
      </p:sp>
      <p:grpSp>
        <p:nvGrpSpPr>
          <p:cNvPr id="113689" name="Group 25"/>
          <p:cNvGrpSpPr>
            <a:grpSpLocks/>
          </p:cNvGrpSpPr>
          <p:nvPr/>
        </p:nvGrpSpPr>
        <p:grpSpPr bwMode="auto">
          <a:xfrm>
            <a:off x="6315075" y="3309938"/>
            <a:ext cx="2206625" cy="447675"/>
            <a:chOff x="554" y="1413"/>
            <a:chExt cx="1390" cy="282"/>
          </a:xfrm>
        </p:grpSpPr>
        <p:sp>
          <p:nvSpPr>
            <p:cNvPr id="113690" name="Rectangle 26"/>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91" name="Rectangle 27"/>
            <p:cNvSpPr>
              <a:spLocks noChangeArrowheads="1"/>
            </p:cNvSpPr>
            <p:nvPr/>
          </p:nvSpPr>
          <p:spPr bwMode="auto">
            <a:xfrm>
              <a:off x="690" y="1507"/>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TarifSchedule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36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3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3" grpId="0" animBg="1" autoUpdateAnimBg="0"/>
      <p:bldP spid="113684" grpId="0" animBg="1" autoUpdateAnimBg="0"/>
      <p:bldP spid="113685" grpId="0" animBg="1" autoUpdateAnimBg="0"/>
      <p:bldP spid="11368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Instances</a:t>
            </a:r>
          </a:p>
        </p:txBody>
      </p:sp>
      <p:sp>
        <p:nvSpPr>
          <p:cNvPr id="118788" name="Rectangle 4"/>
          <p:cNvSpPr>
            <a:spLocks noGrp="1" noChangeArrowheads="1"/>
          </p:cNvSpPr>
          <p:nvPr>
            <p:ph type="body" sz="half" idx="2"/>
          </p:nvPr>
        </p:nvSpPr>
        <p:spPr/>
        <p:txBody>
          <a:bodyPr/>
          <a:lstStyle/>
          <a:p>
            <a:r>
              <a:rPr lang="en-US" altLang="en-US" sz="2000"/>
              <a:t>An </a:t>
            </a:r>
            <a:r>
              <a:rPr lang="en-US" altLang="en-US" sz="2000" b="1" i="1"/>
              <a:t>instance</a:t>
            </a:r>
            <a:r>
              <a:rPr lang="en-US" altLang="en-US" sz="2000"/>
              <a:t> represents a phenomenon.</a:t>
            </a:r>
          </a:p>
          <a:p>
            <a:r>
              <a:rPr lang="en-US" altLang="en-US" sz="2000"/>
              <a:t>The name of an instance is </a:t>
            </a:r>
            <a:r>
              <a:rPr lang="en-US" altLang="en-US" sz="2000" u="sng"/>
              <a:t>underlined</a:t>
            </a:r>
            <a:r>
              <a:rPr lang="en-US" altLang="en-US" sz="2000"/>
              <a:t> and can contain the class of the instance.</a:t>
            </a:r>
          </a:p>
          <a:p>
            <a:r>
              <a:rPr lang="en-US" altLang="en-US" sz="2000"/>
              <a:t>The attributes are represented with their </a:t>
            </a:r>
            <a:r>
              <a:rPr lang="en-US" altLang="en-US" sz="2000" b="1" i="1"/>
              <a:t>values</a:t>
            </a:r>
            <a:r>
              <a:rPr lang="en-US" altLang="en-US" sz="2000"/>
              <a:t>.</a:t>
            </a:r>
          </a:p>
          <a:p>
            <a:endParaRPr lang="en-US" altLang="en-US" sz="2000"/>
          </a:p>
        </p:txBody>
      </p:sp>
      <p:sp>
        <p:nvSpPr>
          <p:cNvPr id="118790" name="Text Box 6"/>
          <p:cNvSpPr txBox="1">
            <a:spLocks noChangeArrowheads="1"/>
          </p:cNvSpPr>
          <p:nvPr/>
        </p:nvSpPr>
        <p:spPr bwMode="auto">
          <a:xfrm>
            <a:off x="1903413" y="1878013"/>
            <a:ext cx="34782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solidFill>
                  <a:srgbClr val="000000"/>
                </a:solidFill>
                <a:latin typeface="Courier" charset="0"/>
              </a:rPr>
              <a:t>zone2price = {</a:t>
            </a:r>
          </a:p>
          <a:p>
            <a:pPr algn="l"/>
            <a:r>
              <a:rPr lang="en-US" altLang="en-US" sz="1800">
                <a:solidFill>
                  <a:srgbClr val="000000"/>
                </a:solidFill>
                <a:latin typeface="Courier" charset="0"/>
              </a:rPr>
              <a:t>{‘1’, .20},</a:t>
            </a:r>
            <a:br>
              <a:rPr lang="en-US" altLang="en-US" sz="1800">
                <a:solidFill>
                  <a:srgbClr val="000000"/>
                </a:solidFill>
                <a:latin typeface="Courier" charset="0"/>
              </a:rPr>
            </a:br>
            <a:r>
              <a:rPr lang="en-US" altLang="en-US" sz="1800">
                <a:solidFill>
                  <a:srgbClr val="000000"/>
                </a:solidFill>
                <a:latin typeface="Courier" charset="0"/>
              </a:rPr>
              <a:t>{‘2’, .40},</a:t>
            </a:r>
          </a:p>
          <a:p>
            <a:pPr algn="l"/>
            <a:r>
              <a:rPr lang="en-US" altLang="en-US" sz="1800">
                <a:solidFill>
                  <a:srgbClr val="000000"/>
                </a:solidFill>
                <a:latin typeface="Courier" charset="0"/>
              </a:rPr>
              <a:t>{‘3’, .60}}</a:t>
            </a:r>
          </a:p>
        </p:txBody>
      </p:sp>
      <p:grpSp>
        <p:nvGrpSpPr>
          <p:cNvPr id="118791" name="Group 7"/>
          <p:cNvGrpSpPr>
            <a:grpSpLocks/>
          </p:cNvGrpSpPr>
          <p:nvPr/>
        </p:nvGrpSpPr>
        <p:grpSpPr bwMode="auto">
          <a:xfrm>
            <a:off x="1827213" y="1493838"/>
            <a:ext cx="3498850" cy="447675"/>
            <a:chOff x="554" y="1413"/>
            <a:chExt cx="1390" cy="282"/>
          </a:xfrm>
        </p:grpSpPr>
        <p:sp>
          <p:nvSpPr>
            <p:cNvPr id="118792" name="Rectangle 8"/>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8793" name="Rectangle 9"/>
            <p:cNvSpPr>
              <a:spLocks noChangeArrowheads="1"/>
            </p:cNvSpPr>
            <p:nvPr/>
          </p:nvSpPr>
          <p:spPr bwMode="auto">
            <a:xfrm>
              <a:off x="598" y="1507"/>
              <a:ext cx="13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u="sng">
                  <a:solidFill>
                    <a:srgbClr val="000000"/>
                  </a:solidFill>
                  <a:latin typeface="Courier" charset="0"/>
                </a:rPr>
                <a:t>tarif_1974:TarifSchedule</a:t>
              </a:r>
            </a:p>
          </p:txBody>
        </p:sp>
      </p:grpSp>
      <p:sp>
        <p:nvSpPr>
          <p:cNvPr id="118795" name="Rectangle 11"/>
          <p:cNvSpPr>
            <a:spLocks noChangeArrowheads="1"/>
          </p:cNvSpPr>
          <p:nvPr/>
        </p:nvSpPr>
        <p:spPr bwMode="auto">
          <a:xfrm>
            <a:off x="1825625" y="1946275"/>
            <a:ext cx="3505200" cy="11715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Actor vs Instances</a:t>
            </a:r>
          </a:p>
        </p:txBody>
      </p:sp>
      <p:sp>
        <p:nvSpPr>
          <p:cNvPr id="134148" name="Rectangle 4"/>
          <p:cNvSpPr>
            <a:spLocks noGrp="1" noChangeArrowheads="1"/>
          </p:cNvSpPr>
          <p:nvPr>
            <p:ph type="body" idx="1"/>
          </p:nvPr>
        </p:nvSpPr>
        <p:spPr/>
        <p:txBody>
          <a:bodyPr/>
          <a:lstStyle/>
          <a:p>
            <a:r>
              <a:rPr lang="en-US" altLang="en-US"/>
              <a:t>What is the difference between an </a:t>
            </a:r>
            <a:r>
              <a:rPr lang="en-US" altLang="en-US" i="1"/>
              <a:t>actor</a:t>
            </a:r>
            <a:r>
              <a:rPr lang="en-US" altLang="en-US"/>
              <a:t> ,  a </a:t>
            </a:r>
            <a:r>
              <a:rPr lang="en-US" altLang="en-US" i="1"/>
              <a:t>class</a:t>
            </a:r>
            <a:r>
              <a:rPr lang="en-US" altLang="en-US"/>
              <a:t>  and an </a:t>
            </a:r>
            <a:r>
              <a:rPr lang="en-US" altLang="en-US" i="1"/>
              <a:t>instance</a:t>
            </a:r>
            <a:r>
              <a:rPr lang="en-US" altLang="en-US"/>
              <a:t>?</a:t>
            </a:r>
          </a:p>
          <a:p>
            <a:r>
              <a:rPr lang="en-US" altLang="en-US"/>
              <a:t>Actor: </a:t>
            </a:r>
          </a:p>
          <a:p>
            <a:pPr lvl="1"/>
            <a:r>
              <a:rPr lang="en-US" altLang="en-US"/>
              <a:t>An entity outside the system to be modeled, interacting with the system (“Passenger”)</a:t>
            </a:r>
          </a:p>
          <a:p>
            <a:r>
              <a:rPr lang="en-US" altLang="en-US"/>
              <a:t>Class: </a:t>
            </a:r>
          </a:p>
          <a:p>
            <a:pPr lvl="1"/>
            <a:r>
              <a:rPr lang="en-US" altLang="en-US"/>
              <a:t>An abstraction modeling an entity in the problem domain, must be modeled inside the system (“User”)</a:t>
            </a:r>
          </a:p>
          <a:p>
            <a:r>
              <a:rPr lang="en-US" altLang="en-US"/>
              <a:t>Object: </a:t>
            </a:r>
          </a:p>
          <a:p>
            <a:pPr lvl="1"/>
            <a:r>
              <a:rPr lang="en-US" altLang="en-US"/>
              <a:t>A specific instance of a class (“Joe, the passenger who is purchasing a ticket from the ticket distributor”).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50" name="Rectangle 38"/>
          <p:cNvSpPr>
            <a:spLocks noChangeArrowheads="1"/>
          </p:cNvSpPr>
          <p:nvPr/>
        </p:nvSpPr>
        <p:spPr bwMode="auto">
          <a:xfrm>
            <a:off x="6181725" y="2433638"/>
            <a:ext cx="2206625" cy="6127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51" name="Rectangle 39"/>
          <p:cNvSpPr>
            <a:spLocks noChangeArrowheads="1"/>
          </p:cNvSpPr>
          <p:nvPr/>
        </p:nvSpPr>
        <p:spPr bwMode="auto">
          <a:xfrm>
            <a:off x="6943725" y="2524125"/>
            <a:ext cx="6826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Price</a:t>
            </a:r>
            <a:br>
              <a:rPr lang="en-US" altLang="en-US" sz="1800">
                <a:solidFill>
                  <a:srgbClr val="000000"/>
                </a:solidFill>
                <a:latin typeface="Courier" charset="0"/>
              </a:rPr>
            </a:br>
            <a:r>
              <a:rPr lang="en-US" altLang="en-US" sz="1800">
                <a:solidFill>
                  <a:srgbClr val="000000"/>
                </a:solidFill>
                <a:latin typeface="Courier" charset="0"/>
              </a:rPr>
              <a:t>Zone</a:t>
            </a:r>
          </a:p>
          <a:p>
            <a:endParaRPr lang="en-US" altLang="en-US" sz="1800">
              <a:solidFill>
                <a:srgbClr val="000000"/>
              </a:solidFill>
              <a:latin typeface="Courier" charset="0"/>
            </a:endParaRPr>
          </a:p>
        </p:txBody>
      </p:sp>
      <p:sp>
        <p:nvSpPr>
          <p:cNvPr id="115714" name="Rectangle 2"/>
          <p:cNvSpPr>
            <a:spLocks noGrp="1" noChangeArrowheads="1"/>
          </p:cNvSpPr>
          <p:nvPr>
            <p:ph type="title"/>
          </p:nvPr>
        </p:nvSpPr>
        <p:spPr/>
        <p:txBody>
          <a:bodyPr/>
          <a:lstStyle/>
          <a:p>
            <a:r>
              <a:rPr lang="en-US" altLang="en-US"/>
              <a:t>Associations</a:t>
            </a:r>
          </a:p>
        </p:txBody>
      </p:sp>
      <p:sp>
        <p:nvSpPr>
          <p:cNvPr id="115716" name="Rectangle 4"/>
          <p:cNvSpPr>
            <a:spLocks noGrp="1" noChangeArrowheads="1"/>
          </p:cNvSpPr>
          <p:nvPr>
            <p:ph type="body" sz="half" idx="2"/>
          </p:nvPr>
        </p:nvSpPr>
        <p:spPr>
          <a:xfrm>
            <a:off x="495300" y="3929063"/>
            <a:ext cx="8255000" cy="2325687"/>
          </a:xfrm>
        </p:spPr>
        <p:txBody>
          <a:bodyPr/>
          <a:lstStyle/>
          <a:p>
            <a:r>
              <a:rPr lang="en-US" altLang="en-US" sz="2000"/>
              <a:t>Associations denote relationships between classes.</a:t>
            </a:r>
          </a:p>
          <a:p>
            <a:r>
              <a:rPr lang="en-US" altLang="en-US" sz="2000"/>
              <a:t>The multiplicity of an association end denotes how many objects the source object can legitimately reference.</a:t>
            </a:r>
          </a:p>
        </p:txBody>
      </p:sp>
      <p:sp>
        <p:nvSpPr>
          <p:cNvPr id="115719" name="Text Box 7"/>
          <p:cNvSpPr txBox="1">
            <a:spLocks noChangeArrowheads="1"/>
          </p:cNvSpPr>
          <p:nvPr/>
        </p:nvSpPr>
        <p:spPr bwMode="auto">
          <a:xfrm>
            <a:off x="649288" y="2284413"/>
            <a:ext cx="33099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sz="1800">
              <a:solidFill>
                <a:srgbClr val="000000"/>
              </a:solidFill>
              <a:latin typeface="Courier" charset="0"/>
            </a:endParaRPr>
          </a:p>
          <a:p>
            <a:pPr algn="l"/>
            <a:r>
              <a:rPr lang="en-US" altLang="en-US" sz="1800">
                <a:solidFill>
                  <a:srgbClr val="000000"/>
                </a:solidFill>
                <a:latin typeface="Courier" charset="0"/>
              </a:rPr>
              <a:t>Enumeration getZones()</a:t>
            </a:r>
          </a:p>
          <a:p>
            <a:pPr algn="l"/>
            <a:r>
              <a:rPr lang="en-US" altLang="en-US" sz="1800">
                <a:solidFill>
                  <a:srgbClr val="000000"/>
                </a:solidFill>
                <a:latin typeface="Courier" charset="0"/>
              </a:rPr>
              <a:t>Price getPrice(Zone)</a:t>
            </a:r>
          </a:p>
        </p:txBody>
      </p:sp>
      <p:grpSp>
        <p:nvGrpSpPr>
          <p:cNvPr id="115720" name="Group 8"/>
          <p:cNvGrpSpPr>
            <a:grpSpLocks/>
          </p:cNvGrpSpPr>
          <p:nvPr/>
        </p:nvGrpSpPr>
        <p:grpSpPr bwMode="auto">
          <a:xfrm>
            <a:off x="577850" y="1900238"/>
            <a:ext cx="3336925" cy="447675"/>
            <a:chOff x="554" y="1413"/>
            <a:chExt cx="1390" cy="282"/>
          </a:xfrm>
        </p:grpSpPr>
        <p:sp>
          <p:nvSpPr>
            <p:cNvPr id="115721" name="Rectangle 9"/>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22" name="Rectangle 10"/>
            <p:cNvSpPr>
              <a:spLocks noChangeArrowheads="1"/>
            </p:cNvSpPr>
            <p:nvPr/>
          </p:nvSpPr>
          <p:spPr bwMode="auto">
            <a:xfrm>
              <a:off x="879" y="1507"/>
              <a:ext cx="7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TarifSchedule</a:t>
              </a:r>
            </a:p>
          </p:txBody>
        </p:sp>
      </p:grpSp>
      <p:sp>
        <p:nvSpPr>
          <p:cNvPr id="115723" name="Rectangle 11"/>
          <p:cNvSpPr>
            <a:spLocks noChangeArrowheads="1"/>
          </p:cNvSpPr>
          <p:nvPr/>
        </p:nvSpPr>
        <p:spPr bwMode="auto">
          <a:xfrm>
            <a:off x="568325" y="2352675"/>
            <a:ext cx="3338513" cy="2571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24" name="Rectangle 12"/>
          <p:cNvSpPr>
            <a:spLocks noChangeArrowheads="1"/>
          </p:cNvSpPr>
          <p:nvPr/>
        </p:nvSpPr>
        <p:spPr bwMode="auto">
          <a:xfrm>
            <a:off x="576263" y="2619375"/>
            <a:ext cx="3335337" cy="5873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5725" name="Group 13"/>
          <p:cNvGrpSpPr>
            <a:grpSpLocks/>
          </p:cNvGrpSpPr>
          <p:nvPr/>
        </p:nvGrpSpPr>
        <p:grpSpPr bwMode="auto">
          <a:xfrm>
            <a:off x="6181725" y="1989138"/>
            <a:ext cx="2206625" cy="447675"/>
            <a:chOff x="554" y="1413"/>
            <a:chExt cx="1390" cy="282"/>
          </a:xfrm>
        </p:grpSpPr>
        <p:sp>
          <p:nvSpPr>
            <p:cNvPr id="115726" name="Rectangle 14"/>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27" name="Rectangle 15"/>
            <p:cNvSpPr>
              <a:spLocks noChangeArrowheads="1"/>
            </p:cNvSpPr>
            <p:nvPr/>
          </p:nvSpPr>
          <p:spPr bwMode="auto">
            <a:xfrm>
              <a:off x="948" y="1507"/>
              <a:ext cx="6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TripLeg</a:t>
              </a:r>
            </a:p>
          </p:txBody>
        </p:sp>
      </p:grpSp>
      <p:sp>
        <p:nvSpPr>
          <p:cNvPr id="115731" name="Line 19"/>
          <p:cNvSpPr>
            <a:spLocks noChangeShapeType="1"/>
          </p:cNvSpPr>
          <p:nvPr/>
        </p:nvSpPr>
        <p:spPr bwMode="auto">
          <a:xfrm>
            <a:off x="3911600" y="2552700"/>
            <a:ext cx="2247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738" name="Text Box 26"/>
          <p:cNvSpPr txBox="1">
            <a:spLocks noChangeArrowheads="1"/>
          </p:cNvSpPr>
          <p:nvPr/>
        </p:nvSpPr>
        <p:spPr bwMode="auto">
          <a:xfrm>
            <a:off x="4027488" y="26035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a:t>
            </a:r>
            <a:endParaRPr lang="en-US" altLang="en-US" b="0"/>
          </a:p>
        </p:txBody>
      </p:sp>
      <p:grpSp>
        <p:nvGrpSpPr>
          <p:cNvPr id="115752" name="Group 40"/>
          <p:cNvGrpSpPr>
            <a:grpSpLocks/>
          </p:cNvGrpSpPr>
          <p:nvPr/>
        </p:nvGrpSpPr>
        <p:grpSpPr bwMode="auto">
          <a:xfrm>
            <a:off x="6181725" y="3043238"/>
            <a:ext cx="2206625" cy="368300"/>
            <a:chOff x="554" y="1413"/>
            <a:chExt cx="1390" cy="368"/>
          </a:xfrm>
        </p:grpSpPr>
        <p:sp>
          <p:nvSpPr>
            <p:cNvPr id="115753" name="Rectangle 41"/>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5754" name="Rectangle 42"/>
            <p:cNvSpPr>
              <a:spLocks noChangeArrowheads="1"/>
            </p:cNvSpPr>
            <p:nvPr/>
          </p:nvSpPr>
          <p:spPr bwMode="auto">
            <a:xfrm>
              <a:off x="1249" y="1506"/>
              <a:ext cx="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sz="1800">
                <a:solidFill>
                  <a:srgbClr val="000000"/>
                </a:solidFill>
                <a:latin typeface="Courier" charset="0"/>
              </a:endParaRPr>
            </a:p>
          </p:txBody>
        </p:sp>
      </p:grpSp>
      <p:sp>
        <p:nvSpPr>
          <p:cNvPr id="115755" name="Text Box 43"/>
          <p:cNvSpPr txBox="1">
            <a:spLocks noChangeArrowheads="1"/>
          </p:cNvSpPr>
          <p:nvPr/>
        </p:nvSpPr>
        <p:spPr bwMode="auto">
          <a:xfrm>
            <a:off x="5691188" y="26924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a:t>
            </a:r>
            <a:endParaRPr lang="en-US" altLang="en-US" b="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noFill/>
          <a:ln/>
        </p:spPr>
        <p:txBody>
          <a:bodyPr/>
          <a:lstStyle/>
          <a:p>
            <a:r>
              <a:rPr lang="en-US" altLang="en-US"/>
              <a:t>1-to-1 and 1-to-many Associations</a:t>
            </a:r>
          </a:p>
        </p:txBody>
      </p:sp>
      <p:sp>
        <p:nvSpPr>
          <p:cNvPr id="148483" name="Rectangle 3"/>
          <p:cNvSpPr>
            <a:spLocks noChangeArrowheads="1"/>
          </p:cNvSpPr>
          <p:nvPr/>
        </p:nvSpPr>
        <p:spPr bwMode="auto">
          <a:xfrm>
            <a:off x="2032000" y="1231900"/>
            <a:ext cx="1193800" cy="1358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84" name="Rectangle 4"/>
          <p:cNvSpPr>
            <a:spLocks noChangeArrowheads="1"/>
          </p:cNvSpPr>
          <p:nvPr/>
        </p:nvSpPr>
        <p:spPr bwMode="auto">
          <a:xfrm>
            <a:off x="2211388" y="1452563"/>
            <a:ext cx="9588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rPr>
              <a:t>Country</a:t>
            </a:r>
          </a:p>
        </p:txBody>
      </p:sp>
      <p:sp>
        <p:nvSpPr>
          <p:cNvPr id="148485" name="Rectangle 5"/>
          <p:cNvSpPr>
            <a:spLocks noChangeArrowheads="1"/>
          </p:cNvSpPr>
          <p:nvPr/>
        </p:nvSpPr>
        <p:spPr bwMode="auto">
          <a:xfrm>
            <a:off x="2036763" y="1985963"/>
            <a:ext cx="12763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b="0">
                <a:solidFill>
                  <a:srgbClr val="000000"/>
                </a:solidFill>
              </a:rPr>
              <a:t>name:String</a:t>
            </a:r>
          </a:p>
        </p:txBody>
      </p:sp>
      <p:sp>
        <p:nvSpPr>
          <p:cNvPr id="148486" name="Rectangle 6"/>
          <p:cNvSpPr>
            <a:spLocks noChangeArrowheads="1"/>
          </p:cNvSpPr>
          <p:nvPr/>
        </p:nvSpPr>
        <p:spPr bwMode="auto">
          <a:xfrm>
            <a:off x="5765800" y="1231900"/>
            <a:ext cx="1193800" cy="1358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87" name="Rectangle 7"/>
          <p:cNvSpPr>
            <a:spLocks noChangeArrowheads="1"/>
          </p:cNvSpPr>
          <p:nvPr/>
        </p:nvSpPr>
        <p:spPr bwMode="auto">
          <a:xfrm>
            <a:off x="6111875" y="1452563"/>
            <a:ext cx="5651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rPr>
              <a:t>City</a:t>
            </a:r>
          </a:p>
        </p:txBody>
      </p:sp>
      <p:sp>
        <p:nvSpPr>
          <p:cNvPr id="148488" name="Rectangle 8"/>
          <p:cNvSpPr>
            <a:spLocks noChangeArrowheads="1"/>
          </p:cNvSpPr>
          <p:nvPr/>
        </p:nvSpPr>
        <p:spPr bwMode="auto">
          <a:xfrm>
            <a:off x="5765800" y="1985963"/>
            <a:ext cx="1276350"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b="0">
                <a:solidFill>
                  <a:srgbClr val="000000"/>
                </a:solidFill>
              </a:rPr>
              <a:t>name:String</a:t>
            </a:r>
          </a:p>
        </p:txBody>
      </p:sp>
      <p:sp>
        <p:nvSpPr>
          <p:cNvPr id="148489" name="Rectangle 9"/>
          <p:cNvSpPr>
            <a:spLocks noChangeArrowheads="1"/>
          </p:cNvSpPr>
          <p:nvPr/>
        </p:nvSpPr>
        <p:spPr bwMode="auto">
          <a:xfrm>
            <a:off x="3243263" y="1376363"/>
            <a:ext cx="1328737"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r>
              <a:rPr lang="en-US" altLang="en-US" sz="1800" b="0" i="1">
                <a:solidFill>
                  <a:srgbClr val="3333FF"/>
                </a:solidFill>
              </a:rPr>
              <a:t>Has-capital</a:t>
            </a:r>
          </a:p>
        </p:txBody>
      </p:sp>
      <p:sp>
        <p:nvSpPr>
          <p:cNvPr id="148490" name="Rectangle 10"/>
          <p:cNvSpPr>
            <a:spLocks noChangeArrowheads="1"/>
          </p:cNvSpPr>
          <p:nvPr/>
        </p:nvSpPr>
        <p:spPr bwMode="auto">
          <a:xfrm>
            <a:off x="1384300" y="3594100"/>
            <a:ext cx="1092200" cy="1676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1" name="Rectangle 11"/>
          <p:cNvSpPr>
            <a:spLocks noChangeArrowheads="1"/>
          </p:cNvSpPr>
          <p:nvPr/>
        </p:nvSpPr>
        <p:spPr bwMode="auto">
          <a:xfrm>
            <a:off x="1487488" y="3903663"/>
            <a:ext cx="98107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rPr>
              <a:t>Polygon</a:t>
            </a:r>
          </a:p>
        </p:txBody>
      </p:sp>
      <p:sp>
        <p:nvSpPr>
          <p:cNvPr id="148492" name="Rectangle 12"/>
          <p:cNvSpPr>
            <a:spLocks noChangeArrowheads="1"/>
          </p:cNvSpPr>
          <p:nvPr/>
        </p:nvSpPr>
        <p:spPr bwMode="auto">
          <a:xfrm>
            <a:off x="1403350" y="4818063"/>
            <a:ext cx="757238"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b="0">
                <a:solidFill>
                  <a:srgbClr val="000000"/>
                </a:solidFill>
              </a:rPr>
              <a:t>draw()</a:t>
            </a:r>
          </a:p>
        </p:txBody>
      </p:sp>
      <p:sp>
        <p:nvSpPr>
          <p:cNvPr id="148493" name="Rectangle 13"/>
          <p:cNvSpPr>
            <a:spLocks noChangeArrowheads="1"/>
          </p:cNvSpPr>
          <p:nvPr/>
        </p:nvSpPr>
        <p:spPr bwMode="auto">
          <a:xfrm>
            <a:off x="6337300" y="3314700"/>
            <a:ext cx="1244600" cy="20828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4" name="Rectangle 14"/>
          <p:cNvSpPr>
            <a:spLocks noChangeArrowheads="1"/>
          </p:cNvSpPr>
          <p:nvPr/>
        </p:nvSpPr>
        <p:spPr bwMode="auto">
          <a:xfrm>
            <a:off x="6646863" y="3611563"/>
            <a:ext cx="688975"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rPr>
              <a:t>Point</a:t>
            </a:r>
          </a:p>
        </p:txBody>
      </p:sp>
      <p:sp>
        <p:nvSpPr>
          <p:cNvPr id="148495" name="Rectangle 15"/>
          <p:cNvSpPr>
            <a:spLocks noChangeArrowheads="1"/>
          </p:cNvSpPr>
          <p:nvPr/>
        </p:nvSpPr>
        <p:spPr bwMode="auto">
          <a:xfrm>
            <a:off x="6356350" y="4271963"/>
            <a:ext cx="1030288"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b="0">
                <a:solidFill>
                  <a:srgbClr val="000000"/>
                </a:solidFill>
              </a:rPr>
              <a:t>x: Integer</a:t>
            </a:r>
          </a:p>
        </p:txBody>
      </p:sp>
      <p:sp>
        <p:nvSpPr>
          <p:cNvPr id="148496" name="Rectangle 16"/>
          <p:cNvSpPr>
            <a:spLocks noChangeArrowheads="1"/>
          </p:cNvSpPr>
          <p:nvPr/>
        </p:nvSpPr>
        <p:spPr bwMode="auto">
          <a:xfrm>
            <a:off x="6356350" y="4691063"/>
            <a:ext cx="1030288"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b="0">
                <a:solidFill>
                  <a:srgbClr val="000000"/>
                </a:solidFill>
              </a:rPr>
              <a:t>y: Integer</a:t>
            </a:r>
          </a:p>
        </p:txBody>
      </p:sp>
      <p:sp>
        <p:nvSpPr>
          <p:cNvPr id="148497" name="Rectangle 17"/>
          <p:cNvSpPr>
            <a:spLocks noChangeArrowheads="1"/>
          </p:cNvSpPr>
          <p:nvPr/>
        </p:nvSpPr>
        <p:spPr bwMode="auto">
          <a:xfrm>
            <a:off x="3041650" y="2798763"/>
            <a:ext cx="31353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One-to-one association</a:t>
            </a:r>
          </a:p>
        </p:txBody>
      </p:sp>
      <p:sp>
        <p:nvSpPr>
          <p:cNvPr id="148498" name="Rectangle 18"/>
          <p:cNvSpPr>
            <a:spLocks noChangeArrowheads="1"/>
          </p:cNvSpPr>
          <p:nvPr/>
        </p:nvSpPr>
        <p:spPr bwMode="auto">
          <a:xfrm>
            <a:off x="2981325" y="5630863"/>
            <a:ext cx="3406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One-to-many association</a:t>
            </a:r>
          </a:p>
        </p:txBody>
      </p:sp>
      <p:sp>
        <p:nvSpPr>
          <p:cNvPr id="148499" name="Line 19"/>
          <p:cNvSpPr>
            <a:spLocks noChangeShapeType="1"/>
          </p:cNvSpPr>
          <p:nvPr/>
        </p:nvSpPr>
        <p:spPr bwMode="auto">
          <a:xfrm>
            <a:off x="2025650" y="1771650"/>
            <a:ext cx="1206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0" name="Line 20"/>
          <p:cNvSpPr>
            <a:spLocks noChangeShapeType="1"/>
          </p:cNvSpPr>
          <p:nvPr/>
        </p:nvSpPr>
        <p:spPr bwMode="auto">
          <a:xfrm>
            <a:off x="2025650" y="2362200"/>
            <a:ext cx="12255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1" name="Line 21"/>
          <p:cNvSpPr>
            <a:spLocks noChangeShapeType="1"/>
          </p:cNvSpPr>
          <p:nvPr/>
        </p:nvSpPr>
        <p:spPr bwMode="auto">
          <a:xfrm>
            <a:off x="3244850" y="1924050"/>
            <a:ext cx="2520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2" name="Line 22"/>
          <p:cNvSpPr>
            <a:spLocks noChangeShapeType="1"/>
          </p:cNvSpPr>
          <p:nvPr/>
        </p:nvSpPr>
        <p:spPr bwMode="auto">
          <a:xfrm>
            <a:off x="5778500" y="1752600"/>
            <a:ext cx="1206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3" name="Line 23"/>
          <p:cNvSpPr>
            <a:spLocks noChangeShapeType="1"/>
          </p:cNvSpPr>
          <p:nvPr/>
        </p:nvSpPr>
        <p:spPr bwMode="auto">
          <a:xfrm>
            <a:off x="5759450" y="2324100"/>
            <a:ext cx="1206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4" name="Line 24"/>
          <p:cNvSpPr>
            <a:spLocks noChangeShapeType="1"/>
          </p:cNvSpPr>
          <p:nvPr/>
        </p:nvSpPr>
        <p:spPr bwMode="auto">
          <a:xfrm>
            <a:off x="1397000" y="4248150"/>
            <a:ext cx="1073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5" name="Line 25"/>
          <p:cNvSpPr>
            <a:spLocks noChangeShapeType="1"/>
          </p:cNvSpPr>
          <p:nvPr/>
        </p:nvSpPr>
        <p:spPr bwMode="auto">
          <a:xfrm>
            <a:off x="1397000" y="4629150"/>
            <a:ext cx="1092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6" name="Line 26"/>
          <p:cNvSpPr>
            <a:spLocks noChangeShapeType="1"/>
          </p:cNvSpPr>
          <p:nvPr/>
        </p:nvSpPr>
        <p:spPr bwMode="auto">
          <a:xfrm flipH="1">
            <a:off x="2495550" y="4210050"/>
            <a:ext cx="3836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7" name="Line 27"/>
          <p:cNvSpPr>
            <a:spLocks noChangeShapeType="1"/>
          </p:cNvSpPr>
          <p:nvPr/>
        </p:nvSpPr>
        <p:spPr bwMode="auto">
          <a:xfrm>
            <a:off x="6330950" y="4038600"/>
            <a:ext cx="1244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8" name="Line 28"/>
          <p:cNvSpPr>
            <a:spLocks noChangeShapeType="1"/>
          </p:cNvSpPr>
          <p:nvPr/>
        </p:nvSpPr>
        <p:spPr bwMode="auto">
          <a:xfrm>
            <a:off x="6330950" y="5086350"/>
            <a:ext cx="1244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9" name="Rectangle 29"/>
          <p:cNvSpPr>
            <a:spLocks noChangeArrowheads="1"/>
          </p:cNvSpPr>
          <p:nvPr/>
        </p:nvSpPr>
        <p:spPr bwMode="auto">
          <a:xfrm>
            <a:off x="5780088" y="3797300"/>
            <a:ext cx="379412"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4000">
                <a:solidFill>
                  <a:schemeClr val="tx1"/>
                </a:solidFill>
              </a:rPr>
              <a:t>*</a:t>
            </a:r>
          </a:p>
        </p:txBody>
      </p:sp>
      <p:sp>
        <p:nvSpPr>
          <p:cNvPr id="148510" name="Text Box 30"/>
          <p:cNvSpPr txBox="1">
            <a:spLocks noChangeArrowheads="1"/>
          </p:cNvSpPr>
          <p:nvPr/>
        </p:nvSpPr>
        <p:spPr bwMode="auto">
          <a:xfrm>
            <a:off x="3214688" y="16383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noFill/>
          <a:ln/>
        </p:spPr>
        <p:txBody>
          <a:bodyPr/>
          <a:lstStyle/>
          <a:p>
            <a:r>
              <a:rPr lang="en-US" altLang="en-US"/>
              <a:t>Many-to-Many Associations </a:t>
            </a:r>
          </a:p>
        </p:txBody>
      </p:sp>
      <p:sp>
        <p:nvSpPr>
          <p:cNvPr id="157699" name="Rectangle 3"/>
          <p:cNvSpPr>
            <a:spLocks noChangeArrowheads="1"/>
          </p:cNvSpPr>
          <p:nvPr/>
        </p:nvSpPr>
        <p:spPr bwMode="auto">
          <a:xfrm>
            <a:off x="685800" y="2152650"/>
            <a:ext cx="2341563" cy="1803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0" name="Rectangle 4"/>
          <p:cNvSpPr>
            <a:spLocks noChangeArrowheads="1"/>
          </p:cNvSpPr>
          <p:nvPr/>
        </p:nvSpPr>
        <p:spPr bwMode="auto">
          <a:xfrm>
            <a:off x="882650" y="2441575"/>
            <a:ext cx="21796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StockExchange</a:t>
            </a:r>
          </a:p>
        </p:txBody>
      </p:sp>
      <p:sp>
        <p:nvSpPr>
          <p:cNvPr id="157701" name="Rectangle 5"/>
          <p:cNvSpPr>
            <a:spLocks noChangeArrowheads="1"/>
          </p:cNvSpPr>
          <p:nvPr/>
        </p:nvSpPr>
        <p:spPr bwMode="auto">
          <a:xfrm>
            <a:off x="5964238" y="2457450"/>
            <a:ext cx="2012950" cy="23971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2" name="Rectangle 6"/>
          <p:cNvSpPr>
            <a:spLocks noChangeArrowheads="1"/>
          </p:cNvSpPr>
          <p:nvPr/>
        </p:nvSpPr>
        <p:spPr bwMode="auto">
          <a:xfrm>
            <a:off x="6332538" y="2301875"/>
            <a:ext cx="14525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Company</a:t>
            </a:r>
          </a:p>
        </p:txBody>
      </p:sp>
      <p:sp>
        <p:nvSpPr>
          <p:cNvPr id="157703" name="Rectangle 7"/>
          <p:cNvSpPr>
            <a:spLocks noChangeArrowheads="1"/>
          </p:cNvSpPr>
          <p:nvPr/>
        </p:nvSpPr>
        <p:spPr bwMode="auto">
          <a:xfrm>
            <a:off x="6000750" y="3278188"/>
            <a:ext cx="19240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tickerSymbol</a:t>
            </a:r>
          </a:p>
        </p:txBody>
      </p:sp>
      <p:sp>
        <p:nvSpPr>
          <p:cNvPr id="157704" name="Rectangle 8"/>
          <p:cNvSpPr>
            <a:spLocks noChangeArrowheads="1"/>
          </p:cNvSpPr>
          <p:nvPr/>
        </p:nvSpPr>
        <p:spPr bwMode="auto">
          <a:xfrm>
            <a:off x="3975100" y="1917700"/>
            <a:ext cx="8493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i="1">
                <a:solidFill>
                  <a:srgbClr val="3333FF"/>
                </a:solidFill>
                <a:latin typeface="Times" panose="02020603050405020304" pitchFamily="18" charset="0"/>
              </a:rPr>
              <a:t>Lists </a:t>
            </a:r>
            <a:endParaRPr lang="en-US" altLang="en-US">
              <a:solidFill>
                <a:srgbClr val="000000"/>
              </a:solidFill>
              <a:latin typeface="Times" panose="02020603050405020304" pitchFamily="18" charset="0"/>
            </a:endParaRPr>
          </a:p>
        </p:txBody>
      </p:sp>
      <p:sp>
        <p:nvSpPr>
          <p:cNvPr id="157705" name="Line 9"/>
          <p:cNvSpPr>
            <a:spLocks noChangeShapeType="1"/>
          </p:cNvSpPr>
          <p:nvPr/>
        </p:nvSpPr>
        <p:spPr bwMode="auto">
          <a:xfrm>
            <a:off x="685800" y="3001963"/>
            <a:ext cx="23320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6" name="Line 10"/>
          <p:cNvSpPr>
            <a:spLocks noChangeShapeType="1"/>
          </p:cNvSpPr>
          <p:nvPr/>
        </p:nvSpPr>
        <p:spPr bwMode="auto">
          <a:xfrm>
            <a:off x="685800" y="3630613"/>
            <a:ext cx="2359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7" name="Line 11"/>
          <p:cNvSpPr>
            <a:spLocks noChangeShapeType="1"/>
          </p:cNvSpPr>
          <p:nvPr/>
        </p:nvSpPr>
        <p:spPr bwMode="auto">
          <a:xfrm>
            <a:off x="5972175" y="3159125"/>
            <a:ext cx="199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8" name="Line 12"/>
          <p:cNvSpPr>
            <a:spLocks noChangeShapeType="1"/>
          </p:cNvSpPr>
          <p:nvPr/>
        </p:nvSpPr>
        <p:spPr bwMode="auto">
          <a:xfrm>
            <a:off x="5972175" y="4049713"/>
            <a:ext cx="199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09" name="Line 13"/>
          <p:cNvSpPr>
            <a:spLocks noChangeShapeType="1"/>
          </p:cNvSpPr>
          <p:nvPr/>
        </p:nvSpPr>
        <p:spPr bwMode="auto">
          <a:xfrm>
            <a:off x="3041650" y="2740025"/>
            <a:ext cx="29194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10" name="Rectangle 14"/>
          <p:cNvSpPr>
            <a:spLocks noChangeArrowheads="1"/>
          </p:cNvSpPr>
          <p:nvPr/>
        </p:nvSpPr>
        <p:spPr bwMode="auto">
          <a:xfrm>
            <a:off x="5492750" y="2092325"/>
            <a:ext cx="379413"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4000">
                <a:solidFill>
                  <a:schemeClr val="tx1"/>
                </a:solidFill>
              </a:rPr>
              <a:t>*</a:t>
            </a:r>
          </a:p>
        </p:txBody>
      </p:sp>
      <p:sp>
        <p:nvSpPr>
          <p:cNvPr id="157711" name="Rectangle 15"/>
          <p:cNvSpPr>
            <a:spLocks noChangeArrowheads="1"/>
          </p:cNvSpPr>
          <p:nvPr/>
        </p:nvSpPr>
        <p:spPr bwMode="auto">
          <a:xfrm>
            <a:off x="3108325" y="2092325"/>
            <a:ext cx="379413"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4000">
                <a:solidFill>
                  <a:schemeClr val="tx1"/>
                </a:solidFill>
              </a:rPr>
              <a:t>*</a:t>
            </a:r>
          </a:p>
        </p:txBody>
      </p:sp>
      <p:sp>
        <p:nvSpPr>
          <p:cNvPr id="157712" name="Rectangle 16"/>
          <p:cNvSpPr>
            <a:spLocks noChangeArrowheads="1"/>
          </p:cNvSpPr>
          <p:nvPr/>
        </p:nvSpPr>
        <p:spPr bwMode="auto">
          <a:xfrm>
            <a:off x="838200" y="4273550"/>
            <a:ext cx="2341563" cy="1803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13" name="Rectangle 17"/>
          <p:cNvSpPr>
            <a:spLocks noChangeArrowheads="1"/>
          </p:cNvSpPr>
          <p:nvPr/>
        </p:nvSpPr>
        <p:spPr bwMode="auto">
          <a:xfrm>
            <a:off x="1035050" y="4562475"/>
            <a:ext cx="21796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StockExchange</a:t>
            </a:r>
          </a:p>
        </p:txBody>
      </p:sp>
      <p:sp>
        <p:nvSpPr>
          <p:cNvPr id="157714" name="Rectangle 18"/>
          <p:cNvSpPr>
            <a:spLocks noChangeArrowheads="1"/>
          </p:cNvSpPr>
          <p:nvPr/>
        </p:nvSpPr>
        <p:spPr bwMode="auto">
          <a:xfrm>
            <a:off x="6116638" y="4133850"/>
            <a:ext cx="2012950" cy="23971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15" name="Rectangle 19"/>
          <p:cNvSpPr>
            <a:spLocks noChangeArrowheads="1"/>
          </p:cNvSpPr>
          <p:nvPr/>
        </p:nvSpPr>
        <p:spPr bwMode="auto">
          <a:xfrm>
            <a:off x="6484938" y="4422775"/>
            <a:ext cx="14525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Company</a:t>
            </a:r>
          </a:p>
        </p:txBody>
      </p:sp>
      <p:sp>
        <p:nvSpPr>
          <p:cNvPr id="157717" name="Rectangle 21"/>
          <p:cNvSpPr>
            <a:spLocks noChangeArrowheads="1"/>
          </p:cNvSpPr>
          <p:nvPr/>
        </p:nvSpPr>
        <p:spPr bwMode="auto">
          <a:xfrm>
            <a:off x="4191000" y="4267200"/>
            <a:ext cx="8493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i="1">
                <a:solidFill>
                  <a:srgbClr val="3333FF"/>
                </a:solidFill>
                <a:latin typeface="Times" panose="02020603050405020304" pitchFamily="18" charset="0"/>
              </a:rPr>
              <a:t>Lists </a:t>
            </a:r>
            <a:endParaRPr lang="en-US" altLang="en-US">
              <a:solidFill>
                <a:srgbClr val="000000"/>
              </a:solidFill>
              <a:latin typeface="Times" panose="02020603050405020304" pitchFamily="18" charset="0"/>
            </a:endParaRPr>
          </a:p>
        </p:txBody>
      </p:sp>
      <p:sp>
        <p:nvSpPr>
          <p:cNvPr id="157718" name="Line 22"/>
          <p:cNvSpPr>
            <a:spLocks noChangeShapeType="1"/>
          </p:cNvSpPr>
          <p:nvPr/>
        </p:nvSpPr>
        <p:spPr bwMode="auto">
          <a:xfrm>
            <a:off x="838200" y="5122863"/>
            <a:ext cx="23320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19" name="Line 23"/>
          <p:cNvSpPr>
            <a:spLocks noChangeShapeType="1"/>
          </p:cNvSpPr>
          <p:nvPr/>
        </p:nvSpPr>
        <p:spPr bwMode="auto">
          <a:xfrm>
            <a:off x="838200" y="5751513"/>
            <a:ext cx="2359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20" name="Line 24"/>
          <p:cNvSpPr>
            <a:spLocks noChangeShapeType="1"/>
          </p:cNvSpPr>
          <p:nvPr/>
        </p:nvSpPr>
        <p:spPr bwMode="auto">
          <a:xfrm>
            <a:off x="6124575" y="5280025"/>
            <a:ext cx="199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21" name="Line 25"/>
          <p:cNvSpPr>
            <a:spLocks noChangeShapeType="1"/>
          </p:cNvSpPr>
          <p:nvPr/>
        </p:nvSpPr>
        <p:spPr bwMode="auto">
          <a:xfrm>
            <a:off x="6124575" y="6170613"/>
            <a:ext cx="1997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22" name="Line 26"/>
          <p:cNvSpPr>
            <a:spLocks noChangeShapeType="1"/>
          </p:cNvSpPr>
          <p:nvPr/>
        </p:nvSpPr>
        <p:spPr bwMode="auto">
          <a:xfrm>
            <a:off x="3194050" y="4860925"/>
            <a:ext cx="29194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723" name="Rectangle 27"/>
          <p:cNvSpPr>
            <a:spLocks noChangeArrowheads="1"/>
          </p:cNvSpPr>
          <p:nvPr/>
        </p:nvSpPr>
        <p:spPr bwMode="auto">
          <a:xfrm>
            <a:off x="5645150" y="4213225"/>
            <a:ext cx="463550"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4000">
                <a:solidFill>
                  <a:schemeClr val="tx1"/>
                </a:solidFill>
              </a:rPr>
              <a:t>1</a:t>
            </a:r>
          </a:p>
        </p:txBody>
      </p:sp>
      <p:sp>
        <p:nvSpPr>
          <p:cNvPr id="157724" name="Rectangle 28"/>
          <p:cNvSpPr>
            <a:spLocks noChangeArrowheads="1"/>
          </p:cNvSpPr>
          <p:nvPr/>
        </p:nvSpPr>
        <p:spPr bwMode="auto">
          <a:xfrm>
            <a:off x="3260725" y="4213225"/>
            <a:ext cx="379413"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4000">
                <a:solidFill>
                  <a:schemeClr val="tx1"/>
                </a:solidFill>
              </a:rPr>
              <a:t>*</a:t>
            </a:r>
          </a:p>
        </p:txBody>
      </p:sp>
      <p:sp>
        <p:nvSpPr>
          <p:cNvPr id="157716" name="Rectangle 20"/>
          <p:cNvSpPr>
            <a:spLocks noChangeArrowheads="1"/>
          </p:cNvSpPr>
          <p:nvPr/>
        </p:nvSpPr>
        <p:spPr bwMode="auto">
          <a:xfrm>
            <a:off x="3181350" y="4751388"/>
            <a:ext cx="1358900" cy="3460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latin typeface="Times" panose="02020603050405020304" pitchFamily="18" charset="0"/>
              </a:rPr>
              <a:t>tickerSymbol</a:t>
            </a:r>
          </a:p>
        </p:txBody>
      </p:sp>
      <p:sp>
        <p:nvSpPr>
          <p:cNvPr id="157726" name="Rectangle 30"/>
          <p:cNvSpPr>
            <a:spLocks noChangeArrowheads="1"/>
          </p:cNvSpPr>
          <p:nvPr/>
        </p:nvSpPr>
        <p:spPr bwMode="auto">
          <a:xfrm>
            <a:off x="5353050" y="4738688"/>
            <a:ext cx="779463" cy="3460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600">
                <a:solidFill>
                  <a:srgbClr val="000000"/>
                </a:solidFill>
                <a:latin typeface="Times" panose="02020603050405020304" pitchFamily="18" charset="0"/>
              </a:rPr>
              <a:t>SX_ID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a:ln/>
        </p:spPr>
        <p:txBody>
          <a:bodyPr/>
          <a:lstStyle/>
          <a:p>
            <a:r>
              <a:rPr lang="en-US" altLang="en-US"/>
              <a:t>From Problem Statement To  Object Model</a:t>
            </a:r>
          </a:p>
        </p:txBody>
      </p:sp>
      <p:sp>
        <p:nvSpPr>
          <p:cNvPr id="160771" name="Rectangle 3"/>
          <p:cNvSpPr>
            <a:spLocks noChangeArrowheads="1"/>
          </p:cNvSpPr>
          <p:nvPr/>
        </p:nvSpPr>
        <p:spPr bwMode="auto">
          <a:xfrm>
            <a:off x="533400" y="2159000"/>
            <a:ext cx="8051800" cy="13589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2" name="Rectangle 4"/>
          <p:cNvSpPr>
            <a:spLocks noChangeArrowheads="1"/>
          </p:cNvSpPr>
          <p:nvPr/>
        </p:nvSpPr>
        <p:spPr bwMode="auto">
          <a:xfrm>
            <a:off x="682625" y="2055813"/>
            <a:ext cx="485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i="1">
                <a:solidFill>
                  <a:srgbClr val="000000"/>
                </a:solidFill>
                <a:latin typeface="Times" panose="02020603050405020304" pitchFamily="18" charset="0"/>
              </a:rPr>
              <a:t>Pr</a:t>
            </a:r>
          </a:p>
        </p:txBody>
      </p:sp>
      <p:sp>
        <p:nvSpPr>
          <p:cNvPr id="160773" name="Rectangle 5"/>
          <p:cNvSpPr>
            <a:spLocks noChangeArrowheads="1"/>
          </p:cNvSpPr>
          <p:nvPr/>
        </p:nvSpPr>
        <p:spPr bwMode="auto">
          <a:xfrm>
            <a:off x="938213" y="2055813"/>
            <a:ext cx="8029575"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i="1">
                <a:solidFill>
                  <a:srgbClr val="000000"/>
                </a:solidFill>
                <a:latin typeface="Times" panose="02020603050405020304" pitchFamily="18" charset="0"/>
              </a:rPr>
              <a:t>oblem Statement: A stock exchange lists many companies. Each </a:t>
            </a:r>
          </a:p>
          <a:p>
            <a:pPr algn="l"/>
            <a:r>
              <a:rPr lang="en-US" altLang="en-US" b="0" i="1">
                <a:solidFill>
                  <a:srgbClr val="000000"/>
                </a:solidFill>
                <a:latin typeface="Times" panose="02020603050405020304" pitchFamily="18" charset="0"/>
              </a:rPr>
              <a:t>company is uniquely identified by a ticker symbol</a:t>
            </a:r>
          </a:p>
        </p:txBody>
      </p:sp>
      <p:sp>
        <p:nvSpPr>
          <p:cNvPr id="160774" name="Rectangle 6"/>
          <p:cNvSpPr>
            <a:spLocks noChangeArrowheads="1"/>
          </p:cNvSpPr>
          <p:nvPr/>
        </p:nvSpPr>
        <p:spPr bwMode="auto">
          <a:xfrm>
            <a:off x="3190875" y="1865313"/>
            <a:ext cx="2571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a:solidFill>
                  <a:srgbClr val="000000"/>
                </a:solidFill>
                <a:latin typeface="Times" panose="02020603050405020304" pitchFamily="18" charset="0"/>
              </a:rPr>
              <a:t> </a:t>
            </a:r>
          </a:p>
        </p:txBody>
      </p:sp>
      <p:sp>
        <p:nvSpPr>
          <p:cNvPr id="160775" name="Rectangle 7"/>
          <p:cNvSpPr>
            <a:spLocks noChangeArrowheads="1"/>
          </p:cNvSpPr>
          <p:nvPr/>
        </p:nvSpPr>
        <p:spPr bwMode="auto">
          <a:xfrm>
            <a:off x="744538" y="1457325"/>
            <a:ext cx="75057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6" name="Rectangle 8"/>
          <p:cNvSpPr>
            <a:spLocks noChangeArrowheads="1"/>
          </p:cNvSpPr>
          <p:nvPr/>
        </p:nvSpPr>
        <p:spPr bwMode="auto">
          <a:xfrm>
            <a:off x="696913" y="3333750"/>
            <a:ext cx="191770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i="1">
                <a:solidFill>
                  <a:srgbClr val="000000"/>
                </a:solidFill>
              </a:rPr>
              <a:t>Class Diagram:</a:t>
            </a:r>
          </a:p>
        </p:txBody>
      </p:sp>
      <p:sp>
        <p:nvSpPr>
          <p:cNvPr id="160777" name="Rectangle 9"/>
          <p:cNvSpPr>
            <a:spLocks noChangeArrowheads="1"/>
          </p:cNvSpPr>
          <p:nvPr/>
        </p:nvSpPr>
        <p:spPr bwMode="auto">
          <a:xfrm>
            <a:off x="1371600" y="4318000"/>
            <a:ext cx="2117725" cy="1231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8" name="Rectangle 10"/>
          <p:cNvSpPr>
            <a:spLocks noChangeArrowheads="1"/>
          </p:cNvSpPr>
          <p:nvPr/>
        </p:nvSpPr>
        <p:spPr bwMode="auto">
          <a:xfrm>
            <a:off x="1325563" y="4410075"/>
            <a:ext cx="21796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StockExchange</a:t>
            </a:r>
          </a:p>
        </p:txBody>
      </p:sp>
      <p:sp>
        <p:nvSpPr>
          <p:cNvPr id="160779" name="Rectangle 11"/>
          <p:cNvSpPr>
            <a:spLocks noChangeArrowheads="1"/>
          </p:cNvSpPr>
          <p:nvPr/>
        </p:nvSpPr>
        <p:spPr bwMode="auto">
          <a:xfrm>
            <a:off x="5962650" y="4222750"/>
            <a:ext cx="1885950" cy="1638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0" name="Rectangle 12"/>
          <p:cNvSpPr>
            <a:spLocks noChangeArrowheads="1"/>
          </p:cNvSpPr>
          <p:nvPr/>
        </p:nvSpPr>
        <p:spPr bwMode="auto">
          <a:xfrm>
            <a:off x="6096000" y="4314825"/>
            <a:ext cx="145256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Company</a:t>
            </a:r>
          </a:p>
        </p:txBody>
      </p:sp>
      <p:sp>
        <p:nvSpPr>
          <p:cNvPr id="160781" name="Rectangle 13"/>
          <p:cNvSpPr>
            <a:spLocks noChangeArrowheads="1"/>
          </p:cNvSpPr>
          <p:nvPr/>
        </p:nvSpPr>
        <p:spPr bwMode="auto">
          <a:xfrm>
            <a:off x="5943600" y="4984750"/>
            <a:ext cx="19240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rgbClr val="000000"/>
                </a:solidFill>
                <a:latin typeface="Times" panose="02020603050405020304" pitchFamily="18" charset="0"/>
              </a:rPr>
              <a:t>tickerSymbol</a:t>
            </a:r>
          </a:p>
        </p:txBody>
      </p:sp>
      <p:sp>
        <p:nvSpPr>
          <p:cNvPr id="160782" name="Rectangle 14"/>
          <p:cNvSpPr>
            <a:spLocks noChangeArrowheads="1"/>
          </p:cNvSpPr>
          <p:nvPr/>
        </p:nvSpPr>
        <p:spPr bwMode="auto">
          <a:xfrm>
            <a:off x="4283075" y="4727575"/>
            <a:ext cx="84931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i="1">
                <a:solidFill>
                  <a:srgbClr val="3333FF"/>
                </a:solidFill>
                <a:latin typeface="Times" panose="02020603050405020304" pitchFamily="18" charset="0"/>
              </a:rPr>
              <a:t>Lists</a:t>
            </a:r>
            <a:r>
              <a:rPr lang="en-US" altLang="en-US">
                <a:solidFill>
                  <a:srgbClr val="000000"/>
                </a:solidFill>
                <a:latin typeface="Times" panose="02020603050405020304" pitchFamily="18" charset="0"/>
              </a:rPr>
              <a:t> </a:t>
            </a:r>
          </a:p>
        </p:txBody>
      </p:sp>
      <p:sp>
        <p:nvSpPr>
          <p:cNvPr id="160783" name="Line 15"/>
          <p:cNvSpPr>
            <a:spLocks noChangeShapeType="1"/>
          </p:cNvSpPr>
          <p:nvPr/>
        </p:nvSpPr>
        <p:spPr bwMode="auto">
          <a:xfrm>
            <a:off x="1371600" y="4899025"/>
            <a:ext cx="21097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4" name="Line 16"/>
          <p:cNvSpPr>
            <a:spLocks noChangeShapeType="1"/>
          </p:cNvSpPr>
          <p:nvPr/>
        </p:nvSpPr>
        <p:spPr bwMode="auto">
          <a:xfrm flipV="1">
            <a:off x="1371600" y="5329238"/>
            <a:ext cx="2132013" cy="4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5" name="Line 17"/>
          <p:cNvSpPr>
            <a:spLocks noChangeShapeType="1"/>
          </p:cNvSpPr>
          <p:nvPr/>
        </p:nvSpPr>
        <p:spPr bwMode="auto">
          <a:xfrm>
            <a:off x="5970588" y="5005388"/>
            <a:ext cx="187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6" name="Line 18"/>
          <p:cNvSpPr>
            <a:spLocks noChangeShapeType="1"/>
          </p:cNvSpPr>
          <p:nvPr/>
        </p:nvSpPr>
        <p:spPr bwMode="auto">
          <a:xfrm>
            <a:off x="5970588" y="5616575"/>
            <a:ext cx="18780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7" name="Line 19"/>
          <p:cNvSpPr>
            <a:spLocks noChangeShapeType="1"/>
          </p:cNvSpPr>
          <p:nvPr/>
        </p:nvSpPr>
        <p:spPr bwMode="auto">
          <a:xfrm>
            <a:off x="3495675" y="4719638"/>
            <a:ext cx="2460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8" name="Rectangle 20"/>
          <p:cNvSpPr>
            <a:spLocks noChangeArrowheads="1"/>
          </p:cNvSpPr>
          <p:nvPr/>
        </p:nvSpPr>
        <p:spPr bwMode="auto">
          <a:xfrm>
            <a:off x="5518150" y="4368800"/>
            <a:ext cx="3000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chemeClr val="tx1"/>
                </a:solidFill>
              </a:rPr>
              <a:t>*</a:t>
            </a:r>
          </a:p>
        </p:txBody>
      </p:sp>
      <p:sp>
        <p:nvSpPr>
          <p:cNvPr id="160789" name="Rectangle 21"/>
          <p:cNvSpPr>
            <a:spLocks noChangeArrowheads="1"/>
          </p:cNvSpPr>
          <p:nvPr/>
        </p:nvSpPr>
        <p:spPr bwMode="auto">
          <a:xfrm>
            <a:off x="3548063" y="4368800"/>
            <a:ext cx="3000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chemeClr val="tx1"/>
                </a:solidFill>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noFill/>
          <a:ln/>
        </p:spPr>
        <p:txBody>
          <a:bodyPr/>
          <a:lstStyle/>
          <a:p>
            <a:r>
              <a:rPr lang="en-US" altLang="en-US"/>
              <a:t>From Problem Statement to Code</a:t>
            </a:r>
          </a:p>
        </p:txBody>
      </p:sp>
      <p:sp>
        <p:nvSpPr>
          <p:cNvPr id="161795" name="Rectangle 3"/>
          <p:cNvSpPr>
            <a:spLocks noChangeArrowheads="1"/>
          </p:cNvSpPr>
          <p:nvPr/>
        </p:nvSpPr>
        <p:spPr bwMode="auto">
          <a:xfrm>
            <a:off x="2105025" y="3789363"/>
            <a:ext cx="28606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public class StockExchange</a:t>
            </a:r>
          </a:p>
        </p:txBody>
      </p:sp>
      <p:sp>
        <p:nvSpPr>
          <p:cNvPr id="161796" name="Rectangle 4"/>
          <p:cNvSpPr>
            <a:spLocks noChangeArrowheads="1"/>
          </p:cNvSpPr>
          <p:nvPr/>
        </p:nvSpPr>
        <p:spPr bwMode="auto">
          <a:xfrm>
            <a:off x="2105025" y="3992563"/>
            <a:ext cx="2714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a:t>
            </a:r>
          </a:p>
        </p:txBody>
      </p:sp>
      <p:sp>
        <p:nvSpPr>
          <p:cNvPr id="161797" name="Rectangle 5"/>
          <p:cNvSpPr>
            <a:spLocks noChangeArrowheads="1"/>
          </p:cNvSpPr>
          <p:nvPr/>
        </p:nvSpPr>
        <p:spPr bwMode="auto">
          <a:xfrm>
            <a:off x="2105025" y="4281488"/>
            <a:ext cx="455295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33CC"/>
                </a:solidFill>
                <a:latin typeface="Times" panose="02020603050405020304" pitchFamily="18" charset="0"/>
              </a:rPr>
              <a:t> private Vector m_Company = new Vector();</a:t>
            </a:r>
            <a:endParaRPr lang="en-US" altLang="en-US" sz="1800">
              <a:solidFill>
                <a:srgbClr val="000000"/>
              </a:solidFill>
              <a:latin typeface="Times" panose="02020603050405020304" pitchFamily="18" charset="0"/>
            </a:endParaRPr>
          </a:p>
        </p:txBody>
      </p:sp>
      <p:sp>
        <p:nvSpPr>
          <p:cNvPr id="161798" name="Rectangle 6"/>
          <p:cNvSpPr>
            <a:spLocks noChangeArrowheads="1"/>
          </p:cNvSpPr>
          <p:nvPr/>
        </p:nvSpPr>
        <p:spPr bwMode="auto">
          <a:xfrm>
            <a:off x="2105025" y="4602163"/>
            <a:ext cx="3476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a:t>
            </a:r>
          </a:p>
        </p:txBody>
      </p:sp>
      <p:sp>
        <p:nvSpPr>
          <p:cNvPr id="161799" name="Rectangle 7"/>
          <p:cNvSpPr>
            <a:spLocks noChangeArrowheads="1"/>
          </p:cNvSpPr>
          <p:nvPr/>
        </p:nvSpPr>
        <p:spPr bwMode="auto">
          <a:xfrm>
            <a:off x="2105025" y="5008563"/>
            <a:ext cx="2314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public class Company</a:t>
            </a:r>
          </a:p>
        </p:txBody>
      </p:sp>
      <p:sp>
        <p:nvSpPr>
          <p:cNvPr id="161800" name="Rectangle 8"/>
          <p:cNvSpPr>
            <a:spLocks noChangeArrowheads="1"/>
          </p:cNvSpPr>
          <p:nvPr/>
        </p:nvSpPr>
        <p:spPr bwMode="auto">
          <a:xfrm>
            <a:off x="2105025" y="5211763"/>
            <a:ext cx="2714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a:t>
            </a:r>
          </a:p>
        </p:txBody>
      </p:sp>
      <p:sp>
        <p:nvSpPr>
          <p:cNvPr id="161801" name="Rectangle 9"/>
          <p:cNvSpPr>
            <a:spLocks noChangeArrowheads="1"/>
          </p:cNvSpPr>
          <p:nvPr/>
        </p:nvSpPr>
        <p:spPr bwMode="auto">
          <a:xfrm>
            <a:off x="2105025" y="5500688"/>
            <a:ext cx="29178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 </a:t>
            </a:r>
            <a:r>
              <a:rPr lang="en-US" altLang="en-US" sz="1800">
                <a:latin typeface="Times" panose="02020603050405020304" pitchFamily="18" charset="0"/>
              </a:rPr>
              <a:t>public int m_tickerSymbol;</a:t>
            </a:r>
            <a:endParaRPr lang="en-US" altLang="en-US" sz="1800">
              <a:solidFill>
                <a:srgbClr val="000000"/>
              </a:solidFill>
              <a:latin typeface="Times" panose="02020603050405020304" pitchFamily="18" charset="0"/>
            </a:endParaRPr>
          </a:p>
        </p:txBody>
      </p:sp>
      <p:sp>
        <p:nvSpPr>
          <p:cNvPr id="161802" name="Rectangle 10"/>
          <p:cNvSpPr>
            <a:spLocks noChangeArrowheads="1"/>
          </p:cNvSpPr>
          <p:nvPr/>
        </p:nvSpPr>
        <p:spPr bwMode="auto">
          <a:xfrm>
            <a:off x="2105025" y="5703888"/>
            <a:ext cx="509905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 </a:t>
            </a:r>
            <a:r>
              <a:rPr lang="en-US" altLang="en-US" sz="1800">
                <a:solidFill>
                  <a:srgbClr val="0033CC"/>
                </a:solidFill>
                <a:latin typeface="Times" panose="02020603050405020304" pitchFamily="18" charset="0"/>
              </a:rPr>
              <a:t>private Vector m_StockExchange = new Vector();</a:t>
            </a:r>
            <a:endParaRPr lang="en-US" altLang="en-US" sz="1800">
              <a:solidFill>
                <a:srgbClr val="000000"/>
              </a:solidFill>
              <a:latin typeface="Times" panose="02020603050405020304" pitchFamily="18" charset="0"/>
            </a:endParaRPr>
          </a:p>
        </p:txBody>
      </p:sp>
      <p:sp>
        <p:nvSpPr>
          <p:cNvPr id="161803" name="Rectangle 11"/>
          <p:cNvSpPr>
            <a:spLocks noChangeArrowheads="1"/>
          </p:cNvSpPr>
          <p:nvPr/>
        </p:nvSpPr>
        <p:spPr bwMode="auto">
          <a:xfrm>
            <a:off x="2105025" y="6024563"/>
            <a:ext cx="3476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a:solidFill>
                  <a:srgbClr val="000000"/>
                </a:solidFill>
                <a:latin typeface="Times" panose="02020603050405020304" pitchFamily="18" charset="0"/>
              </a:rPr>
              <a:t>};</a:t>
            </a:r>
          </a:p>
        </p:txBody>
      </p:sp>
      <p:sp>
        <p:nvSpPr>
          <p:cNvPr id="161804" name="Rectangle 12"/>
          <p:cNvSpPr>
            <a:spLocks noChangeArrowheads="1"/>
          </p:cNvSpPr>
          <p:nvPr/>
        </p:nvSpPr>
        <p:spPr bwMode="auto">
          <a:xfrm>
            <a:off x="669925" y="1185863"/>
            <a:ext cx="4857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i="1">
                <a:solidFill>
                  <a:srgbClr val="000000"/>
                </a:solidFill>
                <a:latin typeface="Times" panose="02020603050405020304" pitchFamily="18" charset="0"/>
              </a:rPr>
              <a:t>Pr</a:t>
            </a:r>
          </a:p>
        </p:txBody>
      </p:sp>
      <p:sp>
        <p:nvSpPr>
          <p:cNvPr id="161805" name="Rectangle 13"/>
          <p:cNvSpPr>
            <a:spLocks noChangeArrowheads="1"/>
          </p:cNvSpPr>
          <p:nvPr/>
        </p:nvSpPr>
        <p:spPr bwMode="auto">
          <a:xfrm>
            <a:off x="925513" y="1185863"/>
            <a:ext cx="220186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i="1">
                <a:solidFill>
                  <a:srgbClr val="000000"/>
                </a:solidFill>
                <a:latin typeface="Times" panose="02020603050405020304" pitchFamily="18" charset="0"/>
              </a:rPr>
              <a:t>oblem Statement</a:t>
            </a:r>
          </a:p>
        </p:txBody>
      </p:sp>
      <p:sp>
        <p:nvSpPr>
          <p:cNvPr id="161806" name="Rectangle 14"/>
          <p:cNvSpPr>
            <a:spLocks noChangeArrowheads="1"/>
          </p:cNvSpPr>
          <p:nvPr/>
        </p:nvSpPr>
        <p:spPr bwMode="auto">
          <a:xfrm>
            <a:off x="3021013" y="1185863"/>
            <a:ext cx="34131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a:solidFill>
                  <a:srgbClr val="000000"/>
                </a:solidFill>
                <a:latin typeface="Times" panose="02020603050405020304" pitchFamily="18" charset="0"/>
              </a:rPr>
              <a:t>: </a:t>
            </a:r>
          </a:p>
        </p:txBody>
      </p:sp>
      <p:sp>
        <p:nvSpPr>
          <p:cNvPr id="161807" name="Rectangle 15"/>
          <p:cNvSpPr>
            <a:spLocks noChangeArrowheads="1"/>
          </p:cNvSpPr>
          <p:nvPr/>
        </p:nvSpPr>
        <p:spPr bwMode="auto">
          <a:xfrm>
            <a:off x="3168650" y="1185863"/>
            <a:ext cx="4016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a:solidFill>
                  <a:srgbClr val="000000"/>
                </a:solidFill>
                <a:latin typeface="Times" panose="02020603050405020304" pitchFamily="18" charset="0"/>
              </a:rPr>
              <a:t>A</a:t>
            </a:r>
          </a:p>
        </p:txBody>
      </p:sp>
      <p:sp>
        <p:nvSpPr>
          <p:cNvPr id="161808" name="Rectangle 16"/>
          <p:cNvSpPr>
            <a:spLocks noChangeArrowheads="1"/>
          </p:cNvSpPr>
          <p:nvPr/>
        </p:nvSpPr>
        <p:spPr bwMode="auto">
          <a:xfrm>
            <a:off x="3368675" y="1185863"/>
            <a:ext cx="497522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a:solidFill>
                  <a:srgbClr val="000000"/>
                </a:solidFill>
                <a:latin typeface="Times" panose="02020603050405020304" pitchFamily="18" charset="0"/>
              </a:rPr>
              <a:t> stock exchange lists many companies. </a:t>
            </a:r>
          </a:p>
        </p:txBody>
      </p:sp>
      <p:sp>
        <p:nvSpPr>
          <p:cNvPr id="161809" name="Rectangle 17"/>
          <p:cNvSpPr>
            <a:spLocks noChangeArrowheads="1"/>
          </p:cNvSpPr>
          <p:nvPr/>
        </p:nvSpPr>
        <p:spPr bwMode="auto">
          <a:xfrm>
            <a:off x="669925" y="1516063"/>
            <a:ext cx="58864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b="0">
                <a:solidFill>
                  <a:srgbClr val="000000"/>
                </a:solidFill>
                <a:latin typeface="Times" panose="02020603050405020304" pitchFamily="18" charset="0"/>
              </a:rPr>
              <a:t>Each company is identified by a ticker Symbol</a:t>
            </a:r>
          </a:p>
        </p:txBody>
      </p:sp>
      <p:sp>
        <p:nvSpPr>
          <p:cNvPr id="161810" name="Rectangle 18"/>
          <p:cNvSpPr>
            <a:spLocks noChangeArrowheads="1"/>
          </p:cNvSpPr>
          <p:nvPr/>
        </p:nvSpPr>
        <p:spPr bwMode="auto">
          <a:xfrm>
            <a:off x="684213" y="2260600"/>
            <a:ext cx="2028825"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i="1">
                <a:solidFill>
                  <a:srgbClr val="000000"/>
                </a:solidFill>
              </a:rPr>
              <a:t>Class Diagram:</a:t>
            </a:r>
          </a:p>
        </p:txBody>
      </p:sp>
      <p:sp>
        <p:nvSpPr>
          <p:cNvPr id="161811" name="Rectangle 19"/>
          <p:cNvSpPr>
            <a:spLocks noChangeArrowheads="1"/>
          </p:cNvSpPr>
          <p:nvPr/>
        </p:nvSpPr>
        <p:spPr bwMode="auto">
          <a:xfrm>
            <a:off x="620713" y="3492500"/>
            <a:ext cx="1452562"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i="1">
                <a:solidFill>
                  <a:srgbClr val="000000"/>
                </a:solidFill>
              </a:rPr>
              <a:t>Java Code</a:t>
            </a:r>
          </a:p>
        </p:txBody>
      </p:sp>
      <p:sp>
        <p:nvSpPr>
          <p:cNvPr id="161812" name="Rectangle 20"/>
          <p:cNvSpPr>
            <a:spLocks noChangeArrowheads="1"/>
          </p:cNvSpPr>
          <p:nvPr/>
        </p:nvSpPr>
        <p:spPr bwMode="auto">
          <a:xfrm>
            <a:off x="1625600" y="2628900"/>
            <a:ext cx="1727200" cy="647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13" name="Rectangle 21"/>
          <p:cNvSpPr>
            <a:spLocks noChangeArrowheads="1"/>
          </p:cNvSpPr>
          <p:nvPr/>
        </p:nvSpPr>
        <p:spPr bwMode="auto">
          <a:xfrm>
            <a:off x="1754188" y="2697163"/>
            <a:ext cx="13462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400">
                <a:solidFill>
                  <a:srgbClr val="000000"/>
                </a:solidFill>
                <a:latin typeface="Times" panose="02020603050405020304" pitchFamily="18" charset="0"/>
              </a:rPr>
              <a:t>StockExchange</a:t>
            </a:r>
          </a:p>
        </p:txBody>
      </p:sp>
      <p:sp>
        <p:nvSpPr>
          <p:cNvPr id="161814" name="Rectangle 22"/>
          <p:cNvSpPr>
            <a:spLocks noChangeArrowheads="1"/>
          </p:cNvSpPr>
          <p:nvPr/>
        </p:nvSpPr>
        <p:spPr bwMode="auto">
          <a:xfrm>
            <a:off x="5524500" y="2578100"/>
            <a:ext cx="1485900" cy="8636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15" name="Rectangle 23"/>
          <p:cNvSpPr>
            <a:spLocks noChangeArrowheads="1"/>
          </p:cNvSpPr>
          <p:nvPr/>
        </p:nvSpPr>
        <p:spPr bwMode="auto">
          <a:xfrm>
            <a:off x="5780088" y="2646363"/>
            <a:ext cx="9207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400">
                <a:solidFill>
                  <a:srgbClr val="000000"/>
                </a:solidFill>
                <a:latin typeface="Times" panose="02020603050405020304" pitchFamily="18" charset="0"/>
              </a:rPr>
              <a:t>Company</a:t>
            </a:r>
          </a:p>
        </p:txBody>
      </p:sp>
      <p:sp>
        <p:nvSpPr>
          <p:cNvPr id="161816" name="Rectangle 24"/>
          <p:cNvSpPr>
            <a:spLocks noChangeArrowheads="1"/>
          </p:cNvSpPr>
          <p:nvPr/>
        </p:nvSpPr>
        <p:spPr bwMode="auto">
          <a:xfrm>
            <a:off x="5524500" y="3006725"/>
            <a:ext cx="2921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17" name="Rectangle 25"/>
          <p:cNvSpPr>
            <a:spLocks noChangeArrowheads="1"/>
          </p:cNvSpPr>
          <p:nvPr/>
        </p:nvSpPr>
        <p:spPr bwMode="auto">
          <a:xfrm>
            <a:off x="5622925" y="3001963"/>
            <a:ext cx="119697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400">
                <a:latin typeface="Times" panose="02020603050405020304" pitchFamily="18" charset="0"/>
              </a:rPr>
              <a:t>tickerSymbo</a:t>
            </a:r>
            <a:r>
              <a:rPr lang="en-US" altLang="en-US" sz="1400">
                <a:solidFill>
                  <a:srgbClr val="000000"/>
                </a:solidFill>
                <a:latin typeface="Times" panose="02020603050405020304" pitchFamily="18" charset="0"/>
              </a:rPr>
              <a:t>l</a:t>
            </a:r>
          </a:p>
        </p:txBody>
      </p:sp>
      <p:sp>
        <p:nvSpPr>
          <p:cNvPr id="161818" name="Rectangle 26"/>
          <p:cNvSpPr>
            <a:spLocks noChangeArrowheads="1"/>
          </p:cNvSpPr>
          <p:nvPr/>
        </p:nvSpPr>
        <p:spPr bwMode="auto">
          <a:xfrm>
            <a:off x="4038600" y="2867025"/>
            <a:ext cx="6826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800" i="1">
                <a:solidFill>
                  <a:srgbClr val="3333FF"/>
                </a:solidFill>
                <a:latin typeface="Times" panose="02020603050405020304" pitchFamily="18" charset="0"/>
              </a:rPr>
              <a:t>Lists </a:t>
            </a:r>
          </a:p>
        </p:txBody>
      </p:sp>
      <p:sp>
        <p:nvSpPr>
          <p:cNvPr id="161819" name="Line 27"/>
          <p:cNvSpPr>
            <a:spLocks noChangeShapeType="1"/>
          </p:cNvSpPr>
          <p:nvPr/>
        </p:nvSpPr>
        <p:spPr bwMode="auto">
          <a:xfrm>
            <a:off x="1625600" y="2933700"/>
            <a:ext cx="172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20" name="Line 28"/>
          <p:cNvSpPr>
            <a:spLocks noChangeShapeType="1"/>
          </p:cNvSpPr>
          <p:nvPr/>
        </p:nvSpPr>
        <p:spPr bwMode="auto">
          <a:xfrm>
            <a:off x="1625600" y="3162300"/>
            <a:ext cx="172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21" name="Line 29"/>
          <p:cNvSpPr>
            <a:spLocks noChangeShapeType="1"/>
          </p:cNvSpPr>
          <p:nvPr/>
        </p:nvSpPr>
        <p:spPr bwMode="auto">
          <a:xfrm>
            <a:off x="5530850" y="2990850"/>
            <a:ext cx="1473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22" name="Line 30"/>
          <p:cNvSpPr>
            <a:spLocks noChangeShapeType="1"/>
          </p:cNvSpPr>
          <p:nvPr/>
        </p:nvSpPr>
        <p:spPr bwMode="auto">
          <a:xfrm>
            <a:off x="5530850" y="3314700"/>
            <a:ext cx="1473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23" name="Line 31"/>
          <p:cNvSpPr>
            <a:spLocks noChangeShapeType="1"/>
          </p:cNvSpPr>
          <p:nvPr/>
        </p:nvSpPr>
        <p:spPr bwMode="auto">
          <a:xfrm>
            <a:off x="3359150" y="2838450"/>
            <a:ext cx="21542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1824" name="Rectangle 32"/>
          <p:cNvSpPr>
            <a:spLocks noChangeArrowheads="1"/>
          </p:cNvSpPr>
          <p:nvPr/>
        </p:nvSpPr>
        <p:spPr bwMode="auto">
          <a:xfrm>
            <a:off x="5170488" y="2546350"/>
            <a:ext cx="3000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chemeClr val="tx1"/>
                </a:solidFill>
              </a:rPr>
              <a:t>*</a:t>
            </a:r>
          </a:p>
        </p:txBody>
      </p:sp>
      <p:sp>
        <p:nvSpPr>
          <p:cNvPr id="161825" name="Rectangle 33"/>
          <p:cNvSpPr>
            <a:spLocks noChangeArrowheads="1"/>
          </p:cNvSpPr>
          <p:nvPr/>
        </p:nvSpPr>
        <p:spPr bwMode="auto">
          <a:xfrm>
            <a:off x="3375025" y="2544763"/>
            <a:ext cx="3000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a:solidFill>
                  <a:schemeClr val="tx1"/>
                </a:solidFill>
              </a:rPr>
              <a:t>*</a:t>
            </a:r>
          </a:p>
        </p:txBody>
      </p:sp>
      <p:sp>
        <p:nvSpPr>
          <p:cNvPr id="161826" name="Oval 34"/>
          <p:cNvSpPr>
            <a:spLocks noChangeArrowheads="1"/>
          </p:cNvSpPr>
          <p:nvPr/>
        </p:nvSpPr>
        <p:spPr bwMode="auto">
          <a:xfrm>
            <a:off x="3187700" y="2349500"/>
            <a:ext cx="609600" cy="647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t>Example: street map</a:t>
            </a:r>
          </a:p>
        </p:txBody>
      </p:sp>
      <p:pic>
        <p:nvPicPr>
          <p:cNvPr id="129030" name="Picture 6"/>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33550" y="1295400"/>
            <a:ext cx="5497513" cy="49212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84200" y="258763"/>
            <a:ext cx="7937500" cy="622300"/>
          </a:xfrm>
        </p:spPr>
        <p:txBody>
          <a:bodyPr/>
          <a:lstStyle/>
          <a:p>
            <a:r>
              <a:rPr lang="en-US" altLang="en-US"/>
              <a:t>Aggregation</a:t>
            </a:r>
          </a:p>
        </p:txBody>
      </p:sp>
      <p:sp>
        <p:nvSpPr>
          <p:cNvPr id="120836" name="Rectangle 4"/>
          <p:cNvSpPr>
            <a:spLocks noGrp="1" noChangeArrowheads="1"/>
          </p:cNvSpPr>
          <p:nvPr>
            <p:ph type="body" sz="half" idx="2"/>
          </p:nvPr>
        </p:nvSpPr>
        <p:spPr>
          <a:xfrm>
            <a:off x="241300" y="1020763"/>
            <a:ext cx="8750300" cy="5348287"/>
          </a:xfrm>
        </p:spPr>
        <p:txBody>
          <a:bodyPr/>
          <a:lstStyle/>
          <a:p>
            <a:r>
              <a:rPr lang="en-US" altLang="en-US" sz="2000"/>
              <a:t>An </a:t>
            </a:r>
            <a:r>
              <a:rPr lang="en-US" altLang="en-US" sz="2000" b="1" i="1"/>
              <a:t>aggregation</a:t>
            </a:r>
            <a:r>
              <a:rPr lang="en-US" altLang="en-US" sz="2000"/>
              <a:t> is a special case of association denoting a “consists of” hierarchy.</a:t>
            </a:r>
          </a:p>
          <a:p>
            <a:r>
              <a:rPr lang="en-US" altLang="en-US" sz="2000"/>
              <a:t>The </a:t>
            </a:r>
            <a:r>
              <a:rPr lang="en-US" altLang="en-US" sz="2000" b="1" i="1"/>
              <a:t>aggregate</a:t>
            </a:r>
            <a:r>
              <a:rPr lang="en-US" altLang="en-US" sz="2000"/>
              <a:t> is the parent class, the </a:t>
            </a:r>
            <a:r>
              <a:rPr lang="en-US" altLang="en-US" sz="2000" b="1" i="1"/>
              <a:t>components</a:t>
            </a:r>
            <a:r>
              <a:rPr lang="en-US" altLang="en-US" sz="2000"/>
              <a:t> are the children class.</a:t>
            </a:r>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r>
              <a:rPr lang="en-US" altLang="en-US" sz="2000"/>
              <a:t>A solid diamond denotes </a:t>
            </a:r>
            <a:r>
              <a:rPr lang="en-US" altLang="en-US" sz="2000" b="1" i="1"/>
              <a:t>composition</a:t>
            </a:r>
            <a:r>
              <a:rPr lang="en-US" altLang="en-US" sz="2000"/>
              <a:t>, a strong form of aggregation where components cannot exist without the aggregate. (Bill of Material)</a:t>
            </a:r>
          </a:p>
          <a:p>
            <a:endParaRPr lang="en-US" altLang="en-US" sz="2000"/>
          </a:p>
        </p:txBody>
      </p:sp>
      <p:grpSp>
        <p:nvGrpSpPr>
          <p:cNvPr id="120847" name="Group 15"/>
          <p:cNvGrpSpPr>
            <a:grpSpLocks/>
          </p:cNvGrpSpPr>
          <p:nvPr/>
        </p:nvGrpSpPr>
        <p:grpSpPr bwMode="auto">
          <a:xfrm>
            <a:off x="2193925" y="4821238"/>
            <a:ext cx="2206625" cy="447675"/>
            <a:chOff x="554" y="1413"/>
            <a:chExt cx="1390" cy="282"/>
          </a:xfrm>
        </p:grpSpPr>
        <p:sp>
          <p:nvSpPr>
            <p:cNvPr id="120848" name="Rectangle 16"/>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49" name="Rectangle 17"/>
            <p:cNvSpPr>
              <a:spLocks noChangeArrowheads="1"/>
            </p:cNvSpPr>
            <p:nvPr/>
          </p:nvSpPr>
          <p:spPr bwMode="auto">
            <a:xfrm>
              <a:off x="690" y="1507"/>
              <a:ext cx="1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TicketMachine</a:t>
              </a:r>
            </a:p>
          </p:txBody>
        </p:sp>
      </p:grpSp>
      <p:grpSp>
        <p:nvGrpSpPr>
          <p:cNvPr id="120850" name="Group 18"/>
          <p:cNvGrpSpPr>
            <a:grpSpLocks/>
          </p:cNvGrpSpPr>
          <p:nvPr/>
        </p:nvGrpSpPr>
        <p:grpSpPr bwMode="auto">
          <a:xfrm>
            <a:off x="5165725" y="5786438"/>
            <a:ext cx="2206625" cy="447675"/>
            <a:chOff x="554" y="1413"/>
            <a:chExt cx="1390" cy="282"/>
          </a:xfrm>
        </p:grpSpPr>
        <p:sp>
          <p:nvSpPr>
            <p:cNvPr id="120851" name="Rectangle 19"/>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0852" name="Rectangle 20"/>
            <p:cNvSpPr>
              <a:spLocks noChangeArrowheads="1"/>
            </p:cNvSpPr>
            <p:nvPr/>
          </p:nvSpPr>
          <p:spPr bwMode="auto">
            <a:xfrm>
              <a:off x="819" y="1507"/>
              <a:ext cx="8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ZoneButton</a:t>
              </a:r>
            </a:p>
          </p:txBody>
        </p:sp>
      </p:grpSp>
      <p:cxnSp>
        <p:nvCxnSpPr>
          <p:cNvPr id="120853" name="AutoShape 21"/>
          <p:cNvCxnSpPr>
            <a:cxnSpLocks noChangeShapeType="1"/>
            <a:stCxn id="120848" idx="2"/>
            <a:endCxn id="120851" idx="1"/>
          </p:cNvCxnSpPr>
          <p:nvPr/>
        </p:nvCxnSpPr>
        <p:spPr bwMode="auto">
          <a:xfrm rot="16200000" flipH="1">
            <a:off x="3860800" y="4713288"/>
            <a:ext cx="733425" cy="1860550"/>
          </a:xfrm>
          <a:prstGeom prst="bentConnector2">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54" name="AutoShape 22"/>
          <p:cNvSpPr>
            <a:spLocks noChangeArrowheads="1"/>
          </p:cNvSpPr>
          <p:nvPr/>
        </p:nvSpPr>
        <p:spPr bwMode="auto">
          <a:xfrm>
            <a:off x="3162300" y="5295900"/>
            <a:ext cx="261938" cy="442913"/>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55" name="Text Box 23"/>
          <p:cNvSpPr txBox="1">
            <a:spLocks noChangeArrowheads="1"/>
          </p:cNvSpPr>
          <p:nvPr/>
        </p:nvSpPr>
        <p:spPr bwMode="auto">
          <a:xfrm>
            <a:off x="4738688" y="5524500"/>
            <a:ext cx="3540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3</a:t>
            </a:r>
            <a:endParaRPr lang="en-US" altLang="en-US" b="0"/>
          </a:p>
        </p:txBody>
      </p:sp>
      <p:grpSp>
        <p:nvGrpSpPr>
          <p:cNvPr id="120962" name="Group 130"/>
          <p:cNvGrpSpPr>
            <a:grpSpLocks/>
          </p:cNvGrpSpPr>
          <p:nvPr/>
        </p:nvGrpSpPr>
        <p:grpSpPr bwMode="auto">
          <a:xfrm>
            <a:off x="3619500" y="1987550"/>
            <a:ext cx="3033713" cy="2044700"/>
            <a:chOff x="3760" y="1244"/>
            <a:chExt cx="1196" cy="1112"/>
          </a:xfrm>
        </p:grpSpPr>
        <p:sp>
          <p:nvSpPr>
            <p:cNvPr id="120942" name="Rectangle 110"/>
            <p:cNvSpPr>
              <a:spLocks noChangeArrowheads="1"/>
            </p:cNvSpPr>
            <p:nvPr/>
          </p:nvSpPr>
          <p:spPr bwMode="auto">
            <a:xfrm>
              <a:off x="4068" y="1244"/>
              <a:ext cx="728" cy="30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43" name="Rectangle 111"/>
            <p:cNvSpPr>
              <a:spLocks noChangeArrowheads="1"/>
            </p:cNvSpPr>
            <p:nvPr/>
          </p:nvSpPr>
          <p:spPr bwMode="auto">
            <a:xfrm>
              <a:off x="4081" y="1284"/>
              <a:ext cx="56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Exhaust system</a:t>
              </a:r>
            </a:p>
          </p:txBody>
        </p:sp>
        <p:sp>
          <p:nvSpPr>
            <p:cNvPr id="120944" name="Rectangle 112"/>
            <p:cNvSpPr>
              <a:spLocks noChangeArrowheads="1"/>
            </p:cNvSpPr>
            <p:nvPr/>
          </p:nvSpPr>
          <p:spPr bwMode="auto">
            <a:xfrm>
              <a:off x="3780" y="1948"/>
              <a:ext cx="400" cy="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45" name="Rectangle 113"/>
            <p:cNvSpPr>
              <a:spLocks noChangeArrowheads="1"/>
            </p:cNvSpPr>
            <p:nvPr/>
          </p:nvSpPr>
          <p:spPr bwMode="auto">
            <a:xfrm>
              <a:off x="3798" y="1988"/>
              <a:ext cx="28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Muffler</a:t>
              </a:r>
            </a:p>
          </p:txBody>
        </p:sp>
        <p:sp>
          <p:nvSpPr>
            <p:cNvPr id="120946" name="Rectangle 114"/>
            <p:cNvSpPr>
              <a:spLocks noChangeArrowheads="1"/>
            </p:cNvSpPr>
            <p:nvPr/>
          </p:nvSpPr>
          <p:spPr bwMode="auto">
            <a:xfrm>
              <a:off x="3760" y="2148"/>
              <a:ext cx="32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b="0">
                  <a:solidFill>
                    <a:srgbClr val="000000"/>
                  </a:solidFill>
                </a:rPr>
                <a:t>diameter</a:t>
              </a:r>
            </a:p>
          </p:txBody>
        </p:sp>
        <p:sp>
          <p:nvSpPr>
            <p:cNvPr id="120947" name="Rectangle 115"/>
            <p:cNvSpPr>
              <a:spLocks noChangeArrowheads="1"/>
            </p:cNvSpPr>
            <p:nvPr/>
          </p:nvSpPr>
          <p:spPr bwMode="auto">
            <a:xfrm>
              <a:off x="4564" y="1956"/>
              <a:ext cx="392" cy="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48" name="Rectangle 116"/>
            <p:cNvSpPr>
              <a:spLocks noChangeArrowheads="1"/>
            </p:cNvSpPr>
            <p:nvPr/>
          </p:nvSpPr>
          <p:spPr bwMode="auto">
            <a:xfrm>
              <a:off x="4558" y="1996"/>
              <a:ext cx="319"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Tailpipe</a:t>
              </a:r>
            </a:p>
          </p:txBody>
        </p:sp>
        <p:sp>
          <p:nvSpPr>
            <p:cNvPr id="120949" name="Rectangle 117"/>
            <p:cNvSpPr>
              <a:spLocks noChangeArrowheads="1"/>
            </p:cNvSpPr>
            <p:nvPr/>
          </p:nvSpPr>
          <p:spPr bwMode="auto">
            <a:xfrm>
              <a:off x="4537" y="2156"/>
              <a:ext cx="32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b="0">
                  <a:solidFill>
                    <a:srgbClr val="000000"/>
                  </a:solidFill>
                </a:rPr>
                <a:t>diameter</a:t>
              </a:r>
            </a:p>
          </p:txBody>
        </p:sp>
        <p:sp>
          <p:nvSpPr>
            <p:cNvPr id="120950" name="Line 118"/>
            <p:cNvSpPr>
              <a:spLocks noChangeShapeType="1"/>
            </p:cNvSpPr>
            <p:nvPr/>
          </p:nvSpPr>
          <p:spPr bwMode="auto">
            <a:xfrm>
              <a:off x="4072" y="1420"/>
              <a:ext cx="7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1" name="Line 119"/>
            <p:cNvSpPr>
              <a:spLocks noChangeShapeType="1"/>
            </p:cNvSpPr>
            <p:nvPr/>
          </p:nvSpPr>
          <p:spPr bwMode="auto">
            <a:xfrm>
              <a:off x="4072" y="1492"/>
              <a:ext cx="7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2" name="Line 120"/>
            <p:cNvSpPr>
              <a:spLocks noChangeShapeType="1"/>
            </p:cNvSpPr>
            <p:nvPr/>
          </p:nvSpPr>
          <p:spPr bwMode="auto">
            <a:xfrm>
              <a:off x="3796" y="2128"/>
              <a:ext cx="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3" name="Line 121"/>
            <p:cNvSpPr>
              <a:spLocks noChangeShapeType="1"/>
            </p:cNvSpPr>
            <p:nvPr/>
          </p:nvSpPr>
          <p:spPr bwMode="auto">
            <a:xfrm>
              <a:off x="3784" y="2308"/>
              <a:ext cx="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4" name="Line 122"/>
            <p:cNvSpPr>
              <a:spLocks noChangeShapeType="1"/>
            </p:cNvSpPr>
            <p:nvPr/>
          </p:nvSpPr>
          <p:spPr bwMode="auto">
            <a:xfrm>
              <a:off x="4564" y="2140"/>
              <a:ext cx="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5" name="Line 123"/>
            <p:cNvSpPr>
              <a:spLocks noChangeShapeType="1"/>
            </p:cNvSpPr>
            <p:nvPr/>
          </p:nvSpPr>
          <p:spPr bwMode="auto">
            <a:xfrm>
              <a:off x="4564" y="2308"/>
              <a:ext cx="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6" name="AutoShape 124"/>
            <p:cNvSpPr>
              <a:spLocks noChangeArrowheads="1"/>
            </p:cNvSpPr>
            <p:nvPr/>
          </p:nvSpPr>
          <p:spPr bwMode="auto">
            <a:xfrm>
              <a:off x="4120" y="1568"/>
              <a:ext cx="76" cy="64"/>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7" name="AutoShape 125"/>
            <p:cNvSpPr>
              <a:spLocks noChangeArrowheads="1"/>
            </p:cNvSpPr>
            <p:nvPr/>
          </p:nvSpPr>
          <p:spPr bwMode="auto">
            <a:xfrm>
              <a:off x="4564" y="1568"/>
              <a:ext cx="76" cy="64"/>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8" name="Line 126"/>
            <p:cNvSpPr>
              <a:spLocks noChangeShapeType="1"/>
            </p:cNvSpPr>
            <p:nvPr/>
          </p:nvSpPr>
          <p:spPr bwMode="auto">
            <a:xfrm>
              <a:off x="4608" y="1628"/>
              <a:ext cx="0"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59" name="Line 127"/>
            <p:cNvSpPr>
              <a:spLocks noChangeShapeType="1"/>
            </p:cNvSpPr>
            <p:nvPr/>
          </p:nvSpPr>
          <p:spPr bwMode="auto">
            <a:xfrm>
              <a:off x="4164" y="1628"/>
              <a:ext cx="0"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60" name="Rectangle 128"/>
            <p:cNvSpPr>
              <a:spLocks noChangeArrowheads="1"/>
            </p:cNvSpPr>
            <p:nvPr/>
          </p:nvSpPr>
          <p:spPr bwMode="auto">
            <a:xfrm>
              <a:off x="3912" y="1749"/>
              <a:ext cx="318"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r>
                <a:rPr lang="en-US" altLang="en-US" sz="2000" b="0">
                  <a:solidFill>
                    <a:srgbClr val="000000"/>
                  </a:solidFill>
                </a:rPr>
                <a:t>1</a:t>
              </a:r>
            </a:p>
          </p:txBody>
        </p:sp>
        <p:sp>
          <p:nvSpPr>
            <p:cNvPr id="120961" name="Rectangle 129"/>
            <p:cNvSpPr>
              <a:spLocks noChangeArrowheads="1"/>
            </p:cNvSpPr>
            <p:nvPr/>
          </p:nvSpPr>
          <p:spPr bwMode="auto">
            <a:xfrm>
              <a:off x="4608" y="1733"/>
              <a:ext cx="318"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r>
                <a:rPr lang="en-US" altLang="en-US" sz="2000" b="0">
                  <a:solidFill>
                    <a:srgbClr val="000000"/>
                  </a:solidFill>
                </a:rPr>
                <a:t>0..2</a:t>
              </a:r>
            </a:p>
          </p:txBody>
        </p:sp>
      </p:grpSp>
      <p:sp>
        <p:nvSpPr>
          <p:cNvPr id="120964" name="Rectangle 132"/>
          <p:cNvSpPr>
            <a:spLocks noChangeArrowheads="1"/>
          </p:cNvSpPr>
          <p:nvPr/>
        </p:nvSpPr>
        <p:spPr bwMode="auto">
          <a:xfrm>
            <a:off x="1123950" y="2051050"/>
            <a:ext cx="1846263" cy="5588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65" name="Rectangle 133"/>
          <p:cNvSpPr>
            <a:spLocks noChangeArrowheads="1"/>
          </p:cNvSpPr>
          <p:nvPr/>
        </p:nvSpPr>
        <p:spPr bwMode="auto">
          <a:xfrm>
            <a:off x="1157288" y="2124075"/>
            <a:ext cx="1441450"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Exhaust system</a:t>
            </a:r>
          </a:p>
        </p:txBody>
      </p:sp>
      <p:sp>
        <p:nvSpPr>
          <p:cNvPr id="120966" name="Rectangle 134"/>
          <p:cNvSpPr>
            <a:spLocks noChangeArrowheads="1"/>
          </p:cNvSpPr>
          <p:nvPr/>
        </p:nvSpPr>
        <p:spPr bwMode="auto">
          <a:xfrm>
            <a:off x="393700" y="3344863"/>
            <a:ext cx="1014413" cy="7366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67" name="Rectangle 135"/>
          <p:cNvSpPr>
            <a:spLocks noChangeArrowheads="1"/>
          </p:cNvSpPr>
          <p:nvPr/>
        </p:nvSpPr>
        <p:spPr bwMode="auto">
          <a:xfrm>
            <a:off x="439738" y="3419475"/>
            <a:ext cx="733425"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Muffler</a:t>
            </a:r>
          </a:p>
        </p:txBody>
      </p:sp>
      <p:sp>
        <p:nvSpPr>
          <p:cNvPr id="120968" name="Rectangle 136"/>
          <p:cNvSpPr>
            <a:spLocks noChangeArrowheads="1"/>
          </p:cNvSpPr>
          <p:nvPr/>
        </p:nvSpPr>
        <p:spPr bwMode="auto">
          <a:xfrm>
            <a:off x="342900" y="3713163"/>
            <a:ext cx="825500"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b="0">
                <a:solidFill>
                  <a:srgbClr val="000000"/>
                </a:solidFill>
              </a:rPr>
              <a:t>diameter</a:t>
            </a:r>
          </a:p>
        </p:txBody>
      </p:sp>
      <p:sp>
        <p:nvSpPr>
          <p:cNvPr id="120969" name="Rectangle 137"/>
          <p:cNvSpPr>
            <a:spLocks noChangeArrowheads="1"/>
          </p:cNvSpPr>
          <p:nvPr/>
        </p:nvSpPr>
        <p:spPr bwMode="auto">
          <a:xfrm>
            <a:off x="2382838" y="3360738"/>
            <a:ext cx="993775" cy="73501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0" name="Rectangle 138"/>
          <p:cNvSpPr>
            <a:spLocks noChangeArrowheads="1"/>
          </p:cNvSpPr>
          <p:nvPr/>
        </p:nvSpPr>
        <p:spPr bwMode="auto">
          <a:xfrm>
            <a:off x="2366963" y="3433763"/>
            <a:ext cx="808037"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a:solidFill>
                  <a:srgbClr val="000000"/>
                </a:solidFill>
              </a:rPr>
              <a:t>Tailpipe</a:t>
            </a:r>
          </a:p>
        </p:txBody>
      </p:sp>
      <p:sp>
        <p:nvSpPr>
          <p:cNvPr id="120971" name="Rectangle 139"/>
          <p:cNvSpPr>
            <a:spLocks noChangeArrowheads="1"/>
          </p:cNvSpPr>
          <p:nvPr/>
        </p:nvSpPr>
        <p:spPr bwMode="auto">
          <a:xfrm>
            <a:off x="2314575" y="3727450"/>
            <a:ext cx="825500"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1300" b="0">
                <a:solidFill>
                  <a:srgbClr val="000000"/>
                </a:solidFill>
              </a:rPr>
              <a:t>diameter</a:t>
            </a:r>
          </a:p>
        </p:txBody>
      </p:sp>
      <p:sp>
        <p:nvSpPr>
          <p:cNvPr id="120972" name="Line 140"/>
          <p:cNvSpPr>
            <a:spLocks noChangeShapeType="1"/>
          </p:cNvSpPr>
          <p:nvPr/>
        </p:nvSpPr>
        <p:spPr bwMode="auto">
          <a:xfrm>
            <a:off x="1135063" y="2374900"/>
            <a:ext cx="1835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3" name="Line 141"/>
          <p:cNvSpPr>
            <a:spLocks noChangeShapeType="1"/>
          </p:cNvSpPr>
          <p:nvPr/>
        </p:nvSpPr>
        <p:spPr bwMode="auto">
          <a:xfrm>
            <a:off x="1135063" y="2506663"/>
            <a:ext cx="1835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4" name="Line 142"/>
          <p:cNvSpPr>
            <a:spLocks noChangeShapeType="1"/>
          </p:cNvSpPr>
          <p:nvPr/>
        </p:nvSpPr>
        <p:spPr bwMode="auto">
          <a:xfrm>
            <a:off x="434975" y="3676650"/>
            <a:ext cx="9826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5" name="Line 143"/>
          <p:cNvSpPr>
            <a:spLocks noChangeShapeType="1"/>
          </p:cNvSpPr>
          <p:nvPr/>
        </p:nvSpPr>
        <p:spPr bwMode="auto">
          <a:xfrm>
            <a:off x="403225" y="4006850"/>
            <a:ext cx="10461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6" name="Line 144"/>
          <p:cNvSpPr>
            <a:spLocks noChangeShapeType="1"/>
          </p:cNvSpPr>
          <p:nvPr/>
        </p:nvSpPr>
        <p:spPr bwMode="auto">
          <a:xfrm>
            <a:off x="2382838" y="3698875"/>
            <a:ext cx="984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77" name="Line 145"/>
          <p:cNvSpPr>
            <a:spLocks noChangeShapeType="1"/>
          </p:cNvSpPr>
          <p:nvPr/>
        </p:nvSpPr>
        <p:spPr bwMode="auto">
          <a:xfrm>
            <a:off x="2382838" y="4006850"/>
            <a:ext cx="9842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80" name="Line 148"/>
          <p:cNvSpPr>
            <a:spLocks noChangeShapeType="1"/>
          </p:cNvSpPr>
          <p:nvPr/>
        </p:nvSpPr>
        <p:spPr bwMode="auto">
          <a:xfrm>
            <a:off x="2493963" y="2757488"/>
            <a:ext cx="0" cy="5730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81" name="Line 149"/>
          <p:cNvSpPr>
            <a:spLocks noChangeShapeType="1"/>
          </p:cNvSpPr>
          <p:nvPr/>
        </p:nvSpPr>
        <p:spPr bwMode="auto">
          <a:xfrm>
            <a:off x="1368425" y="2757488"/>
            <a:ext cx="0" cy="5730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982" name="Rectangle 150"/>
          <p:cNvSpPr>
            <a:spLocks noChangeArrowheads="1"/>
          </p:cNvSpPr>
          <p:nvPr/>
        </p:nvSpPr>
        <p:spPr bwMode="auto">
          <a:xfrm>
            <a:off x="728663" y="2979738"/>
            <a:ext cx="80645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r>
              <a:rPr lang="en-US" altLang="en-US" sz="2000" b="0">
                <a:solidFill>
                  <a:srgbClr val="000000"/>
                </a:solidFill>
              </a:rPr>
              <a:t>1</a:t>
            </a:r>
          </a:p>
        </p:txBody>
      </p:sp>
      <p:sp>
        <p:nvSpPr>
          <p:cNvPr id="120983" name="Rectangle 151"/>
          <p:cNvSpPr>
            <a:spLocks noChangeArrowheads="1"/>
          </p:cNvSpPr>
          <p:nvPr/>
        </p:nvSpPr>
        <p:spPr bwMode="auto">
          <a:xfrm>
            <a:off x="2493963" y="2949575"/>
            <a:ext cx="80645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l"/>
            <a:r>
              <a:rPr lang="en-US" altLang="en-US" sz="2000" b="0">
                <a:solidFill>
                  <a:srgbClr val="000000"/>
                </a:solidFill>
              </a:rPr>
              <a:t>0..2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en-US"/>
              <a:t>Qualifiers</a:t>
            </a:r>
          </a:p>
        </p:txBody>
      </p:sp>
      <p:sp>
        <p:nvSpPr>
          <p:cNvPr id="124932" name="Rectangle 4"/>
          <p:cNvSpPr>
            <a:spLocks noGrp="1" noChangeArrowheads="1"/>
          </p:cNvSpPr>
          <p:nvPr>
            <p:ph type="body" sz="half" idx="2"/>
          </p:nvPr>
        </p:nvSpPr>
        <p:spPr>
          <a:xfrm>
            <a:off x="355600" y="4071938"/>
            <a:ext cx="8255000" cy="2144712"/>
          </a:xfrm>
        </p:spPr>
        <p:txBody>
          <a:bodyPr/>
          <a:lstStyle/>
          <a:p>
            <a:r>
              <a:rPr lang="en-US" altLang="en-US"/>
              <a:t>Qualifiers can be used to reduce the multiplicity of an association.</a:t>
            </a:r>
            <a:endParaRPr lang="en-US" altLang="en-US" sz="2000"/>
          </a:p>
        </p:txBody>
      </p:sp>
      <p:grpSp>
        <p:nvGrpSpPr>
          <p:cNvPr id="124986" name="Group 58"/>
          <p:cNvGrpSpPr>
            <a:grpSpLocks/>
          </p:cNvGrpSpPr>
          <p:nvPr/>
        </p:nvGrpSpPr>
        <p:grpSpPr bwMode="auto">
          <a:xfrm>
            <a:off x="436563" y="1209675"/>
            <a:ext cx="8196262" cy="1096963"/>
            <a:chOff x="275" y="762"/>
            <a:chExt cx="5163" cy="691"/>
          </a:xfrm>
        </p:grpSpPr>
        <p:grpSp>
          <p:nvGrpSpPr>
            <p:cNvPr id="124982" name="Group 54"/>
            <p:cNvGrpSpPr>
              <a:grpSpLocks/>
            </p:cNvGrpSpPr>
            <p:nvPr/>
          </p:nvGrpSpPr>
          <p:grpSpPr bwMode="auto">
            <a:xfrm>
              <a:off x="276" y="969"/>
              <a:ext cx="1560" cy="326"/>
              <a:chOff x="276" y="969"/>
              <a:chExt cx="1560" cy="326"/>
            </a:xfrm>
          </p:grpSpPr>
          <p:sp>
            <p:nvSpPr>
              <p:cNvPr id="124941" name="Rectangle 13"/>
              <p:cNvSpPr>
                <a:spLocks noChangeArrowheads="1"/>
              </p:cNvSpPr>
              <p:nvPr/>
            </p:nvSpPr>
            <p:spPr bwMode="auto">
              <a:xfrm>
                <a:off x="276" y="969"/>
                <a:ext cx="1560"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2" name="Rectangle 14"/>
              <p:cNvSpPr>
                <a:spLocks noChangeArrowheads="1"/>
              </p:cNvSpPr>
              <p:nvPr/>
            </p:nvSpPr>
            <p:spPr bwMode="auto">
              <a:xfrm>
                <a:off x="706" y="1074"/>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Directory</a:t>
                </a:r>
                <a:endParaRPr lang="en-US" altLang="en-US" b="0"/>
              </a:p>
            </p:txBody>
          </p:sp>
        </p:grpSp>
        <p:grpSp>
          <p:nvGrpSpPr>
            <p:cNvPr id="124981" name="Group 53"/>
            <p:cNvGrpSpPr>
              <a:grpSpLocks/>
            </p:cNvGrpSpPr>
            <p:nvPr/>
          </p:nvGrpSpPr>
          <p:grpSpPr bwMode="auto">
            <a:xfrm>
              <a:off x="3878" y="799"/>
              <a:ext cx="1560" cy="654"/>
              <a:chOff x="3878" y="799"/>
              <a:chExt cx="1560" cy="654"/>
            </a:xfrm>
          </p:grpSpPr>
          <p:sp>
            <p:nvSpPr>
              <p:cNvPr id="124943" name="Rectangle 15"/>
              <p:cNvSpPr>
                <a:spLocks noChangeArrowheads="1"/>
              </p:cNvSpPr>
              <p:nvPr/>
            </p:nvSpPr>
            <p:spPr bwMode="auto">
              <a:xfrm>
                <a:off x="3878" y="799"/>
                <a:ext cx="1560"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4" name="Rectangle 16"/>
              <p:cNvSpPr>
                <a:spLocks noChangeArrowheads="1"/>
              </p:cNvSpPr>
              <p:nvPr/>
            </p:nvSpPr>
            <p:spPr bwMode="auto">
              <a:xfrm>
                <a:off x="4523" y="904"/>
                <a:ext cx="3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File</a:t>
                </a:r>
                <a:endParaRPr lang="en-US" altLang="en-US" b="0"/>
              </a:p>
            </p:txBody>
          </p:sp>
          <p:sp>
            <p:nvSpPr>
              <p:cNvPr id="124946" name="Rectangle 18"/>
              <p:cNvSpPr>
                <a:spLocks noChangeArrowheads="1"/>
              </p:cNvSpPr>
              <p:nvPr/>
            </p:nvSpPr>
            <p:spPr bwMode="auto">
              <a:xfrm>
                <a:off x="3878" y="1127"/>
                <a:ext cx="1560"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47" name="Rectangle 19"/>
              <p:cNvSpPr>
                <a:spLocks noChangeArrowheads="1"/>
              </p:cNvSpPr>
              <p:nvPr/>
            </p:nvSpPr>
            <p:spPr bwMode="auto">
              <a:xfrm>
                <a:off x="4352" y="1173"/>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filename</a:t>
                </a:r>
                <a:endParaRPr lang="en-US" altLang="en-US" b="0"/>
              </a:p>
            </p:txBody>
          </p:sp>
        </p:grpSp>
        <p:sp>
          <p:nvSpPr>
            <p:cNvPr id="124950" name="Rectangle 22"/>
            <p:cNvSpPr>
              <a:spLocks noChangeArrowheads="1"/>
            </p:cNvSpPr>
            <p:nvPr/>
          </p:nvSpPr>
          <p:spPr bwMode="auto">
            <a:xfrm>
              <a:off x="275" y="762"/>
              <a:ext cx="14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i="1">
                  <a:solidFill>
                    <a:srgbClr val="000000"/>
                  </a:solidFill>
                  <a:latin typeface="Palatino" charset="0"/>
                </a:rPr>
                <a:t>Without qualification</a:t>
              </a:r>
              <a:endParaRPr lang="en-US" altLang="en-US" b="0"/>
            </a:p>
          </p:txBody>
        </p:sp>
        <p:grpSp>
          <p:nvGrpSpPr>
            <p:cNvPr id="124985" name="Group 57"/>
            <p:cNvGrpSpPr>
              <a:grpSpLocks/>
            </p:cNvGrpSpPr>
            <p:nvPr/>
          </p:nvGrpSpPr>
          <p:grpSpPr bwMode="auto">
            <a:xfrm>
              <a:off x="1821" y="932"/>
              <a:ext cx="2066" cy="180"/>
              <a:chOff x="1821" y="932"/>
              <a:chExt cx="2066" cy="180"/>
            </a:xfrm>
          </p:grpSpPr>
          <p:sp>
            <p:nvSpPr>
              <p:cNvPr id="124945" name="Line 17"/>
              <p:cNvSpPr>
                <a:spLocks noChangeShapeType="1"/>
              </p:cNvSpPr>
              <p:nvPr/>
            </p:nvSpPr>
            <p:spPr bwMode="auto">
              <a:xfrm>
                <a:off x="1821" y="1111"/>
                <a:ext cx="20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49" name="Rectangle 21"/>
              <p:cNvSpPr>
                <a:spLocks noChangeArrowheads="1"/>
              </p:cNvSpPr>
              <p:nvPr/>
            </p:nvSpPr>
            <p:spPr bwMode="auto">
              <a:xfrm>
                <a:off x="1958" y="932"/>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1</a:t>
                </a:r>
                <a:endParaRPr lang="en-US" altLang="en-US" b="0"/>
              </a:p>
            </p:txBody>
          </p:sp>
          <p:sp>
            <p:nvSpPr>
              <p:cNvPr id="124956" name="Rectangle 28"/>
              <p:cNvSpPr>
                <a:spLocks noChangeArrowheads="1"/>
              </p:cNvSpPr>
              <p:nvPr/>
            </p:nvSpPr>
            <p:spPr bwMode="auto">
              <a:xfrm>
                <a:off x="3801" y="932"/>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a:t>
                </a:r>
                <a:endParaRPr lang="en-US" altLang="en-US" b="0"/>
              </a:p>
            </p:txBody>
          </p:sp>
        </p:grpSp>
      </p:grpSp>
      <p:grpSp>
        <p:nvGrpSpPr>
          <p:cNvPr id="124987" name="Group 59"/>
          <p:cNvGrpSpPr>
            <a:grpSpLocks/>
          </p:cNvGrpSpPr>
          <p:nvPr/>
        </p:nvGrpSpPr>
        <p:grpSpPr bwMode="auto">
          <a:xfrm>
            <a:off x="4265613" y="1582738"/>
            <a:ext cx="4344987" cy="1328737"/>
            <a:chOff x="2687" y="997"/>
            <a:chExt cx="2737" cy="837"/>
          </a:xfrm>
        </p:grpSpPr>
        <p:sp>
          <p:nvSpPr>
            <p:cNvPr id="124948" name="Line 20"/>
            <p:cNvSpPr>
              <a:spLocks noChangeShapeType="1"/>
            </p:cNvSpPr>
            <p:nvPr/>
          </p:nvSpPr>
          <p:spPr bwMode="auto">
            <a:xfrm>
              <a:off x="3878" y="1352"/>
              <a:ext cx="154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59" name="Freeform 31"/>
            <p:cNvSpPr>
              <a:spLocks/>
            </p:cNvSpPr>
            <p:nvPr/>
          </p:nvSpPr>
          <p:spPr bwMode="auto">
            <a:xfrm>
              <a:off x="2729" y="1621"/>
              <a:ext cx="184" cy="170"/>
            </a:xfrm>
            <a:custGeom>
              <a:avLst/>
              <a:gdLst>
                <a:gd name="T0" fmla="*/ 184 w 184"/>
                <a:gd name="T1" fmla="*/ 28 h 170"/>
                <a:gd name="T2" fmla="*/ 156 w 184"/>
                <a:gd name="T3" fmla="*/ 0 h 170"/>
                <a:gd name="T4" fmla="*/ 0 w 184"/>
                <a:gd name="T5" fmla="*/ 142 h 170"/>
                <a:gd name="T6" fmla="*/ 28 w 184"/>
                <a:gd name="T7" fmla="*/ 170 h 170"/>
                <a:gd name="T8" fmla="*/ 184 w 184"/>
                <a:gd name="T9" fmla="*/ 28 h 170"/>
              </a:gdLst>
              <a:ahLst/>
              <a:cxnLst>
                <a:cxn ang="0">
                  <a:pos x="T0" y="T1"/>
                </a:cxn>
                <a:cxn ang="0">
                  <a:pos x="T2" y="T3"/>
                </a:cxn>
                <a:cxn ang="0">
                  <a:pos x="T4" y="T5"/>
                </a:cxn>
                <a:cxn ang="0">
                  <a:pos x="T6" y="T7"/>
                </a:cxn>
                <a:cxn ang="0">
                  <a:pos x="T8" y="T9"/>
                </a:cxn>
              </a:cxnLst>
              <a:rect l="0" t="0" r="r" b="b"/>
              <a:pathLst>
                <a:path w="184" h="170">
                  <a:moveTo>
                    <a:pt x="184" y="28"/>
                  </a:moveTo>
                  <a:lnTo>
                    <a:pt x="156" y="0"/>
                  </a:lnTo>
                  <a:lnTo>
                    <a:pt x="0" y="142"/>
                  </a:lnTo>
                  <a:lnTo>
                    <a:pt x="28" y="170"/>
                  </a:lnTo>
                  <a:lnTo>
                    <a:pt x="184" y="2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0" name="Freeform 32"/>
            <p:cNvSpPr>
              <a:spLocks/>
            </p:cNvSpPr>
            <p:nvPr/>
          </p:nvSpPr>
          <p:spPr bwMode="auto">
            <a:xfrm>
              <a:off x="2871" y="1621"/>
              <a:ext cx="42" cy="43"/>
            </a:xfrm>
            <a:custGeom>
              <a:avLst/>
              <a:gdLst>
                <a:gd name="T0" fmla="*/ 14 w 42"/>
                <a:gd name="T1" fmla="*/ 28 h 43"/>
                <a:gd name="T2" fmla="*/ 28 w 42"/>
                <a:gd name="T3" fmla="*/ 43 h 43"/>
                <a:gd name="T4" fmla="*/ 42 w 42"/>
                <a:gd name="T5" fmla="*/ 28 h 43"/>
                <a:gd name="T6" fmla="*/ 42 w 42"/>
                <a:gd name="T7" fmla="*/ 14 h 43"/>
                <a:gd name="T8" fmla="*/ 42 w 42"/>
                <a:gd name="T9" fmla="*/ 0 h 43"/>
                <a:gd name="T10" fmla="*/ 28 w 42"/>
                <a:gd name="T11" fmla="*/ 0 h 43"/>
                <a:gd name="T12" fmla="*/ 14 w 42"/>
                <a:gd name="T13" fmla="*/ 0 h 43"/>
                <a:gd name="T14" fmla="*/ 0 w 42"/>
                <a:gd name="T15" fmla="*/ 14 h 43"/>
                <a:gd name="T16" fmla="*/ 14 w 42"/>
                <a:gd name="T17" fmla="*/ 28 h 43"/>
                <a:gd name="T18" fmla="*/ 14 w 42"/>
                <a:gd name="T19"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3">
                  <a:moveTo>
                    <a:pt x="14" y="28"/>
                  </a:moveTo>
                  <a:lnTo>
                    <a:pt x="28" y="43"/>
                  </a:lnTo>
                  <a:lnTo>
                    <a:pt x="42" y="28"/>
                  </a:lnTo>
                  <a:lnTo>
                    <a:pt x="42" y="14"/>
                  </a:lnTo>
                  <a:lnTo>
                    <a:pt x="42" y="0"/>
                  </a:lnTo>
                  <a:lnTo>
                    <a:pt x="28" y="0"/>
                  </a:lnTo>
                  <a:lnTo>
                    <a:pt x="14" y="0"/>
                  </a:lnTo>
                  <a:lnTo>
                    <a:pt x="0" y="14"/>
                  </a:lnTo>
                  <a:lnTo>
                    <a:pt x="14" y="28"/>
                  </a:lnTo>
                  <a:lnTo>
                    <a:pt x="14" y="2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1" name="Freeform 33"/>
            <p:cNvSpPr>
              <a:spLocks/>
            </p:cNvSpPr>
            <p:nvPr/>
          </p:nvSpPr>
          <p:spPr bwMode="auto">
            <a:xfrm>
              <a:off x="2687" y="1678"/>
              <a:ext cx="241" cy="156"/>
            </a:xfrm>
            <a:custGeom>
              <a:avLst/>
              <a:gdLst>
                <a:gd name="T0" fmla="*/ 241 w 241"/>
                <a:gd name="T1" fmla="*/ 42 h 156"/>
                <a:gd name="T2" fmla="*/ 226 w 241"/>
                <a:gd name="T3" fmla="*/ 0 h 156"/>
                <a:gd name="T4" fmla="*/ 56 w 241"/>
                <a:gd name="T5" fmla="*/ 85 h 156"/>
                <a:gd name="T6" fmla="*/ 42 w 241"/>
                <a:gd name="T7" fmla="*/ 85 h 156"/>
                <a:gd name="T8" fmla="*/ 0 w 241"/>
                <a:gd name="T9" fmla="*/ 156 h 156"/>
                <a:gd name="T10" fmla="*/ 70 w 241"/>
                <a:gd name="T11" fmla="*/ 127 h 156"/>
                <a:gd name="T12" fmla="*/ 241 w 241"/>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241" h="156">
                  <a:moveTo>
                    <a:pt x="241" y="42"/>
                  </a:moveTo>
                  <a:lnTo>
                    <a:pt x="226" y="0"/>
                  </a:lnTo>
                  <a:lnTo>
                    <a:pt x="56" y="85"/>
                  </a:lnTo>
                  <a:lnTo>
                    <a:pt x="42" y="85"/>
                  </a:lnTo>
                  <a:lnTo>
                    <a:pt x="0" y="156"/>
                  </a:lnTo>
                  <a:lnTo>
                    <a:pt x="70" y="127"/>
                  </a:lnTo>
                  <a:lnTo>
                    <a:pt x="241" y="4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2" name="Freeform 34"/>
            <p:cNvSpPr>
              <a:spLocks/>
            </p:cNvSpPr>
            <p:nvPr/>
          </p:nvSpPr>
          <p:spPr bwMode="auto">
            <a:xfrm>
              <a:off x="2729" y="1593"/>
              <a:ext cx="142" cy="198"/>
            </a:xfrm>
            <a:custGeom>
              <a:avLst/>
              <a:gdLst>
                <a:gd name="T0" fmla="*/ 0 w 142"/>
                <a:gd name="T1" fmla="*/ 170 h 198"/>
                <a:gd name="T2" fmla="*/ 43 w 142"/>
                <a:gd name="T3" fmla="*/ 198 h 198"/>
                <a:gd name="T4" fmla="*/ 142 w 142"/>
                <a:gd name="T5" fmla="*/ 28 h 198"/>
                <a:gd name="T6" fmla="*/ 99 w 142"/>
                <a:gd name="T7" fmla="*/ 0 h 198"/>
                <a:gd name="T8" fmla="*/ 0 w 142"/>
                <a:gd name="T9" fmla="*/ 170 h 198"/>
              </a:gdLst>
              <a:ahLst/>
              <a:cxnLst>
                <a:cxn ang="0">
                  <a:pos x="T0" y="T1"/>
                </a:cxn>
                <a:cxn ang="0">
                  <a:pos x="T2" y="T3"/>
                </a:cxn>
                <a:cxn ang="0">
                  <a:pos x="T4" y="T5"/>
                </a:cxn>
                <a:cxn ang="0">
                  <a:pos x="T6" y="T7"/>
                </a:cxn>
                <a:cxn ang="0">
                  <a:pos x="T8" y="T9"/>
                </a:cxn>
              </a:cxnLst>
              <a:rect l="0" t="0" r="r" b="b"/>
              <a:pathLst>
                <a:path w="142" h="198">
                  <a:moveTo>
                    <a:pt x="0" y="170"/>
                  </a:moveTo>
                  <a:lnTo>
                    <a:pt x="43" y="198"/>
                  </a:lnTo>
                  <a:lnTo>
                    <a:pt x="142" y="28"/>
                  </a:lnTo>
                  <a:lnTo>
                    <a:pt x="99" y="0"/>
                  </a:lnTo>
                  <a:lnTo>
                    <a:pt x="0" y="17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3" name="Freeform 35"/>
            <p:cNvSpPr>
              <a:spLocks/>
            </p:cNvSpPr>
            <p:nvPr/>
          </p:nvSpPr>
          <p:spPr bwMode="auto">
            <a:xfrm>
              <a:off x="4147" y="1167"/>
              <a:ext cx="57" cy="43"/>
            </a:xfrm>
            <a:custGeom>
              <a:avLst/>
              <a:gdLst>
                <a:gd name="T0" fmla="*/ 57 w 57"/>
                <a:gd name="T1" fmla="*/ 14 h 43"/>
                <a:gd name="T2" fmla="*/ 43 w 57"/>
                <a:gd name="T3" fmla="*/ 0 h 43"/>
                <a:gd name="T4" fmla="*/ 0 w 57"/>
                <a:gd name="T5" fmla="*/ 29 h 43"/>
                <a:gd name="T6" fmla="*/ 14 w 57"/>
                <a:gd name="T7" fmla="*/ 43 h 43"/>
                <a:gd name="T8" fmla="*/ 57 w 57"/>
                <a:gd name="T9" fmla="*/ 14 h 43"/>
              </a:gdLst>
              <a:ahLst/>
              <a:cxnLst>
                <a:cxn ang="0">
                  <a:pos x="T0" y="T1"/>
                </a:cxn>
                <a:cxn ang="0">
                  <a:pos x="T2" y="T3"/>
                </a:cxn>
                <a:cxn ang="0">
                  <a:pos x="T4" y="T5"/>
                </a:cxn>
                <a:cxn ang="0">
                  <a:pos x="T6" y="T7"/>
                </a:cxn>
                <a:cxn ang="0">
                  <a:pos x="T8" y="T9"/>
                </a:cxn>
              </a:cxnLst>
              <a:rect l="0" t="0" r="r" b="b"/>
              <a:pathLst>
                <a:path w="57" h="43">
                  <a:moveTo>
                    <a:pt x="57" y="14"/>
                  </a:moveTo>
                  <a:lnTo>
                    <a:pt x="43" y="0"/>
                  </a:lnTo>
                  <a:lnTo>
                    <a:pt x="0" y="29"/>
                  </a:lnTo>
                  <a:lnTo>
                    <a:pt x="14" y="43"/>
                  </a:lnTo>
                  <a:lnTo>
                    <a:pt x="57" y="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4" name="Freeform 36"/>
            <p:cNvSpPr>
              <a:spLocks/>
            </p:cNvSpPr>
            <p:nvPr/>
          </p:nvSpPr>
          <p:spPr bwMode="auto">
            <a:xfrm>
              <a:off x="4161" y="1181"/>
              <a:ext cx="100" cy="128"/>
            </a:xfrm>
            <a:custGeom>
              <a:avLst/>
              <a:gdLst>
                <a:gd name="T0" fmla="*/ 43 w 100"/>
                <a:gd name="T1" fmla="*/ 0 h 128"/>
                <a:gd name="T2" fmla="*/ 0 w 100"/>
                <a:gd name="T3" fmla="*/ 29 h 128"/>
                <a:gd name="T4" fmla="*/ 57 w 100"/>
                <a:gd name="T5" fmla="*/ 128 h 128"/>
                <a:gd name="T6" fmla="*/ 57 w 100"/>
                <a:gd name="T7" fmla="*/ 128 h 128"/>
                <a:gd name="T8" fmla="*/ 86 w 100"/>
                <a:gd name="T9" fmla="*/ 100 h 128"/>
                <a:gd name="T10" fmla="*/ 100 w 100"/>
                <a:gd name="T11" fmla="*/ 100 h 128"/>
                <a:gd name="T12" fmla="*/ 43 w 100"/>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00" h="128">
                  <a:moveTo>
                    <a:pt x="43" y="0"/>
                  </a:moveTo>
                  <a:lnTo>
                    <a:pt x="0" y="29"/>
                  </a:lnTo>
                  <a:lnTo>
                    <a:pt x="57" y="128"/>
                  </a:lnTo>
                  <a:lnTo>
                    <a:pt x="57" y="128"/>
                  </a:lnTo>
                  <a:lnTo>
                    <a:pt x="86" y="100"/>
                  </a:lnTo>
                  <a:lnTo>
                    <a:pt x="100" y="100"/>
                  </a:lnTo>
                  <a:lnTo>
                    <a:pt x="43"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5" name="Freeform 37"/>
            <p:cNvSpPr>
              <a:spLocks/>
            </p:cNvSpPr>
            <p:nvPr/>
          </p:nvSpPr>
          <p:spPr bwMode="auto">
            <a:xfrm>
              <a:off x="4218" y="1281"/>
              <a:ext cx="114" cy="113"/>
            </a:xfrm>
            <a:custGeom>
              <a:avLst/>
              <a:gdLst>
                <a:gd name="T0" fmla="*/ 29 w 114"/>
                <a:gd name="T1" fmla="*/ 0 h 113"/>
                <a:gd name="T2" fmla="*/ 0 w 114"/>
                <a:gd name="T3" fmla="*/ 28 h 113"/>
                <a:gd name="T4" fmla="*/ 85 w 114"/>
                <a:gd name="T5" fmla="*/ 99 h 113"/>
                <a:gd name="T6" fmla="*/ 99 w 114"/>
                <a:gd name="T7" fmla="*/ 113 h 113"/>
                <a:gd name="T8" fmla="*/ 114 w 114"/>
                <a:gd name="T9" fmla="*/ 71 h 113"/>
                <a:gd name="T10" fmla="*/ 114 w 114"/>
                <a:gd name="T11" fmla="*/ 71 h 113"/>
                <a:gd name="T12" fmla="*/ 29 w 11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4" h="113">
                  <a:moveTo>
                    <a:pt x="29" y="0"/>
                  </a:moveTo>
                  <a:lnTo>
                    <a:pt x="0" y="28"/>
                  </a:lnTo>
                  <a:lnTo>
                    <a:pt x="85" y="99"/>
                  </a:lnTo>
                  <a:lnTo>
                    <a:pt x="99" y="113"/>
                  </a:lnTo>
                  <a:lnTo>
                    <a:pt x="114" y="71"/>
                  </a:lnTo>
                  <a:lnTo>
                    <a:pt x="114" y="71"/>
                  </a:lnTo>
                  <a:lnTo>
                    <a:pt x="29"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6" name="Freeform 38"/>
            <p:cNvSpPr>
              <a:spLocks/>
            </p:cNvSpPr>
            <p:nvPr/>
          </p:nvSpPr>
          <p:spPr bwMode="auto">
            <a:xfrm>
              <a:off x="4317" y="1352"/>
              <a:ext cx="242" cy="113"/>
            </a:xfrm>
            <a:custGeom>
              <a:avLst/>
              <a:gdLst>
                <a:gd name="T0" fmla="*/ 15 w 242"/>
                <a:gd name="T1" fmla="*/ 0 h 113"/>
                <a:gd name="T2" fmla="*/ 0 w 242"/>
                <a:gd name="T3" fmla="*/ 42 h 113"/>
                <a:gd name="T4" fmla="*/ 227 w 242"/>
                <a:gd name="T5" fmla="*/ 113 h 113"/>
                <a:gd name="T6" fmla="*/ 227 w 242"/>
                <a:gd name="T7" fmla="*/ 113 h 113"/>
                <a:gd name="T8" fmla="*/ 227 w 242"/>
                <a:gd name="T9" fmla="*/ 71 h 113"/>
                <a:gd name="T10" fmla="*/ 242 w 242"/>
                <a:gd name="T11" fmla="*/ 71 h 113"/>
                <a:gd name="T12" fmla="*/ 15 w 242"/>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242" h="113">
                  <a:moveTo>
                    <a:pt x="15" y="0"/>
                  </a:moveTo>
                  <a:lnTo>
                    <a:pt x="0" y="42"/>
                  </a:lnTo>
                  <a:lnTo>
                    <a:pt x="227" y="113"/>
                  </a:lnTo>
                  <a:lnTo>
                    <a:pt x="227" y="113"/>
                  </a:lnTo>
                  <a:lnTo>
                    <a:pt x="227" y="71"/>
                  </a:lnTo>
                  <a:lnTo>
                    <a:pt x="242" y="71"/>
                  </a:lnTo>
                  <a:lnTo>
                    <a:pt x="15"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7" name="Freeform 39"/>
            <p:cNvSpPr>
              <a:spLocks/>
            </p:cNvSpPr>
            <p:nvPr/>
          </p:nvSpPr>
          <p:spPr bwMode="auto">
            <a:xfrm>
              <a:off x="4544" y="1423"/>
              <a:ext cx="284" cy="56"/>
            </a:xfrm>
            <a:custGeom>
              <a:avLst/>
              <a:gdLst>
                <a:gd name="T0" fmla="*/ 0 w 284"/>
                <a:gd name="T1" fmla="*/ 0 h 56"/>
                <a:gd name="T2" fmla="*/ 0 w 284"/>
                <a:gd name="T3" fmla="*/ 42 h 56"/>
                <a:gd name="T4" fmla="*/ 270 w 284"/>
                <a:gd name="T5" fmla="*/ 56 h 56"/>
                <a:gd name="T6" fmla="*/ 284 w 284"/>
                <a:gd name="T7" fmla="*/ 56 h 56"/>
                <a:gd name="T8" fmla="*/ 270 w 284"/>
                <a:gd name="T9" fmla="*/ 14 h 56"/>
                <a:gd name="T10" fmla="*/ 270 w 284"/>
                <a:gd name="T11" fmla="*/ 14 h 56"/>
                <a:gd name="T12" fmla="*/ 0 w 28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284" h="56">
                  <a:moveTo>
                    <a:pt x="0" y="0"/>
                  </a:moveTo>
                  <a:lnTo>
                    <a:pt x="0" y="42"/>
                  </a:lnTo>
                  <a:lnTo>
                    <a:pt x="270" y="56"/>
                  </a:lnTo>
                  <a:lnTo>
                    <a:pt x="284" y="56"/>
                  </a:lnTo>
                  <a:lnTo>
                    <a:pt x="270" y="14"/>
                  </a:lnTo>
                  <a:lnTo>
                    <a:pt x="270" y="14"/>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8" name="Freeform 40"/>
            <p:cNvSpPr>
              <a:spLocks/>
            </p:cNvSpPr>
            <p:nvPr/>
          </p:nvSpPr>
          <p:spPr bwMode="auto">
            <a:xfrm>
              <a:off x="4814" y="1394"/>
              <a:ext cx="269" cy="85"/>
            </a:xfrm>
            <a:custGeom>
              <a:avLst/>
              <a:gdLst>
                <a:gd name="T0" fmla="*/ 0 w 269"/>
                <a:gd name="T1" fmla="*/ 43 h 85"/>
                <a:gd name="T2" fmla="*/ 14 w 269"/>
                <a:gd name="T3" fmla="*/ 85 h 85"/>
                <a:gd name="T4" fmla="*/ 269 w 269"/>
                <a:gd name="T5" fmla="*/ 43 h 85"/>
                <a:gd name="T6" fmla="*/ 269 w 269"/>
                <a:gd name="T7" fmla="*/ 43 h 85"/>
                <a:gd name="T8" fmla="*/ 241 w 269"/>
                <a:gd name="T9" fmla="*/ 0 h 85"/>
                <a:gd name="T10" fmla="*/ 255 w 269"/>
                <a:gd name="T11" fmla="*/ 0 h 85"/>
                <a:gd name="T12" fmla="*/ 0 w 269"/>
                <a:gd name="T13" fmla="*/ 43 h 85"/>
              </a:gdLst>
              <a:ahLst/>
              <a:cxnLst>
                <a:cxn ang="0">
                  <a:pos x="T0" y="T1"/>
                </a:cxn>
                <a:cxn ang="0">
                  <a:pos x="T2" y="T3"/>
                </a:cxn>
                <a:cxn ang="0">
                  <a:pos x="T4" y="T5"/>
                </a:cxn>
                <a:cxn ang="0">
                  <a:pos x="T6" y="T7"/>
                </a:cxn>
                <a:cxn ang="0">
                  <a:pos x="T8" y="T9"/>
                </a:cxn>
                <a:cxn ang="0">
                  <a:pos x="T10" y="T11"/>
                </a:cxn>
                <a:cxn ang="0">
                  <a:pos x="T12" y="T13"/>
                </a:cxn>
              </a:cxnLst>
              <a:rect l="0" t="0" r="r" b="b"/>
              <a:pathLst>
                <a:path w="269" h="85">
                  <a:moveTo>
                    <a:pt x="0" y="43"/>
                  </a:moveTo>
                  <a:lnTo>
                    <a:pt x="14" y="85"/>
                  </a:lnTo>
                  <a:lnTo>
                    <a:pt x="269" y="43"/>
                  </a:lnTo>
                  <a:lnTo>
                    <a:pt x="269" y="43"/>
                  </a:lnTo>
                  <a:lnTo>
                    <a:pt x="241" y="0"/>
                  </a:lnTo>
                  <a:lnTo>
                    <a:pt x="255" y="0"/>
                  </a:lnTo>
                  <a:lnTo>
                    <a:pt x="0" y="4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69" name="Freeform 41"/>
            <p:cNvSpPr>
              <a:spLocks/>
            </p:cNvSpPr>
            <p:nvPr/>
          </p:nvSpPr>
          <p:spPr bwMode="auto">
            <a:xfrm>
              <a:off x="5055" y="1323"/>
              <a:ext cx="142" cy="114"/>
            </a:xfrm>
            <a:custGeom>
              <a:avLst/>
              <a:gdLst>
                <a:gd name="T0" fmla="*/ 0 w 142"/>
                <a:gd name="T1" fmla="*/ 71 h 114"/>
                <a:gd name="T2" fmla="*/ 28 w 142"/>
                <a:gd name="T3" fmla="*/ 114 h 114"/>
                <a:gd name="T4" fmla="*/ 128 w 142"/>
                <a:gd name="T5" fmla="*/ 43 h 114"/>
                <a:gd name="T6" fmla="*/ 142 w 142"/>
                <a:gd name="T7" fmla="*/ 29 h 114"/>
                <a:gd name="T8" fmla="*/ 99 w 142"/>
                <a:gd name="T9" fmla="*/ 14 h 114"/>
                <a:gd name="T10" fmla="*/ 99 w 142"/>
                <a:gd name="T11" fmla="*/ 0 h 114"/>
                <a:gd name="T12" fmla="*/ 0 w 142"/>
                <a:gd name="T13" fmla="*/ 71 h 114"/>
              </a:gdLst>
              <a:ahLst/>
              <a:cxnLst>
                <a:cxn ang="0">
                  <a:pos x="T0" y="T1"/>
                </a:cxn>
                <a:cxn ang="0">
                  <a:pos x="T2" y="T3"/>
                </a:cxn>
                <a:cxn ang="0">
                  <a:pos x="T4" y="T5"/>
                </a:cxn>
                <a:cxn ang="0">
                  <a:pos x="T6" y="T7"/>
                </a:cxn>
                <a:cxn ang="0">
                  <a:pos x="T8" y="T9"/>
                </a:cxn>
                <a:cxn ang="0">
                  <a:pos x="T10" y="T11"/>
                </a:cxn>
                <a:cxn ang="0">
                  <a:pos x="T12" y="T13"/>
                </a:cxn>
              </a:cxnLst>
              <a:rect l="0" t="0" r="r" b="b"/>
              <a:pathLst>
                <a:path w="142" h="114">
                  <a:moveTo>
                    <a:pt x="0" y="71"/>
                  </a:moveTo>
                  <a:lnTo>
                    <a:pt x="28" y="114"/>
                  </a:lnTo>
                  <a:lnTo>
                    <a:pt x="128" y="43"/>
                  </a:lnTo>
                  <a:lnTo>
                    <a:pt x="142" y="29"/>
                  </a:lnTo>
                  <a:lnTo>
                    <a:pt x="99" y="14"/>
                  </a:lnTo>
                  <a:lnTo>
                    <a:pt x="99" y="0"/>
                  </a:lnTo>
                  <a:lnTo>
                    <a:pt x="0" y="7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0" name="Freeform 42"/>
            <p:cNvSpPr>
              <a:spLocks/>
            </p:cNvSpPr>
            <p:nvPr/>
          </p:nvSpPr>
          <p:spPr bwMode="auto">
            <a:xfrm>
              <a:off x="5154" y="1238"/>
              <a:ext cx="85" cy="114"/>
            </a:xfrm>
            <a:custGeom>
              <a:avLst/>
              <a:gdLst>
                <a:gd name="T0" fmla="*/ 0 w 85"/>
                <a:gd name="T1" fmla="*/ 99 h 114"/>
                <a:gd name="T2" fmla="*/ 43 w 85"/>
                <a:gd name="T3" fmla="*/ 114 h 114"/>
                <a:gd name="T4" fmla="*/ 85 w 85"/>
                <a:gd name="T5" fmla="*/ 14 h 114"/>
                <a:gd name="T6" fmla="*/ 85 w 85"/>
                <a:gd name="T7" fmla="*/ 0 h 114"/>
                <a:gd name="T8" fmla="*/ 43 w 85"/>
                <a:gd name="T9" fmla="*/ 0 h 114"/>
                <a:gd name="T10" fmla="*/ 43 w 85"/>
                <a:gd name="T11" fmla="*/ 0 h 114"/>
                <a:gd name="T12" fmla="*/ 0 w 85"/>
                <a:gd name="T13" fmla="*/ 99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99"/>
                  </a:moveTo>
                  <a:lnTo>
                    <a:pt x="43" y="114"/>
                  </a:lnTo>
                  <a:lnTo>
                    <a:pt x="85" y="14"/>
                  </a:lnTo>
                  <a:lnTo>
                    <a:pt x="85" y="0"/>
                  </a:lnTo>
                  <a:lnTo>
                    <a:pt x="43" y="0"/>
                  </a:lnTo>
                  <a:lnTo>
                    <a:pt x="43" y="0"/>
                  </a:lnTo>
                  <a:lnTo>
                    <a:pt x="0" y="9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1" name="Freeform 43"/>
            <p:cNvSpPr>
              <a:spLocks/>
            </p:cNvSpPr>
            <p:nvPr/>
          </p:nvSpPr>
          <p:spPr bwMode="auto">
            <a:xfrm>
              <a:off x="5183" y="1125"/>
              <a:ext cx="56" cy="113"/>
            </a:xfrm>
            <a:custGeom>
              <a:avLst/>
              <a:gdLst>
                <a:gd name="T0" fmla="*/ 14 w 56"/>
                <a:gd name="T1" fmla="*/ 113 h 113"/>
                <a:gd name="T2" fmla="*/ 56 w 56"/>
                <a:gd name="T3" fmla="*/ 113 h 113"/>
                <a:gd name="T4" fmla="*/ 42 w 56"/>
                <a:gd name="T5" fmla="*/ 14 h 113"/>
                <a:gd name="T6" fmla="*/ 28 w 56"/>
                <a:gd name="T7" fmla="*/ 0 h 113"/>
                <a:gd name="T8" fmla="*/ 0 w 56"/>
                <a:gd name="T9" fmla="*/ 42 h 113"/>
                <a:gd name="T10" fmla="*/ 0 w 56"/>
                <a:gd name="T11" fmla="*/ 14 h 113"/>
                <a:gd name="T12" fmla="*/ 14 w 56"/>
                <a:gd name="T13" fmla="*/ 113 h 113"/>
              </a:gdLst>
              <a:ahLst/>
              <a:cxnLst>
                <a:cxn ang="0">
                  <a:pos x="T0" y="T1"/>
                </a:cxn>
                <a:cxn ang="0">
                  <a:pos x="T2" y="T3"/>
                </a:cxn>
                <a:cxn ang="0">
                  <a:pos x="T4" y="T5"/>
                </a:cxn>
                <a:cxn ang="0">
                  <a:pos x="T6" y="T7"/>
                </a:cxn>
                <a:cxn ang="0">
                  <a:pos x="T8" y="T9"/>
                </a:cxn>
                <a:cxn ang="0">
                  <a:pos x="T10" y="T11"/>
                </a:cxn>
                <a:cxn ang="0">
                  <a:pos x="T12" y="T13"/>
                </a:cxn>
              </a:cxnLst>
              <a:rect l="0" t="0" r="r" b="b"/>
              <a:pathLst>
                <a:path w="56" h="113">
                  <a:moveTo>
                    <a:pt x="14" y="113"/>
                  </a:moveTo>
                  <a:lnTo>
                    <a:pt x="56" y="113"/>
                  </a:lnTo>
                  <a:lnTo>
                    <a:pt x="42" y="14"/>
                  </a:lnTo>
                  <a:lnTo>
                    <a:pt x="28" y="0"/>
                  </a:lnTo>
                  <a:lnTo>
                    <a:pt x="0" y="42"/>
                  </a:lnTo>
                  <a:lnTo>
                    <a:pt x="0" y="14"/>
                  </a:lnTo>
                  <a:lnTo>
                    <a:pt x="14" y="1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2" name="Freeform 44"/>
            <p:cNvSpPr>
              <a:spLocks/>
            </p:cNvSpPr>
            <p:nvPr/>
          </p:nvSpPr>
          <p:spPr bwMode="auto">
            <a:xfrm>
              <a:off x="5097" y="1068"/>
              <a:ext cx="114" cy="99"/>
            </a:xfrm>
            <a:custGeom>
              <a:avLst/>
              <a:gdLst>
                <a:gd name="T0" fmla="*/ 86 w 114"/>
                <a:gd name="T1" fmla="*/ 99 h 99"/>
                <a:gd name="T2" fmla="*/ 114 w 114"/>
                <a:gd name="T3" fmla="*/ 57 h 99"/>
                <a:gd name="T4" fmla="*/ 29 w 114"/>
                <a:gd name="T5" fmla="*/ 0 h 99"/>
                <a:gd name="T6" fmla="*/ 29 w 114"/>
                <a:gd name="T7" fmla="*/ 0 h 99"/>
                <a:gd name="T8" fmla="*/ 15 w 114"/>
                <a:gd name="T9" fmla="*/ 43 h 99"/>
                <a:gd name="T10" fmla="*/ 0 w 114"/>
                <a:gd name="T11" fmla="*/ 43 h 99"/>
                <a:gd name="T12" fmla="*/ 86 w 114"/>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114" h="99">
                  <a:moveTo>
                    <a:pt x="86" y="99"/>
                  </a:moveTo>
                  <a:lnTo>
                    <a:pt x="114" y="57"/>
                  </a:lnTo>
                  <a:lnTo>
                    <a:pt x="29" y="0"/>
                  </a:lnTo>
                  <a:lnTo>
                    <a:pt x="29" y="0"/>
                  </a:lnTo>
                  <a:lnTo>
                    <a:pt x="15" y="43"/>
                  </a:lnTo>
                  <a:lnTo>
                    <a:pt x="0" y="43"/>
                  </a:lnTo>
                  <a:lnTo>
                    <a:pt x="86" y="9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3" name="Freeform 45"/>
            <p:cNvSpPr>
              <a:spLocks/>
            </p:cNvSpPr>
            <p:nvPr/>
          </p:nvSpPr>
          <p:spPr bwMode="auto">
            <a:xfrm>
              <a:off x="4715" y="997"/>
              <a:ext cx="411" cy="114"/>
            </a:xfrm>
            <a:custGeom>
              <a:avLst/>
              <a:gdLst>
                <a:gd name="T0" fmla="*/ 397 w 411"/>
                <a:gd name="T1" fmla="*/ 114 h 114"/>
                <a:gd name="T2" fmla="*/ 411 w 411"/>
                <a:gd name="T3" fmla="*/ 71 h 114"/>
                <a:gd name="T4" fmla="*/ 14 w 411"/>
                <a:gd name="T5" fmla="*/ 0 h 114"/>
                <a:gd name="T6" fmla="*/ 0 w 411"/>
                <a:gd name="T7" fmla="*/ 0 h 114"/>
                <a:gd name="T8" fmla="*/ 0 w 411"/>
                <a:gd name="T9" fmla="*/ 43 h 114"/>
                <a:gd name="T10" fmla="*/ 0 w 411"/>
                <a:gd name="T11" fmla="*/ 43 h 114"/>
                <a:gd name="T12" fmla="*/ 397 w 411"/>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411" h="114">
                  <a:moveTo>
                    <a:pt x="397" y="114"/>
                  </a:moveTo>
                  <a:lnTo>
                    <a:pt x="411" y="71"/>
                  </a:lnTo>
                  <a:lnTo>
                    <a:pt x="14" y="0"/>
                  </a:lnTo>
                  <a:lnTo>
                    <a:pt x="0" y="0"/>
                  </a:lnTo>
                  <a:lnTo>
                    <a:pt x="0" y="43"/>
                  </a:lnTo>
                  <a:lnTo>
                    <a:pt x="0" y="43"/>
                  </a:lnTo>
                  <a:lnTo>
                    <a:pt x="397" y="11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4" name="Freeform 46"/>
            <p:cNvSpPr>
              <a:spLocks/>
            </p:cNvSpPr>
            <p:nvPr/>
          </p:nvSpPr>
          <p:spPr bwMode="auto">
            <a:xfrm>
              <a:off x="4360" y="997"/>
              <a:ext cx="355" cy="57"/>
            </a:xfrm>
            <a:custGeom>
              <a:avLst/>
              <a:gdLst>
                <a:gd name="T0" fmla="*/ 355 w 355"/>
                <a:gd name="T1" fmla="*/ 43 h 57"/>
                <a:gd name="T2" fmla="*/ 355 w 355"/>
                <a:gd name="T3" fmla="*/ 0 h 57"/>
                <a:gd name="T4" fmla="*/ 0 w 355"/>
                <a:gd name="T5" fmla="*/ 14 h 57"/>
                <a:gd name="T6" fmla="*/ 0 w 355"/>
                <a:gd name="T7" fmla="*/ 14 h 57"/>
                <a:gd name="T8" fmla="*/ 14 w 355"/>
                <a:gd name="T9" fmla="*/ 57 h 57"/>
                <a:gd name="T10" fmla="*/ 0 w 355"/>
                <a:gd name="T11" fmla="*/ 57 h 57"/>
                <a:gd name="T12" fmla="*/ 355 w 355"/>
                <a:gd name="T13" fmla="*/ 43 h 57"/>
              </a:gdLst>
              <a:ahLst/>
              <a:cxnLst>
                <a:cxn ang="0">
                  <a:pos x="T0" y="T1"/>
                </a:cxn>
                <a:cxn ang="0">
                  <a:pos x="T2" y="T3"/>
                </a:cxn>
                <a:cxn ang="0">
                  <a:pos x="T4" y="T5"/>
                </a:cxn>
                <a:cxn ang="0">
                  <a:pos x="T6" y="T7"/>
                </a:cxn>
                <a:cxn ang="0">
                  <a:pos x="T8" y="T9"/>
                </a:cxn>
                <a:cxn ang="0">
                  <a:pos x="T10" y="T11"/>
                </a:cxn>
                <a:cxn ang="0">
                  <a:pos x="T12" y="T13"/>
                </a:cxn>
              </a:cxnLst>
              <a:rect l="0" t="0" r="r" b="b"/>
              <a:pathLst>
                <a:path w="355" h="57">
                  <a:moveTo>
                    <a:pt x="355" y="43"/>
                  </a:moveTo>
                  <a:lnTo>
                    <a:pt x="355" y="0"/>
                  </a:lnTo>
                  <a:lnTo>
                    <a:pt x="0" y="14"/>
                  </a:lnTo>
                  <a:lnTo>
                    <a:pt x="0" y="14"/>
                  </a:lnTo>
                  <a:lnTo>
                    <a:pt x="14" y="57"/>
                  </a:lnTo>
                  <a:lnTo>
                    <a:pt x="0" y="57"/>
                  </a:lnTo>
                  <a:lnTo>
                    <a:pt x="355" y="4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5" name="Freeform 47"/>
            <p:cNvSpPr>
              <a:spLocks/>
            </p:cNvSpPr>
            <p:nvPr/>
          </p:nvSpPr>
          <p:spPr bwMode="auto">
            <a:xfrm>
              <a:off x="3679" y="1011"/>
              <a:ext cx="695" cy="241"/>
            </a:xfrm>
            <a:custGeom>
              <a:avLst/>
              <a:gdLst>
                <a:gd name="T0" fmla="*/ 695 w 695"/>
                <a:gd name="T1" fmla="*/ 43 h 241"/>
                <a:gd name="T2" fmla="*/ 681 w 695"/>
                <a:gd name="T3" fmla="*/ 0 h 241"/>
                <a:gd name="T4" fmla="*/ 0 w 695"/>
                <a:gd name="T5" fmla="*/ 199 h 241"/>
                <a:gd name="T6" fmla="*/ 0 w 695"/>
                <a:gd name="T7" fmla="*/ 199 h 241"/>
                <a:gd name="T8" fmla="*/ 14 w 695"/>
                <a:gd name="T9" fmla="*/ 241 h 241"/>
                <a:gd name="T10" fmla="*/ 14 w 695"/>
                <a:gd name="T11" fmla="*/ 241 h 241"/>
                <a:gd name="T12" fmla="*/ 695 w 695"/>
                <a:gd name="T13" fmla="*/ 43 h 241"/>
              </a:gdLst>
              <a:ahLst/>
              <a:cxnLst>
                <a:cxn ang="0">
                  <a:pos x="T0" y="T1"/>
                </a:cxn>
                <a:cxn ang="0">
                  <a:pos x="T2" y="T3"/>
                </a:cxn>
                <a:cxn ang="0">
                  <a:pos x="T4" y="T5"/>
                </a:cxn>
                <a:cxn ang="0">
                  <a:pos x="T6" y="T7"/>
                </a:cxn>
                <a:cxn ang="0">
                  <a:pos x="T8" y="T9"/>
                </a:cxn>
                <a:cxn ang="0">
                  <a:pos x="T10" y="T11"/>
                </a:cxn>
                <a:cxn ang="0">
                  <a:pos x="T12" y="T13"/>
                </a:cxn>
              </a:cxnLst>
              <a:rect l="0" t="0" r="r" b="b"/>
              <a:pathLst>
                <a:path w="695" h="241">
                  <a:moveTo>
                    <a:pt x="695" y="43"/>
                  </a:moveTo>
                  <a:lnTo>
                    <a:pt x="681" y="0"/>
                  </a:lnTo>
                  <a:lnTo>
                    <a:pt x="0" y="199"/>
                  </a:lnTo>
                  <a:lnTo>
                    <a:pt x="0" y="199"/>
                  </a:lnTo>
                  <a:lnTo>
                    <a:pt x="14" y="241"/>
                  </a:lnTo>
                  <a:lnTo>
                    <a:pt x="14" y="241"/>
                  </a:lnTo>
                  <a:lnTo>
                    <a:pt x="695" y="4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6" name="Freeform 48"/>
            <p:cNvSpPr>
              <a:spLocks/>
            </p:cNvSpPr>
            <p:nvPr/>
          </p:nvSpPr>
          <p:spPr bwMode="auto">
            <a:xfrm>
              <a:off x="3240" y="1210"/>
              <a:ext cx="453" cy="198"/>
            </a:xfrm>
            <a:custGeom>
              <a:avLst/>
              <a:gdLst>
                <a:gd name="T0" fmla="*/ 453 w 453"/>
                <a:gd name="T1" fmla="*/ 42 h 198"/>
                <a:gd name="T2" fmla="*/ 439 w 453"/>
                <a:gd name="T3" fmla="*/ 0 h 198"/>
                <a:gd name="T4" fmla="*/ 14 w 453"/>
                <a:gd name="T5" fmla="*/ 156 h 198"/>
                <a:gd name="T6" fmla="*/ 0 w 453"/>
                <a:gd name="T7" fmla="*/ 156 h 198"/>
                <a:gd name="T8" fmla="*/ 28 w 453"/>
                <a:gd name="T9" fmla="*/ 198 h 198"/>
                <a:gd name="T10" fmla="*/ 28 w 453"/>
                <a:gd name="T11" fmla="*/ 198 h 198"/>
                <a:gd name="T12" fmla="*/ 453 w 453"/>
                <a:gd name="T13" fmla="*/ 42 h 198"/>
              </a:gdLst>
              <a:ahLst/>
              <a:cxnLst>
                <a:cxn ang="0">
                  <a:pos x="T0" y="T1"/>
                </a:cxn>
                <a:cxn ang="0">
                  <a:pos x="T2" y="T3"/>
                </a:cxn>
                <a:cxn ang="0">
                  <a:pos x="T4" y="T5"/>
                </a:cxn>
                <a:cxn ang="0">
                  <a:pos x="T6" y="T7"/>
                </a:cxn>
                <a:cxn ang="0">
                  <a:pos x="T8" y="T9"/>
                </a:cxn>
                <a:cxn ang="0">
                  <a:pos x="T10" y="T11"/>
                </a:cxn>
                <a:cxn ang="0">
                  <a:pos x="T12" y="T13"/>
                </a:cxn>
              </a:cxnLst>
              <a:rect l="0" t="0" r="r" b="b"/>
              <a:pathLst>
                <a:path w="453" h="198">
                  <a:moveTo>
                    <a:pt x="453" y="42"/>
                  </a:moveTo>
                  <a:lnTo>
                    <a:pt x="439" y="0"/>
                  </a:lnTo>
                  <a:lnTo>
                    <a:pt x="14" y="156"/>
                  </a:lnTo>
                  <a:lnTo>
                    <a:pt x="0" y="156"/>
                  </a:lnTo>
                  <a:lnTo>
                    <a:pt x="28" y="198"/>
                  </a:lnTo>
                  <a:lnTo>
                    <a:pt x="28" y="198"/>
                  </a:lnTo>
                  <a:lnTo>
                    <a:pt x="453" y="4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7" name="Freeform 49"/>
            <p:cNvSpPr>
              <a:spLocks/>
            </p:cNvSpPr>
            <p:nvPr/>
          </p:nvSpPr>
          <p:spPr bwMode="auto">
            <a:xfrm>
              <a:off x="3055" y="1366"/>
              <a:ext cx="213" cy="156"/>
            </a:xfrm>
            <a:custGeom>
              <a:avLst/>
              <a:gdLst>
                <a:gd name="T0" fmla="*/ 213 w 213"/>
                <a:gd name="T1" fmla="*/ 42 h 156"/>
                <a:gd name="T2" fmla="*/ 185 w 213"/>
                <a:gd name="T3" fmla="*/ 0 h 156"/>
                <a:gd name="T4" fmla="*/ 0 w 213"/>
                <a:gd name="T5" fmla="*/ 113 h 156"/>
                <a:gd name="T6" fmla="*/ 0 w 213"/>
                <a:gd name="T7" fmla="*/ 113 h 156"/>
                <a:gd name="T8" fmla="*/ 29 w 213"/>
                <a:gd name="T9" fmla="*/ 142 h 156"/>
                <a:gd name="T10" fmla="*/ 29 w 213"/>
                <a:gd name="T11" fmla="*/ 156 h 156"/>
                <a:gd name="T12" fmla="*/ 213 w 213"/>
                <a:gd name="T13" fmla="*/ 42 h 156"/>
              </a:gdLst>
              <a:ahLst/>
              <a:cxnLst>
                <a:cxn ang="0">
                  <a:pos x="T0" y="T1"/>
                </a:cxn>
                <a:cxn ang="0">
                  <a:pos x="T2" y="T3"/>
                </a:cxn>
                <a:cxn ang="0">
                  <a:pos x="T4" y="T5"/>
                </a:cxn>
                <a:cxn ang="0">
                  <a:pos x="T6" y="T7"/>
                </a:cxn>
                <a:cxn ang="0">
                  <a:pos x="T8" y="T9"/>
                </a:cxn>
                <a:cxn ang="0">
                  <a:pos x="T10" y="T11"/>
                </a:cxn>
                <a:cxn ang="0">
                  <a:pos x="T12" y="T13"/>
                </a:cxn>
              </a:cxnLst>
              <a:rect l="0" t="0" r="r" b="b"/>
              <a:pathLst>
                <a:path w="213" h="156">
                  <a:moveTo>
                    <a:pt x="213" y="42"/>
                  </a:moveTo>
                  <a:lnTo>
                    <a:pt x="185" y="0"/>
                  </a:lnTo>
                  <a:lnTo>
                    <a:pt x="0" y="113"/>
                  </a:lnTo>
                  <a:lnTo>
                    <a:pt x="0" y="113"/>
                  </a:lnTo>
                  <a:lnTo>
                    <a:pt x="29" y="142"/>
                  </a:lnTo>
                  <a:lnTo>
                    <a:pt x="29" y="156"/>
                  </a:lnTo>
                  <a:lnTo>
                    <a:pt x="213" y="4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8" name="Freeform 50"/>
            <p:cNvSpPr>
              <a:spLocks/>
            </p:cNvSpPr>
            <p:nvPr/>
          </p:nvSpPr>
          <p:spPr bwMode="auto">
            <a:xfrm>
              <a:off x="2871" y="1621"/>
              <a:ext cx="42" cy="43"/>
            </a:xfrm>
            <a:custGeom>
              <a:avLst/>
              <a:gdLst>
                <a:gd name="T0" fmla="*/ 42 w 42"/>
                <a:gd name="T1" fmla="*/ 28 h 43"/>
                <a:gd name="T2" fmla="*/ 28 w 42"/>
                <a:gd name="T3" fmla="*/ 43 h 43"/>
                <a:gd name="T4" fmla="*/ 0 w 42"/>
                <a:gd name="T5" fmla="*/ 14 h 43"/>
                <a:gd name="T6" fmla="*/ 14 w 42"/>
                <a:gd name="T7" fmla="*/ 0 h 43"/>
                <a:gd name="T8" fmla="*/ 42 w 42"/>
                <a:gd name="T9" fmla="*/ 28 h 43"/>
              </a:gdLst>
              <a:ahLst/>
              <a:cxnLst>
                <a:cxn ang="0">
                  <a:pos x="T0" y="T1"/>
                </a:cxn>
                <a:cxn ang="0">
                  <a:pos x="T2" y="T3"/>
                </a:cxn>
                <a:cxn ang="0">
                  <a:pos x="T4" y="T5"/>
                </a:cxn>
                <a:cxn ang="0">
                  <a:pos x="T6" y="T7"/>
                </a:cxn>
                <a:cxn ang="0">
                  <a:pos x="T8" y="T9"/>
                </a:cxn>
              </a:cxnLst>
              <a:rect l="0" t="0" r="r" b="b"/>
              <a:pathLst>
                <a:path w="42" h="43">
                  <a:moveTo>
                    <a:pt x="42" y="28"/>
                  </a:moveTo>
                  <a:lnTo>
                    <a:pt x="28" y="43"/>
                  </a:lnTo>
                  <a:lnTo>
                    <a:pt x="0" y="14"/>
                  </a:lnTo>
                  <a:lnTo>
                    <a:pt x="14" y="0"/>
                  </a:lnTo>
                  <a:lnTo>
                    <a:pt x="42" y="2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4979" name="Freeform 51"/>
            <p:cNvSpPr>
              <a:spLocks/>
            </p:cNvSpPr>
            <p:nvPr/>
          </p:nvSpPr>
          <p:spPr bwMode="auto">
            <a:xfrm>
              <a:off x="2885" y="1479"/>
              <a:ext cx="199" cy="170"/>
            </a:xfrm>
            <a:custGeom>
              <a:avLst/>
              <a:gdLst>
                <a:gd name="T0" fmla="*/ 199 w 199"/>
                <a:gd name="T1" fmla="*/ 29 h 170"/>
                <a:gd name="T2" fmla="*/ 170 w 199"/>
                <a:gd name="T3" fmla="*/ 0 h 170"/>
                <a:gd name="T4" fmla="*/ 0 w 199"/>
                <a:gd name="T5" fmla="*/ 142 h 170"/>
                <a:gd name="T6" fmla="*/ 28 w 199"/>
                <a:gd name="T7" fmla="*/ 170 h 170"/>
                <a:gd name="T8" fmla="*/ 199 w 199"/>
                <a:gd name="T9" fmla="*/ 29 h 170"/>
              </a:gdLst>
              <a:ahLst/>
              <a:cxnLst>
                <a:cxn ang="0">
                  <a:pos x="T0" y="T1"/>
                </a:cxn>
                <a:cxn ang="0">
                  <a:pos x="T2" y="T3"/>
                </a:cxn>
                <a:cxn ang="0">
                  <a:pos x="T4" y="T5"/>
                </a:cxn>
                <a:cxn ang="0">
                  <a:pos x="T6" y="T7"/>
                </a:cxn>
                <a:cxn ang="0">
                  <a:pos x="T8" y="T9"/>
                </a:cxn>
              </a:cxnLst>
              <a:rect l="0" t="0" r="r" b="b"/>
              <a:pathLst>
                <a:path w="199" h="170">
                  <a:moveTo>
                    <a:pt x="199" y="29"/>
                  </a:moveTo>
                  <a:lnTo>
                    <a:pt x="170" y="0"/>
                  </a:lnTo>
                  <a:lnTo>
                    <a:pt x="0" y="142"/>
                  </a:lnTo>
                  <a:lnTo>
                    <a:pt x="28" y="170"/>
                  </a:lnTo>
                  <a:lnTo>
                    <a:pt x="199" y="2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124988" name="Group 60"/>
          <p:cNvGrpSpPr>
            <a:grpSpLocks/>
          </p:cNvGrpSpPr>
          <p:nvPr/>
        </p:nvGrpSpPr>
        <p:grpSpPr bwMode="auto">
          <a:xfrm>
            <a:off x="417513" y="2447925"/>
            <a:ext cx="8215312" cy="912813"/>
            <a:chOff x="263" y="1542"/>
            <a:chExt cx="5175" cy="575"/>
          </a:xfrm>
        </p:grpSpPr>
        <p:sp>
          <p:nvSpPr>
            <p:cNvPr id="124953" name="Rectangle 25"/>
            <p:cNvSpPr>
              <a:spLocks noChangeArrowheads="1"/>
            </p:cNvSpPr>
            <p:nvPr/>
          </p:nvSpPr>
          <p:spPr bwMode="auto">
            <a:xfrm>
              <a:off x="263" y="1542"/>
              <a:ext cx="1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i="1">
                  <a:solidFill>
                    <a:srgbClr val="000000"/>
                  </a:solidFill>
                  <a:latin typeface="Palatino" charset="0"/>
                </a:rPr>
                <a:t>With qualification</a:t>
              </a:r>
              <a:endParaRPr lang="en-US" altLang="en-US" b="0"/>
            </a:p>
          </p:txBody>
        </p:sp>
        <p:grpSp>
          <p:nvGrpSpPr>
            <p:cNvPr id="124984" name="Group 56"/>
            <p:cNvGrpSpPr>
              <a:grpSpLocks/>
            </p:cNvGrpSpPr>
            <p:nvPr/>
          </p:nvGrpSpPr>
          <p:grpSpPr bwMode="auto">
            <a:xfrm>
              <a:off x="276" y="1769"/>
              <a:ext cx="5162" cy="348"/>
              <a:chOff x="276" y="1769"/>
              <a:chExt cx="5162" cy="348"/>
            </a:xfrm>
          </p:grpSpPr>
          <p:grpSp>
            <p:nvGrpSpPr>
              <p:cNvPr id="124983" name="Group 55"/>
              <p:cNvGrpSpPr>
                <a:grpSpLocks/>
              </p:cNvGrpSpPr>
              <p:nvPr/>
            </p:nvGrpSpPr>
            <p:grpSpPr bwMode="auto">
              <a:xfrm>
                <a:off x="276" y="1791"/>
                <a:ext cx="1560" cy="326"/>
                <a:chOff x="276" y="1791"/>
                <a:chExt cx="1560" cy="326"/>
              </a:xfrm>
            </p:grpSpPr>
            <p:sp>
              <p:nvSpPr>
                <p:cNvPr id="124934" name="Rectangle 6"/>
                <p:cNvSpPr>
                  <a:spLocks noChangeArrowheads="1"/>
                </p:cNvSpPr>
                <p:nvPr/>
              </p:nvSpPr>
              <p:spPr bwMode="auto">
                <a:xfrm>
                  <a:off x="276" y="1791"/>
                  <a:ext cx="1560"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35" name="Rectangle 7"/>
                <p:cNvSpPr>
                  <a:spLocks noChangeArrowheads="1"/>
                </p:cNvSpPr>
                <p:nvPr/>
              </p:nvSpPr>
              <p:spPr bwMode="auto">
                <a:xfrm>
                  <a:off x="706" y="1897"/>
                  <a:ext cx="7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Directory</a:t>
                  </a:r>
                  <a:endParaRPr lang="en-US" altLang="en-US" b="0"/>
                </a:p>
              </p:txBody>
            </p:sp>
          </p:grpSp>
          <p:sp>
            <p:nvSpPr>
              <p:cNvPr id="124936" name="Rectangle 8"/>
              <p:cNvSpPr>
                <a:spLocks noChangeArrowheads="1"/>
              </p:cNvSpPr>
              <p:nvPr/>
            </p:nvSpPr>
            <p:spPr bwMode="auto">
              <a:xfrm>
                <a:off x="3878" y="1791"/>
                <a:ext cx="1560"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4937" name="Rectangle 9"/>
              <p:cNvSpPr>
                <a:spLocks noChangeArrowheads="1"/>
              </p:cNvSpPr>
              <p:nvPr/>
            </p:nvSpPr>
            <p:spPr bwMode="auto">
              <a:xfrm>
                <a:off x="4523" y="1897"/>
                <a:ext cx="3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File</a:t>
                </a:r>
                <a:endParaRPr lang="en-US" altLang="en-US" b="0"/>
              </a:p>
            </p:txBody>
          </p:sp>
          <p:sp>
            <p:nvSpPr>
              <p:cNvPr id="124938" name="Line 10"/>
              <p:cNvSpPr>
                <a:spLocks noChangeShapeType="1"/>
              </p:cNvSpPr>
              <p:nvPr/>
            </p:nvSpPr>
            <p:spPr bwMode="auto">
              <a:xfrm>
                <a:off x="2999" y="1933"/>
                <a:ext cx="86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4957" name="Rectangle 29"/>
              <p:cNvSpPr>
                <a:spLocks noChangeArrowheads="1"/>
              </p:cNvSpPr>
              <p:nvPr/>
            </p:nvSpPr>
            <p:spPr bwMode="auto">
              <a:xfrm>
                <a:off x="3602" y="1783"/>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0…1</a:t>
                </a:r>
                <a:endParaRPr lang="en-US" altLang="en-US" b="0"/>
              </a:p>
            </p:txBody>
          </p:sp>
          <p:sp>
            <p:nvSpPr>
              <p:cNvPr id="124958" name="Rectangle 30"/>
              <p:cNvSpPr>
                <a:spLocks noChangeArrowheads="1"/>
              </p:cNvSpPr>
              <p:nvPr/>
            </p:nvSpPr>
            <p:spPr bwMode="auto">
              <a:xfrm>
                <a:off x="3107" y="1769"/>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1</a:t>
                </a:r>
                <a:endParaRPr lang="en-US" altLang="en-US" b="0"/>
              </a:p>
            </p:txBody>
          </p:sp>
          <p:grpSp>
            <p:nvGrpSpPr>
              <p:cNvPr id="124980" name="Group 52"/>
              <p:cNvGrpSpPr>
                <a:grpSpLocks/>
              </p:cNvGrpSpPr>
              <p:nvPr/>
            </p:nvGrpSpPr>
            <p:grpSpPr bwMode="auto">
              <a:xfrm>
                <a:off x="1837" y="1848"/>
                <a:ext cx="1192" cy="222"/>
                <a:chOff x="1837" y="1848"/>
                <a:chExt cx="1192" cy="222"/>
              </a:xfrm>
            </p:grpSpPr>
            <p:sp>
              <p:nvSpPr>
                <p:cNvPr id="124940" name="Rectangle 12"/>
                <p:cNvSpPr>
                  <a:spLocks noChangeArrowheads="1"/>
                </p:cNvSpPr>
                <p:nvPr/>
              </p:nvSpPr>
              <p:spPr bwMode="auto">
                <a:xfrm>
                  <a:off x="1837" y="1848"/>
                  <a:ext cx="1192" cy="213"/>
                </a:xfrm>
                <a:prstGeom prst="rect">
                  <a:avLst/>
                </a:prstGeom>
                <a:solidFill>
                  <a:schemeClr val="bg1"/>
                </a:solidFill>
                <a:ln w="22225">
                  <a:solidFill>
                    <a:srgbClr val="000000"/>
                  </a:solidFill>
                  <a:miter lim="800000"/>
                  <a:headEnd/>
                  <a:tailEnd/>
                </a:ln>
              </p:spPr>
              <p:txBody>
                <a:bodyPr/>
                <a:lstStyle/>
                <a:p>
                  <a:endParaRPr lang="en-IN"/>
                </a:p>
              </p:txBody>
            </p:sp>
            <p:sp>
              <p:nvSpPr>
                <p:cNvPr id="124939" name="Rectangle 11"/>
                <p:cNvSpPr>
                  <a:spLocks noChangeArrowheads="1"/>
                </p:cNvSpPr>
                <p:nvPr/>
              </p:nvSpPr>
              <p:spPr bwMode="auto">
                <a:xfrm>
                  <a:off x="2120" y="1897"/>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filename</a:t>
                  </a:r>
                  <a:endParaRPr lang="en-US" altLang="en-US" b="0"/>
                </a:p>
              </p:txBody>
            </p:sp>
          </p:gr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Inheritance</a:t>
            </a:r>
          </a:p>
        </p:txBody>
      </p:sp>
      <p:sp>
        <p:nvSpPr>
          <p:cNvPr id="125955" name="Rectangle 3"/>
          <p:cNvSpPr>
            <a:spLocks noGrp="1" noChangeArrowheads="1"/>
          </p:cNvSpPr>
          <p:nvPr>
            <p:ph type="body" idx="1"/>
          </p:nvPr>
        </p:nvSpPr>
        <p:spPr>
          <a:xfrm>
            <a:off x="355600" y="4033838"/>
            <a:ext cx="8255000" cy="2182812"/>
          </a:xfrm>
        </p:spPr>
        <p:txBody>
          <a:bodyPr/>
          <a:lstStyle/>
          <a:p>
            <a:r>
              <a:rPr lang="en-US" altLang="en-US"/>
              <a:t>The </a:t>
            </a:r>
            <a:r>
              <a:rPr lang="en-US" altLang="en-US" b="1"/>
              <a:t>children classes</a:t>
            </a:r>
            <a:r>
              <a:rPr lang="en-US" altLang="en-US"/>
              <a:t> inherit the attributes and operations of the </a:t>
            </a:r>
            <a:r>
              <a:rPr lang="en-US" altLang="en-US" b="1"/>
              <a:t>parent class</a:t>
            </a:r>
            <a:r>
              <a:rPr lang="en-US" altLang="en-US"/>
              <a:t>.</a:t>
            </a:r>
          </a:p>
          <a:p>
            <a:r>
              <a:rPr lang="en-US" altLang="en-US"/>
              <a:t>Inheritance simplifies the model by eliminating redundancy.</a:t>
            </a:r>
          </a:p>
          <a:p>
            <a:endParaRPr lang="en-US" altLang="en-US"/>
          </a:p>
        </p:txBody>
      </p:sp>
      <p:grpSp>
        <p:nvGrpSpPr>
          <p:cNvPr id="125971" name="Group 19"/>
          <p:cNvGrpSpPr>
            <a:grpSpLocks/>
          </p:cNvGrpSpPr>
          <p:nvPr/>
        </p:nvGrpSpPr>
        <p:grpSpPr bwMode="auto">
          <a:xfrm>
            <a:off x="974725" y="1620838"/>
            <a:ext cx="6931025" cy="1895475"/>
            <a:chOff x="614" y="1021"/>
            <a:chExt cx="4366" cy="1194"/>
          </a:xfrm>
        </p:grpSpPr>
        <p:grpSp>
          <p:nvGrpSpPr>
            <p:cNvPr id="125957" name="Group 5"/>
            <p:cNvGrpSpPr>
              <a:grpSpLocks/>
            </p:cNvGrpSpPr>
            <p:nvPr/>
          </p:nvGrpSpPr>
          <p:grpSpPr bwMode="auto">
            <a:xfrm>
              <a:off x="2054" y="1021"/>
              <a:ext cx="1390" cy="282"/>
              <a:chOff x="554" y="1413"/>
              <a:chExt cx="1390" cy="282"/>
            </a:xfrm>
          </p:grpSpPr>
          <p:sp>
            <p:nvSpPr>
              <p:cNvPr id="125958" name="Rectangle 6"/>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959" name="Rectangle 7"/>
              <p:cNvSpPr>
                <a:spLocks noChangeArrowheads="1"/>
              </p:cNvSpPr>
              <p:nvPr/>
            </p:nvSpPr>
            <p:spPr bwMode="auto">
              <a:xfrm>
                <a:off x="991" y="1507"/>
                <a:ext cx="5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i="1">
                    <a:solidFill>
                      <a:srgbClr val="000000"/>
                    </a:solidFill>
                    <a:latin typeface="Courier" charset="0"/>
                  </a:rPr>
                  <a:t>Button</a:t>
                </a:r>
              </a:p>
            </p:txBody>
          </p:sp>
        </p:grpSp>
        <p:grpSp>
          <p:nvGrpSpPr>
            <p:cNvPr id="125960" name="Group 8"/>
            <p:cNvGrpSpPr>
              <a:grpSpLocks/>
            </p:cNvGrpSpPr>
            <p:nvPr/>
          </p:nvGrpSpPr>
          <p:grpSpPr bwMode="auto">
            <a:xfrm>
              <a:off x="3590" y="1933"/>
              <a:ext cx="1390" cy="282"/>
              <a:chOff x="554" y="1413"/>
              <a:chExt cx="1390" cy="282"/>
            </a:xfrm>
          </p:grpSpPr>
          <p:sp>
            <p:nvSpPr>
              <p:cNvPr id="125961" name="Rectangle 9"/>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962" name="Rectangle 10"/>
              <p:cNvSpPr>
                <a:spLocks noChangeArrowheads="1"/>
              </p:cNvSpPr>
              <p:nvPr/>
            </p:nvSpPr>
            <p:spPr bwMode="auto">
              <a:xfrm>
                <a:off x="819" y="1507"/>
                <a:ext cx="8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ZoneButton</a:t>
                </a:r>
              </a:p>
            </p:txBody>
          </p:sp>
        </p:grpSp>
        <p:cxnSp>
          <p:nvCxnSpPr>
            <p:cNvPr id="125963" name="AutoShape 11"/>
            <p:cNvCxnSpPr>
              <a:cxnSpLocks noChangeShapeType="1"/>
              <a:stCxn id="125958" idx="2"/>
              <a:endCxn id="125961" idx="1"/>
            </p:cNvCxnSpPr>
            <p:nvPr/>
          </p:nvCxnSpPr>
          <p:spPr bwMode="auto">
            <a:xfrm rot="16200000" flipH="1">
              <a:off x="2784" y="1273"/>
              <a:ext cx="766" cy="836"/>
            </a:xfrm>
            <a:prstGeom prst="bentConnector2">
              <a:avLst/>
            </a:prstGeom>
            <a:noFill/>
            <a:ln w="9525">
              <a:solidFill>
                <a:schemeClr val="tx1"/>
              </a:solidFill>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5966" name="Group 14"/>
            <p:cNvGrpSpPr>
              <a:grpSpLocks/>
            </p:cNvGrpSpPr>
            <p:nvPr/>
          </p:nvGrpSpPr>
          <p:grpSpPr bwMode="auto">
            <a:xfrm>
              <a:off x="614" y="1933"/>
              <a:ext cx="1390" cy="282"/>
              <a:chOff x="554" y="1413"/>
              <a:chExt cx="1390" cy="282"/>
            </a:xfrm>
          </p:grpSpPr>
          <p:sp>
            <p:nvSpPr>
              <p:cNvPr id="125967" name="Rectangle 15"/>
              <p:cNvSpPr>
                <a:spLocks noChangeArrowheads="1"/>
              </p:cNvSpPr>
              <p:nvPr/>
            </p:nvSpPr>
            <p:spPr bwMode="auto">
              <a:xfrm>
                <a:off x="554" y="1413"/>
                <a:ext cx="1390" cy="28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5968" name="Rectangle 16"/>
              <p:cNvSpPr>
                <a:spLocks noChangeArrowheads="1"/>
              </p:cNvSpPr>
              <p:nvPr/>
            </p:nvSpPr>
            <p:spPr bwMode="auto">
              <a:xfrm>
                <a:off x="733" y="1507"/>
                <a:ext cx="10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Courier" charset="0"/>
                  </a:rPr>
                  <a:t>CancelButton</a:t>
                </a:r>
              </a:p>
            </p:txBody>
          </p:sp>
        </p:grpSp>
        <p:cxnSp>
          <p:nvCxnSpPr>
            <p:cNvPr id="125969" name="AutoShape 17"/>
            <p:cNvCxnSpPr>
              <a:cxnSpLocks noChangeShapeType="1"/>
              <a:stCxn id="125967" idx="3"/>
              <a:endCxn id="125958" idx="2"/>
            </p:cNvCxnSpPr>
            <p:nvPr/>
          </p:nvCxnSpPr>
          <p:spPr bwMode="auto">
            <a:xfrm flipV="1">
              <a:off x="2009" y="1308"/>
              <a:ext cx="740" cy="766"/>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970" name="AutoShape 18"/>
            <p:cNvSpPr>
              <a:spLocks noChangeArrowheads="1"/>
            </p:cNvSpPr>
            <p:nvPr/>
          </p:nvSpPr>
          <p:spPr bwMode="auto">
            <a:xfrm>
              <a:off x="2616" y="1320"/>
              <a:ext cx="278" cy="24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5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Object Modeling in Practice: Class Identification</a:t>
            </a:r>
          </a:p>
        </p:txBody>
      </p:sp>
      <p:grpSp>
        <p:nvGrpSpPr>
          <p:cNvPr id="149507" name="Group 3"/>
          <p:cNvGrpSpPr>
            <a:grpSpLocks/>
          </p:cNvGrpSpPr>
          <p:nvPr/>
        </p:nvGrpSpPr>
        <p:grpSpPr bwMode="auto">
          <a:xfrm>
            <a:off x="3771900" y="1371600"/>
            <a:ext cx="1447800" cy="2286000"/>
            <a:chOff x="1536" y="2592"/>
            <a:chExt cx="864" cy="960"/>
          </a:xfrm>
        </p:grpSpPr>
        <p:sp>
          <p:nvSpPr>
            <p:cNvPr id="149508" name="Rectangle 4"/>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09" name="Line 5"/>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0" name="Line 6"/>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49511" name="Text Box 7"/>
          <p:cNvSpPr txBox="1">
            <a:spLocks noChangeArrowheads="1"/>
          </p:cNvSpPr>
          <p:nvPr/>
        </p:nvSpPr>
        <p:spPr bwMode="auto">
          <a:xfrm>
            <a:off x="4289425" y="1501775"/>
            <a:ext cx="565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Foo</a:t>
            </a:r>
          </a:p>
        </p:txBody>
      </p:sp>
      <p:sp>
        <p:nvSpPr>
          <p:cNvPr id="149512" name="Text Box 8"/>
          <p:cNvSpPr txBox="1">
            <a:spLocks noChangeArrowheads="1"/>
          </p:cNvSpPr>
          <p:nvPr/>
        </p:nvSpPr>
        <p:spPr bwMode="auto">
          <a:xfrm>
            <a:off x="3756025" y="2035175"/>
            <a:ext cx="857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49513" name="Text Box 9"/>
          <p:cNvSpPr txBox="1">
            <a:spLocks noChangeArrowheads="1"/>
          </p:cNvSpPr>
          <p:nvPr/>
        </p:nvSpPr>
        <p:spPr bwMode="auto">
          <a:xfrm>
            <a:off x="3756025" y="2416175"/>
            <a:ext cx="1428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sp>
        <p:nvSpPr>
          <p:cNvPr id="149514" name="Text Box 10"/>
          <p:cNvSpPr txBox="1">
            <a:spLocks noChangeArrowheads="1"/>
          </p:cNvSpPr>
          <p:nvPr/>
        </p:nvSpPr>
        <p:spPr bwMode="auto">
          <a:xfrm>
            <a:off x="3756025" y="2873375"/>
            <a:ext cx="1162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49515" name="Text Box 11"/>
          <p:cNvSpPr txBox="1">
            <a:spLocks noChangeArrowheads="1"/>
          </p:cNvSpPr>
          <p:nvPr/>
        </p:nvSpPr>
        <p:spPr bwMode="auto">
          <a:xfrm>
            <a:off x="3756025" y="3101975"/>
            <a:ext cx="13906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49516" name="Text Box 12"/>
          <p:cNvSpPr txBox="1">
            <a:spLocks noChangeArrowheads="1"/>
          </p:cNvSpPr>
          <p:nvPr/>
        </p:nvSpPr>
        <p:spPr bwMode="auto">
          <a:xfrm>
            <a:off x="3756025" y="3330575"/>
            <a:ext cx="153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sp>
        <p:nvSpPr>
          <p:cNvPr id="149517" name="Text Box 13"/>
          <p:cNvSpPr txBox="1">
            <a:spLocks noChangeArrowheads="1"/>
          </p:cNvSpPr>
          <p:nvPr/>
        </p:nvSpPr>
        <p:spPr bwMode="auto">
          <a:xfrm>
            <a:off x="898525" y="5006975"/>
            <a:ext cx="64770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Class Identification: Name of Class, Attributes and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49507"/>
                                        </p:tgtEl>
                                        <p:attrNameLst>
                                          <p:attrName>style.visibility</p:attrName>
                                        </p:attrNameLst>
                                      </p:cBhvr>
                                      <p:to>
                                        <p:strVal val="visible"/>
                                      </p:to>
                                    </p:set>
                                    <p:anim calcmode="lin" valueType="num">
                                      <p:cBhvr>
                                        <p:cTn id="7" dur="1000" fill="hold"/>
                                        <p:tgtEl>
                                          <p:spTgt spid="149507"/>
                                        </p:tgtEl>
                                        <p:attrNameLst>
                                          <p:attrName>ppt_w</p:attrName>
                                        </p:attrNameLst>
                                      </p:cBhvr>
                                      <p:tavLst>
                                        <p:tav tm="0">
                                          <p:val>
                                            <p:fltVal val="0"/>
                                          </p:val>
                                        </p:tav>
                                        <p:tav tm="100000">
                                          <p:val>
                                            <p:strVal val="#ppt_w"/>
                                          </p:val>
                                        </p:tav>
                                      </p:tavLst>
                                    </p:anim>
                                    <p:anim calcmode="lin" valueType="num">
                                      <p:cBhvr>
                                        <p:cTn id="8" dur="1000" fill="hold"/>
                                        <p:tgtEl>
                                          <p:spTgt spid="149507"/>
                                        </p:tgtEl>
                                        <p:attrNameLst>
                                          <p:attrName>ppt_h</p:attrName>
                                        </p:attrNameLst>
                                      </p:cBhvr>
                                      <p:tavLst>
                                        <p:tav tm="0">
                                          <p:val>
                                            <p:fltVal val="0"/>
                                          </p:val>
                                        </p:tav>
                                        <p:tav tm="100000">
                                          <p:val>
                                            <p:strVal val="#ppt_h"/>
                                          </p:val>
                                        </p:tav>
                                      </p:tavLst>
                                    </p:anim>
                                    <p:anim calcmode="lin" valueType="num">
                                      <p:cBhvr>
                                        <p:cTn id="9" dur="1000" fill="hold"/>
                                        <p:tgtEl>
                                          <p:spTgt spid="14950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9507"/>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 presetClass="entr" presetSubtype="0" fill="hold" grpId="0" nodeType="afterEffect">
                                  <p:stCondLst>
                                    <p:cond delay="8000"/>
                                  </p:stCondLst>
                                  <p:childTnLst>
                                    <p:set>
                                      <p:cBhvr>
                                        <p:cTn id="13" dur="1" fill="hold">
                                          <p:stCondLst>
                                            <p:cond delay="499"/>
                                          </p:stCondLst>
                                        </p:cTn>
                                        <p:tgtEl>
                                          <p:spTgt spid="149517"/>
                                        </p:tgtEl>
                                        <p:attrNameLst>
                                          <p:attrName>style.visibility</p:attrName>
                                        </p:attrNameLst>
                                      </p:cBhvr>
                                      <p:to>
                                        <p:strVal val="visible"/>
                                      </p:to>
                                    </p:set>
                                  </p:childTnLst>
                                </p:cTn>
                              </p:par>
                            </p:childTnLst>
                          </p:cTn>
                        </p:par>
                        <p:par>
                          <p:cTn id="14" fill="hold" nodeType="afterGroup">
                            <p:stCondLst>
                              <p:cond delay="9500"/>
                            </p:stCondLst>
                            <p:childTnLst>
                              <p:par>
                                <p:cTn id="15" presetID="1" presetClass="entr" presetSubtype="0" fill="hold" grpId="0" nodeType="afterEffect">
                                  <p:stCondLst>
                                    <p:cond delay="1000"/>
                                  </p:stCondLst>
                                  <p:childTnLst>
                                    <p:set>
                                      <p:cBhvr>
                                        <p:cTn id="16" dur="1" fill="hold">
                                          <p:stCondLst>
                                            <p:cond delay="499"/>
                                          </p:stCondLst>
                                        </p:cTn>
                                        <p:tgtEl>
                                          <p:spTgt spid="149516"/>
                                        </p:tgtEl>
                                        <p:attrNameLst>
                                          <p:attrName>style.visibility</p:attrName>
                                        </p:attrNameLst>
                                      </p:cBhvr>
                                      <p:to>
                                        <p:strVal val="visible"/>
                                      </p:to>
                                    </p:set>
                                  </p:childTnLst>
                                </p:cTn>
                              </p:par>
                            </p:childTnLst>
                          </p:cTn>
                        </p:par>
                        <p:par>
                          <p:cTn id="17" fill="hold" nodeType="afterGroup">
                            <p:stCondLst>
                              <p:cond delay="11000"/>
                            </p:stCondLst>
                            <p:childTnLst>
                              <p:par>
                                <p:cTn id="18" presetID="1" presetClass="entr" presetSubtype="0" fill="hold" grpId="0" nodeType="afterEffect">
                                  <p:stCondLst>
                                    <p:cond delay="1000"/>
                                  </p:stCondLst>
                                  <p:childTnLst>
                                    <p:set>
                                      <p:cBhvr>
                                        <p:cTn id="19" dur="1" fill="hold">
                                          <p:stCondLst>
                                            <p:cond delay="499"/>
                                          </p:stCondLst>
                                        </p:cTn>
                                        <p:tgtEl>
                                          <p:spTgt spid="149512"/>
                                        </p:tgtEl>
                                        <p:attrNameLst>
                                          <p:attrName>style.visibility</p:attrName>
                                        </p:attrNameLst>
                                      </p:cBhvr>
                                      <p:to>
                                        <p:strVal val="visible"/>
                                      </p:to>
                                    </p:set>
                                  </p:childTnLst>
                                </p:cTn>
                              </p:par>
                            </p:childTnLst>
                          </p:cTn>
                        </p:par>
                        <p:par>
                          <p:cTn id="20" fill="hold" nodeType="afterGroup">
                            <p:stCondLst>
                              <p:cond delay="12500"/>
                            </p:stCondLst>
                            <p:childTnLst>
                              <p:par>
                                <p:cTn id="21" presetID="1" presetClass="entr" presetSubtype="0" fill="hold" grpId="0" nodeType="afterEffect">
                                  <p:stCondLst>
                                    <p:cond delay="1000"/>
                                  </p:stCondLst>
                                  <p:childTnLst>
                                    <p:set>
                                      <p:cBhvr>
                                        <p:cTn id="22" dur="1" fill="hold">
                                          <p:stCondLst>
                                            <p:cond delay="499"/>
                                          </p:stCondLst>
                                        </p:cTn>
                                        <p:tgtEl>
                                          <p:spTgt spid="149513"/>
                                        </p:tgtEl>
                                        <p:attrNameLst>
                                          <p:attrName>style.visibility</p:attrName>
                                        </p:attrNameLst>
                                      </p:cBhvr>
                                      <p:to>
                                        <p:strVal val="visible"/>
                                      </p:to>
                                    </p:set>
                                  </p:childTnLst>
                                </p:cTn>
                              </p:par>
                            </p:childTnLst>
                          </p:cTn>
                        </p:par>
                        <p:par>
                          <p:cTn id="23" fill="hold" nodeType="afterGroup">
                            <p:stCondLst>
                              <p:cond delay="14000"/>
                            </p:stCondLst>
                            <p:childTnLst>
                              <p:par>
                                <p:cTn id="24" presetID="1" presetClass="entr" presetSubtype="0" fill="hold" grpId="0" nodeType="afterEffect">
                                  <p:stCondLst>
                                    <p:cond delay="1000"/>
                                  </p:stCondLst>
                                  <p:childTnLst>
                                    <p:set>
                                      <p:cBhvr>
                                        <p:cTn id="25" dur="1" fill="hold">
                                          <p:stCondLst>
                                            <p:cond delay="499"/>
                                          </p:stCondLst>
                                        </p:cTn>
                                        <p:tgtEl>
                                          <p:spTgt spid="149514"/>
                                        </p:tgtEl>
                                        <p:attrNameLst>
                                          <p:attrName>style.visibility</p:attrName>
                                        </p:attrNameLst>
                                      </p:cBhvr>
                                      <p:to>
                                        <p:strVal val="visible"/>
                                      </p:to>
                                    </p:set>
                                  </p:childTnLst>
                                </p:cTn>
                              </p:par>
                            </p:childTnLst>
                          </p:cTn>
                        </p:par>
                        <p:par>
                          <p:cTn id="26" fill="hold" nodeType="afterGroup">
                            <p:stCondLst>
                              <p:cond delay="15500"/>
                            </p:stCondLst>
                            <p:childTnLst>
                              <p:par>
                                <p:cTn id="27" presetID="9" presetClass="entr" presetSubtype="0" fill="hold" grpId="0" nodeType="afterEffect">
                                  <p:stCondLst>
                                    <p:cond delay="1000"/>
                                  </p:stCondLst>
                                  <p:childTnLst>
                                    <p:set>
                                      <p:cBhvr>
                                        <p:cTn id="28" dur="1" fill="hold">
                                          <p:stCondLst>
                                            <p:cond delay="0"/>
                                          </p:stCondLst>
                                        </p:cTn>
                                        <p:tgtEl>
                                          <p:spTgt spid="149511"/>
                                        </p:tgtEl>
                                        <p:attrNameLst>
                                          <p:attrName>style.visibility</p:attrName>
                                        </p:attrNameLst>
                                      </p:cBhvr>
                                      <p:to>
                                        <p:strVal val="visible"/>
                                      </p:to>
                                    </p:set>
                                    <p:animEffect transition="in" filter="dissolve">
                                      <p:cBhvr>
                                        <p:cTn id="29" dur="500"/>
                                        <p:tgtEl>
                                          <p:spTgt spid="149511"/>
                                        </p:tgtEl>
                                      </p:cBhvr>
                                    </p:animEffect>
                                  </p:childTnLst>
                                </p:cTn>
                              </p:par>
                            </p:childTnLst>
                          </p:cTn>
                        </p:par>
                        <p:par>
                          <p:cTn id="30" fill="hold" nodeType="afterGroup">
                            <p:stCondLst>
                              <p:cond delay="17000"/>
                            </p:stCondLst>
                            <p:childTnLst>
                              <p:par>
                                <p:cTn id="31" presetID="1" presetClass="entr" presetSubtype="0" fill="hold" grpId="0" nodeType="afterEffect">
                                  <p:stCondLst>
                                    <p:cond delay="1000"/>
                                  </p:stCondLst>
                                  <p:childTnLst>
                                    <p:set>
                                      <p:cBhvr>
                                        <p:cTn id="32" dur="1" fill="hold">
                                          <p:stCondLst>
                                            <p:cond delay="499"/>
                                          </p:stCondLst>
                                        </p:cTn>
                                        <p:tgtEl>
                                          <p:spTgt spid="149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autoUpdateAnimBg="0"/>
      <p:bldP spid="149512" grpId="0" autoUpdateAnimBg="0"/>
      <p:bldP spid="149513" grpId="0" autoUpdateAnimBg="0"/>
      <p:bldP spid="149514" grpId="0" autoUpdateAnimBg="0"/>
      <p:bldP spid="149515" grpId="0" autoUpdateAnimBg="0"/>
      <p:bldP spid="149516" grpId="0" autoUpdateAnimBg="0"/>
      <p:bldP spid="14951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04800" y="222250"/>
            <a:ext cx="8610600" cy="704850"/>
          </a:xfrm>
        </p:spPr>
        <p:txBody>
          <a:bodyPr/>
          <a:lstStyle/>
          <a:p>
            <a:r>
              <a:rPr lang="en-US" altLang="en-US"/>
              <a:t>Object Modeling in Practice:  </a:t>
            </a:r>
            <a:br>
              <a:rPr lang="en-US" altLang="en-US"/>
            </a:br>
            <a:r>
              <a:rPr lang="en-US" altLang="en-US"/>
              <a:t>Encourage Brainstorming </a:t>
            </a:r>
          </a:p>
        </p:txBody>
      </p:sp>
      <p:grpSp>
        <p:nvGrpSpPr>
          <p:cNvPr id="150531" name="Group 3"/>
          <p:cNvGrpSpPr>
            <a:grpSpLocks/>
          </p:cNvGrpSpPr>
          <p:nvPr/>
        </p:nvGrpSpPr>
        <p:grpSpPr bwMode="auto">
          <a:xfrm>
            <a:off x="3565525" y="1371600"/>
            <a:ext cx="1530350" cy="2325688"/>
            <a:chOff x="2486" y="864"/>
            <a:chExt cx="964" cy="1465"/>
          </a:xfrm>
        </p:grpSpPr>
        <p:grpSp>
          <p:nvGrpSpPr>
            <p:cNvPr id="150532" name="Group 4"/>
            <p:cNvGrpSpPr>
              <a:grpSpLocks/>
            </p:cNvGrpSpPr>
            <p:nvPr/>
          </p:nvGrpSpPr>
          <p:grpSpPr bwMode="auto">
            <a:xfrm>
              <a:off x="2496" y="864"/>
              <a:ext cx="912" cy="1440"/>
              <a:chOff x="1536" y="2592"/>
              <a:chExt cx="864" cy="960"/>
            </a:xfrm>
          </p:grpSpPr>
          <p:sp>
            <p:nvSpPr>
              <p:cNvPr id="150533" name="Rectangle 5"/>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4" name="Line 6"/>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5" name="Line 7"/>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0536" name="Text Box 8"/>
            <p:cNvSpPr txBox="1">
              <a:spLocks noChangeArrowheads="1"/>
            </p:cNvSpPr>
            <p:nvPr/>
          </p:nvSpPr>
          <p:spPr bwMode="auto">
            <a:xfrm>
              <a:off x="2822" y="946"/>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Foo</a:t>
              </a:r>
              <a:endParaRPr lang="en-US" altLang="en-US" sz="1800">
                <a:solidFill>
                  <a:schemeClr val="tx1"/>
                </a:solidFill>
                <a:latin typeface="Palatino" charset="0"/>
              </a:endParaRPr>
            </a:p>
          </p:txBody>
        </p:sp>
        <p:sp>
          <p:nvSpPr>
            <p:cNvPr id="150537" name="Text Box 9"/>
            <p:cNvSpPr txBox="1">
              <a:spLocks noChangeArrowheads="1"/>
            </p:cNvSpPr>
            <p:nvPr/>
          </p:nvSpPr>
          <p:spPr bwMode="auto">
            <a:xfrm>
              <a:off x="2486" y="1282"/>
              <a:ext cx="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50538" name="Text Box 10"/>
            <p:cNvSpPr txBox="1">
              <a:spLocks noChangeArrowheads="1"/>
            </p:cNvSpPr>
            <p:nvPr/>
          </p:nvSpPr>
          <p:spPr bwMode="auto">
            <a:xfrm>
              <a:off x="2486" y="1522"/>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sp>
          <p:nvSpPr>
            <p:cNvPr id="150539" name="Text Box 11"/>
            <p:cNvSpPr txBox="1">
              <a:spLocks noChangeArrowheads="1"/>
            </p:cNvSpPr>
            <p:nvPr/>
          </p:nvSpPr>
          <p:spPr bwMode="auto">
            <a:xfrm>
              <a:off x="2486" y="1810"/>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0540" name="Text Box 12"/>
            <p:cNvSpPr txBox="1">
              <a:spLocks noChangeArrowheads="1"/>
            </p:cNvSpPr>
            <p:nvPr/>
          </p:nvSpPr>
          <p:spPr bwMode="auto">
            <a:xfrm>
              <a:off x="2486" y="1954"/>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0541" name="Text Box 13"/>
            <p:cNvSpPr txBox="1">
              <a:spLocks noChangeArrowheads="1"/>
            </p:cNvSpPr>
            <p:nvPr/>
          </p:nvSpPr>
          <p:spPr bwMode="auto">
            <a:xfrm>
              <a:off x="2486" y="2098"/>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graphicFrame>
        <p:nvGraphicFramePr>
          <p:cNvPr id="150542" name="Object 14"/>
          <p:cNvGraphicFramePr>
            <a:graphicFrameLocks noChangeAspect="1"/>
          </p:cNvGraphicFramePr>
          <p:nvPr/>
        </p:nvGraphicFramePr>
        <p:xfrm>
          <a:off x="6629400" y="1219200"/>
          <a:ext cx="1931988" cy="2419350"/>
        </p:xfrm>
        <a:graphic>
          <a:graphicData uri="http://schemas.openxmlformats.org/presentationml/2006/ole">
            <mc:AlternateContent xmlns:mc="http://schemas.openxmlformats.org/markup-compatibility/2006">
              <mc:Choice xmlns:v="urn:schemas-microsoft-com:vml" Requires="v">
                <p:oleObj spid="_x0000_s150574" name="Clip" r:id="rId4" imgW="2768600" imgH="3467100" progId="MS_ClipArt_Gallery.2">
                  <p:embed/>
                </p:oleObj>
              </mc:Choice>
              <mc:Fallback>
                <p:oleObj name="Clip" r:id="rId4" imgW="2768600" imgH="3467100"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931988"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543" name="Group 15"/>
          <p:cNvGrpSpPr>
            <a:grpSpLocks/>
          </p:cNvGrpSpPr>
          <p:nvPr/>
        </p:nvGrpSpPr>
        <p:grpSpPr bwMode="auto">
          <a:xfrm>
            <a:off x="3429000" y="1371600"/>
            <a:ext cx="1905000" cy="685800"/>
            <a:chOff x="2352" y="768"/>
            <a:chExt cx="1200" cy="1680"/>
          </a:xfrm>
        </p:grpSpPr>
        <p:sp>
          <p:nvSpPr>
            <p:cNvPr id="150544" name="Line 16"/>
            <p:cNvSpPr>
              <a:spLocks noChangeShapeType="1"/>
            </p:cNvSpPr>
            <p:nvPr/>
          </p:nvSpPr>
          <p:spPr bwMode="auto">
            <a:xfrm flipH="1">
              <a:off x="2448" y="768"/>
              <a:ext cx="1056" cy="1584"/>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5" name="Line 17"/>
            <p:cNvSpPr>
              <a:spLocks noChangeShapeType="1"/>
            </p:cNvSpPr>
            <p:nvPr/>
          </p:nvSpPr>
          <p:spPr bwMode="auto">
            <a:xfrm>
              <a:off x="2352" y="768"/>
              <a:ext cx="1200" cy="168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0546" name="Group 18"/>
          <p:cNvGrpSpPr>
            <a:grpSpLocks/>
          </p:cNvGrpSpPr>
          <p:nvPr/>
        </p:nvGrpSpPr>
        <p:grpSpPr bwMode="auto">
          <a:xfrm>
            <a:off x="5715000" y="3429000"/>
            <a:ext cx="1530350" cy="2325688"/>
            <a:chOff x="4080" y="810"/>
            <a:chExt cx="964" cy="1465"/>
          </a:xfrm>
        </p:grpSpPr>
        <p:grpSp>
          <p:nvGrpSpPr>
            <p:cNvPr id="150547" name="Group 19"/>
            <p:cNvGrpSpPr>
              <a:grpSpLocks/>
            </p:cNvGrpSpPr>
            <p:nvPr/>
          </p:nvGrpSpPr>
          <p:grpSpPr bwMode="auto">
            <a:xfrm>
              <a:off x="4090" y="810"/>
              <a:ext cx="912" cy="1440"/>
              <a:chOff x="1536" y="2592"/>
              <a:chExt cx="864" cy="960"/>
            </a:xfrm>
          </p:grpSpPr>
          <p:sp>
            <p:nvSpPr>
              <p:cNvPr id="150548" name="Rectangle 20"/>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9" name="Line 21"/>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50" name="Line 22"/>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0551" name="Text Box 23"/>
            <p:cNvSpPr txBox="1">
              <a:spLocks noChangeArrowheads="1"/>
            </p:cNvSpPr>
            <p:nvPr/>
          </p:nvSpPr>
          <p:spPr bwMode="auto">
            <a:xfrm>
              <a:off x="4282" y="906"/>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0552" name="Text Box 24"/>
            <p:cNvSpPr txBox="1">
              <a:spLocks noChangeArrowheads="1"/>
            </p:cNvSpPr>
            <p:nvPr/>
          </p:nvSpPr>
          <p:spPr bwMode="auto">
            <a:xfrm>
              <a:off x="4080" y="1228"/>
              <a:ext cx="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50553" name="Text Box 25"/>
            <p:cNvSpPr txBox="1">
              <a:spLocks noChangeArrowheads="1"/>
            </p:cNvSpPr>
            <p:nvPr/>
          </p:nvSpPr>
          <p:spPr bwMode="auto">
            <a:xfrm>
              <a:off x="4080" y="1468"/>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sp>
          <p:nvSpPr>
            <p:cNvPr id="150554" name="Text Box 26"/>
            <p:cNvSpPr txBox="1">
              <a:spLocks noChangeArrowheads="1"/>
            </p:cNvSpPr>
            <p:nvPr/>
          </p:nvSpPr>
          <p:spPr bwMode="auto">
            <a:xfrm>
              <a:off x="4080" y="1756"/>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0555" name="Text Box 27"/>
            <p:cNvSpPr txBox="1">
              <a:spLocks noChangeArrowheads="1"/>
            </p:cNvSpPr>
            <p:nvPr/>
          </p:nvSpPr>
          <p:spPr bwMode="auto">
            <a:xfrm>
              <a:off x="4080" y="1900"/>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0556" name="Text Box 28"/>
            <p:cNvSpPr txBox="1">
              <a:spLocks noChangeArrowheads="1"/>
            </p:cNvSpPr>
            <p:nvPr/>
          </p:nvSpPr>
          <p:spPr bwMode="auto">
            <a:xfrm>
              <a:off x="4080" y="2044"/>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sp>
        <p:nvSpPr>
          <p:cNvPr id="150557" name="Text Box 29"/>
          <p:cNvSpPr txBox="1">
            <a:spLocks noChangeArrowheads="1"/>
          </p:cNvSpPr>
          <p:nvPr/>
        </p:nvSpPr>
        <p:spPr bwMode="auto">
          <a:xfrm>
            <a:off x="1317625" y="5083175"/>
            <a:ext cx="24955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chemeClr val="tx1"/>
                </a:solidFill>
                <a:latin typeface="Palatino" charset="0"/>
              </a:rPr>
              <a:t>Naming is important! </a:t>
            </a:r>
          </a:p>
          <a:p>
            <a:r>
              <a:rPr lang="en-US" altLang="en-US" sz="1800">
                <a:solidFill>
                  <a:schemeClr val="tx1"/>
                </a:solidFill>
                <a:latin typeface="Palatino" charset="0"/>
              </a:rPr>
              <a:t>Is </a:t>
            </a:r>
            <a:r>
              <a:rPr lang="en-US" altLang="en-US" sz="1800">
                <a:solidFill>
                  <a:srgbClr val="3333FF"/>
                </a:solidFill>
                <a:latin typeface="Palatino" charset="0"/>
              </a:rPr>
              <a:t>Foo</a:t>
            </a:r>
            <a:r>
              <a:rPr lang="en-US" altLang="en-US" sz="1800">
                <a:solidFill>
                  <a:schemeClr val="tx1"/>
                </a:solidFill>
                <a:latin typeface="Palatino" charset="0"/>
              </a:rPr>
              <a:t> the right name?</a:t>
            </a:r>
          </a:p>
        </p:txBody>
      </p:sp>
      <p:grpSp>
        <p:nvGrpSpPr>
          <p:cNvPr id="150558" name="Group 30"/>
          <p:cNvGrpSpPr>
            <a:grpSpLocks/>
          </p:cNvGrpSpPr>
          <p:nvPr/>
        </p:nvGrpSpPr>
        <p:grpSpPr bwMode="auto">
          <a:xfrm>
            <a:off x="304800" y="1371600"/>
            <a:ext cx="2428875" cy="2325688"/>
            <a:chOff x="192" y="864"/>
            <a:chExt cx="1530" cy="1465"/>
          </a:xfrm>
        </p:grpSpPr>
        <p:grpSp>
          <p:nvGrpSpPr>
            <p:cNvPr id="150559" name="Group 31"/>
            <p:cNvGrpSpPr>
              <a:grpSpLocks/>
            </p:cNvGrpSpPr>
            <p:nvPr/>
          </p:nvGrpSpPr>
          <p:grpSpPr bwMode="auto">
            <a:xfrm>
              <a:off x="758" y="864"/>
              <a:ext cx="964" cy="1465"/>
              <a:chOff x="998" y="864"/>
              <a:chExt cx="964" cy="1465"/>
            </a:xfrm>
          </p:grpSpPr>
          <p:grpSp>
            <p:nvGrpSpPr>
              <p:cNvPr id="150560" name="Group 32"/>
              <p:cNvGrpSpPr>
                <a:grpSpLocks/>
              </p:cNvGrpSpPr>
              <p:nvPr/>
            </p:nvGrpSpPr>
            <p:grpSpPr bwMode="auto">
              <a:xfrm>
                <a:off x="1008" y="864"/>
                <a:ext cx="912" cy="1440"/>
                <a:chOff x="1536" y="2592"/>
                <a:chExt cx="864" cy="960"/>
              </a:xfrm>
            </p:grpSpPr>
            <p:sp>
              <p:nvSpPr>
                <p:cNvPr id="150561" name="Rectangle 33"/>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2" name="Line 34"/>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3" name="Line 35"/>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0564" name="Text Box 36"/>
              <p:cNvSpPr txBox="1">
                <a:spLocks noChangeArrowheads="1"/>
              </p:cNvSpPr>
              <p:nvPr/>
            </p:nvSpPr>
            <p:spPr bwMode="auto">
              <a:xfrm>
                <a:off x="1200" y="960"/>
                <a:ext cx="61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“Dada”</a:t>
                </a:r>
              </a:p>
            </p:txBody>
          </p:sp>
          <p:sp>
            <p:nvSpPr>
              <p:cNvPr id="150565" name="Text Box 37"/>
              <p:cNvSpPr txBox="1">
                <a:spLocks noChangeArrowheads="1"/>
              </p:cNvSpPr>
              <p:nvPr/>
            </p:nvSpPr>
            <p:spPr bwMode="auto">
              <a:xfrm>
                <a:off x="998" y="1282"/>
                <a:ext cx="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50566" name="Text Box 38"/>
              <p:cNvSpPr txBox="1">
                <a:spLocks noChangeArrowheads="1"/>
              </p:cNvSpPr>
              <p:nvPr/>
            </p:nvSpPr>
            <p:spPr bwMode="auto">
              <a:xfrm>
                <a:off x="998" y="1522"/>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sp>
            <p:nvSpPr>
              <p:cNvPr id="150567" name="Text Box 39"/>
              <p:cNvSpPr txBox="1">
                <a:spLocks noChangeArrowheads="1"/>
              </p:cNvSpPr>
              <p:nvPr/>
            </p:nvSpPr>
            <p:spPr bwMode="auto">
              <a:xfrm>
                <a:off x="998" y="1810"/>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0568" name="Text Box 40"/>
              <p:cNvSpPr txBox="1">
                <a:spLocks noChangeArrowheads="1"/>
              </p:cNvSpPr>
              <p:nvPr/>
            </p:nvSpPr>
            <p:spPr bwMode="auto">
              <a:xfrm>
                <a:off x="998" y="1954"/>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0569" name="Text Box 41"/>
              <p:cNvSpPr txBox="1">
                <a:spLocks noChangeArrowheads="1"/>
              </p:cNvSpPr>
              <p:nvPr/>
            </p:nvSpPr>
            <p:spPr bwMode="auto">
              <a:xfrm>
                <a:off x="998" y="2098"/>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graphicFrame>
          <p:nvGraphicFramePr>
            <p:cNvPr id="150570" name="Object 42"/>
            <p:cNvGraphicFramePr>
              <a:graphicFrameLocks noChangeAspect="1"/>
            </p:cNvGraphicFramePr>
            <p:nvPr/>
          </p:nvGraphicFramePr>
          <p:xfrm>
            <a:off x="192" y="1104"/>
            <a:ext cx="543" cy="875"/>
          </p:xfrm>
          <a:graphic>
            <a:graphicData uri="http://schemas.openxmlformats.org/presentationml/2006/ole">
              <mc:AlternateContent xmlns:mc="http://schemas.openxmlformats.org/markup-compatibility/2006">
                <mc:Choice xmlns:v="urn:schemas-microsoft-com:vml" Requires="v">
                  <p:oleObj spid="_x0000_s150575" r:id="rId6" imgW="862584" imgH="1389888" progId="MS_ClipArt_Gallery">
                    <p:embed/>
                  </p:oleObj>
                </mc:Choice>
                <mc:Fallback>
                  <p:oleObj r:id="rId6" imgW="862584" imgH="1389888" progId="MS_ClipArt_Gallery">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1104"/>
                          <a:ext cx="543" cy="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71" name="Group 43"/>
          <p:cNvGrpSpPr>
            <a:grpSpLocks/>
          </p:cNvGrpSpPr>
          <p:nvPr/>
        </p:nvGrpSpPr>
        <p:grpSpPr bwMode="auto">
          <a:xfrm>
            <a:off x="1066800" y="1295400"/>
            <a:ext cx="1752600" cy="762000"/>
            <a:chOff x="2352" y="768"/>
            <a:chExt cx="1200" cy="1680"/>
          </a:xfrm>
        </p:grpSpPr>
        <p:sp>
          <p:nvSpPr>
            <p:cNvPr id="150572" name="Line 44"/>
            <p:cNvSpPr>
              <a:spLocks noChangeShapeType="1"/>
            </p:cNvSpPr>
            <p:nvPr/>
          </p:nvSpPr>
          <p:spPr bwMode="auto">
            <a:xfrm flipH="1">
              <a:off x="2448" y="768"/>
              <a:ext cx="1056" cy="1584"/>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3" name="Line 45"/>
            <p:cNvSpPr>
              <a:spLocks noChangeShapeType="1"/>
            </p:cNvSpPr>
            <p:nvPr/>
          </p:nvSpPr>
          <p:spPr bwMode="auto">
            <a:xfrm>
              <a:off x="2352" y="768"/>
              <a:ext cx="1200" cy="168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50558"/>
                                        </p:tgtEl>
                                        <p:attrNameLst>
                                          <p:attrName>style.visibility</p:attrName>
                                        </p:attrNameLst>
                                      </p:cBhvr>
                                      <p:to>
                                        <p:strVal val="visible"/>
                                      </p:to>
                                    </p:set>
                                    <p:anim calcmode="lin" valueType="num">
                                      <p:cBhvr additive="base">
                                        <p:cTn id="11" dur="500" fill="hold"/>
                                        <p:tgtEl>
                                          <p:spTgt spid="150558"/>
                                        </p:tgtEl>
                                        <p:attrNameLst>
                                          <p:attrName>ppt_x</p:attrName>
                                        </p:attrNameLst>
                                      </p:cBhvr>
                                      <p:tavLst>
                                        <p:tav tm="0">
                                          <p:val>
                                            <p:strVal val="0-#ppt_w/2"/>
                                          </p:val>
                                        </p:tav>
                                        <p:tav tm="100000">
                                          <p:val>
                                            <p:strVal val="#ppt_x"/>
                                          </p:val>
                                        </p:tav>
                                      </p:tavLst>
                                    </p:anim>
                                    <p:anim calcmode="lin" valueType="num">
                                      <p:cBhvr additive="base">
                                        <p:cTn id="12" dur="500" fill="hold"/>
                                        <p:tgtEl>
                                          <p:spTgt spid="15055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505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505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50571"/>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nodeType="afterEffect">
                                  <p:stCondLst>
                                    <p:cond delay="5000"/>
                                  </p:stCondLst>
                                  <p:childTnLst>
                                    <p:set>
                                      <p:cBhvr>
                                        <p:cTn id="27" dur="1" fill="hold">
                                          <p:stCondLst>
                                            <p:cond delay="499"/>
                                          </p:stCondLst>
                                        </p:cTn>
                                        <p:tgtEl>
                                          <p:spTgt spid="150542"/>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Applause"/>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a:t>Object Modeling in Practice ctd</a:t>
            </a:r>
          </a:p>
        </p:txBody>
      </p:sp>
      <p:grpSp>
        <p:nvGrpSpPr>
          <p:cNvPr id="151555" name="Group 3"/>
          <p:cNvGrpSpPr>
            <a:grpSpLocks/>
          </p:cNvGrpSpPr>
          <p:nvPr/>
        </p:nvGrpSpPr>
        <p:grpSpPr bwMode="auto">
          <a:xfrm>
            <a:off x="3657600" y="1219200"/>
            <a:ext cx="1530350" cy="2325688"/>
            <a:chOff x="2304" y="768"/>
            <a:chExt cx="964" cy="1465"/>
          </a:xfrm>
        </p:grpSpPr>
        <p:grpSp>
          <p:nvGrpSpPr>
            <p:cNvPr id="151556" name="Group 4"/>
            <p:cNvGrpSpPr>
              <a:grpSpLocks/>
            </p:cNvGrpSpPr>
            <p:nvPr/>
          </p:nvGrpSpPr>
          <p:grpSpPr bwMode="auto">
            <a:xfrm>
              <a:off x="2314" y="768"/>
              <a:ext cx="912" cy="1440"/>
              <a:chOff x="1536" y="2592"/>
              <a:chExt cx="864" cy="960"/>
            </a:xfrm>
          </p:grpSpPr>
          <p:sp>
            <p:nvSpPr>
              <p:cNvPr id="151557" name="Rectangle 5"/>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58" name="Line 6"/>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59" name="Line 7"/>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1560" name="Text Box 8"/>
            <p:cNvSpPr txBox="1">
              <a:spLocks noChangeArrowheads="1"/>
            </p:cNvSpPr>
            <p:nvPr/>
          </p:nvSpPr>
          <p:spPr bwMode="auto">
            <a:xfrm>
              <a:off x="2506" y="864"/>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1561" name="Text Box 9"/>
            <p:cNvSpPr txBox="1">
              <a:spLocks noChangeArrowheads="1"/>
            </p:cNvSpPr>
            <p:nvPr/>
          </p:nvSpPr>
          <p:spPr bwMode="auto">
            <a:xfrm>
              <a:off x="2304" y="1186"/>
              <a:ext cx="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51562" name="Text Box 10"/>
            <p:cNvSpPr txBox="1">
              <a:spLocks noChangeArrowheads="1"/>
            </p:cNvSpPr>
            <p:nvPr/>
          </p:nvSpPr>
          <p:spPr bwMode="auto">
            <a:xfrm>
              <a:off x="2304" y="1714"/>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1563" name="Text Box 11"/>
            <p:cNvSpPr txBox="1">
              <a:spLocks noChangeArrowheads="1"/>
            </p:cNvSpPr>
            <p:nvPr/>
          </p:nvSpPr>
          <p:spPr bwMode="auto">
            <a:xfrm>
              <a:off x="2304" y="1858"/>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1564" name="Text Box 12"/>
            <p:cNvSpPr txBox="1">
              <a:spLocks noChangeArrowheads="1"/>
            </p:cNvSpPr>
            <p:nvPr/>
          </p:nvSpPr>
          <p:spPr bwMode="auto">
            <a:xfrm>
              <a:off x="2304" y="2002"/>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grpSp>
        <p:nvGrpSpPr>
          <p:cNvPr id="151565" name="Group 13"/>
          <p:cNvGrpSpPr>
            <a:grpSpLocks/>
          </p:cNvGrpSpPr>
          <p:nvPr/>
        </p:nvGrpSpPr>
        <p:grpSpPr bwMode="auto">
          <a:xfrm>
            <a:off x="6858000" y="1828800"/>
            <a:ext cx="1463675" cy="2286000"/>
            <a:chOff x="4080" y="1104"/>
            <a:chExt cx="922" cy="1440"/>
          </a:xfrm>
        </p:grpSpPr>
        <p:grpSp>
          <p:nvGrpSpPr>
            <p:cNvPr id="151566" name="Group 14"/>
            <p:cNvGrpSpPr>
              <a:grpSpLocks/>
            </p:cNvGrpSpPr>
            <p:nvPr/>
          </p:nvGrpSpPr>
          <p:grpSpPr bwMode="auto">
            <a:xfrm>
              <a:off x="4090" y="1104"/>
              <a:ext cx="912" cy="1440"/>
              <a:chOff x="1536" y="2592"/>
              <a:chExt cx="864" cy="960"/>
            </a:xfrm>
          </p:grpSpPr>
          <p:sp>
            <p:nvSpPr>
              <p:cNvPr id="151567" name="Rectangle 15"/>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8" name="Line 16"/>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9" name="Line 17"/>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1570" name="Text Box 18"/>
            <p:cNvSpPr txBox="1">
              <a:spLocks noChangeArrowheads="1"/>
            </p:cNvSpPr>
            <p:nvPr/>
          </p:nvSpPr>
          <p:spPr bwMode="auto">
            <a:xfrm>
              <a:off x="4176" y="1200"/>
              <a:ext cx="7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Customer</a:t>
              </a:r>
              <a:endParaRPr lang="en-US" altLang="en-US" sz="1800">
                <a:solidFill>
                  <a:schemeClr val="tx1"/>
                </a:solidFill>
                <a:latin typeface="Palatino" charset="0"/>
              </a:endParaRPr>
            </a:p>
          </p:txBody>
        </p:sp>
        <p:sp>
          <p:nvSpPr>
            <p:cNvPr id="151571" name="Text Box 19"/>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sp>
        <p:nvSpPr>
          <p:cNvPr id="151572" name="Text Box 20"/>
          <p:cNvSpPr txBox="1">
            <a:spLocks noChangeArrowheads="1"/>
          </p:cNvSpPr>
          <p:nvPr/>
        </p:nvSpPr>
        <p:spPr bwMode="auto">
          <a:xfrm>
            <a:off x="6858000" y="2819400"/>
            <a:ext cx="1428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FC0128"/>
                </a:solidFill>
                <a:latin typeface="Palatino" charset="0"/>
              </a:rPr>
              <a:t>CustomerId</a:t>
            </a:r>
          </a:p>
        </p:txBody>
      </p:sp>
      <p:sp>
        <p:nvSpPr>
          <p:cNvPr id="151573" name="Text Box 21"/>
          <p:cNvSpPr txBox="1">
            <a:spLocks noChangeArrowheads="1"/>
          </p:cNvSpPr>
          <p:nvPr/>
        </p:nvSpPr>
        <p:spPr bwMode="auto">
          <a:xfrm>
            <a:off x="2860675" y="4343400"/>
            <a:ext cx="30353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latin typeface="Palatino" charset="0"/>
              </a:rPr>
              <a:t>1) Find New Objects</a:t>
            </a:r>
            <a:endParaRPr lang="en-US" altLang="en-US">
              <a:solidFill>
                <a:schemeClr val="tx1"/>
              </a:solidFill>
              <a:latin typeface="Palatino" charset="0"/>
            </a:endParaRPr>
          </a:p>
        </p:txBody>
      </p:sp>
      <p:sp>
        <p:nvSpPr>
          <p:cNvPr id="151574" name="Text Box 22"/>
          <p:cNvSpPr txBox="1">
            <a:spLocks noChangeArrowheads="1"/>
          </p:cNvSpPr>
          <p:nvPr/>
        </p:nvSpPr>
        <p:spPr bwMode="auto">
          <a:xfrm>
            <a:off x="3657600" y="2286000"/>
            <a:ext cx="1428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grpSp>
        <p:nvGrpSpPr>
          <p:cNvPr id="151575" name="Group 23"/>
          <p:cNvGrpSpPr>
            <a:grpSpLocks/>
          </p:cNvGrpSpPr>
          <p:nvPr/>
        </p:nvGrpSpPr>
        <p:grpSpPr bwMode="auto">
          <a:xfrm>
            <a:off x="3752850" y="2243138"/>
            <a:ext cx="1276350" cy="444500"/>
            <a:chOff x="1056" y="1545"/>
            <a:chExt cx="847" cy="613"/>
          </a:xfrm>
        </p:grpSpPr>
        <p:sp>
          <p:nvSpPr>
            <p:cNvPr id="151576" name="Text Box 24"/>
            <p:cNvSpPr txBox="1">
              <a:spLocks noChangeArrowheads="1"/>
            </p:cNvSpPr>
            <p:nvPr/>
          </p:nvSpPr>
          <p:spPr bwMode="auto">
            <a:xfrm>
              <a:off x="1056" y="1729"/>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endParaRPr lang="de-DE" altLang="en-US" sz="1800">
                <a:solidFill>
                  <a:srgbClr val="FC0128"/>
                </a:solidFill>
                <a:latin typeface="Palatino" charset="0"/>
              </a:endParaRPr>
            </a:p>
          </p:txBody>
        </p:sp>
        <p:sp>
          <p:nvSpPr>
            <p:cNvPr id="151577" name="Text Box 25"/>
            <p:cNvSpPr txBox="1">
              <a:spLocks noChangeArrowheads="1"/>
            </p:cNvSpPr>
            <p:nvPr/>
          </p:nvSpPr>
          <p:spPr bwMode="auto">
            <a:xfrm>
              <a:off x="1056" y="1545"/>
              <a:ext cx="847"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lang="en-US" altLang="en-US" sz="1800">
                  <a:solidFill>
                    <a:srgbClr val="FC0128"/>
                  </a:solidFill>
                  <a:latin typeface="Palatino" charset="0"/>
                </a:rPr>
                <a:t>AccountId</a:t>
              </a:r>
            </a:p>
          </p:txBody>
        </p:sp>
      </p:grpSp>
      <p:sp>
        <p:nvSpPr>
          <p:cNvPr id="151578" name="Text Box 26"/>
          <p:cNvSpPr txBox="1">
            <a:spLocks noChangeArrowheads="1"/>
          </p:cNvSpPr>
          <p:nvPr/>
        </p:nvSpPr>
        <p:spPr bwMode="auto">
          <a:xfrm>
            <a:off x="1414463" y="4800600"/>
            <a:ext cx="6370637" cy="603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0000"/>
              </a:lnSpc>
            </a:pPr>
            <a:endParaRPr lang="en-US" altLang="en-US">
              <a:solidFill>
                <a:srgbClr val="3333FF"/>
              </a:solidFill>
              <a:latin typeface="Palatino" charset="0"/>
            </a:endParaRPr>
          </a:p>
          <a:p>
            <a:pPr>
              <a:lnSpc>
                <a:spcPct val="70000"/>
              </a:lnSpc>
            </a:pPr>
            <a:r>
              <a:rPr lang="en-US" altLang="en-US">
                <a:solidFill>
                  <a:srgbClr val="3333FF"/>
                </a:solidFill>
                <a:latin typeface="Palatino" charset="0"/>
              </a:rPr>
              <a:t>2) Iterate on Names, Attributes and Methods</a:t>
            </a:r>
          </a:p>
        </p:txBody>
      </p:sp>
      <p:grpSp>
        <p:nvGrpSpPr>
          <p:cNvPr id="151579" name="Group 27"/>
          <p:cNvGrpSpPr>
            <a:grpSpLocks/>
          </p:cNvGrpSpPr>
          <p:nvPr/>
        </p:nvGrpSpPr>
        <p:grpSpPr bwMode="auto">
          <a:xfrm>
            <a:off x="914400" y="2133600"/>
            <a:ext cx="1463675" cy="2286000"/>
            <a:chOff x="4080" y="1104"/>
            <a:chExt cx="922" cy="1440"/>
          </a:xfrm>
        </p:grpSpPr>
        <p:grpSp>
          <p:nvGrpSpPr>
            <p:cNvPr id="151580" name="Group 28"/>
            <p:cNvGrpSpPr>
              <a:grpSpLocks/>
            </p:cNvGrpSpPr>
            <p:nvPr/>
          </p:nvGrpSpPr>
          <p:grpSpPr bwMode="auto">
            <a:xfrm>
              <a:off x="4090" y="1104"/>
              <a:ext cx="912" cy="1440"/>
              <a:chOff x="1536" y="2592"/>
              <a:chExt cx="864" cy="960"/>
            </a:xfrm>
          </p:grpSpPr>
          <p:sp>
            <p:nvSpPr>
              <p:cNvPr id="151581" name="Rectangle 29"/>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2" name="Line 30"/>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3" name="Line 31"/>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1584" name="Text Box 32"/>
            <p:cNvSpPr txBox="1">
              <a:spLocks noChangeArrowheads="1"/>
            </p:cNvSpPr>
            <p:nvPr/>
          </p:nvSpPr>
          <p:spPr bwMode="auto">
            <a:xfrm>
              <a:off x="4176" y="1200"/>
              <a:ext cx="4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Bank</a:t>
              </a:r>
              <a:endParaRPr lang="en-US" altLang="en-US" sz="1800">
                <a:solidFill>
                  <a:schemeClr val="tx1"/>
                </a:solidFill>
                <a:latin typeface="Palatino" charset="0"/>
              </a:endParaRPr>
            </a:p>
          </p:txBody>
        </p:sp>
        <p:sp>
          <p:nvSpPr>
            <p:cNvPr id="151585" name="Text Box 33"/>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156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2000"/>
                                  </p:stCondLst>
                                  <p:childTnLst>
                                    <p:set>
                                      <p:cBhvr>
                                        <p:cTn id="13" dur="1" fill="hold">
                                          <p:stCondLst>
                                            <p:cond delay="499"/>
                                          </p:stCondLst>
                                        </p:cTn>
                                        <p:tgtEl>
                                          <p:spTgt spid="15157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578"/>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5000"/>
                                  </p:stCondLst>
                                  <p:childTnLst>
                                    <p:set>
                                      <p:cBhvr>
                                        <p:cTn id="20" dur="1" fill="hold">
                                          <p:stCondLst>
                                            <p:cond delay="499"/>
                                          </p:stCondLst>
                                        </p:cTn>
                                        <p:tgtEl>
                                          <p:spTgt spid="151572">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151575"/>
                                        </p:tgtEl>
                                        <p:attrNameLst>
                                          <p:attrName>style.visibility</p:attrName>
                                        </p:attrNameLst>
                                      </p:cBhvr>
                                      <p:to>
                                        <p:strVal val="visible"/>
                                      </p:to>
                                    </p:set>
                                    <p:anim calcmode="lin" valueType="num">
                                      <p:cBhvr>
                                        <p:cTn id="25" dur="1000" fill="hold"/>
                                        <p:tgtEl>
                                          <p:spTgt spid="151575"/>
                                        </p:tgtEl>
                                        <p:attrNameLst>
                                          <p:attrName>ppt_w</p:attrName>
                                        </p:attrNameLst>
                                      </p:cBhvr>
                                      <p:tavLst>
                                        <p:tav tm="0">
                                          <p:val>
                                            <p:fltVal val="0"/>
                                          </p:val>
                                        </p:tav>
                                        <p:tav tm="100000">
                                          <p:val>
                                            <p:strVal val="#ppt_w"/>
                                          </p:val>
                                        </p:tav>
                                      </p:tavLst>
                                    </p:anim>
                                    <p:anim calcmode="lin" valueType="num">
                                      <p:cBhvr>
                                        <p:cTn id="26" dur="1000" fill="hold"/>
                                        <p:tgtEl>
                                          <p:spTgt spid="151575"/>
                                        </p:tgtEl>
                                        <p:attrNameLst>
                                          <p:attrName>ppt_h</p:attrName>
                                        </p:attrNameLst>
                                      </p:cBhvr>
                                      <p:tavLst>
                                        <p:tav tm="0">
                                          <p:val>
                                            <p:fltVal val="0"/>
                                          </p:val>
                                        </p:tav>
                                        <p:tav tm="100000">
                                          <p:val>
                                            <p:strVal val="#ppt_h"/>
                                          </p:val>
                                        </p:tav>
                                      </p:tavLst>
                                    </p:anim>
                                    <p:anim calcmode="lin" valueType="num">
                                      <p:cBhvr>
                                        <p:cTn id="27" dur="1000" fill="hold"/>
                                        <p:tgtEl>
                                          <p:spTgt spid="15157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5157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2" grpId="0" build="p" autoUpdateAnimBg="0" advAuto="5000"/>
      <p:bldP spid="151573" grpId="0" autoUpdateAnimBg="0"/>
      <p:bldP spid="15157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Object Modeling in Practice: A Banking System</a:t>
            </a:r>
          </a:p>
        </p:txBody>
      </p:sp>
      <p:grpSp>
        <p:nvGrpSpPr>
          <p:cNvPr id="152579" name="Group 3"/>
          <p:cNvGrpSpPr>
            <a:grpSpLocks/>
          </p:cNvGrpSpPr>
          <p:nvPr/>
        </p:nvGrpSpPr>
        <p:grpSpPr bwMode="auto">
          <a:xfrm>
            <a:off x="914400" y="1219200"/>
            <a:ext cx="7407275" cy="3200400"/>
            <a:chOff x="576" y="768"/>
            <a:chExt cx="4666" cy="2016"/>
          </a:xfrm>
        </p:grpSpPr>
        <p:grpSp>
          <p:nvGrpSpPr>
            <p:cNvPr id="152580" name="Group 4"/>
            <p:cNvGrpSpPr>
              <a:grpSpLocks/>
            </p:cNvGrpSpPr>
            <p:nvPr/>
          </p:nvGrpSpPr>
          <p:grpSpPr bwMode="auto">
            <a:xfrm>
              <a:off x="2304" y="768"/>
              <a:ext cx="964" cy="1465"/>
              <a:chOff x="2304" y="768"/>
              <a:chExt cx="964" cy="1465"/>
            </a:xfrm>
          </p:grpSpPr>
          <p:grpSp>
            <p:nvGrpSpPr>
              <p:cNvPr id="152581" name="Group 5"/>
              <p:cNvGrpSpPr>
                <a:grpSpLocks/>
              </p:cNvGrpSpPr>
              <p:nvPr/>
            </p:nvGrpSpPr>
            <p:grpSpPr bwMode="auto">
              <a:xfrm>
                <a:off x="2314" y="768"/>
                <a:ext cx="912" cy="1440"/>
                <a:chOff x="1536" y="2592"/>
                <a:chExt cx="864" cy="960"/>
              </a:xfrm>
            </p:grpSpPr>
            <p:sp>
              <p:nvSpPr>
                <p:cNvPr id="152582" name="Rectangle 6"/>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3" name="Line 7"/>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4" name="Line 8"/>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2585" name="Text Box 9"/>
              <p:cNvSpPr txBox="1">
                <a:spLocks noChangeArrowheads="1"/>
              </p:cNvSpPr>
              <p:nvPr/>
            </p:nvSpPr>
            <p:spPr bwMode="auto">
              <a:xfrm>
                <a:off x="2506" y="864"/>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2586" name="Text Box 10"/>
              <p:cNvSpPr txBox="1">
                <a:spLocks noChangeArrowheads="1"/>
              </p:cNvSpPr>
              <p:nvPr/>
            </p:nvSpPr>
            <p:spPr bwMode="auto">
              <a:xfrm>
                <a:off x="2304" y="1186"/>
                <a:ext cx="54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Betrag</a:t>
                </a:r>
              </a:p>
            </p:txBody>
          </p:sp>
          <p:sp>
            <p:nvSpPr>
              <p:cNvPr id="152587" name="Text Box 11"/>
              <p:cNvSpPr txBox="1">
                <a:spLocks noChangeArrowheads="1"/>
              </p:cNvSpPr>
              <p:nvPr/>
            </p:nvSpPr>
            <p:spPr bwMode="auto">
              <a:xfrm>
                <a:off x="2304" y="1714"/>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2588" name="Text Box 12"/>
              <p:cNvSpPr txBox="1">
                <a:spLocks noChangeArrowheads="1"/>
              </p:cNvSpPr>
              <p:nvPr/>
            </p:nvSpPr>
            <p:spPr bwMode="auto">
              <a:xfrm>
                <a:off x="2304" y="1858"/>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2589" name="Text Box 13"/>
              <p:cNvSpPr txBox="1">
                <a:spLocks noChangeArrowheads="1"/>
              </p:cNvSpPr>
              <p:nvPr/>
            </p:nvSpPr>
            <p:spPr bwMode="auto">
              <a:xfrm>
                <a:off x="2304" y="2002"/>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grpSp>
          <p:nvGrpSpPr>
            <p:cNvPr id="152590" name="Group 14"/>
            <p:cNvGrpSpPr>
              <a:grpSpLocks/>
            </p:cNvGrpSpPr>
            <p:nvPr/>
          </p:nvGrpSpPr>
          <p:grpSpPr bwMode="auto">
            <a:xfrm>
              <a:off x="4320" y="1152"/>
              <a:ext cx="922" cy="1440"/>
              <a:chOff x="4080" y="1104"/>
              <a:chExt cx="922" cy="1440"/>
            </a:xfrm>
          </p:grpSpPr>
          <p:grpSp>
            <p:nvGrpSpPr>
              <p:cNvPr id="152591" name="Group 15"/>
              <p:cNvGrpSpPr>
                <a:grpSpLocks/>
              </p:cNvGrpSpPr>
              <p:nvPr/>
            </p:nvGrpSpPr>
            <p:grpSpPr bwMode="auto">
              <a:xfrm>
                <a:off x="4090" y="1104"/>
                <a:ext cx="912" cy="1440"/>
                <a:chOff x="1536" y="2592"/>
                <a:chExt cx="864" cy="960"/>
              </a:xfrm>
            </p:grpSpPr>
            <p:sp>
              <p:nvSpPr>
                <p:cNvPr id="152592" name="Rectangle 16"/>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3" name="Line 17"/>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4" name="Line 18"/>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2595" name="Text Box 19"/>
              <p:cNvSpPr txBox="1">
                <a:spLocks noChangeArrowheads="1"/>
              </p:cNvSpPr>
              <p:nvPr/>
            </p:nvSpPr>
            <p:spPr bwMode="auto">
              <a:xfrm>
                <a:off x="4176" y="1200"/>
                <a:ext cx="7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Customer</a:t>
                </a:r>
                <a:endParaRPr lang="en-US" altLang="en-US" sz="1800">
                  <a:solidFill>
                    <a:schemeClr val="tx1"/>
                  </a:solidFill>
                  <a:latin typeface="Palatino" charset="0"/>
                </a:endParaRPr>
              </a:p>
            </p:txBody>
          </p:sp>
          <p:sp>
            <p:nvSpPr>
              <p:cNvPr id="152596" name="Text Box 20"/>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sp>
          <p:nvSpPr>
            <p:cNvPr id="152597" name="Text Box 21"/>
            <p:cNvSpPr txBox="1">
              <a:spLocks noChangeArrowheads="1"/>
            </p:cNvSpPr>
            <p:nvPr/>
          </p:nvSpPr>
          <p:spPr bwMode="auto">
            <a:xfrm>
              <a:off x="4320" y="1776"/>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sp>
          <p:nvSpPr>
            <p:cNvPr id="152598" name="Text Box 22"/>
            <p:cNvSpPr txBox="1">
              <a:spLocks noChangeArrowheads="1"/>
            </p:cNvSpPr>
            <p:nvPr/>
          </p:nvSpPr>
          <p:spPr bwMode="auto">
            <a:xfrm>
              <a:off x="2304" y="1440"/>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grpSp>
          <p:nvGrpSpPr>
            <p:cNvPr id="152599" name="Group 23"/>
            <p:cNvGrpSpPr>
              <a:grpSpLocks/>
            </p:cNvGrpSpPr>
            <p:nvPr/>
          </p:nvGrpSpPr>
          <p:grpSpPr bwMode="auto">
            <a:xfrm>
              <a:off x="2364" y="1413"/>
              <a:ext cx="804" cy="280"/>
              <a:chOff x="1056" y="1545"/>
              <a:chExt cx="804" cy="613"/>
            </a:xfrm>
          </p:grpSpPr>
          <p:sp>
            <p:nvSpPr>
              <p:cNvPr id="152600" name="Text Box 24"/>
              <p:cNvSpPr txBox="1">
                <a:spLocks noChangeArrowheads="1"/>
              </p:cNvSpPr>
              <p:nvPr/>
            </p:nvSpPr>
            <p:spPr bwMode="auto">
              <a:xfrm>
                <a:off x="1056" y="1729"/>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lang="en-US" altLang="en-US" sz="1800">
                    <a:solidFill>
                      <a:schemeClr val="bg1"/>
                    </a:solidFill>
                    <a:latin typeface="Palatino" charset="0"/>
                  </a:rPr>
                  <a:t>AccountId</a:t>
                </a:r>
              </a:p>
            </p:txBody>
          </p:sp>
          <p:sp>
            <p:nvSpPr>
              <p:cNvPr id="152601" name="Text Box 25"/>
              <p:cNvSpPr txBox="1">
                <a:spLocks noChangeArrowheads="1"/>
              </p:cNvSpPr>
              <p:nvPr/>
            </p:nvSpPr>
            <p:spPr bwMode="auto">
              <a:xfrm>
                <a:off x="1056" y="1545"/>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lang="en-US" altLang="en-US" sz="1800">
                    <a:solidFill>
                      <a:schemeClr val="tx1"/>
                    </a:solidFill>
                    <a:latin typeface="Palatino" charset="0"/>
                  </a:rPr>
                  <a:t>AccountId</a:t>
                </a:r>
              </a:p>
            </p:txBody>
          </p:sp>
        </p:grpSp>
        <p:grpSp>
          <p:nvGrpSpPr>
            <p:cNvPr id="152602" name="Group 26"/>
            <p:cNvGrpSpPr>
              <a:grpSpLocks/>
            </p:cNvGrpSpPr>
            <p:nvPr/>
          </p:nvGrpSpPr>
          <p:grpSpPr bwMode="auto">
            <a:xfrm>
              <a:off x="576" y="1344"/>
              <a:ext cx="922" cy="1440"/>
              <a:chOff x="4080" y="1104"/>
              <a:chExt cx="922" cy="1440"/>
            </a:xfrm>
          </p:grpSpPr>
          <p:grpSp>
            <p:nvGrpSpPr>
              <p:cNvPr id="152603" name="Group 27"/>
              <p:cNvGrpSpPr>
                <a:grpSpLocks/>
              </p:cNvGrpSpPr>
              <p:nvPr/>
            </p:nvGrpSpPr>
            <p:grpSpPr bwMode="auto">
              <a:xfrm>
                <a:off x="4090" y="1104"/>
                <a:ext cx="912" cy="1440"/>
                <a:chOff x="1536" y="2592"/>
                <a:chExt cx="864" cy="960"/>
              </a:xfrm>
            </p:grpSpPr>
            <p:sp>
              <p:nvSpPr>
                <p:cNvPr id="152604" name="Rectangle 28"/>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5" name="Line 29"/>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6" name="Line 30"/>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2607" name="Text Box 31"/>
              <p:cNvSpPr txBox="1">
                <a:spLocks noChangeArrowheads="1"/>
              </p:cNvSpPr>
              <p:nvPr/>
            </p:nvSpPr>
            <p:spPr bwMode="auto">
              <a:xfrm>
                <a:off x="4176" y="1200"/>
                <a:ext cx="4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Bank</a:t>
                </a:r>
                <a:endParaRPr lang="en-US" altLang="en-US" sz="1800">
                  <a:solidFill>
                    <a:schemeClr val="tx1"/>
                  </a:solidFill>
                  <a:latin typeface="Palatino" charset="0"/>
                </a:endParaRPr>
              </a:p>
            </p:txBody>
          </p:sp>
          <p:sp>
            <p:nvSpPr>
              <p:cNvPr id="152608" name="Text Box 32"/>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grpSp>
      <p:sp>
        <p:nvSpPr>
          <p:cNvPr id="152609" name="Line 33"/>
          <p:cNvSpPr>
            <a:spLocks noChangeShapeType="1"/>
          </p:cNvSpPr>
          <p:nvPr/>
        </p:nvSpPr>
        <p:spPr bwMode="auto">
          <a:xfrm>
            <a:off x="5105400" y="2209800"/>
            <a:ext cx="1752600" cy="83820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0" name="Text Box 34"/>
          <p:cNvSpPr txBox="1">
            <a:spLocks noChangeArrowheads="1"/>
          </p:cNvSpPr>
          <p:nvPr/>
        </p:nvSpPr>
        <p:spPr bwMode="auto">
          <a:xfrm>
            <a:off x="3471863" y="3962400"/>
            <a:ext cx="30353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latin typeface="Palatino" charset="0"/>
              </a:rPr>
              <a:t>1) Find New Objects</a:t>
            </a:r>
            <a:endParaRPr lang="en-US" altLang="en-US">
              <a:solidFill>
                <a:schemeClr val="tx1"/>
              </a:solidFill>
              <a:latin typeface="Palatino" charset="0"/>
            </a:endParaRPr>
          </a:p>
        </p:txBody>
      </p:sp>
      <p:sp>
        <p:nvSpPr>
          <p:cNvPr id="152611" name="Text Box 35"/>
          <p:cNvSpPr txBox="1">
            <a:spLocks noChangeArrowheads="1"/>
          </p:cNvSpPr>
          <p:nvPr/>
        </p:nvSpPr>
        <p:spPr bwMode="auto">
          <a:xfrm>
            <a:off x="1803400" y="4495800"/>
            <a:ext cx="63706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3333FF"/>
                </a:solidFill>
                <a:latin typeface="Palatino" charset="0"/>
              </a:rPr>
              <a:t>2) Iterate on Names, Attributes and Methods</a:t>
            </a:r>
            <a:endParaRPr lang="en-US" altLang="en-US">
              <a:solidFill>
                <a:srgbClr val="C0C0C0"/>
              </a:solidFill>
              <a:latin typeface="Palatino" charset="0"/>
            </a:endParaRPr>
          </a:p>
        </p:txBody>
      </p:sp>
      <p:sp>
        <p:nvSpPr>
          <p:cNvPr id="152612" name="Text Box 36"/>
          <p:cNvSpPr txBox="1">
            <a:spLocks noChangeArrowheads="1"/>
          </p:cNvSpPr>
          <p:nvPr/>
        </p:nvSpPr>
        <p:spPr bwMode="auto">
          <a:xfrm>
            <a:off x="2457450" y="5029200"/>
            <a:ext cx="5864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C0128"/>
                </a:solidFill>
                <a:latin typeface="Palatino" charset="0"/>
              </a:rPr>
              <a:t>3) Find Associations between Objects</a:t>
            </a:r>
            <a:endParaRPr lang="en-US" altLang="en-US">
              <a:solidFill>
                <a:schemeClr val="tx1"/>
              </a:solidFill>
              <a:latin typeface="Palatino" charset="0"/>
            </a:endParaRPr>
          </a:p>
        </p:txBody>
      </p:sp>
      <p:sp>
        <p:nvSpPr>
          <p:cNvPr id="152613" name="Text Box 37"/>
          <p:cNvSpPr txBox="1">
            <a:spLocks noChangeArrowheads="1"/>
          </p:cNvSpPr>
          <p:nvPr/>
        </p:nvSpPr>
        <p:spPr bwMode="auto">
          <a:xfrm>
            <a:off x="5810250" y="2224088"/>
            <a:ext cx="590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Has</a:t>
            </a:r>
          </a:p>
        </p:txBody>
      </p:sp>
      <p:sp>
        <p:nvSpPr>
          <p:cNvPr id="152614" name="Text Box 38"/>
          <p:cNvSpPr txBox="1">
            <a:spLocks noChangeArrowheads="1"/>
          </p:cNvSpPr>
          <p:nvPr/>
        </p:nvSpPr>
        <p:spPr bwMode="auto">
          <a:xfrm>
            <a:off x="3260725" y="5486400"/>
            <a:ext cx="34575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C0128"/>
                </a:solidFill>
                <a:latin typeface="Palatino" charset="0"/>
              </a:rPr>
              <a:t>4) Label the assocations</a:t>
            </a:r>
          </a:p>
        </p:txBody>
      </p:sp>
      <p:sp>
        <p:nvSpPr>
          <p:cNvPr id="152615" name="Text Box 39"/>
          <p:cNvSpPr txBox="1">
            <a:spLocks noChangeArrowheads="1"/>
          </p:cNvSpPr>
          <p:nvPr/>
        </p:nvSpPr>
        <p:spPr bwMode="auto">
          <a:xfrm>
            <a:off x="1597025" y="5929313"/>
            <a:ext cx="67865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C0128"/>
                </a:solidFill>
                <a:latin typeface="Palatino" charset="0"/>
              </a:rPr>
              <a:t>5) Determine the multiplicity of the assocations</a:t>
            </a:r>
          </a:p>
        </p:txBody>
      </p:sp>
      <p:sp>
        <p:nvSpPr>
          <p:cNvPr id="152616" name="Text Box 40"/>
          <p:cNvSpPr txBox="1">
            <a:spLocks noChangeArrowheads="1"/>
          </p:cNvSpPr>
          <p:nvPr/>
        </p:nvSpPr>
        <p:spPr bwMode="auto">
          <a:xfrm>
            <a:off x="5181600" y="1981200"/>
            <a:ext cx="3651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3200">
                <a:solidFill>
                  <a:schemeClr val="tx1"/>
                </a:solidFill>
                <a:latin typeface="Palatino"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152609"/>
                                        </p:tgtEl>
                                        <p:attrNameLst>
                                          <p:attrName>style.visibility</p:attrName>
                                        </p:attrNameLst>
                                      </p:cBhvr>
                                      <p:to>
                                        <p:strVal val="visible"/>
                                      </p:to>
                                    </p:set>
                                    <p:anim calcmode="lin" valueType="num">
                                      <p:cBhvr additive="base">
                                        <p:cTn id="11" dur="500"/>
                                        <p:tgtEl>
                                          <p:spTgt spid="152609"/>
                                        </p:tgtEl>
                                        <p:attrNameLst>
                                          <p:attrName>ppt_x</p:attrName>
                                        </p:attrNameLst>
                                      </p:cBhvr>
                                      <p:tavLst>
                                        <p:tav tm="0">
                                          <p:val>
                                            <p:strVal val="#ppt_x-#ppt_w*1.125000"/>
                                          </p:val>
                                        </p:tav>
                                        <p:tav tm="100000">
                                          <p:val>
                                            <p:strVal val="#ppt_x"/>
                                          </p:val>
                                        </p:tav>
                                      </p:tavLst>
                                    </p:anim>
                                    <p:animEffect transition="in" filter="wipe(right)">
                                      <p:cBhvr>
                                        <p:cTn id="12" dur="500"/>
                                        <p:tgtEl>
                                          <p:spTgt spid="152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6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26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26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52616"/>
                                        </p:tgtEl>
                                        <p:attrNameLst>
                                          <p:attrName>style.visibility</p:attrName>
                                        </p:attrNameLst>
                                      </p:cBhvr>
                                      <p:to>
                                        <p:strVal val="visible"/>
                                      </p:to>
                                    </p:set>
                                    <p:anim calcmode="lin" valueType="num">
                                      <p:cBhvr>
                                        <p:cTn id="29" dur="1000" fill="hold"/>
                                        <p:tgtEl>
                                          <p:spTgt spid="152616"/>
                                        </p:tgtEl>
                                        <p:attrNameLst>
                                          <p:attrName>ppt_w</p:attrName>
                                        </p:attrNameLst>
                                      </p:cBhvr>
                                      <p:tavLst>
                                        <p:tav tm="0">
                                          <p:val>
                                            <p:fltVal val="0"/>
                                          </p:val>
                                        </p:tav>
                                        <p:tav tm="100000">
                                          <p:val>
                                            <p:strVal val="#ppt_w"/>
                                          </p:val>
                                        </p:tav>
                                      </p:tavLst>
                                    </p:anim>
                                    <p:anim calcmode="lin" valueType="num">
                                      <p:cBhvr>
                                        <p:cTn id="30" dur="1000" fill="hold"/>
                                        <p:tgtEl>
                                          <p:spTgt spid="152616"/>
                                        </p:tgtEl>
                                        <p:attrNameLst>
                                          <p:attrName>ppt_h</p:attrName>
                                        </p:attrNameLst>
                                      </p:cBhvr>
                                      <p:tavLst>
                                        <p:tav tm="0">
                                          <p:val>
                                            <p:fltVal val="0"/>
                                          </p:val>
                                        </p:tav>
                                        <p:tav tm="100000">
                                          <p:val>
                                            <p:strVal val="#ppt_h"/>
                                          </p:val>
                                        </p:tav>
                                      </p:tavLst>
                                    </p:anim>
                                    <p:anim calcmode="lin" valueType="num">
                                      <p:cBhvr>
                                        <p:cTn id="31" dur="1000" fill="hold"/>
                                        <p:tgtEl>
                                          <p:spTgt spid="15261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526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9" grpId="0" animBg="1"/>
      <p:bldP spid="152612" grpId="0" autoUpdateAnimBg="0"/>
      <p:bldP spid="152613" grpId="0" autoUpdateAnimBg="0"/>
      <p:bldP spid="152614" grpId="0" autoUpdateAnimBg="0"/>
      <p:bldP spid="152615" grpId="0" autoUpdateAnimBg="0"/>
      <p:bldP spid="15261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19100" y="222250"/>
            <a:ext cx="8458200" cy="863600"/>
          </a:xfrm>
        </p:spPr>
        <p:txBody>
          <a:bodyPr/>
          <a:lstStyle/>
          <a:p>
            <a:r>
              <a:rPr lang="en-US" altLang="en-US"/>
              <a:t>Practice Object Modeling: Iterate, Categorize!</a:t>
            </a:r>
          </a:p>
        </p:txBody>
      </p:sp>
      <p:grpSp>
        <p:nvGrpSpPr>
          <p:cNvPr id="153625" name="Group 25"/>
          <p:cNvGrpSpPr>
            <a:grpSpLocks/>
          </p:cNvGrpSpPr>
          <p:nvPr/>
        </p:nvGrpSpPr>
        <p:grpSpPr bwMode="auto">
          <a:xfrm>
            <a:off x="6858000" y="1143000"/>
            <a:ext cx="1577975" cy="2286000"/>
            <a:chOff x="4080" y="1104"/>
            <a:chExt cx="922" cy="1440"/>
          </a:xfrm>
        </p:grpSpPr>
        <p:grpSp>
          <p:nvGrpSpPr>
            <p:cNvPr id="153626" name="Group 26"/>
            <p:cNvGrpSpPr>
              <a:grpSpLocks/>
            </p:cNvGrpSpPr>
            <p:nvPr/>
          </p:nvGrpSpPr>
          <p:grpSpPr bwMode="auto">
            <a:xfrm>
              <a:off x="4090" y="1104"/>
              <a:ext cx="912" cy="1440"/>
              <a:chOff x="1536" y="2592"/>
              <a:chExt cx="864" cy="960"/>
            </a:xfrm>
          </p:grpSpPr>
          <p:sp>
            <p:nvSpPr>
              <p:cNvPr id="153627" name="Rectangle 27"/>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8" name="Line 28"/>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9" name="Line 29"/>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30" name="Text Box 30"/>
            <p:cNvSpPr txBox="1">
              <a:spLocks noChangeArrowheads="1"/>
            </p:cNvSpPr>
            <p:nvPr/>
          </p:nvSpPr>
          <p:spPr bwMode="auto">
            <a:xfrm>
              <a:off x="4176" y="1200"/>
              <a:ext cx="70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Customer</a:t>
              </a:r>
              <a:endParaRPr lang="en-US" altLang="en-US" sz="1800">
                <a:solidFill>
                  <a:schemeClr val="tx1"/>
                </a:solidFill>
                <a:latin typeface="Palatino" charset="0"/>
              </a:endParaRPr>
            </a:p>
          </p:txBody>
        </p:sp>
        <p:sp>
          <p:nvSpPr>
            <p:cNvPr id="153631" name="Text Box 31"/>
            <p:cNvSpPr txBox="1">
              <a:spLocks noChangeArrowheads="1"/>
            </p:cNvSpPr>
            <p:nvPr/>
          </p:nvSpPr>
          <p:spPr bwMode="auto">
            <a:xfrm>
              <a:off x="4080" y="1522"/>
              <a:ext cx="47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sp>
        <p:nvSpPr>
          <p:cNvPr id="153632" name="Text Box 32"/>
          <p:cNvSpPr txBox="1">
            <a:spLocks noChangeArrowheads="1"/>
          </p:cNvSpPr>
          <p:nvPr/>
        </p:nvSpPr>
        <p:spPr bwMode="auto">
          <a:xfrm>
            <a:off x="6858000" y="2819400"/>
            <a:ext cx="1581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grpSp>
        <p:nvGrpSpPr>
          <p:cNvPr id="153633" name="Group 33"/>
          <p:cNvGrpSpPr>
            <a:grpSpLocks/>
          </p:cNvGrpSpPr>
          <p:nvPr/>
        </p:nvGrpSpPr>
        <p:grpSpPr bwMode="auto">
          <a:xfrm>
            <a:off x="3657600" y="914400"/>
            <a:ext cx="1530350" cy="2325688"/>
            <a:chOff x="2304" y="768"/>
            <a:chExt cx="964" cy="1465"/>
          </a:xfrm>
        </p:grpSpPr>
        <p:grpSp>
          <p:nvGrpSpPr>
            <p:cNvPr id="153634" name="Group 34"/>
            <p:cNvGrpSpPr>
              <a:grpSpLocks/>
            </p:cNvGrpSpPr>
            <p:nvPr/>
          </p:nvGrpSpPr>
          <p:grpSpPr bwMode="auto">
            <a:xfrm>
              <a:off x="2304" y="768"/>
              <a:ext cx="964" cy="1465"/>
              <a:chOff x="2304" y="768"/>
              <a:chExt cx="964" cy="1465"/>
            </a:xfrm>
          </p:grpSpPr>
          <p:grpSp>
            <p:nvGrpSpPr>
              <p:cNvPr id="153635" name="Group 35"/>
              <p:cNvGrpSpPr>
                <a:grpSpLocks/>
              </p:cNvGrpSpPr>
              <p:nvPr/>
            </p:nvGrpSpPr>
            <p:grpSpPr bwMode="auto">
              <a:xfrm>
                <a:off x="2314" y="768"/>
                <a:ext cx="912" cy="1440"/>
                <a:chOff x="1536" y="2592"/>
                <a:chExt cx="864" cy="960"/>
              </a:xfrm>
            </p:grpSpPr>
            <p:sp>
              <p:nvSpPr>
                <p:cNvPr id="153636" name="Rectangle 36"/>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7" name="Line 37"/>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8" name="Line 38"/>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39" name="Text Box 39"/>
              <p:cNvSpPr txBox="1">
                <a:spLocks noChangeArrowheads="1"/>
              </p:cNvSpPr>
              <p:nvPr/>
            </p:nvSpPr>
            <p:spPr bwMode="auto">
              <a:xfrm>
                <a:off x="2506" y="864"/>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3640" name="Text Box 40"/>
              <p:cNvSpPr txBox="1">
                <a:spLocks noChangeArrowheads="1"/>
              </p:cNvSpPr>
              <p:nvPr/>
            </p:nvSpPr>
            <p:spPr bwMode="auto">
              <a:xfrm>
                <a:off x="2304" y="1186"/>
                <a:ext cx="6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Amount</a:t>
                </a:r>
              </a:p>
            </p:txBody>
          </p:sp>
          <p:sp>
            <p:nvSpPr>
              <p:cNvPr id="153641" name="Text Box 41"/>
              <p:cNvSpPr txBox="1">
                <a:spLocks noChangeArrowheads="1"/>
              </p:cNvSpPr>
              <p:nvPr/>
            </p:nvSpPr>
            <p:spPr bwMode="auto">
              <a:xfrm>
                <a:off x="2304" y="1714"/>
                <a:ext cx="73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Deposit()</a:t>
                </a:r>
              </a:p>
            </p:txBody>
          </p:sp>
          <p:sp>
            <p:nvSpPr>
              <p:cNvPr id="153642" name="Text Box 42"/>
              <p:cNvSpPr txBox="1">
                <a:spLocks noChangeArrowheads="1"/>
              </p:cNvSpPr>
              <p:nvPr/>
            </p:nvSpPr>
            <p:spPr bwMode="auto">
              <a:xfrm>
                <a:off x="2304" y="1858"/>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3643" name="Text Box 43"/>
              <p:cNvSpPr txBox="1">
                <a:spLocks noChangeArrowheads="1"/>
              </p:cNvSpPr>
              <p:nvPr/>
            </p:nvSpPr>
            <p:spPr bwMode="auto">
              <a:xfrm>
                <a:off x="2304" y="2002"/>
                <a:ext cx="96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GetBalance()</a:t>
                </a:r>
              </a:p>
            </p:txBody>
          </p:sp>
        </p:grpSp>
        <p:sp>
          <p:nvSpPr>
            <p:cNvPr id="153644" name="Text Box 44"/>
            <p:cNvSpPr txBox="1">
              <a:spLocks noChangeArrowheads="1"/>
            </p:cNvSpPr>
            <p:nvPr/>
          </p:nvSpPr>
          <p:spPr bwMode="auto">
            <a:xfrm>
              <a:off x="2304" y="1440"/>
              <a:ext cx="90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CustomerId</a:t>
              </a:r>
            </a:p>
          </p:txBody>
        </p:sp>
        <p:grpSp>
          <p:nvGrpSpPr>
            <p:cNvPr id="153645" name="Group 45"/>
            <p:cNvGrpSpPr>
              <a:grpSpLocks/>
            </p:cNvGrpSpPr>
            <p:nvPr/>
          </p:nvGrpSpPr>
          <p:grpSpPr bwMode="auto">
            <a:xfrm>
              <a:off x="2364" y="1413"/>
              <a:ext cx="804" cy="280"/>
              <a:chOff x="1056" y="1545"/>
              <a:chExt cx="804" cy="613"/>
            </a:xfrm>
          </p:grpSpPr>
          <p:sp>
            <p:nvSpPr>
              <p:cNvPr id="153646" name="Text Box 46"/>
              <p:cNvSpPr txBox="1">
                <a:spLocks noChangeArrowheads="1"/>
              </p:cNvSpPr>
              <p:nvPr/>
            </p:nvSpPr>
            <p:spPr bwMode="auto">
              <a:xfrm>
                <a:off x="1056" y="1729"/>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lang="en-US" altLang="en-US" sz="1800">
                    <a:solidFill>
                      <a:schemeClr val="bg1"/>
                    </a:solidFill>
                    <a:latin typeface="Palatino" charset="0"/>
                  </a:rPr>
                  <a:t>AccountId</a:t>
                </a:r>
              </a:p>
            </p:txBody>
          </p:sp>
          <p:sp>
            <p:nvSpPr>
              <p:cNvPr id="153647" name="Text Box 47"/>
              <p:cNvSpPr txBox="1">
                <a:spLocks noChangeArrowheads="1"/>
              </p:cNvSpPr>
              <p:nvPr/>
            </p:nvSpPr>
            <p:spPr bwMode="auto">
              <a:xfrm>
                <a:off x="1056" y="1545"/>
                <a:ext cx="804" cy="429"/>
              </a:xfrm>
              <a:prstGeom prst="rect">
                <a:avLst/>
              </a:prstGeom>
              <a:solidFill>
                <a:schemeClr val="accent1"/>
              </a:solidFill>
              <a:ln>
                <a:noFill/>
              </a:ln>
              <a:effectLst/>
              <a:extLst>
                <a:ext uri="{91240B29-F687-4F45-9708-019B960494DF}">
                  <a14:hiddenLine xmlns:a14="http://schemas.microsoft.com/office/drawing/2010/main" w="12700">
                    <a:solidFill>
                      <a:srgbClr val="FC012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lang="en-US" altLang="en-US" sz="1800">
                    <a:solidFill>
                      <a:schemeClr val="tx1"/>
                    </a:solidFill>
                    <a:latin typeface="Palatino" charset="0"/>
                  </a:rPr>
                  <a:t>AccountId</a:t>
                </a:r>
              </a:p>
            </p:txBody>
          </p:sp>
        </p:grpSp>
      </p:grpSp>
      <p:grpSp>
        <p:nvGrpSpPr>
          <p:cNvPr id="153648" name="Group 48"/>
          <p:cNvGrpSpPr>
            <a:grpSpLocks/>
          </p:cNvGrpSpPr>
          <p:nvPr/>
        </p:nvGrpSpPr>
        <p:grpSpPr bwMode="auto">
          <a:xfrm>
            <a:off x="838200" y="1143000"/>
            <a:ext cx="1463675" cy="2286000"/>
            <a:chOff x="4080" y="1104"/>
            <a:chExt cx="922" cy="1440"/>
          </a:xfrm>
        </p:grpSpPr>
        <p:grpSp>
          <p:nvGrpSpPr>
            <p:cNvPr id="153649" name="Group 49"/>
            <p:cNvGrpSpPr>
              <a:grpSpLocks/>
            </p:cNvGrpSpPr>
            <p:nvPr/>
          </p:nvGrpSpPr>
          <p:grpSpPr bwMode="auto">
            <a:xfrm>
              <a:off x="4090" y="1104"/>
              <a:ext cx="912" cy="1440"/>
              <a:chOff x="1536" y="2592"/>
              <a:chExt cx="864" cy="960"/>
            </a:xfrm>
          </p:grpSpPr>
          <p:sp>
            <p:nvSpPr>
              <p:cNvPr id="153650" name="Rectangle 50"/>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1" name="Line 51"/>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2" name="Line 52"/>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53" name="Text Box 53"/>
            <p:cNvSpPr txBox="1">
              <a:spLocks noChangeArrowheads="1"/>
            </p:cNvSpPr>
            <p:nvPr/>
          </p:nvSpPr>
          <p:spPr bwMode="auto">
            <a:xfrm>
              <a:off x="4176" y="1200"/>
              <a:ext cx="46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Bank</a:t>
              </a:r>
              <a:endParaRPr lang="en-US" altLang="en-US" sz="1800">
                <a:solidFill>
                  <a:schemeClr val="tx1"/>
                </a:solidFill>
                <a:latin typeface="Palatino" charset="0"/>
              </a:endParaRPr>
            </a:p>
          </p:txBody>
        </p:sp>
        <p:sp>
          <p:nvSpPr>
            <p:cNvPr id="153654" name="Text Box 54"/>
            <p:cNvSpPr txBox="1">
              <a:spLocks noChangeArrowheads="1"/>
            </p:cNvSpPr>
            <p:nvPr/>
          </p:nvSpPr>
          <p:spPr bwMode="auto">
            <a:xfrm>
              <a:off x="4080" y="1522"/>
              <a:ext cx="5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Name</a:t>
              </a:r>
            </a:p>
          </p:txBody>
        </p:sp>
      </p:grpSp>
      <p:sp>
        <p:nvSpPr>
          <p:cNvPr id="153655" name="Line 55"/>
          <p:cNvSpPr>
            <a:spLocks noChangeShapeType="1"/>
          </p:cNvSpPr>
          <p:nvPr/>
        </p:nvSpPr>
        <p:spPr bwMode="auto">
          <a:xfrm>
            <a:off x="5105400" y="1752600"/>
            <a:ext cx="1752600" cy="838200"/>
          </a:xfrm>
          <a:prstGeom prst="line">
            <a:avLst/>
          </a:prstGeom>
          <a:noFill/>
          <a:ln w="28575">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6" name="Text Box 56"/>
          <p:cNvSpPr txBox="1">
            <a:spLocks noChangeArrowheads="1"/>
          </p:cNvSpPr>
          <p:nvPr/>
        </p:nvSpPr>
        <p:spPr bwMode="auto">
          <a:xfrm>
            <a:off x="5810250" y="1766888"/>
            <a:ext cx="5905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Has</a:t>
            </a:r>
          </a:p>
        </p:txBody>
      </p:sp>
      <p:sp>
        <p:nvSpPr>
          <p:cNvPr id="153657" name="Text Box 57"/>
          <p:cNvSpPr txBox="1">
            <a:spLocks noChangeArrowheads="1"/>
          </p:cNvSpPr>
          <p:nvPr/>
        </p:nvSpPr>
        <p:spPr bwMode="auto">
          <a:xfrm>
            <a:off x="5181600" y="1524000"/>
            <a:ext cx="3651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3200">
                <a:solidFill>
                  <a:schemeClr val="tx1"/>
                </a:solidFill>
                <a:latin typeface="Palatino" charset="0"/>
              </a:rPr>
              <a:t>*</a:t>
            </a:r>
          </a:p>
        </p:txBody>
      </p:sp>
      <p:sp>
        <p:nvSpPr>
          <p:cNvPr id="153659" name="Text Box 59"/>
          <p:cNvSpPr txBox="1">
            <a:spLocks noChangeArrowheads="1"/>
          </p:cNvSpPr>
          <p:nvPr/>
        </p:nvSpPr>
        <p:spPr bwMode="auto">
          <a:xfrm>
            <a:off x="3276600" y="1447800"/>
            <a:ext cx="36512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3200">
                <a:solidFill>
                  <a:schemeClr val="tx1"/>
                </a:solidFill>
                <a:latin typeface="Palatino" charset="0"/>
              </a:rPr>
              <a:t>*</a:t>
            </a:r>
          </a:p>
        </p:txBody>
      </p:sp>
      <p:grpSp>
        <p:nvGrpSpPr>
          <p:cNvPr id="153674" name="Group 74"/>
          <p:cNvGrpSpPr>
            <a:grpSpLocks/>
          </p:cNvGrpSpPr>
          <p:nvPr/>
        </p:nvGrpSpPr>
        <p:grpSpPr bwMode="auto">
          <a:xfrm>
            <a:off x="2260600" y="1905000"/>
            <a:ext cx="1397000" cy="455613"/>
            <a:chOff x="1424" y="1200"/>
            <a:chExt cx="880" cy="287"/>
          </a:xfrm>
        </p:grpSpPr>
        <p:sp>
          <p:nvSpPr>
            <p:cNvPr id="153658" name="Line 58"/>
            <p:cNvSpPr>
              <a:spLocks noChangeShapeType="1"/>
            </p:cNvSpPr>
            <p:nvPr/>
          </p:nvSpPr>
          <p:spPr bwMode="auto">
            <a:xfrm flipH="1">
              <a:off x="1488" y="1200"/>
              <a:ext cx="816" cy="144"/>
            </a:xfrm>
            <a:prstGeom prst="line">
              <a:avLst/>
            </a:prstGeom>
            <a:noFill/>
            <a:ln w="38100">
              <a:solidFill>
                <a:schemeClr val="tx1"/>
              </a:solidFill>
              <a:round/>
              <a:headEnd/>
              <a:tailEnd type="diamond"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0" name="AutoShape 60"/>
            <p:cNvSpPr>
              <a:spLocks noChangeArrowheads="1"/>
            </p:cNvSpPr>
            <p:nvPr/>
          </p:nvSpPr>
          <p:spPr bwMode="auto">
            <a:xfrm>
              <a:off x="1424" y="1208"/>
              <a:ext cx="165" cy="279"/>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3670" name="Group 70"/>
          <p:cNvGrpSpPr>
            <a:grpSpLocks/>
          </p:cNvGrpSpPr>
          <p:nvPr/>
        </p:nvGrpSpPr>
        <p:grpSpPr bwMode="auto">
          <a:xfrm>
            <a:off x="1752600" y="3140075"/>
            <a:ext cx="2235200" cy="3108325"/>
            <a:chOff x="1104" y="1978"/>
            <a:chExt cx="1408" cy="1958"/>
          </a:xfrm>
        </p:grpSpPr>
        <p:grpSp>
          <p:nvGrpSpPr>
            <p:cNvPr id="153603" name="Group 3"/>
            <p:cNvGrpSpPr>
              <a:grpSpLocks/>
            </p:cNvGrpSpPr>
            <p:nvPr/>
          </p:nvGrpSpPr>
          <p:grpSpPr bwMode="auto">
            <a:xfrm>
              <a:off x="1114" y="2496"/>
              <a:ext cx="912" cy="1440"/>
              <a:chOff x="1536" y="2592"/>
              <a:chExt cx="864" cy="960"/>
            </a:xfrm>
          </p:grpSpPr>
          <p:sp>
            <p:nvSpPr>
              <p:cNvPr id="153604" name="Rectangle 4"/>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05" name="Line 5"/>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06" name="Line 6"/>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07" name="Text Box 7"/>
            <p:cNvSpPr txBox="1">
              <a:spLocks noChangeArrowheads="1"/>
            </p:cNvSpPr>
            <p:nvPr/>
          </p:nvSpPr>
          <p:spPr bwMode="auto">
            <a:xfrm>
              <a:off x="1248" y="2544"/>
              <a:ext cx="6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Savings</a:t>
              </a:r>
            </a:p>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3608" name="Text Box 8"/>
            <p:cNvSpPr txBox="1">
              <a:spLocks noChangeArrowheads="1"/>
            </p:cNvSpPr>
            <p:nvPr/>
          </p:nvSpPr>
          <p:spPr bwMode="auto">
            <a:xfrm>
              <a:off x="1104" y="3586"/>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3661" name="AutoShape 61"/>
            <p:cNvSpPr>
              <a:spLocks noChangeArrowheads="1"/>
            </p:cNvSpPr>
            <p:nvPr/>
          </p:nvSpPr>
          <p:spPr bwMode="auto">
            <a:xfrm rot="2722303">
              <a:off x="2322" y="1992"/>
              <a:ext cx="204" cy="17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4" name="Line 64"/>
            <p:cNvSpPr>
              <a:spLocks noChangeShapeType="1"/>
            </p:cNvSpPr>
            <p:nvPr/>
          </p:nvSpPr>
          <p:spPr bwMode="auto">
            <a:xfrm flipV="1">
              <a:off x="1560" y="2136"/>
              <a:ext cx="800" cy="3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3671" name="Group 71"/>
          <p:cNvGrpSpPr>
            <a:grpSpLocks/>
          </p:cNvGrpSpPr>
          <p:nvPr/>
        </p:nvGrpSpPr>
        <p:grpSpPr bwMode="auto">
          <a:xfrm>
            <a:off x="3641725" y="3162300"/>
            <a:ext cx="1463675" cy="3086100"/>
            <a:chOff x="2294" y="1992"/>
            <a:chExt cx="922" cy="1944"/>
          </a:xfrm>
        </p:grpSpPr>
        <p:grpSp>
          <p:nvGrpSpPr>
            <p:cNvPr id="153609" name="Group 9"/>
            <p:cNvGrpSpPr>
              <a:grpSpLocks/>
            </p:cNvGrpSpPr>
            <p:nvPr/>
          </p:nvGrpSpPr>
          <p:grpSpPr bwMode="auto">
            <a:xfrm>
              <a:off x="2304" y="2496"/>
              <a:ext cx="912" cy="1440"/>
              <a:chOff x="1536" y="2592"/>
              <a:chExt cx="864" cy="960"/>
            </a:xfrm>
          </p:grpSpPr>
          <p:sp>
            <p:nvSpPr>
              <p:cNvPr id="153610" name="Rectangle 10"/>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1" name="Line 11"/>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2" name="Line 12"/>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13" name="Text Box 13"/>
            <p:cNvSpPr txBox="1">
              <a:spLocks noChangeArrowheads="1"/>
            </p:cNvSpPr>
            <p:nvPr/>
          </p:nvSpPr>
          <p:spPr bwMode="auto">
            <a:xfrm>
              <a:off x="2438" y="2544"/>
              <a:ext cx="74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3333FF"/>
                  </a:solidFill>
                  <a:latin typeface="Palatino" charset="0"/>
                </a:rPr>
                <a:t>Checking</a:t>
              </a:r>
            </a:p>
            <a:p>
              <a:pPr algn="l"/>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3614" name="Text Box 14"/>
            <p:cNvSpPr txBox="1">
              <a:spLocks noChangeArrowheads="1"/>
            </p:cNvSpPr>
            <p:nvPr/>
          </p:nvSpPr>
          <p:spPr bwMode="auto">
            <a:xfrm>
              <a:off x="2294" y="3586"/>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3665" name="AutoShape 65"/>
            <p:cNvSpPr>
              <a:spLocks noChangeArrowheads="1"/>
            </p:cNvSpPr>
            <p:nvPr/>
          </p:nvSpPr>
          <p:spPr bwMode="auto">
            <a:xfrm rot="-6418">
              <a:off x="2626" y="1992"/>
              <a:ext cx="204" cy="17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7" name="Line 67"/>
            <p:cNvSpPr>
              <a:spLocks noChangeShapeType="1"/>
            </p:cNvSpPr>
            <p:nvPr/>
          </p:nvSpPr>
          <p:spPr bwMode="auto">
            <a:xfrm>
              <a:off x="2744" y="216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3672" name="Group 72"/>
          <p:cNvGrpSpPr>
            <a:grpSpLocks/>
          </p:cNvGrpSpPr>
          <p:nvPr/>
        </p:nvGrpSpPr>
        <p:grpSpPr bwMode="auto">
          <a:xfrm>
            <a:off x="4673600" y="3114675"/>
            <a:ext cx="2413000" cy="3133725"/>
            <a:chOff x="2944" y="1962"/>
            <a:chExt cx="1520" cy="1974"/>
          </a:xfrm>
        </p:grpSpPr>
        <p:grpSp>
          <p:nvGrpSpPr>
            <p:cNvPr id="153615" name="Group 15"/>
            <p:cNvGrpSpPr>
              <a:grpSpLocks/>
            </p:cNvGrpSpPr>
            <p:nvPr/>
          </p:nvGrpSpPr>
          <p:grpSpPr bwMode="auto">
            <a:xfrm>
              <a:off x="3552" y="2496"/>
              <a:ext cx="912" cy="1440"/>
              <a:chOff x="1536" y="2592"/>
              <a:chExt cx="864" cy="960"/>
            </a:xfrm>
          </p:grpSpPr>
          <p:sp>
            <p:nvSpPr>
              <p:cNvPr id="153616" name="Rectangle 16"/>
              <p:cNvSpPr>
                <a:spLocks noChangeArrowheads="1"/>
              </p:cNvSpPr>
              <p:nvPr/>
            </p:nvSpPr>
            <p:spPr bwMode="auto">
              <a:xfrm>
                <a:off x="1536" y="2592"/>
                <a:ext cx="864" cy="96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7" name="Line 17"/>
              <p:cNvSpPr>
                <a:spLocks noChangeShapeType="1"/>
              </p:cNvSpPr>
              <p:nvPr/>
            </p:nvSpPr>
            <p:spPr bwMode="auto">
              <a:xfrm>
                <a:off x="1536" y="2880"/>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8" name="Line 18"/>
              <p:cNvSpPr>
                <a:spLocks noChangeShapeType="1"/>
              </p:cNvSpPr>
              <p:nvPr/>
            </p:nvSpPr>
            <p:spPr bwMode="auto">
              <a:xfrm>
                <a:off x="1536" y="321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619" name="Text Box 19"/>
            <p:cNvSpPr txBox="1">
              <a:spLocks noChangeArrowheads="1"/>
            </p:cNvSpPr>
            <p:nvPr/>
          </p:nvSpPr>
          <p:spPr bwMode="auto">
            <a:xfrm>
              <a:off x="3686" y="2544"/>
              <a:ext cx="748"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3333FF"/>
                  </a:solidFill>
                  <a:latin typeface="Palatino" charset="0"/>
                </a:rPr>
                <a:t>Mortgage</a:t>
              </a:r>
            </a:p>
            <a:p>
              <a:r>
                <a:rPr lang="en-US" altLang="en-US" sz="1800">
                  <a:solidFill>
                    <a:srgbClr val="3333FF"/>
                  </a:solidFill>
                  <a:latin typeface="Palatino" charset="0"/>
                </a:rPr>
                <a:t>Account</a:t>
              </a:r>
              <a:endParaRPr lang="en-US" altLang="en-US" sz="1800">
                <a:solidFill>
                  <a:schemeClr val="tx1"/>
                </a:solidFill>
                <a:latin typeface="Palatino" charset="0"/>
              </a:endParaRPr>
            </a:p>
          </p:txBody>
        </p:sp>
        <p:sp>
          <p:nvSpPr>
            <p:cNvPr id="153620" name="Text Box 20"/>
            <p:cNvSpPr txBox="1">
              <a:spLocks noChangeArrowheads="1"/>
            </p:cNvSpPr>
            <p:nvPr/>
          </p:nvSpPr>
          <p:spPr bwMode="auto">
            <a:xfrm>
              <a:off x="3542" y="3586"/>
              <a:ext cx="8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chemeClr val="tx1"/>
                  </a:solidFill>
                  <a:latin typeface="Palatino" charset="0"/>
                </a:rPr>
                <a:t>Withdraw()</a:t>
              </a:r>
            </a:p>
          </p:txBody>
        </p:sp>
        <p:sp>
          <p:nvSpPr>
            <p:cNvPr id="153666" name="AutoShape 66"/>
            <p:cNvSpPr>
              <a:spLocks noChangeArrowheads="1"/>
            </p:cNvSpPr>
            <p:nvPr/>
          </p:nvSpPr>
          <p:spPr bwMode="auto">
            <a:xfrm rot="-3324731">
              <a:off x="2930" y="1976"/>
              <a:ext cx="204" cy="17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8" name="Line 68"/>
            <p:cNvSpPr>
              <a:spLocks noChangeShapeType="1"/>
            </p:cNvSpPr>
            <p:nvPr/>
          </p:nvSpPr>
          <p:spPr bwMode="auto">
            <a:xfrm>
              <a:off x="3096" y="2112"/>
              <a:ext cx="904"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36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153655"/>
                                        </p:tgtEl>
                                        <p:attrNameLst>
                                          <p:attrName>style.visibility</p:attrName>
                                        </p:attrNameLst>
                                      </p:cBhvr>
                                      <p:to>
                                        <p:strVal val="visible"/>
                                      </p:to>
                                    </p:set>
                                    <p:anim calcmode="lin" valueType="num">
                                      <p:cBhvr additive="base">
                                        <p:cTn id="11" dur="500"/>
                                        <p:tgtEl>
                                          <p:spTgt spid="153655"/>
                                        </p:tgtEl>
                                        <p:attrNameLst>
                                          <p:attrName>ppt_x</p:attrName>
                                        </p:attrNameLst>
                                      </p:cBhvr>
                                      <p:tavLst>
                                        <p:tav tm="0">
                                          <p:val>
                                            <p:strVal val="#ppt_x-#ppt_w*1.125000"/>
                                          </p:val>
                                        </p:tav>
                                        <p:tav tm="100000">
                                          <p:val>
                                            <p:strVal val="#ppt_x"/>
                                          </p:val>
                                        </p:tav>
                                      </p:tavLst>
                                    </p:anim>
                                    <p:animEffect transition="in" filter="wipe(right)">
                                      <p:cBhvr>
                                        <p:cTn id="12" dur="500"/>
                                        <p:tgtEl>
                                          <p:spTgt spid="153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56"/>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nodeType="afterEffect">
                                  <p:stCondLst>
                                    <p:cond delay="2000"/>
                                  </p:stCondLst>
                                  <p:childTnLst>
                                    <p:set>
                                      <p:cBhvr>
                                        <p:cTn id="19" dur="1" fill="hold">
                                          <p:stCondLst>
                                            <p:cond delay="499"/>
                                          </p:stCondLst>
                                        </p:cTn>
                                        <p:tgtEl>
                                          <p:spTgt spid="1536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3674"/>
                                        </p:tgtEl>
                                        <p:attrNameLst>
                                          <p:attrName>style.visibility</p:attrName>
                                        </p:attrNameLst>
                                      </p:cBhvr>
                                      <p:to>
                                        <p:strVal val="visible"/>
                                      </p:to>
                                    </p:set>
                                    <p:anim calcmode="lin" valueType="num">
                                      <p:cBhvr additive="base">
                                        <p:cTn id="24" dur="500" fill="hold"/>
                                        <p:tgtEl>
                                          <p:spTgt spid="153674"/>
                                        </p:tgtEl>
                                        <p:attrNameLst>
                                          <p:attrName>ppt_x</p:attrName>
                                        </p:attrNameLst>
                                      </p:cBhvr>
                                      <p:tavLst>
                                        <p:tav tm="0">
                                          <p:val>
                                            <p:strVal val="0-#ppt_w/2"/>
                                          </p:val>
                                        </p:tav>
                                        <p:tav tm="100000">
                                          <p:val>
                                            <p:strVal val="#ppt_x"/>
                                          </p:val>
                                        </p:tav>
                                      </p:tavLst>
                                    </p:anim>
                                    <p:anim calcmode="lin" valueType="num">
                                      <p:cBhvr additive="base">
                                        <p:cTn id="25" dur="500" fill="hold"/>
                                        <p:tgtEl>
                                          <p:spTgt spid="15367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grpId="0" nodeType="afterEffect">
                                  <p:stCondLst>
                                    <p:cond delay="5000"/>
                                  </p:stCondLst>
                                  <p:childTnLst>
                                    <p:set>
                                      <p:cBhvr>
                                        <p:cTn id="28" dur="1" fill="hold">
                                          <p:stCondLst>
                                            <p:cond delay="499"/>
                                          </p:stCondLst>
                                        </p:cTn>
                                        <p:tgtEl>
                                          <p:spTgt spid="153632"/>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Laser"/>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53657"/>
                                        </p:tgtEl>
                                        <p:attrNameLst>
                                          <p:attrName>style.visibility</p:attrName>
                                        </p:attrNameLst>
                                      </p:cBhvr>
                                      <p:to>
                                        <p:strVal val="visible"/>
                                      </p:to>
                                    </p:set>
                                    <p:anim calcmode="lin" valueType="num">
                                      <p:cBhvr>
                                        <p:cTn id="33" dur="1000" fill="hold"/>
                                        <p:tgtEl>
                                          <p:spTgt spid="153657"/>
                                        </p:tgtEl>
                                        <p:attrNameLst>
                                          <p:attrName>ppt_w</p:attrName>
                                        </p:attrNameLst>
                                      </p:cBhvr>
                                      <p:tavLst>
                                        <p:tav tm="0">
                                          <p:val>
                                            <p:fltVal val="0"/>
                                          </p:val>
                                        </p:tav>
                                        <p:tav tm="100000">
                                          <p:val>
                                            <p:strVal val="#ppt_w"/>
                                          </p:val>
                                        </p:tav>
                                      </p:tavLst>
                                    </p:anim>
                                    <p:anim calcmode="lin" valueType="num">
                                      <p:cBhvr>
                                        <p:cTn id="34" dur="1000" fill="hold"/>
                                        <p:tgtEl>
                                          <p:spTgt spid="153657"/>
                                        </p:tgtEl>
                                        <p:attrNameLst>
                                          <p:attrName>ppt_h</p:attrName>
                                        </p:attrNameLst>
                                      </p:cBhvr>
                                      <p:tavLst>
                                        <p:tav tm="0">
                                          <p:val>
                                            <p:fltVal val="0"/>
                                          </p:val>
                                        </p:tav>
                                        <p:tav tm="100000">
                                          <p:val>
                                            <p:strVal val="#ppt_h"/>
                                          </p:val>
                                        </p:tav>
                                      </p:tavLst>
                                    </p:anim>
                                    <p:anim calcmode="lin" valueType="num">
                                      <p:cBhvr>
                                        <p:cTn id="35" dur="1000" fill="hold"/>
                                        <p:tgtEl>
                                          <p:spTgt spid="153657"/>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536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153659"/>
                                        </p:tgtEl>
                                        <p:attrNameLst>
                                          <p:attrName>style.visibility</p:attrName>
                                        </p:attrNameLst>
                                      </p:cBhvr>
                                      <p:to>
                                        <p:strVal val="visible"/>
                                      </p:to>
                                    </p:set>
                                    <p:anim calcmode="lin" valueType="num">
                                      <p:cBhvr>
                                        <p:cTn id="41" dur="1000" fill="hold"/>
                                        <p:tgtEl>
                                          <p:spTgt spid="153659"/>
                                        </p:tgtEl>
                                        <p:attrNameLst>
                                          <p:attrName>ppt_w</p:attrName>
                                        </p:attrNameLst>
                                      </p:cBhvr>
                                      <p:tavLst>
                                        <p:tav tm="0">
                                          <p:val>
                                            <p:fltVal val="0"/>
                                          </p:val>
                                        </p:tav>
                                        <p:tav tm="100000">
                                          <p:val>
                                            <p:strVal val="#ppt_w"/>
                                          </p:val>
                                        </p:tav>
                                      </p:tavLst>
                                    </p:anim>
                                    <p:anim calcmode="lin" valueType="num">
                                      <p:cBhvr>
                                        <p:cTn id="42" dur="1000" fill="hold"/>
                                        <p:tgtEl>
                                          <p:spTgt spid="153659"/>
                                        </p:tgtEl>
                                        <p:attrNameLst>
                                          <p:attrName>ppt_h</p:attrName>
                                        </p:attrNameLst>
                                      </p:cBhvr>
                                      <p:tavLst>
                                        <p:tav tm="0">
                                          <p:val>
                                            <p:fltVal val="0"/>
                                          </p:val>
                                        </p:tav>
                                        <p:tav tm="100000">
                                          <p:val>
                                            <p:strVal val="#ppt_h"/>
                                          </p:val>
                                        </p:tav>
                                      </p:tavLst>
                                    </p:anim>
                                    <p:anim calcmode="lin" valueType="num">
                                      <p:cBhvr>
                                        <p:cTn id="43" dur="1000" fill="hold"/>
                                        <p:tgtEl>
                                          <p:spTgt spid="153659"/>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536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nodeType="clickEffect">
                                  <p:stCondLst>
                                    <p:cond delay="0"/>
                                  </p:stCondLst>
                                  <p:childTnLst>
                                    <p:set>
                                      <p:cBhvr>
                                        <p:cTn id="48" dur="1" fill="hold">
                                          <p:stCondLst>
                                            <p:cond delay="0"/>
                                          </p:stCondLst>
                                        </p:cTn>
                                        <p:tgtEl>
                                          <p:spTgt spid="153670"/>
                                        </p:tgtEl>
                                        <p:attrNameLst>
                                          <p:attrName>style.visibility</p:attrName>
                                        </p:attrNameLst>
                                      </p:cBhvr>
                                      <p:to>
                                        <p:strVal val="visible"/>
                                      </p:to>
                                    </p:set>
                                    <p:anim calcmode="lin" valueType="num">
                                      <p:cBhvr additive="base">
                                        <p:cTn id="49" dur="500" fill="hold"/>
                                        <p:tgtEl>
                                          <p:spTgt spid="153670"/>
                                        </p:tgtEl>
                                        <p:attrNameLst>
                                          <p:attrName>ppt_x</p:attrName>
                                        </p:attrNameLst>
                                      </p:cBhvr>
                                      <p:tavLst>
                                        <p:tav tm="0">
                                          <p:val>
                                            <p:strVal val="0-#ppt_w/2"/>
                                          </p:val>
                                        </p:tav>
                                        <p:tav tm="100000">
                                          <p:val>
                                            <p:strVal val="#ppt_x"/>
                                          </p:val>
                                        </p:tav>
                                      </p:tavLst>
                                    </p:anim>
                                    <p:anim calcmode="lin" valueType="num">
                                      <p:cBhvr additive="base">
                                        <p:cTn id="50" dur="500" fill="hold"/>
                                        <p:tgtEl>
                                          <p:spTgt spid="15367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53671"/>
                                        </p:tgtEl>
                                        <p:attrNameLst>
                                          <p:attrName>style.visibility</p:attrName>
                                        </p:attrNameLst>
                                      </p:cBhvr>
                                      <p:to>
                                        <p:strVal val="visible"/>
                                      </p:to>
                                    </p:set>
                                    <p:anim calcmode="lin" valueType="num">
                                      <p:cBhvr additive="base">
                                        <p:cTn id="55" dur="500" fill="hold"/>
                                        <p:tgtEl>
                                          <p:spTgt spid="153671"/>
                                        </p:tgtEl>
                                        <p:attrNameLst>
                                          <p:attrName>ppt_x</p:attrName>
                                        </p:attrNameLst>
                                      </p:cBhvr>
                                      <p:tavLst>
                                        <p:tav tm="0">
                                          <p:val>
                                            <p:strVal val="#ppt_x"/>
                                          </p:val>
                                        </p:tav>
                                        <p:tav tm="100000">
                                          <p:val>
                                            <p:strVal val="#ppt_x"/>
                                          </p:val>
                                        </p:tav>
                                      </p:tavLst>
                                    </p:anim>
                                    <p:anim calcmode="lin" valueType="num">
                                      <p:cBhvr additive="base">
                                        <p:cTn id="56" dur="500" fill="hold"/>
                                        <p:tgtEl>
                                          <p:spTgt spid="15367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6" fill="hold" nodeType="clickEffect">
                                  <p:stCondLst>
                                    <p:cond delay="0"/>
                                  </p:stCondLst>
                                  <p:childTnLst>
                                    <p:set>
                                      <p:cBhvr>
                                        <p:cTn id="60" dur="1" fill="hold">
                                          <p:stCondLst>
                                            <p:cond delay="0"/>
                                          </p:stCondLst>
                                        </p:cTn>
                                        <p:tgtEl>
                                          <p:spTgt spid="153672"/>
                                        </p:tgtEl>
                                        <p:attrNameLst>
                                          <p:attrName>style.visibility</p:attrName>
                                        </p:attrNameLst>
                                      </p:cBhvr>
                                      <p:to>
                                        <p:strVal val="visible"/>
                                      </p:to>
                                    </p:set>
                                    <p:anim calcmode="lin" valueType="num">
                                      <p:cBhvr additive="base">
                                        <p:cTn id="61" dur="500" fill="hold"/>
                                        <p:tgtEl>
                                          <p:spTgt spid="153672"/>
                                        </p:tgtEl>
                                        <p:attrNameLst>
                                          <p:attrName>ppt_x</p:attrName>
                                        </p:attrNameLst>
                                      </p:cBhvr>
                                      <p:tavLst>
                                        <p:tav tm="0">
                                          <p:val>
                                            <p:strVal val="1+#ppt_w/2"/>
                                          </p:val>
                                        </p:tav>
                                        <p:tav tm="100000">
                                          <p:val>
                                            <p:strVal val="#ppt_x"/>
                                          </p:val>
                                        </p:tav>
                                      </p:tavLst>
                                    </p:anim>
                                    <p:anim calcmode="lin" valueType="num">
                                      <p:cBhvr additive="base">
                                        <p:cTn id="62" dur="500" fill="hold"/>
                                        <p:tgtEl>
                                          <p:spTgt spid="1536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2" grpId="0" autoUpdateAnimBg="0"/>
      <p:bldP spid="153655" grpId="0" animBg="1"/>
      <p:bldP spid="153656" grpId="0" autoUpdateAnimBg="0"/>
      <p:bldP spid="153657" grpId="0" autoUpdateAnimBg="0"/>
      <p:bldP spid="15365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Packages	</a:t>
            </a:r>
          </a:p>
        </p:txBody>
      </p:sp>
      <p:sp>
        <p:nvSpPr>
          <p:cNvPr id="166915" name="Rectangle 3"/>
          <p:cNvSpPr>
            <a:spLocks noGrp="1" noChangeArrowheads="1"/>
          </p:cNvSpPr>
          <p:nvPr>
            <p:ph type="body" idx="1"/>
          </p:nvPr>
        </p:nvSpPr>
        <p:spPr>
          <a:xfrm>
            <a:off x="355600" y="1149350"/>
            <a:ext cx="8255000" cy="4800600"/>
          </a:xfrm>
        </p:spPr>
        <p:txBody>
          <a:bodyPr/>
          <a:lstStyle/>
          <a:p>
            <a:pPr>
              <a:lnSpc>
                <a:spcPct val="80000"/>
              </a:lnSpc>
            </a:pPr>
            <a:r>
              <a:rPr lang="en-US" altLang="en-US"/>
              <a:t>A package is a UML mechanism for organizing elements into groups  (usually not an application domain concept)</a:t>
            </a:r>
          </a:p>
          <a:p>
            <a:pPr>
              <a:lnSpc>
                <a:spcPct val="80000"/>
              </a:lnSpc>
            </a:pPr>
            <a:r>
              <a:rPr lang="en-US" altLang="en-US"/>
              <a:t>Packages are the basic grouping construct with which you may organize UML models to increase their readability.</a:t>
            </a:r>
          </a:p>
          <a:p>
            <a:pPr>
              <a:lnSpc>
                <a:spcPct val="80000"/>
              </a:lnSpc>
            </a:pPr>
            <a:endParaRPr lang="en-US" altLang="en-US"/>
          </a:p>
          <a:p>
            <a:pPr>
              <a:lnSpc>
                <a:spcPct val="80000"/>
              </a:lnSpc>
            </a:pPr>
            <a:endParaRPr lang="en-US" altLang="en-US"/>
          </a:p>
          <a:p>
            <a:pPr>
              <a:lnSpc>
                <a:spcPct val="80000"/>
              </a:lnSpc>
            </a:pPr>
            <a:endParaRPr lang="en-US" altLang="en-US"/>
          </a:p>
          <a:p>
            <a:pPr>
              <a:lnSpc>
                <a:spcPct val="80000"/>
              </a:lnSpc>
            </a:pPr>
            <a:endParaRPr lang="en-US" altLang="en-US"/>
          </a:p>
          <a:p>
            <a:pPr>
              <a:lnSpc>
                <a:spcPct val="80000"/>
              </a:lnSpc>
            </a:pPr>
            <a:endParaRPr lang="en-US" altLang="en-US"/>
          </a:p>
          <a:p>
            <a:pPr>
              <a:lnSpc>
                <a:spcPct val="80000"/>
              </a:lnSpc>
            </a:pPr>
            <a:endParaRPr lang="en-US" altLang="en-US"/>
          </a:p>
          <a:p>
            <a:pPr>
              <a:lnSpc>
                <a:spcPct val="80000"/>
              </a:lnSpc>
            </a:pPr>
            <a:r>
              <a:rPr lang="en-US" altLang="en-US"/>
              <a:t>A complex system can be decomposed into subsystems, where each subsystem is modeled as a package</a:t>
            </a:r>
          </a:p>
        </p:txBody>
      </p:sp>
      <p:sp>
        <p:nvSpPr>
          <p:cNvPr id="166920" name="Rectangle 8"/>
          <p:cNvSpPr>
            <a:spLocks noChangeArrowheads="1"/>
          </p:cNvSpPr>
          <p:nvPr/>
        </p:nvSpPr>
        <p:spPr bwMode="auto">
          <a:xfrm>
            <a:off x="4324350" y="2921000"/>
            <a:ext cx="20955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21" name="Rectangle 9"/>
          <p:cNvSpPr>
            <a:spLocks noChangeArrowheads="1"/>
          </p:cNvSpPr>
          <p:nvPr/>
        </p:nvSpPr>
        <p:spPr bwMode="auto">
          <a:xfrm>
            <a:off x="4387850" y="3181350"/>
            <a:ext cx="2020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DispatcherInterface</a:t>
            </a:r>
            <a:endParaRPr lang="en-US" altLang="en-US" b="0"/>
          </a:p>
        </p:txBody>
      </p:sp>
      <p:sp>
        <p:nvSpPr>
          <p:cNvPr id="166922" name="Rectangle 10"/>
          <p:cNvSpPr>
            <a:spLocks noChangeArrowheads="1"/>
          </p:cNvSpPr>
          <p:nvPr/>
        </p:nvSpPr>
        <p:spPr bwMode="auto">
          <a:xfrm>
            <a:off x="2520950" y="4064000"/>
            <a:ext cx="18796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23" name="Rectangle 11"/>
          <p:cNvSpPr>
            <a:spLocks noChangeArrowheads="1"/>
          </p:cNvSpPr>
          <p:nvPr/>
        </p:nvSpPr>
        <p:spPr bwMode="auto">
          <a:xfrm>
            <a:off x="2854325" y="4324350"/>
            <a:ext cx="12763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Notification</a:t>
            </a:r>
            <a:endParaRPr lang="en-US" altLang="en-US" b="0"/>
          </a:p>
        </p:txBody>
      </p:sp>
      <p:sp>
        <p:nvSpPr>
          <p:cNvPr id="166924" name="Rectangle 12"/>
          <p:cNvSpPr>
            <a:spLocks noChangeArrowheads="1"/>
          </p:cNvSpPr>
          <p:nvPr/>
        </p:nvSpPr>
        <p:spPr bwMode="auto">
          <a:xfrm>
            <a:off x="4870450" y="4127500"/>
            <a:ext cx="1981200" cy="647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25" name="Rectangle 13"/>
          <p:cNvSpPr>
            <a:spLocks noChangeArrowheads="1"/>
          </p:cNvSpPr>
          <p:nvPr/>
        </p:nvSpPr>
        <p:spPr bwMode="auto">
          <a:xfrm>
            <a:off x="4884738" y="4387850"/>
            <a:ext cx="1914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IncidentManagement</a:t>
            </a:r>
            <a:endParaRPr lang="en-US" altLang="en-US" b="0"/>
          </a:p>
        </p:txBody>
      </p:sp>
      <p:sp>
        <p:nvSpPr>
          <p:cNvPr id="166934" name="Line 22"/>
          <p:cNvSpPr>
            <a:spLocks noChangeShapeType="1"/>
          </p:cNvSpPr>
          <p:nvPr/>
        </p:nvSpPr>
        <p:spPr bwMode="auto">
          <a:xfrm flipH="1">
            <a:off x="3943350" y="4013200"/>
            <a:ext cx="1270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35" name="Freeform 23"/>
          <p:cNvSpPr>
            <a:spLocks/>
          </p:cNvSpPr>
          <p:nvPr/>
        </p:nvSpPr>
        <p:spPr bwMode="auto">
          <a:xfrm>
            <a:off x="3943350" y="3975100"/>
            <a:ext cx="139700" cy="76200"/>
          </a:xfrm>
          <a:custGeom>
            <a:avLst/>
            <a:gdLst>
              <a:gd name="T0" fmla="*/ 88 w 88"/>
              <a:gd name="T1" fmla="*/ 40 h 48"/>
              <a:gd name="T2" fmla="*/ 0 w 88"/>
              <a:gd name="T3" fmla="*/ 48 h 48"/>
              <a:gd name="T4" fmla="*/ 64 w 88"/>
              <a:gd name="T5" fmla="*/ 0 h 48"/>
            </a:gdLst>
            <a:ahLst/>
            <a:cxnLst>
              <a:cxn ang="0">
                <a:pos x="T0" y="T1"/>
              </a:cxn>
              <a:cxn ang="0">
                <a:pos x="T2" y="T3"/>
              </a:cxn>
              <a:cxn ang="0">
                <a:pos x="T4" y="T5"/>
              </a:cxn>
            </a:cxnLst>
            <a:rect l="0" t="0" r="r" b="b"/>
            <a:pathLst>
              <a:path w="88" h="48">
                <a:moveTo>
                  <a:pt x="88" y="40"/>
                </a:moveTo>
                <a:lnTo>
                  <a:pt x="0" y="48"/>
                </a:lnTo>
                <a:lnTo>
                  <a:pt x="6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36" name="Line 24"/>
          <p:cNvSpPr>
            <a:spLocks noChangeShapeType="1"/>
          </p:cNvSpPr>
          <p:nvPr/>
        </p:nvSpPr>
        <p:spPr bwMode="auto">
          <a:xfrm flipH="1">
            <a:off x="5200650" y="3556000"/>
            <a:ext cx="50800" cy="12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37" name="Line 25"/>
          <p:cNvSpPr>
            <a:spLocks noChangeShapeType="1"/>
          </p:cNvSpPr>
          <p:nvPr/>
        </p:nvSpPr>
        <p:spPr bwMode="auto">
          <a:xfrm flipH="1">
            <a:off x="5035550" y="3606800"/>
            <a:ext cx="889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38" name="Line 26"/>
          <p:cNvSpPr>
            <a:spLocks noChangeShapeType="1"/>
          </p:cNvSpPr>
          <p:nvPr/>
        </p:nvSpPr>
        <p:spPr bwMode="auto">
          <a:xfrm flipH="1">
            <a:off x="4870450" y="36703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39" name="Line 27"/>
          <p:cNvSpPr>
            <a:spLocks noChangeShapeType="1"/>
          </p:cNvSpPr>
          <p:nvPr/>
        </p:nvSpPr>
        <p:spPr bwMode="auto">
          <a:xfrm flipH="1">
            <a:off x="4692650" y="3733800"/>
            <a:ext cx="1016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0" name="Line 28"/>
          <p:cNvSpPr>
            <a:spLocks noChangeShapeType="1"/>
          </p:cNvSpPr>
          <p:nvPr/>
        </p:nvSpPr>
        <p:spPr bwMode="auto">
          <a:xfrm flipH="1">
            <a:off x="4527550" y="37973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1" name="Line 29"/>
          <p:cNvSpPr>
            <a:spLocks noChangeShapeType="1"/>
          </p:cNvSpPr>
          <p:nvPr/>
        </p:nvSpPr>
        <p:spPr bwMode="auto">
          <a:xfrm flipH="1">
            <a:off x="4362450" y="3860800"/>
            <a:ext cx="889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2" name="Line 30"/>
          <p:cNvSpPr>
            <a:spLocks noChangeShapeType="1"/>
          </p:cNvSpPr>
          <p:nvPr/>
        </p:nvSpPr>
        <p:spPr bwMode="auto">
          <a:xfrm flipH="1">
            <a:off x="4184650" y="3924300"/>
            <a:ext cx="101600" cy="38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3" name="Line 31"/>
          <p:cNvSpPr>
            <a:spLocks noChangeShapeType="1"/>
          </p:cNvSpPr>
          <p:nvPr/>
        </p:nvSpPr>
        <p:spPr bwMode="auto">
          <a:xfrm flipH="1">
            <a:off x="4070350" y="39878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4" name="Line 32"/>
          <p:cNvSpPr>
            <a:spLocks noChangeShapeType="1"/>
          </p:cNvSpPr>
          <p:nvPr/>
        </p:nvSpPr>
        <p:spPr bwMode="auto">
          <a:xfrm>
            <a:off x="6013450" y="4038600"/>
            <a:ext cx="114300"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5" name="Freeform 33"/>
          <p:cNvSpPr>
            <a:spLocks/>
          </p:cNvSpPr>
          <p:nvPr/>
        </p:nvSpPr>
        <p:spPr bwMode="auto">
          <a:xfrm>
            <a:off x="6000750" y="4013200"/>
            <a:ext cx="127000" cy="101600"/>
          </a:xfrm>
          <a:custGeom>
            <a:avLst/>
            <a:gdLst>
              <a:gd name="T0" fmla="*/ 24 w 80"/>
              <a:gd name="T1" fmla="*/ 0 h 64"/>
              <a:gd name="T2" fmla="*/ 80 w 80"/>
              <a:gd name="T3" fmla="*/ 64 h 64"/>
              <a:gd name="T4" fmla="*/ 0 w 80"/>
              <a:gd name="T5" fmla="*/ 40 h 64"/>
            </a:gdLst>
            <a:ahLst/>
            <a:cxnLst>
              <a:cxn ang="0">
                <a:pos x="T0" y="T1"/>
              </a:cxn>
              <a:cxn ang="0">
                <a:pos x="T2" y="T3"/>
              </a:cxn>
              <a:cxn ang="0">
                <a:pos x="T4" y="T5"/>
              </a:cxn>
            </a:cxnLst>
            <a:rect l="0" t="0" r="r" b="b"/>
            <a:pathLst>
              <a:path w="80" h="64">
                <a:moveTo>
                  <a:pt x="24" y="0"/>
                </a:moveTo>
                <a:lnTo>
                  <a:pt x="80" y="64"/>
                </a:lnTo>
                <a:lnTo>
                  <a:pt x="0" y="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46" name="Line 34"/>
          <p:cNvSpPr>
            <a:spLocks noChangeShapeType="1"/>
          </p:cNvSpPr>
          <p:nvPr/>
        </p:nvSpPr>
        <p:spPr bwMode="auto">
          <a:xfrm>
            <a:off x="5251450" y="35560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7" name="Line 35"/>
          <p:cNvSpPr>
            <a:spLocks noChangeShapeType="1"/>
          </p:cNvSpPr>
          <p:nvPr/>
        </p:nvSpPr>
        <p:spPr bwMode="auto">
          <a:xfrm>
            <a:off x="5365750" y="36322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8" name="Line 36"/>
          <p:cNvSpPr>
            <a:spLocks noChangeShapeType="1"/>
          </p:cNvSpPr>
          <p:nvPr/>
        </p:nvSpPr>
        <p:spPr bwMode="auto">
          <a:xfrm>
            <a:off x="5518150" y="37211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49" name="Line 37"/>
          <p:cNvSpPr>
            <a:spLocks noChangeShapeType="1"/>
          </p:cNvSpPr>
          <p:nvPr/>
        </p:nvSpPr>
        <p:spPr bwMode="auto">
          <a:xfrm>
            <a:off x="5670550" y="3822700"/>
            <a:ext cx="762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50" name="Line 38"/>
          <p:cNvSpPr>
            <a:spLocks noChangeShapeType="1"/>
          </p:cNvSpPr>
          <p:nvPr/>
        </p:nvSpPr>
        <p:spPr bwMode="auto">
          <a:xfrm>
            <a:off x="5822950" y="3924300"/>
            <a:ext cx="88900" cy="50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51" name="Line 39"/>
          <p:cNvSpPr>
            <a:spLocks noChangeShapeType="1"/>
          </p:cNvSpPr>
          <p:nvPr/>
        </p:nvSpPr>
        <p:spPr bwMode="auto">
          <a:xfrm>
            <a:off x="5975350" y="4013200"/>
            <a:ext cx="38100" cy="25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6953" name="Freeform 41"/>
          <p:cNvSpPr>
            <a:spLocks/>
          </p:cNvSpPr>
          <p:nvPr/>
        </p:nvSpPr>
        <p:spPr bwMode="auto">
          <a:xfrm>
            <a:off x="4870450" y="3873500"/>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Lst>
            <a:ahLst/>
            <a:cxnLst>
              <a:cxn ang="0">
                <a:pos x="T0" y="T1"/>
              </a:cxn>
              <a:cxn ang="0">
                <a:pos x="T2" y="T3"/>
              </a:cxn>
              <a:cxn ang="0">
                <a:pos x="T4" y="T5"/>
              </a:cxn>
              <a:cxn ang="0">
                <a:pos x="T6" y="T7"/>
              </a:cxn>
              <a:cxn ang="0">
                <a:pos x="T8" y="T9"/>
              </a:cxn>
            </a:cxnLst>
            <a:rect l="0" t="0" r="r" b="b"/>
            <a:pathLst>
              <a:path w="392" h="160">
                <a:moveTo>
                  <a:pt x="0" y="160"/>
                </a:moveTo>
                <a:lnTo>
                  <a:pt x="72" y="0"/>
                </a:lnTo>
                <a:lnTo>
                  <a:pt x="320" y="0"/>
                </a:lnTo>
                <a:lnTo>
                  <a:pt x="392" y="160"/>
                </a:lnTo>
                <a:lnTo>
                  <a:pt x="0" y="16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54" name="Freeform 42"/>
          <p:cNvSpPr>
            <a:spLocks/>
          </p:cNvSpPr>
          <p:nvPr/>
        </p:nvSpPr>
        <p:spPr bwMode="auto">
          <a:xfrm>
            <a:off x="4324350" y="2667000"/>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Lst>
            <a:ahLst/>
            <a:cxnLst>
              <a:cxn ang="0">
                <a:pos x="T0" y="T1"/>
              </a:cxn>
              <a:cxn ang="0">
                <a:pos x="T2" y="T3"/>
              </a:cxn>
              <a:cxn ang="0">
                <a:pos x="T4" y="T5"/>
              </a:cxn>
              <a:cxn ang="0">
                <a:pos x="T6" y="T7"/>
              </a:cxn>
              <a:cxn ang="0">
                <a:pos x="T8" y="T9"/>
              </a:cxn>
            </a:cxnLst>
            <a:rect l="0" t="0" r="r" b="b"/>
            <a:pathLst>
              <a:path w="392" h="160">
                <a:moveTo>
                  <a:pt x="0" y="160"/>
                </a:moveTo>
                <a:lnTo>
                  <a:pt x="72" y="0"/>
                </a:lnTo>
                <a:lnTo>
                  <a:pt x="320" y="0"/>
                </a:lnTo>
                <a:lnTo>
                  <a:pt x="392" y="160"/>
                </a:lnTo>
                <a:lnTo>
                  <a:pt x="0" y="16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6957" name="Freeform 45"/>
          <p:cNvSpPr>
            <a:spLocks/>
          </p:cNvSpPr>
          <p:nvPr/>
        </p:nvSpPr>
        <p:spPr bwMode="auto">
          <a:xfrm>
            <a:off x="2520950" y="3810000"/>
            <a:ext cx="622300" cy="254000"/>
          </a:xfrm>
          <a:custGeom>
            <a:avLst/>
            <a:gdLst>
              <a:gd name="T0" fmla="*/ 0 w 392"/>
              <a:gd name="T1" fmla="*/ 160 h 160"/>
              <a:gd name="T2" fmla="*/ 72 w 392"/>
              <a:gd name="T3" fmla="*/ 0 h 160"/>
              <a:gd name="T4" fmla="*/ 320 w 392"/>
              <a:gd name="T5" fmla="*/ 0 h 160"/>
              <a:gd name="T6" fmla="*/ 392 w 392"/>
              <a:gd name="T7" fmla="*/ 160 h 160"/>
              <a:gd name="T8" fmla="*/ 0 w 392"/>
              <a:gd name="T9" fmla="*/ 160 h 160"/>
            </a:gdLst>
            <a:ahLst/>
            <a:cxnLst>
              <a:cxn ang="0">
                <a:pos x="T0" y="T1"/>
              </a:cxn>
              <a:cxn ang="0">
                <a:pos x="T2" y="T3"/>
              </a:cxn>
              <a:cxn ang="0">
                <a:pos x="T4" y="T5"/>
              </a:cxn>
              <a:cxn ang="0">
                <a:pos x="T6" y="T7"/>
              </a:cxn>
              <a:cxn ang="0">
                <a:pos x="T8" y="T9"/>
              </a:cxn>
            </a:cxnLst>
            <a:rect l="0" t="0" r="r" b="b"/>
            <a:pathLst>
              <a:path w="392" h="160">
                <a:moveTo>
                  <a:pt x="0" y="160"/>
                </a:moveTo>
                <a:lnTo>
                  <a:pt x="72" y="0"/>
                </a:lnTo>
                <a:lnTo>
                  <a:pt x="320" y="0"/>
                </a:lnTo>
                <a:lnTo>
                  <a:pt x="392" y="160"/>
                </a:lnTo>
                <a:lnTo>
                  <a:pt x="0" y="16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UML sequence diagrams</a:t>
            </a:r>
          </a:p>
        </p:txBody>
      </p:sp>
      <p:sp>
        <p:nvSpPr>
          <p:cNvPr id="102404" name="Rectangle 4"/>
          <p:cNvSpPr>
            <a:spLocks noGrp="1" noChangeArrowheads="1"/>
          </p:cNvSpPr>
          <p:nvPr>
            <p:ph type="body" sz="half" idx="2"/>
          </p:nvPr>
        </p:nvSpPr>
        <p:spPr>
          <a:xfrm>
            <a:off x="4589463" y="1339850"/>
            <a:ext cx="4046537" cy="4800600"/>
          </a:xfrm>
        </p:spPr>
        <p:txBody>
          <a:bodyPr/>
          <a:lstStyle/>
          <a:p>
            <a:r>
              <a:rPr lang="en-US" altLang="en-US" sz="2000"/>
              <a:t>Used during requirements analysis</a:t>
            </a:r>
          </a:p>
          <a:p>
            <a:pPr lvl="1"/>
            <a:r>
              <a:rPr lang="en-US" altLang="en-US" sz="1800"/>
              <a:t>To refine use case descriptions</a:t>
            </a:r>
          </a:p>
          <a:p>
            <a:pPr lvl="1"/>
            <a:r>
              <a:rPr lang="en-US" altLang="en-US" sz="1800"/>
              <a:t>to find additional objects (“participating objects”)</a:t>
            </a:r>
          </a:p>
          <a:p>
            <a:r>
              <a:rPr lang="en-US" altLang="en-US" sz="2000"/>
              <a:t>Used during system design </a:t>
            </a:r>
          </a:p>
          <a:p>
            <a:pPr lvl="1"/>
            <a:r>
              <a:rPr lang="en-US" altLang="en-US" sz="1800"/>
              <a:t>to refine subsystem interfaces</a:t>
            </a:r>
          </a:p>
          <a:p>
            <a:r>
              <a:rPr lang="en-US" altLang="en-US" sz="2000" b="1" i="1"/>
              <a:t>Classes</a:t>
            </a:r>
            <a:r>
              <a:rPr lang="en-US" altLang="en-US" sz="2000"/>
              <a:t> are represented by columns</a:t>
            </a:r>
          </a:p>
          <a:p>
            <a:r>
              <a:rPr lang="en-US" altLang="en-US" sz="2000" b="1" i="1"/>
              <a:t>Messages</a:t>
            </a:r>
            <a:r>
              <a:rPr lang="en-US" altLang="en-US" sz="2000"/>
              <a:t> are represented by arrows</a:t>
            </a:r>
          </a:p>
          <a:p>
            <a:r>
              <a:rPr lang="en-US" altLang="en-US" sz="2000" b="1" i="1"/>
              <a:t>Activations</a:t>
            </a:r>
            <a:r>
              <a:rPr lang="en-US" altLang="en-US" sz="2000"/>
              <a:t> are represented by narrow rectangles</a:t>
            </a:r>
          </a:p>
          <a:p>
            <a:r>
              <a:rPr lang="en-US" altLang="en-US" sz="2000" b="1" i="1"/>
              <a:t>Lifelines</a:t>
            </a:r>
            <a:r>
              <a:rPr lang="en-US" altLang="en-US" sz="2000"/>
              <a:t> are represented by dashed lines</a:t>
            </a:r>
          </a:p>
        </p:txBody>
      </p:sp>
      <p:grpSp>
        <p:nvGrpSpPr>
          <p:cNvPr id="102465" name="Group 65"/>
          <p:cNvGrpSpPr>
            <a:grpSpLocks/>
          </p:cNvGrpSpPr>
          <p:nvPr/>
        </p:nvGrpSpPr>
        <p:grpSpPr bwMode="auto">
          <a:xfrm>
            <a:off x="952500" y="1143000"/>
            <a:ext cx="3382963" cy="5384800"/>
            <a:chOff x="600" y="720"/>
            <a:chExt cx="2131" cy="3392"/>
          </a:xfrm>
        </p:grpSpPr>
        <p:sp>
          <p:nvSpPr>
            <p:cNvPr id="102406" name="Rectangle 6"/>
            <p:cNvSpPr>
              <a:spLocks noChangeArrowheads="1"/>
            </p:cNvSpPr>
            <p:nvPr/>
          </p:nvSpPr>
          <p:spPr bwMode="auto">
            <a:xfrm>
              <a:off x="852" y="1484"/>
              <a:ext cx="119" cy="16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nvGrpSpPr>
            <p:cNvPr id="102460" name="Group 60"/>
            <p:cNvGrpSpPr>
              <a:grpSpLocks/>
            </p:cNvGrpSpPr>
            <p:nvPr/>
          </p:nvGrpSpPr>
          <p:grpSpPr bwMode="auto">
            <a:xfrm>
              <a:off x="971" y="1489"/>
              <a:ext cx="1173" cy="134"/>
              <a:chOff x="971" y="1489"/>
              <a:chExt cx="1173" cy="134"/>
            </a:xfrm>
          </p:grpSpPr>
          <p:sp>
            <p:nvSpPr>
              <p:cNvPr id="102432" name="Line 32"/>
              <p:cNvSpPr>
                <a:spLocks noChangeShapeType="1"/>
              </p:cNvSpPr>
              <p:nvPr/>
            </p:nvSpPr>
            <p:spPr bwMode="auto">
              <a:xfrm>
                <a:off x="971" y="1602"/>
                <a:ext cx="1173"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33" name="Rectangle 33"/>
              <p:cNvSpPr>
                <a:spLocks noChangeArrowheads="1"/>
              </p:cNvSpPr>
              <p:nvPr/>
            </p:nvSpPr>
            <p:spPr bwMode="auto">
              <a:xfrm>
                <a:off x="1084" y="1489"/>
                <a:ext cx="8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selectZone()</a:t>
                </a:r>
                <a:endParaRPr lang="en-US" altLang="en-US" b="0">
                  <a:solidFill>
                    <a:schemeClr val="tx1"/>
                  </a:solidFill>
                </a:endParaRPr>
              </a:p>
            </p:txBody>
          </p:sp>
        </p:grpSp>
        <p:grpSp>
          <p:nvGrpSpPr>
            <p:cNvPr id="102462" name="Group 62"/>
            <p:cNvGrpSpPr>
              <a:grpSpLocks/>
            </p:cNvGrpSpPr>
            <p:nvPr/>
          </p:nvGrpSpPr>
          <p:grpSpPr bwMode="auto">
            <a:xfrm>
              <a:off x="981" y="2845"/>
              <a:ext cx="1187" cy="134"/>
              <a:chOff x="981" y="2037"/>
              <a:chExt cx="1187" cy="134"/>
            </a:xfrm>
          </p:grpSpPr>
          <p:sp>
            <p:nvSpPr>
              <p:cNvPr id="102439" name="Line 39"/>
              <p:cNvSpPr>
                <a:spLocks noChangeShapeType="1"/>
              </p:cNvSpPr>
              <p:nvPr/>
            </p:nvSpPr>
            <p:spPr bwMode="auto">
              <a:xfrm>
                <a:off x="981" y="2151"/>
                <a:ext cx="1187"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40" name="Rectangle 40"/>
              <p:cNvSpPr>
                <a:spLocks noChangeArrowheads="1"/>
              </p:cNvSpPr>
              <p:nvPr/>
            </p:nvSpPr>
            <p:spPr bwMode="auto">
              <a:xfrm>
                <a:off x="1084" y="2037"/>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pickupChange()</a:t>
                </a:r>
                <a:endParaRPr lang="en-US" altLang="en-US" b="0">
                  <a:solidFill>
                    <a:schemeClr val="tx1"/>
                  </a:solidFill>
                </a:endParaRPr>
              </a:p>
            </p:txBody>
          </p:sp>
        </p:grpSp>
        <p:grpSp>
          <p:nvGrpSpPr>
            <p:cNvPr id="102463" name="Group 63"/>
            <p:cNvGrpSpPr>
              <a:grpSpLocks/>
            </p:cNvGrpSpPr>
            <p:nvPr/>
          </p:nvGrpSpPr>
          <p:grpSpPr bwMode="auto">
            <a:xfrm>
              <a:off x="971" y="3508"/>
              <a:ext cx="1189" cy="136"/>
              <a:chOff x="971" y="2468"/>
              <a:chExt cx="1189" cy="136"/>
            </a:xfrm>
          </p:grpSpPr>
          <p:sp>
            <p:nvSpPr>
              <p:cNvPr id="102444" name="Line 44"/>
              <p:cNvSpPr>
                <a:spLocks noChangeShapeType="1"/>
              </p:cNvSpPr>
              <p:nvPr/>
            </p:nvSpPr>
            <p:spPr bwMode="auto">
              <a:xfrm>
                <a:off x="971" y="2603"/>
                <a:ext cx="118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45" name="Rectangle 45"/>
              <p:cNvSpPr>
                <a:spLocks noChangeArrowheads="1"/>
              </p:cNvSpPr>
              <p:nvPr/>
            </p:nvSpPr>
            <p:spPr bwMode="auto">
              <a:xfrm>
                <a:off x="1084" y="2468"/>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pickUpTicket()</a:t>
                </a:r>
                <a:endParaRPr lang="en-US" altLang="en-US" b="0">
                  <a:solidFill>
                    <a:schemeClr val="tx1"/>
                  </a:solidFill>
                </a:endParaRPr>
              </a:p>
            </p:txBody>
          </p:sp>
        </p:grpSp>
        <p:grpSp>
          <p:nvGrpSpPr>
            <p:cNvPr id="102461" name="Group 61"/>
            <p:cNvGrpSpPr>
              <a:grpSpLocks/>
            </p:cNvGrpSpPr>
            <p:nvPr/>
          </p:nvGrpSpPr>
          <p:grpSpPr bwMode="auto">
            <a:xfrm>
              <a:off x="981" y="2160"/>
              <a:ext cx="1166" cy="134"/>
              <a:chOff x="981" y="1736"/>
              <a:chExt cx="1166" cy="134"/>
            </a:xfrm>
          </p:grpSpPr>
          <p:sp>
            <p:nvSpPr>
              <p:cNvPr id="102447" name="Line 47"/>
              <p:cNvSpPr>
                <a:spLocks noChangeShapeType="1"/>
              </p:cNvSpPr>
              <p:nvPr/>
            </p:nvSpPr>
            <p:spPr bwMode="auto">
              <a:xfrm>
                <a:off x="981" y="1850"/>
                <a:ext cx="1166"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2448" name="Rectangle 48"/>
              <p:cNvSpPr>
                <a:spLocks noChangeArrowheads="1"/>
              </p:cNvSpPr>
              <p:nvPr/>
            </p:nvSpPr>
            <p:spPr bwMode="auto">
              <a:xfrm>
                <a:off x="1084" y="1736"/>
                <a:ext cx="8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insertCoins()</a:t>
                </a:r>
                <a:endParaRPr lang="en-US" altLang="en-US" b="0">
                  <a:solidFill>
                    <a:schemeClr val="tx1"/>
                  </a:solidFill>
                </a:endParaRPr>
              </a:p>
            </p:txBody>
          </p:sp>
        </p:grpSp>
        <p:sp>
          <p:nvSpPr>
            <p:cNvPr id="102449" name="Freeform 49"/>
            <p:cNvSpPr>
              <a:spLocks/>
            </p:cNvSpPr>
            <p:nvPr/>
          </p:nvSpPr>
          <p:spPr bwMode="auto">
            <a:xfrm>
              <a:off x="788" y="817"/>
              <a:ext cx="129" cy="376"/>
            </a:xfrm>
            <a:custGeom>
              <a:avLst/>
              <a:gdLst>
                <a:gd name="T0" fmla="*/ 129 w 129"/>
                <a:gd name="T1" fmla="*/ 0 h 376"/>
                <a:gd name="T2" fmla="*/ 129 w 129"/>
                <a:gd name="T3" fmla="*/ 237 h 376"/>
                <a:gd name="T4" fmla="*/ 0 w 129"/>
                <a:gd name="T5" fmla="*/ 376 h 376"/>
              </a:gdLst>
              <a:ahLst/>
              <a:cxnLst>
                <a:cxn ang="0">
                  <a:pos x="T0" y="T1"/>
                </a:cxn>
                <a:cxn ang="0">
                  <a:pos x="T2" y="T3"/>
                </a:cxn>
                <a:cxn ang="0">
                  <a:pos x="T4" y="T5"/>
                </a:cxn>
              </a:cxnLst>
              <a:rect l="0" t="0" r="r" b="b"/>
              <a:pathLst>
                <a:path w="129" h="376">
                  <a:moveTo>
                    <a:pt x="129" y="0"/>
                  </a:moveTo>
                  <a:lnTo>
                    <a:pt x="129" y="237"/>
                  </a:lnTo>
                  <a:lnTo>
                    <a:pt x="0" y="37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2450" name="Line 50"/>
            <p:cNvSpPr>
              <a:spLocks noChangeShapeType="1"/>
            </p:cNvSpPr>
            <p:nvPr/>
          </p:nvSpPr>
          <p:spPr bwMode="auto">
            <a:xfrm>
              <a:off x="917" y="1054"/>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51" name="Line 51"/>
            <p:cNvSpPr>
              <a:spLocks noChangeShapeType="1"/>
            </p:cNvSpPr>
            <p:nvPr/>
          </p:nvSpPr>
          <p:spPr bwMode="auto">
            <a:xfrm>
              <a:off x="788" y="924"/>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52" name="Oval 52"/>
            <p:cNvSpPr>
              <a:spLocks noChangeArrowheads="1"/>
            </p:cNvSpPr>
            <p:nvPr/>
          </p:nvSpPr>
          <p:spPr bwMode="auto">
            <a:xfrm>
              <a:off x="852" y="720"/>
              <a:ext cx="140" cy="140"/>
            </a:xfrm>
            <a:prstGeom prst="ellipse">
              <a:avLst/>
            </a:prstGeom>
            <a:solidFill>
              <a:srgbClr val="FFFFFF"/>
            </a:solidFill>
            <a:ln w="17463">
              <a:solidFill>
                <a:srgbClr val="000000"/>
              </a:solidFill>
              <a:round/>
              <a:headEnd/>
              <a:tailEnd/>
            </a:ln>
          </p:spPr>
          <p:txBody>
            <a:bodyPr/>
            <a:lstStyle/>
            <a:p>
              <a:endParaRPr lang="en-IN"/>
            </a:p>
          </p:txBody>
        </p:sp>
        <p:sp>
          <p:nvSpPr>
            <p:cNvPr id="102453" name="Rectangle 53"/>
            <p:cNvSpPr>
              <a:spLocks noChangeArrowheads="1"/>
            </p:cNvSpPr>
            <p:nvPr/>
          </p:nvSpPr>
          <p:spPr bwMode="auto">
            <a:xfrm>
              <a:off x="600" y="1220"/>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Passenger</a:t>
              </a:r>
              <a:endParaRPr lang="en-US" altLang="en-US" b="0">
                <a:solidFill>
                  <a:schemeClr val="tx1"/>
                </a:solidFill>
              </a:endParaRPr>
            </a:p>
          </p:txBody>
        </p:sp>
        <p:sp>
          <p:nvSpPr>
            <p:cNvPr id="102407" name="Rectangle 7"/>
            <p:cNvSpPr>
              <a:spLocks noChangeArrowheads="1"/>
            </p:cNvSpPr>
            <p:nvPr/>
          </p:nvSpPr>
          <p:spPr bwMode="auto">
            <a:xfrm>
              <a:off x="852" y="1484"/>
              <a:ext cx="129" cy="2526"/>
            </a:xfrm>
            <a:prstGeom prst="rect">
              <a:avLst/>
            </a:prstGeom>
            <a:solidFill>
              <a:schemeClr val="bg1"/>
            </a:solidFill>
            <a:ln w="17463">
              <a:solidFill>
                <a:srgbClr val="000000"/>
              </a:solidFill>
              <a:miter lim="800000"/>
              <a:headEnd/>
              <a:tailEnd/>
            </a:ln>
          </p:spPr>
          <p:txBody>
            <a:bodyPr/>
            <a:lstStyle/>
            <a:p>
              <a:endParaRPr lang="en-IN"/>
            </a:p>
          </p:txBody>
        </p:sp>
        <p:grpSp>
          <p:nvGrpSpPr>
            <p:cNvPr id="102464" name="Group 64"/>
            <p:cNvGrpSpPr>
              <a:grpSpLocks/>
            </p:cNvGrpSpPr>
            <p:nvPr/>
          </p:nvGrpSpPr>
          <p:grpSpPr bwMode="auto">
            <a:xfrm>
              <a:off x="1720" y="1075"/>
              <a:ext cx="1011" cy="3037"/>
              <a:chOff x="1648" y="1075"/>
              <a:chExt cx="1011" cy="3037"/>
            </a:xfrm>
          </p:grpSpPr>
          <p:sp>
            <p:nvSpPr>
              <p:cNvPr id="102408" name="Rectangle 8"/>
              <p:cNvSpPr>
                <a:spLocks noChangeArrowheads="1"/>
              </p:cNvSpPr>
              <p:nvPr/>
            </p:nvSpPr>
            <p:spPr bwMode="auto">
              <a:xfrm>
                <a:off x="1648"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2409" name="Rectangle 9"/>
              <p:cNvSpPr>
                <a:spLocks noChangeArrowheads="1"/>
              </p:cNvSpPr>
              <p:nvPr/>
            </p:nvSpPr>
            <p:spPr bwMode="auto">
              <a:xfrm>
                <a:off x="1785" y="1155"/>
                <a:ext cx="8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TicketMachine</a:t>
                </a:r>
                <a:endParaRPr lang="en-US" altLang="en-US" b="0">
                  <a:solidFill>
                    <a:schemeClr val="tx1"/>
                  </a:solidFill>
                </a:endParaRPr>
              </a:p>
            </p:txBody>
          </p:sp>
          <p:sp>
            <p:nvSpPr>
              <p:cNvPr id="102455" name="Line 55"/>
              <p:cNvSpPr>
                <a:spLocks noChangeShapeType="1"/>
              </p:cNvSpPr>
              <p:nvPr/>
            </p:nvSpPr>
            <p:spPr bwMode="auto">
              <a:xfrm>
                <a:off x="2154" y="1320"/>
                <a:ext cx="0" cy="27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56" name="Rectangle 56"/>
              <p:cNvSpPr>
                <a:spLocks noChangeArrowheads="1"/>
              </p:cNvSpPr>
              <p:nvPr/>
            </p:nvSpPr>
            <p:spPr bwMode="auto">
              <a:xfrm>
                <a:off x="2084" y="1596"/>
                <a:ext cx="129" cy="326"/>
              </a:xfrm>
              <a:prstGeom prst="rect">
                <a:avLst/>
              </a:prstGeom>
              <a:solidFill>
                <a:schemeClr val="bg1"/>
              </a:solidFill>
              <a:ln w="17463">
                <a:solidFill>
                  <a:srgbClr val="000000"/>
                </a:solidFill>
                <a:miter lim="800000"/>
                <a:headEnd/>
                <a:tailEnd/>
              </a:ln>
            </p:spPr>
            <p:txBody>
              <a:bodyPr/>
              <a:lstStyle/>
              <a:p>
                <a:endParaRPr lang="en-IN"/>
              </a:p>
            </p:txBody>
          </p:sp>
          <p:sp>
            <p:nvSpPr>
              <p:cNvPr id="102457" name="Rectangle 57"/>
              <p:cNvSpPr>
                <a:spLocks noChangeArrowheads="1"/>
              </p:cNvSpPr>
              <p:nvPr/>
            </p:nvSpPr>
            <p:spPr bwMode="auto">
              <a:xfrm>
                <a:off x="2084" y="2276"/>
                <a:ext cx="129" cy="326"/>
              </a:xfrm>
              <a:prstGeom prst="rect">
                <a:avLst/>
              </a:prstGeom>
              <a:solidFill>
                <a:schemeClr val="bg1"/>
              </a:solidFill>
              <a:ln w="17463">
                <a:solidFill>
                  <a:srgbClr val="000000"/>
                </a:solidFill>
                <a:miter lim="800000"/>
                <a:headEnd/>
                <a:tailEnd/>
              </a:ln>
            </p:spPr>
            <p:txBody>
              <a:bodyPr/>
              <a:lstStyle/>
              <a:p>
                <a:endParaRPr lang="en-IN"/>
              </a:p>
            </p:txBody>
          </p:sp>
          <p:sp>
            <p:nvSpPr>
              <p:cNvPr id="102458" name="Rectangle 58"/>
              <p:cNvSpPr>
                <a:spLocks noChangeArrowheads="1"/>
              </p:cNvSpPr>
              <p:nvPr/>
            </p:nvSpPr>
            <p:spPr bwMode="auto">
              <a:xfrm>
                <a:off x="2084" y="2956"/>
                <a:ext cx="129" cy="326"/>
              </a:xfrm>
              <a:prstGeom prst="rect">
                <a:avLst/>
              </a:prstGeom>
              <a:solidFill>
                <a:schemeClr val="bg1"/>
              </a:solidFill>
              <a:ln w="17463">
                <a:solidFill>
                  <a:srgbClr val="000000"/>
                </a:solidFill>
                <a:miter lim="800000"/>
                <a:headEnd/>
                <a:tailEnd/>
              </a:ln>
            </p:spPr>
            <p:txBody>
              <a:bodyPr/>
              <a:lstStyle/>
              <a:p>
                <a:endParaRPr lang="en-IN"/>
              </a:p>
            </p:txBody>
          </p:sp>
          <p:sp>
            <p:nvSpPr>
              <p:cNvPr id="102459" name="Rectangle 59"/>
              <p:cNvSpPr>
                <a:spLocks noChangeArrowheads="1"/>
              </p:cNvSpPr>
              <p:nvPr/>
            </p:nvSpPr>
            <p:spPr bwMode="auto">
              <a:xfrm>
                <a:off x="2084" y="3636"/>
                <a:ext cx="129" cy="326"/>
              </a:xfrm>
              <a:prstGeom prst="rect">
                <a:avLst/>
              </a:prstGeom>
              <a:solidFill>
                <a:schemeClr val="bg1"/>
              </a:solidFill>
              <a:ln w="17463">
                <a:solidFill>
                  <a:srgbClr val="000000"/>
                </a:solidFill>
                <a:miter lim="800000"/>
                <a:headEnd/>
                <a:tailEnd/>
              </a:ln>
            </p:spPr>
            <p:txBody>
              <a:bodyPr/>
              <a:lstStyle/>
              <a:p>
                <a:endParaRPr lang="en-IN"/>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Why model software?</a:t>
            </a:r>
          </a:p>
        </p:txBody>
      </p:sp>
      <p:sp>
        <p:nvSpPr>
          <p:cNvPr id="130051" name="Rectangle 3"/>
          <p:cNvSpPr>
            <a:spLocks noGrp="1" noChangeArrowheads="1"/>
          </p:cNvSpPr>
          <p:nvPr>
            <p:ph type="body" idx="1"/>
          </p:nvPr>
        </p:nvSpPr>
        <p:spPr/>
        <p:txBody>
          <a:bodyPr/>
          <a:lstStyle/>
          <a:p>
            <a:pPr>
              <a:buFont typeface="Symbol" panose="05050102010706020507" pitchFamily="18" charset="2"/>
              <a:buNone/>
            </a:pPr>
            <a:r>
              <a:rPr lang="en-US" altLang="en-US"/>
              <a:t>Why model software?</a:t>
            </a:r>
          </a:p>
          <a:p>
            <a:pPr>
              <a:buFont typeface="Symbol" panose="05050102010706020507" pitchFamily="18" charset="2"/>
              <a:buNone/>
            </a:pPr>
            <a:endParaRPr lang="en-US" altLang="en-US"/>
          </a:p>
          <a:p>
            <a:r>
              <a:rPr lang="en-US" altLang="en-US"/>
              <a:t>Software is getting increasingly more complex</a:t>
            </a:r>
          </a:p>
          <a:p>
            <a:pPr lvl="1"/>
            <a:r>
              <a:rPr lang="en-US" altLang="en-US"/>
              <a:t>Windows XP &gt; 40 mio lines of code</a:t>
            </a:r>
          </a:p>
          <a:p>
            <a:pPr lvl="1"/>
            <a:r>
              <a:rPr lang="en-US" altLang="en-US"/>
              <a:t>A single programmer cannot manage this amount of code in its entirety. </a:t>
            </a:r>
          </a:p>
          <a:p>
            <a:r>
              <a:rPr lang="en-US" altLang="en-US"/>
              <a:t>Code is not easily understandable by developers who did not write it</a:t>
            </a:r>
          </a:p>
          <a:p>
            <a:r>
              <a:rPr lang="en-US" altLang="en-US"/>
              <a:t>We need simpler representations for complex systems</a:t>
            </a:r>
          </a:p>
          <a:p>
            <a:pPr lvl="1"/>
            <a:r>
              <a:rPr lang="en-US" altLang="en-US"/>
              <a:t>Modeling is a mean for dealing with complexity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00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00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0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44" name="Line 72"/>
          <p:cNvSpPr>
            <a:spLocks noChangeShapeType="1"/>
          </p:cNvSpPr>
          <p:nvPr/>
        </p:nvSpPr>
        <p:spPr bwMode="auto">
          <a:xfrm>
            <a:off x="1463675" y="2159000"/>
            <a:ext cx="0" cy="1993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74" name="Rectangle 2"/>
          <p:cNvSpPr>
            <a:spLocks noGrp="1" noChangeArrowheads="1"/>
          </p:cNvSpPr>
          <p:nvPr>
            <p:ph type="title"/>
          </p:nvPr>
        </p:nvSpPr>
        <p:spPr/>
        <p:txBody>
          <a:bodyPr/>
          <a:lstStyle/>
          <a:p>
            <a:r>
              <a:rPr lang="en-US" altLang="en-US"/>
              <a:t>Nested messages</a:t>
            </a:r>
          </a:p>
        </p:txBody>
      </p:sp>
      <p:sp>
        <p:nvSpPr>
          <p:cNvPr id="105475" name="Rectangle 3"/>
          <p:cNvSpPr>
            <a:spLocks noGrp="1" noChangeArrowheads="1"/>
          </p:cNvSpPr>
          <p:nvPr>
            <p:ph type="body" sz="half" idx="2"/>
          </p:nvPr>
        </p:nvSpPr>
        <p:spPr>
          <a:xfrm>
            <a:off x="355600" y="4487863"/>
            <a:ext cx="8255000" cy="1728787"/>
          </a:xfrm>
        </p:spPr>
        <p:txBody>
          <a:bodyPr/>
          <a:lstStyle/>
          <a:p>
            <a:r>
              <a:rPr lang="en-US" altLang="en-US" sz="2000"/>
              <a:t>The source of an arrow indicates the activation which sent the message</a:t>
            </a:r>
          </a:p>
          <a:p>
            <a:r>
              <a:rPr lang="en-US" altLang="en-US" sz="2000"/>
              <a:t>An activation is as long as all nested activations</a:t>
            </a:r>
          </a:p>
          <a:p>
            <a:r>
              <a:rPr lang="en-US" altLang="en-US" sz="2000"/>
              <a:t>Horizontal dashed arrows indicate data flow</a:t>
            </a:r>
          </a:p>
          <a:p>
            <a:r>
              <a:rPr lang="en-US" altLang="en-US" sz="2000"/>
              <a:t>Vertical dashed lines indicate lifelines</a:t>
            </a:r>
          </a:p>
        </p:txBody>
      </p:sp>
      <p:grpSp>
        <p:nvGrpSpPr>
          <p:cNvPr id="105480" name="Group 8"/>
          <p:cNvGrpSpPr>
            <a:grpSpLocks/>
          </p:cNvGrpSpPr>
          <p:nvPr/>
        </p:nvGrpSpPr>
        <p:grpSpPr bwMode="auto">
          <a:xfrm>
            <a:off x="1541463" y="2363788"/>
            <a:ext cx="1862137" cy="212725"/>
            <a:chOff x="971" y="1489"/>
            <a:chExt cx="1173" cy="134"/>
          </a:xfrm>
        </p:grpSpPr>
        <p:sp>
          <p:nvSpPr>
            <p:cNvPr id="105481" name="Line 9"/>
            <p:cNvSpPr>
              <a:spLocks noChangeShapeType="1"/>
            </p:cNvSpPr>
            <p:nvPr/>
          </p:nvSpPr>
          <p:spPr bwMode="auto">
            <a:xfrm>
              <a:off x="971" y="1602"/>
              <a:ext cx="1173"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5482" name="Rectangle 10"/>
            <p:cNvSpPr>
              <a:spLocks noChangeArrowheads="1"/>
            </p:cNvSpPr>
            <p:nvPr/>
          </p:nvSpPr>
          <p:spPr bwMode="auto">
            <a:xfrm>
              <a:off x="1084" y="1489"/>
              <a:ext cx="8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selectZone()</a:t>
              </a:r>
              <a:endParaRPr lang="en-US" altLang="en-US" b="0">
                <a:solidFill>
                  <a:schemeClr val="tx1"/>
                </a:solidFill>
              </a:endParaRPr>
            </a:p>
          </p:txBody>
        </p:sp>
      </p:grpSp>
      <p:grpSp>
        <p:nvGrpSpPr>
          <p:cNvPr id="105507" name="Group 35"/>
          <p:cNvGrpSpPr>
            <a:grpSpLocks/>
          </p:cNvGrpSpPr>
          <p:nvPr/>
        </p:nvGrpSpPr>
        <p:grpSpPr bwMode="auto">
          <a:xfrm>
            <a:off x="952500" y="1143000"/>
            <a:ext cx="957263" cy="1006475"/>
            <a:chOff x="600" y="720"/>
            <a:chExt cx="603" cy="634"/>
          </a:xfrm>
        </p:grpSpPr>
        <p:grpSp>
          <p:nvGrpSpPr>
            <p:cNvPr id="105506" name="Group 34"/>
            <p:cNvGrpSpPr>
              <a:grpSpLocks/>
            </p:cNvGrpSpPr>
            <p:nvPr/>
          </p:nvGrpSpPr>
          <p:grpSpPr bwMode="auto">
            <a:xfrm>
              <a:off x="788" y="720"/>
              <a:ext cx="269" cy="473"/>
              <a:chOff x="788" y="720"/>
              <a:chExt cx="269" cy="473"/>
            </a:xfrm>
          </p:grpSpPr>
          <p:sp>
            <p:nvSpPr>
              <p:cNvPr id="105492" name="Freeform 20"/>
              <p:cNvSpPr>
                <a:spLocks/>
              </p:cNvSpPr>
              <p:nvPr/>
            </p:nvSpPr>
            <p:spPr bwMode="auto">
              <a:xfrm>
                <a:off x="788" y="817"/>
                <a:ext cx="129" cy="376"/>
              </a:xfrm>
              <a:custGeom>
                <a:avLst/>
                <a:gdLst>
                  <a:gd name="T0" fmla="*/ 129 w 129"/>
                  <a:gd name="T1" fmla="*/ 0 h 376"/>
                  <a:gd name="T2" fmla="*/ 129 w 129"/>
                  <a:gd name="T3" fmla="*/ 237 h 376"/>
                  <a:gd name="T4" fmla="*/ 0 w 129"/>
                  <a:gd name="T5" fmla="*/ 376 h 376"/>
                </a:gdLst>
                <a:ahLst/>
                <a:cxnLst>
                  <a:cxn ang="0">
                    <a:pos x="T0" y="T1"/>
                  </a:cxn>
                  <a:cxn ang="0">
                    <a:pos x="T2" y="T3"/>
                  </a:cxn>
                  <a:cxn ang="0">
                    <a:pos x="T4" y="T5"/>
                  </a:cxn>
                </a:cxnLst>
                <a:rect l="0" t="0" r="r" b="b"/>
                <a:pathLst>
                  <a:path w="129" h="376">
                    <a:moveTo>
                      <a:pt x="129" y="0"/>
                    </a:moveTo>
                    <a:lnTo>
                      <a:pt x="129" y="237"/>
                    </a:lnTo>
                    <a:lnTo>
                      <a:pt x="0" y="37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5493" name="Line 21"/>
              <p:cNvSpPr>
                <a:spLocks noChangeShapeType="1"/>
              </p:cNvSpPr>
              <p:nvPr/>
            </p:nvSpPr>
            <p:spPr bwMode="auto">
              <a:xfrm>
                <a:off x="917" y="1054"/>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494" name="Line 22"/>
              <p:cNvSpPr>
                <a:spLocks noChangeShapeType="1"/>
              </p:cNvSpPr>
              <p:nvPr/>
            </p:nvSpPr>
            <p:spPr bwMode="auto">
              <a:xfrm>
                <a:off x="788" y="924"/>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495" name="Oval 23"/>
              <p:cNvSpPr>
                <a:spLocks noChangeArrowheads="1"/>
              </p:cNvSpPr>
              <p:nvPr/>
            </p:nvSpPr>
            <p:spPr bwMode="auto">
              <a:xfrm>
                <a:off x="852" y="720"/>
                <a:ext cx="140" cy="140"/>
              </a:xfrm>
              <a:prstGeom prst="ellipse">
                <a:avLst/>
              </a:prstGeom>
              <a:solidFill>
                <a:srgbClr val="FFFFFF"/>
              </a:solidFill>
              <a:ln w="17463">
                <a:solidFill>
                  <a:srgbClr val="000000"/>
                </a:solidFill>
                <a:round/>
                <a:headEnd/>
                <a:tailEnd/>
              </a:ln>
            </p:spPr>
            <p:txBody>
              <a:bodyPr/>
              <a:lstStyle/>
              <a:p>
                <a:endParaRPr lang="en-IN"/>
              </a:p>
            </p:txBody>
          </p:sp>
        </p:grpSp>
        <p:sp>
          <p:nvSpPr>
            <p:cNvPr id="105496" name="Rectangle 24"/>
            <p:cNvSpPr>
              <a:spLocks noChangeArrowheads="1"/>
            </p:cNvSpPr>
            <p:nvPr/>
          </p:nvSpPr>
          <p:spPr bwMode="auto">
            <a:xfrm>
              <a:off x="600" y="1220"/>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Passenger</a:t>
              </a:r>
              <a:endParaRPr lang="en-US" altLang="en-US" b="0">
                <a:solidFill>
                  <a:schemeClr val="tx1"/>
                </a:solidFill>
              </a:endParaRPr>
            </a:p>
          </p:txBody>
        </p:sp>
      </p:grpSp>
      <p:sp>
        <p:nvSpPr>
          <p:cNvPr id="105497" name="Rectangle 25"/>
          <p:cNvSpPr>
            <a:spLocks noChangeArrowheads="1"/>
          </p:cNvSpPr>
          <p:nvPr/>
        </p:nvSpPr>
        <p:spPr bwMode="auto">
          <a:xfrm>
            <a:off x="1352550" y="2355850"/>
            <a:ext cx="204788" cy="1571625"/>
          </a:xfrm>
          <a:prstGeom prst="rect">
            <a:avLst/>
          </a:prstGeom>
          <a:solidFill>
            <a:schemeClr val="bg1"/>
          </a:solidFill>
          <a:ln w="17463">
            <a:solidFill>
              <a:srgbClr val="000000"/>
            </a:solidFill>
            <a:miter lim="800000"/>
            <a:headEnd/>
            <a:tailEnd/>
          </a:ln>
        </p:spPr>
        <p:txBody>
          <a:bodyPr/>
          <a:lstStyle/>
          <a:p>
            <a:endParaRPr lang="en-IN"/>
          </a:p>
        </p:txBody>
      </p:sp>
      <p:sp>
        <p:nvSpPr>
          <p:cNvPr id="105499" name="Rectangle 27"/>
          <p:cNvSpPr>
            <a:spLocks noChangeArrowheads="1"/>
          </p:cNvSpPr>
          <p:nvPr/>
        </p:nvSpPr>
        <p:spPr bwMode="auto">
          <a:xfrm>
            <a:off x="2730500" y="1706563"/>
            <a:ext cx="1604963" cy="3921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5500" name="Rectangle 28"/>
          <p:cNvSpPr>
            <a:spLocks noChangeArrowheads="1"/>
          </p:cNvSpPr>
          <p:nvPr/>
        </p:nvSpPr>
        <p:spPr bwMode="auto">
          <a:xfrm>
            <a:off x="3000375" y="1833563"/>
            <a:ext cx="1063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ZoneButton</a:t>
            </a:r>
            <a:endParaRPr lang="en-US" altLang="en-US" b="0">
              <a:solidFill>
                <a:schemeClr val="tx1"/>
              </a:solidFill>
            </a:endParaRPr>
          </a:p>
        </p:txBody>
      </p:sp>
      <p:sp>
        <p:nvSpPr>
          <p:cNvPr id="105501" name="Line 29"/>
          <p:cNvSpPr>
            <a:spLocks noChangeShapeType="1"/>
          </p:cNvSpPr>
          <p:nvPr/>
        </p:nvSpPr>
        <p:spPr bwMode="auto">
          <a:xfrm>
            <a:off x="3533775" y="2095500"/>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502" name="Rectangle 30"/>
          <p:cNvSpPr>
            <a:spLocks noChangeArrowheads="1"/>
          </p:cNvSpPr>
          <p:nvPr/>
        </p:nvSpPr>
        <p:spPr bwMode="auto">
          <a:xfrm>
            <a:off x="3430588" y="2533650"/>
            <a:ext cx="204787" cy="1165225"/>
          </a:xfrm>
          <a:prstGeom prst="rect">
            <a:avLst/>
          </a:prstGeom>
          <a:solidFill>
            <a:schemeClr val="bg1"/>
          </a:solidFill>
          <a:ln w="17463">
            <a:solidFill>
              <a:srgbClr val="000000"/>
            </a:solidFill>
            <a:miter lim="800000"/>
            <a:headEnd/>
            <a:tailEnd/>
          </a:ln>
        </p:spPr>
        <p:txBody>
          <a:bodyPr/>
          <a:lstStyle/>
          <a:p>
            <a:endParaRPr lang="en-IN"/>
          </a:p>
        </p:txBody>
      </p:sp>
      <p:grpSp>
        <p:nvGrpSpPr>
          <p:cNvPr id="105555" name="Group 83"/>
          <p:cNvGrpSpPr>
            <a:grpSpLocks/>
          </p:cNvGrpSpPr>
          <p:nvPr/>
        </p:nvGrpSpPr>
        <p:grpSpPr bwMode="auto">
          <a:xfrm>
            <a:off x="4787900" y="1706563"/>
            <a:ext cx="1604963" cy="2039937"/>
            <a:chOff x="3016" y="1075"/>
            <a:chExt cx="1011" cy="1285"/>
          </a:xfrm>
        </p:grpSpPr>
        <p:sp>
          <p:nvSpPr>
            <p:cNvPr id="105510" name="Rectangle 38"/>
            <p:cNvSpPr>
              <a:spLocks noChangeArrowheads="1"/>
            </p:cNvSpPr>
            <p:nvPr/>
          </p:nvSpPr>
          <p:spPr bwMode="auto">
            <a:xfrm>
              <a:off x="3086" y="1155"/>
              <a:ext cx="8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TarifSchedule</a:t>
              </a:r>
              <a:endParaRPr lang="en-US" altLang="en-US" b="0">
                <a:solidFill>
                  <a:schemeClr val="tx1"/>
                </a:solidFill>
              </a:endParaRPr>
            </a:p>
          </p:txBody>
        </p:sp>
        <p:grpSp>
          <p:nvGrpSpPr>
            <p:cNvPr id="105553" name="Group 81"/>
            <p:cNvGrpSpPr>
              <a:grpSpLocks/>
            </p:cNvGrpSpPr>
            <p:nvPr/>
          </p:nvGrpSpPr>
          <p:grpSpPr bwMode="auto">
            <a:xfrm>
              <a:off x="3016" y="1075"/>
              <a:ext cx="1011" cy="1285"/>
              <a:chOff x="3016" y="1075"/>
              <a:chExt cx="1011" cy="1285"/>
            </a:xfrm>
          </p:grpSpPr>
          <p:sp>
            <p:nvSpPr>
              <p:cNvPr id="105509" name="Rectangle 37"/>
              <p:cNvSpPr>
                <a:spLocks noChangeArrowheads="1"/>
              </p:cNvSpPr>
              <p:nvPr/>
            </p:nvSpPr>
            <p:spPr bwMode="auto">
              <a:xfrm>
                <a:off x="3016"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5511" name="Line 39"/>
              <p:cNvSpPr>
                <a:spLocks noChangeShapeType="1"/>
              </p:cNvSpPr>
              <p:nvPr/>
            </p:nvSpPr>
            <p:spPr bwMode="auto">
              <a:xfrm>
                <a:off x="3522" y="1320"/>
                <a:ext cx="0" cy="104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05512" name="Rectangle 40"/>
          <p:cNvSpPr>
            <a:spLocks noChangeArrowheads="1"/>
          </p:cNvSpPr>
          <p:nvPr/>
        </p:nvSpPr>
        <p:spPr bwMode="auto">
          <a:xfrm>
            <a:off x="5487988" y="2686050"/>
            <a:ext cx="204787" cy="517525"/>
          </a:xfrm>
          <a:prstGeom prst="rect">
            <a:avLst/>
          </a:prstGeom>
          <a:solidFill>
            <a:schemeClr val="bg1"/>
          </a:solidFill>
          <a:ln w="17463">
            <a:solidFill>
              <a:srgbClr val="000000"/>
            </a:solidFill>
            <a:miter lim="800000"/>
            <a:headEnd/>
            <a:tailEnd/>
          </a:ln>
        </p:spPr>
        <p:txBody>
          <a:bodyPr/>
          <a:lstStyle/>
          <a:p>
            <a:endParaRPr lang="en-IN"/>
          </a:p>
        </p:txBody>
      </p:sp>
      <p:grpSp>
        <p:nvGrpSpPr>
          <p:cNvPr id="105554" name="Group 82"/>
          <p:cNvGrpSpPr>
            <a:grpSpLocks/>
          </p:cNvGrpSpPr>
          <p:nvPr/>
        </p:nvGrpSpPr>
        <p:grpSpPr bwMode="auto">
          <a:xfrm>
            <a:off x="6959600" y="1706563"/>
            <a:ext cx="1604963" cy="1963737"/>
            <a:chOff x="4384" y="1075"/>
            <a:chExt cx="1011" cy="1237"/>
          </a:xfrm>
        </p:grpSpPr>
        <p:sp>
          <p:nvSpPr>
            <p:cNvPr id="105517" name="Rectangle 45"/>
            <p:cNvSpPr>
              <a:spLocks noChangeArrowheads="1"/>
            </p:cNvSpPr>
            <p:nvPr/>
          </p:nvSpPr>
          <p:spPr bwMode="auto">
            <a:xfrm>
              <a:off x="4384"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5518" name="Rectangle 46"/>
            <p:cNvSpPr>
              <a:spLocks noChangeArrowheads="1"/>
            </p:cNvSpPr>
            <p:nvPr/>
          </p:nvSpPr>
          <p:spPr bwMode="auto">
            <a:xfrm>
              <a:off x="4655" y="1155"/>
              <a:ext cx="4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Display</a:t>
              </a:r>
              <a:endParaRPr lang="en-US" altLang="en-US" b="0">
                <a:solidFill>
                  <a:schemeClr val="tx1"/>
                </a:solidFill>
              </a:endParaRPr>
            </a:p>
          </p:txBody>
        </p:sp>
        <p:sp>
          <p:nvSpPr>
            <p:cNvPr id="105519" name="Line 47"/>
            <p:cNvSpPr>
              <a:spLocks noChangeShapeType="1"/>
            </p:cNvSpPr>
            <p:nvPr/>
          </p:nvSpPr>
          <p:spPr bwMode="auto">
            <a:xfrm>
              <a:off x="4890" y="1320"/>
              <a:ext cx="0" cy="9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5520" name="Rectangle 48"/>
          <p:cNvSpPr>
            <a:spLocks noChangeArrowheads="1"/>
          </p:cNvSpPr>
          <p:nvPr/>
        </p:nvSpPr>
        <p:spPr bwMode="auto">
          <a:xfrm>
            <a:off x="7659688" y="3511550"/>
            <a:ext cx="192087" cy="231775"/>
          </a:xfrm>
          <a:prstGeom prst="rect">
            <a:avLst/>
          </a:prstGeom>
          <a:solidFill>
            <a:schemeClr val="bg1"/>
          </a:solidFill>
          <a:ln w="17463">
            <a:solidFill>
              <a:srgbClr val="000000"/>
            </a:solidFill>
            <a:miter lim="800000"/>
            <a:headEnd/>
            <a:tailEnd/>
          </a:ln>
        </p:spPr>
        <p:txBody>
          <a:bodyPr/>
          <a:lstStyle/>
          <a:p>
            <a:endParaRPr lang="en-IN"/>
          </a:p>
        </p:txBody>
      </p:sp>
      <p:grpSp>
        <p:nvGrpSpPr>
          <p:cNvPr id="105527" name="Group 55"/>
          <p:cNvGrpSpPr>
            <a:grpSpLocks/>
          </p:cNvGrpSpPr>
          <p:nvPr/>
        </p:nvGrpSpPr>
        <p:grpSpPr bwMode="auto">
          <a:xfrm>
            <a:off x="3649663" y="2503488"/>
            <a:ext cx="2519362" cy="212725"/>
            <a:chOff x="971" y="1489"/>
            <a:chExt cx="1587" cy="134"/>
          </a:xfrm>
        </p:grpSpPr>
        <p:sp>
          <p:nvSpPr>
            <p:cNvPr id="105528" name="Line 56"/>
            <p:cNvSpPr>
              <a:spLocks noChangeShapeType="1"/>
            </p:cNvSpPr>
            <p:nvPr/>
          </p:nvSpPr>
          <p:spPr bwMode="auto">
            <a:xfrm>
              <a:off x="971" y="1602"/>
              <a:ext cx="1173"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5529" name="Rectangle 57"/>
            <p:cNvSpPr>
              <a:spLocks noChangeArrowheads="1"/>
            </p:cNvSpPr>
            <p:nvPr/>
          </p:nvSpPr>
          <p:spPr bwMode="auto">
            <a:xfrm>
              <a:off x="1084" y="1489"/>
              <a:ext cx="14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lookupPrice(selection)</a:t>
              </a:r>
              <a:endParaRPr lang="en-US" altLang="en-US" b="0">
                <a:solidFill>
                  <a:schemeClr val="tx1"/>
                </a:solidFill>
              </a:endParaRPr>
            </a:p>
          </p:txBody>
        </p:sp>
      </p:grpSp>
      <p:grpSp>
        <p:nvGrpSpPr>
          <p:cNvPr id="105530" name="Group 58"/>
          <p:cNvGrpSpPr>
            <a:grpSpLocks/>
          </p:cNvGrpSpPr>
          <p:nvPr/>
        </p:nvGrpSpPr>
        <p:grpSpPr bwMode="auto">
          <a:xfrm>
            <a:off x="3675063" y="3328988"/>
            <a:ext cx="3970337" cy="212725"/>
            <a:chOff x="971" y="1489"/>
            <a:chExt cx="1173" cy="126"/>
          </a:xfrm>
        </p:grpSpPr>
        <p:sp>
          <p:nvSpPr>
            <p:cNvPr id="105531" name="Line 59"/>
            <p:cNvSpPr>
              <a:spLocks noChangeShapeType="1"/>
            </p:cNvSpPr>
            <p:nvPr/>
          </p:nvSpPr>
          <p:spPr bwMode="auto">
            <a:xfrm>
              <a:off x="971" y="1602"/>
              <a:ext cx="1173"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5532" name="Rectangle 60"/>
            <p:cNvSpPr>
              <a:spLocks noChangeArrowheads="1"/>
            </p:cNvSpPr>
            <p:nvPr/>
          </p:nvSpPr>
          <p:spPr bwMode="auto">
            <a:xfrm>
              <a:off x="1084" y="1489"/>
              <a:ext cx="59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displayPrice(price)</a:t>
              </a:r>
              <a:endParaRPr lang="en-US" altLang="en-US" b="0">
                <a:solidFill>
                  <a:schemeClr val="tx1"/>
                </a:solidFill>
              </a:endParaRPr>
            </a:p>
          </p:txBody>
        </p:sp>
      </p:grpSp>
      <p:grpSp>
        <p:nvGrpSpPr>
          <p:cNvPr id="105551" name="Group 79"/>
          <p:cNvGrpSpPr>
            <a:grpSpLocks/>
          </p:cNvGrpSpPr>
          <p:nvPr/>
        </p:nvGrpSpPr>
        <p:grpSpPr bwMode="auto">
          <a:xfrm>
            <a:off x="3636963" y="3011488"/>
            <a:ext cx="1862137" cy="212725"/>
            <a:chOff x="2291" y="1897"/>
            <a:chExt cx="1173" cy="134"/>
          </a:xfrm>
        </p:grpSpPr>
        <p:sp>
          <p:nvSpPr>
            <p:cNvPr id="105549" name="Line 77"/>
            <p:cNvSpPr>
              <a:spLocks noChangeShapeType="1"/>
            </p:cNvSpPr>
            <p:nvPr/>
          </p:nvSpPr>
          <p:spPr bwMode="auto">
            <a:xfrm>
              <a:off x="2291" y="2010"/>
              <a:ext cx="1173" cy="1"/>
            </a:xfrm>
            <a:prstGeom prst="line">
              <a:avLst/>
            </a:prstGeom>
            <a:noFill/>
            <a:ln w="17463">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05550" name="Rectangle 78"/>
            <p:cNvSpPr>
              <a:spLocks noChangeArrowheads="1"/>
            </p:cNvSpPr>
            <p:nvPr/>
          </p:nvSpPr>
          <p:spPr bwMode="auto">
            <a:xfrm>
              <a:off x="2460" y="1897"/>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price</a:t>
              </a:r>
              <a:endParaRPr lang="en-US" altLang="en-US" b="0">
                <a:solidFill>
                  <a:schemeClr val="tx1"/>
                </a:solidFill>
              </a:endParaRPr>
            </a:p>
          </p:txBody>
        </p:sp>
      </p:grpSp>
      <p:sp>
        <p:nvSpPr>
          <p:cNvPr id="105552" name="AutoShape 80"/>
          <p:cNvSpPr>
            <a:spLocks noChangeArrowheads="1"/>
          </p:cNvSpPr>
          <p:nvPr/>
        </p:nvSpPr>
        <p:spPr bwMode="auto">
          <a:xfrm>
            <a:off x="1803400" y="3302000"/>
            <a:ext cx="1358900" cy="546100"/>
          </a:xfrm>
          <a:prstGeom prst="wedgeRoundRectCallout">
            <a:avLst>
              <a:gd name="adj1" fmla="val 100935"/>
              <a:gd name="adj2" fmla="val -5552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Dataflow</a:t>
            </a:r>
          </a:p>
        </p:txBody>
      </p:sp>
      <p:sp>
        <p:nvSpPr>
          <p:cNvPr id="105556" name="Text Box 84"/>
          <p:cNvSpPr txBox="1">
            <a:spLocks noChangeArrowheads="1"/>
          </p:cNvSpPr>
          <p:nvPr/>
        </p:nvSpPr>
        <p:spPr bwMode="auto">
          <a:xfrm>
            <a:off x="2643188" y="3930650"/>
            <a:ext cx="5683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0">
                <a:solidFill>
                  <a:schemeClr val="tx1"/>
                </a:solidFill>
              </a:rPr>
              <a:t>…to be continued...</a:t>
            </a:r>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55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55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5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55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55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55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55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55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55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5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2" grpId="0" animBg="1"/>
      <p:bldP spid="105512" grpId="0" animBg="1"/>
      <p:bldP spid="105520" grpId="0" animBg="1"/>
      <p:bldP spid="105552" grpId="0" animBg="1" autoUpdateAnimBg="0"/>
      <p:bldP spid="10555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Iteration &amp; condition</a:t>
            </a:r>
          </a:p>
        </p:txBody>
      </p:sp>
      <p:sp>
        <p:nvSpPr>
          <p:cNvPr id="106499" name="Rectangle 3"/>
          <p:cNvSpPr>
            <a:spLocks noGrp="1" noChangeArrowheads="1"/>
          </p:cNvSpPr>
          <p:nvPr>
            <p:ph type="body" sz="half" idx="2"/>
          </p:nvPr>
        </p:nvSpPr>
        <p:spPr>
          <a:xfrm>
            <a:off x="698500" y="5080000"/>
            <a:ext cx="7772400" cy="1295400"/>
          </a:xfrm>
        </p:spPr>
        <p:txBody>
          <a:bodyPr/>
          <a:lstStyle/>
          <a:p>
            <a:r>
              <a:rPr lang="en-US" altLang="en-US" sz="2000"/>
              <a:t>Iteration is denoted by a * preceding the message name</a:t>
            </a:r>
          </a:p>
          <a:p>
            <a:r>
              <a:rPr lang="en-US" altLang="en-US" sz="2000"/>
              <a:t>Condition is denoted by boolean expression in [ ] before the message name</a:t>
            </a:r>
          </a:p>
        </p:txBody>
      </p:sp>
      <p:sp>
        <p:nvSpPr>
          <p:cNvPr id="106502" name="Line 6"/>
          <p:cNvSpPr>
            <a:spLocks noChangeShapeType="1"/>
          </p:cNvSpPr>
          <p:nvPr/>
        </p:nvSpPr>
        <p:spPr bwMode="auto">
          <a:xfrm>
            <a:off x="727075" y="2159000"/>
            <a:ext cx="0" cy="1993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6506" name="Group 10"/>
          <p:cNvGrpSpPr>
            <a:grpSpLocks/>
          </p:cNvGrpSpPr>
          <p:nvPr/>
        </p:nvGrpSpPr>
        <p:grpSpPr bwMode="auto">
          <a:xfrm>
            <a:off x="215900" y="1143000"/>
            <a:ext cx="957263" cy="1006475"/>
            <a:chOff x="600" y="720"/>
            <a:chExt cx="603" cy="634"/>
          </a:xfrm>
        </p:grpSpPr>
        <p:grpSp>
          <p:nvGrpSpPr>
            <p:cNvPr id="106507" name="Group 11"/>
            <p:cNvGrpSpPr>
              <a:grpSpLocks/>
            </p:cNvGrpSpPr>
            <p:nvPr/>
          </p:nvGrpSpPr>
          <p:grpSpPr bwMode="auto">
            <a:xfrm>
              <a:off x="788" y="720"/>
              <a:ext cx="269" cy="473"/>
              <a:chOff x="788" y="720"/>
              <a:chExt cx="269" cy="473"/>
            </a:xfrm>
          </p:grpSpPr>
          <p:sp>
            <p:nvSpPr>
              <p:cNvPr id="106508" name="Freeform 12"/>
              <p:cNvSpPr>
                <a:spLocks/>
              </p:cNvSpPr>
              <p:nvPr/>
            </p:nvSpPr>
            <p:spPr bwMode="auto">
              <a:xfrm>
                <a:off x="788" y="817"/>
                <a:ext cx="129" cy="376"/>
              </a:xfrm>
              <a:custGeom>
                <a:avLst/>
                <a:gdLst>
                  <a:gd name="T0" fmla="*/ 129 w 129"/>
                  <a:gd name="T1" fmla="*/ 0 h 376"/>
                  <a:gd name="T2" fmla="*/ 129 w 129"/>
                  <a:gd name="T3" fmla="*/ 237 h 376"/>
                  <a:gd name="T4" fmla="*/ 0 w 129"/>
                  <a:gd name="T5" fmla="*/ 376 h 376"/>
                </a:gdLst>
                <a:ahLst/>
                <a:cxnLst>
                  <a:cxn ang="0">
                    <a:pos x="T0" y="T1"/>
                  </a:cxn>
                  <a:cxn ang="0">
                    <a:pos x="T2" y="T3"/>
                  </a:cxn>
                  <a:cxn ang="0">
                    <a:pos x="T4" y="T5"/>
                  </a:cxn>
                </a:cxnLst>
                <a:rect l="0" t="0" r="r" b="b"/>
                <a:pathLst>
                  <a:path w="129" h="376">
                    <a:moveTo>
                      <a:pt x="129" y="0"/>
                    </a:moveTo>
                    <a:lnTo>
                      <a:pt x="129" y="237"/>
                    </a:lnTo>
                    <a:lnTo>
                      <a:pt x="0" y="37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09" name="Line 13"/>
              <p:cNvSpPr>
                <a:spLocks noChangeShapeType="1"/>
              </p:cNvSpPr>
              <p:nvPr/>
            </p:nvSpPr>
            <p:spPr bwMode="auto">
              <a:xfrm>
                <a:off x="917" y="1054"/>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10" name="Line 14"/>
              <p:cNvSpPr>
                <a:spLocks noChangeShapeType="1"/>
              </p:cNvSpPr>
              <p:nvPr/>
            </p:nvSpPr>
            <p:spPr bwMode="auto">
              <a:xfrm>
                <a:off x="788" y="924"/>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11" name="Oval 15"/>
              <p:cNvSpPr>
                <a:spLocks noChangeArrowheads="1"/>
              </p:cNvSpPr>
              <p:nvPr/>
            </p:nvSpPr>
            <p:spPr bwMode="auto">
              <a:xfrm>
                <a:off x="852" y="720"/>
                <a:ext cx="140" cy="140"/>
              </a:xfrm>
              <a:prstGeom prst="ellipse">
                <a:avLst/>
              </a:prstGeom>
              <a:solidFill>
                <a:srgbClr val="FFFFFF"/>
              </a:solidFill>
              <a:ln w="17463">
                <a:solidFill>
                  <a:srgbClr val="000000"/>
                </a:solidFill>
                <a:round/>
                <a:headEnd/>
                <a:tailEnd/>
              </a:ln>
            </p:spPr>
            <p:txBody>
              <a:bodyPr/>
              <a:lstStyle/>
              <a:p>
                <a:endParaRPr lang="en-IN"/>
              </a:p>
            </p:txBody>
          </p:sp>
        </p:grpSp>
        <p:sp>
          <p:nvSpPr>
            <p:cNvPr id="106512" name="Rectangle 16"/>
            <p:cNvSpPr>
              <a:spLocks noChangeArrowheads="1"/>
            </p:cNvSpPr>
            <p:nvPr/>
          </p:nvSpPr>
          <p:spPr bwMode="auto">
            <a:xfrm>
              <a:off x="600" y="1220"/>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Passenger</a:t>
              </a:r>
              <a:endParaRPr lang="en-US" altLang="en-US" b="0">
                <a:solidFill>
                  <a:schemeClr val="tx1"/>
                </a:solidFill>
              </a:endParaRPr>
            </a:p>
          </p:txBody>
        </p:sp>
      </p:grpSp>
      <p:sp>
        <p:nvSpPr>
          <p:cNvPr id="106513" name="Rectangle 17"/>
          <p:cNvSpPr>
            <a:spLocks noChangeArrowheads="1"/>
          </p:cNvSpPr>
          <p:nvPr/>
        </p:nvSpPr>
        <p:spPr bwMode="auto">
          <a:xfrm>
            <a:off x="615950" y="2355850"/>
            <a:ext cx="204788" cy="1571625"/>
          </a:xfrm>
          <a:prstGeom prst="rect">
            <a:avLst/>
          </a:prstGeom>
          <a:solidFill>
            <a:schemeClr val="bg1"/>
          </a:solidFill>
          <a:ln w="17463">
            <a:solidFill>
              <a:srgbClr val="000000"/>
            </a:solidFill>
            <a:miter lim="800000"/>
            <a:headEnd/>
            <a:tailEnd/>
          </a:ln>
        </p:spPr>
        <p:txBody>
          <a:bodyPr/>
          <a:lstStyle/>
          <a:p>
            <a:endParaRPr lang="en-IN"/>
          </a:p>
        </p:txBody>
      </p:sp>
      <p:sp>
        <p:nvSpPr>
          <p:cNvPr id="106514" name="Rectangle 18"/>
          <p:cNvSpPr>
            <a:spLocks noChangeArrowheads="1"/>
          </p:cNvSpPr>
          <p:nvPr/>
        </p:nvSpPr>
        <p:spPr bwMode="auto">
          <a:xfrm>
            <a:off x="1930400" y="1706563"/>
            <a:ext cx="1706563" cy="3921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15" name="Rectangle 19"/>
          <p:cNvSpPr>
            <a:spLocks noChangeArrowheads="1"/>
          </p:cNvSpPr>
          <p:nvPr/>
        </p:nvSpPr>
        <p:spPr bwMode="auto">
          <a:xfrm>
            <a:off x="2009775" y="1833563"/>
            <a:ext cx="1595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ChangeProcessor</a:t>
            </a:r>
            <a:endParaRPr lang="en-US" altLang="en-US" b="0">
              <a:solidFill>
                <a:schemeClr val="tx1"/>
              </a:solidFill>
            </a:endParaRPr>
          </a:p>
        </p:txBody>
      </p:sp>
      <p:sp>
        <p:nvSpPr>
          <p:cNvPr id="106516" name="Line 20"/>
          <p:cNvSpPr>
            <a:spLocks noChangeShapeType="1"/>
          </p:cNvSpPr>
          <p:nvPr/>
        </p:nvSpPr>
        <p:spPr bwMode="auto">
          <a:xfrm>
            <a:off x="2797175" y="2095500"/>
            <a:ext cx="0" cy="248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6559" name="Group 63"/>
          <p:cNvGrpSpPr>
            <a:grpSpLocks/>
          </p:cNvGrpSpPr>
          <p:nvPr/>
        </p:nvGrpSpPr>
        <p:grpSpPr bwMode="auto">
          <a:xfrm>
            <a:off x="804863" y="2262188"/>
            <a:ext cx="2093912" cy="2185987"/>
            <a:chOff x="507" y="1425"/>
            <a:chExt cx="1319" cy="1377"/>
          </a:xfrm>
        </p:grpSpPr>
        <p:sp>
          <p:nvSpPr>
            <p:cNvPr id="106504" name="Line 8"/>
            <p:cNvSpPr>
              <a:spLocks noChangeShapeType="1"/>
            </p:cNvSpPr>
            <p:nvPr/>
          </p:nvSpPr>
          <p:spPr bwMode="auto">
            <a:xfrm>
              <a:off x="507" y="1602"/>
              <a:ext cx="1173"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6505" name="Rectangle 9"/>
            <p:cNvSpPr>
              <a:spLocks noChangeArrowheads="1"/>
            </p:cNvSpPr>
            <p:nvPr/>
          </p:nvSpPr>
          <p:spPr bwMode="auto">
            <a:xfrm>
              <a:off x="620" y="1425"/>
              <a:ext cx="12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insertChange(coin)</a:t>
              </a:r>
              <a:endParaRPr lang="en-US" altLang="en-US" b="0">
                <a:solidFill>
                  <a:schemeClr val="tx1"/>
                </a:solidFill>
              </a:endParaRPr>
            </a:p>
          </p:txBody>
        </p:sp>
        <p:sp>
          <p:nvSpPr>
            <p:cNvPr id="106517" name="Rectangle 21"/>
            <p:cNvSpPr>
              <a:spLocks noChangeArrowheads="1"/>
            </p:cNvSpPr>
            <p:nvPr/>
          </p:nvSpPr>
          <p:spPr bwMode="auto">
            <a:xfrm>
              <a:off x="1697" y="1596"/>
              <a:ext cx="129" cy="1206"/>
            </a:xfrm>
            <a:prstGeom prst="rect">
              <a:avLst/>
            </a:prstGeom>
            <a:solidFill>
              <a:schemeClr val="bg1"/>
            </a:solidFill>
            <a:ln w="17463">
              <a:solidFill>
                <a:srgbClr val="000000"/>
              </a:solidFill>
              <a:miter lim="800000"/>
              <a:headEnd/>
              <a:tailEnd/>
            </a:ln>
          </p:spPr>
          <p:txBody>
            <a:bodyPr/>
            <a:lstStyle/>
            <a:p>
              <a:endParaRPr lang="en-IN"/>
            </a:p>
          </p:txBody>
        </p:sp>
      </p:grpSp>
      <p:grpSp>
        <p:nvGrpSpPr>
          <p:cNvPr id="106555" name="Group 59"/>
          <p:cNvGrpSpPr>
            <a:grpSpLocks/>
          </p:cNvGrpSpPr>
          <p:nvPr/>
        </p:nvGrpSpPr>
        <p:grpSpPr bwMode="auto">
          <a:xfrm>
            <a:off x="3746500" y="1706563"/>
            <a:ext cx="1604963" cy="2890837"/>
            <a:chOff x="2360" y="1075"/>
            <a:chExt cx="1011" cy="1821"/>
          </a:xfrm>
        </p:grpSpPr>
        <p:sp>
          <p:nvSpPr>
            <p:cNvPr id="106519" name="Rectangle 23"/>
            <p:cNvSpPr>
              <a:spLocks noChangeArrowheads="1"/>
            </p:cNvSpPr>
            <p:nvPr/>
          </p:nvSpPr>
          <p:spPr bwMode="auto">
            <a:xfrm>
              <a:off x="2430" y="1155"/>
              <a:ext cx="9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CoinIdentifier</a:t>
              </a:r>
              <a:endParaRPr lang="en-US" altLang="en-US" b="0">
                <a:solidFill>
                  <a:schemeClr val="tx1"/>
                </a:solidFill>
              </a:endParaRPr>
            </a:p>
          </p:txBody>
        </p:sp>
        <p:sp>
          <p:nvSpPr>
            <p:cNvPr id="106521" name="Rectangle 25"/>
            <p:cNvSpPr>
              <a:spLocks noChangeArrowheads="1"/>
            </p:cNvSpPr>
            <p:nvPr/>
          </p:nvSpPr>
          <p:spPr bwMode="auto">
            <a:xfrm>
              <a:off x="2360"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22" name="Line 26"/>
            <p:cNvSpPr>
              <a:spLocks noChangeShapeType="1"/>
            </p:cNvSpPr>
            <p:nvPr/>
          </p:nvSpPr>
          <p:spPr bwMode="auto">
            <a:xfrm>
              <a:off x="2866" y="1320"/>
              <a:ext cx="0" cy="1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6553" name="Group 57"/>
          <p:cNvGrpSpPr>
            <a:grpSpLocks/>
          </p:cNvGrpSpPr>
          <p:nvPr/>
        </p:nvGrpSpPr>
        <p:grpSpPr bwMode="auto">
          <a:xfrm>
            <a:off x="5511800" y="1706563"/>
            <a:ext cx="1604963" cy="2890837"/>
            <a:chOff x="3472" y="1075"/>
            <a:chExt cx="1011" cy="1821"/>
          </a:xfrm>
        </p:grpSpPr>
        <p:sp>
          <p:nvSpPr>
            <p:cNvPr id="106525" name="Rectangle 29"/>
            <p:cNvSpPr>
              <a:spLocks noChangeArrowheads="1"/>
            </p:cNvSpPr>
            <p:nvPr/>
          </p:nvSpPr>
          <p:spPr bwMode="auto">
            <a:xfrm>
              <a:off x="3472"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26" name="Rectangle 30"/>
            <p:cNvSpPr>
              <a:spLocks noChangeArrowheads="1"/>
            </p:cNvSpPr>
            <p:nvPr/>
          </p:nvSpPr>
          <p:spPr bwMode="auto">
            <a:xfrm>
              <a:off x="3743" y="1155"/>
              <a:ext cx="4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Display</a:t>
              </a:r>
              <a:endParaRPr lang="en-US" altLang="en-US" b="0">
                <a:solidFill>
                  <a:schemeClr val="tx1"/>
                </a:solidFill>
              </a:endParaRPr>
            </a:p>
          </p:txBody>
        </p:sp>
        <p:sp>
          <p:nvSpPr>
            <p:cNvPr id="106527" name="Line 31"/>
            <p:cNvSpPr>
              <a:spLocks noChangeShapeType="1"/>
            </p:cNvSpPr>
            <p:nvPr/>
          </p:nvSpPr>
          <p:spPr bwMode="auto">
            <a:xfrm>
              <a:off x="3978" y="1320"/>
              <a:ext cx="0" cy="1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6554" name="Group 58"/>
          <p:cNvGrpSpPr>
            <a:grpSpLocks/>
          </p:cNvGrpSpPr>
          <p:nvPr/>
        </p:nvGrpSpPr>
        <p:grpSpPr bwMode="auto">
          <a:xfrm>
            <a:off x="7226300" y="1706563"/>
            <a:ext cx="1604963" cy="2903537"/>
            <a:chOff x="4552" y="1075"/>
            <a:chExt cx="1011" cy="1829"/>
          </a:xfrm>
        </p:grpSpPr>
        <p:sp>
          <p:nvSpPr>
            <p:cNvPr id="106543" name="Rectangle 47"/>
            <p:cNvSpPr>
              <a:spLocks noChangeArrowheads="1"/>
            </p:cNvSpPr>
            <p:nvPr/>
          </p:nvSpPr>
          <p:spPr bwMode="auto">
            <a:xfrm>
              <a:off x="4552" y="1075"/>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44" name="Rectangle 48"/>
            <p:cNvSpPr>
              <a:spLocks noChangeArrowheads="1"/>
            </p:cNvSpPr>
            <p:nvPr/>
          </p:nvSpPr>
          <p:spPr bwMode="auto">
            <a:xfrm>
              <a:off x="4823" y="1155"/>
              <a:ext cx="5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CoinDrop</a:t>
              </a:r>
              <a:endParaRPr lang="en-US" altLang="en-US" b="0">
                <a:solidFill>
                  <a:schemeClr val="tx1"/>
                </a:solidFill>
              </a:endParaRPr>
            </a:p>
          </p:txBody>
        </p:sp>
        <p:sp>
          <p:nvSpPr>
            <p:cNvPr id="106545" name="Line 49"/>
            <p:cNvSpPr>
              <a:spLocks noChangeShapeType="1"/>
            </p:cNvSpPr>
            <p:nvPr/>
          </p:nvSpPr>
          <p:spPr bwMode="auto">
            <a:xfrm>
              <a:off x="5058" y="1320"/>
              <a:ext cx="0" cy="15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6560" name="Group 64"/>
          <p:cNvGrpSpPr>
            <a:grpSpLocks/>
          </p:cNvGrpSpPr>
          <p:nvPr/>
        </p:nvGrpSpPr>
        <p:grpSpPr bwMode="auto">
          <a:xfrm>
            <a:off x="2938463" y="3100388"/>
            <a:ext cx="3465512" cy="465137"/>
            <a:chOff x="1851" y="1953"/>
            <a:chExt cx="2183" cy="293"/>
          </a:xfrm>
        </p:grpSpPr>
        <p:sp>
          <p:nvSpPr>
            <p:cNvPr id="106528" name="Rectangle 32"/>
            <p:cNvSpPr>
              <a:spLocks noChangeArrowheads="1"/>
            </p:cNvSpPr>
            <p:nvPr/>
          </p:nvSpPr>
          <p:spPr bwMode="auto">
            <a:xfrm>
              <a:off x="3913" y="2100"/>
              <a:ext cx="121" cy="146"/>
            </a:xfrm>
            <a:prstGeom prst="rect">
              <a:avLst/>
            </a:prstGeom>
            <a:solidFill>
              <a:schemeClr val="bg1"/>
            </a:solidFill>
            <a:ln w="17463">
              <a:solidFill>
                <a:srgbClr val="000000"/>
              </a:solidFill>
              <a:miter lim="800000"/>
              <a:headEnd/>
              <a:tailEnd/>
            </a:ln>
          </p:spPr>
          <p:txBody>
            <a:bodyPr/>
            <a:lstStyle/>
            <a:p>
              <a:endParaRPr lang="en-IN"/>
            </a:p>
          </p:txBody>
        </p:sp>
        <p:grpSp>
          <p:nvGrpSpPr>
            <p:cNvPr id="106547" name="Group 51"/>
            <p:cNvGrpSpPr>
              <a:grpSpLocks/>
            </p:cNvGrpSpPr>
            <p:nvPr/>
          </p:nvGrpSpPr>
          <p:grpSpPr bwMode="auto">
            <a:xfrm>
              <a:off x="1851" y="1953"/>
              <a:ext cx="2069" cy="145"/>
              <a:chOff x="1851" y="1953"/>
              <a:chExt cx="2069" cy="145"/>
            </a:xfrm>
          </p:grpSpPr>
          <p:sp>
            <p:nvSpPr>
              <p:cNvPr id="106533" name="Line 37"/>
              <p:cNvSpPr>
                <a:spLocks noChangeShapeType="1"/>
              </p:cNvSpPr>
              <p:nvPr/>
            </p:nvSpPr>
            <p:spPr bwMode="auto">
              <a:xfrm>
                <a:off x="1851" y="2097"/>
                <a:ext cx="206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6534" name="Rectangle 38"/>
              <p:cNvSpPr>
                <a:spLocks noChangeArrowheads="1"/>
              </p:cNvSpPr>
              <p:nvPr/>
            </p:nvSpPr>
            <p:spPr bwMode="auto">
              <a:xfrm>
                <a:off x="1948" y="1953"/>
                <a:ext cx="160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displayPrice(owedAmount)</a:t>
                </a:r>
                <a:endParaRPr lang="en-US" altLang="en-US" b="0">
                  <a:solidFill>
                    <a:schemeClr val="tx1"/>
                  </a:solidFill>
                </a:endParaRPr>
              </a:p>
            </p:txBody>
          </p:sp>
        </p:grpSp>
      </p:grpSp>
      <p:grpSp>
        <p:nvGrpSpPr>
          <p:cNvPr id="106556" name="Group 60"/>
          <p:cNvGrpSpPr>
            <a:grpSpLocks/>
          </p:cNvGrpSpPr>
          <p:nvPr/>
        </p:nvGrpSpPr>
        <p:grpSpPr bwMode="auto">
          <a:xfrm>
            <a:off x="2900363" y="2401888"/>
            <a:ext cx="1906587" cy="661987"/>
            <a:chOff x="1827" y="1513"/>
            <a:chExt cx="1201" cy="417"/>
          </a:xfrm>
        </p:grpSpPr>
        <p:sp>
          <p:nvSpPr>
            <p:cNvPr id="106523" name="Rectangle 27"/>
            <p:cNvSpPr>
              <a:spLocks noChangeArrowheads="1"/>
            </p:cNvSpPr>
            <p:nvPr/>
          </p:nvSpPr>
          <p:spPr bwMode="auto">
            <a:xfrm>
              <a:off x="2801" y="1692"/>
              <a:ext cx="129" cy="238"/>
            </a:xfrm>
            <a:prstGeom prst="rect">
              <a:avLst/>
            </a:prstGeom>
            <a:solidFill>
              <a:schemeClr val="bg1"/>
            </a:solidFill>
            <a:ln w="17463">
              <a:solidFill>
                <a:srgbClr val="000000"/>
              </a:solidFill>
              <a:miter lim="800000"/>
              <a:headEnd/>
              <a:tailEnd/>
            </a:ln>
          </p:spPr>
          <p:txBody>
            <a:bodyPr/>
            <a:lstStyle/>
            <a:p>
              <a:endParaRPr lang="en-IN"/>
            </a:p>
          </p:txBody>
        </p:sp>
        <p:sp>
          <p:nvSpPr>
            <p:cNvPr id="106530" name="Line 34"/>
            <p:cNvSpPr>
              <a:spLocks noChangeShapeType="1"/>
            </p:cNvSpPr>
            <p:nvPr/>
          </p:nvSpPr>
          <p:spPr bwMode="auto">
            <a:xfrm>
              <a:off x="1835" y="1690"/>
              <a:ext cx="94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6531" name="Rectangle 35"/>
            <p:cNvSpPr>
              <a:spLocks noChangeArrowheads="1"/>
            </p:cNvSpPr>
            <p:nvPr/>
          </p:nvSpPr>
          <p:spPr bwMode="auto">
            <a:xfrm>
              <a:off x="1956" y="1513"/>
              <a:ext cx="10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lookupCoin(coin)</a:t>
              </a:r>
              <a:endParaRPr lang="en-US" altLang="en-US" b="0">
                <a:solidFill>
                  <a:schemeClr val="tx1"/>
                </a:solidFill>
              </a:endParaRPr>
            </a:p>
          </p:txBody>
        </p:sp>
        <p:grpSp>
          <p:nvGrpSpPr>
            <p:cNvPr id="106535" name="Group 39"/>
            <p:cNvGrpSpPr>
              <a:grpSpLocks/>
            </p:cNvGrpSpPr>
            <p:nvPr/>
          </p:nvGrpSpPr>
          <p:grpSpPr bwMode="auto">
            <a:xfrm>
              <a:off x="1827" y="1777"/>
              <a:ext cx="949" cy="134"/>
              <a:chOff x="2291" y="1897"/>
              <a:chExt cx="1173" cy="134"/>
            </a:xfrm>
          </p:grpSpPr>
          <p:sp>
            <p:nvSpPr>
              <p:cNvPr id="106536" name="Line 40"/>
              <p:cNvSpPr>
                <a:spLocks noChangeShapeType="1"/>
              </p:cNvSpPr>
              <p:nvPr/>
            </p:nvSpPr>
            <p:spPr bwMode="auto">
              <a:xfrm>
                <a:off x="2291" y="2010"/>
                <a:ext cx="1173" cy="1"/>
              </a:xfrm>
              <a:prstGeom prst="line">
                <a:avLst/>
              </a:prstGeom>
              <a:noFill/>
              <a:ln w="17463">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06537" name="Rectangle 41"/>
              <p:cNvSpPr>
                <a:spLocks noChangeArrowheads="1"/>
              </p:cNvSpPr>
              <p:nvPr/>
            </p:nvSpPr>
            <p:spPr bwMode="auto">
              <a:xfrm>
                <a:off x="2460" y="1897"/>
                <a:ext cx="41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price</a:t>
                </a:r>
                <a:endParaRPr lang="en-US" altLang="en-US" b="0">
                  <a:solidFill>
                    <a:schemeClr val="tx1"/>
                  </a:solidFill>
                </a:endParaRPr>
              </a:p>
            </p:txBody>
          </p:sp>
        </p:grpSp>
      </p:grpSp>
      <p:grpSp>
        <p:nvGrpSpPr>
          <p:cNvPr id="106561" name="Group 65"/>
          <p:cNvGrpSpPr>
            <a:grpSpLocks/>
          </p:cNvGrpSpPr>
          <p:nvPr/>
        </p:nvGrpSpPr>
        <p:grpSpPr bwMode="auto">
          <a:xfrm>
            <a:off x="2913063" y="3811588"/>
            <a:ext cx="5205412" cy="427037"/>
            <a:chOff x="1835" y="2401"/>
            <a:chExt cx="3279" cy="269"/>
          </a:xfrm>
        </p:grpSpPr>
        <p:sp>
          <p:nvSpPr>
            <p:cNvPr id="106546" name="Rectangle 50"/>
            <p:cNvSpPr>
              <a:spLocks noChangeArrowheads="1"/>
            </p:cNvSpPr>
            <p:nvPr/>
          </p:nvSpPr>
          <p:spPr bwMode="auto">
            <a:xfrm>
              <a:off x="4993" y="2524"/>
              <a:ext cx="121" cy="146"/>
            </a:xfrm>
            <a:prstGeom prst="rect">
              <a:avLst/>
            </a:prstGeom>
            <a:solidFill>
              <a:schemeClr val="bg1"/>
            </a:solidFill>
            <a:ln w="17463">
              <a:solidFill>
                <a:srgbClr val="000000"/>
              </a:solidFill>
              <a:miter lim="800000"/>
              <a:headEnd/>
              <a:tailEnd/>
            </a:ln>
          </p:spPr>
          <p:txBody>
            <a:bodyPr/>
            <a:lstStyle/>
            <a:p>
              <a:endParaRPr lang="en-IN"/>
            </a:p>
          </p:txBody>
        </p:sp>
        <p:sp>
          <p:nvSpPr>
            <p:cNvPr id="106549" name="Line 53"/>
            <p:cNvSpPr>
              <a:spLocks noChangeShapeType="1"/>
            </p:cNvSpPr>
            <p:nvPr/>
          </p:nvSpPr>
          <p:spPr bwMode="auto">
            <a:xfrm>
              <a:off x="1835" y="2545"/>
              <a:ext cx="3141" cy="2"/>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6550" name="Rectangle 54"/>
            <p:cNvSpPr>
              <a:spLocks noChangeArrowheads="1"/>
            </p:cNvSpPr>
            <p:nvPr/>
          </p:nvSpPr>
          <p:spPr bwMode="auto">
            <a:xfrm>
              <a:off x="1932" y="2401"/>
              <a:ext cx="26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latin typeface="Courier" charset="0"/>
                </a:rPr>
                <a:t>[owedAmount&lt;0]</a:t>
              </a:r>
              <a:r>
                <a:rPr lang="en-US" altLang="en-US" sz="1400">
                  <a:solidFill>
                    <a:srgbClr val="000000"/>
                  </a:solidFill>
                  <a:latin typeface="Courier" charset="0"/>
                </a:rPr>
                <a:t> returnChange(-owedAmount)</a:t>
              </a:r>
              <a:endParaRPr lang="en-US" altLang="en-US" b="0">
                <a:solidFill>
                  <a:schemeClr val="tx1"/>
                </a:solidFill>
              </a:endParaRPr>
            </a:p>
          </p:txBody>
        </p:sp>
      </p:grpSp>
      <p:sp>
        <p:nvSpPr>
          <p:cNvPr id="106551" name="AutoShape 55"/>
          <p:cNvSpPr>
            <a:spLocks noChangeArrowheads="1"/>
          </p:cNvSpPr>
          <p:nvPr/>
        </p:nvSpPr>
        <p:spPr bwMode="auto">
          <a:xfrm>
            <a:off x="1054100" y="2755900"/>
            <a:ext cx="1244600" cy="609600"/>
          </a:xfrm>
          <a:prstGeom prst="wedgeRoundRectCallout">
            <a:avLst>
              <a:gd name="adj1" fmla="val -59694"/>
              <a:gd name="adj2" fmla="val -1195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Iteration</a:t>
            </a:r>
          </a:p>
        </p:txBody>
      </p:sp>
      <p:sp>
        <p:nvSpPr>
          <p:cNvPr id="106552" name="AutoShape 56"/>
          <p:cNvSpPr>
            <a:spLocks noChangeArrowheads="1"/>
          </p:cNvSpPr>
          <p:nvPr/>
        </p:nvSpPr>
        <p:spPr bwMode="auto">
          <a:xfrm>
            <a:off x="1003300" y="3822700"/>
            <a:ext cx="1422400" cy="609600"/>
          </a:xfrm>
          <a:prstGeom prst="wedgeRoundRectCallout">
            <a:avLst>
              <a:gd name="adj1" fmla="val 93306"/>
              <a:gd name="adj2" fmla="val -320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Condition</a:t>
            </a:r>
          </a:p>
        </p:txBody>
      </p:sp>
      <p:sp>
        <p:nvSpPr>
          <p:cNvPr id="106562" name="Text Box 66"/>
          <p:cNvSpPr txBox="1">
            <a:spLocks noChangeArrowheads="1"/>
          </p:cNvSpPr>
          <p:nvPr/>
        </p:nvSpPr>
        <p:spPr bwMode="auto">
          <a:xfrm>
            <a:off x="2681288" y="4238625"/>
            <a:ext cx="56832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ltLang="en-US" sz="1800" b="0">
              <a:solidFill>
                <a:schemeClr val="tx1"/>
              </a:solidFill>
            </a:endParaRPr>
          </a:p>
          <a:p>
            <a:r>
              <a:rPr lang="en-US" altLang="en-US" sz="1800" b="0">
                <a:solidFill>
                  <a:schemeClr val="tx1"/>
                </a:solidFill>
              </a:rPr>
              <a:t>…to be continued...</a:t>
            </a:r>
            <a:endParaRPr lang="en-US" altLang="en-US" b="0"/>
          </a:p>
        </p:txBody>
      </p:sp>
      <p:sp>
        <p:nvSpPr>
          <p:cNvPr id="106564" name="Text Box 68"/>
          <p:cNvSpPr txBox="1">
            <a:spLocks noChangeArrowheads="1"/>
          </p:cNvSpPr>
          <p:nvPr/>
        </p:nvSpPr>
        <p:spPr bwMode="auto">
          <a:xfrm>
            <a:off x="2173288" y="1123950"/>
            <a:ext cx="5683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0">
                <a:solidFill>
                  <a:schemeClr val="tx1"/>
                </a:solidFill>
              </a:rPr>
              <a:t>…continued from previous slide...</a:t>
            </a:r>
            <a:endParaRPr lang="en-US" altLang="en-US" b="0"/>
          </a:p>
        </p:txBody>
      </p:sp>
      <p:sp>
        <p:nvSpPr>
          <p:cNvPr id="106565" name="Text Box 69"/>
          <p:cNvSpPr txBox="1">
            <a:spLocks noChangeArrowheads="1"/>
          </p:cNvSpPr>
          <p:nvPr/>
        </p:nvSpPr>
        <p:spPr bwMode="auto">
          <a:xfrm>
            <a:off x="801688" y="2171700"/>
            <a:ext cx="3032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6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65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65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65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65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6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51" grpId="0" animBg="1" autoUpdateAnimBg="0"/>
      <p:bldP spid="106552" grpId="0" animBg="1" autoUpdateAnimBg="0"/>
      <p:bldP spid="106562" grpId="0" animBg="1" autoUpdateAnimBg="0"/>
      <p:bldP spid="10656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30200" y="304800"/>
            <a:ext cx="8445500" cy="762000"/>
          </a:xfrm>
        </p:spPr>
        <p:txBody>
          <a:bodyPr/>
          <a:lstStyle/>
          <a:p>
            <a:r>
              <a:rPr lang="en-US" altLang="en-US"/>
              <a:t>Creation and destruction</a:t>
            </a:r>
          </a:p>
        </p:txBody>
      </p:sp>
      <p:sp>
        <p:nvSpPr>
          <p:cNvPr id="107523" name="Rectangle 3"/>
          <p:cNvSpPr>
            <a:spLocks noGrp="1" noChangeArrowheads="1"/>
          </p:cNvSpPr>
          <p:nvPr>
            <p:ph type="body" sz="half" idx="2"/>
          </p:nvPr>
        </p:nvSpPr>
        <p:spPr>
          <a:xfrm>
            <a:off x="355600" y="4803775"/>
            <a:ext cx="8255000" cy="1412875"/>
          </a:xfrm>
        </p:spPr>
        <p:txBody>
          <a:bodyPr/>
          <a:lstStyle/>
          <a:p>
            <a:r>
              <a:rPr lang="en-US" altLang="en-US" sz="2000"/>
              <a:t>Creation is denoted by a message arrow pointing to the object.</a:t>
            </a:r>
          </a:p>
          <a:p>
            <a:r>
              <a:rPr lang="en-US" altLang="en-US" sz="2000"/>
              <a:t>Destruction is denoted by an X mark at the end of the destruction activation.</a:t>
            </a:r>
          </a:p>
          <a:p>
            <a:r>
              <a:rPr lang="en-US" altLang="en-US" sz="2000"/>
              <a:t>In garbage collection environments, destruction can be used to denote the end of the useful life of an object.</a:t>
            </a:r>
          </a:p>
        </p:txBody>
      </p:sp>
      <p:sp>
        <p:nvSpPr>
          <p:cNvPr id="107527" name="Line 7"/>
          <p:cNvSpPr>
            <a:spLocks noChangeShapeType="1"/>
          </p:cNvSpPr>
          <p:nvPr/>
        </p:nvSpPr>
        <p:spPr bwMode="auto">
          <a:xfrm>
            <a:off x="727075" y="2159000"/>
            <a:ext cx="0" cy="19939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7528" name="Group 8"/>
          <p:cNvGrpSpPr>
            <a:grpSpLocks/>
          </p:cNvGrpSpPr>
          <p:nvPr/>
        </p:nvGrpSpPr>
        <p:grpSpPr bwMode="auto">
          <a:xfrm>
            <a:off x="215900" y="1143000"/>
            <a:ext cx="957263" cy="1006475"/>
            <a:chOff x="600" y="720"/>
            <a:chExt cx="603" cy="634"/>
          </a:xfrm>
        </p:grpSpPr>
        <p:grpSp>
          <p:nvGrpSpPr>
            <p:cNvPr id="107529" name="Group 9"/>
            <p:cNvGrpSpPr>
              <a:grpSpLocks/>
            </p:cNvGrpSpPr>
            <p:nvPr/>
          </p:nvGrpSpPr>
          <p:grpSpPr bwMode="auto">
            <a:xfrm>
              <a:off x="788" y="720"/>
              <a:ext cx="269" cy="473"/>
              <a:chOff x="788" y="720"/>
              <a:chExt cx="269" cy="473"/>
            </a:xfrm>
          </p:grpSpPr>
          <p:sp>
            <p:nvSpPr>
              <p:cNvPr id="107530" name="Freeform 10"/>
              <p:cNvSpPr>
                <a:spLocks/>
              </p:cNvSpPr>
              <p:nvPr/>
            </p:nvSpPr>
            <p:spPr bwMode="auto">
              <a:xfrm>
                <a:off x="788" y="817"/>
                <a:ext cx="129" cy="376"/>
              </a:xfrm>
              <a:custGeom>
                <a:avLst/>
                <a:gdLst>
                  <a:gd name="T0" fmla="*/ 129 w 129"/>
                  <a:gd name="T1" fmla="*/ 0 h 376"/>
                  <a:gd name="T2" fmla="*/ 129 w 129"/>
                  <a:gd name="T3" fmla="*/ 237 h 376"/>
                  <a:gd name="T4" fmla="*/ 0 w 129"/>
                  <a:gd name="T5" fmla="*/ 376 h 376"/>
                </a:gdLst>
                <a:ahLst/>
                <a:cxnLst>
                  <a:cxn ang="0">
                    <a:pos x="T0" y="T1"/>
                  </a:cxn>
                  <a:cxn ang="0">
                    <a:pos x="T2" y="T3"/>
                  </a:cxn>
                  <a:cxn ang="0">
                    <a:pos x="T4" y="T5"/>
                  </a:cxn>
                </a:cxnLst>
                <a:rect l="0" t="0" r="r" b="b"/>
                <a:pathLst>
                  <a:path w="129" h="376">
                    <a:moveTo>
                      <a:pt x="129" y="0"/>
                    </a:moveTo>
                    <a:lnTo>
                      <a:pt x="129" y="237"/>
                    </a:lnTo>
                    <a:lnTo>
                      <a:pt x="0" y="376"/>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1" name="Line 11"/>
              <p:cNvSpPr>
                <a:spLocks noChangeShapeType="1"/>
              </p:cNvSpPr>
              <p:nvPr/>
            </p:nvSpPr>
            <p:spPr bwMode="auto">
              <a:xfrm>
                <a:off x="917" y="1054"/>
                <a:ext cx="140" cy="13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32" name="Line 12"/>
              <p:cNvSpPr>
                <a:spLocks noChangeShapeType="1"/>
              </p:cNvSpPr>
              <p:nvPr/>
            </p:nvSpPr>
            <p:spPr bwMode="auto">
              <a:xfrm>
                <a:off x="788" y="924"/>
                <a:ext cx="26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533" name="Oval 13"/>
              <p:cNvSpPr>
                <a:spLocks noChangeArrowheads="1"/>
              </p:cNvSpPr>
              <p:nvPr/>
            </p:nvSpPr>
            <p:spPr bwMode="auto">
              <a:xfrm>
                <a:off x="852" y="720"/>
                <a:ext cx="140" cy="140"/>
              </a:xfrm>
              <a:prstGeom prst="ellipse">
                <a:avLst/>
              </a:prstGeom>
              <a:solidFill>
                <a:srgbClr val="FFFFFF"/>
              </a:solidFill>
              <a:ln w="17463">
                <a:solidFill>
                  <a:srgbClr val="000000"/>
                </a:solidFill>
                <a:round/>
                <a:headEnd/>
                <a:tailEnd/>
              </a:ln>
            </p:spPr>
            <p:txBody>
              <a:bodyPr/>
              <a:lstStyle/>
              <a:p>
                <a:endParaRPr lang="en-IN"/>
              </a:p>
            </p:txBody>
          </p:sp>
        </p:grpSp>
        <p:sp>
          <p:nvSpPr>
            <p:cNvPr id="107534" name="Rectangle 14"/>
            <p:cNvSpPr>
              <a:spLocks noChangeArrowheads="1"/>
            </p:cNvSpPr>
            <p:nvPr/>
          </p:nvSpPr>
          <p:spPr bwMode="auto">
            <a:xfrm>
              <a:off x="600" y="1220"/>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Passenger</a:t>
              </a:r>
              <a:endParaRPr lang="en-US" altLang="en-US" b="0">
                <a:solidFill>
                  <a:schemeClr val="tx1"/>
                </a:solidFill>
              </a:endParaRPr>
            </a:p>
          </p:txBody>
        </p:sp>
      </p:grpSp>
      <p:sp>
        <p:nvSpPr>
          <p:cNvPr id="107535" name="Rectangle 15"/>
          <p:cNvSpPr>
            <a:spLocks noChangeArrowheads="1"/>
          </p:cNvSpPr>
          <p:nvPr/>
        </p:nvSpPr>
        <p:spPr bwMode="auto">
          <a:xfrm>
            <a:off x="615950" y="2355850"/>
            <a:ext cx="204788" cy="1571625"/>
          </a:xfrm>
          <a:prstGeom prst="rect">
            <a:avLst/>
          </a:prstGeom>
          <a:solidFill>
            <a:schemeClr val="bg1"/>
          </a:solidFill>
          <a:ln w="17463">
            <a:solidFill>
              <a:srgbClr val="000000"/>
            </a:solidFill>
            <a:miter lim="800000"/>
            <a:headEnd/>
            <a:tailEnd/>
          </a:ln>
        </p:spPr>
        <p:txBody>
          <a:bodyPr/>
          <a:lstStyle/>
          <a:p>
            <a:endParaRPr lang="en-IN"/>
          </a:p>
        </p:txBody>
      </p:sp>
      <p:sp>
        <p:nvSpPr>
          <p:cNvPr id="107536" name="Rectangle 16"/>
          <p:cNvSpPr>
            <a:spLocks noChangeArrowheads="1"/>
          </p:cNvSpPr>
          <p:nvPr/>
        </p:nvSpPr>
        <p:spPr bwMode="auto">
          <a:xfrm>
            <a:off x="1930400" y="1706563"/>
            <a:ext cx="1706563" cy="3921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37" name="Rectangle 17"/>
          <p:cNvSpPr>
            <a:spLocks noChangeArrowheads="1"/>
          </p:cNvSpPr>
          <p:nvPr/>
        </p:nvSpPr>
        <p:spPr bwMode="auto">
          <a:xfrm>
            <a:off x="2009775" y="1833563"/>
            <a:ext cx="15954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ChangeProcessor</a:t>
            </a:r>
            <a:endParaRPr lang="en-US" altLang="en-US" b="0">
              <a:solidFill>
                <a:schemeClr val="tx1"/>
              </a:solidFill>
            </a:endParaRPr>
          </a:p>
        </p:txBody>
      </p:sp>
      <p:sp>
        <p:nvSpPr>
          <p:cNvPr id="107538" name="Line 18"/>
          <p:cNvSpPr>
            <a:spLocks noChangeShapeType="1"/>
          </p:cNvSpPr>
          <p:nvPr/>
        </p:nvSpPr>
        <p:spPr bwMode="auto">
          <a:xfrm>
            <a:off x="2797175" y="2095500"/>
            <a:ext cx="0" cy="248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73" name="Text Box 53"/>
          <p:cNvSpPr txBox="1">
            <a:spLocks noChangeArrowheads="1"/>
          </p:cNvSpPr>
          <p:nvPr/>
        </p:nvSpPr>
        <p:spPr bwMode="auto">
          <a:xfrm>
            <a:off x="2173288" y="1123950"/>
            <a:ext cx="56832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0">
                <a:solidFill>
                  <a:schemeClr val="tx1"/>
                </a:solidFill>
              </a:rPr>
              <a:t>…continued from previous slide...</a:t>
            </a:r>
            <a:endParaRPr lang="en-US" altLang="en-US" b="0"/>
          </a:p>
        </p:txBody>
      </p:sp>
      <p:sp>
        <p:nvSpPr>
          <p:cNvPr id="107542" name="Rectangle 22"/>
          <p:cNvSpPr>
            <a:spLocks noChangeArrowheads="1"/>
          </p:cNvSpPr>
          <p:nvPr/>
        </p:nvSpPr>
        <p:spPr bwMode="auto">
          <a:xfrm>
            <a:off x="2693988" y="2266950"/>
            <a:ext cx="204787" cy="1914525"/>
          </a:xfrm>
          <a:prstGeom prst="rect">
            <a:avLst/>
          </a:prstGeom>
          <a:solidFill>
            <a:schemeClr val="bg1"/>
          </a:solidFill>
          <a:ln w="17463">
            <a:solidFill>
              <a:srgbClr val="000000"/>
            </a:solidFill>
            <a:miter lim="800000"/>
            <a:headEnd/>
            <a:tailEnd/>
          </a:ln>
        </p:spPr>
        <p:txBody>
          <a:bodyPr/>
          <a:lstStyle/>
          <a:p>
            <a:endParaRPr lang="en-IN"/>
          </a:p>
        </p:txBody>
      </p:sp>
      <p:grpSp>
        <p:nvGrpSpPr>
          <p:cNvPr id="107592" name="Group 72"/>
          <p:cNvGrpSpPr>
            <a:grpSpLocks/>
          </p:cNvGrpSpPr>
          <p:nvPr/>
        </p:nvGrpSpPr>
        <p:grpSpPr bwMode="auto">
          <a:xfrm>
            <a:off x="2925763" y="2490788"/>
            <a:ext cx="2600325" cy="1878012"/>
            <a:chOff x="1843" y="1569"/>
            <a:chExt cx="1638" cy="1183"/>
          </a:xfrm>
        </p:grpSpPr>
        <p:sp>
          <p:nvSpPr>
            <p:cNvPr id="107544" name="Rectangle 24"/>
            <p:cNvSpPr>
              <a:spLocks noChangeArrowheads="1"/>
            </p:cNvSpPr>
            <p:nvPr/>
          </p:nvSpPr>
          <p:spPr bwMode="auto">
            <a:xfrm>
              <a:off x="2699" y="1851"/>
              <a:ext cx="4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charset="0"/>
                </a:rPr>
                <a:t>Ticket</a:t>
              </a:r>
              <a:endParaRPr lang="en-US" altLang="en-US" b="0">
                <a:solidFill>
                  <a:schemeClr val="tx1"/>
                </a:solidFill>
              </a:endParaRPr>
            </a:p>
          </p:txBody>
        </p:sp>
        <p:grpSp>
          <p:nvGrpSpPr>
            <p:cNvPr id="107589" name="Group 69"/>
            <p:cNvGrpSpPr>
              <a:grpSpLocks/>
            </p:cNvGrpSpPr>
            <p:nvPr/>
          </p:nvGrpSpPr>
          <p:grpSpPr bwMode="auto">
            <a:xfrm>
              <a:off x="1843" y="1569"/>
              <a:ext cx="1638" cy="1183"/>
              <a:chOff x="1843" y="1569"/>
              <a:chExt cx="1638" cy="1183"/>
            </a:xfrm>
          </p:grpSpPr>
          <p:sp>
            <p:nvSpPr>
              <p:cNvPr id="107545" name="Rectangle 25"/>
              <p:cNvSpPr>
                <a:spLocks noChangeArrowheads="1"/>
              </p:cNvSpPr>
              <p:nvPr/>
            </p:nvSpPr>
            <p:spPr bwMode="auto">
              <a:xfrm>
                <a:off x="2360" y="1771"/>
                <a:ext cx="1011" cy="247"/>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7546" name="Line 26"/>
              <p:cNvSpPr>
                <a:spLocks noChangeShapeType="1"/>
              </p:cNvSpPr>
              <p:nvPr/>
            </p:nvSpPr>
            <p:spPr bwMode="auto">
              <a:xfrm>
                <a:off x="2866" y="2016"/>
                <a:ext cx="0" cy="73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69" name="Line 49"/>
              <p:cNvSpPr>
                <a:spLocks noChangeShapeType="1"/>
              </p:cNvSpPr>
              <p:nvPr/>
            </p:nvSpPr>
            <p:spPr bwMode="auto">
              <a:xfrm>
                <a:off x="1843" y="1785"/>
                <a:ext cx="50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7570" name="Rectangle 50"/>
              <p:cNvSpPr>
                <a:spLocks noChangeArrowheads="1"/>
              </p:cNvSpPr>
              <p:nvPr/>
            </p:nvSpPr>
            <p:spPr bwMode="auto">
              <a:xfrm>
                <a:off x="1940" y="1569"/>
                <a:ext cx="15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chemeClr val="tx1"/>
                    </a:solidFill>
                    <a:latin typeface="Courier" charset="0"/>
                  </a:rPr>
                  <a:t>createTicket</a:t>
                </a:r>
                <a:r>
                  <a:rPr lang="en-US" altLang="en-US" sz="1400">
                    <a:solidFill>
                      <a:srgbClr val="000000"/>
                    </a:solidFill>
                    <a:latin typeface="Courier" charset="0"/>
                  </a:rPr>
                  <a:t>(selection)</a:t>
                </a:r>
                <a:endParaRPr lang="en-US" altLang="en-US" b="0">
                  <a:solidFill>
                    <a:schemeClr val="tx1"/>
                  </a:solidFill>
                </a:endParaRPr>
              </a:p>
            </p:txBody>
          </p:sp>
        </p:grpSp>
      </p:grpSp>
      <p:grpSp>
        <p:nvGrpSpPr>
          <p:cNvPr id="107591" name="Group 71"/>
          <p:cNvGrpSpPr>
            <a:grpSpLocks/>
          </p:cNvGrpSpPr>
          <p:nvPr/>
        </p:nvGrpSpPr>
        <p:grpSpPr bwMode="auto">
          <a:xfrm>
            <a:off x="2913063" y="3709988"/>
            <a:ext cx="1738312" cy="649287"/>
            <a:chOff x="1835" y="2337"/>
            <a:chExt cx="1095" cy="409"/>
          </a:xfrm>
        </p:grpSpPr>
        <p:grpSp>
          <p:nvGrpSpPr>
            <p:cNvPr id="107582" name="Group 62"/>
            <p:cNvGrpSpPr>
              <a:grpSpLocks/>
            </p:cNvGrpSpPr>
            <p:nvPr/>
          </p:nvGrpSpPr>
          <p:grpSpPr bwMode="auto">
            <a:xfrm>
              <a:off x="1835" y="2506"/>
              <a:ext cx="1095" cy="240"/>
              <a:chOff x="1835" y="2314"/>
              <a:chExt cx="1095" cy="240"/>
            </a:xfrm>
          </p:grpSpPr>
          <p:sp>
            <p:nvSpPr>
              <p:cNvPr id="107583" name="Rectangle 63"/>
              <p:cNvSpPr>
                <a:spLocks noChangeArrowheads="1"/>
              </p:cNvSpPr>
              <p:nvPr/>
            </p:nvSpPr>
            <p:spPr bwMode="auto">
              <a:xfrm>
                <a:off x="2801" y="2316"/>
                <a:ext cx="129" cy="238"/>
              </a:xfrm>
              <a:prstGeom prst="rect">
                <a:avLst/>
              </a:prstGeom>
              <a:solidFill>
                <a:schemeClr val="bg1"/>
              </a:solidFill>
              <a:ln w="17463">
                <a:solidFill>
                  <a:srgbClr val="000000"/>
                </a:solidFill>
                <a:miter lim="800000"/>
                <a:headEnd/>
                <a:tailEnd/>
              </a:ln>
            </p:spPr>
            <p:txBody>
              <a:bodyPr/>
              <a:lstStyle/>
              <a:p>
                <a:endParaRPr lang="en-IN"/>
              </a:p>
            </p:txBody>
          </p:sp>
          <p:sp>
            <p:nvSpPr>
              <p:cNvPr id="107584" name="Line 64"/>
              <p:cNvSpPr>
                <a:spLocks noChangeShapeType="1"/>
              </p:cNvSpPr>
              <p:nvPr/>
            </p:nvSpPr>
            <p:spPr bwMode="auto">
              <a:xfrm>
                <a:off x="1835" y="2314"/>
                <a:ext cx="94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7586" name="Rectangle 66"/>
            <p:cNvSpPr>
              <a:spLocks noChangeArrowheads="1"/>
            </p:cNvSpPr>
            <p:nvPr/>
          </p:nvSpPr>
          <p:spPr bwMode="auto">
            <a:xfrm>
              <a:off x="1876" y="2337"/>
              <a:ext cx="40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free()</a:t>
              </a:r>
              <a:endParaRPr lang="en-US" altLang="en-US" b="0">
                <a:solidFill>
                  <a:schemeClr val="tx1"/>
                </a:solidFill>
              </a:endParaRPr>
            </a:p>
          </p:txBody>
        </p:sp>
      </p:grpSp>
      <p:sp>
        <p:nvSpPr>
          <p:cNvPr id="107587" name="AutoShape 67"/>
          <p:cNvSpPr>
            <a:spLocks noChangeArrowheads="1"/>
          </p:cNvSpPr>
          <p:nvPr/>
        </p:nvSpPr>
        <p:spPr bwMode="auto">
          <a:xfrm>
            <a:off x="5892800" y="1828800"/>
            <a:ext cx="1270000" cy="609600"/>
          </a:xfrm>
          <a:prstGeom prst="wedgeRoundRectCallout">
            <a:avLst>
              <a:gd name="adj1" fmla="val -221500"/>
              <a:gd name="adj2" fmla="val 10546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Creation</a:t>
            </a:r>
          </a:p>
        </p:txBody>
      </p:sp>
      <p:sp>
        <p:nvSpPr>
          <p:cNvPr id="107588" name="AutoShape 68"/>
          <p:cNvSpPr>
            <a:spLocks noChangeArrowheads="1"/>
          </p:cNvSpPr>
          <p:nvPr/>
        </p:nvSpPr>
        <p:spPr bwMode="auto">
          <a:xfrm>
            <a:off x="5168900" y="3581400"/>
            <a:ext cx="1714500" cy="609600"/>
          </a:xfrm>
          <a:prstGeom prst="wedgeRoundRectCallout">
            <a:avLst>
              <a:gd name="adj1" fmla="val -82963"/>
              <a:gd name="adj2" fmla="val 8255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Destruction</a:t>
            </a:r>
          </a:p>
        </p:txBody>
      </p:sp>
      <p:grpSp>
        <p:nvGrpSpPr>
          <p:cNvPr id="107590" name="Group 70"/>
          <p:cNvGrpSpPr>
            <a:grpSpLocks/>
          </p:cNvGrpSpPr>
          <p:nvPr/>
        </p:nvGrpSpPr>
        <p:grpSpPr bwMode="auto">
          <a:xfrm>
            <a:off x="2913063" y="3176588"/>
            <a:ext cx="1738312" cy="611187"/>
            <a:chOff x="1835" y="2001"/>
            <a:chExt cx="1095" cy="385"/>
          </a:xfrm>
        </p:grpSpPr>
        <p:grpSp>
          <p:nvGrpSpPr>
            <p:cNvPr id="107581" name="Group 61"/>
            <p:cNvGrpSpPr>
              <a:grpSpLocks/>
            </p:cNvGrpSpPr>
            <p:nvPr/>
          </p:nvGrpSpPr>
          <p:grpSpPr bwMode="auto">
            <a:xfrm>
              <a:off x="1835" y="2146"/>
              <a:ext cx="1095" cy="240"/>
              <a:chOff x="1835" y="2314"/>
              <a:chExt cx="1095" cy="240"/>
            </a:xfrm>
          </p:grpSpPr>
          <p:sp>
            <p:nvSpPr>
              <p:cNvPr id="107561" name="Rectangle 41"/>
              <p:cNvSpPr>
                <a:spLocks noChangeArrowheads="1"/>
              </p:cNvSpPr>
              <p:nvPr/>
            </p:nvSpPr>
            <p:spPr bwMode="auto">
              <a:xfrm>
                <a:off x="2801" y="2316"/>
                <a:ext cx="129" cy="238"/>
              </a:xfrm>
              <a:prstGeom prst="rect">
                <a:avLst/>
              </a:prstGeom>
              <a:solidFill>
                <a:schemeClr val="bg1"/>
              </a:solidFill>
              <a:ln w="17463">
                <a:solidFill>
                  <a:srgbClr val="000000"/>
                </a:solidFill>
                <a:miter lim="800000"/>
                <a:headEnd/>
                <a:tailEnd/>
              </a:ln>
            </p:spPr>
            <p:txBody>
              <a:bodyPr/>
              <a:lstStyle/>
              <a:p>
                <a:endParaRPr lang="en-IN"/>
              </a:p>
            </p:txBody>
          </p:sp>
          <p:sp>
            <p:nvSpPr>
              <p:cNvPr id="107562" name="Line 42"/>
              <p:cNvSpPr>
                <a:spLocks noChangeShapeType="1"/>
              </p:cNvSpPr>
              <p:nvPr/>
            </p:nvSpPr>
            <p:spPr bwMode="auto">
              <a:xfrm>
                <a:off x="1835" y="2314"/>
                <a:ext cx="949" cy="1"/>
              </a:xfrm>
              <a:prstGeom prst="line">
                <a:avLst/>
              </a:prstGeom>
              <a:noFill/>
              <a:ln w="1746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7563" name="Rectangle 43"/>
            <p:cNvSpPr>
              <a:spLocks noChangeArrowheads="1"/>
            </p:cNvSpPr>
            <p:nvPr/>
          </p:nvSpPr>
          <p:spPr bwMode="auto">
            <a:xfrm>
              <a:off x="1876" y="2001"/>
              <a:ext cx="4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400">
                  <a:solidFill>
                    <a:srgbClr val="000000"/>
                  </a:solidFill>
                  <a:latin typeface="Courier" charset="0"/>
                </a:rPr>
                <a:t>print()</a:t>
              </a:r>
              <a:endParaRPr lang="en-US" altLang="en-US" b="0">
                <a:solidFill>
                  <a:schemeClr val="tx1"/>
                </a:solidFill>
              </a:endParaRPr>
            </a:p>
          </p:txBody>
        </p:sp>
      </p:grpSp>
      <p:grpSp>
        <p:nvGrpSpPr>
          <p:cNvPr id="107579" name="Group 59"/>
          <p:cNvGrpSpPr>
            <a:grpSpLocks/>
          </p:cNvGrpSpPr>
          <p:nvPr/>
        </p:nvGrpSpPr>
        <p:grpSpPr bwMode="auto">
          <a:xfrm>
            <a:off x="4406900" y="4241800"/>
            <a:ext cx="292100" cy="292100"/>
            <a:chOff x="2832" y="2744"/>
            <a:chExt cx="184" cy="184"/>
          </a:xfrm>
        </p:grpSpPr>
        <p:sp>
          <p:nvSpPr>
            <p:cNvPr id="107577" name="Line 57"/>
            <p:cNvSpPr>
              <a:spLocks noChangeShapeType="1"/>
            </p:cNvSpPr>
            <p:nvPr/>
          </p:nvSpPr>
          <p:spPr bwMode="auto">
            <a:xfrm flipV="1">
              <a:off x="2832" y="2744"/>
              <a:ext cx="184" cy="1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78" name="Line 58"/>
            <p:cNvSpPr>
              <a:spLocks noChangeShapeType="1"/>
            </p:cNvSpPr>
            <p:nvPr/>
          </p:nvSpPr>
          <p:spPr bwMode="auto">
            <a:xfrm flipH="1" flipV="1">
              <a:off x="2832" y="2744"/>
              <a:ext cx="184" cy="1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75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75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75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75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7" grpId="0" animBg="1" autoUpdateAnimBg="0"/>
      <p:bldP spid="10758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Sequence Diagram Summary</a:t>
            </a:r>
          </a:p>
        </p:txBody>
      </p:sp>
      <p:sp>
        <p:nvSpPr>
          <p:cNvPr id="112643" name="Rectangle 3"/>
          <p:cNvSpPr>
            <a:spLocks noGrp="1" noChangeArrowheads="1"/>
          </p:cNvSpPr>
          <p:nvPr>
            <p:ph type="body" idx="1"/>
          </p:nvPr>
        </p:nvSpPr>
        <p:spPr/>
        <p:txBody>
          <a:bodyPr/>
          <a:lstStyle/>
          <a:p>
            <a:r>
              <a:rPr lang="en-US" altLang="en-US"/>
              <a:t>UML sequence diagram represent behavior in terms of interactions.</a:t>
            </a:r>
          </a:p>
          <a:p>
            <a:r>
              <a:rPr lang="en-US" altLang="en-US"/>
              <a:t>Useful to find missing objects.</a:t>
            </a:r>
          </a:p>
          <a:p>
            <a:r>
              <a:rPr lang="en-US" altLang="en-US"/>
              <a:t>Time consuming to build but worth the investment.</a:t>
            </a:r>
          </a:p>
          <a:p>
            <a:r>
              <a:rPr lang="en-US" altLang="en-US"/>
              <a:t>Complement the class diagrams (which represent structure).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85800" y="177800"/>
            <a:ext cx="7772400" cy="762000"/>
          </a:xfrm>
        </p:spPr>
        <p:txBody>
          <a:bodyPr/>
          <a:lstStyle/>
          <a:p>
            <a:r>
              <a:rPr lang="en-US" altLang="en-US"/>
              <a:t>State Chart Diagrams</a:t>
            </a:r>
          </a:p>
        </p:txBody>
      </p:sp>
      <p:pic>
        <p:nvPicPr>
          <p:cNvPr id="169987"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077913" y="1295400"/>
            <a:ext cx="6808787" cy="4921250"/>
          </a:xfrm>
          <a:noFill/>
          <a:ln/>
          <a:extLst>
            <a:ext uri="{909E8E84-426E-40DD-AFC4-6F175D3DCCD1}">
              <a14:hiddenFill xmlns:a14="http://schemas.microsoft.com/office/drawing/2010/main">
                <a:solidFill>
                  <a:schemeClr val="accent1"/>
                </a:solidFill>
              </a14:hiddenFill>
            </a:ext>
          </a:extLst>
        </p:spPr>
      </p:pic>
      <p:sp>
        <p:nvSpPr>
          <p:cNvPr id="169988" name="AutoShape 4"/>
          <p:cNvSpPr>
            <a:spLocks noChangeArrowheads="1"/>
          </p:cNvSpPr>
          <p:nvPr/>
        </p:nvSpPr>
        <p:spPr bwMode="auto">
          <a:xfrm>
            <a:off x="7734300" y="762000"/>
            <a:ext cx="914400" cy="609600"/>
          </a:xfrm>
          <a:prstGeom prst="wedgeRoundRectCallout">
            <a:avLst>
              <a:gd name="adj1" fmla="val -84028"/>
              <a:gd name="adj2" fmla="val 1242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State</a:t>
            </a:r>
          </a:p>
        </p:txBody>
      </p:sp>
      <p:sp>
        <p:nvSpPr>
          <p:cNvPr id="169989" name="AutoShape 5"/>
          <p:cNvSpPr>
            <a:spLocks noChangeArrowheads="1"/>
          </p:cNvSpPr>
          <p:nvPr/>
        </p:nvSpPr>
        <p:spPr bwMode="auto">
          <a:xfrm>
            <a:off x="4622800" y="825500"/>
            <a:ext cx="1524000" cy="609600"/>
          </a:xfrm>
          <a:prstGeom prst="wedgeRoundRectCallout">
            <a:avLst>
              <a:gd name="adj1" fmla="val -93750"/>
              <a:gd name="adj2" fmla="val 5338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Initial state</a:t>
            </a:r>
          </a:p>
        </p:txBody>
      </p:sp>
      <p:sp>
        <p:nvSpPr>
          <p:cNvPr id="169990" name="AutoShape 6"/>
          <p:cNvSpPr>
            <a:spLocks noChangeArrowheads="1"/>
          </p:cNvSpPr>
          <p:nvPr/>
        </p:nvSpPr>
        <p:spPr bwMode="auto">
          <a:xfrm>
            <a:off x="3733800" y="5410200"/>
            <a:ext cx="1600200" cy="609600"/>
          </a:xfrm>
          <a:prstGeom prst="wedgeRoundRectCallout">
            <a:avLst>
              <a:gd name="adj1" fmla="val -94843"/>
              <a:gd name="adj2" fmla="val 242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Final state</a:t>
            </a:r>
          </a:p>
        </p:txBody>
      </p:sp>
      <p:sp>
        <p:nvSpPr>
          <p:cNvPr id="169991" name="AutoShape 7"/>
          <p:cNvSpPr>
            <a:spLocks noChangeArrowheads="1"/>
          </p:cNvSpPr>
          <p:nvPr/>
        </p:nvSpPr>
        <p:spPr bwMode="auto">
          <a:xfrm>
            <a:off x="1905000" y="2146300"/>
            <a:ext cx="1358900" cy="609600"/>
          </a:xfrm>
          <a:prstGeom prst="wedgeRoundRectCallout">
            <a:avLst>
              <a:gd name="adj1" fmla="val -90653"/>
              <a:gd name="adj2" fmla="val 117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Transition</a:t>
            </a:r>
          </a:p>
        </p:txBody>
      </p:sp>
      <p:sp>
        <p:nvSpPr>
          <p:cNvPr id="169992" name="AutoShape 8"/>
          <p:cNvSpPr>
            <a:spLocks noChangeArrowheads="1"/>
          </p:cNvSpPr>
          <p:nvPr/>
        </p:nvSpPr>
        <p:spPr bwMode="auto">
          <a:xfrm>
            <a:off x="457200" y="901700"/>
            <a:ext cx="914400" cy="609600"/>
          </a:xfrm>
          <a:prstGeom prst="wedgeRoundRectCallout">
            <a:avLst>
              <a:gd name="adj1" fmla="val 128472"/>
              <a:gd name="adj2" fmla="val 10755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Event</a:t>
            </a:r>
          </a:p>
        </p:txBody>
      </p:sp>
      <p:sp>
        <p:nvSpPr>
          <p:cNvPr id="169993" name="Text Box 9"/>
          <p:cNvSpPr txBox="1">
            <a:spLocks noChangeArrowheads="1"/>
          </p:cNvSpPr>
          <p:nvPr/>
        </p:nvSpPr>
        <p:spPr bwMode="auto">
          <a:xfrm>
            <a:off x="2352675" y="6210300"/>
            <a:ext cx="62198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0">
                <a:solidFill>
                  <a:schemeClr val="tx1"/>
                </a:solidFill>
              </a:rPr>
              <a:t>Represent behavior as states and transitions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autoUpdateAnimBg="0"/>
      <p:bldP spid="169989" grpId="0" animBg="1" autoUpdateAnimBg="0"/>
      <p:bldP spid="169990" grpId="0" animBg="1" autoUpdateAnimBg="0"/>
      <p:bldP spid="169991" grpId="0" animBg="1" autoUpdateAnimBg="0"/>
      <p:bldP spid="16999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Activity Diagrams</a:t>
            </a:r>
          </a:p>
        </p:txBody>
      </p:sp>
      <p:sp>
        <p:nvSpPr>
          <p:cNvPr id="167939" name="Rectangle 3"/>
          <p:cNvSpPr>
            <a:spLocks noGrp="1" noChangeArrowheads="1"/>
          </p:cNvSpPr>
          <p:nvPr>
            <p:ph type="body" idx="1"/>
          </p:nvPr>
        </p:nvSpPr>
        <p:spPr>
          <a:xfrm>
            <a:off x="355600" y="1212850"/>
            <a:ext cx="8255000" cy="4800600"/>
          </a:xfrm>
        </p:spPr>
        <p:txBody>
          <a:bodyPr/>
          <a:lstStyle/>
          <a:p>
            <a:pPr>
              <a:lnSpc>
                <a:spcPct val="80000"/>
              </a:lnSpc>
            </a:pPr>
            <a:r>
              <a:rPr lang="en-US" altLang="en-US"/>
              <a:t>An activity diagram shows flow control within a system </a:t>
            </a:r>
          </a:p>
          <a:p>
            <a:pPr>
              <a:lnSpc>
                <a:spcPct val="80000"/>
              </a:lnSpc>
            </a:pPr>
            <a:endParaRPr lang="en-US" altLang="en-US"/>
          </a:p>
          <a:p>
            <a:pPr>
              <a:lnSpc>
                <a:spcPct val="80000"/>
              </a:lnSpc>
            </a:pPr>
            <a:endParaRPr lang="en-US" altLang="en-US"/>
          </a:p>
          <a:p>
            <a:pPr>
              <a:lnSpc>
                <a:spcPct val="80000"/>
              </a:lnSpc>
            </a:pPr>
            <a:endParaRPr lang="en-US" altLang="en-US"/>
          </a:p>
          <a:p>
            <a:pPr>
              <a:lnSpc>
                <a:spcPct val="80000"/>
              </a:lnSpc>
            </a:pPr>
            <a:r>
              <a:rPr lang="en-US" altLang="en-US"/>
              <a:t>An activity diagram is a special case of a state chart diagram in which states are activities (“functions”)</a:t>
            </a:r>
          </a:p>
          <a:p>
            <a:pPr>
              <a:lnSpc>
                <a:spcPct val="80000"/>
              </a:lnSpc>
            </a:pPr>
            <a:r>
              <a:rPr lang="en-US" altLang="en-US"/>
              <a:t>Two types of states: </a:t>
            </a:r>
          </a:p>
          <a:p>
            <a:pPr lvl="1">
              <a:lnSpc>
                <a:spcPct val="80000"/>
              </a:lnSpc>
            </a:pPr>
            <a:r>
              <a:rPr lang="en-US" altLang="en-US" i="1"/>
              <a:t>Action state:</a:t>
            </a:r>
            <a:r>
              <a:rPr lang="en-US" altLang="en-US"/>
              <a:t> </a:t>
            </a:r>
          </a:p>
          <a:p>
            <a:pPr lvl="2">
              <a:lnSpc>
                <a:spcPct val="80000"/>
              </a:lnSpc>
            </a:pPr>
            <a:r>
              <a:rPr lang="en-US" altLang="en-US"/>
              <a:t>Cannot be decomposed any further</a:t>
            </a:r>
          </a:p>
          <a:p>
            <a:pPr lvl="2">
              <a:lnSpc>
                <a:spcPct val="80000"/>
              </a:lnSpc>
            </a:pPr>
            <a:r>
              <a:rPr lang="en-US" altLang="en-US"/>
              <a:t>Happens “instantaneously” with respect to the level of abstraction used in the model</a:t>
            </a:r>
          </a:p>
          <a:p>
            <a:pPr lvl="1">
              <a:lnSpc>
                <a:spcPct val="80000"/>
              </a:lnSpc>
            </a:pPr>
            <a:r>
              <a:rPr lang="en-US" altLang="en-US" i="1"/>
              <a:t>Activity state:</a:t>
            </a:r>
            <a:r>
              <a:rPr lang="en-US" altLang="en-US"/>
              <a:t> </a:t>
            </a:r>
          </a:p>
          <a:p>
            <a:pPr lvl="2">
              <a:lnSpc>
                <a:spcPct val="80000"/>
              </a:lnSpc>
            </a:pPr>
            <a:r>
              <a:rPr lang="en-US" altLang="en-US"/>
              <a:t>Can be decomposed further</a:t>
            </a:r>
          </a:p>
          <a:p>
            <a:pPr lvl="2">
              <a:lnSpc>
                <a:spcPct val="80000"/>
              </a:lnSpc>
            </a:pPr>
            <a:r>
              <a:rPr lang="en-US" altLang="en-US"/>
              <a:t>The activity is modeled by another activity diagram</a:t>
            </a:r>
          </a:p>
        </p:txBody>
      </p:sp>
      <p:pic>
        <p:nvPicPr>
          <p:cNvPr id="16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741488"/>
            <a:ext cx="7632700" cy="811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Statechart Diagram vs. Activity Diagram</a:t>
            </a:r>
          </a:p>
        </p:txBody>
      </p:sp>
      <p:pic>
        <p:nvPicPr>
          <p:cNvPr id="17510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92200" y="4560888"/>
            <a:ext cx="7632700" cy="811212"/>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175116" name="AutoShape 12"/>
          <p:cNvSpPr>
            <a:spLocks noChangeArrowheads="1"/>
          </p:cNvSpPr>
          <p:nvPr/>
        </p:nvSpPr>
        <p:spPr bwMode="auto">
          <a:xfrm>
            <a:off x="1119188" y="2420938"/>
            <a:ext cx="1062037" cy="628650"/>
          </a:xfrm>
          <a:prstGeom prst="roundRect">
            <a:avLst>
              <a:gd name="adj" fmla="val 44949"/>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17" name="Rectangle 13"/>
          <p:cNvSpPr>
            <a:spLocks noChangeArrowheads="1"/>
          </p:cNvSpPr>
          <p:nvPr/>
        </p:nvSpPr>
        <p:spPr bwMode="auto">
          <a:xfrm>
            <a:off x="1339850" y="2663825"/>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Active</a:t>
            </a:r>
            <a:endParaRPr lang="en-US" altLang="en-US" sz="2800"/>
          </a:p>
        </p:txBody>
      </p:sp>
      <p:sp>
        <p:nvSpPr>
          <p:cNvPr id="175118" name="AutoShape 14"/>
          <p:cNvSpPr>
            <a:spLocks noChangeArrowheads="1"/>
          </p:cNvSpPr>
          <p:nvPr/>
        </p:nvSpPr>
        <p:spPr bwMode="auto">
          <a:xfrm>
            <a:off x="3389313" y="2420938"/>
            <a:ext cx="946150" cy="628650"/>
          </a:xfrm>
          <a:prstGeom prst="roundRect">
            <a:avLst>
              <a:gd name="adj" fmla="val 44949"/>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19" name="Rectangle 15"/>
          <p:cNvSpPr>
            <a:spLocks noChangeArrowheads="1"/>
          </p:cNvSpPr>
          <p:nvPr/>
        </p:nvSpPr>
        <p:spPr bwMode="auto">
          <a:xfrm>
            <a:off x="3438525" y="266382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Inactive</a:t>
            </a:r>
            <a:endParaRPr lang="en-US" altLang="en-US" sz="2800"/>
          </a:p>
        </p:txBody>
      </p:sp>
      <p:sp>
        <p:nvSpPr>
          <p:cNvPr id="175120" name="AutoShape 16"/>
          <p:cNvSpPr>
            <a:spLocks noChangeArrowheads="1"/>
          </p:cNvSpPr>
          <p:nvPr/>
        </p:nvSpPr>
        <p:spPr bwMode="auto">
          <a:xfrm>
            <a:off x="5611813" y="2420938"/>
            <a:ext cx="971550" cy="628650"/>
          </a:xfrm>
          <a:prstGeom prst="roundRect">
            <a:avLst>
              <a:gd name="adj" fmla="val 44949"/>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21" name="Rectangle 17"/>
          <p:cNvSpPr>
            <a:spLocks noChangeArrowheads="1"/>
          </p:cNvSpPr>
          <p:nvPr/>
        </p:nvSpPr>
        <p:spPr bwMode="auto">
          <a:xfrm>
            <a:off x="5762625" y="2638425"/>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Closed</a:t>
            </a:r>
            <a:endParaRPr lang="en-US" altLang="en-US" sz="2800"/>
          </a:p>
        </p:txBody>
      </p:sp>
      <p:sp>
        <p:nvSpPr>
          <p:cNvPr id="175122" name="AutoShape 18"/>
          <p:cNvSpPr>
            <a:spLocks noChangeArrowheads="1"/>
          </p:cNvSpPr>
          <p:nvPr/>
        </p:nvSpPr>
        <p:spPr bwMode="auto">
          <a:xfrm>
            <a:off x="7905750" y="2395538"/>
            <a:ext cx="973138" cy="628650"/>
          </a:xfrm>
          <a:prstGeom prst="roundRect">
            <a:avLst>
              <a:gd name="adj" fmla="val 44949"/>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23" name="Rectangle 19"/>
          <p:cNvSpPr>
            <a:spLocks noChangeArrowheads="1"/>
          </p:cNvSpPr>
          <p:nvPr/>
        </p:nvSpPr>
        <p:spPr bwMode="auto">
          <a:xfrm>
            <a:off x="7924800" y="266382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Archived</a:t>
            </a:r>
            <a:endParaRPr lang="en-US" altLang="en-US" sz="2800"/>
          </a:p>
        </p:txBody>
      </p:sp>
      <p:sp>
        <p:nvSpPr>
          <p:cNvPr id="175124" name="Line 20"/>
          <p:cNvSpPr>
            <a:spLocks noChangeShapeType="1"/>
          </p:cNvSpPr>
          <p:nvPr/>
        </p:nvSpPr>
        <p:spPr bwMode="auto">
          <a:xfrm>
            <a:off x="2971800" y="2751138"/>
            <a:ext cx="312738"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25" name="Freeform 21"/>
          <p:cNvSpPr>
            <a:spLocks/>
          </p:cNvSpPr>
          <p:nvPr/>
        </p:nvSpPr>
        <p:spPr bwMode="auto">
          <a:xfrm>
            <a:off x="3241675" y="2716213"/>
            <a:ext cx="157163" cy="93662"/>
          </a:xfrm>
          <a:custGeom>
            <a:avLst/>
            <a:gdLst>
              <a:gd name="T0" fmla="*/ 0 w 99"/>
              <a:gd name="T1" fmla="*/ 0 h 59"/>
              <a:gd name="T2" fmla="*/ 99 w 99"/>
              <a:gd name="T3" fmla="*/ 30 h 59"/>
              <a:gd name="T4" fmla="*/ 0 w 99"/>
              <a:gd name="T5" fmla="*/ 59 h 59"/>
            </a:gdLst>
            <a:ahLst/>
            <a:cxnLst>
              <a:cxn ang="0">
                <a:pos x="T0" y="T1"/>
              </a:cxn>
              <a:cxn ang="0">
                <a:pos x="T2" y="T3"/>
              </a:cxn>
              <a:cxn ang="0">
                <a:pos x="T4" y="T5"/>
              </a:cxn>
            </a:cxnLst>
            <a:rect l="0" t="0" r="r" b="b"/>
            <a:pathLst>
              <a:path w="99" h="59">
                <a:moveTo>
                  <a:pt x="0" y="0"/>
                </a:moveTo>
                <a:lnTo>
                  <a:pt x="99" y="30"/>
                </a:lnTo>
                <a:lnTo>
                  <a:pt x="0" y="5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26" name="Line 22"/>
          <p:cNvSpPr>
            <a:spLocks noChangeShapeType="1"/>
          </p:cNvSpPr>
          <p:nvPr/>
        </p:nvSpPr>
        <p:spPr bwMode="auto">
          <a:xfrm>
            <a:off x="2168525" y="2749550"/>
            <a:ext cx="803275"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27" name="Line 23"/>
          <p:cNvSpPr>
            <a:spLocks noChangeShapeType="1"/>
          </p:cNvSpPr>
          <p:nvPr/>
        </p:nvSpPr>
        <p:spPr bwMode="auto">
          <a:xfrm>
            <a:off x="5461000" y="2703513"/>
            <a:ext cx="17303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28" name="Freeform 24"/>
          <p:cNvSpPr>
            <a:spLocks/>
          </p:cNvSpPr>
          <p:nvPr/>
        </p:nvSpPr>
        <p:spPr bwMode="auto">
          <a:xfrm>
            <a:off x="5476875" y="2655888"/>
            <a:ext cx="157163" cy="95250"/>
          </a:xfrm>
          <a:custGeom>
            <a:avLst/>
            <a:gdLst>
              <a:gd name="T0" fmla="*/ 0 w 99"/>
              <a:gd name="T1" fmla="*/ 0 h 60"/>
              <a:gd name="T2" fmla="*/ 99 w 99"/>
              <a:gd name="T3" fmla="*/ 30 h 60"/>
              <a:gd name="T4" fmla="*/ 0 w 99"/>
              <a:gd name="T5" fmla="*/ 60 h 60"/>
            </a:gdLst>
            <a:ahLst/>
            <a:cxnLst>
              <a:cxn ang="0">
                <a:pos x="T0" y="T1"/>
              </a:cxn>
              <a:cxn ang="0">
                <a:pos x="T2" y="T3"/>
              </a:cxn>
              <a:cxn ang="0">
                <a:pos x="T4" y="T5"/>
              </a:cxn>
            </a:cxnLst>
            <a:rect l="0" t="0" r="r" b="b"/>
            <a:pathLst>
              <a:path w="99" h="60">
                <a:moveTo>
                  <a:pt x="0" y="0"/>
                </a:moveTo>
                <a:lnTo>
                  <a:pt x="99" y="30"/>
                </a:lnTo>
                <a:lnTo>
                  <a:pt x="0" y="6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29" name="Line 25"/>
          <p:cNvSpPr>
            <a:spLocks noChangeShapeType="1"/>
          </p:cNvSpPr>
          <p:nvPr/>
        </p:nvSpPr>
        <p:spPr bwMode="auto">
          <a:xfrm>
            <a:off x="4351338" y="2701925"/>
            <a:ext cx="1198562" cy="31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33" name="Rectangle 29"/>
          <p:cNvSpPr>
            <a:spLocks noChangeArrowheads="1"/>
          </p:cNvSpPr>
          <p:nvPr/>
        </p:nvSpPr>
        <p:spPr bwMode="auto">
          <a:xfrm>
            <a:off x="2219325" y="2932113"/>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Incident-</a:t>
            </a:r>
          </a:p>
          <a:p>
            <a:r>
              <a:rPr lang="en-US" altLang="en-US" sz="1500">
                <a:solidFill>
                  <a:srgbClr val="000000"/>
                </a:solidFill>
                <a:latin typeface="Courier" charset="0"/>
              </a:rPr>
              <a:t>Handled</a:t>
            </a:r>
            <a:endParaRPr lang="en-US" altLang="en-US" sz="2800"/>
          </a:p>
        </p:txBody>
      </p:sp>
      <p:sp>
        <p:nvSpPr>
          <p:cNvPr id="175134" name="Rectangle 30"/>
          <p:cNvSpPr>
            <a:spLocks noChangeArrowheads="1"/>
          </p:cNvSpPr>
          <p:nvPr/>
        </p:nvSpPr>
        <p:spPr bwMode="auto">
          <a:xfrm>
            <a:off x="4389438" y="28559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Incident-</a:t>
            </a:r>
          </a:p>
          <a:p>
            <a:r>
              <a:rPr lang="en-US" altLang="en-US" sz="1500">
                <a:solidFill>
                  <a:srgbClr val="000000"/>
                </a:solidFill>
                <a:latin typeface="Courier" charset="0"/>
              </a:rPr>
              <a:t>Documented</a:t>
            </a:r>
            <a:endParaRPr lang="en-US" altLang="en-US" sz="2800"/>
          </a:p>
        </p:txBody>
      </p:sp>
      <p:sp>
        <p:nvSpPr>
          <p:cNvPr id="175135" name="Rectangle 31"/>
          <p:cNvSpPr>
            <a:spLocks noChangeArrowheads="1"/>
          </p:cNvSpPr>
          <p:nvPr/>
        </p:nvSpPr>
        <p:spPr bwMode="auto">
          <a:xfrm>
            <a:off x="6757988" y="2919413"/>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charset="0"/>
              </a:rPr>
              <a:t>Incident-</a:t>
            </a:r>
          </a:p>
          <a:p>
            <a:r>
              <a:rPr lang="en-US" altLang="en-US" sz="1500">
                <a:solidFill>
                  <a:srgbClr val="000000"/>
                </a:solidFill>
                <a:latin typeface="Courier" charset="0"/>
              </a:rPr>
              <a:t>Archived</a:t>
            </a:r>
            <a:endParaRPr lang="en-US" altLang="en-US" sz="2800"/>
          </a:p>
        </p:txBody>
      </p:sp>
      <p:sp>
        <p:nvSpPr>
          <p:cNvPr id="175136" name="Oval 32"/>
          <p:cNvSpPr>
            <a:spLocks noChangeArrowheads="1"/>
          </p:cNvSpPr>
          <p:nvPr/>
        </p:nvSpPr>
        <p:spPr bwMode="auto">
          <a:xfrm>
            <a:off x="1763713" y="1949450"/>
            <a:ext cx="141287" cy="141288"/>
          </a:xfrm>
          <a:prstGeom prst="ellipse">
            <a:avLst/>
          </a:prstGeom>
          <a:solidFill>
            <a:srgbClr val="000000"/>
          </a:solidFill>
          <a:ln w="15875">
            <a:solidFill>
              <a:srgbClr val="000000"/>
            </a:solidFill>
            <a:round/>
            <a:headEnd/>
            <a:tailEnd/>
          </a:ln>
        </p:spPr>
        <p:txBody>
          <a:bodyPr/>
          <a:lstStyle/>
          <a:p>
            <a:endParaRPr lang="en-IN"/>
          </a:p>
        </p:txBody>
      </p:sp>
      <p:sp>
        <p:nvSpPr>
          <p:cNvPr id="175137" name="Line 33"/>
          <p:cNvSpPr>
            <a:spLocks noChangeShapeType="1"/>
          </p:cNvSpPr>
          <p:nvPr/>
        </p:nvSpPr>
        <p:spPr bwMode="auto">
          <a:xfrm>
            <a:off x="1825625" y="2247900"/>
            <a:ext cx="1588" cy="173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38" name="Freeform 34"/>
          <p:cNvSpPr>
            <a:spLocks/>
          </p:cNvSpPr>
          <p:nvPr/>
        </p:nvSpPr>
        <p:spPr bwMode="auto">
          <a:xfrm>
            <a:off x="1778000" y="2247900"/>
            <a:ext cx="95250" cy="173038"/>
          </a:xfrm>
          <a:custGeom>
            <a:avLst/>
            <a:gdLst>
              <a:gd name="T0" fmla="*/ 60 w 60"/>
              <a:gd name="T1" fmla="*/ 0 h 109"/>
              <a:gd name="T2" fmla="*/ 30 w 60"/>
              <a:gd name="T3" fmla="*/ 109 h 109"/>
              <a:gd name="T4" fmla="*/ 0 w 60"/>
              <a:gd name="T5" fmla="*/ 0 h 109"/>
            </a:gdLst>
            <a:ahLst/>
            <a:cxnLst>
              <a:cxn ang="0">
                <a:pos x="T0" y="T1"/>
              </a:cxn>
              <a:cxn ang="0">
                <a:pos x="T2" y="T3"/>
              </a:cxn>
              <a:cxn ang="0">
                <a:pos x="T4" y="T5"/>
              </a:cxn>
            </a:cxnLst>
            <a:rect l="0" t="0" r="r" b="b"/>
            <a:pathLst>
              <a:path w="60" h="109">
                <a:moveTo>
                  <a:pt x="60" y="0"/>
                </a:moveTo>
                <a:lnTo>
                  <a:pt x="30" y="109"/>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39" name="Line 35"/>
          <p:cNvSpPr>
            <a:spLocks noChangeShapeType="1"/>
          </p:cNvSpPr>
          <p:nvPr/>
        </p:nvSpPr>
        <p:spPr bwMode="auto">
          <a:xfrm>
            <a:off x="1825625" y="2090738"/>
            <a:ext cx="1588" cy="1571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40" name="Oval 36"/>
          <p:cNvSpPr>
            <a:spLocks noChangeArrowheads="1"/>
          </p:cNvSpPr>
          <p:nvPr/>
        </p:nvSpPr>
        <p:spPr bwMode="auto">
          <a:xfrm>
            <a:off x="8220075" y="3409950"/>
            <a:ext cx="141288" cy="141288"/>
          </a:xfrm>
          <a:prstGeom prst="ellipse">
            <a:avLst/>
          </a:prstGeom>
          <a:solidFill>
            <a:srgbClr val="000000"/>
          </a:solidFill>
          <a:ln w="15875">
            <a:solidFill>
              <a:srgbClr val="000000"/>
            </a:solidFill>
            <a:round/>
            <a:headEnd/>
            <a:tailEnd/>
          </a:ln>
        </p:spPr>
        <p:txBody>
          <a:bodyPr/>
          <a:lstStyle/>
          <a:p>
            <a:endParaRPr lang="en-IN"/>
          </a:p>
        </p:txBody>
      </p:sp>
      <p:sp>
        <p:nvSpPr>
          <p:cNvPr id="175141" name="Line 37"/>
          <p:cNvSpPr>
            <a:spLocks noChangeShapeType="1"/>
          </p:cNvSpPr>
          <p:nvPr/>
        </p:nvSpPr>
        <p:spPr bwMode="auto">
          <a:xfrm>
            <a:off x="8297863" y="3205163"/>
            <a:ext cx="1587" cy="173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42" name="Freeform 38"/>
          <p:cNvSpPr>
            <a:spLocks/>
          </p:cNvSpPr>
          <p:nvPr/>
        </p:nvSpPr>
        <p:spPr bwMode="auto">
          <a:xfrm>
            <a:off x="8250238" y="3205163"/>
            <a:ext cx="95250" cy="173037"/>
          </a:xfrm>
          <a:custGeom>
            <a:avLst/>
            <a:gdLst>
              <a:gd name="T0" fmla="*/ 60 w 60"/>
              <a:gd name="T1" fmla="*/ 0 h 109"/>
              <a:gd name="T2" fmla="*/ 30 w 60"/>
              <a:gd name="T3" fmla="*/ 109 h 109"/>
              <a:gd name="T4" fmla="*/ 0 w 60"/>
              <a:gd name="T5" fmla="*/ 0 h 109"/>
            </a:gdLst>
            <a:ahLst/>
            <a:cxnLst>
              <a:cxn ang="0">
                <a:pos x="T0" y="T1"/>
              </a:cxn>
              <a:cxn ang="0">
                <a:pos x="T2" y="T3"/>
              </a:cxn>
              <a:cxn ang="0">
                <a:pos x="T4" y="T5"/>
              </a:cxn>
            </a:cxnLst>
            <a:rect l="0" t="0" r="r" b="b"/>
            <a:pathLst>
              <a:path w="60" h="109">
                <a:moveTo>
                  <a:pt x="60" y="0"/>
                </a:moveTo>
                <a:lnTo>
                  <a:pt x="30" y="109"/>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43" name="Line 39"/>
          <p:cNvSpPr>
            <a:spLocks noChangeShapeType="1"/>
          </p:cNvSpPr>
          <p:nvPr/>
        </p:nvSpPr>
        <p:spPr bwMode="auto">
          <a:xfrm flipV="1">
            <a:off x="8297863" y="3049588"/>
            <a:ext cx="1587" cy="1555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44" name="Oval 40"/>
          <p:cNvSpPr>
            <a:spLocks noChangeArrowheads="1"/>
          </p:cNvSpPr>
          <p:nvPr/>
        </p:nvSpPr>
        <p:spPr bwMode="auto">
          <a:xfrm>
            <a:off x="8172450" y="3362325"/>
            <a:ext cx="250825" cy="236538"/>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5110" name="Text Box 6"/>
          <p:cNvSpPr txBox="1">
            <a:spLocks noChangeArrowheads="1"/>
          </p:cNvSpPr>
          <p:nvPr/>
        </p:nvSpPr>
        <p:spPr bwMode="auto">
          <a:xfrm>
            <a:off x="296863" y="982663"/>
            <a:ext cx="84550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en-US" sz="2000">
                <a:solidFill>
                  <a:schemeClr val="tx1"/>
                </a:solidFill>
              </a:rPr>
              <a:t>Statechart Diagram for Incident (similar to Mealy Automaton)</a:t>
            </a:r>
          </a:p>
          <a:p>
            <a:pPr algn="l"/>
            <a:r>
              <a:rPr lang="en-US" altLang="en-US" sz="2000">
                <a:solidFill>
                  <a:srgbClr val="0033CC"/>
                </a:solidFill>
              </a:rPr>
              <a:t>(State: Attribute or Collection of Attributes of object of type Incident)</a:t>
            </a:r>
            <a:endParaRPr lang="en-US" altLang="en-US"/>
          </a:p>
        </p:txBody>
      </p:sp>
      <p:sp>
        <p:nvSpPr>
          <p:cNvPr id="175111" name="Text Box 7"/>
          <p:cNvSpPr txBox="1">
            <a:spLocks noChangeArrowheads="1"/>
          </p:cNvSpPr>
          <p:nvPr/>
        </p:nvSpPr>
        <p:spPr bwMode="auto">
          <a:xfrm>
            <a:off x="293688" y="3700463"/>
            <a:ext cx="64484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en-US" sz="2000">
                <a:solidFill>
                  <a:schemeClr val="tx1"/>
                </a:solidFill>
              </a:rPr>
              <a:t>Activity Diagram for Incident (similar to Moore</a:t>
            </a:r>
          </a:p>
          <a:p>
            <a:pPr algn="l"/>
            <a:r>
              <a:rPr lang="en-US" altLang="en-US" sz="2000">
                <a:solidFill>
                  <a:srgbClr val="0033CC"/>
                </a:solidFill>
              </a:rPr>
              <a:t>(State: Operation or Collection of Operations)</a:t>
            </a:r>
            <a:r>
              <a:rPr lang="en-US" altLang="en-US"/>
              <a:t> </a:t>
            </a:r>
          </a:p>
        </p:txBody>
      </p:sp>
      <p:sp>
        <p:nvSpPr>
          <p:cNvPr id="175114" name="AutoShape 10"/>
          <p:cNvSpPr>
            <a:spLocks noChangeArrowheads="1"/>
          </p:cNvSpPr>
          <p:nvPr/>
        </p:nvSpPr>
        <p:spPr bwMode="auto">
          <a:xfrm>
            <a:off x="6275388" y="5595938"/>
            <a:ext cx="1255712" cy="563562"/>
          </a:xfrm>
          <a:prstGeom prst="wedgeRoundRectCallout">
            <a:avLst>
              <a:gd name="adj1" fmla="val -55690"/>
              <a:gd name="adj2" fmla="val -16042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0"/>
              <a:t>Triggerless</a:t>
            </a:r>
          </a:p>
          <a:p>
            <a:r>
              <a:rPr lang="en-US" altLang="en-US" sz="1800" b="0"/>
              <a:t>Transition</a:t>
            </a:r>
            <a:endParaRPr lang="en-US" altLang="en-US" b="0"/>
          </a:p>
        </p:txBody>
      </p:sp>
      <p:sp>
        <p:nvSpPr>
          <p:cNvPr id="175115" name="AutoShape 11"/>
          <p:cNvSpPr>
            <a:spLocks noChangeArrowheads="1"/>
          </p:cNvSpPr>
          <p:nvPr/>
        </p:nvSpPr>
        <p:spPr bwMode="auto">
          <a:xfrm>
            <a:off x="1887538" y="5672138"/>
            <a:ext cx="2747962" cy="741362"/>
          </a:xfrm>
          <a:prstGeom prst="wedgeRoundRectCallout">
            <a:avLst>
              <a:gd name="adj1" fmla="val 60398"/>
              <a:gd name="adj2" fmla="val -9282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0"/>
              <a:t>Completion of activity </a:t>
            </a:r>
          </a:p>
          <a:p>
            <a:r>
              <a:rPr lang="en-US" altLang="en-US" sz="1800" b="0"/>
              <a:t>causes state transition</a:t>
            </a:r>
            <a:endParaRPr lang="en-US" altLang="en-US" b="0"/>
          </a:p>
        </p:txBody>
      </p:sp>
      <p:sp>
        <p:nvSpPr>
          <p:cNvPr id="175145" name="AutoShape 41"/>
          <p:cNvSpPr>
            <a:spLocks noChangeArrowheads="1"/>
          </p:cNvSpPr>
          <p:nvPr/>
        </p:nvSpPr>
        <p:spPr bwMode="auto">
          <a:xfrm>
            <a:off x="5778500" y="1739900"/>
            <a:ext cx="1663700" cy="495300"/>
          </a:xfrm>
          <a:prstGeom prst="wedgeRoundRectCallout">
            <a:avLst>
              <a:gd name="adj1" fmla="val -117556"/>
              <a:gd name="adj2" fmla="val 13621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b="0"/>
              <a:t>Event causes</a:t>
            </a:r>
          </a:p>
          <a:p>
            <a:r>
              <a:rPr lang="en-US" altLang="en-US" sz="1800" b="0"/>
              <a:t>State transition</a:t>
            </a:r>
            <a:endParaRPr lang="en-US" altLang="en-US" b="0"/>
          </a:p>
        </p:txBody>
      </p:sp>
      <p:sp>
        <p:nvSpPr>
          <p:cNvPr id="175146" name="Line 42"/>
          <p:cNvSpPr>
            <a:spLocks noChangeShapeType="1"/>
          </p:cNvSpPr>
          <p:nvPr/>
        </p:nvSpPr>
        <p:spPr bwMode="auto">
          <a:xfrm>
            <a:off x="6578600" y="2730500"/>
            <a:ext cx="1346200" cy="0"/>
          </a:xfrm>
          <a:prstGeom prst="line">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4" grpId="0" animBg="1" autoUpdateAnimBg="0"/>
      <p:bldP spid="175115" grpId="0" animBg="1" autoUpdateAnimBg="0"/>
      <p:bldP spid="17514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Activity Diagram: Modeling Decisions</a:t>
            </a:r>
          </a:p>
        </p:txBody>
      </p:sp>
      <p:pic>
        <p:nvPicPr>
          <p:cNvPr id="171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727200"/>
            <a:ext cx="8199438" cy="3473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6" name="Rectangle 6"/>
          <p:cNvSpPr>
            <a:spLocks noGrp="1" noChangeArrowheads="1"/>
          </p:cNvSpPr>
          <p:nvPr>
            <p:ph type="title"/>
          </p:nvPr>
        </p:nvSpPr>
        <p:spPr/>
        <p:txBody>
          <a:bodyPr/>
          <a:lstStyle/>
          <a:p>
            <a:r>
              <a:rPr lang="en-US" altLang="en-US"/>
              <a:t>Activity Diagrams: Modeling Concurrency</a:t>
            </a:r>
          </a:p>
        </p:txBody>
      </p:sp>
      <p:sp>
        <p:nvSpPr>
          <p:cNvPr id="174087" name="Rectangle 7"/>
          <p:cNvSpPr>
            <a:spLocks noGrp="1" noChangeArrowheads="1"/>
          </p:cNvSpPr>
          <p:nvPr>
            <p:ph type="body" idx="1"/>
          </p:nvPr>
        </p:nvSpPr>
        <p:spPr>
          <a:xfrm>
            <a:off x="482600" y="1352550"/>
            <a:ext cx="8255000" cy="4800600"/>
          </a:xfrm>
        </p:spPr>
        <p:txBody>
          <a:bodyPr/>
          <a:lstStyle/>
          <a:p>
            <a:r>
              <a:rPr lang="en-US" altLang="en-US"/>
              <a:t>Synchronization of multiple activities </a:t>
            </a:r>
          </a:p>
          <a:p>
            <a:r>
              <a:rPr lang="en-US" altLang="en-US"/>
              <a:t>Splitting the flow of control into multiple threads</a:t>
            </a:r>
          </a:p>
        </p:txBody>
      </p:sp>
      <p:pic>
        <p:nvPicPr>
          <p:cNvPr id="1740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882900"/>
            <a:ext cx="8210550" cy="3165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89" name="AutoShape 9"/>
          <p:cNvSpPr>
            <a:spLocks noChangeArrowheads="1"/>
          </p:cNvSpPr>
          <p:nvPr/>
        </p:nvSpPr>
        <p:spPr bwMode="auto">
          <a:xfrm>
            <a:off x="6451600" y="3022600"/>
            <a:ext cx="2413000" cy="762000"/>
          </a:xfrm>
          <a:prstGeom prst="cloudCallout">
            <a:avLst>
              <a:gd name="adj1" fmla="val -47630"/>
              <a:gd name="adj2" fmla="val 12208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Synchronization</a:t>
            </a:r>
          </a:p>
        </p:txBody>
      </p:sp>
      <p:sp>
        <p:nvSpPr>
          <p:cNvPr id="174090" name="AutoShape 10"/>
          <p:cNvSpPr>
            <a:spLocks noChangeArrowheads="1"/>
          </p:cNvSpPr>
          <p:nvPr/>
        </p:nvSpPr>
        <p:spPr bwMode="auto">
          <a:xfrm>
            <a:off x="635000" y="2946400"/>
            <a:ext cx="2438400" cy="698500"/>
          </a:xfrm>
          <a:prstGeom prst="cloudCallout">
            <a:avLst>
              <a:gd name="adj1" fmla="val 37370"/>
              <a:gd name="adj2" fmla="val 16159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a:t>Splitting</a:t>
            </a:r>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Activity Diagrams: Swimlanes</a:t>
            </a:r>
          </a:p>
        </p:txBody>
      </p:sp>
      <p:sp>
        <p:nvSpPr>
          <p:cNvPr id="176131" name="Rectangle 3"/>
          <p:cNvSpPr>
            <a:spLocks noGrp="1" noChangeArrowheads="1"/>
          </p:cNvSpPr>
          <p:nvPr>
            <p:ph type="body" idx="1"/>
          </p:nvPr>
        </p:nvSpPr>
        <p:spPr/>
        <p:txBody>
          <a:bodyPr/>
          <a:lstStyle/>
          <a:p>
            <a:r>
              <a:rPr lang="en-US" altLang="en-US"/>
              <a:t>Actions may be grouped into swimlanes to denote the object or subsystem that implements the actions.</a:t>
            </a:r>
          </a:p>
          <a:p>
            <a:endParaRPr lang="en-US" altLang="en-US"/>
          </a:p>
        </p:txBody>
      </p:sp>
      <p:sp>
        <p:nvSpPr>
          <p:cNvPr id="176134" name="AutoShape 6"/>
          <p:cNvSpPr>
            <a:spLocks noChangeArrowheads="1"/>
          </p:cNvSpPr>
          <p:nvPr/>
        </p:nvSpPr>
        <p:spPr bwMode="auto">
          <a:xfrm>
            <a:off x="427038" y="3776663"/>
            <a:ext cx="1744662" cy="792162"/>
          </a:xfrm>
          <a:prstGeom prst="roundRect">
            <a:avLst>
              <a:gd name="adj" fmla="val 4499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35" name="Rectangle 7"/>
          <p:cNvSpPr>
            <a:spLocks noChangeArrowheads="1"/>
          </p:cNvSpPr>
          <p:nvPr/>
        </p:nvSpPr>
        <p:spPr bwMode="auto">
          <a:xfrm>
            <a:off x="1112838" y="396557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Open</a:t>
            </a:r>
            <a:endParaRPr lang="en-US" altLang="en-US"/>
          </a:p>
        </p:txBody>
      </p:sp>
      <p:sp>
        <p:nvSpPr>
          <p:cNvPr id="176136" name="Rectangle 8"/>
          <p:cNvSpPr>
            <a:spLocks noChangeArrowheads="1"/>
          </p:cNvSpPr>
          <p:nvPr/>
        </p:nvSpPr>
        <p:spPr bwMode="auto">
          <a:xfrm>
            <a:off x="868363" y="4162425"/>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Incident</a:t>
            </a:r>
            <a:endParaRPr lang="en-US" altLang="en-US"/>
          </a:p>
        </p:txBody>
      </p:sp>
      <p:sp>
        <p:nvSpPr>
          <p:cNvPr id="176137" name="AutoShape 9"/>
          <p:cNvSpPr>
            <a:spLocks noChangeArrowheads="1"/>
          </p:cNvSpPr>
          <p:nvPr/>
        </p:nvSpPr>
        <p:spPr bwMode="auto">
          <a:xfrm>
            <a:off x="3776663" y="2606675"/>
            <a:ext cx="1724025" cy="793750"/>
          </a:xfrm>
          <a:prstGeom prst="roundRect">
            <a:avLst>
              <a:gd name="adj" fmla="val 44898"/>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38" name="Rectangle 10"/>
          <p:cNvSpPr>
            <a:spLocks noChangeArrowheads="1"/>
          </p:cNvSpPr>
          <p:nvPr/>
        </p:nvSpPr>
        <p:spPr bwMode="auto">
          <a:xfrm>
            <a:off x="4208463" y="2774950"/>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Allocate</a:t>
            </a:r>
            <a:endParaRPr lang="en-US" altLang="en-US"/>
          </a:p>
        </p:txBody>
      </p:sp>
      <p:sp>
        <p:nvSpPr>
          <p:cNvPr id="176139" name="Rectangle 11"/>
          <p:cNvSpPr>
            <a:spLocks noChangeArrowheads="1"/>
          </p:cNvSpPr>
          <p:nvPr/>
        </p:nvSpPr>
        <p:spPr bwMode="auto">
          <a:xfrm>
            <a:off x="4148138" y="2973388"/>
            <a:ext cx="1100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Resources</a:t>
            </a:r>
            <a:endParaRPr lang="en-US" altLang="en-US"/>
          </a:p>
        </p:txBody>
      </p:sp>
      <p:sp>
        <p:nvSpPr>
          <p:cNvPr id="176140" name="AutoShape 12"/>
          <p:cNvSpPr>
            <a:spLocks noChangeArrowheads="1"/>
          </p:cNvSpPr>
          <p:nvPr/>
        </p:nvSpPr>
        <p:spPr bwMode="auto">
          <a:xfrm>
            <a:off x="3776663" y="3776663"/>
            <a:ext cx="1724025" cy="792162"/>
          </a:xfrm>
          <a:prstGeom prst="roundRect">
            <a:avLst>
              <a:gd name="adj" fmla="val 4499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41" name="Rectangle 13"/>
          <p:cNvSpPr>
            <a:spLocks noChangeArrowheads="1"/>
          </p:cNvSpPr>
          <p:nvPr/>
        </p:nvSpPr>
        <p:spPr bwMode="auto">
          <a:xfrm>
            <a:off x="4086225" y="3965575"/>
            <a:ext cx="1222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Coordinate</a:t>
            </a:r>
            <a:endParaRPr lang="en-US" altLang="en-US"/>
          </a:p>
        </p:txBody>
      </p:sp>
      <p:sp>
        <p:nvSpPr>
          <p:cNvPr id="176142" name="Rectangle 14"/>
          <p:cNvSpPr>
            <a:spLocks noChangeArrowheads="1"/>
          </p:cNvSpPr>
          <p:nvPr/>
        </p:nvSpPr>
        <p:spPr bwMode="auto">
          <a:xfrm>
            <a:off x="4148138" y="4162425"/>
            <a:ext cx="1100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Resources</a:t>
            </a:r>
            <a:endParaRPr lang="en-US" altLang="en-US"/>
          </a:p>
        </p:txBody>
      </p:sp>
      <p:sp>
        <p:nvSpPr>
          <p:cNvPr id="176143" name="AutoShape 15"/>
          <p:cNvSpPr>
            <a:spLocks noChangeArrowheads="1"/>
          </p:cNvSpPr>
          <p:nvPr/>
        </p:nvSpPr>
        <p:spPr bwMode="auto">
          <a:xfrm>
            <a:off x="3776663" y="4965700"/>
            <a:ext cx="1724025" cy="793750"/>
          </a:xfrm>
          <a:prstGeom prst="roundRect">
            <a:avLst>
              <a:gd name="adj" fmla="val 44898"/>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44" name="Rectangle 16"/>
          <p:cNvSpPr>
            <a:spLocks noChangeArrowheads="1"/>
          </p:cNvSpPr>
          <p:nvPr/>
        </p:nvSpPr>
        <p:spPr bwMode="auto">
          <a:xfrm>
            <a:off x="4208463" y="5133975"/>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Document</a:t>
            </a:r>
            <a:endParaRPr lang="en-US" altLang="en-US"/>
          </a:p>
        </p:txBody>
      </p:sp>
      <p:sp>
        <p:nvSpPr>
          <p:cNvPr id="176145" name="Rectangle 17"/>
          <p:cNvSpPr>
            <a:spLocks noChangeArrowheads="1"/>
          </p:cNvSpPr>
          <p:nvPr/>
        </p:nvSpPr>
        <p:spPr bwMode="auto">
          <a:xfrm>
            <a:off x="4208463" y="5332413"/>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Incident</a:t>
            </a:r>
            <a:endParaRPr lang="en-US" altLang="en-US"/>
          </a:p>
        </p:txBody>
      </p:sp>
      <p:sp>
        <p:nvSpPr>
          <p:cNvPr id="176146" name="AutoShape 18"/>
          <p:cNvSpPr>
            <a:spLocks noChangeArrowheads="1"/>
          </p:cNvSpPr>
          <p:nvPr/>
        </p:nvSpPr>
        <p:spPr bwMode="auto">
          <a:xfrm>
            <a:off x="6908800" y="3776663"/>
            <a:ext cx="1744663" cy="792162"/>
          </a:xfrm>
          <a:prstGeom prst="roundRect">
            <a:avLst>
              <a:gd name="adj" fmla="val 44991"/>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47" name="Rectangle 19"/>
          <p:cNvSpPr>
            <a:spLocks noChangeArrowheads="1"/>
          </p:cNvSpPr>
          <p:nvPr/>
        </p:nvSpPr>
        <p:spPr bwMode="auto">
          <a:xfrm>
            <a:off x="7412038" y="3965575"/>
            <a:ext cx="855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Archive</a:t>
            </a:r>
            <a:endParaRPr lang="en-US" altLang="en-US"/>
          </a:p>
        </p:txBody>
      </p:sp>
      <p:sp>
        <p:nvSpPr>
          <p:cNvPr id="176148" name="Rectangle 20"/>
          <p:cNvSpPr>
            <a:spLocks noChangeArrowheads="1"/>
          </p:cNvSpPr>
          <p:nvPr/>
        </p:nvSpPr>
        <p:spPr bwMode="auto">
          <a:xfrm>
            <a:off x="7351713" y="4162425"/>
            <a:ext cx="977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Incident</a:t>
            </a:r>
            <a:endParaRPr lang="en-US" altLang="en-US"/>
          </a:p>
        </p:txBody>
      </p:sp>
      <p:sp>
        <p:nvSpPr>
          <p:cNvPr id="176149" name="Rectangle 21"/>
          <p:cNvSpPr>
            <a:spLocks noChangeArrowheads="1"/>
          </p:cNvSpPr>
          <p:nvPr/>
        </p:nvSpPr>
        <p:spPr bwMode="auto">
          <a:xfrm>
            <a:off x="2667000" y="3797300"/>
            <a:ext cx="79375" cy="731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6150" name="Rectangle 22"/>
          <p:cNvSpPr>
            <a:spLocks noChangeArrowheads="1"/>
          </p:cNvSpPr>
          <p:nvPr/>
        </p:nvSpPr>
        <p:spPr bwMode="auto">
          <a:xfrm>
            <a:off x="2654300" y="3797300"/>
            <a:ext cx="98425" cy="7524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51" name="Rectangle 23"/>
          <p:cNvSpPr>
            <a:spLocks noChangeArrowheads="1"/>
          </p:cNvSpPr>
          <p:nvPr/>
        </p:nvSpPr>
        <p:spPr bwMode="auto">
          <a:xfrm>
            <a:off x="6313488" y="3797300"/>
            <a:ext cx="79375" cy="731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6152" name="Rectangle 24"/>
          <p:cNvSpPr>
            <a:spLocks noChangeArrowheads="1"/>
          </p:cNvSpPr>
          <p:nvPr/>
        </p:nvSpPr>
        <p:spPr bwMode="auto">
          <a:xfrm>
            <a:off x="6300788" y="3797300"/>
            <a:ext cx="100012" cy="7524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53" name="Line 25"/>
          <p:cNvSpPr>
            <a:spLocks noChangeShapeType="1"/>
          </p:cNvSpPr>
          <p:nvPr/>
        </p:nvSpPr>
        <p:spPr bwMode="auto">
          <a:xfrm>
            <a:off x="3559175" y="4152900"/>
            <a:ext cx="2174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54" name="Freeform 26"/>
          <p:cNvSpPr>
            <a:spLocks/>
          </p:cNvSpPr>
          <p:nvPr/>
        </p:nvSpPr>
        <p:spPr bwMode="auto">
          <a:xfrm>
            <a:off x="3578225" y="4094163"/>
            <a:ext cx="198438" cy="119062"/>
          </a:xfrm>
          <a:custGeom>
            <a:avLst/>
            <a:gdLst>
              <a:gd name="T0" fmla="*/ 0 w 125"/>
              <a:gd name="T1" fmla="*/ 0 h 75"/>
              <a:gd name="T2" fmla="*/ 125 w 125"/>
              <a:gd name="T3" fmla="*/ 37 h 75"/>
              <a:gd name="T4" fmla="*/ 0 w 125"/>
              <a:gd name="T5" fmla="*/ 75 h 75"/>
            </a:gdLst>
            <a:ahLst/>
            <a:cxnLst>
              <a:cxn ang="0">
                <a:pos x="T0" y="T1"/>
              </a:cxn>
              <a:cxn ang="0">
                <a:pos x="T2" y="T3"/>
              </a:cxn>
              <a:cxn ang="0">
                <a:pos x="T4" y="T5"/>
              </a:cxn>
            </a:cxnLst>
            <a:rect l="0" t="0" r="r" b="b"/>
            <a:pathLst>
              <a:path w="125" h="75">
                <a:moveTo>
                  <a:pt x="0" y="0"/>
                </a:moveTo>
                <a:lnTo>
                  <a:pt x="125" y="37"/>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55" name="Line 27"/>
          <p:cNvSpPr>
            <a:spLocks noChangeShapeType="1"/>
          </p:cNvSpPr>
          <p:nvPr/>
        </p:nvSpPr>
        <p:spPr bwMode="auto">
          <a:xfrm>
            <a:off x="2765425" y="4152900"/>
            <a:ext cx="7937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56" name="Line 28"/>
          <p:cNvSpPr>
            <a:spLocks noChangeShapeType="1"/>
          </p:cNvSpPr>
          <p:nvPr/>
        </p:nvSpPr>
        <p:spPr bwMode="auto">
          <a:xfrm>
            <a:off x="6096000" y="4173538"/>
            <a:ext cx="2174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57" name="Freeform 29"/>
          <p:cNvSpPr>
            <a:spLocks/>
          </p:cNvSpPr>
          <p:nvPr/>
        </p:nvSpPr>
        <p:spPr bwMode="auto">
          <a:xfrm>
            <a:off x="6115050" y="4113213"/>
            <a:ext cx="198438" cy="119062"/>
          </a:xfrm>
          <a:custGeom>
            <a:avLst/>
            <a:gdLst>
              <a:gd name="T0" fmla="*/ 0 w 125"/>
              <a:gd name="T1" fmla="*/ 0 h 75"/>
              <a:gd name="T2" fmla="*/ 125 w 125"/>
              <a:gd name="T3" fmla="*/ 38 h 75"/>
              <a:gd name="T4" fmla="*/ 0 w 125"/>
              <a:gd name="T5" fmla="*/ 75 h 75"/>
            </a:gdLst>
            <a:ahLst/>
            <a:cxnLst>
              <a:cxn ang="0">
                <a:pos x="T0" y="T1"/>
              </a:cxn>
              <a:cxn ang="0">
                <a:pos x="T2" y="T3"/>
              </a:cxn>
              <a:cxn ang="0">
                <a:pos x="T4" y="T5"/>
              </a:cxn>
            </a:cxnLst>
            <a:rect l="0" t="0" r="r" b="b"/>
            <a:pathLst>
              <a:path w="125" h="75">
                <a:moveTo>
                  <a:pt x="0" y="0"/>
                </a:moveTo>
                <a:lnTo>
                  <a:pt x="125" y="38"/>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58" name="Line 30"/>
          <p:cNvSpPr>
            <a:spLocks noChangeShapeType="1"/>
          </p:cNvSpPr>
          <p:nvPr/>
        </p:nvSpPr>
        <p:spPr bwMode="auto">
          <a:xfrm>
            <a:off x="5540375" y="4173538"/>
            <a:ext cx="55562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59" name="Line 31"/>
          <p:cNvSpPr>
            <a:spLocks noChangeShapeType="1"/>
          </p:cNvSpPr>
          <p:nvPr/>
        </p:nvSpPr>
        <p:spPr bwMode="auto">
          <a:xfrm>
            <a:off x="2428875" y="4152900"/>
            <a:ext cx="2174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60" name="Freeform 32"/>
          <p:cNvSpPr>
            <a:spLocks/>
          </p:cNvSpPr>
          <p:nvPr/>
        </p:nvSpPr>
        <p:spPr bwMode="auto">
          <a:xfrm>
            <a:off x="2447925" y="4094163"/>
            <a:ext cx="198438" cy="119062"/>
          </a:xfrm>
          <a:custGeom>
            <a:avLst/>
            <a:gdLst>
              <a:gd name="T0" fmla="*/ 0 w 125"/>
              <a:gd name="T1" fmla="*/ 0 h 75"/>
              <a:gd name="T2" fmla="*/ 125 w 125"/>
              <a:gd name="T3" fmla="*/ 37 h 75"/>
              <a:gd name="T4" fmla="*/ 0 w 125"/>
              <a:gd name="T5" fmla="*/ 75 h 75"/>
            </a:gdLst>
            <a:ahLst/>
            <a:cxnLst>
              <a:cxn ang="0">
                <a:pos x="T0" y="T1"/>
              </a:cxn>
              <a:cxn ang="0">
                <a:pos x="T2" y="T3"/>
              </a:cxn>
              <a:cxn ang="0">
                <a:pos x="T4" y="T5"/>
              </a:cxn>
            </a:cxnLst>
            <a:rect l="0" t="0" r="r" b="b"/>
            <a:pathLst>
              <a:path w="125" h="75">
                <a:moveTo>
                  <a:pt x="0" y="0"/>
                </a:moveTo>
                <a:lnTo>
                  <a:pt x="125" y="37"/>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61" name="Line 33"/>
          <p:cNvSpPr>
            <a:spLocks noChangeShapeType="1"/>
          </p:cNvSpPr>
          <p:nvPr/>
        </p:nvSpPr>
        <p:spPr bwMode="auto">
          <a:xfrm>
            <a:off x="2151063" y="4152900"/>
            <a:ext cx="27781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62" name="Line 34"/>
          <p:cNvSpPr>
            <a:spLocks noChangeShapeType="1"/>
          </p:cNvSpPr>
          <p:nvPr/>
        </p:nvSpPr>
        <p:spPr bwMode="auto">
          <a:xfrm>
            <a:off x="6670675" y="4173538"/>
            <a:ext cx="217488"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63" name="Freeform 35"/>
          <p:cNvSpPr>
            <a:spLocks/>
          </p:cNvSpPr>
          <p:nvPr/>
        </p:nvSpPr>
        <p:spPr bwMode="auto">
          <a:xfrm>
            <a:off x="6691313" y="4113213"/>
            <a:ext cx="196850" cy="119062"/>
          </a:xfrm>
          <a:custGeom>
            <a:avLst/>
            <a:gdLst>
              <a:gd name="T0" fmla="*/ 0 w 124"/>
              <a:gd name="T1" fmla="*/ 0 h 75"/>
              <a:gd name="T2" fmla="*/ 124 w 124"/>
              <a:gd name="T3" fmla="*/ 38 h 75"/>
              <a:gd name="T4" fmla="*/ 0 w 124"/>
              <a:gd name="T5" fmla="*/ 75 h 75"/>
            </a:gdLst>
            <a:ahLst/>
            <a:cxnLst>
              <a:cxn ang="0">
                <a:pos x="T0" y="T1"/>
              </a:cxn>
              <a:cxn ang="0">
                <a:pos x="T2" y="T3"/>
              </a:cxn>
              <a:cxn ang="0">
                <a:pos x="T4" y="T5"/>
              </a:cxn>
            </a:cxnLst>
            <a:rect l="0" t="0" r="r" b="b"/>
            <a:pathLst>
              <a:path w="124" h="75">
                <a:moveTo>
                  <a:pt x="0" y="0"/>
                </a:moveTo>
                <a:lnTo>
                  <a:pt x="124" y="38"/>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64" name="Line 36"/>
          <p:cNvSpPr>
            <a:spLocks noChangeShapeType="1"/>
          </p:cNvSpPr>
          <p:nvPr/>
        </p:nvSpPr>
        <p:spPr bwMode="auto">
          <a:xfrm>
            <a:off x="6373813" y="4173538"/>
            <a:ext cx="2968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65" name="Line 37"/>
          <p:cNvSpPr>
            <a:spLocks noChangeShapeType="1"/>
          </p:cNvSpPr>
          <p:nvPr/>
        </p:nvSpPr>
        <p:spPr bwMode="auto">
          <a:xfrm>
            <a:off x="3538538" y="2984500"/>
            <a:ext cx="2190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66" name="Freeform 38"/>
          <p:cNvSpPr>
            <a:spLocks/>
          </p:cNvSpPr>
          <p:nvPr/>
        </p:nvSpPr>
        <p:spPr bwMode="auto">
          <a:xfrm>
            <a:off x="3559175" y="2924175"/>
            <a:ext cx="198438" cy="119063"/>
          </a:xfrm>
          <a:custGeom>
            <a:avLst/>
            <a:gdLst>
              <a:gd name="T0" fmla="*/ 0 w 125"/>
              <a:gd name="T1" fmla="*/ 0 h 75"/>
              <a:gd name="T2" fmla="*/ 125 w 125"/>
              <a:gd name="T3" fmla="*/ 38 h 75"/>
              <a:gd name="T4" fmla="*/ 0 w 125"/>
              <a:gd name="T5" fmla="*/ 75 h 75"/>
            </a:gdLst>
            <a:ahLst/>
            <a:cxnLst>
              <a:cxn ang="0">
                <a:pos x="T0" y="T1"/>
              </a:cxn>
              <a:cxn ang="0">
                <a:pos x="T2" y="T3"/>
              </a:cxn>
              <a:cxn ang="0">
                <a:pos x="T4" y="T5"/>
              </a:cxn>
            </a:cxnLst>
            <a:rect l="0" t="0" r="r" b="b"/>
            <a:pathLst>
              <a:path w="125" h="75">
                <a:moveTo>
                  <a:pt x="0" y="0"/>
                </a:moveTo>
                <a:lnTo>
                  <a:pt x="125" y="38"/>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67" name="Freeform 39"/>
          <p:cNvSpPr>
            <a:spLocks/>
          </p:cNvSpPr>
          <p:nvPr/>
        </p:nvSpPr>
        <p:spPr bwMode="auto">
          <a:xfrm>
            <a:off x="3538538" y="5283200"/>
            <a:ext cx="198437" cy="119063"/>
          </a:xfrm>
          <a:custGeom>
            <a:avLst/>
            <a:gdLst>
              <a:gd name="T0" fmla="*/ 0 w 125"/>
              <a:gd name="T1" fmla="*/ 0 h 75"/>
              <a:gd name="T2" fmla="*/ 125 w 125"/>
              <a:gd name="T3" fmla="*/ 37 h 75"/>
              <a:gd name="T4" fmla="*/ 0 w 125"/>
              <a:gd name="T5" fmla="*/ 75 h 75"/>
            </a:gdLst>
            <a:ahLst/>
            <a:cxnLst>
              <a:cxn ang="0">
                <a:pos x="T0" y="T1"/>
              </a:cxn>
              <a:cxn ang="0">
                <a:pos x="T2" y="T3"/>
              </a:cxn>
              <a:cxn ang="0">
                <a:pos x="T4" y="T5"/>
              </a:cxn>
            </a:cxnLst>
            <a:rect l="0" t="0" r="r" b="b"/>
            <a:pathLst>
              <a:path w="125" h="75">
                <a:moveTo>
                  <a:pt x="0" y="0"/>
                </a:moveTo>
                <a:lnTo>
                  <a:pt x="125" y="37"/>
                </a:lnTo>
                <a:lnTo>
                  <a:pt x="0" y="7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68" name="Freeform 40"/>
          <p:cNvSpPr>
            <a:spLocks/>
          </p:cNvSpPr>
          <p:nvPr/>
        </p:nvSpPr>
        <p:spPr bwMode="auto">
          <a:xfrm>
            <a:off x="3281363" y="2984500"/>
            <a:ext cx="257175" cy="2357438"/>
          </a:xfrm>
          <a:custGeom>
            <a:avLst/>
            <a:gdLst>
              <a:gd name="T0" fmla="*/ 162 w 162"/>
              <a:gd name="T1" fmla="*/ 0 h 1485"/>
              <a:gd name="T2" fmla="*/ 0 w 162"/>
              <a:gd name="T3" fmla="*/ 0 h 1485"/>
              <a:gd name="T4" fmla="*/ 0 w 162"/>
              <a:gd name="T5" fmla="*/ 1485 h 1485"/>
              <a:gd name="T6" fmla="*/ 150 w 162"/>
              <a:gd name="T7" fmla="*/ 1485 h 1485"/>
            </a:gdLst>
            <a:ahLst/>
            <a:cxnLst>
              <a:cxn ang="0">
                <a:pos x="T0" y="T1"/>
              </a:cxn>
              <a:cxn ang="0">
                <a:pos x="T2" y="T3"/>
              </a:cxn>
              <a:cxn ang="0">
                <a:pos x="T4" y="T5"/>
              </a:cxn>
              <a:cxn ang="0">
                <a:pos x="T6" y="T7"/>
              </a:cxn>
            </a:cxnLst>
            <a:rect l="0" t="0" r="r" b="b"/>
            <a:pathLst>
              <a:path w="162" h="1485">
                <a:moveTo>
                  <a:pt x="162" y="0"/>
                </a:moveTo>
                <a:lnTo>
                  <a:pt x="0" y="0"/>
                </a:lnTo>
                <a:lnTo>
                  <a:pt x="0" y="1485"/>
                </a:lnTo>
                <a:lnTo>
                  <a:pt x="150" y="148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69" name="Freeform 41"/>
          <p:cNvSpPr>
            <a:spLocks/>
          </p:cNvSpPr>
          <p:nvPr/>
        </p:nvSpPr>
        <p:spPr bwMode="auto">
          <a:xfrm>
            <a:off x="5481638" y="2963863"/>
            <a:ext cx="357187" cy="2378075"/>
          </a:xfrm>
          <a:custGeom>
            <a:avLst/>
            <a:gdLst>
              <a:gd name="T0" fmla="*/ 0 w 225"/>
              <a:gd name="T1" fmla="*/ 0 h 1498"/>
              <a:gd name="T2" fmla="*/ 225 w 225"/>
              <a:gd name="T3" fmla="*/ 0 h 1498"/>
              <a:gd name="T4" fmla="*/ 225 w 225"/>
              <a:gd name="T5" fmla="*/ 1498 h 1498"/>
              <a:gd name="T6" fmla="*/ 12 w 225"/>
              <a:gd name="T7" fmla="*/ 1498 h 1498"/>
            </a:gdLst>
            <a:ahLst/>
            <a:cxnLst>
              <a:cxn ang="0">
                <a:pos x="T0" y="T1"/>
              </a:cxn>
              <a:cxn ang="0">
                <a:pos x="T2" y="T3"/>
              </a:cxn>
              <a:cxn ang="0">
                <a:pos x="T4" y="T5"/>
              </a:cxn>
              <a:cxn ang="0">
                <a:pos x="T6" y="T7"/>
              </a:cxn>
            </a:cxnLst>
            <a:rect l="0" t="0" r="r" b="b"/>
            <a:pathLst>
              <a:path w="225" h="1498">
                <a:moveTo>
                  <a:pt x="0" y="0"/>
                </a:moveTo>
                <a:lnTo>
                  <a:pt x="225" y="0"/>
                </a:lnTo>
                <a:lnTo>
                  <a:pt x="225" y="1498"/>
                </a:lnTo>
                <a:lnTo>
                  <a:pt x="12" y="1498"/>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70" name="Line 42"/>
          <p:cNvSpPr>
            <a:spLocks noChangeShapeType="1"/>
          </p:cNvSpPr>
          <p:nvPr/>
        </p:nvSpPr>
        <p:spPr bwMode="auto">
          <a:xfrm>
            <a:off x="3519488" y="5341938"/>
            <a:ext cx="21748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6171" name="Rectangle 43"/>
          <p:cNvSpPr>
            <a:spLocks noChangeArrowheads="1"/>
          </p:cNvSpPr>
          <p:nvPr/>
        </p:nvSpPr>
        <p:spPr bwMode="auto">
          <a:xfrm>
            <a:off x="228600" y="2495550"/>
            <a:ext cx="8721725" cy="22193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72" name="Rectangle 44"/>
          <p:cNvSpPr>
            <a:spLocks noChangeArrowheads="1"/>
          </p:cNvSpPr>
          <p:nvPr/>
        </p:nvSpPr>
        <p:spPr bwMode="auto">
          <a:xfrm>
            <a:off x="228600" y="4708525"/>
            <a:ext cx="8721725" cy="11493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6173" name="Rectangle 45"/>
          <p:cNvSpPr>
            <a:spLocks noChangeArrowheads="1"/>
          </p:cNvSpPr>
          <p:nvPr/>
        </p:nvSpPr>
        <p:spPr bwMode="auto">
          <a:xfrm>
            <a:off x="7435850" y="2676525"/>
            <a:ext cx="1222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Dispatcher</a:t>
            </a:r>
            <a:endParaRPr lang="en-US" altLang="en-US"/>
          </a:p>
        </p:txBody>
      </p:sp>
      <p:sp>
        <p:nvSpPr>
          <p:cNvPr id="176174" name="Rectangle 46"/>
          <p:cNvSpPr>
            <a:spLocks noChangeArrowheads="1"/>
          </p:cNvSpPr>
          <p:nvPr/>
        </p:nvSpPr>
        <p:spPr bwMode="auto">
          <a:xfrm>
            <a:off x="7453313" y="4837113"/>
            <a:ext cx="1466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charset="0"/>
              </a:rPr>
              <a:t>FieldOfficer</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7" name="Rectangle 5"/>
          <p:cNvSpPr>
            <a:spLocks noGrp="1" noChangeArrowheads="1"/>
          </p:cNvSpPr>
          <p:nvPr>
            <p:ph type="title"/>
          </p:nvPr>
        </p:nvSpPr>
        <p:spPr/>
        <p:txBody>
          <a:bodyPr/>
          <a:lstStyle/>
          <a:p>
            <a:r>
              <a:rPr lang="en-US" altLang="en-US"/>
              <a:t>Systems, Models and Views</a:t>
            </a:r>
          </a:p>
        </p:txBody>
      </p:sp>
      <p:sp>
        <p:nvSpPr>
          <p:cNvPr id="141318" name="Rectangle 6"/>
          <p:cNvSpPr>
            <a:spLocks noGrp="1" noChangeArrowheads="1"/>
          </p:cNvSpPr>
          <p:nvPr>
            <p:ph type="body" idx="1"/>
          </p:nvPr>
        </p:nvSpPr>
        <p:spPr>
          <a:xfrm>
            <a:off x="419100" y="1416050"/>
            <a:ext cx="8724900" cy="4800600"/>
          </a:xfrm>
        </p:spPr>
        <p:txBody>
          <a:bodyPr/>
          <a:lstStyle/>
          <a:p>
            <a:r>
              <a:rPr lang="en-US" altLang="en-US"/>
              <a:t>A </a:t>
            </a:r>
            <a:r>
              <a:rPr lang="en-US" altLang="en-US" b="1" i="1"/>
              <a:t>model</a:t>
            </a:r>
            <a:r>
              <a:rPr lang="en-US" altLang="en-US"/>
              <a:t> is an abstraction describing a subset of a system</a:t>
            </a:r>
          </a:p>
          <a:p>
            <a:r>
              <a:rPr lang="en-US" altLang="en-US"/>
              <a:t>A </a:t>
            </a:r>
            <a:r>
              <a:rPr lang="en-US" altLang="en-US" b="1" i="1"/>
              <a:t>view</a:t>
            </a:r>
            <a:r>
              <a:rPr lang="en-US" altLang="en-US"/>
              <a:t> depicts selected aspects of a model</a:t>
            </a:r>
          </a:p>
          <a:p>
            <a:r>
              <a:rPr lang="en-US" altLang="en-US"/>
              <a:t>A </a:t>
            </a:r>
            <a:r>
              <a:rPr lang="en-US" altLang="en-US" b="1" i="1"/>
              <a:t>notation</a:t>
            </a:r>
            <a:r>
              <a:rPr lang="en-US" altLang="en-US"/>
              <a:t> is a set of graphical or textual rules for depicting views</a:t>
            </a:r>
          </a:p>
          <a:p>
            <a:r>
              <a:rPr lang="en-US" altLang="en-US"/>
              <a:t>Views and models of a single system may overlap each other</a:t>
            </a:r>
          </a:p>
          <a:p>
            <a:endParaRPr lang="en-US" altLang="en-US"/>
          </a:p>
          <a:p>
            <a:pPr>
              <a:buFont typeface="Symbol" panose="05050102010706020507" pitchFamily="18" charset="2"/>
              <a:buNone/>
            </a:pPr>
            <a:r>
              <a:rPr lang="en-US" altLang="en-US"/>
              <a:t>Examples:</a:t>
            </a:r>
          </a:p>
          <a:p>
            <a:r>
              <a:rPr lang="en-US" altLang="en-US"/>
              <a:t>System: Aircraft</a:t>
            </a:r>
          </a:p>
          <a:p>
            <a:r>
              <a:rPr lang="en-US" altLang="en-US"/>
              <a:t>Models: Flight simulator, scale model</a:t>
            </a:r>
          </a:p>
          <a:p>
            <a:r>
              <a:rPr lang="en-US" altLang="en-US"/>
              <a:t>Views: All blueprints, electrical wiring, fuel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3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1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131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131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13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19100" y="222250"/>
            <a:ext cx="8382000" cy="863600"/>
          </a:xfrm>
        </p:spPr>
        <p:txBody>
          <a:bodyPr/>
          <a:lstStyle/>
          <a:p>
            <a:r>
              <a:rPr lang="en-US" altLang="en-US"/>
              <a:t>What should be done first? Coding or Modeling?</a:t>
            </a:r>
          </a:p>
        </p:txBody>
      </p:sp>
      <p:sp>
        <p:nvSpPr>
          <p:cNvPr id="165891" name="Rectangle 3"/>
          <p:cNvSpPr>
            <a:spLocks noGrp="1" noChangeArrowheads="1"/>
          </p:cNvSpPr>
          <p:nvPr>
            <p:ph type="body" idx="1"/>
          </p:nvPr>
        </p:nvSpPr>
        <p:spPr/>
        <p:txBody>
          <a:bodyPr/>
          <a:lstStyle/>
          <a:p>
            <a:r>
              <a:rPr lang="en-US" altLang="en-US"/>
              <a:t>It all depends….</a:t>
            </a:r>
          </a:p>
          <a:p>
            <a:endParaRPr lang="en-US" altLang="en-US"/>
          </a:p>
          <a:p>
            <a:r>
              <a:rPr lang="en-US" altLang="en-US"/>
              <a:t>Forward Engineering:</a:t>
            </a:r>
          </a:p>
          <a:p>
            <a:pPr lvl="1"/>
            <a:r>
              <a:rPr lang="en-US" altLang="en-US"/>
              <a:t>Creation of code from a model</a:t>
            </a:r>
          </a:p>
          <a:p>
            <a:pPr lvl="1"/>
            <a:r>
              <a:rPr lang="en-US" altLang="en-US"/>
              <a:t>Greenfield projects</a:t>
            </a:r>
          </a:p>
          <a:p>
            <a:r>
              <a:rPr lang="en-US" altLang="en-US"/>
              <a:t>Reverse Engineering:</a:t>
            </a:r>
          </a:p>
          <a:p>
            <a:pPr lvl="1"/>
            <a:r>
              <a:rPr lang="en-US" altLang="en-US"/>
              <a:t>Creation of a model from code</a:t>
            </a:r>
          </a:p>
          <a:p>
            <a:pPr lvl="1"/>
            <a:r>
              <a:rPr lang="en-US" altLang="en-US"/>
              <a:t>Interface or reengineering projects</a:t>
            </a:r>
          </a:p>
          <a:p>
            <a:r>
              <a:rPr lang="en-US" altLang="en-US"/>
              <a:t>Roundtrip Engineering:</a:t>
            </a:r>
          </a:p>
          <a:p>
            <a:pPr lvl="1"/>
            <a:r>
              <a:rPr lang="en-US" altLang="en-US"/>
              <a:t>Move constantly between forward and reverse engineering</a:t>
            </a:r>
          </a:p>
          <a:p>
            <a:pPr lvl="1"/>
            <a:r>
              <a:rPr lang="en-US" altLang="en-US"/>
              <a:t>Useful when requirements, technology and schedule are changing frequently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UML Summary</a:t>
            </a:r>
          </a:p>
        </p:txBody>
      </p:sp>
      <p:sp>
        <p:nvSpPr>
          <p:cNvPr id="128003" name="Rectangle 3"/>
          <p:cNvSpPr>
            <a:spLocks noGrp="1" noChangeArrowheads="1"/>
          </p:cNvSpPr>
          <p:nvPr>
            <p:ph type="body" idx="1"/>
          </p:nvPr>
        </p:nvSpPr>
        <p:spPr>
          <a:xfrm>
            <a:off x="355600" y="1263650"/>
            <a:ext cx="8255000" cy="4800600"/>
          </a:xfrm>
        </p:spPr>
        <p:txBody>
          <a:bodyPr/>
          <a:lstStyle/>
          <a:p>
            <a:r>
              <a:rPr lang="en-US" altLang="en-US"/>
              <a:t>UML provides a wide variety of notations for representing many aspects of software development</a:t>
            </a:r>
          </a:p>
          <a:p>
            <a:pPr lvl="1"/>
            <a:r>
              <a:rPr lang="en-US" altLang="en-US"/>
              <a:t>Powerful, but complex language</a:t>
            </a:r>
          </a:p>
          <a:p>
            <a:pPr lvl="1"/>
            <a:r>
              <a:rPr lang="en-US" altLang="en-US"/>
              <a:t>Can be misused to generate unreadable models</a:t>
            </a:r>
          </a:p>
          <a:p>
            <a:pPr lvl="1"/>
            <a:r>
              <a:rPr lang="en-US" altLang="en-US"/>
              <a:t>Can be misunderstood when using too many exotic features</a:t>
            </a:r>
          </a:p>
          <a:p>
            <a:endParaRPr lang="en-US" altLang="en-US"/>
          </a:p>
          <a:p>
            <a:r>
              <a:rPr lang="en-US" altLang="en-US"/>
              <a:t>For now we concentrate on a few notations:</a:t>
            </a:r>
          </a:p>
          <a:p>
            <a:pPr lvl="1"/>
            <a:r>
              <a:rPr lang="en-US" altLang="en-US"/>
              <a:t>Functional model: Use case diagram</a:t>
            </a:r>
          </a:p>
          <a:p>
            <a:pPr lvl="1"/>
            <a:r>
              <a:rPr lang="en-US" altLang="en-US"/>
              <a:t>Object model: class diagram</a:t>
            </a:r>
          </a:p>
          <a:p>
            <a:pPr lvl="1"/>
            <a:r>
              <a:rPr lang="en-US" altLang="en-US"/>
              <a:t>Dynamic model: sequence diagrams, statechart and activity diagrams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a:t>Additional Slides</a:t>
            </a:r>
          </a:p>
        </p:txBody>
      </p:sp>
      <p:sp>
        <p:nvSpPr>
          <p:cNvPr id="196611" name="Rectangle 3"/>
          <p:cNvSpPr>
            <a:spLocks noGrp="1" noChangeArrowheads="1"/>
          </p:cNvSpPr>
          <p:nvPr>
            <p:ph type="body" idx="1"/>
          </p:nvPr>
        </p:nvSpPr>
        <p:spPr/>
        <p:txBody>
          <a:bodyPr/>
          <a:lstStyle/>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Models for  Plato’s and Aristotle’s Views of Reality</a:t>
            </a:r>
          </a:p>
        </p:txBody>
      </p:sp>
      <p:sp>
        <p:nvSpPr>
          <p:cNvPr id="188419" name="Text Box 3"/>
          <p:cNvSpPr txBox="1">
            <a:spLocks noChangeArrowheads="1"/>
          </p:cNvSpPr>
          <p:nvPr/>
        </p:nvSpPr>
        <p:spPr bwMode="auto">
          <a:xfrm>
            <a:off x="1597025" y="944563"/>
            <a:ext cx="6381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Plato</a:t>
            </a:r>
          </a:p>
        </p:txBody>
      </p:sp>
      <p:sp>
        <p:nvSpPr>
          <p:cNvPr id="188420" name="Rectangle 4"/>
          <p:cNvSpPr>
            <a:spLocks noGrp="1" noChangeArrowheads="1"/>
          </p:cNvSpPr>
          <p:nvPr>
            <p:ph type="body" sz="half" idx="1"/>
          </p:nvPr>
        </p:nvSpPr>
        <p:spPr>
          <a:xfrm>
            <a:off x="355600" y="1295400"/>
            <a:ext cx="3414713" cy="4921250"/>
          </a:xfrm>
        </p:spPr>
        <p:txBody>
          <a:bodyPr/>
          <a:lstStyle/>
          <a:p>
            <a:r>
              <a:rPr lang="en-US" altLang="en-US" sz="1600"/>
              <a:t>Material reality is a second-class subordinate type of reality. </a:t>
            </a:r>
          </a:p>
          <a:p>
            <a:r>
              <a:rPr lang="en-US" altLang="en-US" sz="1600"/>
              <a:t>The first-class type is a “form” Forms lie behind every thing or in the world. Forms can be abstract nouns like “beauty” or “mammal” or concrete nouns like “tree” or “horse”. </a:t>
            </a:r>
          </a:p>
          <a:p>
            <a:r>
              <a:rPr lang="en-US" altLang="en-US" sz="1600"/>
              <a:t>There is an important difference between the world of forms and particulars. Forms are nonmaterial, particulars are material. Forms are permanent and changeless. Particulars are changing.</a:t>
            </a:r>
          </a:p>
          <a:p>
            <a:r>
              <a:rPr lang="en-US" altLang="en-US" sz="1600"/>
              <a:t> Forms can be acquired intellectually through a “dialectic” process that moves toward the highest understanding of reality through the interaction of questions and answers.</a:t>
            </a:r>
          </a:p>
        </p:txBody>
      </p:sp>
      <p:sp>
        <p:nvSpPr>
          <p:cNvPr id="188421" name="Rectangle 5"/>
          <p:cNvSpPr>
            <a:spLocks noChangeArrowheads="1"/>
          </p:cNvSpPr>
          <p:nvPr/>
        </p:nvSpPr>
        <p:spPr bwMode="auto">
          <a:xfrm>
            <a:off x="4562475" y="1387475"/>
            <a:ext cx="4000500" cy="3941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lgn="l">
              <a:lnSpc>
                <a:spcPct val="90000"/>
              </a:lnSpc>
              <a:spcBef>
                <a:spcPct val="30000"/>
              </a:spcBef>
              <a:buClr>
                <a:schemeClr val="tx2"/>
              </a:buClr>
              <a:buSzPct val="75000"/>
              <a:buFont typeface="Symbol" panose="05050102010706020507" pitchFamily="18" charset="2"/>
              <a:buChar char="¨"/>
              <a:defRPr sz="2000">
                <a:solidFill>
                  <a:schemeClr val="tx1"/>
                </a:solidFill>
                <a:latin typeface="Times" panose="02020603050405020304" pitchFamily="18" charset="0"/>
              </a:defRPr>
            </a:lvl1pPr>
            <a:lvl2pPr marL="685800" indent="-228600" algn="l">
              <a:lnSpc>
                <a:spcPct val="90000"/>
              </a:lnSpc>
              <a:spcBef>
                <a:spcPct val="30000"/>
              </a:spcBef>
              <a:buClr>
                <a:schemeClr val="tx1"/>
              </a:buClr>
              <a:buSzPct val="100000"/>
              <a:buFont typeface="Wingdings" panose="05000000000000000000" pitchFamily="2" charset="2"/>
              <a:buChar char="w"/>
              <a:defRPr b="1">
                <a:solidFill>
                  <a:schemeClr val="tx1"/>
                </a:solidFill>
                <a:latin typeface="Times" panose="02020603050405020304" pitchFamily="18" charset="0"/>
              </a:defRPr>
            </a:lvl2pPr>
            <a:lvl3pPr marL="1143000" indent="-228600" algn="l">
              <a:lnSpc>
                <a:spcPct val="90000"/>
              </a:lnSpc>
              <a:spcBef>
                <a:spcPct val="30000"/>
              </a:spcBef>
              <a:buClr>
                <a:schemeClr val="tx2"/>
              </a:buClr>
              <a:buSzPct val="60000"/>
              <a:buFont typeface="Wingdings" panose="05000000000000000000" pitchFamily="2" charset="2"/>
              <a:buChar char="t"/>
              <a:defRPr sz="1600" b="1">
                <a:solidFill>
                  <a:schemeClr val="tx1"/>
                </a:solidFill>
                <a:latin typeface="Times" panose="02020603050405020304" pitchFamily="18" charset="0"/>
              </a:defRPr>
            </a:lvl3pPr>
            <a:lvl4pPr marL="1543050" indent="-171450" algn="l">
              <a:lnSpc>
                <a:spcPct val="90000"/>
              </a:lnSpc>
              <a:spcBef>
                <a:spcPct val="30000"/>
              </a:spcBef>
              <a:buSzPct val="100000"/>
              <a:buChar char="–"/>
              <a:defRPr sz="1600" b="1">
                <a:solidFill>
                  <a:schemeClr val="tx1"/>
                </a:solidFill>
                <a:latin typeface="Times" panose="02020603050405020304" pitchFamily="18" charset="0"/>
              </a:defRPr>
            </a:lvl4pPr>
            <a:lvl5pPr marL="2000250" indent="-171450" algn="l">
              <a:lnSpc>
                <a:spcPct val="90000"/>
              </a:lnSpc>
              <a:spcBef>
                <a:spcPct val="30000"/>
              </a:spcBef>
              <a:buSzPct val="100000"/>
              <a:buChar char="–"/>
              <a:defRPr sz="1600" b="1">
                <a:solidFill>
                  <a:schemeClr val="tx1"/>
                </a:solidFill>
                <a:latin typeface="Times" panose="02020603050405020304" pitchFamily="18" charset="0"/>
              </a:defRPr>
            </a:lvl5pPr>
            <a:lvl6pPr marL="2457450" indent="-171450" eaLnBrk="0" fontAlgn="base" hangingPunct="0">
              <a:lnSpc>
                <a:spcPct val="90000"/>
              </a:lnSpc>
              <a:spcBef>
                <a:spcPct val="30000"/>
              </a:spcBef>
              <a:spcAft>
                <a:spcPct val="0"/>
              </a:spcAft>
              <a:buSzPct val="100000"/>
              <a:buChar char="–"/>
              <a:defRPr sz="1600" b="1">
                <a:solidFill>
                  <a:schemeClr val="tx1"/>
                </a:solidFill>
                <a:latin typeface="Times" panose="02020603050405020304" pitchFamily="18" charset="0"/>
              </a:defRPr>
            </a:lvl6pPr>
            <a:lvl7pPr marL="2914650" indent="-171450" eaLnBrk="0" fontAlgn="base" hangingPunct="0">
              <a:lnSpc>
                <a:spcPct val="90000"/>
              </a:lnSpc>
              <a:spcBef>
                <a:spcPct val="30000"/>
              </a:spcBef>
              <a:spcAft>
                <a:spcPct val="0"/>
              </a:spcAft>
              <a:buSzPct val="100000"/>
              <a:buChar char="–"/>
              <a:defRPr sz="1600" b="1">
                <a:solidFill>
                  <a:schemeClr val="tx1"/>
                </a:solidFill>
                <a:latin typeface="Times" panose="02020603050405020304" pitchFamily="18" charset="0"/>
              </a:defRPr>
            </a:lvl7pPr>
            <a:lvl8pPr marL="3371850" indent="-171450" eaLnBrk="0" fontAlgn="base" hangingPunct="0">
              <a:lnSpc>
                <a:spcPct val="90000"/>
              </a:lnSpc>
              <a:spcBef>
                <a:spcPct val="30000"/>
              </a:spcBef>
              <a:spcAft>
                <a:spcPct val="0"/>
              </a:spcAft>
              <a:buSzPct val="100000"/>
              <a:buChar char="–"/>
              <a:defRPr sz="1600" b="1">
                <a:solidFill>
                  <a:schemeClr val="tx1"/>
                </a:solidFill>
                <a:latin typeface="Times" panose="02020603050405020304" pitchFamily="18" charset="0"/>
              </a:defRPr>
            </a:lvl8pPr>
            <a:lvl9pPr marL="3829050" indent="-171450" eaLnBrk="0" fontAlgn="base" hangingPunct="0">
              <a:lnSpc>
                <a:spcPct val="90000"/>
              </a:lnSpc>
              <a:spcBef>
                <a:spcPct val="30000"/>
              </a:spcBef>
              <a:spcAft>
                <a:spcPct val="0"/>
              </a:spcAft>
              <a:buSzPct val="100000"/>
              <a:buChar char="–"/>
              <a:defRPr sz="1600" b="1">
                <a:solidFill>
                  <a:schemeClr val="tx1"/>
                </a:solidFill>
                <a:latin typeface="Times" panose="02020603050405020304" pitchFamily="18" charset="0"/>
              </a:defRPr>
            </a:lvl9pPr>
          </a:lstStyle>
          <a:p>
            <a:r>
              <a:rPr lang="en-US" altLang="en-US" sz="1600" b="0"/>
              <a:t>Aristotle accepted the reality of Forms as nonmaterial entities. </a:t>
            </a:r>
          </a:p>
          <a:p>
            <a:r>
              <a:rPr lang="en-US" altLang="en-US" sz="1600" b="0"/>
              <a:t>However, he could not accept Plato’s idea, that these Forms were not real. </a:t>
            </a:r>
          </a:p>
          <a:p>
            <a:r>
              <a:rPr lang="en-US" altLang="en-US" sz="1600" b="0"/>
              <a:t>Instead of two separate worlds, one for Forms and one for Particulars, Aristotle had only one world, a world of particular things. </a:t>
            </a:r>
          </a:p>
          <a:p>
            <a:r>
              <a:rPr lang="en-US" altLang="en-US" sz="1600" b="0"/>
              <a:t>Particular things according to Aristotle have a certain permance about them, even while they are subject to change: A tree changes colors without ceasing to be a tree. A horse grows in size without ceasing to be a horse. </a:t>
            </a:r>
          </a:p>
          <a:p>
            <a:r>
              <a:rPr lang="en-US" altLang="en-US" sz="1600" b="0"/>
              <a:t>What is the root of this permancence? It is the thing’s internal form, which minds detect, when they penetrate beyond the thing’s changing attributes. So for Aristotle, reality is thus made up of particular things that are each composed of form antdn matter.</a:t>
            </a:r>
            <a:r>
              <a:rPr lang="en-US" altLang="en-US" sz="1400" b="0"/>
              <a:t>.</a:t>
            </a:r>
          </a:p>
        </p:txBody>
      </p:sp>
      <p:sp>
        <p:nvSpPr>
          <p:cNvPr id="188422" name="Text Box 6"/>
          <p:cNvSpPr txBox="1">
            <a:spLocks noChangeArrowheads="1"/>
          </p:cNvSpPr>
          <p:nvPr/>
        </p:nvSpPr>
        <p:spPr bwMode="auto">
          <a:xfrm>
            <a:off x="5707063" y="993775"/>
            <a:ext cx="9556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Aristotle</a:t>
            </a:r>
          </a:p>
        </p:txBody>
      </p:sp>
      <p:sp>
        <p:nvSpPr>
          <p:cNvPr id="188423" name="Text Box 7"/>
          <p:cNvSpPr txBox="1">
            <a:spLocks noChangeArrowheads="1"/>
          </p:cNvSpPr>
          <p:nvPr/>
        </p:nvSpPr>
        <p:spPr bwMode="auto">
          <a:xfrm>
            <a:off x="668338" y="5846763"/>
            <a:ext cx="67373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0">
                <a:solidFill>
                  <a:schemeClr val="tx1"/>
                </a:solidFill>
                <a:latin typeface="Times" panose="02020603050405020304" pitchFamily="18" charset="0"/>
              </a:rPr>
              <a:t>Using UML, we can illustrate Platon’s and Aristotle’s viewpoints very easily </a:t>
            </a:r>
          </a:p>
          <a:p>
            <a:pPr algn="l"/>
            <a:r>
              <a:rPr lang="en-US" altLang="en-US" sz="1800" b="0">
                <a:solidFill>
                  <a:schemeClr val="tx1"/>
                </a:solidFill>
                <a:latin typeface="Times" panose="02020603050405020304" pitchFamily="18" charset="0"/>
              </a:rPr>
              <a:t>and see their differences as well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t>Model for  Plato’s View of Reality</a:t>
            </a:r>
          </a:p>
        </p:txBody>
      </p:sp>
      <p:sp>
        <p:nvSpPr>
          <p:cNvPr id="190467" name="Text Box 3"/>
          <p:cNvSpPr txBox="1">
            <a:spLocks noChangeArrowheads="1"/>
          </p:cNvSpPr>
          <p:nvPr/>
        </p:nvSpPr>
        <p:spPr bwMode="auto">
          <a:xfrm>
            <a:off x="1597025" y="954088"/>
            <a:ext cx="6381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Plato</a:t>
            </a:r>
          </a:p>
        </p:txBody>
      </p:sp>
      <p:pic>
        <p:nvPicPr>
          <p:cNvPr id="190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700" y="1809750"/>
            <a:ext cx="4813300" cy="443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469" name="Rectangle 5"/>
          <p:cNvSpPr>
            <a:spLocks noGrp="1" noChangeArrowheads="1"/>
          </p:cNvSpPr>
          <p:nvPr>
            <p:ph type="body" sz="half" idx="1"/>
          </p:nvPr>
        </p:nvSpPr>
        <p:spPr>
          <a:xfrm>
            <a:off x="355600" y="1295400"/>
            <a:ext cx="3414713" cy="4921250"/>
          </a:xfrm>
        </p:spPr>
        <p:txBody>
          <a:bodyPr/>
          <a:lstStyle/>
          <a:p>
            <a:r>
              <a:rPr lang="en-US" altLang="en-US" sz="1800"/>
              <a:t>Material reality is a second-class subordinate type of reality. </a:t>
            </a:r>
          </a:p>
          <a:p>
            <a:r>
              <a:rPr lang="en-US" altLang="en-US" sz="1800"/>
              <a:t>The first-class type is a “form” Forms lie behind every thing or in the world. Forms can be abstract nouns like “beauty” or “mammal” or concrete nouns like “tree” or “horse”. </a:t>
            </a:r>
          </a:p>
          <a:p>
            <a:r>
              <a:rPr lang="en-US" altLang="en-US" sz="1800"/>
              <a:t>There is an important difference between the world of forms and particulars. Forms are nonmaterial, particulars are material. Forms are permanent and changeless. Particulars are changing.</a:t>
            </a:r>
          </a:p>
          <a:p>
            <a:r>
              <a:rPr lang="en-US" altLang="en-US" sz="1800"/>
              <a:t> Forms can be acquired intellectually through a “dialectic” process that moves toward the highest understanding of reality through the interaction of questions and answers.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Model Aristotle’s Views of Reality</a:t>
            </a:r>
          </a:p>
        </p:txBody>
      </p:sp>
      <p:sp>
        <p:nvSpPr>
          <p:cNvPr id="192515" name="Text Box 3"/>
          <p:cNvSpPr txBox="1">
            <a:spLocks noChangeArrowheads="1"/>
          </p:cNvSpPr>
          <p:nvPr/>
        </p:nvSpPr>
        <p:spPr bwMode="auto">
          <a:xfrm>
            <a:off x="1438275" y="954088"/>
            <a:ext cx="955675"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Aristotle</a:t>
            </a:r>
          </a:p>
        </p:txBody>
      </p:sp>
      <p:pic>
        <p:nvPicPr>
          <p:cNvPr id="192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1924050"/>
            <a:ext cx="2755900" cy="3746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2517" name="Rectangle 5"/>
          <p:cNvSpPr>
            <a:spLocks noChangeArrowheads="1"/>
          </p:cNvSpPr>
          <p:nvPr>
            <p:ph type="body" sz="half" idx="1"/>
          </p:nvPr>
        </p:nvSpPr>
        <p:spPr>
          <a:xfrm>
            <a:off x="355600" y="1295400"/>
            <a:ext cx="3414713" cy="4921250"/>
          </a:xfrm>
          <a:noFill/>
          <a:ln/>
        </p:spPr>
        <p:txBody>
          <a:bodyPr/>
          <a:lstStyle/>
          <a:p>
            <a:r>
              <a:rPr lang="en-US" altLang="en-US" sz="1600"/>
              <a:t>Aristotle accepted the reality of Forms as nonmaterial entities. </a:t>
            </a:r>
          </a:p>
          <a:p>
            <a:r>
              <a:rPr lang="en-US" altLang="en-US" sz="1600"/>
              <a:t>However, he could not accept Plato’s idea, that these Forms were not real. </a:t>
            </a:r>
          </a:p>
          <a:p>
            <a:r>
              <a:rPr lang="en-US" altLang="en-US" sz="1600"/>
              <a:t>Instead of two separate worlds, one for Forms and one for Particulars, Aristotle had only one world, a world of particular things. </a:t>
            </a:r>
          </a:p>
          <a:p>
            <a:r>
              <a:rPr lang="en-US" altLang="en-US" sz="1600"/>
              <a:t>Particular things according to Aristotle have a certain permance about them, even while they are subject to change: A tree changes colors without ceasing to be a tree. A horse grows in size without ceasing to be a horse. </a:t>
            </a:r>
          </a:p>
          <a:p>
            <a:r>
              <a:rPr lang="en-US" altLang="en-US" sz="1600"/>
              <a:t>What is the root of this permancence? It is the thing’s internal form, which minds detect, when they penetrate beyond the thing’s changing attributes. So for Aristotle, reality is thus made up of particular things that are each composed of form antdn matter.</a:t>
            </a:r>
            <a:r>
              <a:rPr lang="en-US" altLang="en-US" sz="140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Comparison of Plato’s and Aristotle’s Views</a:t>
            </a:r>
          </a:p>
        </p:txBody>
      </p:sp>
      <p:sp>
        <p:nvSpPr>
          <p:cNvPr id="194563" name="Text Box 3"/>
          <p:cNvSpPr txBox="1">
            <a:spLocks noChangeArrowheads="1"/>
          </p:cNvSpPr>
          <p:nvPr/>
        </p:nvSpPr>
        <p:spPr bwMode="auto">
          <a:xfrm>
            <a:off x="2447925" y="1227138"/>
            <a:ext cx="692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Plato</a:t>
            </a:r>
          </a:p>
        </p:txBody>
      </p:sp>
      <p:sp>
        <p:nvSpPr>
          <p:cNvPr id="194564" name="Text Box 4"/>
          <p:cNvSpPr txBox="1">
            <a:spLocks noChangeArrowheads="1"/>
          </p:cNvSpPr>
          <p:nvPr/>
        </p:nvSpPr>
        <p:spPr bwMode="auto">
          <a:xfrm>
            <a:off x="6365875" y="1214438"/>
            <a:ext cx="1035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a:solidFill>
                  <a:schemeClr val="tx1"/>
                </a:solidFill>
                <a:latin typeface="Times" panose="02020603050405020304" pitchFamily="18" charset="0"/>
              </a:rPr>
              <a:t>Aristotle</a:t>
            </a:r>
          </a:p>
        </p:txBody>
      </p:sp>
      <p:pic>
        <p:nvPicPr>
          <p:cNvPr id="194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0" y="1924050"/>
            <a:ext cx="2755900" cy="3746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1885950"/>
            <a:ext cx="4813300" cy="443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Systems, Models and Views</a:t>
            </a:r>
          </a:p>
        </p:txBody>
      </p:sp>
      <p:pic>
        <p:nvPicPr>
          <p:cNvPr id="140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1428750"/>
            <a:ext cx="8132762" cy="389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295" name="AutoShape 7"/>
          <p:cNvSpPr>
            <a:spLocks noChangeArrowheads="1"/>
          </p:cNvSpPr>
          <p:nvPr/>
        </p:nvSpPr>
        <p:spPr bwMode="auto">
          <a:xfrm>
            <a:off x="1282700" y="1562100"/>
            <a:ext cx="1663700" cy="1524000"/>
          </a:xfrm>
          <a:prstGeom prst="cloudCallout">
            <a:avLst>
              <a:gd name="adj1" fmla="val -25856"/>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Aircraft</a:t>
            </a:r>
          </a:p>
        </p:txBody>
      </p:sp>
      <p:sp>
        <p:nvSpPr>
          <p:cNvPr id="140296" name="AutoShape 8"/>
          <p:cNvSpPr>
            <a:spLocks noChangeArrowheads="1"/>
          </p:cNvSpPr>
          <p:nvPr/>
        </p:nvSpPr>
        <p:spPr bwMode="auto">
          <a:xfrm>
            <a:off x="5232400" y="736600"/>
            <a:ext cx="2349500" cy="1498600"/>
          </a:xfrm>
          <a:prstGeom prst="cloudCallout">
            <a:avLst>
              <a:gd name="adj1" fmla="val -44796"/>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b="0"/>
          </a:p>
          <a:p>
            <a:r>
              <a:rPr lang="en-US" altLang="en-US" b="0"/>
              <a:t>  Flightsimulator</a:t>
            </a:r>
          </a:p>
          <a:p>
            <a:endParaRPr lang="en-US" altLang="en-US" b="0"/>
          </a:p>
        </p:txBody>
      </p:sp>
      <p:sp>
        <p:nvSpPr>
          <p:cNvPr id="140297" name="AutoShape 9"/>
          <p:cNvSpPr>
            <a:spLocks noChangeArrowheads="1"/>
          </p:cNvSpPr>
          <p:nvPr/>
        </p:nvSpPr>
        <p:spPr bwMode="auto">
          <a:xfrm flipV="1">
            <a:off x="3860800" y="4787900"/>
            <a:ext cx="2628900" cy="1498600"/>
          </a:xfrm>
          <a:prstGeom prst="cloudCallout">
            <a:avLst>
              <a:gd name="adj1" fmla="val -45352"/>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r>
              <a:rPr lang="en-US" altLang="en-US" b="0"/>
              <a:t>Scale Model</a:t>
            </a:r>
          </a:p>
          <a:p>
            <a:endParaRPr lang="de-DE" altLang="en-US" b="0"/>
          </a:p>
        </p:txBody>
      </p:sp>
      <p:sp>
        <p:nvSpPr>
          <p:cNvPr id="140300" name="Text Box 12"/>
          <p:cNvSpPr txBox="1">
            <a:spLocks noChangeArrowheads="1"/>
          </p:cNvSpPr>
          <p:nvPr/>
        </p:nvSpPr>
        <p:spPr bwMode="auto">
          <a:xfrm>
            <a:off x="3590925" y="6235700"/>
            <a:ext cx="184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de-DE" altLang="en-US" b="0"/>
          </a:p>
        </p:txBody>
      </p:sp>
      <p:sp>
        <p:nvSpPr>
          <p:cNvPr id="140303" name="AutoShape 15"/>
          <p:cNvSpPr>
            <a:spLocks noChangeArrowheads="1"/>
          </p:cNvSpPr>
          <p:nvPr/>
        </p:nvSpPr>
        <p:spPr bwMode="auto">
          <a:xfrm>
            <a:off x="3187700" y="1117600"/>
            <a:ext cx="1663700" cy="1524000"/>
          </a:xfrm>
          <a:prstGeom prst="cloudCallout">
            <a:avLst>
              <a:gd name="adj1" fmla="val -25856"/>
              <a:gd name="adj2" fmla="val 700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0"/>
              <a:t>Blueprints</a:t>
            </a:r>
          </a:p>
        </p:txBody>
      </p:sp>
      <p:sp>
        <p:nvSpPr>
          <p:cNvPr id="140304" name="AutoShape 16"/>
          <p:cNvSpPr>
            <a:spLocks noChangeArrowheads="1"/>
          </p:cNvSpPr>
          <p:nvPr/>
        </p:nvSpPr>
        <p:spPr bwMode="auto">
          <a:xfrm flipV="1">
            <a:off x="6210300" y="4191000"/>
            <a:ext cx="2628900" cy="1498600"/>
          </a:xfrm>
          <a:prstGeom prst="cloudCallout">
            <a:avLst>
              <a:gd name="adj1" fmla="val -45352"/>
              <a:gd name="adj2" fmla="val 7288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r>
              <a:rPr lang="en-US" altLang="en-US" b="0"/>
              <a:t>Electrical </a:t>
            </a:r>
          </a:p>
          <a:p>
            <a:r>
              <a:rPr lang="en-US" altLang="en-US" b="0"/>
              <a:t>Wiring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3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nimBg="1" autoUpdateAnimBg="0"/>
      <p:bldP spid="140296" grpId="0" animBg="1" autoUpdateAnimBg="0"/>
      <p:bldP spid="140297" grpId="0" animBg="1" autoUpdateAnimBg="0"/>
      <p:bldP spid="140303" grpId="0" animBg="1" autoUpdateAnimBg="0"/>
      <p:bldP spid="14030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Models, Views and Systems (UML)</a:t>
            </a:r>
          </a:p>
        </p:txBody>
      </p:sp>
      <p:sp>
        <p:nvSpPr>
          <p:cNvPr id="142343" name="Rectangle 7"/>
          <p:cNvSpPr>
            <a:spLocks noChangeArrowheads="1"/>
          </p:cNvSpPr>
          <p:nvPr/>
        </p:nvSpPr>
        <p:spPr bwMode="auto">
          <a:xfrm>
            <a:off x="290513" y="1797050"/>
            <a:ext cx="1939925"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2344" name="Rectangle 8"/>
          <p:cNvSpPr>
            <a:spLocks noChangeArrowheads="1"/>
          </p:cNvSpPr>
          <p:nvPr/>
        </p:nvSpPr>
        <p:spPr bwMode="auto">
          <a:xfrm>
            <a:off x="920750" y="1928813"/>
            <a:ext cx="7810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System</a:t>
            </a:r>
            <a:endParaRPr lang="en-US" altLang="en-US" b="0"/>
          </a:p>
        </p:txBody>
      </p:sp>
      <p:sp>
        <p:nvSpPr>
          <p:cNvPr id="142345" name="Rectangle 9"/>
          <p:cNvSpPr>
            <a:spLocks noChangeArrowheads="1"/>
          </p:cNvSpPr>
          <p:nvPr/>
        </p:nvSpPr>
        <p:spPr bwMode="auto">
          <a:xfrm>
            <a:off x="3509963" y="1797050"/>
            <a:ext cx="1962150"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2346" name="Rectangle 10"/>
          <p:cNvSpPr>
            <a:spLocks noChangeArrowheads="1"/>
          </p:cNvSpPr>
          <p:nvPr/>
        </p:nvSpPr>
        <p:spPr bwMode="auto">
          <a:xfrm>
            <a:off x="4225925" y="1928813"/>
            <a:ext cx="6508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Model</a:t>
            </a:r>
            <a:endParaRPr lang="en-US" altLang="en-US" b="0"/>
          </a:p>
        </p:txBody>
      </p:sp>
      <p:sp>
        <p:nvSpPr>
          <p:cNvPr id="142347" name="Rectangle 11"/>
          <p:cNvSpPr>
            <a:spLocks noChangeArrowheads="1"/>
          </p:cNvSpPr>
          <p:nvPr/>
        </p:nvSpPr>
        <p:spPr bwMode="auto">
          <a:xfrm>
            <a:off x="6772275" y="1797050"/>
            <a:ext cx="1939925" cy="473075"/>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2348" name="Rectangle 12"/>
          <p:cNvSpPr>
            <a:spLocks noChangeArrowheads="1"/>
          </p:cNvSpPr>
          <p:nvPr/>
        </p:nvSpPr>
        <p:spPr bwMode="auto">
          <a:xfrm>
            <a:off x="7532688" y="1928813"/>
            <a:ext cx="5207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View</a:t>
            </a:r>
            <a:endParaRPr lang="en-US" altLang="en-US" b="0"/>
          </a:p>
        </p:txBody>
      </p:sp>
      <p:sp>
        <p:nvSpPr>
          <p:cNvPr id="142349" name="Line 13"/>
          <p:cNvSpPr>
            <a:spLocks noChangeShapeType="1"/>
          </p:cNvSpPr>
          <p:nvPr/>
        </p:nvSpPr>
        <p:spPr bwMode="auto">
          <a:xfrm>
            <a:off x="2209800" y="2024063"/>
            <a:ext cx="1300163"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2350" name="Line 14"/>
          <p:cNvSpPr>
            <a:spLocks noChangeShapeType="1"/>
          </p:cNvSpPr>
          <p:nvPr/>
        </p:nvSpPr>
        <p:spPr bwMode="auto">
          <a:xfrm>
            <a:off x="5451475" y="2024063"/>
            <a:ext cx="1320800"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2351" name="Rectangle 15"/>
          <p:cNvSpPr>
            <a:spLocks noChangeArrowheads="1"/>
          </p:cNvSpPr>
          <p:nvPr/>
        </p:nvSpPr>
        <p:spPr bwMode="auto">
          <a:xfrm>
            <a:off x="6519863" y="1773238"/>
            <a:ext cx="130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a:t>
            </a:r>
            <a:endParaRPr lang="en-US" altLang="en-US" b="0"/>
          </a:p>
        </p:txBody>
      </p:sp>
      <p:sp>
        <p:nvSpPr>
          <p:cNvPr id="142352" name="Rectangle 16"/>
          <p:cNvSpPr>
            <a:spLocks noChangeArrowheads="1"/>
          </p:cNvSpPr>
          <p:nvPr/>
        </p:nvSpPr>
        <p:spPr bwMode="auto">
          <a:xfrm>
            <a:off x="3240088" y="1785938"/>
            <a:ext cx="1301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a:t>
            </a:r>
            <a:endParaRPr lang="en-US" altLang="en-US" b="0"/>
          </a:p>
        </p:txBody>
      </p:sp>
      <p:sp>
        <p:nvSpPr>
          <p:cNvPr id="142353" name="Rectangle 17"/>
          <p:cNvSpPr>
            <a:spLocks noChangeArrowheads="1"/>
          </p:cNvSpPr>
          <p:nvPr/>
        </p:nvSpPr>
        <p:spPr bwMode="auto">
          <a:xfrm>
            <a:off x="5456238" y="2263775"/>
            <a:ext cx="14319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Depicted by</a:t>
            </a:r>
            <a:endParaRPr lang="en-US" altLang="en-US" b="0"/>
          </a:p>
        </p:txBody>
      </p:sp>
      <p:sp>
        <p:nvSpPr>
          <p:cNvPr id="142354" name="Rectangle 18"/>
          <p:cNvSpPr>
            <a:spLocks noChangeArrowheads="1"/>
          </p:cNvSpPr>
          <p:nvPr/>
        </p:nvSpPr>
        <p:spPr bwMode="auto">
          <a:xfrm>
            <a:off x="2130425" y="2276475"/>
            <a:ext cx="15621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000000"/>
                </a:solidFill>
                <a:latin typeface="Courier" charset="0"/>
              </a:rPr>
              <a:t>Described by</a:t>
            </a:r>
            <a:endParaRPr lang="en-US" altLang="en-US" b="0"/>
          </a:p>
        </p:txBody>
      </p:sp>
      <p:sp>
        <p:nvSpPr>
          <p:cNvPr id="142341" name="Rectangle 5"/>
          <p:cNvSpPr>
            <a:spLocks noChangeArrowheads="1"/>
          </p:cNvSpPr>
          <p:nvPr/>
        </p:nvSpPr>
        <p:spPr bwMode="auto">
          <a:xfrm>
            <a:off x="3411538" y="3160713"/>
            <a:ext cx="2397125"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Airplane: System</a:t>
            </a:r>
            <a:endParaRPr lang="en-US" altLang="en-US" sz="1800">
              <a:latin typeface="Courier" charset="0"/>
            </a:endParaRPr>
          </a:p>
        </p:txBody>
      </p:sp>
      <p:sp>
        <p:nvSpPr>
          <p:cNvPr id="142342" name="Rectangle 6"/>
          <p:cNvSpPr>
            <a:spLocks noChangeArrowheads="1"/>
          </p:cNvSpPr>
          <p:nvPr/>
        </p:nvSpPr>
        <p:spPr bwMode="auto">
          <a:xfrm>
            <a:off x="465138" y="5694363"/>
            <a:ext cx="2397125"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Blueprints: View</a:t>
            </a:r>
            <a:endParaRPr lang="en-US" altLang="en-US" sz="1800">
              <a:latin typeface="Courier" charset="0"/>
            </a:endParaRPr>
          </a:p>
        </p:txBody>
      </p:sp>
      <p:sp>
        <p:nvSpPr>
          <p:cNvPr id="142356" name="Rectangle 20"/>
          <p:cNvSpPr>
            <a:spLocks noChangeArrowheads="1"/>
          </p:cNvSpPr>
          <p:nvPr/>
        </p:nvSpPr>
        <p:spPr bwMode="auto">
          <a:xfrm>
            <a:off x="3038475" y="5694363"/>
            <a:ext cx="253365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Fuel System: View</a:t>
            </a:r>
            <a:endParaRPr lang="en-US" altLang="en-US" sz="1800">
              <a:latin typeface="Courier" charset="0"/>
            </a:endParaRPr>
          </a:p>
        </p:txBody>
      </p:sp>
      <p:sp>
        <p:nvSpPr>
          <p:cNvPr id="142355" name="Rectangle 19"/>
          <p:cNvSpPr>
            <a:spLocks noChangeArrowheads="1"/>
          </p:cNvSpPr>
          <p:nvPr/>
        </p:nvSpPr>
        <p:spPr bwMode="auto">
          <a:xfrm>
            <a:off x="5791200" y="5694363"/>
            <a:ext cx="3352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Electrical Wiring: View</a:t>
            </a:r>
            <a:endParaRPr lang="en-US" altLang="en-US" sz="1800">
              <a:latin typeface="Courier" charset="0"/>
            </a:endParaRPr>
          </a:p>
        </p:txBody>
      </p:sp>
      <p:sp>
        <p:nvSpPr>
          <p:cNvPr id="142360" name="Rectangle 24"/>
          <p:cNvSpPr>
            <a:spLocks noChangeArrowheads="1"/>
          </p:cNvSpPr>
          <p:nvPr/>
        </p:nvSpPr>
        <p:spPr bwMode="auto">
          <a:xfrm>
            <a:off x="938213" y="4164013"/>
            <a:ext cx="2670175"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Scale Model: Model</a:t>
            </a:r>
            <a:endParaRPr lang="en-US" altLang="en-US" sz="1800">
              <a:latin typeface="Courier" charset="0"/>
            </a:endParaRPr>
          </a:p>
        </p:txBody>
      </p:sp>
      <p:sp>
        <p:nvSpPr>
          <p:cNvPr id="142361" name="Rectangle 25"/>
          <p:cNvSpPr>
            <a:spLocks noChangeArrowheads="1"/>
          </p:cNvSpPr>
          <p:nvPr/>
        </p:nvSpPr>
        <p:spPr bwMode="auto">
          <a:xfrm>
            <a:off x="4921250" y="4259263"/>
            <a:ext cx="335280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800" u="sng">
                <a:solidFill>
                  <a:schemeClr val="tx1"/>
                </a:solidFill>
                <a:latin typeface="Courier" charset="0"/>
              </a:rPr>
              <a:t>Flight Simulator: Model</a:t>
            </a:r>
            <a:endParaRPr lang="en-US" altLang="en-US" sz="1800">
              <a:latin typeface="Courier" charset="0"/>
            </a:endParaRPr>
          </a:p>
        </p:txBody>
      </p:sp>
      <p:cxnSp>
        <p:nvCxnSpPr>
          <p:cNvPr id="142365" name="AutoShape 29"/>
          <p:cNvCxnSpPr>
            <a:cxnSpLocks noChangeShapeType="1"/>
            <a:stCxn id="142341" idx="2"/>
            <a:endCxn id="142360" idx="0"/>
          </p:cNvCxnSpPr>
          <p:nvPr/>
        </p:nvCxnSpPr>
        <p:spPr bwMode="auto">
          <a:xfrm flipH="1">
            <a:off x="2273300" y="3570288"/>
            <a:ext cx="2336800" cy="57943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7" name="AutoShape 31"/>
          <p:cNvCxnSpPr>
            <a:cxnSpLocks noChangeShapeType="1"/>
            <a:stCxn id="142361" idx="2"/>
            <a:endCxn id="142356" idx="0"/>
          </p:cNvCxnSpPr>
          <p:nvPr/>
        </p:nvCxnSpPr>
        <p:spPr bwMode="auto">
          <a:xfrm flipH="1">
            <a:off x="4305300" y="4668838"/>
            <a:ext cx="2292350" cy="101123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8" name="AutoShape 32"/>
          <p:cNvCxnSpPr>
            <a:cxnSpLocks noChangeShapeType="1"/>
            <a:stCxn id="142341" idx="2"/>
            <a:endCxn id="142361" idx="0"/>
          </p:cNvCxnSpPr>
          <p:nvPr/>
        </p:nvCxnSpPr>
        <p:spPr bwMode="auto">
          <a:xfrm>
            <a:off x="4610100" y="3570288"/>
            <a:ext cx="1987550" cy="67468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69" name="AutoShape 33"/>
          <p:cNvCxnSpPr>
            <a:cxnSpLocks noChangeShapeType="1"/>
            <a:stCxn id="142361" idx="2"/>
            <a:endCxn id="142355" idx="0"/>
          </p:cNvCxnSpPr>
          <p:nvPr/>
        </p:nvCxnSpPr>
        <p:spPr bwMode="auto">
          <a:xfrm>
            <a:off x="6597650" y="4668838"/>
            <a:ext cx="869950" cy="101123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70" name="AutoShape 34"/>
          <p:cNvCxnSpPr>
            <a:cxnSpLocks noChangeShapeType="1"/>
            <a:stCxn id="142360" idx="2"/>
            <a:endCxn id="142342" idx="0"/>
          </p:cNvCxnSpPr>
          <p:nvPr/>
        </p:nvCxnSpPr>
        <p:spPr bwMode="auto">
          <a:xfrm flipH="1">
            <a:off x="1663700" y="4573588"/>
            <a:ext cx="609600" cy="110648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Concepts and Phenomena	</a:t>
            </a:r>
          </a:p>
        </p:txBody>
      </p:sp>
      <p:sp>
        <p:nvSpPr>
          <p:cNvPr id="143363" name="Rectangle 3"/>
          <p:cNvSpPr>
            <a:spLocks noGrp="1" noChangeArrowheads="1"/>
          </p:cNvSpPr>
          <p:nvPr>
            <p:ph type="body" idx="1"/>
          </p:nvPr>
        </p:nvSpPr>
        <p:spPr/>
        <p:txBody>
          <a:bodyPr/>
          <a:lstStyle/>
          <a:p>
            <a:pPr>
              <a:lnSpc>
                <a:spcPct val="80000"/>
              </a:lnSpc>
              <a:buFont typeface="Symbol" panose="05050102010706020507" pitchFamily="18" charset="2"/>
              <a:buNone/>
            </a:pPr>
            <a:r>
              <a:rPr lang="en-US" altLang="en-US"/>
              <a:t>Phenomenon</a:t>
            </a:r>
          </a:p>
          <a:p>
            <a:pPr lvl="1">
              <a:lnSpc>
                <a:spcPct val="80000"/>
              </a:lnSpc>
            </a:pPr>
            <a:r>
              <a:rPr lang="en-US" altLang="en-US"/>
              <a:t>An object in the world of a domain as you perceive it</a:t>
            </a:r>
          </a:p>
          <a:p>
            <a:pPr lvl="1">
              <a:lnSpc>
                <a:spcPct val="80000"/>
              </a:lnSpc>
            </a:pPr>
            <a:r>
              <a:rPr lang="en-US" altLang="en-US" i="1"/>
              <a:t>Example:</a:t>
            </a:r>
            <a:r>
              <a:rPr lang="en-US" altLang="en-US"/>
              <a:t> The lecture you are attending</a:t>
            </a:r>
          </a:p>
          <a:p>
            <a:pPr lvl="1">
              <a:lnSpc>
                <a:spcPct val="80000"/>
              </a:lnSpc>
            </a:pPr>
            <a:r>
              <a:rPr lang="en-US" altLang="en-US" i="1"/>
              <a:t>Example:</a:t>
            </a:r>
            <a:r>
              <a:rPr lang="en-US" altLang="en-US"/>
              <a:t> My black watch</a:t>
            </a:r>
          </a:p>
          <a:p>
            <a:pPr>
              <a:lnSpc>
                <a:spcPct val="80000"/>
              </a:lnSpc>
              <a:buFont typeface="Symbol" panose="05050102010706020507" pitchFamily="18" charset="2"/>
              <a:buNone/>
            </a:pPr>
            <a:r>
              <a:rPr lang="en-US" altLang="en-US"/>
              <a:t>Concept</a:t>
            </a:r>
          </a:p>
          <a:p>
            <a:pPr lvl="1">
              <a:lnSpc>
                <a:spcPct val="80000"/>
              </a:lnSpc>
            </a:pPr>
            <a:r>
              <a:rPr lang="en-US" altLang="en-US"/>
              <a:t>Describes the properties of phenomena that are common. </a:t>
            </a:r>
          </a:p>
          <a:p>
            <a:pPr lvl="1">
              <a:lnSpc>
                <a:spcPct val="80000"/>
              </a:lnSpc>
            </a:pPr>
            <a:r>
              <a:rPr lang="en-US" altLang="en-US" i="1"/>
              <a:t>Example:</a:t>
            </a:r>
            <a:r>
              <a:rPr lang="en-US" altLang="en-US"/>
              <a:t> Lectures on software engineering</a:t>
            </a:r>
          </a:p>
          <a:p>
            <a:pPr lvl="1">
              <a:lnSpc>
                <a:spcPct val="80000"/>
              </a:lnSpc>
            </a:pPr>
            <a:r>
              <a:rPr lang="en-US" altLang="en-US" i="1"/>
              <a:t>Example:</a:t>
            </a:r>
            <a:r>
              <a:rPr lang="en-US" altLang="en-US"/>
              <a:t> Black watches</a:t>
            </a:r>
          </a:p>
          <a:p>
            <a:pPr>
              <a:lnSpc>
                <a:spcPct val="80000"/>
              </a:lnSpc>
              <a:buFont typeface="Symbol" panose="05050102010706020507" pitchFamily="18" charset="2"/>
              <a:buNone/>
            </a:pPr>
            <a:r>
              <a:rPr lang="en-US" altLang="en-US"/>
              <a:t>Concept is a 3-tuple: </a:t>
            </a:r>
          </a:p>
          <a:p>
            <a:pPr lvl="1">
              <a:lnSpc>
                <a:spcPct val="80000"/>
              </a:lnSpc>
            </a:pPr>
            <a:r>
              <a:rPr lang="en-US" altLang="en-US"/>
              <a:t>Name (To distinguish it from other concepts)</a:t>
            </a:r>
          </a:p>
          <a:p>
            <a:pPr lvl="1">
              <a:lnSpc>
                <a:spcPct val="80000"/>
              </a:lnSpc>
            </a:pPr>
            <a:r>
              <a:rPr lang="en-US" altLang="en-US"/>
              <a:t>Purpose (Properties that determine if a phenomenon is a member of a concept) </a:t>
            </a:r>
          </a:p>
          <a:p>
            <a:pPr lvl="1">
              <a:lnSpc>
                <a:spcPct val="80000"/>
              </a:lnSpc>
            </a:pPr>
            <a:r>
              <a:rPr lang="en-US" altLang="en-US"/>
              <a:t>Members (The set of phenomena which are part of the concept)</a:t>
            </a:r>
          </a:p>
          <a:p>
            <a:pPr lvl="1">
              <a:lnSpc>
                <a:spcPct val="80000"/>
              </a:lnSpc>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3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3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3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33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3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36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3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33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336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3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theme/theme1.xml><?xml version="1.0" encoding="utf-8"?>
<a:theme xmlns:a="http://schemas.openxmlformats.org/drawingml/2006/main" name="ch8lect3">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8lect3">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FF0000"/>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FF0000"/>
            </a:solidFill>
            <a:effectLst/>
            <a:latin typeface="Helvetica" panose="020B0604020202020204" pitchFamily="34" charset="0"/>
          </a:defRPr>
        </a:defPPr>
      </a:lstStyle>
    </a:lnDef>
  </a:objectDefaults>
  <a:extraClrSchemeLst>
    <a:extraClrScheme>
      <a:clrScheme name="ch8lect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8lec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8lect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8lect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8lec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8lec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8lec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FF0000"/>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FF0000"/>
            </a:solidFill>
            <a:effectLst/>
            <a:latin typeface="Helvetica" panose="020B0604020202020204" pitchFamily="34"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15</TotalTime>
  <Words>3933</Words>
  <Application>Microsoft Office PowerPoint</Application>
  <PresentationFormat>On-screen Show (4:3)</PresentationFormat>
  <Paragraphs>821</Paragraphs>
  <Slides>66</Slides>
  <Notes>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66</vt:i4>
      </vt:variant>
    </vt:vector>
  </HeadingPairs>
  <TitlesOfParts>
    <vt:vector size="76" baseType="lpstr">
      <vt:lpstr>Times</vt:lpstr>
      <vt:lpstr>Symbol</vt:lpstr>
      <vt:lpstr>Wingdings</vt:lpstr>
      <vt:lpstr>Helvetica</vt:lpstr>
      <vt:lpstr>Courier</vt:lpstr>
      <vt:lpstr>Palatino</vt:lpstr>
      <vt:lpstr>ch8lect3</vt:lpstr>
      <vt:lpstr>ch2lect</vt:lpstr>
      <vt:lpstr>Microsoft Clip Gallery</vt:lpstr>
      <vt:lpstr>MS_ClipArt_Gallery</vt:lpstr>
      <vt:lpstr>Chapter 2, Modeling with UML</vt:lpstr>
      <vt:lpstr>Overview: modeling with UML</vt:lpstr>
      <vt:lpstr>What is modeling?</vt:lpstr>
      <vt:lpstr>Example: street map</vt:lpstr>
      <vt:lpstr>Why model software?</vt:lpstr>
      <vt:lpstr>Systems, Models and Views</vt:lpstr>
      <vt:lpstr>Systems, Models and Views</vt:lpstr>
      <vt:lpstr>Models, Views and Systems (UML)</vt:lpstr>
      <vt:lpstr>Concepts and Phenomena </vt:lpstr>
      <vt:lpstr>Concepts and phenomena</vt:lpstr>
      <vt:lpstr>Concepts in software: Type and Instance</vt:lpstr>
      <vt:lpstr>Abstract Data Types &amp; Classes</vt:lpstr>
      <vt:lpstr>Application and Solution Domain</vt:lpstr>
      <vt:lpstr>Object-oriented modeling</vt:lpstr>
      <vt:lpstr>What is UML?</vt:lpstr>
      <vt:lpstr>UML: First Pass </vt:lpstr>
      <vt:lpstr>UML First Pass</vt:lpstr>
      <vt:lpstr>UML first pass: Use case diagrams</vt:lpstr>
      <vt:lpstr>UML first pass: Class diagrams</vt:lpstr>
      <vt:lpstr>UML first pass: Sequence diagram</vt:lpstr>
      <vt:lpstr>UML first pass: Statechart diagrams for objects with interesting dynamic behavior</vt:lpstr>
      <vt:lpstr>Other UML Notations</vt:lpstr>
      <vt:lpstr>UML Core Conventions</vt:lpstr>
      <vt:lpstr>Use Case Diagrams</vt:lpstr>
      <vt:lpstr>Actors</vt:lpstr>
      <vt:lpstr>Use Case</vt:lpstr>
      <vt:lpstr>Use Case Diagram: Example</vt:lpstr>
      <vt:lpstr>The &lt;&lt;extends&gt;&gt; Relationship</vt:lpstr>
      <vt:lpstr>The &lt;&lt;includes&gt;&gt; Relationship</vt:lpstr>
      <vt:lpstr>Use Case Diagrams: Summary</vt:lpstr>
      <vt:lpstr>Class Diagrams</vt:lpstr>
      <vt:lpstr>Classes</vt:lpstr>
      <vt:lpstr>Instances</vt:lpstr>
      <vt:lpstr>Actor vs Instances</vt:lpstr>
      <vt:lpstr>Associations</vt:lpstr>
      <vt:lpstr>1-to-1 and 1-to-many Associations</vt:lpstr>
      <vt:lpstr>Many-to-Many Associations </vt:lpstr>
      <vt:lpstr>From Problem Statement To  Object Model</vt:lpstr>
      <vt:lpstr>From Problem Statement to Code</vt:lpstr>
      <vt:lpstr>Aggregation</vt:lpstr>
      <vt:lpstr>Qualifiers</vt:lpstr>
      <vt:lpstr>Inheritance</vt:lpstr>
      <vt:lpstr>Object Modeling in Practice: Class Identification</vt:lpstr>
      <vt:lpstr>Object Modeling in Practice:   Encourage Brainstorming </vt:lpstr>
      <vt:lpstr>Object Modeling in Practice ctd</vt:lpstr>
      <vt:lpstr>Object Modeling in Practice: A Banking System</vt:lpstr>
      <vt:lpstr>Practice Object Modeling: Iterate, Categorize!</vt:lpstr>
      <vt:lpstr>Packages </vt:lpstr>
      <vt:lpstr>UML sequence diagrams</vt:lpstr>
      <vt:lpstr>Nested messages</vt:lpstr>
      <vt:lpstr>Iteration &amp; condition</vt:lpstr>
      <vt:lpstr>Creation and destruction</vt:lpstr>
      <vt:lpstr>Sequence Diagram Summary</vt:lpstr>
      <vt:lpstr>State Chart Diagrams</vt:lpstr>
      <vt:lpstr>Activity Diagrams</vt:lpstr>
      <vt:lpstr>Statechart Diagram vs. Activity Diagram</vt:lpstr>
      <vt:lpstr>Activity Diagram: Modeling Decisions</vt:lpstr>
      <vt:lpstr>Activity Diagrams: Modeling Concurrency</vt:lpstr>
      <vt:lpstr>Activity Diagrams: Swimlanes</vt:lpstr>
      <vt:lpstr>What should be done first? Coding or Modeling?</vt:lpstr>
      <vt:lpstr>UML Summary</vt:lpstr>
      <vt:lpstr>Additional Slides</vt:lpstr>
      <vt:lpstr>Models for  Plato’s and Aristotle’s Views of Reality</vt:lpstr>
      <vt:lpstr>Model for  Plato’s View of Reality</vt:lpstr>
      <vt:lpstr>Model Aristotle’s Views of Reality</vt:lpstr>
      <vt:lpstr>Comparison of Plato’s and Aristotle’s Views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2, Modeling with UML</dc:title>
  <dc:subject>Object-Oriented Software Engineering</dc:subject>
  <dc:creator>Bernd Bruegge &amp; Allen Dutoit</dc:creator>
  <cp:keywords/>
  <dc:description/>
  <cp:lastModifiedBy>Ahsan Nabi Khan</cp:lastModifiedBy>
  <cp:revision>252</cp:revision>
  <cp:lastPrinted>2003-09-18T20:18:47Z</cp:lastPrinted>
  <dcterms:created xsi:type="dcterms:W3CDTF">1998-05-06T15:42:47Z</dcterms:created>
  <dcterms:modified xsi:type="dcterms:W3CDTF">2018-01-29T07:13:14Z</dcterms:modified>
  <cp:category/>
</cp:coreProperties>
</file>