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4" r:id="rId3"/>
    <p:sldId id="265" r:id="rId4"/>
    <p:sldId id="266" r:id="rId5"/>
    <p:sldId id="267" r:id="rId6"/>
    <p:sldId id="295" r:id="rId7"/>
    <p:sldId id="268" r:id="rId8"/>
    <p:sldId id="269" r:id="rId9"/>
    <p:sldId id="270" r:id="rId10"/>
    <p:sldId id="271" r:id="rId11"/>
    <p:sldId id="272" r:id="rId12"/>
    <p:sldId id="277" r:id="rId13"/>
    <p:sldId id="296" r:id="rId14"/>
    <p:sldId id="298" r:id="rId15"/>
    <p:sldId id="297" r:id="rId16"/>
    <p:sldId id="299" r:id="rId17"/>
    <p:sldId id="279" r:id="rId18"/>
    <p:sldId id="302" r:id="rId19"/>
    <p:sldId id="303" r:id="rId20"/>
    <p:sldId id="301" r:id="rId21"/>
    <p:sldId id="304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2FF"/>
    <a:srgbClr val="00F900"/>
    <a:srgbClr val="FC0128"/>
    <a:srgbClr val="114FFB"/>
    <a:srgbClr val="FE9B03"/>
    <a:srgbClr val="6E0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2787"/>
    <p:restoredTop sz="90929"/>
  </p:normalViewPr>
  <p:slideViewPr>
    <p:cSldViewPr snapToGrid="0">
      <p:cViewPr varScale="1">
        <p:scale>
          <a:sx n="75" d="100"/>
          <a:sy n="75" d="100"/>
        </p:scale>
        <p:origin x="18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21013" y="8710613"/>
            <a:ext cx="815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200" b="0">
                <a:latin typeface="Book Antiqua" panose="02040602050305030304" pitchFamily="18" charset="0"/>
              </a:rPr>
              <a:t>Page </a:t>
            </a:r>
            <a:fld id="{EE30674A-5179-47AB-B329-B8C94B8F9E89}" type="slidenum">
              <a:rPr lang="en-US" altLang="en-US" sz="1200" b="0">
                <a:latin typeface="Book Antiqua" panose="02040602050305030304" pitchFamily="18" charset="0"/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200" b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027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3294063"/>
            <a:ext cx="5986463" cy="524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21013" y="8710613"/>
            <a:ext cx="815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200" b="0">
                <a:latin typeface="Book Antiqua" panose="02040602050305030304" pitchFamily="18" charset="0"/>
              </a:rPr>
              <a:t>Page </a:t>
            </a:r>
            <a:fld id="{233378AF-CE93-4807-ADC0-0FC23F185F2C}" type="slidenum">
              <a:rPr lang="en-US" altLang="en-US" sz="1200" b="0">
                <a:latin typeface="Book Antiqua" panose="02040602050305030304" pitchFamily="18" charset="0"/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200" b="0">
              <a:latin typeface="Book Antiqua" panose="02040602050305030304" pitchFamily="18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92225" y="31750"/>
            <a:ext cx="4162425" cy="3122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415745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741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65979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945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13508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85900" y="320675"/>
            <a:ext cx="5638800" cy="2143125"/>
          </a:xfrm>
          <a:solidFill>
            <a:srgbClr val="C0C0C0">
              <a:alpha val="50000"/>
            </a:srgbClr>
          </a:solidFill>
        </p:spPr>
        <p:txBody>
          <a:bodyPr/>
          <a:lstStyle>
            <a:lvl1pPr algn="ctr">
              <a:defRPr sz="2400" i="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 rot="16200000">
            <a:off x="-2289969" y="2955132"/>
            <a:ext cx="6416675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altLang="en-US" sz="2400" b="0"/>
              <a:t>Using UML, Patterns, and Java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 rot="16200000">
            <a:off x="-2662238" y="3175001"/>
            <a:ext cx="6405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/>
              <a:t>Object-Oriented Software Engineering</a:t>
            </a:r>
            <a:endParaRPr lang="en-US" altLang="en-US" sz="2400"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2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6850" y="222250"/>
            <a:ext cx="2063750" cy="599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2250"/>
            <a:ext cx="6038850" cy="599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55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71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95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4051300" cy="4921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0" y="1295400"/>
            <a:ext cx="4051300" cy="4921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06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23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70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27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239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020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295400"/>
            <a:ext cx="8255000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709613" y="6534150"/>
            <a:ext cx="7559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850" tIns="34925" rIns="69850" bIns="34925">
            <a:spAutoFit/>
          </a:bodyPr>
          <a:lstStyle>
            <a:lvl1pPr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342900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685800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027113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371600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18288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2860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27432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2004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800"/>
              <a:t>Bernd Bruegge &amp; Allen H. Dutoit 	       		Object-Oriented Software Engineering: Using UML, Patterns, and Java  			    </a:t>
            </a:r>
            <a:fld id="{6EE49E49-3A5E-4BFB-A438-DEF6B474587D}" type="slidenum">
              <a:rPr lang="en-US" altLang="en-US" sz="800"/>
              <a:pPr algn="ctr"/>
              <a:t>‹#›</a:t>
            </a:fld>
            <a:endParaRPr lang="en-US" altLang="en-US" sz="800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Symbol" panose="05050102010706020507" pitchFamily="18" charset="2"/>
        <a:buChar char="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w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t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7" name="Picture 101" descr="CO.3.IceFall.tif                                               0012C2BCMacintosh HD                   B7C803F1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9"/>
          <a:stretch>
            <a:fillRect/>
          </a:stretch>
        </p:blipFill>
        <p:spPr bwMode="auto">
          <a:xfrm>
            <a:off x="1279525" y="244475"/>
            <a:ext cx="7613650" cy="642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5" name="Rectangle 99"/>
          <p:cNvSpPr>
            <a:spLocks noGrp="1" noChangeArrowheads="1"/>
          </p:cNvSpPr>
          <p:nvPr>
            <p:ph type="ctrTitle"/>
          </p:nvPr>
        </p:nvSpPr>
        <p:spPr>
          <a:xfrm>
            <a:off x="1562100" y="5461000"/>
            <a:ext cx="7170738" cy="1006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</a:extLst>
        </p:spPr>
        <p:txBody>
          <a:bodyPr/>
          <a:lstStyle/>
          <a:p>
            <a:r>
              <a:rPr lang="en-US" altLang="en-US" sz="3600">
                <a:solidFill>
                  <a:schemeClr val="tx1"/>
                </a:solidFill>
              </a:rPr>
              <a:t>Chapter 3, Project Organization and Communication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Planned Communication Events (continued)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b="1"/>
              <a:t>Walkthrough</a:t>
            </a:r>
            <a:r>
              <a:rPr lang="en-US" altLang="en-US"/>
              <a:t> (Informal)</a:t>
            </a:r>
          </a:p>
          <a:p>
            <a:pPr lvl="1"/>
            <a:r>
              <a:rPr lang="en-US" altLang="en-US"/>
              <a:t>Objective: Increase quality of subsystem</a:t>
            </a:r>
          </a:p>
          <a:p>
            <a:pPr lvl="1"/>
            <a:r>
              <a:rPr lang="en-US" altLang="en-US"/>
              <a:t>Example: Developer presents subsystem to  team members, informal, peer-to-peer</a:t>
            </a:r>
          </a:p>
          <a:p>
            <a:pPr lvl="1"/>
            <a:r>
              <a:rPr lang="en-US" altLang="en-US"/>
              <a:t>To be scheduled by each team</a:t>
            </a:r>
          </a:p>
          <a:p>
            <a:pPr lvl="1"/>
            <a:endParaRPr lang="en-US" altLang="en-US"/>
          </a:p>
          <a:p>
            <a:pPr>
              <a:buFont typeface="Symbol" panose="05050102010706020507" pitchFamily="18" charset="2"/>
              <a:buNone/>
            </a:pPr>
            <a:r>
              <a:rPr lang="en-US" altLang="en-US" b="1"/>
              <a:t>Inspection</a:t>
            </a:r>
            <a:r>
              <a:rPr lang="en-US" altLang="en-US"/>
              <a:t> (Formal)</a:t>
            </a:r>
          </a:p>
          <a:p>
            <a:pPr lvl="1"/>
            <a:r>
              <a:rPr lang="en-US" altLang="en-US"/>
              <a:t>Objective: Compliance with requirements</a:t>
            </a:r>
          </a:p>
          <a:p>
            <a:pPr lvl="1"/>
            <a:r>
              <a:rPr lang="en-US" altLang="en-US"/>
              <a:t>Example:  Client acceptance test (Demonstration of final system to customer)</a:t>
            </a:r>
          </a:p>
          <a:p>
            <a:pPr lvl="1"/>
            <a:r>
              <a:rPr lang="en-US" altLang="en-US"/>
              <a:t>To be scheduled by project management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Planned Communication Events (continued)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b="1"/>
              <a:t>Status Review</a:t>
            </a:r>
            <a:endParaRPr lang="en-US" altLang="en-US"/>
          </a:p>
          <a:p>
            <a:pPr lvl="1"/>
            <a:r>
              <a:rPr lang="en-US" altLang="en-US"/>
              <a:t> Objective: Find deviations from schedule and correct them or identify new issues</a:t>
            </a:r>
          </a:p>
          <a:p>
            <a:pPr lvl="1"/>
            <a:r>
              <a:rPr lang="en-US" altLang="en-US"/>
              <a:t>Example: Status section in regular weekly team meeting</a:t>
            </a:r>
          </a:p>
          <a:p>
            <a:pPr lvl="1"/>
            <a:r>
              <a:rPr lang="en-US" altLang="en-US"/>
              <a:t>Scheduled every week</a:t>
            </a:r>
          </a:p>
          <a:p>
            <a:pPr lvl="1"/>
            <a:endParaRPr lang="en-US" altLang="en-US"/>
          </a:p>
          <a:p>
            <a:pPr>
              <a:buFont typeface="Symbol" panose="05050102010706020507" pitchFamily="18" charset="2"/>
              <a:buNone/>
            </a:pPr>
            <a:r>
              <a:rPr lang="en-US" altLang="en-US" b="1"/>
              <a:t>Brainstorming</a:t>
            </a:r>
            <a:endParaRPr lang="en-US" altLang="en-US"/>
          </a:p>
          <a:p>
            <a:pPr lvl="1"/>
            <a:r>
              <a:rPr lang="en-US" altLang="en-US"/>
              <a:t>Objective: Generate and evaluate large number of solutions for a problem</a:t>
            </a:r>
          </a:p>
          <a:p>
            <a:pPr lvl="1"/>
            <a:r>
              <a:rPr lang="en-US" altLang="en-US"/>
              <a:t>Example: Discussion section in regular weekly team meeting </a:t>
            </a:r>
          </a:p>
          <a:p>
            <a:pPr lvl="1"/>
            <a:r>
              <a:rPr lang="en-US" altLang="en-US"/>
              <a:t>Scheduled every week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Planned Communication Events (continued)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5600" y="990600"/>
            <a:ext cx="8255000" cy="492125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b="1"/>
              <a:t>Release</a:t>
            </a:r>
            <a:endParaRPr lang="en-US" altLang="en-US"/>
          </a:p>
          <a:p>
            <a:pPr lvl="1"/>
            <a:r>
              <a:rPr lang="en-US" altLang="en-US"/>
              <a:t>Objective: Baseline the result of each software development activity </a:t>
            </a:r>
          </a:p>
          <a:p>
            <a:pPr lvl="1"/>
            <a:r>
              <a:rPr lang="en-US" altLang="en-US"/>
              <a:t> Software Project Management Plan (SPMP)</a:t>
            </a:r>
          </a:p>
          <a:p>
            <a:pPr lvl="1"/>
            <a:r>
              <a:rPr lang="en-US" altLang="en-US"/>
              <a:t>Requirements Analysis Document (RAD)</a:t>
            </a:r>
          </a:p>
          <a:p>
            <a:pPr lvl="1"/>
            <a:r>
              <a:rPr lang="en-US" altLang="en-US"/>
              <a:t>System Design Document (SDD)</a:t>
            </a:r>
          </a:p>
          <a:p>
            <a:pPr lvl="1"/>
            <a:r>
              <a:rPr lang="en-US" altLang="en-US"/>
              <a:t>Object Design Document (ODD)</a:t>
            </a:r>
          </a:p>
          <a:p>
            <a:pPr lvl="1"/>
            <a:r>
              <a:rPr lang="en-US" altLang="en-US"/>
              <a:t>Test Manual (TM)</a:t>
            </a:r>
          </a:p>
          <a:p>
            <a:pPr lvl="1"/>
            <a:r>
              <a:rPr lang="en-US" altLang="en-US"/>
              <a:t>User Manual (UM)</a:t>
            </a:r>
          </a:p>
          <a:p>
            <a:pPr lvl="1"/>
            <a:r>
              <a:rPr lang="en-US" altLang="en-US"/>
              <a:t>Usually scheduled after each phase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1"/>
              <a:t>Postmortem Review</a:t>
            </a:r>
            <a:endParaRPr lang="en-US" altLang="en-US"/>
          </a:p>
          <a:p>
            <a:pPr lvl="1"/>
            <a:r>
              <a:rPr lang="en-US" altLang="en-US"/>
              <a:t>Objective: Describe Lessons Learned </a:t>
            </a:r>
          </a:p>
          <a:p>
            <a:pPr lvl="1"/>
            <a:r>
              <a:rPr lang="en-US" altLang="en-US"/>
              <a:t>Scheduled at the end of the project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Unplanned Communication Events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b="1"/>
              <a:t>Request for clarification</a:t>
            </a:r>
            <a:endParaRPr lang="en-US" altLang="en-US"/>
          </a:p>
          <a:p>
            <a:pPr lvl="1">
              <a:lnSpc>
                <a:spcPct val="80000"/>
              </a:lnSpc>
            </a:pPr>
            <a:r>
              <a:rPr lang="en-US" altLang="en-US"/>
              <a:t>The bulk of communication among developers, clients and users.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Example: A developer may request a clarification about an ambiguous sentence in the problem statement.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b="1"/>
              <a:t>Request for change</a:t>
            </a:r>
            <a:endParaRPr lang="en-US" altLang="en-US"/>
          </a:p>
          <a:p>
            <a:pPr lvl="1">
              <a:lnSpc>
                <a:spcPct val="80000"/>
              </a:lnSpc>
            </a:pPr>
            <a:r>
              <a:rPr lang="en-US" altLang="en-US"/>
              <a:t>A participant reports a problem and proposes a solution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Change requests are often formalized when the project size is substantial.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Example: A participant reports of a problem the air conditioner in the lecture room and suggests a change.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b="1"/>
              <a:t>Issue resolution</a:t>
            </a:r>
            <a:endParaRPr lang="en-US" altLang="en-US"/>
          </a:p>
          <a:p>
            <a:pPr lvl="1">
              <a:lnSpc>
                <a:spcPct val="80000"/>
              </a:lnSpc>
            </a:pPr>
            <a:r>
              <a:rPr lang="en-US" altLang="en-US"/>
              <a:t>Selects a single solution to a problem for which several solutions have been proposed.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Uses issue base to collect problems and proposals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Request for Clarification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From: Alice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Newsgroups: cs413.architecture.discuss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Subject: SDD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Date: Thu, 10 Oct 23:12:48 -0400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Message-ID: &lt;325DBB30.4380@andrew.cmu.edu&gt;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MimeVersion: 1.0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Content-Type: text/plain; charset=us-ascii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When exactly would you like the System Design Document? There is some confusion over the actual deadline: the schedule claims it to be October 22, while the template says we have until November 7.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Thanks,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Alice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Change Request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Report number: 1291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Date: 5/3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Author: Dave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Synopsis: The STARS client crashes when empty forms are submitted.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Subsystem: User interface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Version: 3.4.1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Classification:  missing/incorrect functionality, convention violation,  bug, documentation error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Severity: severe,  moderate,  annoying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Description: &lt;&lt;Description of the problem&gt;&gt;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Rationale: &lt;&lt;Why the change should be done&gt;&gt;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Proposed solution: &lt;&lt;Description of desired change&gt;&gt;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5" name="Picture 7" descr="FG03-19.tiff                                                   0013D5EEMacintosh HD                   B7C803F1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" t="8206" r="6506" b="8971"/>
          <a:stretch>
            <a:fillRect/>
          </a:stretch>
        </p:blipFill>
        <p:spPr bwMode="auto">
          <a:xfrm>
            <a:off x="49213" y="749300"/>
            <a:ext cx="9070975" cy="568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Issue Base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Synchronous Communication Mechanisms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55600" y="990600"/>
            <a:ext cx="8255000" cy="4921250"/>
          </a:xfrm>
        </p:spPr>
        <p:txBody>
          <a:bodyPr/>
          <a:lstStyle/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b="1"/>
              <a:t>Smoke signals</a:t>
            </a:r>
            <a:endParaRPr lang="en-US" altLang="en-US"/>
          </a:p>
          <a:p>
            <a:pPr lvl="1">
              <a:lnSpc>
                <a:spcPct val="80000"/>
              </a:lnSpc>
            </a:pPr>
            <a:r>
              <a:rPr lang="en-US" altLang="en-US"/>
              <a:t>Supports: ?, Pros: ?, Cons: ?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b="1"/>
              <a:t>Hallway conversation</a:t>
            </a:r>
            <a:r>
              <a:rPr lang="en-US" altLang="en-US"/>
              <a:t> (face-to-face)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Supports: Unplanned conversations, Request for clarification, request for change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Pro: Cheap and effective for resolving simple problems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Con: Important information can be lost, misunderstandings can occur when conversation is relayed to others.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b="1"/>
              <a:t>Meeting</a:t>
            </a:r>
            <a:r>
              <a:rPr lang="en-US" altLang="en-US"/>
              <a:t> (face-to-face, telephone, video conference)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Supports: Planned conversations, client review, project review, status review, brainstorming, issue resolution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Pro: Effective mechanism for resolution of isssues, and building consensus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Con: High cost (people, resources); difficulty of managing them and getting effective results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Meeting Roles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Primary facilitator</a:t>
            </a:r>
            <a:endParaRPr lang="en-US" altLang="en-US"/>
          </a:p>
          <a:p>
            <a:pPr lvl="1"/>
            <a:r>
              <a:rPr lang="en-US" altLang="en-US"/>
              <a:t>Responsible for organizing the meeting and guiding the execution. </a:t>
            </a:r>
          </a:p>
          <a:p>
            <a:pPr lvl="1"/>
            <a:r>
              <a:rPr lang="en-US" altLang="en-US"/>
              <a:t>Writes the agenda describing objective and scope of meeting.</a:t>
            </a:r>
          </a:p>
          <a:p>
            <a:pPr lvl="1"/>
            <a:r>
              <a:rPr lang="en-US" altLang="en-US"/>
              <a:t>Distribute the agenda to the meeting participants</a:t>
            </a:r>
          </a:p>
          <a:p>
            <a:r>
              <a:rPr lang="en-US" altLang="en-US" b="1"/>
              <a:t>Minute taker</a:t>
            </a:r>
            <a:endParaRPr lang="en-US" altLang="en-US"/>
          </a:p>
          <a:p>
            <a:pPr lvl="1"/>
            <a:r>
              <a:rPr lang="en-US" altLang="en-US"/>
              <a:t>Responsible for recording the meeting. </a:t>
            </a:r>
          </a:p>
          <a:p>
            <a:pPr lvl="1"/>
            <a:r>
              <a:rPr lang="en-US" altLang="en-US"/>
              <a:t>Identifies action items and issues</a:t>
            </a:r>
          </a:p>
          <a:p>
            <a:pPr lvl="1"/>
            <a:r>
              <a:rPr lang="en-US" altLang="en-US"/>
              <a:t>Release them to the participants</a:t>
            </a:r>
          </a:p>
          <a:p>
            <a:r>
              <a:rPr lang="en-US" altLang="en-US" b="1"/>
              <a:t>Time keeper</a:t>
            </a:r>
            <a:endParaRPr lang="en-US" altLang="en-US"/>
          </a:p>
          <a:p>
            <a:pPr lvl="1"/>
            <a:r>
              <a:rPr lang="en-US" altLang="en-US"/>
              <a:t>Responsible for keeping track of time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 of a Meeting Agenda	</a:t>
            </a:r>
          </a:p>
        </p:txBody>
      </p:sp>
      <p:pic>
        <p:nvPicPr>
          <p:cNvPr id="57355" name="Picture 11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838200"/>
            <a:ext cx="8382000" cy="556895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724150" y="3841750"/>
            <a:ext cx="3479800" cy="1155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/>
              <a:t>Pair of Wires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1714500" y="4051300"/>
            <a:ext cx="977900" cy="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1676400" y="4660900"/>
            <a:ext cx="1003300" cy="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6248400" y="4673600"/>
            <a:ext cx="914400" cy="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6223000" y="4081463"/>
            <a:ext cx="990600" cy="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684213" y="3824288"/>
            <a:ext cx="1019175" cy="1190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/>
              <a:t>Box 1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7151688" y="3824288"/>
            <a:ext cx="1019175" cy="1190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/>
              <a:t>Box 2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Communication Example</a:t>
            </a:r>
          </a:p>
        </p:txBody>
      </p:sp>
      <p:sp>
        <p:nvSpPr>
          <p:cNvPr id="14350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/>
              <a:t> "Two missile electrical boxes manufactured by different contractors were joined together by a pair of wires. 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Asynchronous Communication Mechanisms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5600" y="838200"/>
            <a:ext cx="8255000" cy="4921250"/>
          </a:xfrm>
        </p:spPr>
        <p:txBody>
          <a:bodyPr/>
          <a:lstStyle/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000" b="1"/>
              <a:t>E-Mail</a:t>
            </a:r>
            <a:endParaRPr lang="en-US" altLang="en-US" sz="2000"/>
          </a:p>
          <a:p>
            <a:pPr lvl="1"/>
            <a:r>
              <a:rPr lang="en-US" altLang="en-US" sz="1800"/>
              <a:t>Supports: Release, change request, brainstorming</a:t>
            </a:r>
          </a:p>
          <a:p>
            <a:pPr lvl="1"/>
            <a:r>
              <a:rPr lang="en-US" altLang="en-US" sz="1800"/>
              <a:t>Pro: Ideal for planned communication events and announcements. </a:t>
            </a:r>
          </a:p>
          <a:p>
            <a:pPr lvl="1"/>
            <a:r>
              <a:rPr lang="en-US" altLang="en-US" sz="1800"/>
              <a:t>Con: E-mail taken out of context can be easily misunderstood, sent to the wrong person, lost or not read by the receiver.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000" b="1"/>
              <a:t>Newsgroups</a:t>
            </a:r>
            <a:endParaRPr lang="en-US" altLang="en-US" sz="2000"/>
          </a:p>
          <a:p>
            <a:pPr lvl="1"/>
            <a:r>
              <a:rPr lang="en-US" altLang="en-US" sz="1800"/>
              <a:t>Supports: Release, change request, brainstorming</a:t>
            </a:r>
          </a:p>
          <a:p>
            <a:pPr lvl="1"/>
            <a:r>
              <a:rPr lang="en-US" altLang="en-US" sz="1800"/>
              <a:t>Pro: Suited for notification and discussion among people who share a common interest; cheap (shareware available)</a:t>
            </a:r>
          </a:p>
          <a:p>
            <a:pPr lvl="1"/>
            <a:r>
              <a:rPr lang="en-US" altLang="en-US" sz="1800"/>
              <a:t>Con: Primitive access control (often, you are either in or out)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000" b="1"/>
              <a:t>World Wide Web</a:t>
            </a:r>
            <a:endParaRPr lang="en-US" altLang="en-US" sz="2000"/>
          </a:p>
          <a:p>
            <a:pPr lvl="1"/>
            <a:r>
              <a:rPr lang="en-US" altLang="en-US" sz="1800"/>
              <a:t>Supports: Release, change request, inspections</a:t>
            </a:r>
          </a:p>
          <a:p>
            <a:pPr lvl="1"/>
            <a:r>
              <a:rPr lang="en-US" altLang="en-US" sz="1800"/>
              <a:t>Pro: Provide the user with a hypertext metaphor: Documents contain links to other documents. </a:t>
            </a:r>
          </a:p>
          <a:p>
            <a:pPr lvl="1"/>
            <a:r>
              <a:rPr lang="en-US" altLang="en-US" sz="1800"/>
              <a:t>Con: Does not easily support rapidly evolving documents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Asynchronous Communication Mechanisms	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b="1"/>
              <a:t>Lotus Notes</a:t>
            </a:r>
            <a:endParaRPr lang="en-US" altLang="en-US"/>
          </a:p>
          <a:p>
            <a:pPr lvl="1"/>
            <a:r>
              <a:rPr lang="en-US" altLang="en-US"/>
              <a:t>Each user sees the information space as a set of databases, containing documents composed of a set of fields. Users collaborate by crating, sharing and modifying documents</a:t>
            </a:r>
          </a:p>
          <a:p>
            <a:pPr lvl="1"/>
            <a:r>
              <a:rPr lang="en-US" altLang="en-US"/>
              <a:t>Supports: Release, change request, brainstorming</a:t>
            </a:r>
          </a:p>
          <a:p>
            <a:pPr lvl="1"/>
            <a:r>
              <a:rPr lang="en-US" altLang="en-US"/>
              <a:t>Pro: Provides excellent access control mechanisms and replication of databases. </a:t>
            </a:r>
          </a:p>
          <a:p>
            <a:pPr lvl="1"/>
            <a:r>
              <a:rPr lang="en-US" altLang="en-US"/>
              <a:t>Con: Proprietary format, expensive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Document Review with Lotus Notes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 cases:</a:t>
            </a:r>
          </a:p>
          <a:p>
            <a:pPr lvl="1"/>
            <a:r>
              <a:rPr lang="en-US" altLang="en-US"/>
              <a:t>Fill out a review form</a:t>
            </a:r>
          </a:p>
          <a:p>
            <a:pPr lvl="1"/>
            <a:r>
              <a:rPr lang="en-US" altLang="en-US"/>
              <a:t>Attach document to be reviewed</a:t>
            </a:r>
          </a:p>
          <a:p>
            <a:pPr lvl="1"/>
            <a:r>
              <a:rPr lang="en-US" altLang="en-US"/>
              <a:t>Distribute  the review form  to reviewers</a:t>
            </a:r>
          </a:p>
          <a:p>
            <a:pPr lvl="1"/>
            <a:r>
              <a:rPr lang="en-US" altLang="en-US"/>
              <a:t>Wait for comments from reviewers</a:t>
            </a:r>
          </a:p>
          <a:p>
            <a:pPr lvl="1"/>
            <a:r>
              <a:rPr lang="en-US" altLang="en-US"/>
              <a:t>Review comments</a:t>
            </a:r>
          </a:p>
          <a:p>
            <a:pPr lvl="1"/>
            <a:r>
              <a:rPr lang="en-US" altLang="en-US"/>
              <a:t>Create action items from selected comments</a:t>
            </a:r>
          </a:p>
          <a:p>
            <a:pPr lvl="1"/>
            <a:r>
              <a:rPr lang="en-US" altLang="en-US"/>
              <a:t>Revise document and post the revised version</a:t>
            </a:r>
          </a:p>
          <a:p>
            <a:pPr lvl="1"/>
            <a:r>
              <a:rPr lang="en-US" altLang="en-US"/>
              <a:t>Iterate the review cycle</a:t>
            </a:r>
          </a:p>
          <a:p>
            <a:r>
              <a:rPr lang="en-US" altLang="en-US"/>
              <a:t>The following example demonstrates a document review database from JAMES project.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14300"/>
            <a:ext cx="7112000" cy="673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848" name="Group 8"/>
          <p:cNvGrpSpPr>
            <a:grpSpLocks/>
          </p:cNvGrpSpPr>
          <p:nvPr/>
        </p:nvGrpSpPr>
        <p:grpSpPr bwMode="auto">
          <a:xfrm>
            <a:off x="2493963" y="4906963"/>
            <a:ext cx="2605087" cy="1449387"/>
            <a:chOff x="1571" y="3091"/>
            <a:chExt cx="1641" cy="913"/>
          </a:xfrm>
        </p:grpSpPr>
        <p:sp>
          <p:nvSpPr>
            <p:cNvPr id="35844" name="Freeform 4"/>
            <p:cNvSpPr>
              <a:spLocks/>
            </p:cNvSpPr>
            <p:nvPr/>
          </p:nvSpPr>
          <p:spPr bwMode="auto">
            <a:xfrm>
              <a:off x="2267" y="3091"/>
              <a:ext cx="945" cy="601"/>
            </a:xfrm>
            <a:custGeom>
              <a:avLst/>
              <a:gdLst>
                <a:gd name="T0" fmla="*/ 944 w 945"/>
                <a:gd name="T1" fmla="*/ 0 h 601"/>
                <a:gd name="T2" fmla="*/ 944 w 945"/>
                <a:gd name="T3" fmla="*/ 47 h 601"/>
                <a:gd name="T4" fmla="*/ 873 w 945"/>
                <a:gd name="T5" fmla="*/ 55 h 601"/>
                <a:gd name="T6" fmla="*/ 809 w 945"/>
                <a:gd name="T7" fmla="*/ 71 h 601"/>
                <a:gd name="T8" fmla="*/ 754 w 945"/>
                <a:gd name="T9" fmla="*/ 95 h 601"/>
                <a:gd name="T10" fmla="*/ 698 w 945"/>
                <a:gd name="T11" fmla="*/ 111 h 601"/>
                <a:gd name="T12" fmla="*/ 650 w 945"/>
                <a:gd name="T13" fmla="*/ 126 h 601"/>
                <a:gd name="T14" fmla="*/ 603 w 945"/>
                <a:gd name="T15" fmla="*/ 142 h 601"/>
                <a:gd name="T16" fmla="*/ 563 w 945"/>
                <a:gd name="T17" fmla="*/ 158 h 601"/>
                <a:gd name="T18" fmla="*/ 524 w 945"/>
                <a:gd name="T19" fmla="*/ 182 h 601"/>
                <a:gd name="T20" fmla="*/ 484 w 945"/>
                <a:gd name="T21" fmla="*/ 205 h 601"/>
                <a:gd name="T22" fmla="*/ 436 w 945"/>
                <a:gd name="T23" fmla="*/ 237 h 601"/>
                <a:gd name="T24" fmla="*/ 405 w 945"/>
                <a:gd name="T25" fmla="*/ 261 h 601"/>
                <a:gd name="T26" fmla="*/ 365 w 945"/>
                <a:gd name="T27" fmla="*/ 284 h 601"/>
                <a:gd name="T28" fmla="*/ 333 w 945"/>
                <a:gd name="T29" fmla="*/ 316 h 601"/>
                <a:gd name="T30" fmla="*/ 294 w 945"/>
                <a:gd name="T31" fmla="*/ 347 h 601"/>
                <a:gd name="T32" fmla="*/ 246 w 945"/>
                <a:gd name="T33" fmla="*/ 395 h 601"/>
                <a:gd name="T34" fmla="*/ 222 w 945"/>
                <a:gd name="T35" fmla="*/ 418 h 601"/>
                <a:gd name="T36" fmla="*/ 198 w 945"/>
                <a:gd name="T37" fmla="*/ 450 h 601"/>
                <a:gd name="T38" fmla="*/ 167 w 945"/>
                <a:gd name="T39" fmla="*/ 482 h 601"/>
                <a:gd name="T40" fmla="*/ 143 w 945"/>
                <a:gd name="T41" fmla="*/ 513 h 601"/>
                <a:gd name="T42" fmla="*/ 119 w 945"/>
                <a:gd name="T43" fmla="*/ 561 h 601"/>
                <a:gd name="T44" fmla="*/ 95 w 945"/>
                <a:gd name="T45" fmla="*/ 600 h 601"/>
                <a:gd name="T46" fmla="*/ 0 w 945"/>
                <a:gd name="T47" fmla="*/ 584 h 601"/>
                <a:gd name="T48" fmla="*/ 32 w 945"/>
                <a:gd name="T49" fmla="*/ 521 h 601"/>
                <a:gd name="T50" fmla="*/ 79 w 945"/>
                <a:gd name="T51" fmla="*/ 450 h 601"/>
                <a:gd name="T52" fmla="*/ 127 w 945"/>
                <a:gd name="T53" fmla="*/ 395 h 601"/>
                <a:gd name="T54" fmla="*/ 198 w 945"/>
                <a:gd name="T55" fmla="*/ 332 h 601"/>
                <a:gd name="T56" fmla="*/ 286 w 945"/>
                <a:gd name="T57" fmla="*/ 245 h 601"/>
                <a:gd name="T58" fmla="*/ 381 w 945"/>
                <a:gd name="T59" fmla="*/ 174 h 601"/>
                <a:gd name="T60" fmla="*/ 484 w 945"/>
                <a:gd name="T61" fmla="*/ 111 h 601"/>
                <a:gd name="T62" fmla="*/ 579 w 945"/>
                <a:gd name="T63" fmla="*/ 71 h 601"/>
                <a:gd name="T64" fmla="*/ 690 w 945"/>
                <a:gd name="T65" fmla="*/ 32 h 601"/>
                <a:gd name="T66" fmla="*/ 785 w 945"/>
                <a:gd name="T67" fmla="*/ 16 h 601"/>
                <a:gd name="T68" fmla="*/ 944 w 945"/>
                <a:gd name="T69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5" h="601">
                  <a:moveTo>
                    <a:pt x="944" y="0"/>
                  </a:moveTo>
                  <a:lnTo>
                    <a:pt x="944" y="47"/>
                  </a:lnTo>
                  <a:lnTo>
                    <a:pt x="873" y="55"/>
                  </a:lnTo>
                  <a:lnTo>
                    <a:pt x="809" y="71"/>
                  </a:lnTo>
                  <a:lnTo>
                    <a:pt x="754" y="95"/>
                  </a:lnTo>
                  <a:lnTo>
                    <a:pt x="698" y="111"/>
                  </a:lnTo>
                  <a:lnTo>
                    <a:pt x="650" y="126"/>
                  </a:lnTo>
                  <a:lnTo>
                    <a:pt x="603" y="142"/>
                  </a:lnTo>
                  <a:lnTo>
                    <a:pt x="563" y="158"/>
                  </a:lnTo>
                  <a:lnTo>
                    <a:pt x="524" y="182"/>
                  </a:lnTo>
                  <a:lnTo>
                    <a:pt x="484" y="205"/>
                  </a:lnTo>
                  <a:lnTo>
                    <a:pt x="436" y="237"/>
                  </a:lnTo>
                  <a:lnTo>
                    <a:pt x="405" y="261"/>
                  </a:lnTo>
                  <a:lnTo>
                    <a:pt x="365" y="284"/>
                  </a:lnTo>
                  <a:lnTo>
                    <a:pt x="333" y="316"/>
                  </a:lnTo>
                  <a:lnTo>
                    <a:pt x="294" y="347"/>
                  </a:lnTo>
                  <a:lnTo>
                    <a:pt x="246" y="395"/>
                  </a:lnTo>
                  <a:lnTo>
                    <a:pt x="222" y="418"/>
                  </a:lnTo>
                  <a:lnTo>
                    <a:pt x="198" y="450"/>
                  </a:lnTo>
                  <a:lnTo>
                    <a:pt x="167" y="482"/>
                  </a:lnTo>
                  <a:lnTo>
                    <a:pt x="143" y="513"/>
                  </a:lnTo>
                  <a:lnTo>
                    <a:pt x="119" y="561"/>
                  </a:lnTo>
                  <a:lnTo>
                    <a:pt x="95" y="600"/>
                  </a:lnTo>
                  <a:lnTo>
                    <a:pt x="0" y="584"/>
                  </a:lnTo>
                  <a:lnTo>
                    <a:pt x="32" y="521"/>
                  </a:lnTo>
                  <a:lnTo>
                    <a:pt x="79" y="450"/>
                  </a:lnTo>
                  <a:lnTo>
                    <a:pt x="127" y="395"/>
                  </a:lnTo>
                  <a:lnTo>
                    <a:pt x="198" y="332"/>
                  </a:lnTo>
                  <a:lnTo>
                    <a:pt x="286" y="245"/>
                  </a:lnTo>
                  <a:lnTo>
                    <a:pt x="381" y="174"/>
                  </a:lnTo>
                  <a:lnTo>
                    <a:pt x="484" y="111"/>
                  </a:lnTo>
                  <a:lnTo>
                    <a:pt x="579" y="71"/>
                  </a:lnTo>
                  <a:lnTo>
                    <a:pt x="690" y="32"/>
                  </a:lnTo>
                  <a:lnTo>
                    <a:pt x="785" y="16"/>
                  </a:lnTo>
                  <a:lnTo>
                    <a:pt x="944" y="0"/>
                  </a:lnTo>
                </a:path>
              </a:pathLst>
            </a:cu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45" name="Freeform 5"/>
            <p:cNvSpPr>
              <a:spLocks/>
            </p:cNvSpPr>
            <p:nvPr/>
          </p:nvSpPr>
          <p:spPr bwMode="auto">
            <a:xfrm>
              <a:off x="1571" y="3579"/>
              <a:ext cx="489" cy="425"/>
            </a:xfrm>
            <a:custGeom>
              <a:avLst/>
              <a:gdLst>
                <a:gd name="T0" fmla="*/ 488 w 489"/>
                <a:gd name="T1" fmla="*/ 330 h 425"/>
                <a:gd name="T2" fmla="*/ 488 w 489"/>
                <a:gd name="T3" fmla="*/ 424 h 425"/>
                <a:gd name="T4" fmla="*/ 464 w 489"/>
                <a:gd name="T5" fmla="*/ 400 h 425"/>
                <a:gd name="T6" fmla="*/ 449 w 489"/>
                <a:gd name="T7" fmla="*/ 377 h 425"/>
                <a:gd name="T8" fmla="*/ 417 w 489"/>
                <a:gd name="T9" fmla="*/ 345 h 425"/>
                <a:gd name="T10" fmla="*/ 386 w 489"/>
                <a:gd name="T11" fmla="*/ 314 h 425"/>
                <a:gd name="T12" fmla="*/ 346 w 489"/>
                <a:gd name="T13" fmla="*/ 283 h 425"/>
                <a:gd name="T14" fmla="*/ 315 w 489"/>
                <a:gd name="T15" fmla="*/ 251 h 425"/>
                <a:gd name="T16" fmla="*/ 283 w 489"/>
                <a:gd name="T17" fmla="*/ 228 h 425"/>
                <a:gd name="T18" fmla="*/ 252 w 489"/>
                <a:gd name="T19" fmla="*/ 204 h 425"/>
                <a:gd name="T20" fmla="*/ 220 w 489"/>
                <a:gd name="T21" fmla="*/ 181 h 425"/>
                <a:gd name="T22" fmla="*/ 181 w 489"/>
                <a:gd name="T23" fmla="*/ 157 h 425"/>
                <a:gd name="T24" fmla="*/ 142 w 489"/>
                <a:gd name="T25" fmla="*/ 133 h 425"/>
                <a:gd name="T26" fmla="*/ 110 w 489"/>
                <a:gd name="T27" fmla="*/ 118 h 425"/>
                <a:gd name="T28" fmla="*/ 71 w 489"/>
                <a:gd name="T29" fmla="*/ 102 h 425"/>
                <a:gd name="T30" fmla="*/ 31 w 489"/>
                <a:gd name="T31" fmla="*/ 86 h 425"/>
                <a:gd name="T32" fmla="*/ 0 w 489"/>
                <a:gd name="T33" fmla="*/ 71 h 425"/>
                <a:gd name="T34" fmla="*/ 0 w 489"/>
                <a:gd name="T35" fmla="*/ 0 h 425"/>
                <a:gd name="T36" fmla="*/ 55 w 489"/>
                <a:gd name="T37" fmla="*/ 16 h 425"/>
                <a:gd name="T38" fmla="*/ 134 w 489"/>
                <a:gd name="T39" fmla="*/ 47 h 425"/>
                <a:gd name="T40" fmla="*/ 236 w 489"/>
                <a:gd name="T41" fmla="*/ 86 h 425"/>
                <a:gd name="T42" fmla="*/ 307 w 489"/>
                <a:gd name="T43" fmla="*/ 133 h 425"/>
                <a:gd name="T44" fmla="*/ 370 w 489"/>
                <a:gd name="T45" fmla="*/ 196 h 425"/>
                <a:gd name="T46" fmla="*/ 441 w 489"/>
                <a:gd name="T47" fmla="*/ 251 h 425"/>
                <a:gd name="T48" fmla="*/ 488 w 489"/>
                <a:gd name="T49" fmla="*/ 306 h 425"/>
                <a:gd name="T50" fmla="*/ 488 w 489"/>
                <a:gd name="T51" fmla="*/ 424 h 425"/>
                <a:gd name="T52" fmla="*/ 488 w 489"/>
                <a:gd name="T53" fmla="*/ 33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9" h="425">
                  <a:moveTo>
                    <a:pt x="488" y="330"/>
                  </a:moveTo>
                  <a:lnTo>
                    <a:pt x="488" y="424"/>
                  </a:lnTo>
                  <a:lnTo>
                    <a:pt x="464" y="400"/>
                  </a:lnTo>
                  <a:lnTo>
                    <a:pt x="449" y="377"/>
                  </a:lnTo>
                  <a:lnTo>
                    <a:pt x="417" y="345"/>
                  </a:lnTo>
                  <a:lnTo>
                    <a:pt x="386" y="314"/>
                  </a:lnTo>
                  <a:lnTo>
                    <a:pt x="346" y="283"/>
                  </a:lnTo>
                  <a:lnTo>
                    <a:pt x="315" y="251"/>
                  </a:lnTo>
                  <a:lnTo>
                    <a:pt x="283" y="228"/>
                  </a:lnTo>
                  <a:lnTo>
                    <a:pt x="252" y="204"/>
                  </a:lnTo>
                  <a:lnTo>
                    <a:pt x="220" y="181"/>
                  </a:lnTo>
                  <a:lnTo>
                    <a:pt x="181" y="157"/>
                  </a:lnTo>
                  <a:lnTo>
                    <a:pt x="142" y="133"/>
                  </a:lnTo>
                  <a:lnTo>
                    <a:pt x="110" y="118"/>
                  </a:lnTo>
                  <a:lnTo>
                    <a:pt x="71" y="102"/>
                  </a:lnTo>
                  <a:lnTo>
                    <a:pt x="31" y="86"/>
                  </a:lnTo>
                  <a:lnTo>
                    <a:pt x="0" y="71"/>
                  </a:lnTo>
                  <a:lnTo>
                    <a:pt x="0" y="0"/>
                  </a:lnTo>
                  <a:lnTo>
                    <a:pt x="55" y="16"/>
                  </a:lnTo>
                  <a:lnTo>
                    <a:pt x="134" y="47"/>
                  </a:lnTo>
                  <a:lnTo>
                    <a:pt x="236" y="86"/>
                  </a:lnTo>
                  <a:lnTo>
                    <a:pt x="307" y="133"/>
                  </a:lnTo>
                  <a:lnTo>
                    <a:pt x="370" y="196"/>
                  </a:lnTo>
                  <a:lnTo>
                    <a:pt x="441" y="251"/>
                  </a:lnTo>
                  <a:lnTo>
                    <a:pt x="488" y="306"/>
                  </a:lnTo>
                  <a:lnTo>
                    <a:pt x="488" y="424"/>
                  </a:lnTo>
                  <a:lnTo>
                    <a:pt x="488" y="330"/>
                  </a:lnTo>
                </a:path>
              </a:pathLst>
            </a:cu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46" name="Freeform 6"/>
            <p:cNvSpPr>
              <a:spLocks/>
            </p:cNvSpPr>
            <p:nvPr/>
          </p:nvSpPr>
          <p:spPr bwMode="auto">
            <a:xfrm>
              <a:off x="2067" y="3739"/>
              <a:ext cx="585" cy="265"/>
            </a:xfrm>
            <a:custGeom>
              <a:avLst/>
              <a:gdLst>
                <a:gd name="T0" fmla="*/ 584 w 585"/>
                <a:gd name="T1" fmla="*/ 0 h 265"/>
                <a:gd name="T2" fmla="*/ 584 w 585"/>
                <a:gd name="T3" fmla="*/ 85 h 265"/>
                <a:gd name="T4" fmla="*/ 545 w 585"/>
                <a:gd name="T5" fmla="*/ 85 h 265"/>
                <a:gd name="T6" fmla="*/ 505 w 585"/>
                <a:gd name="T7" fmla="*/ 93 h 265"/>
                <a:gd name="T8" fmla="*/ 474 w 585"/>
                <a:gd name="T9" fmla="*/ 101 h 265"/>
                <a:gd name="T10" fmla="*/ 434 w 585"/>
                <a:gd name="T11" fmla="*/ 116 h 265"/>
                <a:gd name="T12" fmla="*/ 387 w 585"/>
                <a:gd name="T13" fmla="*/ 124 h 265"/>
                <a:gd name="T14" fmla="*/ 339 w 585"/>
                <a:gd name="T15" fmla="*/ 132 h 265"/>
                <a:gd name="T16" fmla="*/ 284 w 585"/>
                <a:gd name="T17" fmla="*/ 155 h 265"/>
                <a:gd name="T18" fmla="*/ 229 w 585"/>
                <a:gd name="T19" fmla="*/ 171 h 265"/>
                <a:gd name="T20" fmla="*/ 189 w 585"/>
                <a:gd name="T21" fmla="*/ 179 h 265"/>
                <a:gd name="T22" fmla="*/ 142 w 585"/>
                <a:gd name="T23" fmla="*/ 194 h 265"/>
                <a:gd name="T24" fmla="*/ 95 w 585"/>
                <a:gd name="T25" fmla="*/ 217 h 265"/>
                <a:gd name="T26" fmla="*/ 55 w 585"/>
                <a:gd name="T27" fmla="*/ 233 h 265"/>
                <a:gd name="T28" fmla="*/ 24 w 585"/>
                <a:gd name="T29" fmla="*/ 248 h 265"/>
                <a:gd name="T30" fmla="*/ 0 w 585"/>
                <a:gd name="T31" fmla="*/ 264 h 265"/>
                <a:gd name="T32" fmla="*/ 0 w 585"/>
                <a:gd name="T33" fmla="*/ 163 h 265"/>
                <a:gd name="T34" fmla="*/ 39 w 585"/>
                <a:gd name="T35" fmla="*/ 140 h 265"/>
                <a:gd name="T36" fmla="*/ 110 w 585"/>
                <a:gd name="T37" fmla="*/ 101 h 265"/>
                <a:gd name="T38" fmla="*/ 197 w 585"/>
                <a:gd name="T39" fmla="*/ 70 h 265"/>
                <a:gd name="T40" fmla="*/ 268 w 585"/>
                <a:gd name="T41" fmla="*/ 47 h 265"/>
                <a:gd name="T42" fmla="*/ 363 w 585"/>
                <a:gd name="T43" fmla="*/ 23 h 265"/>
                <a:gd name="T44" fmla="*/ 450 w 585"/>
                <a:gd name="T45" fmla="*/ 8 h 265"/>
                <a:gd name="T46" fmla="*/ 513 w 585"/>
                <a:gd name="T47" fmla="*/ 0 h 265"/>
                <a:gd name="T48" fmla="*/ 584 w 585"/>
                <a:gd name="T4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5" h="265">
                  <a:moveTo>
                    <a:pt x="584" y="0"/>
                  </a:moveTo>
                  <a:lnTo>
                    <a:pt x="584" y="85"/>
                  </a:lnTo>
                  <a:lnTo>
                    <a:pt x="545" y="85"/>
                  </a:lnTo>
                  <a:lnTo>
                    <a:pt x="505" y="93"/>
                  </a:lnTo>
                  <a:lnTo>
                    <a:pt x="474" y="101"/>
                  </a:lnTo>
                  <a:lnTo>
                    <a:pt x="434" y="116"/>
                  </a:lnTo>
                  <a:lnTo>
                    <a:pt x="387" y="124"/>
                  </a:lnTo>
                  <a:lnTo>
                    <a:pt x="339" y="132"/>
                  </a:lnTo>
                  <a:lnTo>
                    <a:pt x="284" y="155"/>
                  </a:lnTo>
                  <a:lnTo>
                    <a:pt x="229" y="171"/>
                  </a:lnTo>
                  <a:lnTo>
                    <a:pt x="189" y="179"/>
                  </a:lnTo>
                  <a:lnTo>
                    <a:pt x="142" y="194"/>
                  </a:lnTo>
                  <a:lnTo>
                    <a:pt x="95" y="217"/>
                  </a:lnTo>
                  <a:lnTo>
                    <a:pt x="55" y="233"/>
                  </a:lnTo>
                  <a:lnTo>
                    <a:pt x="24" y="248"/>
                  </a:lnTo>
                  <a:lnTo>
                    <a:pt x="0" y="264"/>
                  </a:lnTo>
                  <a:lnTo>
                    <a:pt x="0" y="163"/>
                  </a:lnTo>
                  <a:lnTo>
                    <a:pt x="39" y="140"/>
                  </a:lnTo>
                  <a:lnTo>
                    <a:pt x="110" y="101"/>
                  </a:lnTo>
                  <a:lnTo>
                    <a:pt x="197" y="70"/>
                  </a:lnTo>
                  <a:lnTo>
                    <a:pt x="268" y="47"/>
                  </a:lnTo>
                  <a:lnTo>
                    <a:pt x="363" y="23"/>
                  </a:lnTo>
                  <a:lnTo>
                    <a:pt x="450" y="8"/>
                  </a:lnTo>
                  <a:lnTo>
                    <a:pt x="513" y="0"/>
                  </a:lnTo>
                  <a:lnTo>
                    <a:pt x="584" y="0"/>
                  </a:lnTo>
                </a:path>
              </a:pathLst>
            </a:cu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47" name="Freeform 7"/>
            <p:cNvSpPr>
              <a:spLocks/>
            </p:cNvSpPr>
            <p:nvPr/>
          </p:nvSpPr>
          <p:spPr bwMode="auto">
            <a:xfrm>
              <a:off x="1571" y="3091"/>
              <a:ext cx="1641" cy="809"/>
            </a:xfrm>
            <a:custGeom>
              <a:avLst/>
              <a:gdLst>
                <a:gd name="T0" fmla="*/ 1552 w 1641"/>
                <a:gd name="T1" fmla="*/ 0 h 809"/>
                <a:gd name="T2" fmla="*/ 1449 w 1641"/>
                <a:gd name="T3" fmla="*/ 0 h 809"/>
                <a:gd name="T4" fmla="*/ 1353 w 1641"/>
                <a:gd name="T5" fmla="*/ 8 h 809"/>
                <a:gd name="T6" fmla="*/ 1258 w 1641"/>
                <a:gd name="T7" fmla="*/ 24 h 809"/>
                <a:gd name="T8" fmla="*/ 1146 w 1641"/>
                <a:gd name="T9" fmla="*/ 48 h 809"/>
                <a:gd name="T10" fmla="*/ 1043 w 1641"/>
                <a:gd name="T11" fmla="*/ 79 h 809"/>
                <a:gd name="T12" fmla="*/ 931 w 1641"/>
                <a:gd name="T13" fmla="*/ 119 h 809"/>
                <a:gd name="T14" fmla="*/ 836 w 1641"/>
                <a:gd name="T15" fmla="*/ 166 h 809"/>
                <a:gd name="T16" fmla="*/ 740 w 1641"/>
                <a:gd name="T17" fmla="*/ 214 h 809"/>
                <a:gd name="T18" fmla="*/ 645 w 1641"/>
                <a:gd name="T19" fmla="*/ 269 h 809"/>
                <a:gd name="T20" fmla="*/ 557 w 1641"/>
                <a:gd name="T21" fmla="*/ 325 h 809"/>
                <a:gd name="T22" fmla="*/ 470 w 1641"/>
                <a:gd name="T23" fmla="*/ 396 h 809"/>
                <a:gd name="T24" fmla="*/ 398 w 1641"/>
                <a:gd name="T25" fmla="*/ 459 h 809"/>
                <a:gd name="T26" fmla="*/ 350 w 1641"/>
                <a:gd name="T27" fmla="*/ 523 h 809"/>
                <a:gd name="T28" fmla="*/ 48 w 1641"/>
                <a:gd name="T29" fmla="*/ 507 h 809"/>
                <a:gd name="T30" fmla="*/ 151 w 1641"/>
                <a:gd name="T31" fmla="*/ 547 h 809"/>
                <a:gd name="T32" fmla="*/ 223 w 1641"/>
                <a:gd name="T33" fmla="*/ 586 h 809"/>
                <a:gd name="T34" fmla="*/ 279 w 1641"/>
                <a:gd name="T35" fmla="*/ 618 h 809"/>
                <a:gd name="T36" fmla="*/ 342 w 1641"/>
                <a:gd name="T37" fmla="*/ 665 h 809"/>
                <a:gd name="T38" fmla="*/ 406 w 1641"/>
                <a:gd name="T39" fmla="*/ 729 h 809"/>
                <a:gd name="T40" fmla="*/ 470 w 1641"/>
                <a:gd name="T41" fmla="*/ 784 h 809"/>
                <a:gd name="T42" fmla="*/ 517 w 1641"/>
                <a:gd name="T43" fmla="*/ 800 h 809"/>
                <a:gd name="T44" fmla="*/ 573 w 1641"/>
                <a:gd name="T45" fmla="*/ 768 h 809"/>
                <a:gd name="T46" fmla="*/ 645 w 1641"/>
                <a:gd name="T47" fmla="*/ 745 h 809"/>
                <a:gd name="T48" fmla="*/ 709 w 1641"/>
                <a:gd name="T49" fmla="*/ 721 h 809"/>
                <a:gd name="T50" fmla="*/ 780 w 1641"/>
                <a:gd name="T51" fmla="*/ 705 h 809"/>
                <a:gd name="T52" fmla="*/ 852 w 1641"/>
                <a:gd name="T53" fmla="*/ 689 h 809"/>
                <a:gd name="T54" fmla="*/ 923 w 1641"/>
                <a:gd name="T55" fmla="*/ 673 h 809"/>
                <a:gd name="T56" fmla="*/ 987 w 1641"/>
                <a:gd name="T57" fmla="*/ 657 h 809"/>
                <a:gd name="T58" fmla="*/ 1083 w 1641"/>
                <a:gd name="T59" fmla="*/ 642 h 809"/>
                <a:gd name="T60" fmla="*/ 748 w 1641"/>
                <a:gd name="T61" fmla="*/ 531 h 809"/>
                <a:gd name="T62" fmla="*/ 828 w 1641"/>
                <a:gd name="T63" fmla="*/ 436 h 809"/>
                <a:gd name="T64" fmla="*/ 884 w 1641"/>
                <a:gd name="T65" fmla="*/ 372 h 809"/>
                <a:gd name="T66" fmla="*/ 971 w 1641"/>
                <a:gd name="T67" fmla="*/ 293 h 809"/>
                <a:gd name="T68" fmla="*/ 1051 w 1641"/>
                <a:gd name="T69" fmla="*/ 230 h 809"/>
                <a:gd name="T70" fmla="*/ 1107 w 1641"/>
                <a:gd name="T71" fmla="*/ 182 h 809"/>
                <a:gd name="T72" fmla="*/ 1178 w 1641"/>
                <a:gd name="T73" fmla="*/ 135 h 809"/>
                <a:gd name="T74" fmla="*/ 1258 w 1641"/>
                <a:gd name="T75" fmla="*/ 103 h 809"/>
                <a:gd name="T76" fmla="*/ 1353 w 1641"/>
                <a:gd name="T77" fmla="*/ 71 h 809"/>
                <a:gd name="T78" fmla="*/ 1449 w 1641"/>
                <a:gd name="T79" fmla="*/ 48 h 809"/>
                <a:gd name="T80" fmla="*/ 1552 w 1641"/>
                <a:gd name="T81" fmla="*/ 2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41" h="809">
                  <a:moveTo>
                    <a:pt x="1640" y="8"/>
                  </a:moveTo>
                  <a:lnTo>
                    <a:pt x="1552" y="0"/>
                  </a:lnTo>
                  <a:lnTo>
                    <a:pt x="1505" y="0"/>
                  </a:lnTo>
                  <a:lnTo>
                    <a:pt x="1449" y="0"/>
                  </a:lnTo>
                  <a:lnTo>
                    <a:pt x="1401" y="0"/>
                  </a:lnTo>
                  <a:lnTo>
                    <a:pt x="1353" y="8"/>
                  </a:lnTo>
                  <a:lnTo>
                    <a:pt x="1298" y="8"/>
                  </a:lnTo>
                  <a:lnTo>
                    <a:pt x="1258" y="24"/>
                  </a:lnTo>
                  <a:lnTo>
                    <a:pt x="1202" y="32"/>
                  </a:lnTo>
                  <a:lnTo>
                    <a:pt x="1146" y="48"/>
                  </a:lnTo>
                  <a:lnTo>
                    <a:pt x="1091" y="63"/>
                  </a:lnTo>
                  <a:lnTo>
                    <a:pt x="1043" y="79"/>
                  </a:lnTo>
                  <a:lnTo>
                    <a:pt x="987" y="95"/>
                  </a:lnTo>
                  <a:lnTo>
                    <a:pt x="931" y="119"/>
                  </a:lnTo>
                  <a:lnTo>
                    <a:pt x="876" y="143"/>
                  </a:lnTo>
                  <a:lnTo>
                    <a:pt x="836" y="166"/>
                  </a:lnTo>
                  <a:lnTo>
                    <a:pt x="780" y="190"/>
                  </a:lnTo>
                  <a:lnTo>
                    <a:pt x="740" y="214"/>
                  </a:lnTo>
                  <a:lnTo>
                    <a:pt x="693" y="238"/>
                  </a:lnTo>
                  <a:lnTo>
                    <a:pt x="645" y="269"/>
                  </a:lnTo>
                  <a:lnTo>
                    <a:pt x="597" y="301"/>
                  </a:lnTo>
                  <a:lnTo>
                    <a:pt x="557" y="325"/>
                  </a:lnTo>
                  <a:lnTo>
                    <a:pt x="510" y="364"/>
                  </a:lnTo>
                  <a:lnTo>
                    <a:pt x="470" y="396"/>
                  </a:lnTo>
                  <a:lnTo>
                    <a:pt x="430" y="428"/>
                  </a:lnTo>
                  <a:lnTo>
                    <a:pt x="398" y="459"/>
                  </a:lnTo>
                  <a:lnTo>
                    <a:pt x="366" y="491"/>
                  </a:lnTo>
                  <a:lnTo>
                    <a:pt x="350" y="523"/>
                  </a:lnTo>
                  <a:lnTo>
                    <a:pt x="0" y="483"/>
                  </a:lnTo>
                  <a:lnTo>
                    <a:pt x="48" y="507"/>
                  </a:lnTo>
                  <a:lnTo>
                    <a:pt x="111" y="531"/>
                  </a:lnTo>
                  <a:lnTo>
                    <a:pt x="151" y="547"/>
                  </a:lnTo>
                  <a:lnTo>
                    <a:pt x="183" y="562"/>
                  </a:lnTo>
                  <a:lnTo>
                    <a:pt x="223" y="586"/>
                  </a:lnTo>
                  <a:lnTo>
                    <a:pt x="255" y="602"/>
                  </a:lnTo>
                  <a:lnTo>
                    <a:pt x="279" y="618"/>
                  </a:lnTo>
                  <a:lnTo>
                    <a:pt x="310" y="642"/>
                  </a:lnTo>
                  <a:lnTo>
                    <a:pt x="342" y="665"/>
                  </a:lnTo>
                  <a:lnTo>
                    <a:pt x="374" y="697"/>
                  </a:lnTo>
                  <a:lnTo>
                    <a:pt x="406" y="729"/>
                  </a:lnTo>
                  <a:lnTo>
                    <a:pt x="438" y="753"/>
                  </a:lnTo>
                  <a:lnTo>
                    <a:pt x="470" y="784"/>
                  </a:lnTo>
                  <a:lnTo>
                    <a:pt x="494" y="808"/>
                  </a:lnTo>
                  <a:lnTo>
                    <a:pt x="517" y="800"/>
                  </a:lnTo>
                  <a:lnTo>
                    <a:pt x="549" y="784"/>
                  </a:lnTo>
                  <a:lnTo>
                    <a:pt x="573" y="768"/>
                  </a:lnTo>
                  <a:lnTo>
                    <a:pt x="613" y="760"/>
                  </a:lnTo>
                  <a:lnTo>
                    <a:pt x="645" y="745"/>
                  </a:lnTo>
                  <a:lnTo>
                    <a:pt x="677" y="737"/>
                  </a:lnTo>
                  <a:lnTo>
                    <a:pt x="709" y="721"/>
                  </a:lnTo>
                  <a:lnTo>
                    <a:pt x="740" y="713"/>
                  </a:lnTo>
                  <a:lnTo>
                    <a:pt x="780" y="705"/>
                  </a:lnTo>
                  <a:lnTo>
                    <a:pt x="820" y="697"/>
                  </a:lnTo>
                  <a:lnTo>
                    <a:pt x="852" y="689"/>
                  </a:lnTo>
                  <a:lnTo>
                    <a:pt x="884" y="673"/>
                  </a:lnTo>
                  <a:lnTo>
                    <a:pt x="923" y="673"/>
                  </a:lnTo>
                  <a:lnTo>
                    <a:pt x="955" y="665"/>
                  </a:lnTo>
                  <a:lnTo>
                    <a:pt x="987" y="657"/>
                  </a:lnTo>
                  <a:lnTo>
                    <a:pt x="1027" y="650"/>
                  </a:lnTo>
                  <a:lnTo>
                    <a:pt x="1083" y="642"/>
                  </a:lnTo>
                  <a:lnTo>
                    <a:pt x="724" y="578"/>
                  </a:lnTo>
                  <a:lnTo>
                    <a:pt x="748" y="531"/>
                  </a:lnTo>
                  <a:lnTo>
                    <a:pt x="772" y="499"/>
                  </a:lnTo>
                  <a:lnTo>
                    <a:pt x="828" y="436"/>
                  </a:lnTo>
                  <a:lnTo>
                    <a:pt x="860" y="404"/>
                  </a:lnTo>
                  <a:lnTo>
                    <a:pt x="884" y="372"/>
                  </a:lnTo>
                  <a:lnTo>
                    <a:pt x="939" y="325"/>
                  </a:lnTo>
                  <a:lnTo>
                    <a:pt x="971" y="293"/>
                  </a:lnTo>
                  <a:lnTo>
                    <a:pt x="1011" y="261"/>
                  </a:lnTo>
                  <a:lnTo>
                    <a:pt x="1051" y="230"/>
                  </a:lnTo>
                  <a:lnTo>
                    <a:pt x="1075" y="206"/>
                  </a:lnTo>
                  <a:lnTo>
                    <a:pt x="1107" y="182"/>
                  </a:lnTo>
                  <a:lnTo>
                    <a:pt x="1146" y="158"/>
                  </a:lnTo>
                  <a:lnTo>
                    <a:pt x="1178" y="135"/>
                  </a:lnTo>
                  <a:lnTo>
                    <a:pt x="1218" y="119"/>
                  </a:lnTo>
                  <a:lnTo>
                    <a:pt x="1258" y="103"/>
                  </a:lnTo>
                  <a:lnTo>
                    <a:pt x="1306" y="79"/>
                  </a:lnTo>
                  <a:lnTo>
                    <a:pt x="1353" y="71"/>
                  </a:lnTo>
                  <a:lnTo>
                    <a:pt x="1401" y="55"/>
                  </a:lnTo>
                  <a:lnTo>
                    <a:pt x="1449" y="48"/>
                  </a:lnTo>
                  <a:lnTo>
                    <a:pt x="1497" y="32"/>
                  </a:lnTo>
                  <a:lnTo>
                    <a:pt x="1552" y="24"/>
                  </a:lnTo>
                  <a:lnTo>
                    <a:pt x="1640" y="8"/>
                  </a:lnTo>
                </a:path>
              </a:pathLst>
            </a:cu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5849" name="Rectangle 9"/>
          <p:cNvSpPr>
            <a:spLocks noGrp="1" noChangeArrowheads="1"/>
          </p:cNvSpPr>
          <p:nvPr>
            <p:ph type="title"/>
          </p:nvPr>
        </p:nvSpPr>
        <p:spPr>
          <a:xfrm>
            <a:off x="266700" y="990600"/>
            <a:ext cx="2019300" cy="704850"/>
          </a:xfrm>
        </p:spPr>
        <p:txBody>
          <a:bodyPr/>
          <a:lstStyle/>
          <a:p>
            <a:r>
              <a:rPr lang="en-US" altLang="en-US"/>
              <a:t>Review of Documents Database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8420100" cy="681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Fill out the Review Form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Select reviewers</a:t>
            </a:r>
          </a:p>
          <a:p>
            <a:r>
              <a:rPr lang="en-US" altLang="en-US"/>
              <a:t>Select the document to be reviewed</a:t>
            </a:r>
          </a:p>
          <a:p>
            <a:r>
              <a:rPr lang="en-US" altLang="en-US"/>
              <a:t>Add comments to reviewers</a:t>
            </a:r>
          </a:p>
          <a:p>
            <a:r>
              <a:rPr lang="en-US" altLang="en-US"/>
              <a:t>Determine deadline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1447800"/>
            <a:ext cx="7189787" cy="504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Reviewer Notification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55600" y="990600"/>
            <a:ext cx="8255000" cy="4921250"/>
          </a:xfrm>
        </p:spPr>
        <p:txBody>
          <a:bodyPr/>
          <a:lstStyle/>
          <a:p>
            <a:r>
              <a:rPr lang="en-US" altLang="en-US"/>
              <a:t>Selected reviewers get e-mail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0"/>
            <a:ext cx="8437563" cy="683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34925"/>
            <a:ext cx="7112000" cy="673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438150"/>
            <a:ext cx="1943100" cy="704850"/>
          </a:xfrm>
        </p:spPr>
        <p:txBody>
          <a:bodyPr/>
          <a:lstStyle/>
          <a:p>
            <a:r>
              <a:rPr lang="en-US" altLang="en-US"/>
              <a:t>Reviewers add their Comments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911225"/>
            <a:ext cx="7950200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Originator Notification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724150" y="3841750"/>
            <a:ext cx="3479800" cy="1155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1714500" y="4051300"/>
            <a:ext cx="977900" cy="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1676400" y="4660900"/>
            <a:ext cx="1003300" cy="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6248400" y="4689475"/>
            <a:ext cx="914400" cy="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6189663" y="4114800"/>
            <a:ext cx="990600" cy="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V="1">
            <a:off x="2735263" y="4122738"/>
            <a:ext cx="3436937" cy="542925"/>
          </a:xfrm>
          <a:prstGeom prst="line">
            <a:avLst/>
          </a:prstGeom>
          <a:noFill/>
          <a:ln w="50800">
            <a:solidFill>
              <a:srgbClr val="6E004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2735263" y="4097338"/>
            <a:ext cx="3470275" cy="525462"/>
          </a:xfrm>
          <a:prstGeom prst="line">
            <a:avLst/>
          </a:prstGeom>
          <a:noFill/>
          <a:ln w="50800">
            <a:solidFill>
              <a:srgbClr val="FE9B0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684213" y="3824288"/>
            <a:ext cx="1019175" cy="1190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/>
              <a:t>Box 1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7151688" y="3824288"/>
            <a:ext cx="1019175" cy="1190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/>
              <a:t>Box 2</a:t>
            </a:r>
          </a:p>
        </p:txBody>
      </p:sp>
      <p:sp>
        <p:nvSpPr>
          <p:cNvPr id="1537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Communication Example (continued)</a:t>
            </a:r>
          </a:p>
        </p:txBody>
      </p:sp>
      <p:sp>
        <p:nvSpPr>
          <p:cNvPr id="15374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pPr>
              <a:buFont typeface="Symbol" panose="05050102010706020507" pitchFamily="18" charset="2"/>
              <a:buNone/>
            </a:pPr>
            <a:r>
              <a:rPr lang="en-US" altLang="en-US"/>
              <a:t>Thanks to a particular thorough preflight check, it was discovered that the wires had been reversed."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76200"/>
            <a:ext cx="8153400" cy="704850"/>
          </a:xfrm>
        </p:spPr>
        <p:txBody>
          <a:bodyPr/>
          <a:lstStyle/>
          <a:p>
            <a:r>
              <a:rPr lang="en-US" altLang="en-US"/>
              <a:t>Final Recipient Notification</a:t>
            </a:r>
          </a:p>
        </p:txBody>
      </p:sp>
      <p:pic>
        <p:nvPicPr>
          <p:cNvPr id="43014" name="Picture 6"/>
          <p:cNvPicPr>
            <a:picLocks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2125" y="711200"/>
            <a:ext cx="7175500" cy="5895975"/>
          </a:xfrm>
          <a:noFill/>
          <a:ln/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Tasks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Editor reviews comments </a:t>
            </a:r>
          </a:p>
          <a:p>
            <a:r>
              <a:rPr lang="en-US" altLang="en-US"/>
              <a:t>Editor selects reviewed comments </a:t>
            </a:r>
          </a:p>
          <a:p>
            <a:r>
              <a:rPr lang="en-US" altLang="en-US"/>
              <a:t>Web Master posts reviewed document and  action items</a:t>
            </a:r>
          </a:p>
          <a:p>
            <a:r>
              <a:rPr lang="en-US" altLang="en-US"/>
              <a:t>Team members complete their action items</a:t>
            </a:r>
          </a:p>
          <a:p>
            <a:r>
              <a:rPr lang="en-US" altLang="en-US"/>
              <a:t>Editor integrates changes</a:t>
            </a:r>
          </a:p>
          <a:p>
            <a:r>
              <a:rPr lang="en-US" altLang="en-US"/>
              <a:t>Editor posts changed document on the review database for  the next review cycle 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508000"/>
            <a:ext cx="8064500" cy="603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-76200"/>
            <a:ext cx="8153400" cy="704850"/>
          </a:xfrm>
        </p:spPr>
        <p:txBody>
          <a:bodyPr/>
          <a:lstStyle/>
          <a:p>
            <a:r>
              <a:rPr lang="en-US" altLang="en-US"/>
              <a:t>Accepted Document w/ Action Items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SPMP Action Items</a:t>
            </a:r>
          </a:p>
        </p:txBody>
      </p:sp>
      <p:pic>
        <p:nvPicPr>
          <p:cNvPr id="46086" name="Picture 6"/>
          <p:cNvPicPr>
            <a:picLocks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3800" y="1295400"/>
            <a:ext cx="6578600" cy="4921250"/>
          </a:xfrm>
          <a:noFill/>
          <a:ln/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Communication Events</a:t>
            </a:r>
          </a:p>
          <a:p>
            <a:pPr lvl="1"/>
            <a:r>
              <a:rPr lang="en-US" altLang="en-US"/>
              <a:t>Planned (stipulated by the schedule)</a:t>
            </a:r>
          </a:p>
          <a:p>
            <a:pPr lvl="1"/>
            <a:r>
              <a:rPr lang="en-US" altLang="en-US"/>
              <a:t>Unplanned (driven by unexpected events)</a:t>
            </a:r>
          </a:p>
          <a:p>
            <a:r>
              <a:rPr lang="en-US" altLang="en-US"/>
              <a:t>Communication Mechanisms</a:t>
            </a:r>
          </a:p>
          <a:p>
            <a:pPr lvl="1"/>
            <a:r>
              <a:rPr lang="en-US" altLang="en-US"/>
              <a:t>Asynchronous communication mechanisms</a:t>
            </a:r>
          </a:p>
          <a:p>
            <a:pPr lvl="1"/>
            <a:r>
              <a:rPr lang="en-US" altLang="en-US"/>
              <a:t>Synchronous communication mechanisms</a:t>
            </a:r>
          </a:p>
          <a:p>
            <a:r>
              <a:rPr lang="en-US" altLang="en-US"/>
              <a:t>Important events and mechanisms</a:t>
            </a:r>
          </a:p>
          <a:p>
            <a:pPr lvl="1"/>
            <a:r>
              <a:rPr lang="en-US" altLang="en-US"/>
              <a:t>Weekly meeting</a:t>
            </a:r>
          </a:p>
          <a:p>
            <a:pPr lvl="1"/>
            <a:r>
              <a:rPr lang="en-US" altLang="en-US"/>
              <a:t>Project reviews</a:t>
            </a:r>
          </a:p>
          <a:p>
            <a:pPr lvl="1"/>
            <a:r>
              <a:rPr lang="en-US" altLang="en-US"/>
              <a:t>Online communication (discussion forum, email, web)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After the Crash...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/>
              <a:t>...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/>
              <a:t>"The postflight analysis revealed that the contractors had indeed corrected the reversed wires as instructed."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50850" y="1511300"/>
            <a:ext cx="8255000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543050" indent="-1714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00250" indent="-1714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Monotype Sorts" charset="2"/>
              <a:buChar char=""/>
            </a:pPr>
            <a:r>
              <a:rPr lang="en-US" altLang="en-US"/>
              <a:t>“In fact, both of them had.”</a:t>
            </a:r>
          </a:p>
          <a:p>
            <a:pPr algn="ctr"/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724150" y="3841750"/>
            <a:ext cx="3479800" cy="1155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1714500" y="4660900"/>
            <a:ext cx="977900" cy="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1676400" y="4102100"/>
            <a:ext cx="1003300" cy="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6281738" y="4130675"/>
            <a:ext cx="914400" cy="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6189663" y="4656138"/>
            <a:ext cx="990600" cy="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V="1">
            <a:off x="2735263" y="4122738"/>
            <a:ext cx="3436937" cy="542925"/>
          </a:xfrm>
          <a:prstGeom prst="line">
            <a:avLst/>
          </a:prstGeom>
          <a:noFill/>
          <a:ln w="50800">
            <a:solidFill>
              <a:srgbClr val="6E004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2735263" y="4097338"/>
            <a:ext cx="3470275" cy="525462"/>
          </a:xfrm>
          <a:prstGeom prst="line">
            <a:avLst/>
          </a:prstGeom>
          <a:noFill/>
          <a:ln w="50800">
            <a:solidFill>
              <a:srgbClr val="FE9B0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684213" y="3824288"/>
            <a:ext cx="1019175" cy="1190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/>
              <a:t>Box 1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7151688" y="3824288"/>
            <a:ext cx="1019175" cy="1190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/>
              <a:t>Box 2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Communication is important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/>
              <a:t>In large system development efforts, you will spend more time communicating than coding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/>
              <a:t>A software engineer needs to learn the so-called soft skills: technical writing, reading documentation, communication, collaboration, management, presentations. 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/>
              <a:t>In this course, we ask each of you to (acquire and) demonstrate the following skills:</a:t>
            </a:r>
          </a:p>
          <a:p>
            <a:pPr>
              <a:lnSpc>
                <a:spcPct val="80000"/>
              </a:lnSpc>
            </a:pPr>
            <a:r>
              <a:rPr lang="en-US" altLang="en-US"/>
              <a:t>Management: Run a team meeting</a:t>
            </a:r>
          </a:p>
          <a:p>
            <a:pPr>
              <a:lnSpc>
                <a:spcPct val="80000"/>
              </a:lnSpc>
            </a:pPr>
            <a:r>
              <a:rPr lang="en-US" altLang="en-US"/>
              <a:t>Presentation: Present an major aspect of STARS during its development phase. </a:t>
            </a:r>
          </a:p>
          <a:p>
            <a:pPr>
              <a:lnSpc>
                <a:spcPct val="80000"/>
              </a:lnSpc>
            </a:pPr>
            <a:r>
              <a:rPr lang="en-US" altLang="en-US"/>
              <a:t>Collaboration: Negotiate requirements with the client and with members from your team and other teams.</a:t>
            </a:r>
          </a:p>
          <a:p>
            <a:pPr>
              <a:lnSpc>
                <a:spcPct val="80000"/>
              </a:lnSpc>
            </a:pPr>
            <a:r>
              <a:rPr lang="en-US" altLang="en-US"/>
              <a:t>Technical writing: Write part of the documentation of STARS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Definitions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b="1"/>
              <a:t>Communication event</a:t>
            </a: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Type of information exchange that has defined objectives and scope</a:t>
            </a:r>
          </a:p>
          <a:p>
            <a:pPr>
              <a:lnSpc>
                <a:spcPct val="80000"/>
              </a:lnSpc>
            </a:pPr>
            <a:r>
              <a:rPr lang="en-US" altLang="en-US"/>
              <a:t>Scheduled: Planned communication (e.g., review, meeting)</a:t>
            </a:r>
          </a:p>
          <a:p>
            <a:pPr>
              <a:lnSpc>
                <a:spcPct val="80000"/>
              </a:lnSpc>
            </a:pPr>
            <a:r>
              <a:rPr lang="en-US" altLang="en-US"/>
              <a:t>Unscheduled:Event-driven communication (e.g., request for change, issue clarification, problem report)</a:t>
            </a:r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b="1"/>
              <a:t>Communication mechanism</a:t>
            </a: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Tool or procedure that can be used to transmit information</a:t>
            </a:r>
          </a:p>
          <a:p>
            <a:pPr>
              <a:lnSpc>
                <a:spcPct val="80000"/>
              </a:lnSpc>
            </a:pPr>
            <a:r>
              <a:rPr lang="en-US" altLang="en-US"/>
              <a:t>Synchronous: Sender and receiver are available at the same time</a:t>
            </a:r>
          </a:p>
          <a:p>
            <a:pPr>
              <a:lnSpc>
                <a:spcPct val="80000"/>
              </a:lnSpc>
            </a:pPr>
            <a:r>
              <a:rPr lang="en-US" altLang="en-US"/>
              <a:t>Asynchronous: Sender and Receiver are not communicating at the same time.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0" y="1606550"/>
            <a:ext cx="1588" cy="1588"/>
          </a:xfrm>
          <a:prstGeom prst="line">
            <a:avLst/>
          </a:prstGeom>
          <a:noFill/>
          <a:ln w="17463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00" name="Rectangle 9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 of Communication</a:t>
            </a:r>
          </a:p>
        </p:txBody>
      </p:sp>
      <p:sp>
        <p:nvSpPr>
          <p:cNvPr id="21603" name="Rectangle 99"/>
          <p:cNvSpPr>
            <a:spLocks noChangeArrowheads="1"/>
          </p:cNvSpPr>
          <p:nvPr/>
        </p:nvSpPr>
        <p:spPr bwMode="auto">
          <a:xfrm>
            <a:off x="6713538" y="3516313"/>
            <a:ext cx="1600200" cy="48895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04" name="Freeform 100"/>
          <p:cNvSpPr>
            <a:spLocks/>
          </p:cNvSpPr>
          <p:nvPr/>
        </p:nvSpPr>
        <p:spPr bwMode="auto">
          <a:xfrm>
            <a:off x="6335713" y="2894013"/>
            <a:ext cx="311150" cy="244475"/>
          </a:xfrm>
          <a:custGeom>
            <a:avLst/>
            <a:gdLst>
              <a:gd name="T0" fmla="*/ 98 w 196"/>
              <a:gd name="T1" fmla="*/ 154 h 154"/>
              <a:gd name="T2" fmla="*/ 0 w 196"/>
              <a:gd name="T3" fmla="*/ 154 h 154"/>
              <a:gd name="T4" fmla="*/ 98 w 196"/>
              <a:gd name="T5" fmla="*/ 0 h 154"/>
              <a:gd name="T6" fmla="*/ 196 w 196"/>
              <a:gd name="T7" fmla="*/ 154 h 154"/>
              <a:gd name="T8" fmla="*/ 98 w 196"/>
              <a:gd name="T9" fmla="*/ 1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154">
                <a:moveTo>
                  <a:pt x="98" y="154"/>
                </a:moveTo>
                <a:lnTo>
                  <a:pt x="0" y="154"/>
                </a:lnTo>
                <a:lnTo>
                  <a:pt x="98" y="0"/>
                </a:lnTo>
                <a:lnTo>
                  <a:pt x="196" y="154"/>
                </a:lnTo>
                <a:lnTo>
                  <a:pt x="98" y="154"/>
                </a:lnTo>
                <a:close/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05" name="Line 101"/>
          <p:cNvSpPr>
            <a:spLocks noChangeShapeType="1"/>
          </p:cNvSpPr>
          <p:nvPr/>
        </p:nvSpPr>
        <p:spPr bwMode="auto">
          <a:xfrm flipV="1">
            <a:off x="6491288" y="3138488"/>
            <a:ext cx="1587" cy="177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06" name="Rectangle 102"/>
          <p:cNvSpPr>
            <a:spLocks noChangeArrowheads="1"/>
          </p:cNvSpPr>
          <p:nvPr/>
        </p:nvSpPr>
        <p:spPr bwMode="auto">
          <a:xfrm>
            <a:off x="2578100" y="3516313"/>
            <a:ext cx="1622425" cy="48895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07" name="Freeform 103"/>
          <p:cNvSpPr>
            <a:spLocks/>
          </p:cNvSpPr>
          <p:nvPr/>
        </p:nvSpPr>
        <p:spPr bwMode="auto">
          <a:xfrm>
            <a:off x="2222500" y="2894013"/>
            <a:ext cx="288925" cy="244475"/>
          </a:xfrm>
          <a:custGeom>
            <a:avLst/>
            <a:gdLst>
              <a:gd name="T0" fmla="*/ 84 w 182"/>
              <a:gd name="T1" fmla="*/ 154 h 154"/>
              <a:gd name="T2" fmla="*/ 0 w 182"/>
              <a:gd name="T3" fmla="*/ 154 h 154"/>
              <a:gd name="T4" fmla="*/ 84 w 182"/>
              <a:gd name="T5" fmla="*/ 0 h 154"/>
              <a:gd name="T6" fmla="*/ 182 w 182"/>
              <a:gd name="T7" fmla="*/ 154 h 154"/>
              <a:gd name="T8" fmla="*/ 84 w 182"/>
              <a:gd name="T9" fmla="*/ 1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154">
                <a:moveTo>
                  <a:pt x="84" y="154"/>
                </a:moveTo>
                <a:lnTo>
                  <a:pt x="0" y="154"/>
                </a:lnTo>
                <a:lnTo>
                  <a:pt x="84" y="0"/>
                </a:lnTo>
                <a:lnTo>
                  <a:pt x="182" y="154"/>
                </a:lnTo>
                <a:lnTo>
                  <a:pt x="84" y="154"/>
                </a:lnTo>
                <a:close/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08" name="Line 104"/>
          <p:cNvSpPr>
            <a:spLocks noChangeShapeType="1"/>
          </p:cNvSpPr>
          <p:nvPr/>
        </p:nvSpPr>
        <p:spPr bwMode="auto">
          <a:xfrm flipV="1">
            <a:off x="2355850" y="3138488"/>
            <a:ext cx="1588" cy="177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09" name="Line 105"/>
          <p:cNvSpPr>
            <a:spLocks noChangeShapeType="1"/>
          </p:cNvSpPr>
          <p:nvPr/>
        </p:nvSpPr>
        <p:spPr bwMode="auto">
          <a:xfrm>
            <a:off x="3178175" y="2627313"/>
            <a:ext cx="251301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10" name="Rectangle 106"/>
          <p:cNvSpPr>
            <a:spLocks noChangeArrowheads="1"/>
          </p:cNvSpPr>
          <p:nvPr/>
        </p:nvSpPr>
        <p:spPr bwMode="auto">
          <a:xfrm>
            <a:off x="3597275" y="2362200"/>
            <a:ext cx="18335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is supported by</a:t>
            </a:r>
            <a:endParaRPr lang="en-US" altLang="en-US" sz="1600" b="0">
              <a:latin typeface="Courier New" panose="02070309020205020404" pitchFamily="49" charset="0"/>
            </a:endParaRPr>
          </a:p>
        </p:txBody>
      </p:sp>
      <p:sp>
        <p:nvSpPr>
          <p:cNvPr id="21611" name="Rectangle 107"/>
          <p:cNvSpPr>
            <a:spLocks noChangeArrowheads="1"/>
          </p:cNvSpPr>
          <p:nvPr/>
        </p:nvSpPr>
        <p:spPr bwMode="auto">
          <a:xfrm>
            <a:off x="3359150" y="2705100"/>
            <a:ext cx="1222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endParaRPr lang="en-US" altLang="en-US" sz="1600" b="0">
              <a:latin typeface="Courier New" panose="02070309020205020404" pitchFamily="49" charset="0"/>
            </a:endParaRPr>
          </a:p>
        </p:txBody>
      </p:sp>
      <p:sp>
        <p:nvSpPr>
          <p:cNvPr id="21612" name="Rectangle 108"/>
          <p:cNvSpPr>
            <a:spLocks noChangeArrowheads="1"/>
          </p:cNvSpPr>
          <p:nvPr/>
        </p:nvSpPr>
        <p:spPr bwMode="auto">
          <a:xfrm>
            <a:off x="5489575" y="2705100"/>
            <a:ext cx="1222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endParaRPr lang="en-US" altLang="en-US" sz="1600" b="0">
              <a:latin typeface="Courier New" panose="02070309020205020404" pitchFamily="49" charset="0"/>
            </a:endParaRPr>
          </a:p>
        </p:txBody>
      </p:sp>
      <p:sp>
        <p:nvSpPr>
          <p:cNvPr id="21613" name="Line 109"/>
          <p:cNvSpPr>
            <a:spLocks noChangeShapeType="1"/>
          </p:cNvSpPr>
          <p:nvPr/>
        </p:nvSpPr>
        <p:spPr bwMode="auto">
          <a:xfrm flipV="1">
            <a:off x="1333500" y="3316288"/>
            <a:ext cx="0" cy="200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614" name="Line 110"/>
          <p:cNvSpPr>
            <a:spLocks noChangeShapeType="1"/>
          </p:cNvSpPr>
          <p:nvPr/>
        </p:nvSpPr>
        <p:spPr bwMode="auto">
          <a:xfrm>
            <a:off x="1333500" y="3316288"/>
            <a:ext cx="2044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615" name="Line 111"/>
          <p:cNvSpPr>
            <a:spLocks noChangeShapeType="1"/>
          </p:cNvSpPr>
          <p:nvPr/>
        </p:nvSpPr>
        <p:spPr bwMode="auto">
          <a:xfrm>
            <a:off x="3378200" y="3316288"/>
            <a:ext cx="0" cy="200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616" name="Line 112"/>
          <p:cNvSpPr>
            <a:spLocks noChangeShapeType="1"/>
          </p:cNvSpPr>
          <p:nvPr/>
        </p:nvSpPr>
        <p:spPr bwMode="auto">
          <a:xfrm flipV="1">
            <a:off x="5470525" y="3316288"/>
            <a:ext cx="0" cy="200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617" name="Line 113"/>
          <p:cNvSpPr>
            <a:spLocks noChangeShapeType="1"/>
          </p:cNvSpPr>
          <p:nvPr/>
        </p:nvSpPr>
        <p:spPr bwMode="auto">
          <a:xfrm>
            <a:off x="5470525" y="3316288"/>
            <a:ext cx="2044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618" name="Line 114"/>
          <p:cNvSpPr>
            <a:spLocks noChangeShapeType="1"/>
          </p:cNvSpPr>
          <p:nvPr/>
        </p:nvSpPr>
        <p:spPr bwMode="auto">
          <a:xfrm>
            <a:off x="7515225" y="3316288"/>
            <a:ext cx="0" cy="200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619" name="Rectangle 115"/>
          <p:cNvSpPr>
            <a:spLocks noChangeArrowheads="1"/>
          </p:cNvSpPr>
          <p:nvPr/>
        </p:nvSpPr>
        <p:spPr bwMode="auto">
          <a:xfrm>
            <a:off x="4668838" y="3516313"/>
            <a:ext cx="1622425" cy="511175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21620" name="Group 116"/>
          <p:cNvGrpSpPr>
            <a:grpSpLocks/>
          </p:cNvGrpSpPr>
          <p:nvPr/>
        </p:nvGrpSpPr>
        <p:grpSpPr bwMode="auto">
          <a:xfrm>
            <a:off x="4806950" y="3560763"/>
            <a:ext cx="1344613" cy="422275"/>
            <a:chOff x="3160" y="1887"/>
            <a:chExt cx="847" cy="266"/>
          </a:xfrm>
        </p:grpSpPr>
        <p:sp>
          <p:nvSpPr>
            <p:cNvPr id="21621" name="Rectangle 117"/>
            <p:cNvSpPr>
              <a:spLocks noChangeArrowheads="1"/>
            </p:cNvSpPr>
            <p:nvPr/>
          </p:nvSpPr>
          <p:spPr bwMode="auto">
            <a:xfrm>
              <a:off x="3160" y="1887"/>
              <a:ext cx="8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Synchronous</a:t>
              </a:r>
              <a:endParaRPr lang="en-US" altLang="en-US" sz="1600" b="0">
                <a:latin typeface="Courier New" panose="02070309020205020404" pitchFamily="49" charset="0"/>
              </a:endParaRPr>
            </a:p>
          </p:txBody>
        </p:sp>
        <p:sp>
          <p:nvSpPr>
            <p:cNvPr id="21622" name="Rectangle 118"/>
            <p:cNvSpPr>
              <a:spLocks noChangeArrowheads="1"/>
            </p:cNvSpPr>
            <p:nvPr/>
          </p:nvSpPr>
          <p:spPr bwMode="auto">
            <a:xfrm>
              <a:off x="3228" y="1999"/>
              <a:ext cx="6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Mechanism</a:t>
              </a:r>
              <a:endParaRPr lang="en-US" altLang="en-US" sz="1600" b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21624" name="Group 120"/>
          <p:cNvGrpSpPr>
            <a:grpSpLocks/>
          </p:cNvGrpSpPr>
          <p:nvPr/>
        </p:nvGrpSpPr>
        <p:grpSpPr bwMode="auto">
          <a:xfrm>
            <a:off x="6799263" y="3567113"/>
            <a:ext cx="1466850" cy="422275"/>
            <a:chOff x="4415" y="1887"/>
            <a:chExt cx="924" cy="266"/>
          </a:xfrm>
        </p:grpSpPr>
        <p:sp>
          <p:nvSpPr>
            <p:cNvPr id="21625" name="Rectangle 121"/>
            <p:cNvSpPr>
              <a:spLocks noChangeArrowheads="1"/>
            </p:cNvSpPr>
            <p:nvPr/>
          </p:nvSpPr>
          <p:spPr bwMode="auto">
            <a:xfrm>
              <a:off x="4415" y="1887"/>
              <a:ext cx="9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Asynchronous</a:t>
              </a:r>
              <a:endParaRPr lang="en-US" altLang="en-US" sz="1600" b="0">
                <a:latin typeface="Courier New" panose="02070309020205020404" pitchFamily="49" charset="0"/>
              </a:endParaRPr>
            </a:p>
          </p:txBody>
        </p:sp>
        <p:sp>
          <p:nvSpPr>
            <p:cNvPr id="21626" name="Rectangle 122"/>
            <p:cNvSpPr>
              <a:spLocks noChangeArrowheads="1"/>
            </p:cNvSpPr>
            <p:nvPr/>
          </p:nvSpPr>
          <p:spPr bwMode="auto">
            <a:xfrm>
              <a:off x="4516" y="1999"/>
              <a:ext cx="6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Mechanism</a:t>
              </a:r>
              <a:endParaRPr lang="en-US" altLang="en-US" sz="1600" b="0">
                <a:latin typeface="Courier New" panose="02070309020205020404" pitchFamily="49" charset="0"/>
              </a:endParaRPr>
            </a:p>
          </p:txBody>
        </p:sp>
      </p:grpSp>
      <p:sp>
        <p:nvSpPr>
          <p:cNvPr id="21627" name="Rectangle 123"/>
          <p:cNvSpPr>
            <a:spLocks noChangeArrowheads="1"/>
          </p:cNvSpPr>
          <p:nvPr/>
        </p:nvSpPr>
        <p:spPr bwMode="auto">
          <a:xfrm>
            <a:off x="5668963" y="2387600"/>
            <a:ext cx="1782762" cy="511175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21628" name="Group 124"/>
          <p:cNvGrpSpPr>
            <a:grpSpLocks/>
          </p:cNvGrpSpPr>
          <p:nvPr/>
        </p:nvGrpSpPr>
        <p:grpSpPr bwMode="auto">
          <a:xfrm>
            <a:off x="5749925" y="2433638"/>
            <a:ext cx="1589088" cy="422275"/>
            <a:chOff x="3737" y="1173"/>
            <a:chExt cx="1001" cy="266"/>
          </a:xfrm>
        </p:grpSpPr>
        <p:sp>
          <p:nvSpPr>
            <p:cNvPr id="21629" name="Rectangle 125"/>
            <p:cNvSpPr>
              <a:spLocks noChangeArrowheads="1"/>
            </p:cNvSpPr>
            <p:nvPr/>
          </p:nvSpPr>
          <p:spPr bwMode="auto">
            <a:xfrm>
              <a:off x="3737" y="1173"/>
              <a:ext cx="10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Communication</a:t>
              </a:r>
              <a:endParaRPr lang="en-US" altLang="en-US" sz="1600" b="0">
                <a:latin typeface="Courier New" panose="02070309020205020404" pitchFamily="49" charset="0"/>
              </a:endParaRPr>
            </a:p>
          </p:txBody>
        </p:sp>
        <p:sp>
          <p:nvSpPr>
            <p:cNvPr id="21630" name="Rectangle 126"/>
            <p:cNvSpPr>
              <a:spLocks noChangeArrowheads="1"/>
            </p:cNvSpPr>
            <p:nvPr/>
          </p:nvSpPr>
          <p:spPr bwMode="auto">
            <a:xfrm>
              <a:off x="3872" y="1285"/>
              <a:ext cx="6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Mechanism</a:t>
              </a:r>
              <a:endParaRPr lang="en-US" altLang="en-US" sz="1600" b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21647" name="Group 143"/>
          <p:cNvGrpSpPr>
            <a:grpSpLocks/>
          </p:cNvGrpSpPr>
          <p:nvPr/>
        </p:nvGrpSpPr>
        <p:grpSpPr bwMode="auto">
          <a:xfrm>
            <a:off x="2838450" y="3567113"/>
            <a:ext cx="1100138" cy="422275"/>
            <a:chOff x="1681" y="2247"/>
            <a:chExt cx="693" cy="266"/>
          </a:xfrm>
        </p:grpSpPr>
        <p:sp>
          <p:nvSpPr>
            <p:cNvPr id="21633" name="Rectangle 129"/>
            <p:cNvSpPr>
              <a:spLocks noChangeArrowheads="1"/>
            </p:cNvSpPr>
            <p:nvPr/>
          </p:nvSpPr>
          <p:spPr bwMode="auto">
            <a:xfrm>
              <a:off x="1681" y="2247"/>
              <a:ext cx="6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Unplanned</a:t>
              </a:r>
              <a:endParaRPr lang="en-US" altLang="en-US" sz="1600" b="0">
                <a:latin typeface="Courier New" panose="02070309020205020404" pitchFamily="49" charset="0"/>
              </a:endParaRPr>
            </a:p>
          </p:txBody>
        </p:sp>
        <p:sp>
          <p:nvSpPr>
            <p:cNvPr id="21634" name="Rectangle 130"/>
            <p:cNvSpPr>
              <a:spLocks noChangeArrowheads="1"/>
            </p:cNvSpPr>
            <p:nvPr/>
          </p:nvSpPr>
          <p:spPr bwMode="auto">
            <a:xfrm>
              <a:off x="1835" y="2359"/>
              <a:ext cx="3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Event</a:t>
              </a:r>
              <a:endParaRPr lang="en-US" altLang="en-US" sz="1600" b="0">
                <a:latin typeface="Courier New" panose="02070309020205020404" pitchFamily="49" charset="0"/>
              </a:endParaRPr>
            </a:p>
          </p:txBody>
        </p:sp>
      </p:grpSp>
      <p:sp>
        <p:nvSpPr>
          <p:cNvPr id="21640" name="Rectangle 136"/>
          <p:cNvSpPr>
            <a:spLocks noChangeArrowheads="1"/>
          </p:cNvSpPr>
          <p:nvPr/>
        </p:nvSpPr>
        <p:spPr bwMode="auto">
          <a:xfrm>
            <a:off x="533400" y="3521075"/>
            <a:ext cx="1644650" cy="511175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21646" name="Group 142"/>
          <p:cNvGrpSpPr>
            <a:grpSpLocks/>
          </p:cNvGrpSpPr>
          <p:nvPr/>
        </p:nvGrpSpPr>
        <p:grpSpPr bwMode="auto">
          <a:xfrm>
            <a:off x="928688" y="3567113"/>
            <a:ext cx="855662" cy="422275"/>
            <a:chOff x="515" y="2247"/>
            <a:chExt cx="539" cy="266"/>
          </a:xfrm>
        </p:grpSpPr>
        <p:sp>
          <p:nvSpPr>
            <p:cNvPr id="21642" name="Rectangle 138"/>
            <p:cNvSpPr>
              <a:spLocks noChangeArrowheads="1"/>
            </p:cNvSpPr>
            <p:nvPr/>
          </p:nvSpPr>
          <p:spPr bwMode="auto">
            <a:xfrm>
              <a:off x="515" y="2247"/>
              <a:ext cx="53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Planned</a:t>
              </a:r>
              <a:endParaRPr lang="en-US" altLang="en-US" sz="1600" b="0">
                <a:latin typeface="Courier New" panose="02070309020205020404" pitchFamily="49" charset="0"/>
              </a:endParaRPr>
            </a:p>
          </p:txBody>
        </p:sp>
        <p:sp>
          <p:nvSpPr>
            <p:cNvPr id="21643" name="Rectangle 139"/>
            <p:cNvSpPr>
              <a:spLocks noChangeArrowheads="1"/>
            </p:cNvSpPr>
            <p:nvPr/>
          </p:nvSpPr>
          <p:spPr bwMode="auto">
            <a:xfrm>
              <a:off x="592" y="2359"/>
              <a:ext cx="3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Event</a:t>
              </a:r>
              <a:endParaRPr lang="en-US" altLang="en-US" sz="1600" b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21644" name="Group 140"/>
          <p:cNvGrpSpPr>
            <a:grpSpLocks/>
          </p:cNvGrpSpPr>
          <p:nvPr/>
        </p:nvGrpSpPr>
        <p:grpSpPr bwMode="auto">
          <a:xfrm>
            <a:off x="1435100" y="2387600"/>
            <a:ext cx="1851025" cy="511175"/>
            <a:chOff x="904" y="1504"/>
            <a:chExt cx="1166" cy="322"/>
          </a:xfrm>
        </p:grpSpPr>
        <p:sp>
          <p:nvSpPr>
            <p:cNvPr id="21636" name="Rectangle 132"/>
            <p:cNvSpPr>
              <a:spLocks noChangeArrowheads="1"/>
            </p:cNvSpPr>
            <p:nvPr/>
          </p:nvSpPr>
          <p:spPr bwMode="auto">
            <a:xfrm>
              <a:off x="904" y="1504"/>
              <a:ext cx="1166" cy="32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21637" name="Group 133"/>
            <p:cNvGrpSpPr>
              <a:grpSpLocks/>
            </p:cNvGrpSpPr>
            <p:nvPr/>
          </p:nvGrpSpPr>
          <p:grpSpPr bwMode="auto">
            <a:xfrm>
              <a:off x="988" y="1533"/>
              <a:ext cx="1001" cy="266"/>
              <a:chOff x="1138" y="1173"/>
              <a:chExt cx="1001" cy="266"/>
            </a:xfrm>
          </p:grpSpPr>
          <p:sp>
            <p:nvSpPr>
              <p:cNvPr id="21638" name="Rectangle 134"/>
              <p:cNvSpPr>
                <a:spLocks noChangeArrowheads="1"/>
              </p:cNvSpPr>
              <p:nvPr/>
            </p:nvSpPr>
            <p:spPr bwMode="auto">
              <a:xfrm>
                <a:off x="1138" y="1173"/>
                <a:ext cx="100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Communication</a:t>
                </a:r>
                <a:endParaRPr lang="en-US" altLang="en-US" sz="16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1639" name="Rectangle 135"/>
              <p:cNvSpPr>
                <a:spLocks noChangeArrowheads="1"/>
              </p:cNvSpPr>
              <p:nvPr/>
            </p:nvSpPr>
            <p:spPr bwMode="auto">
              <a:xfrm>
                <a:off x="1441" y="1285"/>
                <a:ext cx="38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Event</a:t>
                </a:r>
                <a:endParaRPr lang="en-US" altLang="en-US" sz="1600" b="0">
                  <a:latin typeface="Courier New" panose="02070309020205020404" pitchFamily="49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Planned Communication Events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b="1"/>
              <a:t>Problem Definition</a:t>
            </a:r>
            <a:endParaRPr lang="en-US" altLang="en-US"/>
          </a:p>
          <a:p>
            <a:pPr lvl="1"/>
            <a:r>
              <a:rPr lang="en-US" altLang="en-US"/>
              <a:t>Objective: Present goals, requirements and  constraints</a:t>
            </a:r>
          </a:p>
          <a:p>
            <a:pPr lvl="1"/>
            <a:r>
              <a:rPr lang="en-US" altLang="en-US"/>
              <a:t>Example: Client Presentation</a:t>
            </a:r>
          </a:p>
          <a:p>
            <a:pPr lvl="1"/>
            <a:r>
              <a:rPr lang="en-US" altLang="en-US"/>
              <a:t>Usually scheduled at the beginning of a project.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1"/>
              <a:t>Project Review</a:t>
            </a:r>
            <a:r>
              <a:rPr lang="en-US" altLang="en-US"/>
              <a:t>: Focus on system model</a:t>
            </a:r>
          </a:p>
          <a:p>
            <a:pPr lvl="1"/>
            <a:r>
              <a:rPr lang="en-US" altLang="en-US"/>
              <a:t>Objective: Assess status and review system model, system decomposition, and subsystem interfaces</a:t>
            </a:r>
          </a:p>
          <a:p>
            <a:pPr lvl="1"/>
            <a:r>
              <a:rPr lang="en-US" altLang="en-US"/>
              <a:t>Examples: Analysis Review, System Design Review</a:t>
            </a:r>
          </a:p>
          <a:p>
            <a:pPr lvl="1"/>
            <a:r>
              <a:rPr lang="en-US" altLang="en-US"/>
              <a:t>Scheduled around project milestones and deliverables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1"/>
              <a:t>Client Review</a:t>
            </a:r>
            <a:r>
              <a:rPr lang="en-US" altLang="en-US"/>
              <a:t>: Focus on requirements</a:t>
            </a:r>
          </a:p>
          <a:p>
            <a:pPr lvl="1"/>
            <a:r>
              <a:rPr lang="en-US" altLang="en-US"/>
              <a:t>Objective: Brief client, agree on requirements changes</a:t>
            </a:r>
          </a:p>
          <a:p>
            <a:pPr lvl="1"/>
            <a:r>
              <a:rPr lang="en-US" altLang="en-US"/>
              <a:t>Client Review</a:t>
            </a:r>
          </a:p>
          <a:p>
            <a:pPr lvl="1"/>
            <a:r>
              <a:rPr lang="en-US" altLang="en-US"/>
              <a:t>Usually scheduled after analysis phase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h8lect3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553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4C3700"/>
      </a:accent6>
      <a:hlink>
        <a:srgbClr val="3D5500"/>
      </a:hlink>
      <a:folHlink>
        <a:srgbClr val="005528"/>
      </a:folHlink>
    </a:clrScheme>
    <a:fontScheme name="ch8lect3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ch8lect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8lec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8lect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8lect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8lect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8lect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8lect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HD:Users:bob:Documents:writing:book:2nd edition:IM:lectures:ch8reuse:ch8lect3.ppt</Template>
  <TotalTime>11</TotalTime>
  <Pages>38</Pages>
  <Words>1398</Words>
  <Application>Microsoft Office PowerPoint</Application>
  <PresentationFormat>Letter Paper (8.5x11 in)</PresentationFormat>
  <Paragraphs>217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Times</vt:lpstr>
      <vt:lpstr>Symbol</vt:lpstr>
      <vt:lpstr>Wingdings</vt:lpstr>
      <vt:lpstr>Book Antiqua</vt:lpstr>
      <vt:lpstr>Monotype Sorts</vt:lpstr>
      <vt:lpstr>Courier New</vt:lpstr>
      <vt:lpstr>ch8lect3</vt:lpstr>
      <vt:lpstr>Chapter 3, Project Organization and Communication</vt:lpstr>
      <vt:lpstr>A Communication Example</vt:lpstr>
      <vt:lpstr>A Communication Example (continued)</vt:lpstr>
      <vt:lpstr>After the Crash...</vt:lpstr>
      <vt:lpstr>PowerPoint Presentation</vt:lpstr>
      <vt:lpstr>Communication is important</vt:lpstr>
      <vt:lpstr>Definitions</vt:lpstr>
      <vt:lpstr>Classification of Communication</vt:lpstr>
      <vt:lpstr>Planned Communication Events</vt:lpstr>
      <vt:lpstr>Planned Communication Events (continued)</vt:lpstr>
      <vt:lpstr>Planned Communication Events (continued)</vt:lpstr>
      <vt:lpstr>Planned Communication Events (continued)</vt:lpstr>
      <vt:lpstr>Unplanned Communication Events</vt:lpstr>
      <vt:lpstr>Example of Request for Clarification</vt:lpstr>
      <vt:lpstr>Example of a Change Request</vt:lpstr>
      <vt:lpstr>Example of Issue Base</vt:lpstr>
      <vt:lpstr>Synchronous Communication Mechanisms</vt:lpstr>
      <vt:lpstr>Meeting Roles</vt:lpstr>
      <vt:lpstr>Structure of a Meeting Agenda </vt:lpstr>
      <vt:lpstr>Asynchronous Communication Mechanisms</vt:lpstr>
      <vt:lpstr>Asynchronous Communication Mechanisms </vt:lpstr>
      <vt:lpstr>Example: Document Review with Lotus Notes</vt:lpstr>
      <vt:lpstr>Review of Documents Database</vt:lpstr>
      <vt:lpstr>PowerPoint Presentation</vt:lpstr>
      <vt:lpstr>Fill out the Review Form</vt:lpstr>
      <vt:lpstr>Reviewer Notification</vt:lpstr>
      <vt:lpstr>PowerPoint Presentation</vt:lpstr>
      <vt:lpstr>Reviewers add their Comments</vt:lpstr>
      <vt:lpstr>Originator Notification</vt:lpstr>
      <vt:lpstr>Final Recipient Notification</vt:lpstr>
      <vt:lpstr>Review Tasks</vt:lpstr>
      <vt:lpstr>Accepted Document w/ Action Items</vt:lpstr>
      <vt:lpstr>SPMP Action Items</vt:lpstr>
      <vt:lpstr>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for Chapter 3, Project Organization and Communication</dc:title>
  <dc:subject>Object-Oriented Software Engineering</dc:subject>
  <dc:creator>Bernd Bruegge &amp; Allen Dutoit</dc:creator>
  <cp:keywords/>
  <dc:description/>
  <cp:lastModifiedBy>Ahsan Nabi Khan</cp:lastModifiedBy>
  <cp:revision>61</cp:revision>
  <cp:lastPrinted>1997-09-11T08:31:30Z</cp:lastPrinted>
  <dcterms:created xsi:type="dcterms:W3CDTF">1997-09-09T08:43:56Z</dcterms:created>
  <dcterms:modified xsi:type="dcterms:W3CDTF">2018-01-30T08:27:24Z</dcterms:modified>
  <cp:category/>
</cp:coreProperties>
</file>