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Racing Sans One" charset="1" panose="02000000000000000000"/>
      <p:regular r:id="rId22"/>
    </p:embeddedFont>
    <p:embeddedFont>
      <p:font typeface="Public Sans" charset="1" panose="00000000000000000000"/>
      <p:regular r:id="rId23"/>
    </p:embeddedFont>
    <p:embeddedFont>
      <p:font typeface="Public Sans Bold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youtu.be/a6-WnWAasjE" TargetMode="External" Type="http://schemas.openxmlformats.org/officeDocument/2006/relationships/hyperlink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marvelapp.com/prototype/j3aefba" TargetMode="External" Type="http://schemas.openxmlformats.org/officeDocument/2006/relationships/hyperlink"/><Relationship Id="rId11" Target="https://marvelapp.com/prototype/j3aefba" TargetMode="External" Type="http://schemas.openxmlformats.org/officeDocument/2006/relationships/hyperlink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0.png" Type="http://schemas.openxmlformats.org/officeDocument/2006/relationships/image"/><Relationship Id="rId2" Target="https://marvelapp.com/prototype/j3aefba" TargetMode="External" Type="http://schemas.openxmlformats.org/officeDocument/2006/relationships/hyperlink"/><Relationship Id="rId3" Target="https://marvelapp.com/prototype/j3aefba" TargetMode="External" Type="http://schemas.openxmlformats.org/officeDocument/2006/relationships/hyperlink"/><Relationship Id="rId4" Target="../media/image11.jpeg" Type="http://schemas.openxmlformats.org/officeDocument/2006/relationships/image"/><Relationship Id="rId5" Target="https://marvelapp.com/prototype/j3aefba" TargetMode="External" Type="http://schemas.openxmlformats.org/officeDocument/2006/relationships/hyperlink"/><Relationship Id="rId6" Target="https://marvelapp.com/prototype/j3aefba" TargetMode="External" Type="http://schemas.openxmlformats.org/officeDocument/2006/relationships/hyperlink"/><Relationship Id="rId7" Target="https://marvelapp.com/prototype/j3aefba" TargetMode="External" Type="http://schemas.openxmlformats.org/officeDocument/2006/relationships/hyperlink"/><Relationship Id="rId8" Target="https://marvelapp.com/prototype/j3aefba" TargetMode="External" Type="http://schemas.openxmlformats.org/officeDocument/2006/relationships/hyperlink"/><Relationship Id="rId9" Target="https://marvelapp.com/prototype/j3aefba" TargetMode="External" Type="http://schemas.openxmlformats.org/officeDocument/2006/relationships/hyperlink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57135" y="1929768"/>
            <a:ext cx="7135953" cy="5518009"/>
          </a:xfrm>
          <a:custGeom>
            <a:avLst/>
            <a:gdLst/>
            <a:ahLst/>
            <a:cxnLst/>
            <a:rect r="r" b="b" t="t" l="l"/>
            <a:pathLst>
              <a:path h="5518009" w="7135953">
                <a:moveTo>
                  <a:pt x="0" y="0"/>
                </a:moveTo>
                <a:lnTo>
                  <a:pt x="7135953" y="0"/>
                </a:lnTo>
                <a:lnTo>
                  <a:pt x="7135953" y="5518009"/>
                </a:lnTo>
                <a:lnTo>
                  <a:pt x="0" y="55180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8699" r="0" b="-7702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25963" y="7371577"/>
            <a:ext cx="9398296" cy="700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81"/>
              </a:lnSpc>
            </a:pPr>
            <a:r>
              <a:rPr lang="en-US" sz="4129">
                <a:solidFill>
                  <a:srgbClr val="FFFFFF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ONE STOP GAMING SOLUTION</a:t>
            </a:r>
            <a:r>
              <a:rPr lang="en-US" sz="4129">
                <a:solidFill>
                  <a:srgbClr val="FFFFFF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8837" y="568365"/>
            <a:ext cx="9035900" cy="3642841"/>
            <a:chOff x="0" y="0"/>
            <a:chExt cx="12047867" cy="485712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2047867" cy="3667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800"/>
                </a:lnSpc>
              </a:pPr>
              <a:r>
                <a:rPr lang="en-US" sz="9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Revenue </a:t>
              </a:r>
            </a:p>
            <a:p>
              <a:pPr algn="ctr">
                <a:lnSpc>
                  <a:spcPts val="10800"/>
                </a:lnSpc>
              </a:pPr>
              <a:r>
                <a:rPr lang="en-US" sz="9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model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199896"/>
              <a:ext cx="12047867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54680" y="3962005"/>
            <a:ext cx="5264215" cy="1125538"/>
            <a:chOff x="0" y="0"/>
            <a:chExt cx="7018953" cy="150071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1224222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764893" y="218017"/>
              <a:ext cx="5254060" cy="1282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99"/>
                </a:lnSpc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Subscription based model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154680" y="5217575"/>
            <a:ext cx="4880089" cy="762000"/>
            <a:chOff x="0" y="0"/>
            <a:chExt cx="6506785" cy="101600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"/>
              <a:ext cx="1134891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636110" y="218017"/>
              <a:ext cx="4870675" cy="635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99"/>
                </a:lnSpc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Sales based model 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719101" y="5217575"/>
            <a:ext cx="5084975" cy="762000"/>
            <a:chOff x="0" y="0"/>
            <a:chExt cx="6779966" cy="101600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9525"/>
              <a:ext cx="1182539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704800" y="218017"/>
              <a:ext cx="5075166" cy="635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99"/>
                </a:lnSpc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Advertisements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252100" y="568365"/>
            <a:ext cx="9035900" cy="3642841"/>
            <a:chOff x="0" y="0"/>
            <a:chExt cx="12047867" cy="4857121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12047867" cy="3667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800"/>
                </a:lnSpc>
              </a:pPr>
              <a:r>
                <a:rPr lang="en-US" sz="9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Revenue </a:t>
              </a:r>
            </a:p>
            <a:p>
              <a:pPr algn="ctr">
                <a:lnSpc>
                  <a:spcPts val="10800"/>
                </a:lnSpc>
              </a:pPr>
              <a:r>
                <a:rPr lang="en-US" sz="9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Streams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4199896"/>
              <a:ext cx="12047867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719101" y="7294025"/>
            <a:ext cx="5084975" cy="762000"/>
            <a:chOff x="0" y="0"/>
            <a:chExt cx="6779966" cy="1016000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9525"/>
              <a:ext cx="1182539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704800" y="218017"/>
              <a:ext cx="5075166" cy="635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99"/>
                </a:lnSpc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Sponsored Events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575681" y="6255800"/>
            <a:ext cx="5392304" cy="762000"/>
            <a:chOff x="0" y="0"/>
            <a:chExt cx="7189738" cy="1016000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9525"/>
              <a:ext cx="1254010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  <a:r>
                <a:rPr lang="en-US" sz="5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807836" y="218017"/>
              <a:ext cx="5381902" cy="635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99"/>
                </a:lnSpc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Monthly Membership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719101" y="3962005"/>
            <a:ext cx="5084975" cy="1125538"/>
            <a:chOff x="0" y="0"/>
            <a:chExt cx="6779966" cy="1500717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9525"/>
              <a:ext cx="1182539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704800" y="218017"/>
              <a:ext cx="5075166" cy="1282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99"/>
                </a:lnSpc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Direct Sales through footfall</a:t>
              </a: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773713" y="-785107"/>
            <a:ext cx="370287" cy="12005364"/>
            <a:chOff x="0" y="0"/>
            <a:chExt cx="493717" cy="16007152"/>
          </a:xfrm>
        </p:grpSpPr>
        <p:sp>
          <p:nvSpPr>
            <p:cNvPr name="AutoShape 27" id="27"/>
            <p:cNvSpPr/>
            <p:nvPr/>
          </p:nvSpPr>
          <p:spPr>
            <a:xfrm rot="5400000">
              <a:off x="-7749671" y="7749671"/>
              <a:ext cx="15639042" cy="0"/>
            </a:xfrm>
            <a:prstGeom prst="line">
              <a:avLst/>
            </a:prstGeom>
            <a:ln cap="flat" w="139700">
              <a:solidFill>
                <a:srgbClr val="00FF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 rot="5400000">
              <a:off x="-7395655" y="8117780"/>
              <a:ext cx="15639042" cy="0"/>
            </a:xfrm>
            <a:prstGeom prst="line">
              <a:avLst/>
            </a:prstGeom>
            <a:ln cap="flat" w="139700">
              <a:solidFill>
                <a:srgbClr val="00FF0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88593" y="1994935"/>
            <a:ext cx="11110814" cy="2271241"/>
            <a:chOff x="0" y="0"/>
            <a:chExt cx="14814419" cy="302832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4814419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800"/>
                </a:lnSpc>
              </a:pPr>
              <a:r>
                <a:rPr lang="en-US" sz="9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Financial Details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371096"/>
              <a:ext cx="14814419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97529" y="5285689"/>
            <a:ext cx="9500426" cy="945413"/>
            <a:chOff x="0" y="0"/>
            <a:chExt cx="12667234" cy="126055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"/>
              <a:ext cx="2209376" cy="1279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444"/>
                </a:lnSpc>
              </a:pPr>
              <a:r>
                <a:rPr lang="en-US" sz="6203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185134" y="270139"/>
              <a:ext cx="9482100" cy="67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32"/>
                </a:lnSpc>
              </a:pPr>
              <a:r>
                <a:rPr lang="en-US" sz="3101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One time Expense : 6,788,500 PKR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682414" y="6231101"/>
            <a:ext cx="9059157" cy="1184448"/>
            <a:chOff x="0" y="0"/>
            <a:chExt cx="12078876" cy="157926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"/>
              <a:ext cx="2106757" cy="1237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54"/>
                </a:lnSpc>
              </a:pPr>
              <a:r>
                <a:rPr lang="en-US" sz="6045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  <a:r>
                <a:rPr lang="en-US" sz="6045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3037194" y="262020"/>
              <a:ext cx="9041682" cy="1317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29"/>
                </a:lnSpc>
              </a:pPr>
              <a:r>
                <a:rPr lang="en-US" sz="3022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   Monthly Expenses : 410,000 PKR</a:t>
              </a:r>
            </a:p>
            <a:p>
              <a:pPr algn="ctr">
                <a:lnSpc>
                  <a:spcPts val="392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rot="0">
            <a:off x="1825234" y="3787673"/>
            <a:ext cx="15133451" cy="0"/>
          </a:xfrm>
          <a:prstGeom prst="line">
            <a:avLst/>
          </a:prstGeom>
          <a:ln cap="flat" w="104775">
            <a:solidFill>
              <a:srgbClr val="00FF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4682414" y="7088700"/>
            <a:ext cx="8772317" cy="1184448"/>
            <a:chOff x="0" y="0"/>
            <a:chExt cx="11696422" cy="1579264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9525"/>
              <a:ext cx="2040050" cy="1237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54"/>
                </a:lnSpc>
              </a:pPr>
              <a:r>
                <a:rPr lang="en-US" sz="6045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  <a:r>
                <a:rPr lang="en-US" sz="6045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2941027" y="262020"/>
              <a:ext cx="8755395" cy="1317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29"/>
                </a:lnSpc>
              </a:pPr>
              <a:r>
                <a:rPr lang="en-US" sz="3022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    Revenue : 760,000 PKR</a:t>
              </a:r>
            </a:p>
            <a:p>
              <a:pPr algn="l">
                <a:lnSpc>
                  <a:spcPts val="392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682414" y="8044846"/>
            <a:ext cx="9202577" cy="1184448"/>
            <a:chOff x="0" y="0"/>
            <a:chExt cx="12270103" cy="1579264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9525"/>
              <a:ext cx="2140110" cy="1237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54"/>
                </a:lnSpc>
              </a:pPr>
              <a:r>
                <a:rPr lang="en-US" sz="6045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  <a:r>
                <a:rPr lang="en-US" sz="6045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3085277" y="262020"/>
              <a:ext cx="9184826" cy="1317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29"/>
                </a:lnSpc>
              </a:pPr>
              <a:r>
                <a:rPr lang="en-US" sz="3022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   Profit : 350,000 PKR</a:t>
              </a:r>
            </a:p>
            <a:p>
              <a:pPr algn="ctr">
                <a:lnSpc>
                  <a:spcPts val="3929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88593" y="2112854"/>
            <a:ext cx="11110814" cy="2271241"/>
            <a:chOff x="0" y="0"/>
            <a:chExt cx="14814419" cy="302832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4814419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800"/>
                </a:lnSpc>
              </a:pPr>
              <a:r>
                <a:rPr lang="en-US" sz="9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Fundings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371096"/>
              <a:ext cx="14814419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25234" y="5458807"/>
            <a:ext cx="4880089" cy="762000"/>
            <a:chOff x="0" y="0"/>
            <a:chExt cx="6506785" cy="101600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1134891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636110" y="218017"/>
              <a:ext cx="4870675" cy="635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99"/>
                </a:lnSpc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Bootstrapping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571991" y="5474855"/>
            <a:ext cx="4880089" cy="762000"/>
            <a:chOff x="0" y="0"/>
            <a:chExt cx="6506785" cy="101600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"/>
              <a:ext cx="1134891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636110" y="218017"/>
              <a:ext cx="4870675" cy="635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99"/>
                </a:lnSpc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Gaming sponsors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196602" y="5474855"/>
            <a:ext cx="4880089" cy="762000"/>
            <a:chOff x="0" y="0"/>
            <a:chExt cx="6506785" cy="101600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9525"/>
              <a:ext cx="1134891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636110" y="218017"/>
              <a:ext cx="4870675" cy="635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99"/>
                </a:lnSpc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Peer funding 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 rot="0">
            <a:off x="1825234" y="3787673"/>
            <a:ext cx="15133451" cy="0"/>
          </a:xfrm>
          <a:prstGeom prst="line">
            <a:avLst/>
          </a:prstGeom>
          <a:ln cap="flat" w="104775">
            <a:solidFill>
              <a:srgbClr val="00FF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577274" y="6663770"/>
            <a:ext cx="15133451" cy="0"/>
          </a:xfrm>
          <a:prstGeom prst="line">
            <a:avLst/>
          </a:prstGeom>
          <a:ln cap="flat" w="104775">
            <a:solidFill>
              <a:srgbClr val="00FF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5086032" y="4859337"/>
            <a:ext cx="8115935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00"/>
              </a:lnSpc>
              <a:spcBef>
                <a:spcPct val="0"/>
              </a:spcBef>
            </a:pPr>
            <a:r>
              <a:rPr lang="en-US" b="true" sz="9000">
                <a:solidFill>
                  <a:srgbClr val="00FF00"/>
                </a:solidFill>
                <a:latin typeface="Public Sans Bold"/>
                <a:ea typeface="Public Sans Bold"/>
                <a:cs typeface="Public Sans Bold"/>
                <a:sym typeface="Public Sans Bold"/>
                <a:hlinkClick r:id="rId2" tooltip="https://youtu.be/a6-WnWAasjE"/>
              </a:rPr>
              <a:t>Advertisement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751180">
            <a:off x="11749776" y="711083"/>
            <a:ext cx="4480194" cy="8864833"/>
            <a:chOff x="0" y="0"/>
            <a:chExt cx="2620010" cy="5184140"/>
          </a:xfrm>
        </p:grpSpPr>
        <p:sp>
          <p:nvSpPr>
            <p:cNvPr name="Freeform 3" id="3">
              <a:hlinkClick r:id="rId2" tooltip="https://marvelapp.com/prototype/j3aefba"/>
            </p:cNvPr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>
              <a:hlinkClick r:id="rId3" tooltip="https://marvelapp.com/prototype/j3aefba"/>
            </p:cNvPr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10939" t="0" r="-8712" b="0"/>
              </a:stretch>
            </a:blipFill>
          </p:spPr>
        </p:sp>
        <p:sp>
          <p:nvSpPr>
            <p:cNvPr name="Freeform 5" id="5">
              <a:hlinkClick r:id="rId5" tooltip="https://marvelapp.com/prototype/j3aefba"/>
            </p:cNvPr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B5B5B"/>
            </a:solidFill>
          </p:spPr>
        </p:sp>
        <p:sp>
          <p:nvSpPr>
            <p:cNvPr name="Freeform 6" id="6">
              <a:hlinkClick r:id="rId6" tooltip="https://marvelapp.com/prototype/j3aefba"/>
            </p:cNvPr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B5B5B"/>
            </a:solidFill>
          </p:spPr>
        </p:sp>
        <p:sp>
          <p:nvSpPr>
            <p:cNvPr name="Freeform 7" id="7">
              <a:hlinkClick r:id="rId7" tooltip="https://marvelapp.com/prototype/j3aefba"/>
            </p:cNvPr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EBCEB5"/>
            </a:solidFill>
          </p:spPr>
        </p:sp>
        <p:sp>
          <p:nvSpPr>
            <p:cNvPr name="Freeform 8" id="8">
              <a:hlinkClick r:id="rId8" tooltip="https://marvelapp.com/prototype/j3aefba"/>
            </p:cNvPr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EBCEB5"/>
            </a:solidFill>
          </p:spPr>
        </p:sp>
        <p:sp>
          <p:nvSpPr>
            <p:cNvPr name="Freeform 9" id="9">
              <a:hlinkClick r:id="rId9" tooltip="https://marvelapp.com/prototype/j3aefba"/>
            </p:cNvPr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EBCEB5"/>
            </a:solidFill>
          </p:spPr>
        </p:sp>
        <p:sp>
          <p:nvSpPr>
            <p:cNvPr name="Freeform 10" id="10">
              <a:hlinkClick r:id="rId10" tooltip="https://marvelapp.com/prototype/j3aefba"/>
            </p:cNvPr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EBCEB5"/>
            </a:solidFill>
          </p:spPr>
        </p:sp>
        <p:sp>
          <p:nvSpPr>
            <p:cNvPr name="Freeform 11" id="11">
              <a:hlinkClick r:id="rId11" tooltip="https://marvelapp.com/prototype/j3aefba"/>
            </p:cNvPr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FCE9D8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367584" y="615140"/>
            <a:ext cx="9398296" cy="8858767"/>
            <a:chOff x="0" y="0"/>
            <a:chExt cx="12531061" cy="1181168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7347464" y="10244005"/>
              <a:ext cx="5183598" cy="1567684"/>
            </a:xfrm>
            <a:custGeom>
              <a:avLst/>
              <a:gdLst/>
              <a:ahLst/>
              <a:cxnLst/>
              <a:rect r="r" b="b" t="t" l="l"/>
              <a:pathLst>
                <a:path h="1567684" w="5183598">
                  <a:moveTo>
                    <a:pt x="0" y="0"/>
                  </a:moveTo>
                  <a:lnTo>
                    <a:pt x="5183597" y="0"/>
                  </a:lnTo>
                  <a:lnTo>
                    <a:pt x="5183597" y="1567684"/>
                  </a:lnTo>
                  <a:lnTo>
                    <a:pt x="0" y="1567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96580" y="10483533"/>
              <a:ext cx="5218798" cy="1328156"/>
            </a:xfrm>
            <a:custGeom>
              <a:avLst/>
              <a:gdLst/>
              <a:ahLst/>
              <a:cxnLst/>
              <a:rect r="r" b="b" t="t" l="l"/>
              <a:pathLst>
                <a:path h="1328156" w="5218798">
                  <a:moveTo>
                    <a:pt x="0" y="0"/>
                  </a:moveTo>
                  <a:lnTo>
                    <a:pt x="5218797" y="0"/>
                  </a:lnTo>
                  <a:lnTo>
                    <a:pt x="5218797" y="1328156"/>
                  </a:lnTo>
                  <a:lnTo>
                    <a:pt x="0" y="13281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3326" t="0" r="-3326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584732" y="0"/>
              <a:ext cx="9323527" cy="7608992"/>
            </a:xfrm>
            <a:custGeom>
              <a:avLst/>
              <a:gdLst/>
              <a:ahLst/>
              <a:cxnLst/>
              <a:rect r="r" b="b" t="t" l="l"/>
              <a:pathLst>
                <a:path h="7608992" w="9323527">
                  <a:moveTo>
                    <a:pt x="0" y="0"/>
                  </a:moveTo>
                  <a:lnTo>
                    <a:pt x="9323527" y="0"/>
                  </a:lnTo>
                  <a:lnTo>
                    <a:pt x="9323527" y="7608992"/>
                  </a:lnTo>
                  <a:lnTo>
                    <a:pt x="0" y="76089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-81088" r="0" b="-70692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0" y="7116784"/>
              <a:ext cx="12531061" cy="908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81"/>
                </a:lnSpc>
              </a:pPr>
              <a:r>
                <a:rPr lang="en-US" sz="4129">
                  <a:solidFill>
                    <a:srgbClr val="FFFFFF"/>
                  </a:solidFill>
                  <a:latin typeface="Racing Sans One"/>
                  <a:ea typeface="Racing Sans One"/>
                  <a:cs typeface="Racing Sans One"/>
                  <a:sym typeface="Racing Sans One"/>
                </a:rPr>
                <a:t>ONE STOP GAMING SOLUTION</a:t>
              </a:r>
              <a:r>
                <a:rPr lang="en-US" sz="4129">
                  <a:solidFill>
                    <a:srgbClr val="FFFFFF"/>
                  </a:solidFill>
                  <a:latin typeface="Racing Sans One"/>
                  <a:ea typeface="Racing Sans One"/>
                  <a:cs typeface="Racing Sans One"/>
                  <a:sym typeface="Racing Sans One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61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43385"/>
            <a:ext cx="18286828" cy="12746727"/>
          </a:xfrm>
          <a:custGeom>
            <a:avLst/>
            <a:gdLst/>
            <a:ahLst/>
            <a:cxnLst/>
            <a:rect r="r" b="b" t="t" l="l"/>
            <a:pathLst>
              <a:path h="12746727" w="18286828">
                <a:moveTo>
                  <a:pt x="0" y="0"/>
                </a:moveTo>
                <a:lnTo>
                  <a:pt x="18286828" y="0"/>
                </a:lnTo>
                <a:lnTo>
                  <a:pt x="18286828" y="12746727"/>
                </a:lnTo>
                <a:lnTo>
                  <a:pt x="0" y="127467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57" t="0" r="-205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14321" y="1028700"/>
            <a:ext cx="11370486" cy="2268543"/>
            <a:chOff x="0" y="0"/>
            <a:chExt cx="15160647" cy="302472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5160647" cy="18066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613"/>
                </a:lnSpc>
              </a:pPr>
              <a:r>
                <a:rPr lang="en-US" b="true" sz="8844">
                  <a:solidFill>
                    <a:srgbClr val="00FF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Any Questions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362777"/>
              <a:ext cx="15160647" cy="6619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91"/>
                </a:lnSpc>
              </a:pPr>
              <a:r>
                <a:rPr lang="en-US" sz="307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61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6828" cy="13090112"/>
          </a:xfrm>
          <a:custGeom>
            <a:avLst/>
            <a:gdLst/>
            <a:ahLst/>
            <a:cxnLst/>
            <a:rect r="r" b="b" t="t" l="l"/>
            <a:pathLst>
              <a:path h="13090112" w="18286828">
                <a:moveTo>
                  <a:pt x="0" y="0"/>
                </a:moveTo>
                <a:lnTo>
                  <a:pt x="18286828" y="0"/>
                </a:lnTo>
                <a:lnTo>
                  <a:pt x="18286828" y="13090112"/>
                </a:lnTo>
                <a:lnTo>
                  <a:pt x="0" y="130901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60" t="0" r="-346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358693" y="1028700"/>
            <a:ext cx="11570613" cy="2308470"/>
            <a:chOff x="0" y="0"/>
            <a:chExt cx="15427484" cy="307796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15427484" cy="182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799"/>
                </a:lnSpc>
              </a:pPr>
              <a:r>
                <a:rPr lang="en-US" b="true" sz="8999">
                  <a:solidFill>
                    <a:srgbClr val="00FF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Thank you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405034"/>
              <a:ext cx="15427484" cy="6729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61"/>
                </a:lnSpc>
              </a:pPr>
              <a:r>
                <a:rPr lang="en-US" sz="3124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61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809721" y="1270198"/>
            <a:ext cx="3289932" cy="6271315"/>
            <a:chOff x="0" y="0"/>
            <a:chExt cx="333121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3121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331210">
                  <a:moveTo>
                    <a:pt x="3192780" y="0"/>
                  </a:moveTo>
                  <a:lnTo>
                    <a:pt x="138430" y="0"/>
                  </a:lnTo>
                  <a:cubicBezTo>
                    <a:pt x="62230" y="0"/>
                    <a:pt x="0" y="63500"/>
                    <a:pt x="0" y="140970"/>
                  </a:cubicBezTo>
                  <a:lnTo>
                    <a:pt x="0" y="6209030"/>
                  </a:lnTo>
                  <a:cubicBezTo>
                    <a:pt x="0" y="6286500"/>
                    <a:pt x="62230" y="6350000"/>
                    <a:pt x="138430" y="6350000"/>
                  </a:cubicBezTo>
                  <a:lnTo>
                    <a:pt x="3192780" y="6350000"/>
                  </a:lnTo>
                  <a:cubicBezTo>
                    <a:pt x="3268980" y="6350000"/>
                    <a:pt x="3331210" y="6286500"/>
                    <a:pt x="3331210" y="6209030"/>
                  </a:cubicBezTo>
                  <a:lnTo>
                    <a:pt x="3331210" y="140970"/>
                  </a:lnTo>
                  <a:cubicBezTo>
                    <a:pt x="3331210" y="63500"/>
                    <a:pt x="3268980" y="0"/>
                    <a:pt x="3192780" y="0"/>
                  </a:cubicBezTo>
                  <a:close/>
                </a:path>
              </a:pathLst>
            </a:custGeom>
            <a:blipFill>
              <a:blip r:embed="rId2"/>
              <a:stretch>
                <a:fillRect l="-3219" t="0" r="-3219" b="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4683062" y="647757"/>
            <a:ext cx="3616465" cy="6893756"/>
            <a:chOff x="0" y="0"/>
            <a:chExt cx="333121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3121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331210">
                  <a:moveTo>
                    <a:pt x="3192780" y="0"/>
                  </a:moveTo>
                  <a:lnTo>
                    <a:pt x="138430" y="0"/>
                  </a:lnTo>
                  <a:cubicBezTo>
                    <a:pt x="62230" y="0"/>
                    <a:pt x="0" y="63500"/>
                    <a:pt x="0" y="140970"/>
                  </a:cubicBezTo>
                  <a:lnTo>
                    <a:pt x="0" y="6209030"/>
                  </a:lnTo>
                  <a:cubicBezTo>
                    <a:pt x="0" y="6286500"/>
                    <a:pt x="62230" y="6350000"/>
                    <a:pt x="138430" y="6350000"/>
                  </a:cubicBezTo>
                  <a:lnTo>
                    <a:pt x="3192780" y="6350000"/>
                  </a:lnTo>
                  <a:cubicBezTo>
                    <a:pt x="3268980" y="6350000"/>
                    <a:pt x="3331210" y="6286500"/>
                    <a:pt x="3331210" y="6209030"/>
                  </a:cubicBezTo>
                  <a:lnTo>
                    <a:pt x="3331210" y="140970"/>
                  </a:lnTo>
                  <a:cubicBezTo>
                    <a:pt x="3331210" y="63500"/>
                    <a:pt x="3268980" y="0"/>
                    <a:pt x="319278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5357" r="0" b="-5357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3210607" y="796471"/>
            <a:ext cx="3512704" cy="6695967"/>
            <a:chOff x="0" y="0"/>
            <a:chExt cx="333121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3121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331210">
                  <a:moveTo>
                    <a:pt x="3192780" y="0"/>
                  </a:moveTo>
                  <a:lnTo>
                    <a:pt x="138430" y="0"/>
                  </a:lnTo>
                  <a:cubicBezTo>
                    <a:pt x="62230" y="0"/>
                    <a:pt x="0" y="63500"/>
                    <a:pt x="0" y="140970"/>
                  </a:cubicBezTo>
                  <a:lnTo>
                    <a:pt x="0" y="6209030"/>
                  </a:lnTo>
                  <a:cubicBezTo>
                    <a:pt x="0" y="6286500"/>
                    <a:pt x="62230" y="6350000"/>
                    <a:pt x="138430" y="6350000"/>
                  </a:cubicBezTo>
                  <a:lnTo>
                    <a:pt x="3192780" y="6350000"/>
                  </a:lnTo>
                  <a:cubicBezTo>
                    <a:pt x="3268980" y="6350000"/>
                    <a:pt x="3331210" y="6286500"/>
                    <a:pt x="3331210" y="6209030"/>
                  </a:cubicBezTo>
                  <a:lnTo>
                    <a:pt x="3331210" y="140970"/>
                  </a:lnTo>
                  <a:cubicBezTo>
                    <a:pt x="3331210" y="63500"/>
                    <a:pt x="3268980" y="0"/>
                    <a:pt x="3192780" y="0"/>
                  </a:cubicBezTo>
                  <a:close/>
                </a:path>
              </a:pathLst>
            </a:custGeom>
            <a:blipFill>
              <a:blip r:embed="rId4"/>
              <a:stretch>
                <a:fillRect l="-12562" t="0" r="-12562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9024945" y="1270198"/>
            <a:ext cx="3424688" cy="7166501"/>
          </a:xfrm>
          <a:custGeom>
            <a:avLst/>
            <a:gdLst/>
            <a:ahLst/>
            <a:cxnLst/>
            <a:rect r="r" b="b" t="t" l="l"/>
            <a:pathLst>
              <a:path h="7166501" w="3424688">
                <a:moveTo>
                  <a:pt x="0" y="0"/>
                </a:moveTo>
                <a:lnTo>
                  <a:pt x="3424688" y="0"/>
                </a:lnTo>
                <a:lnTo>
                  <a:pt x="3424688" y="7166501"/>
                </a:lnTo>
                <a:lnTo>
                  <a:pt x="0" y="71665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3488" t="0" r="-24591" b="-49343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526895" y="7411720"/>
            <a:ext cx="4617105" cy="124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Muhammad Fahad Imdad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04438" y="8575675"/>
            <a:ext cx="1862018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b="true" sz="6999">
                <a:solidFill>
                  <a:srgbClr val="00FF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411658" y="7411720"/>
            <a:ext cx="3269049" cy="124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Muhammad Ali Raza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037081" y="8575675"/>
            <a:ext cx="1859756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b="true" sz="6999">
                <a:solidFill>
                  <a:srgbClr val="00FF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CFO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61968" y="7411720"/>
            <a:ext cx="2355842" cy="124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Bilal</a:t>
            </a:r>
          </a:p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Ahmed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40556" y="7411720"/>
            <a:ext cx="3193465" cy="124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Huzaifa</a:t>
            </a:r>
          </a:p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Mustafa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742085" y="8575675"/>
            <a:ext cx="1990408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b="true" sz="6999">
                <a:solidFill>
                  <a:srgbClr val="00FF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15469" y="8575675"/>
            <a:ext cx="1878436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b="true" sz="6999">
                <a:solidFill>
                  <a:srgbClr val="00FF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CEO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62885" y="1673217"/>
            <a:ext cx="16568882" cy="447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29"/>
              </a:lnSpc>
            </a:pPr>
            <a:r>
              <a:rPr lang="en-US" sz="9774">
                <a:solidFill>
                  <a:srgbClr val="00FF00"/>
                </a:solidFill>
                <a:latin typeface="Public Sans"/>
                <a:ea typeface="Public Sans"/>
                <a:cs typeface="Public Sans"/>
                <a:sym typeface="Public Sans"/>
              </a:rPr>
              <a:t>Points of Discussion</a:t>
            </a:r>
          </a:p>
          <a:p>
            <a:pPr algn="ctr">
              <a:lnSpc>
                <a:spcPts val="11729"/>
              </a:lnSpc>
            </a:pPr>
          </a:p>
          <a:p>
            <a:pPr algn="l">
              <a:lnSpc>
                <a:spcPts val="1172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179760" y="4309591"/>
            <a:ext cx="11257251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3000" spc="8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</a:p>
          <a:p>
            <a:pPr algn="ctr">
              <a:lnSpc>
                <a:spcPts val="2400"/>
              </a:lnSpc>
            </a:pPr>
            <a:r>
              <a:rPr lang="en-US" sz="3000" spc="8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This presentation will cover some of the following points: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179760" y="5606220"/>
            <a:ext cx="5628626" cy="762000"/>
            <a:chOff x="0" y="0"/>
            <a:chExt cx="7504834" cy="101600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25"/>
              <a:ext cx="1308968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887066" y="218017"/>
              <a:ext cx="5617768" cy="635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99"/>
                </a:lnSpc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 Problem and solution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28152" y="7681318"/>
            <a:ext cx="6716460" cy="762000"/>
            <a:chOff x="0" y="0"/>
            <a:chExt cx="8955280" cy="101600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1561949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2251776" y="218017"/>
              <a:ext cx="6703504" cy="635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99"/>
                </a:lnSpc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Revenue Model and streams 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28152" y="5606220"/>
            <a:ext cx="5556213" cy="762000"/>
            <a:chOff x="0" y="0"/>
            <a:chExt cx="7408284" cy="101600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9525"/>
              <a:ext cx="1292128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862789" y="218017"/>
              <a:ext cx="5545495" cy="635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99"/>
                </a:lnSpc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Market 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168159" y="7681318"/>
            <a:ext cx="5822565" cy="762000"/>
            <a:chOff x="0" y="0"/>
            <a:chExt cx="7763419" cy="101600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9525"/>
              <a:ext cx="1354069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952086" y="218017"/>
              <a:ext cx="5811333" cy="635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99"/>
                </a:lnSpc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Channels and Funding 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 rot="0">
            <a:off x="1028700" y="3868729"/>
            <a:ext cx="15924046" cy="0"/>
          </a:xfrm>
          <a:prstGeom prst="line">
            <a:avLst/>
          </a:prstGeom>
          <a:ln cap="flat" w="104775">
            <a:solidFill>
              <a:srgbClr val="00FF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1900" y="2089971"/>
            <a:ext cx="14484618" cy="2271241"/>
            <a:chOff x="0" y="0"/>
            <a:chExt cx="19312824" cy="302832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9312824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800"/>
                </a:lnSpc>
              </a:pPr>
              <a:r>
                <a:rPr lang="en-US" sz="9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371096"/>
              <a:ext cx="19312824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2350" y="5143500"/>
            <a:ext cx="13984458" cy="2854136"/>
            <a:chOff x="0" y="0"/>
            <a:chExt cx="18645945" cy="380551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3252162" cy="1322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755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4688462" y="283408"/>
              <a:ext cx="13957483" cy="35221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231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Wastage of gaming talent and prodigies of Pakistan</a:t>
              </a:r>
            </a:p>
            <a:p>
              <a:pPr algn="l">
                <a:lnSpc>
                  <a:spcPts val="4200"/>
                </a:lnSpc>
              </a:pPr>
            </a:p>
            <a:p>
              <a:pPr algn="l">
                <a:lnSpc>
                  <a:spcPts val="4200"/>
                </a:lnSpc>
              </a:pPr>
              <a:r>
                <a:rPr lang="en-US" sz="3231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E-Gaming competitions are not channelized</a:t>
              </a:r>
            </a:p>
            <a:p>
              <a:pPr algn="l">
                <a:lnSpc>
                  <a:spcPts val="4200"/>
                </a:lnSpc>
              </a:pPr>
            </a:p>
            <a:p>
              <a:pPr algn="l">
                <a:lnSpc>
                  <a:spcPts val="4200"/>
                </a:lnSpc>
              </a:pPr>
              <a:r>
                <a:rPr lang="en-US" sz="3231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L</a:t>
              </a:r>
              <a:r>
                <a:rPr lang="en-US" sz="3231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ack of professional gaming experience</a:t>
              </a:r>
            </a:p>
          </p:txBody>
        </p:sp>
      </p:grpSp>
      <p:sp>
        <p:nvSpPr>
          <p:cNvPr name="AutoShape 8" id="8"/>
          <p:cNvSpPr/>
          <p:nvPr/>
        </p:nvSpPr>
        <p:spPr>
          <a:xfrm rot="0">
            <a:off x="1577274" y="4256437"/>
            <a:ext cx="15133451" cy="0"/>
          </a:xfrm>
          <a:prstGeom prst="line">
            <a:avLst/>
          </a:prstGeom>
          <a:ln cap="flat" w="104775">
            <a:solidFill>
              <a:srgbClr val="00FF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0">
            <a:off x="3554718" y="5518950"/>
            <a:ext cx="319604" cy="285896"/>
          </a:xfrm>
          <a:prstGeom prst="rect">
            <a:avLst/>
          </a:prstGeom>
          <a:solidFill>
            <a:srgbClr val="00FF00"/>
          </a:solidFill>
        </p:spPr>
      </p:sp>
      <p:sp>
        <p:nvSpPr>
          <p:cNvPr name="AutoShape 10" id="10"/>
          <p:cNvSpPr/>
          <p:nvPr/>
        </p:nvSpPr>
        <p:spPr>
          <a:xfrm rot="0">
            <a:off x="3554718" y="6570568"/>
            <a:ext cx="319604" cy="285896"/>
          </a:xfrm>
          <a:prstGeom prst="rect">
            <a:avLst/>
          </a:prstGeom>
          <a:solidFill>
            <a:srgbClr val="00FF00"/>
          </a:solidFill>
        </p:spPr>
      </p:sp>
      <p:sp>
        <p:nvSpPr>
          <p:cNvPr name="AutoShape 11" id="11"/>
          <p:cNvSpPr/>
          <p:nvPr/>
        </p:nvSpPr>
        <p:spPr>
          <a:xfrm rot="0">
            <a:off x="3564243" y="7618464"/>
            <a:ext cx="319604" cy="285896"/>
          </a:xfrm>
          <a:prstGeom prst="rect">
            <a:avLst/>
          </a:prstGeom>
          <a:solidFill>
            <a:srgbClr val="00FF00"/>
          </a:solid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01691" y="1208961"/>
            <a:ext cx="14484618" cy="2271241"/>
            <a:chOff x="0" y="0"/>
            <a:chExt cx="19312824" cy="302832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9312824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800"/>
                </a:lnSpc>
              </a:pPr>
              <a:r>
                <a:rPr lang="en-US" sz="9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Solution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371096"/>
              <a:ext cx="19312824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131049" y="3934672"/>
            <a:ext cx="11436442" cy="6708458"/>
            <a:chOff x="0" y="0"/>
            <a:chExt cx="15248589" cy="894461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2659607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       </a:t>
              </a:r>
              <a:r>
                <a:rPr lang="en-US" sz="5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834208" y="218017"/>
              <a:ext cx="11414382" cy="87265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89"/>
                </a:lnSpc>
              </a:pPr>
              <a:r>
                <a:rPr lang="en-US" sz="3299" b="true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Our solution</a:t>
              </a:r>
            </a:p>
            <a:p>
              <a:pPr algn="l">
                <a:lnSpc>
                  <a:spcPts val="3250"/>
                </a:lnSpc>
              </a:pPr>
            </a:p>
            <a:p>
              <a:pPr algn="l" marL="647698" indent="-323849" lvl="1">
                <a:lnSpc>
                  <a:spcPts val="389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Casual gaming zone </a:t>
              </a:r>
            </a:p>
            <a:p>
              <a:pPr algn="l" marL="647698" indent="-323849" lvl="1">
                <a:lnSpc>
                  <a:spcPts val="389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Professional gaming on international standards</a:t>
              </a:r>
            </a:p>
            <a:p>
              <a:pPr algn="l" marL="647698" indent="-323849" lvl="1">
                <a:lnSpc>
                  <a:spcPts val="389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Professional</a:t>
              </a:r>
              <a:r>
                <a:rPr lang="en-US" b="true" sz="2999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 </a:t>
              </a: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gaming coaching service</a:t>
              </a:r>
            </a:p>
            <a:p>
              <a:pPr algn="l">
                <a:lnSpc>
                  <a:spcPts val="3899"/>
                </a:lnSpc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      </a:t>
              </a:r>
              <a:r>
                <a:rPr lang="en-US" sz="2999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DAZR</a:t>
              </a: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...</a:t>
              </a:r>
              <a:r>
                <a:rPr lang="en-US" sz="2999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WILDEITY</a:t>
              </a: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...</a:t>
              </a:r>
              <a:r>
                <a:rPr lang="en-US" sz="2999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HSB</a:t>
              </a: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...</a:t>
              </a:r>
              <a:r>
                <a:rPr lang="en-US" sz="2999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POKEMON</a:t>
              </a:r>
            </a:p>
            <a:p>
              <a:pPr algn="l" marL="647698" indent="-323849" lvl="1">
                <a:lnSpc>
                  <a:spcPts val="389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Professional gaming workshops</a:t>
              </a:r>
            </a:p>
            <a:p>
              <a:pPr algn="l" marL="647698" indent="-323849" lvl="1">
                <a:lnSpc>
                  <a:spcPts val="389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Competitive Monthly Tournaments</a:t>
              </a:r>
            </a:p>
            <a:p>
              <a:pPr algn="l" marL="647698" indent="-323849" lvl="1">
                <a:lnSpc>
                  <a:spcPts val="389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Hitmarker to compete on international level</a:t>
              </a:r>
            </a:p>
            <a:p>
              <a:pPr algn="l" marL="647698" indent="-323849" lvl="1">
                <a:lnSpc>
                  <a:spcPts val="389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Family gaming zone partition</a:t>
              </a:r>
            </a:p>
            <a:p>
              <a:pPr algn="l">
                <a:lnSpc>
                  <a:spcPts val="3250"/>
                </a:lnSpc>
              </a:pPr>
            </a:p>
            <a:p>
              <a:pPr algn="l">
                <a:lnSpc>
                  <a:spcPts val="3250"/>
                </a:lnSpc>
              </a:pPr>
            </a:p>
            <a:p>
              <a:pPr algn="l">
                <a:lnSpc>
                  <a:spcPts val="325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50960" y="3934672"/>
            <a:ext cx="4880089" cy="3533458"/>
            <a:chOff x="0" y="0"/>
            <a:chExt cx="6506785" cy="471127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"/>
              <a:ext cx="1134891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636110" y="218017"/>
              <a:ext cx="4870675" cy="44932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89"/>
                </a:lnSpc>
              </a:pPr>
              <a:r>
                <a:rPr lang="en-US" sz="3299" b="true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Available solution</a:t>
              </a:r>
            </a:p>
            <a:p>
              <a:pPr algn="l">
                <a:lnSpc>
                  <a:spcPts val="3249"/>
                </a:lnSpc>
              </a:pPr>
            </a:p>
            <a:p>
              <a:pPr algn="l" marL="647697" indent="-323848" lvl="1">
                <a:lnSpc>
                  <a:spcPts val="389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Gaming hub</a:t>
              </a:r>
            </a:p>
            <a:p>
              <a:pPr algn="l" marL="647697" indent="-323848" lvl="1">
                <a:lnSpc>
                  <a:spcPts val="389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Nges.pk</a:t>
              </a:r>
            </a:p>
            <a:p>
              <a:pPr algn="l" marL="647697" indent="-323848" lvl="1">
                <a:lnSpc>
                  <a:spcPts val="389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Orange gaming zone</a:t>
              </a:r>
            </a:p>
            <a:p>
              <a:pPr algn="l" marL="647698" indent="-323849" lvl="1">
                <a:lnSpc>
                  <a:spcPts val="389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Fariya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 rot="0">
            <a:off x="1577274" y="3068098"/>
            <a:ext cx="15133451" cy="0"/>
          </a:xfrm>
          <a:prstGeom prst="line">
            <a:avLst/>
          </a:prstGeom>
          <a:ln cap="flat" w="104775">
            <a:solidFill>
              <a:srgbClr val="00FF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" t="0" r="-2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01508" y="1258580"/>
            <a:ext cx="15284983" cy="2140697"/>
            <a:chOff x="0" y="0"/>
            <a:chExt cx="20379978" cy="285426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20379978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800"/>
                </a:lnSpc>
              </a:pPr>
              <a:r>
                <a:rPr lang="en-US" sz="9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Market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295020"/>
              <a:ext cx="20379978" cy="5592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34"/>
                </a:lnSpc>
              </a:pPr>
              <a:r>
                <a:rPr lang="en-US" sz="2564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1577274" y="3095475"/>
            <a:ext cx="15133451" cy="0"/>
          </a:xfrm>
          <a:prstGeom prst="line">
            <a:avLst/>
          </a:prstGeom>
          <a:ln cap="flat" w="104775">
            <a:solidFill>
              <a:srgbClr val="00FF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2279918" y="4321247"/>
            <a:ext cx="6289925" cy="982139"/>
            <a:chOff x="0" y="0"/>
            <a:chExt cx="8386567" cy="130951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1462757" cy="1319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733"/>
                </a:lnSpc>
              </a:pPr>
              <a:r>
                <a:rPr lang="en-US" sz="6444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2108775" y="292008"/>
              <a:ext cx="6277792" cy="6874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88"/>
                </a:lnSpc>
              </a:pPr>
              <a:r>
                <a:rPr lang="en-US" sz="3222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TAM 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755190" y="4321247"/>
            <a:ext cx="6289925" cy="982139"/>
            <a:chOff x="0" y="0"/>
            <a:chExt cx="8386567" cy="1309518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9525"/>
              <a:ext cx="1462757" cy="1319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733"/>
                </a:lnSpc>
              </a:pPr>
              <a:r>
                <a:rPr lang="en-US" sz="6444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2108775" y="292008"/>
              <a:ext cx="6277792" cy="6874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88"/>
                </a:lnSpc>
              </a:pPr>
              <a:r>
                <a:rPr lang="en-US" sz="3222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SAM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782838" y="5744709"/>
            <a:ext cx="4305449" cy="205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9"/>
              </a:lnSpc>
            </a:pPr>
            <a:r>
              <a:rPr lang="en-US" sz="24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Gaming zone Service : 34.5  B</a:t>
            </a:r>
          </a:p>
          <a:p>
            <a:pPr algn="ctr">
              <a:lnSpc>
                <a:spcPts val="3249"/>
              </a:lnSpc>
            </a:pPr>
          </a:p>
          <a:p>
            <a:pPr algn="ctr">
              <a:lnSpc>
                <a:spcPts val="3249"/>
              </a:lnSpc>
            </a:pPr>
            <a:r>
              <a:rPr lang="en-US" sz="24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Coaching Service : 690 B</a:t>
            </a:r>
          </a:p>
          <a:p>
            <a:pPr algn="ctr">
              <a:lnSpc>
                <a:spcPts val="3249"/>
              </a:lnSpc>
            </a:pPr>
          </a:p>
          <a:p>
            <a:pPr algn="ctr">
              <a:lnSpc>
                <a:spcPts val="324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Total TAM : 724.5 B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258110" y="5744709"/>
            <a:ext cx="4024759" cy="205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9"/>
              </a:lnSpc>
            </a:pPr>
            <a:r>
              <a:rPr lang="en-US" sz="24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Gaming zone Service : 2.5 B</a:t>
            </a:r>
          </a:p>
          <a:p>
            <a:pPr algn="ctr">
              <a:lnSpc>
                <a:spcPts val="3249"/>
              </a:lnSpc>
            </a:pPr>
          </a:p>
          <a:p>
            <a:pPr algn="ctr">
              <a:lnSpc>
                <a:spcPts val="3249"/>
              </a:lnSpc>
            </a:pPr>
            <a:r>
              <a:rPr lang="en-US" sz="24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Coaching Service : 50.5 B</a:t>
            </a:r>
          </a:p>
          <a:p>
            <a:pPr algn="ctr">
              <a:lnSpc>
                <a:spcPts val="3249"/>
              </a:lnSpc>
            </a:pPr>
          </a:p>
          <a:p>
            <a:pPr algn="ctr">
              <a:lnSpc>
                <a:spcPts val="324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Total SAM : 53 B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454444" y="5847281"/>
            <a:ext cx="4154388" cy="205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9"/>
              </a:lnSpc>
            </a:pPr>
            <a:r>
              <a:rPr lang="en-US" sz="24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Gaming zone Service : 150 M</a:t>
            </a:r>
          </a:p>
          <a:p>
            <a:pPr algn="ctr">
              <a:lnSpc>
                <a:spcPts val="3249"/>
              </a:lnSpc>
            </a:pPr>
          </a:p>
          <a:p>
            <a:pPr algn="ctr">
              <a:lnSpc>
                <a:spcPts val="3249"/>
              </a:lnSpc>
            </a:pPr>
            <a:r>
              <a:rPr lang="en-US" sz="24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Coaching Service : 3 B </a:t>
            </a:r>
          </a:p>
          <a:p>
            <a:pPr algn="ctr">
              <a:lnSpc>
                <a:spcPts val="3249"/>
              </a:lnSpc>
            </a:pPr>
          </a:p>
          <a:p>
            <a:pPr algn="ctr">
              <a:lnSpc>
                <a:spcPts val="324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Total SOM : 3.15 B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2951524" y="4321247"/>
            <a:ext cx="6289925" cy="982139"/>
            <a:chOff x="0" y="0"/>
            <a:chExt cx="8386567" cy="1309518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9525"/>
              <a:ext cx="1462757" cy="1319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733"/>
                </a:lnSpc>
              </a:pPr>
              <a:r>
                <a:rPr lang="en-US" sz="6444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2108775" y="292008"/>
              <a:ext cx="6277792" cy="6874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88"/>
                </a:lnSpc>
              </a:pPr>
              <a:r>
                <a:rPr lang="en-US" sz="3222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SOM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78046" y="315222"/>
            <a:ext cx="6460990" cy="412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How We</a:t>
            </a:r>
          </a:p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00FF00"/>
                </a:solidFill>
                <a:latin typeface="Public Sans"/>
                <a:ea typeface="Public Sans"/>
                <a:cs typeface="Public Sans"/>
                <a:sym typeface="Public Sans"/>
              </a:rPr>
              <a:t>Acquire</a:t>
            </a:r>
            <a:r>
              <a:rPr lang="en-US" sz="9000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 Customers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44645" y="5131012"/>
            <a:ext cx="5058615" cy="377825"/>
            <a:chOff x="0" y="0"/>
            <a:chExt cx="6744820" cy="50376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125942"/>
              <a:ext cx="251883" cy="251883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91919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822474" y="-38100"/>
              <a:ext cx="5922346" cy="5418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50"/>
                </a:lnSpc>
              </a:pPr>
              <a:r>
                <a:rPr lang="en-US" sz="250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Digital Marketing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44645" y="5989671"/>
            <a:ext cx="5058615" cy="377825"/>
            <a:chOff x="0" y="0"/>
            <a:chExt cx="6744820" cy="5037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125942"/>
              <a:ext cx="251883" cy="251883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2302F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822474" y="-38100"/>
              <a:ext cx="5922346" cy="5418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50"/>
                </a:lnSpc>
              </a:pPr>
              <a:r>
                <a:rPr lang="en-US" sz="250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Hitmarker App and Website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44645" y="6848330"/>
            <a:ext cx="5058615" cy="377825"/>
            <a:chOff x="0" y="0"/>
            <a:chExt cx="6744820" cy="50376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125942"/>
              <a:ext cx="251883" cy="251883"/>
              <a:chOff x="0" y="0"/>
              <a:chExt cx="6350000" cy="63500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555251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822474" y="-38100"/>
              <a:ext cx="5922346" cy="5418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50"/>
                </a:lnSpc>
              </a:pPr>
              <a:r>
                <a:rPr lang="en-US" sz="250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Traditional Marketing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44645" y="7706989"/>
            <a:ext cx="5058615" cy="377825"/>
            <a:chOff x="0" y="0"/>
            <a:chExt cx="6744820" cy="503767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125942"/>
              <a:ext cx="251883" cy="251883"/>
              <a:chOff x="0" y="0"/>
              <a:chExt cx="6350000" cy="63500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B7677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822474" y="-38100"/>
              <a:ext cx="5922346" cy="5418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50"/>
                </a:lnSpc>
              </a:pPr>
              <a:r>
                <a:rPr lang="en-US" sz="250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Sponsored Events</a:t>
              </a: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878995" y="939125"/>
            <a:ext cx="11666317" cy="7586404"/>
          </a:xfrm>
          <a:prstGeom prst="rect">
            <a:avLst/>
          </a:prstGeom>
        </p:spPr>
      </p:pic>
      <p:sp>
        <p:nvSpPr>
          <p:cNvPr name="AutoShape 20" id="20"/>
          <p:cNvSpPr/>
          <p:nvPr/>
        </p:nvSpPr>
        <p:spPr>
          <a:xfrm rot="0">
            <a:off x="1028700" y="4439547"/>
            <a:ext cx="6151750" cy="0"/>
          </a:xfrm>
          <a:prstGeom prst="line">
            <a:avLst/>
          </a:prstGeom>
          <a:ln cap="flat" w="104775">
            <a:solidFill>
              <a:srgbClr val="00FF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" t="0" r="-24" b="0"/>
            </a:stretch>
          </a:blipFill>
        </p:spPr>
      </p:sp>
      <p:sp>
        <p:nvSpPr>
          <p:cNvPr name="AutoShape 3" id="3"/>
          <p:cNvSpPr/>
          <p:nvPr/>
        </p:nvSpPr>
        <p:spPr>
          <a:xfrm rot="-5400000">
            <a:off x="-1885609" y="4492625"/>
            <a:ext cx="10961021" cy="0"/>
          </a:xfrm>
          <a:prstGeom prst="line">
            <a:avLst/>
          </a:prstGeom>
          <a:ln cap="flat" w="104775">
            <a:solidFill>
              <a:srgbClr val="00FF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604856" y="250868"/>
            <a:ext cx="1377941" cy="1090915"/>
          </a:xfrm>
          <a:custGeom>
            <a:avLst/>
            <a:gdLst/>
            <a:ahLst/>
            <a:cxnLst/>
            <a:rect r="r" b="b" t="t" l="l"/>
            <a:pathLst>
              <a:path h="1090915" w="1377941">
                <a:moveTo>
                  <a:pt x="0" y="0"/>
                </a:moveTo>
                <a:lnTo>
                  <a:pt x="1377942" y="0"/>
                </a:lnTo>
                <a:lnTo>
                  <a:pt x="1377942" y="1090914"/>
                </a:lnTo>
                <a:lnTo>
                  <a:pt x="0" y="10909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4601" r="0" b="-7494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4208888" y="1641160"/>
            <a:ext cx="478611" cy="367851"/>
          </a:xfrm>
          <a:prstGeom prst="rect">
            <a:avLst/>
          </a:prstGeom>
          <a:solidFill>
            <a:srgbClr val="00FF00"/>
          </a:solidFill>
        </p:spPr>
      </p:sp>
      <p:sp>
        <p:nvSpPr>
          <p:cNvPr name="AutoShape 6" id="6"/>
          <p:cNvSpPr/>
          <p:nvPr/>
        </p:nvSpPr>
        <p:spPr>
          <a:xfrm rot="0">
            <a:off x="10833868" y="1641160"/>
            <a:ext cx="444520" cy="367851"/>
          </a:xfrm>
          <a:prstGeom prst="rect">
            <a:avLst/>
          </a:prstGeom>
          <a:solidFill>
            <a:srgbClr val="00FF00"/>
          </a:solidFill>
        </p:spPr>
      </p:sp>
      <p:sp>
        <p:nvSpPr>
          <p:cNvPr name="AutoShape 7" id="7"/>
          <p:cNvSpPr/>
          <p:nvPr/>
        </p:nvSpPr>
        <p:spPr>
          <a:xfrm rot="0">
            <a:off x="4161263" y="6007666"/>
            <a:ext cx="507186" cy="428844"/>
          </a:xfrm>
          <a:prstGeom prst="rect">
            <a:avLst/>
          </a:prstGeom>
          <a:solidFill>
            <a:srgbClr val="00FF00"/>
          </a:solidFill>
        </p:spPr>
      </p:sp>
      <p:sp>
        <p:nvSpPr>
          <p:cNvPr name="TextBox 8" id="8"/>
          <p:cNvSpPr txBox="true"/>
          <p:nvPr/>
        </p:nvSpPr>
        <p:spPr>
          <a:xfrm rot="-5400000">
            <a:off x="-2904394" y="3578616"/>
            <a:ext cx="1151269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true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TARGET MARKET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849424" y="1501856"/>
            <a:ext cx="4784294" cy="3510777"/>
            <a:chOff x="0" y="0"/>
            <a:chExt cx="6379058" cy="468103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57150"/>
              <a:ext cx="768140" cy="865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00"/>
                </a:lnSpc>
              </a:pPr>
              <a:r>
                <a:rPr lang="en-US" sz="4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005501" y="135717"/>
              <a:ext cx="5373557" cy="45453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89"/>
                </a:lnSpc>
              </a:pPr>
              <a:r>
                <a:rPr lang="en-US" sz="3299" b="true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Geographic Segmentation</a:t>
              </a:r>
            </a:p>
            <a:p>
              <a:pPr algn="l">
                <a:lnSpc>
                  <a:spcPts val="3706"/>
                </a:lnSpc>
              </a:pPr>
            </a:p>
            <a:p>
              <a:pPr algn="l" marL="615602" indent="-307801" lvl="1">
                <a:lnSpc>
                  <a:spcPts val="3706"/>
                </a:lnSpc>
                <a:buFont typeface="Arial"/>
                <a:buChar char="•"/>
              </a:pPr>
              <a:r>
                <a:rPr lang="en-US" sz="2851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Bahadurabad</a:t>
              </a:r>
            </a:p>
            <a:p>
              <a:pPr algn="l" marL="615602" indent="-307801" lvl="1">
                <a:lnSpc>
                  <a:spcPts val="3706"/>
                </a:lnSpc>
                <a:buFont typeface="Arial"/>
                <a:buChar char="•"/>
              </a:pPr>
              <a:r>
                <a:rPr lang="en-US" sz="2851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Sharfabad</a:t>
              </a:r>
            </a:p>
            <a:p>
              <a:pPr algn="l" marL="615602" indent="-307801" lvl="1">
                <a:lnSpc>
                  <a:spcPts val="3706"/>
                </a:lnSpc>
                <a:buFont typeface="Arial"/>
                <a:buChar char="•"/>
              </a:pPr>
              <a:r>
                <a:rPr lang="en-US" sz="2851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Tariq Road</a:t>
              </a:r>
            </a:p>
            <a:p>
              <a:pPr algn="l" marL="615603" indent="-307802" lvl="1">
                <a:lnSpc>
                  <a:spcPts val="3706"/>
                </a:lnSpc>
                <a:buFont typeface="Arial"/>
                <a:buChar char="•"/>
              </a:pPr>
              <a:r>
                <a:rPr lang="en-US" sz="2851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P.E.C.H.S society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438190" y="1501856"/>
            <a:ext cx="5166666" cy="2639305"/>
            <a:chOff x="0" y="0"/>
            <a:chExt cx="6888888" cy="351907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57150"/>
              <a:ext cx="829532" cy="865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00"/>
                </a:lnSpc>
              </a:pPr>
              <a:r>
                <a:rPr lang="en-US" sz="4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085863" y="143193"/>
              <a:ext cx="5803025" cy="33758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89"/>
                </a:lnSpc>
              </a:pPr>
              <a:r>
                <a:rPr lang="en-US" sz="3299" b="true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Demographic Segmentation</a:t>
              </a:r>
            </a:p>
            <a:p>
              <a:pPr algn="l">
                <a:lnSpc>
                  <a:spcPts val="3866"/>
                </a:lnSpc>
              </a:pPr>
            </a:p>
            <a:p>
              <a:pPr algn="l" marL="642078" indent="-321039" lvl="1">
                <a:lnSpc>
                  <a:spcPts val="3866"/>
                </a:lnSpc>
                <a:buFont typeface="Arial"/>
                <a:buChar char="•"/>
              </a:pPr>
              <a:r>
                <a:rPr lang="en-US" sz="2973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Male: 10 - 45     </a:t>
              </a:r>
            </a:p>
            <a:p>
              <a:pPr algn="l" marL="642078" indent="-321039" lvl="1">
                <a:lnSpc>
                  <a:spcPts val="3866"/>
                </a:lnSpc>
                <a:buFont typeface="Arial"/>
                <a:buChar char="•"/>
              </a:pPr>
              <a:r>
                <a:rPr lang="en-US" sz="2973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female: 18 - 25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849424" y="5963044"/>
            <a:ext cx="5622353" cy="2131695"/>
            <a:chOff x="0" y="0"/>
            <a:chExt cx="7496471" cy="2842260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57150"/>
              <a:ext cx="902695" cy="865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00"/>
                </a:lnSpc>
              </a:pPr>
              <a:r>
                <a:rPr lang="en-US" sz="4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181634" y="114300"/>
              <a:ext cx="6314837" cy="27279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89"/>
                </a:lnSpc>
              </a:pPr>
              <a:r>
                <a:rPr lang="en-US" sz="3299" b="true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Psychographic Segmentation</a:t>
              </a:r>
              <a:r>
                <a:rPr lang="en-US" sz="3299" b="true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 </a:t>
              </a:r>
            </a:p>
            <a:p>
              <a:pPr algn="l">
                <a:lnSpc>
                  <a:spcPts val="3899"/>
                </a:lnSpc>
              </a:pPr>
            </a:p>
            <a:p>
              <a:pPr algn="l" marL="647698" indent="-323849" lvl="1">
                <a:lnSpc>
                  <a:spcPts val="389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Middle to upper class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619165" y="5963044"/>
            <a:ext cx="5510614" cy="1990090"/>
            <a:chOff x="0" y="0"/>
            <a:chExt cx="7347485" cy="2653454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57150"/>
              <a:ext cx="884754" cy="865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00"/>
                </a:lnSpc>
              </a:pPr>
              <a:r>
                <a:rPr lang="en-US" sz="4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158150" y="114300"/>
              <a:ext cx="6189335" cy="25391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89"/>
                </a:lnSpc>
              </a:pPr>
              <a:r>
                <a:rPr lang="en-US" sz="3299" b="true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Positioning</a:t>
              </a:r>
            </a:p>
            <a:p>
              <a:pPr algn="l">
                <a:lnSpc>
                  <a:spcPts val="3639"/>
                </a:lnSpc>
              </a:pPr>
            </a:p>
            <a:p>
              <a:pPr algn="l" marL="604519" indent="-302260" lvl="1">
                <a:lnSpc>
                  <a:spcPts val="363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One stop gaming solution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 rot="0">
            <a:off x="10942217" y="6007666"/>
            <a:ext cx="495973" cy="428844"/>
          </a:xfrm>
          <a:prstGeom prst="rect">
            <a:avLst/>
          </a:prstGeom>
          <a:solidFill>
            <a:srgbClr val="00FF00"/>
          </a:solid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35414" y="1479604"/>
            <a:ext cx="11110814" cy="2271241"/>
            <a:chOff x="0" y="0"/>
            <a:chExt cx="14814419" cy="302832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4814419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800"/>
                </a:lnSpc>
              </a:pPr>
              <a:r>
                <a:rPr lang="en-US" sz="9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Analysis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371096"/>
              <a:ext cx="14814419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71427" y="4200014"/>
            <a:ext cx="6895219" cy="1915272"/>
            <a:chOff x="0" y="0"/>
            <a:chExt cx="9193625" cy="255369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1610385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610385" y="218017"/>
              <a:ext cx="6911376" cy="7061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89"/>
                </a:lnSpc>
              </a:pPr>
              <a:r>
                <a:rPr lang="en-US" sz="3299" b="true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Strengths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610385" y="1246231"/>
              <a:ext cx="7583241" cy="13074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697" indent="-323848" lvl="1">
                <a:lnSpc>
                  <a:spcPts val="395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First mover advantage</a:t>
              </a:r>
            </a:p>
            <a:p>
              <a:pPr algn="l" marL="647697" indent="-323848" lvl="1">
                <a:lnSpc>
                  <a:spcPts val="395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Peer Funding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71427" y="6610157"/>
            <a:ext cx="7219394" cy="2397443"/>
            <a:chOff x="0" y="0"/>
            <a:chExt cx="9625859" cy="319659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1328024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625561" y="218017"/>
              <a:ext cx="5699554" cy="7061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89"/>
                </a:lnSpc>
              </a:pPr>
              <a:r>
                <a:rPr lang="en-US" sz="3299" b="true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Opportunities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625561" y="1228725"/>
              <a:ext cx="8000298" cy="196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697" indent="-323848" lvl="1">
                <a:lnSpc>
                  <a:spcPts val="395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Capitalize an uncontested Market</a:t>
              </a:r>
            </a:p>
            <a:p>
              <a:pPr algn="l" marL="647697" indent="-323848" lvl="1">
                <a:lnSpc>
                  <a:spcPts val="395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High Risk - Very High Reward)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787920" y="4200014"/>
            <a:ext cx="7139675" cy="1962468"/>
            <a:chOff x="0" y="0"/>
            <a:chExt cx="9519567" cy="2616624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9525"/>
              <a:ext cx="1555363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844802" y="218017"/>
              <a:ext cx="6675237" cy="7061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89"/>
                </a:lnSpc>
              </a:pPr>
              <a:r>
                <a:rPr lang="en-US" sz="3299" b="true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Weaknesses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844802" y="1309158"/>
              <a:ext cx="7674765" cy="13074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697" indent="-323848" lvl="1">
                <a:lnSpc>
                  <a:spcPts val="395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Slow Progress</a:t>
              </a:r>
            </a:p>
            <a:p>
              <a:pPr algn="l" marL="647697" indent="-323848" lvl="1">
                <a:lnSpc>
                  <a:spcPts val="395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Lack of Experience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787920" y="6610157"/>
            <a:ext cx="7471380" cy="2397443"/>
            <a:chOff x="0" y="0"/>
            <a:chExt cx="9961840" cy="3196590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9525"/>
              <a:ext cx="1254588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00FF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844802" y="159859"/>
              <a:ext cx="5384385" cy="7061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89"/>
                </a:lnSpc>
              </a:pPr>
              <a:r>
                <a:rPr lang="en-US" sz="32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  <a:r>
                <a:rPr lang="en-US" sz="3299" b="true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Threats</a:t>
              </a:r>
              <a:r>
                <a:rPr lang="en-US" sz="3299" b="true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844802" y="1228725"/>
              <a:ext cx="8117038" cy="196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697" indent="-323848" lvl="1">
                <a:lnSpc>
                  <a:spcPts val="395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Volatility in Internet quality</a:t>
              </a:r>
            </a:p>
            <a:p>
              <a:pPr algn="l" marL="647697" indent="-323848" lvl="1">
                <a:lnSpc>
                  <a:spcPts val="395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Electricity Problems, Economic Conditions)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 rot="0">
            <a:off x="1371427" y="3276326"/>
            <a:ext cx="15133451" cy="0"/>
          </a:xfrm>
          <a:prstGeom prst="line">
            <a:avLst/>
          </a:prstGeom>
          <a:ln cap="flat" w="104775">
            <a:solidFill>
              <a:srgbClr val="00FF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DAFUdtKWbPk</dc:identifier>
  <dcterms:modified xsi:type="dcterms:W3CDTF">2011-08-01T06:04:30Z</dcterms:modified>
  <cp:revision>1</cp:revision>
  <dc:title>Hitmarker 2 ppt</dc:title>
</cp:coreProperties>
</file>