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2"/>
  </p:notesMasterIdLst>
  <p:sldIdLst>
    <p:sldId id="311" r:id="rId2"/>
    <p:sldId id="458" r:id="rId3"/>
    <p:sldId id="459" r:id="rId4"/>
    <p:sldId id="460" r:id="rId5"/>
    <p:sldId id="461" r:id="rId6"/>
    <p:sldId id="463" r:id="rId7"/>
    <p:sldId id="462" r:id="rId8"/>
    <p:sldId id="464" r:id="rId9"/>
    <p:sldId id="490" r:id="rId10"/>
    <p:sldId id="466" r:id="rId11"/>
    <p:sldId id="467" r:id="rId12"/>
    <p:sldId id="468" r:id="rId13"/>
    <p:sldId id="267" r:id="rId14"/>
    <p:sldId id="469" r:id="rId15"/>
    <p:sldId id="470" r:id="rId16"/>
    <p:sldId id="465" r:id="rId17"/>
    <p:sldId id="471" r:id="rId18"/>
    <p:sldId id="472" r:id="rId19"/>
    <p:sldId id="280" r:id="rId20"/>
    <p:sldId id="285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249" autoAdjust="0"/>
  </p:normalViewPr>
  <p:slideViewPr>
    <p:cSldViewPr snapToGrid="0">
      <p:cViewPr varScale="1">
        <p:scale>
          <a:sx n="109" d="100"/>
          <a:sy n="109" d="100"/>
        </p:scale>
        <p:origin x="1758" y="96"/>
      </p:cViewPr>
      <p:guideLst/>
    </p:cSldViewPr>
  </p:slideViewPr>
  <p:outlineViewPr>
    <p:cViewPr>
      <p:scale>
        <a:sx n="33" d="100"/>
        <a:sy n="33" d="100"/>
      </p:scale>
      <p:origin x="0" y="-121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86A7654-4E2B-4822-BAE0-8BF48C8D095C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701400-B431-4047-89AC-DA61F7C3E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9C32AA-29E0-4558-BC14-174AC8456D6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846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 phases-----</a:t>
            </a:r>
          </a:p>
          <a:p>
            <a:pPr marL="228600" indent="-228600">
              <a:buAutoNum type="arabicParenR"/>
            </a:pPr>
            <a:r>
              <a:rPr lang="en-US" dirty="0"/>
              <a:t>All to all in each row.</a:t>
            </a:r>
          </a:p>
          <a:p>
            <a:pPr marL="0" indent="0">
              <a:buNone/>
            </a:pPr>
            <a:r>
              <a:rPr lang="en-US" dirty="0" err="1"/>
              <a:t>AlltoAll</a:t>
            </a:r>
            <a:r>
              <a:rPr lang="en-US" dirty="0"/>
              <a:t> in each column with word size= </a:t>
            </a:r>
            <a:r>
              <a:rPr lang="en-US" b="1" dirty="0"/>
              <a:t>sqrt(p) times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3668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 phases-----</a:t>
            </a:r>
          </a:p>
          <a:p>
            <a:pPr marL="228600" indent="-228600">
              <a:buAutoNum type="arabicParenR"/>
            </a:pPr>
            <a:r>
              <a:rPr lang="en-US" dirty="0"/>
              <a:t>All to all in each row.</a:t>
            </a:r>
          </a:p>
          <a:p>
            <a:pPr marL="0" indent="0">
              <a:buNone/>
            </a:pPr>
            <a:r>
              <a:rPr lang="en-US" dirty="0"/>
              <a:t>2) </a:t>
            </a:r>
            <a:r>
              <a:rPr lang="en-US" dirty="0" err="1"/>
              <a:t>AlltoAll</a:t>
            </a:r>
            <a:r>
              <a:rPr lang="en-US" dirty="0"/>
              <a:t> in each column with word size= </a:t>
            </a:r>
            <a:r>
              <a:rPr lang="en-US" b="1" dirty="0"/>
              <a:t>sqrt(p) times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736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 phases-----</a:t>
            </a:r>
          </a:p>
          <a:p>
            <a:pPr marL="228600" indent="-228600">
              <a:buAutoNum type="arabicParenR"/>
            </a:pPr>
            <a:r>
              <a:rPr lang="en-US" dirty="0"/>
              <a:t>All to all in each row.</a:t>
            </a:r>
          </a:p>
          <a:p>
            <a:pPr marL="0" indent="0">
              <a:buNone/>
            </a:pPr>
            <a:r>
              <a:rPr lang="en-US" dirty="0" err="1"/>
              <a:t>AlltoAll</a:t>
            </a:r>
            <a:r>
              <a:rPr lang="en-US" dirty="0"/>
              <a:t> in each column with word size= </a:t>
            </a:r>
            <a:r>
              <a:rPr lang="en-US" b="1" dirty="0"/>
              <a:t>sqrt(p) times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157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 p steps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communicating nodes exchange data in each dimension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Message size doubles in every iteration 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Reduction is performed by simply reversing the steps.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For example in first step: P1 will send (4,5,6,7) to P5 and P5 will send (0,1,2,3) to P1..Both </a:t>
            </a:r>
            <a:r>
              <a:rPr lang="en-US">
                <a:sym typeface="Wingdings" panose="05000000000000000000" pitchFamily="2" charset="2"/>
              </a:rPr>
              <a:t>reduce their </a:t>
            </a:r>
            <a:r>
              <a:rPr lang="en-US" dirty="0">
                <a:sym typeface="Wingdings" panose="05000000000000000000" pitchFamily="2" charset="2"/>
              </a:rPr>
              <a:t>contents by half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868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err="1"/>
              <a:t>Xoring</a:t>
            </a:r>
            <a:r>
              <a:rPr lang="en-US" b="0" dirty="0"/>
              <a:t> an id with 2^(dimension-1) gives partner in that dimension.</a:t>
            </a:r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3948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8438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6069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826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Re-write the  second portion to apply the formula.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3914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07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Permute the matrix</a:t>
            </a:r>
            <a:r>
              <a:rPr lang="en-US" dirty="0">
                <a:sym typeface="Wingdings" panose="05000000000000000000" pitchFamily="2" charset="2"/>
              </a:rPr>
              <a:t> use 2d block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625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Applications in different matrix operations including matrix multiplication and matrix-vector multiplication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252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Reduction: let’s say every node has generated different P random numbers. The problem is to sum the respective indices and store it to respective process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Solution: It is possible to use the communication links in the interconnection network more efficiently by performing all p one-to-all broadcasts simultaneously so that all messages traversing the same path at the same time are concatenated into a single message whose size is the sum of the sizes of individual messages.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5789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2292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any node my-id is the value or label of that node</a:t>
            </a:r>
          </a:p>
          <a:p>
            <a:r>
              <a:rPr lang="en-US" dirty="0"/>
              <a:t>The initial message to be broadcast is known locally as </a:t>
            </a:r>
            <a:r>
              <a:rPr lang="en-US" dirty="0" err="1"/>
              <a:t>my_msg</a:t>
            </a:r>
            <a:r>
              <a:rPr lang="en-US" dirty="0"/>
              <a:t> at each node</a:t>
            </a:r>
          </a:p>
          <a:p>
            <a:r>
              <a:rPr lang="en-US" dirty="0"/>
              <a:t>At the end of the procedure, each node stores the collection of all p messages in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9050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program that takes number of processes in the ring from user and generates the following output.</a:t>
            </a:r>
          </a:p>
          <a:p>
            <a:r>
              <a:rPr lang="en-US" dirty="0"/>
              <a:t>You can take help from the algorithm described in the book.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9517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1815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 is a list that can accumulate all the messages received one by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15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6786DC-9CAA-4B4D-BC78-E167C8D13E9E}" type="datetime1">
              <a:rPr lang="en-US" altLang="en-US" smtClean="0">
                <a:solidFill>
                  <a:srgbClr val="000000"/>
                </a:solidFill>
              </a:rPr>
              <a:t>3/27/2024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EB7319F-4077-44B4-9A6C-FEF1EF56DF1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0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467D33-A942-4589-AB26-C88470269047}" type="datetime1">
              <a:rPr lang="en-US" altLang="en-US" smtClean="0">
                <a:solidFill>
                  <a:srgbClr val="000000"/>
                </a:solidFill>
              </a:rPr>
              <a:t>3/27/2024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DD9B5E-5E25-4E56-873C-B3F4ABA5D6C2}" type="datetime1">
              <a:rPr lang="en-US" altLang="en-US" smtClean="0">
                <a:solidFill>
                  <a:srgbClr val="000000"/>
                </a:solidFill>
              </a:rPr>
              <a:t>3/27/2024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14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EEF074-E411-42B4-8F10-F7586D7429F6}" type="datetime1">
              <a:rPr lang="en-US" altLang="en-US" smtClean="0">
                <a:solidFill>
                  <a:srgbClr val="000000"/>
                </a:solidFill>
              </a:rPr>
              <a:t>3/27/2024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BF55B7-F9B5-48D6-BEEE-8C8B574CFF33}" type="datetime1">
              <a:rPr lang="en-US" altLang="en-US" smtClean="0">
                <a:solidFill>
                  <a:srgbClr val="000000"/>
                </a:solidFill>
              </a:rPr>
              <a:t>3/27/2024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37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392830-202C-41AD-A1E2-26215DE0A79C}" type="datetime1">
              <a:rPr lang="en-US" altLang="en-US" smtClean="0">
                <a:solidFill>
                  <a:srgbClr val="000000"/>
                </a:solidFill>
              </a:rPr>
              <a:t>3/27/2024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0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969594-FEC5-4584-A90A-CE397522EC2A}" type="datetime1">
              <a:rPr lang="en-US" altLang="en-US" smtClean="0">
                <a:solidFill>
                  <a:srgbClr val="000000"/>
                </a:solidFill>
              </a:rPr>
              <a:t>3/27/2024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17B6-24F4-4090-A44B-3393AA32DD5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2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315CEB-2FA7-464C-ABA3-3161AC989C41}" type="datetime1">
              <a:rPr lang="en-US" altLang="en-US" smtClean="0">
                <a:solidFill>
                  <a:srgbClr val="000000"/>
                </a:solidFill>
              </a:rPr>
              <a:t>3/27/2024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F4FB-256D-429C-81CA-F531534D614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4987331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6261" y="6322697"/>
            <a:ext cx="1348509" cy="370171"/>
          </a:xfrm>
        </p:spPr>
        <p:txBody>
          <a:bodyPr/>
          <a:lstStyle/>
          <a:p>
            <a:pPr>
              <a:defRPr/>
            </a:pPr>
            <a:fld id="{A9FF57F6-4922-48BC-8D31-20F6DEF960FB}" type="datetime1">
              <a:rPr lang="en-US" altLang="en-US" smtClean="0">
                <a:solidFill>
                  <a:srgbClr val="000000"/>
                </a:solidFill>
              </a:rPr>
              <a:t>3/27/2024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18" y="6322697"/>
            <a:ext cx="6227641" cy="365125"/>
          </a:xfrm>
        </p:spPr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88"/>
            <a:ext cx="702307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1" y="782633"/>
            <a:ext cx="584978" cy="365125"/>
          </a:xfrm>
        </p:spPr>
        <p:txBody>
          <a:bodyPr/>
          <a:lstStyle/>
          <a:p>
            <a:fld id="{C50AD498-1756-4FAA-884D-721A5EF92E8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120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43EE44-EC49-4390-9978-9E8BB47C94ED}" type="datetime1">
              <a:rPr lang="en-US" altLang="en-US" smtClean="0">
                <a:solidFill>
                  <a:srgbClr val="000000"/>
                </a:solidFill>
              </a:rPr>
              <a:t>3/27/2024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C59533-E7C0-4494-9DC9-3F44FD5B22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3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321" y="1280278"/>
            <a:ext cx="4126722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565" y="1281539"/>
            <a:ext cx="4126157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3010" y="6368709"/>
            <a:ext cx="1361760" cy="370171"/>
          </a:xfrm>
        </p:spPr>
        <p:txBody>
          <a:bodyPr/>
          <a:lstStyle/>
          <a:p>
            <a:pPr>
              <a:defRPr/>
            </a:pPr>
            <a:fld id="{4E442D24-CB67-4A9F-AB3C-C8F08BD2B7C6}" type="datetime1">
              <a:rPr lang="en-US" altLang="en-US" smtClean="0">
                <a:solidFill>
                  <a:srgbClr val="000000"/>
                </a:solidFill>
              </a:rPr>
              <a:t>3/27/2024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6365849"/>
            <a:ext cx="6236494" cy="365125"/>
          </a:xfrm>
        </p:spPr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11190"/>
            <a:ext cx="70230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162" y="782633"/>
            <a:ext cx="584978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468" y="142188"/>
            <a:ext cx="831030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75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536CB9-CF94-4902-AB49-33B8BA68C476}" type="datetime1">
              <a:rPr lang="en-US" altLang="en-US" smtClean="0">
                <a:solidFill>
                  <a:srgbClr val="000000"/>
                </a:solidFill>
              </a:rPr>
              <a:t>3/27/2024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6CBD27-9711-4E21-8679-3436A2D8D26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308771-9A10-4557-80EA-8741E051D689}" type="datetime1">
              <a:rPr lang="en-US" altLang="en-US" smtClean="0">
                <a:solidFill>
                  <a:srgbClr val="000000"/>
                </a:solidFill>
              </a:rPr>
              <a:t>3/27/2024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EDB-9B1E-42BE-B450-001CA8028EA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6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3BD5C8-CFAE-4B39-99FE-C7BBB0EE6596}" type="datetime1">
              <a:rPr lang="en-US" altLang="en-US" smtClean="0">
                <a:solidFill>
                  <a:srgbClr val="000000"/>
                </a:solidFill>
              </a:rPr>
              <a:t>3/27/2024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E3FF4A-040C-41DE-B92D-34437DBB1E14}" type="datetime1">
              <a:rPr lang="en-US" altLang="en-US" smtClean="0">
                <a:solidFill>
                  <a:srgbClr val="000000"/>
                </a:solidFill>
              </a:rPr>
              <a:t>3/27/2024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D973-3C1B-4A83-87AE-CB7A258334E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6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739F1F-1893-4A8C-9428-C646173E3FEB}" type="datetime1">
              <a:rPr lang="en-US" altLang="en-US" smtClean="0">
                <a:solidFill>
                  <a:srgbClr val="000000"/>
                </a:solidFill>
              </a:rPr>
              <a:t>3/27/2024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1426E4D-2F12-42DC-9E77-4F2E38723F6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247875-6FF3-488F-BED6-2445DC20C9CC}" type="datetime1">
              <a:rPr lang="en-US" altLang="en-US" smtClean="0">
                <a:solidFill>
                  <a:srgbClr val="000000"/>
                </a:solidFill>
              </a:rPr>
              <a:t>3/27/2024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2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3717" y="1320921"/>
            <a:ext cx="8229600" cy="4997450"/>
          </a:xfrm>
        </p:spPr>
        <p:txBody>
          <a:bodyPr>
            <a:normAutofit/>
          </a:bodyPr>
          <a:lstStyle/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4400" b="1" dirty="0">
                <a:solidFill>
                  <a:srgbClr val="0070C0"/>
                </a:solidFill>
              </a:rPr>
              <a:t>Parallel and Distributed Computing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4400" dirty="0">
                <a:solidFill>
                  <a:srgbClr val="0070C0"/>
                </a:solidFill>
              </a:rPr>
              <a:t>CS3006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endParaRPr lang="en-GB" sz="2800" dirty="0"/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3200" dirty="0"/>
              <a:t>Lecture 12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3200" b="1" dirty="0">
                <a:solidFill>
                  <a:srgbClr val="FF0000"/>
                </a:solidFill>
              </a:rPr>
              <a:t>Basic Communication Operations-II</a:t>
            </a:r>
          </a:p>
          <a:p>
            <a:pPr marL="0" indent="0" algn="r">
              <a:buFont typeface="Monotype Sorts" pitchFamily="-84" charset="2"/>
              <a:buNone/>
              <a:defRPr/>
            </a:pPr>
            <a:endParaRPr lang="en-GB" sz="1200" dirty="0">
              <a:solidFill>
                <a:srgbClr val="00B050"/>
              </a:solidFill>
            </a:endParaRPr>
          </a:p>
          <a:p>
            <a:pPr marL="0" indent="0" algn="r">
              <a:buFont typeface="Monotype Sorts" pitchFamily="-84" charset="2"/>
              <a:buNone/>
              <a:defRPr/>
            </a:pPr>
            <a:r>
              <a:rPr lang="en-GB" sz="1200" dirty="0"/>
              <a:t> 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cy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8C3E55-DBBB-4A49-923B-3C9C1EAD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1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(</a:t>
            </a:r>
            <a:r>
              <a:rPr lang="en-US" sz="2200" dirty="0"/>
              <a:t>All-to-All Broadcast on 2D </a:t>
            </a:r>
            <a:r>
              <a:rPr lang="en-US" sz="2200" dirty="0" err="1"/>
              <a:t>Mesh..Algorithm</a:t>
            </a:r>
            <a:r>
              <a:rPr lang="en-US" sz="2200" dirty="0"/>
              <a:t> 4.6</a:t>
            </a:r>
            <a:r>
              <a:rPr lang="en-US" sz="2200" b="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8"/>
            <a:ext cx="8323551" cy="46469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0AD498-1756-4FAA-884D-721A5EF92E83}" type="slidenum"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CDC74B2-D850-46B6-9EB4-A0085D855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88" y="1232951"/>
            <a:ext cx="7833522" cy="5482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1269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2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8"/>
            <a:ext cx="8323551" cy="46469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0AD498-1756-4FAA-884D-721A5EF92E83}" type="slidenum"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5A3D592A-BAF0-40C4-92EF-8421C8706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68" y="230111"/>
            <a:ext cx="7476314" cy="5924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8950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(</a:t>
            </a:r>
            <a:r>
              <a:rPr lang="en-US" sz="2200" dirty="0"/>
              <a:t>All-to-All Broadcast on 2D </a:t>
            </a:r>
            <a:r>
              <a:rPr lang="en-US" sz="2200" dirty="0" err="1"/>
              <a:t>Mesh..Algorithm</a:t>
            </a:r>
            <a:r>
              <a:rPr lang="en-US" sz="2200" dirty="0"/>
              <a:t> 4.6</a:t>
            </a:r>
            <a:r>
              <a:rPr lang="en-US" sz="2200" b="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8"/>
            <a:ext cx="8323551" cy="46469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0AD498-1756-4FAA-884D-721A5EF92E83}" type="slidenum"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CDC74B2-D850-46B6-9EB4-A0085D855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88" y="1232951"/>
            <a:ext cx="7833522" cy="5482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5291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2" name="Picture 4">
            <a:extLst>
              <a:ext uri="{FF2B5EF4-FFF2-40B4-BE49-F238E27FC236}">
                <a16:creationId xmlns:a16="http://schemas.microsoft.com/office/drawing/2014/main" id="{A162CD9C-DDB9-460B-A3AD-72E5276D4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230187"/>
            <a:ext cx="6105525" cy="639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A8A24B-589A-4FD1-9C1C-34BF3235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A0D34-5353-4961-BA5B-F9322315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13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(</a:t>
            </a:r>
            <a:r>
              <a:rPr lang="en-US" sz="2200" dirty="0"/>
              <a:t>All-to-All Broadcast on </a:t>
            </a:r>
            <a:r>
              <a:rPr lang="en-US" sz="2200" dirty="0" err="1"/>
              <a:t>HyperCube</a:t>
            </a:r>
            <a:r>
              <a:rPr lang="en-US" sz="2200" dirty="0"/>
              <a:t>..Algorithm 4.6</a:t>
            </a:r>
            <a:r>
              <a:rPr lang="en-US" sz="2200" b="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8"/>
            <a:ext cx="8323551" cy="46469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0AD498-1756-4FAA-884D-721A5EF92E83}" type="slidenum"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477372B-7901-437E-96F9-12C60B6F7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9" y="1893277"/>
            <a:ext cx="8226425" cy="383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9930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(</a:t>
            </a:r>
            <a:r>
              <a:rPr lang="en-US" sz="2200" dirty="0"/>
              <a:t>All-to-All Broadcast on </a:t>
            </a:r>
            <a:r>
              <a:rPr lang="en-US" sz="2200" dirty="0" err="1"/>
              <a:t>HyperCube</a:t>
            </a:r>
            <a:r>
              <a:rPr lang="en-US" sz="2200" dirty="0"/>
              <a:t>..Algorithm 4.6</a:t>
            </a:r>
            <a:r>
              <a:rPr lang="en-US" sz="2200" b="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8"/>
            <a:ext cx="8323551" cy="4646994"/>
          </a:xfrm>
        </p:spPr>
        <p:txBody>
          <a:bodyPr>
            <a:normAutofit/>
          </a:bodyPr>
          <a:lstStyle/>
          <a:p>
            <a:r>
              <a:rPr lang="en-US" dirty="0"/>
              <a:t>Same algorithm for linear ring is not possible as in one-to-all broadcast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0AD498-1756-4FAA-884D-721A5EF92E83}" type="slidenum"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095D1FB-DAE4-4CBE-9BB7-E769E48FE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7" y="2226946"/>
            <a:ext cx="8226425" cy="42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5367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(</a:t>
            </a:r>
            <a:r>
              <a:rPr lang="en-US" sz="2200" dirty="0"/>
              <a:t>All</a:t>
            </a:r>
            <a:r>
              <a:rPr lang="en-US" sz="2200" b="0" dirty="0"/>
              <a:t>-</a:t>
            </a:r>
            <a:r>
              <a:rPr lang="en-US" sz="2200" dirty="0"/>
              <a:t>to-All Broadcast and All-to-All Reduction</a:t>
            </a:r>
            <a:r>
              <a:rPr lang="en-US" sz="2200" b="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3890" y="1280277"/>
                <a:ext cx="8440880" cy="498733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Cost Estimation</a:t>
                </a:r>
              </a:p>
              <a:p>
                <a:r>
                  <a:rPr lang="en-US" dirty="0"/>
                  <a:t>Different on each infrastructure.</a:t>
                </a:r>
              </a:p>
              <a:p>
                <a:r>
                  <a:rPr lang="en-US" b="1" dirty="0"/>
                  <a:t>Linear Ring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 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r>
                  <a:rPr lang="en-US" b="1" dirty="0"/>
                  <a:t>Mesh</a:t>
                </a:r>
              </a:p>
              <a:p>
                <a:pPr lvl="1"/>
                <a:r>
                  <a:rPr lang="en-US" dirty="0"/>
                  <a:t>Total time for All-to-All broadcast in the first  phase	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𝒇𝒊𝒓𝒔𝒕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𝒑𝒉𝒂𝒔𝒆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ra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Total time for the second phase (note here m=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rad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m)</a:t>
                </a:r>
              </a:p>
              <a:p>
                <a:pPr lvl="2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𝑺𝒆𝒄𝒐𝒏𝒅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𝒑𝒉𝒂𝒔𝒆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rad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ra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b="1" dirty="0"/>
              </a:p>
              <a:p>
                <a:r>
                  <a:rPr lang="en-US" dirty="0"/>
                  <a:t>So, Total time=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ra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890" y="1280277"/>
                <a:ext cx="8440880" cy="4987331"/>
              </a:xfrm>
              <a:blipFill>
                <a:blip r:embed="rId3"/>
                <a:stretch>
                  <a:fillRect l="-1083" t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0AD498-1756-4FAA-884D-721A5EF92E83}" type="slidenum"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0993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(</a:t>
            </a:r>
            <a:r>
              <a:rPr lang="en-US" sz="2200" dirty="0"/>
              <a:t>All</a:t>
            </a:r>
            <a:r>
              <a:rPr lang="en-US" sz="2200" b="0" dirty="0"/>
              <a:t>-</a:t>
            </a:r>
            <a:r>
              <a:rPr lang="en-US" sz="2200" dirty="0"/>
              <a:t>to-All Broadcast and All-to-All Reduction</a:t>
            </a:r>
            <a:r>
              <a:rPr lang="en-US" sz="2200" b="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3890" y="1280277"/>
                <a:ext cx="8440880" cy="498733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Cost Estimation</a:t>
                </a:r>
              </a:p>
              <a:p>
                <a:r>
                  <a:rPr lang="en-US" dirty="0"/>
                  <a:t>Different on each infrastructure.</a:t>
                </a:r>
              </a:p>
              <a:p>
                <a:r>
                  <a:rPr lang="en-US" b="1" dirty="0"/>
                  <a:t>Hypercube (broadcast)</a:t>
                </a:r>
              </a:p>
              <a:p>
                <a:pPr lvl="1"/>
                <a:r>
                  <a:rPr lang="en-US" dirty="0"/>
                  <a:t>Communication in for 1st step: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Communication in for 2nd step: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Communication in for </a:t>
                </a:r>
                <a:r>
                  <a:rPr lang="en-US" dirty="0" err="1"/>
                  <a:t>ith</a:t>
                </a:r>
                <a:r>
                  <a:rPr lang="en-US" dirty="0"/>
                  <a:t> step: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r>
                  <a:rPr lang="en-US" sz="2800" dirty="0"/>
                  <a:t>Total Cost=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3200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3200" b="0" i="1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3200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890" y="1280277"/>
                <a:ext cx="8440880" cy="4987331"/>
              </a:xfrm>
              <a:blipFill>
                <a:blip r:embed="rId3"/>
                <a:stretch>
                  <a:fillRect l="-1083" t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0AD498-1756-4FAA-884D-721A5EF92E83}" type="slidenum"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0087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(</a:t>
            </a:r>
            <a:r>
              <a:rPr lang="en-US" sz="2200" dirty="0"/>
              <a:t>All</a:t>
            </a:r>
            <a:r>
              <a:rPr lang="en-US" sz="2200" b="0" dirty="0"/>
              <a:t>-</a:t>
            </a:r>
            <a:r>
              <a:rPr lang="en-US" sz="2200" dirty="0"/>
              <a:t>to-All Broadcast and All-to-All Reduction</a:t>
            </a:r>
            <a:r>
              <a:rPr lang="en-US" sz="2200" b="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3890" y="1280277"/>
                <a:ext cx="8440880" cy="498733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Cost Estimation</a:t>
                </a:r>
                <a:endParaRPr lang="en-US" dirty="0"/>
              </a:p>
              <a:p>
                <a:pPr lvl="1"/>
                <a:r>
                  <a:rPr lang="en-US" sz="2400" dirty="0"/>
                  <a:t>Total Cost=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Simplify the equation</a:t>
                </a:r>
              </a:p>
              <a:p>
                <a:pPr lvl="1"/>
                <a:r>
                  <a:rPr lang="en-US" sz="2800" dirty="0"/>
                  <a:t>HINT: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/>
                  <a:t> + ……+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2800" dirty="0"/>
                  <a:t> ]</a:t>
                </a:r>
              </a:p>
              <a:p>
                <a:pPr lvl="1"/>
                <a:endParaRPr lang="en-US" sz="2800" dirty="0"/>
              </a:p>
              <a:p>
                <a:pPr lvl="1"/>
                <a:endParaRPr lang="en-US" sz="2800" dirty="0"/>
              </a:p>
              <a:p>
                <a:pPr lvl="1"/>
                <a:r>
                  <a:rPr lang="en-US" sz="2800" dirty="0"/>
                  <a:t>Answer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func>
                      <m:func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func>
                    <m:r>
                      <a:rPr lang="en-US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890" y="1280277"/>
                <a:ext cx="8440880" cy="4987331"/>
              </a:xfrm>
              <a:blipFill>
                <a:blip r:embed="rId3"/>
                <a:stretch>
                  <a:fillRect l="-1083" t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0AD498-1756-4FAA-884D-721A5EF92E83}" type="slidenum"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9881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9799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09" y="967417"/>
            <a:ext cx="2834152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>
                <a:solidFill>
                  <a:srgbClr val="FEFFFF"/>
                </a:solidFill>
              </a:rPr>
              <a:t>Questions</a:t>
            </a:r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4053016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81864" y="5202719"/>
            <a:ext cx="487883" cy="517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50AD498-1756-4FAA-884D-721A5EF92E83}" type="slidenum">
              <a:rPr lang="en-US" altLang="en-US" smtClean="0"/>
              <a:pPr>
                <a:spcAft>
                  <a:spcPts val="600"/>
                </a:spcAft>
              </a:pPr>
              <a:t>19</a:t>
            </a:fld>
            <a:endParaRPr lang="en-US" altLang="en-US"/>
          </a:p>
        </p:txBody>
      </p:sp>
      <p:pic>
        <p:nvPicPr>
          <p:cNvPr id="10" name="Graphic 9" descr="Help">
            <a:extLst>
              <a:ext uri="{FF2B5EF4-FFF2-40B4-BE49-F238E27FC236}">
                <a16:creationId xmlns:a16="http://schemas.microsoft.com/office/drawing/2014/main" id="{1545BE9E-711D-438E-B83C-21C83592E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483319" y="972342"/>
            <a:ext cx="4230377" cy="423037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5209" y="6135808"/>
            <a:ext cx="256659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en-US" kern="1200" smtClean="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CS3006 - Spring 2024</a:t>
            </a:r>
            <a:endParaRPr lang="en-US" altLang="en-US" kern="1200">
              <a:solidFill>
                <a:srgbClr val="FE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66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796" y="1864865"/>
            <a:ext cx="6098663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200" b="0" dirty="0"/>
              <a:t>All-to-All Broadcast and All-to-All Reduction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3863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62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5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411452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945" y="3485923"/>
            <a:ext cx="5848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0AD498-1756-4FAA-884D-721A5EF92E83}" type="slidenum"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9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9796" y="6135808"/>
            <a:ext cx="51271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982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B38B-89BC-41E9-B368-C232B1E4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596C9-EC0E-473B-9040-9141FE961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1200" dirty="0"/>
              <a:t>https://www.cs.purdue.edu/homes/ayg/book/Slides</a:t>
            </a:r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F1654-BAB9-49DC-9764-06648772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9F195-4810-4C81-BC32-016D2AD2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811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(</a:t>
            </a:r>
            <a:r>
              <a:rPr lang="en-US" sz="2200" dirty="0"/>
              <a:t>All-to-All Broadcast and All-to-All Reduction</a:t>
            </a:r>
            <a:r>
              <a:rPr lang="en-US" sz="2200" b="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All-to-All</a:t>
            </a:r>
            <a:r>
              <a:rPr lang="en-US" dirty="0"/>
              <a:t> </a:t>
            </a:r>
            <a:r>
              <a:rPr lang="en-US" b="1" dirty="0"/>
              <a:t>Broadcast</a:t>
            </a:r>
          </a:p>
          <a:p>
            <a:r>
              <a:rPr lang="en-US" dirty="0"/>
              <a:t>A generalization to of one-to-all broadcast.</a:t>
            </a:r>
          </a:p>
          <a:p>
            <a:r>
              <a:rPr lang="en-US" dirty="0"/>
              <a:t>Every process broadcasts m-word message.</a:t>
            </a:r>
          </a:p>
          <a:p>
            <a:pPr lvl="1"/>
            <a:r>
              <a:rPr lang="en-US" dirty="0"/>
              <a:t>The broadcast-message for each of the processes can be different than others 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All-to-All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ea typeface="+mj-ea"/>
                <a:cs typeface="+mj-cs"/>
              </a:rPr>
              <a:t> </a:t>
            </a:r>
            <a:r>
              <a:rPr lang="en-US" b="1" dirty="0"/>
              <a:t>Reduction </a:t>
            </a:r>
          </a:p>
          <a:p>
            <a:r>
              <a:rPr lang="en-US" dirty="0"/>
              <a:t>Dual of all-to-all broadcast</a:t>
            </a:r>
          </a:p>
          <a:p>
            <a:r>
              <a:rPr lang="en-US" dirty="0"/>
              <a:t>Each node is the destination of an all-to-one reduction out of total P reductions.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0AD498-1756-4FAA-884D-721A5EF92E83}" type="slidenum"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556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(</a:t>
            </a:r>
            <a:r>
              <a:rPr lang="en-US" sz="2200" dirty="0"/>
              <a:t>All-to-All Broadcast and All-to-All Reduction</a:t>
            </a:r>
            <a:r>
              <a:rPr lang="en-US" sz="2200" b="0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0AD498-1756-4FAA-884D-721A5EF92E83}" type="slidenum"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A596F895-6D3A-42C4-AE3E-7FF91C110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00" y="1294935"/>
            <a:ext cx="8514944" cy="320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81B1D9-1F2E-4E1F-B5D9-D62DBAC0F9B7}"/>
              </a:ext>
            </a:extLst>
          </p:cNvPr>
          <p:cNvSpPr txBox="1"/>
          <p:nvPr/>
        </p:nvSpPr>
        <p:spPr>
          <a:xfrm>
            <a:off x="593889" y="4941277"/>
            <a:ext cx="7758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naïve Broadcast method may be performing </a:t>
            </a:r>
            <a:r>
              <a:rPr lang="en-US" b="1" dirty="0"/>
              <a:t>P</a:t>
            </a:r>
            <a:r>
              <a:rPr lang="en-US" dirty="0"/>
              <a:t> one-to-all broadcasts. This will result </a:t>
            </a:r>
            <a:r>
              <a:rPr lang="en-US" b="1" dirty="0"/>
              <a:t>P( log(p)(t(s) + mt(w)) )</a:t>
            </a:r>
            <a:r>
              <a:rPr lang="en-US" dirty="0"/>
              <a:t> communication time. </a:t>
            </a:r>
          </a:p>
          <a:p>
            <a:r>
              <a:rPr lang="en-US" b="1" dirty="0"/>
              <a:t>Solution?</a:t>
            </a:r>
          </a:p>
        </p:txBody>
      </p:sp>
    </p:spTree>
    <p:extLst>
      <p:ext uri="{BB962C8B-B14F-4D97-AF65-F5344CB8AC3E}">
        <p14:creationId xmlns:p14="http://schemas.microsoft.com/office/powerpoint/2010/main" val="1510906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89434"/>
            <a:ext cx="8323551" cy="815755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sz="2400" dirty="0"/>
              <a:t>Linear Ring Broadcast</a:t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endParaRPr lang="en-US" sz="22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0AD498-1756-4FAA-884D-721A5EF92E83}" type="slidenum"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08A0D83-AA52-47FA-B4C1-DD8127943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9" y="457200"/>
            <a:ext cx="8122383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855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89434"/>
            <a:ext cx="8323551" cy="815755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sz="2400" dirty="0"/>
              <a:t>Linear Ring Broadcast</a:t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endParaRPr lang="en-US" sz="22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0AD498-1756-4FAA-884D-721A5EF92E83}" type="slidenum"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79D74E5-2E8A-430F-8E94-97540C77A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00" y="1225187"/>
            <a:ext cx="8579244" cy="4987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7470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645106"/>
            <a:ext cx="3841989" cy="125989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</a:pPr>
            <a:r>
              <a:rPr lang="en-US" sz="2500"/>
              <a:t>Linear Ring Broadcast</a:t>
            </a:r>
            <a:br>
              <a:rPr lang="en-US" sz="2500"/>
            </a:br>
            <a:r>
              <a:rPr lang="en-US" sz="2500"/>
              <a:t> </a:t>
            </a:r>
            <a:br>
              <a:rPr lang="en-US" sz="2500"/>
            </a:br>
            <a:endParaRPr lang="en-US" sz="2500" b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918" y="2133600"/>
            <a:ext cx="3841989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Home Task  (graded as extra bonus)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7AD1EC-59BF-4E15-BDC5-7E3727113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165" y="422909"/>
            <a:ext cx="4789042" cy="5901141"/>
          </a:xfrm>
          <a:prstGeom prst="rect">
            <a:avLst/>
          </a:prstGeom>
        </p:spPr>
      </p:pic>
      <p:sp>
        <p:nvSpPr>
          <p:cNvPr id="15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61223"/>
            <a:ext cx="77852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135" y="6133610"/>
            <a:ext cx="584825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0AD498-1756-4FAA-884D-721A5EF92E83}" type="slidenum">
              <a:rPr kumimoji="0" lang="en-US" altLang="en-US" sz="19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9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5687" y="6135808"/>
            <a:ext cx="5714999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703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(</a:t>
            </a:r>
            <a:r>
              <a:rPr lang="en-US" sz="2200" dirty="0"/>
              <a:t>All-to-All Broadcast and All-to-All Reduction</a:t>
            </a:r>
            <a:r>
              <a:rPr lang="en-US" sz="2200" b="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8"/>
            <a:ext cx="8323551" cy="4646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Linear Array or Ring</a:t>
            </a:r>
          </a:p>
          <a:p>
            <a:r>
              <a:rPr lang="en-US" b="1" dirty="0"/>
              <a:t>Reduction</a:t>
            </a:r>
          </a:p>
          <a:p>
            <a:pPr lvl="1"/>
            <a:r>
              <a:rPr lang="en-US" dirty="0"/>
              <a:t>Draw an All-to-All Broadcast on a P-node linear ring</a:t>
            </a:r>
          </a:p>
          <a:p>
            <a:pPr lvl="1"/>
            <a:r>
              <a:rPr lang="en-US" dirty="0"/>
              <a:t>Reverse the directions in each foreach of the step without changing message</a:t>
            </a:r>
          </a:p>
          <a:p>
            <a:pPr lvl="1"/>
            <a:r>
              <a:rPr lang="en-US" dirty="0"/>
              <a:t>After each communication step, combine messages having same broadcast destination with associative operator.</a:t>
            </a:r>
          </a:p>
          <a:p>
            <a:pPr lvl="1"/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Now, Its your turn to draw?</a:t>
            </a:r>
          </a:p>
          <a:p>
            <a:pPr lvl="1"/>
            <a:r>
              <a:rPr lang="en-US" b="1" dirty="0"/>
              <a:t>Draw an All-to-All Broadcast on a 4-node linear ring</a:t>
            </a:r>
          </a:p>
          <a:p>
            <a:pPr lvl="1"/>
            <a:r>
              <a:rPr lang="en-US" b="1" dirty="0"/>
              <a:t>Reverse the directions and combine the results using ‘SUM’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0AD498-1756-4FAA-884D-721A5EF92E83}" type="slidenum"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2795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448589"/>
            <a:ext cx="8323551" cy="815755"/>
          </a:xfrm>
        </p:spPr>
        <p:txBody>
          <a:bodyPr>
            <a:normAutofit fontScale="90000"/>
          </a:bodyPr>
          <a:lstStyle/>
          <a:p>
            <a:pPr marL="0" indent="0" algn="ctr"/>
            <a:r>
              <a:rPr lang="en-US" sz="2400" dirty="0"/>
              <a:t>Linear Ring Reduction</a:t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endParaRPr lang="en-US" sz="2200" b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7A94F-829C-4739-9C6F-8AC05657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4AA17DE9-49CF-4391-838F-BB73DF7968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6" y="1380931"/>
            <a:ext cx="8947624" cy="4941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9346839"/>
      </p:ext>
    </p:extLst>
  </p:cSld>
  <p:clrMapOvr>
    <a:masterClrMapping/>
  </p:clrMapOvr>
</p:sld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715</Words>
  <Application>Microsoft Office PowerPoint</Application>
  <PresentationFormat>On-screen Show (4:3)</PresentationFormat>
  <Paragraphs>158</Paragraphs>
  <Slides>20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Century Gothic</vt:lpstr>
      <vt:lpstr>Monotype Sorts</vt:lpstr>
      <vt:lpstr>Wingdings</vt:lpstr>
      <vt:lpstr>Wingdings 3</vt:lpstr>
      <vt:lpstr>1_Wisp</vt:lpstr>
      <vt:lpstr>PowerPoint Presentation</vt:lpstr>
      <vt:lpstr>All-to-All Broadcast and All-to-All Reduction</vt:lpstr>
      <vt:lpstr>Basic Communication Operations  (All-to-All Broadcast and All-to-All Reduction)</vt:lpstr>
      <vt:lpstr>Basic Communication Operations  (All-to-All Broadcast and All-to-All Reduction)</vt:lpstr>
      <vt:lpstr>Linear Ring Broadcast   </vt:lpstr>
      <vt:lpstr>Linear Ring Broadcast   </vt:lpstr>
      <vt:lpstr>Linear Ring Broadcast   </vt:lpstr>
      <vt:lpstr>Basic Communication Operations  (All-to-All Broadcast and All-to-All Reduction)</vt:lpstr>
      <vt:lpstr>Linear Ring Reduction   </vt:lpstr>
      <vt:lpstr>Basic Communication Operations  (All-to-All Broadcast on 2D Mesh..Algorithm 4.6)</vt:lpstr>
      <vt:lpstr>PowerPoint Presentation</vt:lpstr>
      <vt:lpstr>Basic Communication Operations  (All-to-All Broadcast on 2D Mesh..Algorithm 4.6)</vt:lpstr>
      <vt:lpstr>PowerPoint Presentation</vt:lpstr>
      <vt:lpstr>Basic Communication Operations  (All-to-All Broadcast on HyperCube..Algorithm 4.6)</vt:lpstr>
      <vt:lpstr>Basic Communication Operations  (All-to-All Broadcast on HyperCube..Algorithm 4.6)</vt:lpstr>
      <vt:lpstr>Basic Communication Operations  (All-to-All Broadcast and All-to-All Reduction)</vt:lpstr>
      <vt:lpstr>Basic Communication Operations  (All-to-All Broadcast and All-to-All Reduction)</vt:lpstr>
      <vt:lpstr>Basic Communication Operations  (All-to-All Broadcast and All-to-All Reduction)</vt:lpstr>
      <vt:lpstr>Questions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CS416 – Parallel and Distributed Computing</dc:title>
  <dc:creator>Muhammad Husnain</dc:creator>
  <cp:lastModifiedBy>Zeeshan Ali Khan</cp:lastModifiedBy>
  <cp:revision>80</cp:revision>
  <dcterms:created xsi:type="dcterms:W3CDTF">2020-03-08T08:05:32Z</dcterms:created>
  <dcterms:modified xsi:type="dcterms:W3CDTF">2024-03-27T03:28:19Z</dcterms:modified>
</cp:coreProperties>
</file>