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4"/>
  </p:notesMasterIdLst>
  <p:sldIdLst>
    <p:sldId id="341" r:id="rId2"/>
    <p:sldId id="342" r:id="rId3"/>
    <p:sldId id="281" r:id="rId4"/>
    <p:sldId id="283" r:id="rId5"/>
    <p:sldId id="344" r:id="rId6"/>
    <p:sldId id="326" r:id="rId7"/>
    <p:sldId id="327" r:id="rId8"/>
    <p:sldId id="343" r:id="rId9"/>
    <p:sldId id="328" r:id="rId10"/>
    <p:sldId id="329" r:id="rId11"/>
    <p:sldId id="330" r:id="rId12"/>
    <p:sldId id="332" r:id="rId13"/>
    <p:sldId id="333" r:id="rId14"/>
    <p:sldId id="331" r:id="rId15"/>
    <p:sldId id="334" r:id="rId16"/>
    <p:sldId id="335" r:id="rId17"/>
    <p:sldId id="336" r:id="rId18"/>
    <p:sldId id="337" r:id="rId19"/>
    <p:sldId id="338" r:id="rId20"/>
    <p:sldId id="339" r:id="rId21"/>
    <p:sldId id="345" r:id="rId22"/>
    <p:sldId id="280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364" autoAdjust="0"/>
  </p:normalViewPr>
  <p:slideViewPr>
    <p:cSldViewPr snapToGrid="0">
      <p:cViewPr varScale="1">
        <p:scale>
          <a:sx n="109" d="100"/>
          <a:sy n="109" d="100"/>
        </p:scale>
        <p:origin x="1758" y="102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468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is fast but memory isn’t, which is a mismatch in context of parallel programming.</a:t>
            </a:r>
          </a:p>
          <a:p>
            <a:r>
              <a:rPr lang="en-US" dirty="0"/>
              <a:t>Solution: parallel platform (increased bandwidth to memory) and combination or collection of caches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13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28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Electronic engineering vs Software development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84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Electronic engineering vs Software development </a:t>
            </a:r>
          </a:p>
          <a:p>
            <a:r>
              <a:rPr lang="en-US" dirty="0"/>
              <a:t>Graphics Processing Unit: GPU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32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DLSF—Distributed Load Sharing facility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25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DLSF—Distributed Load Sharing facility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35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Worlds largest stock exchange in </a:t>
            </a:r>
            <a:r>
              <a:rPr lang="en-US" dirty="0" err="1"/>
              <a:t>Newyork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02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(NIDS) are responsible for monitoring traffic on packet level. intrusion= disturbance</a:t>
            </a:r>
          </a:p>
          <a:p>
            <a:r>
              <a:rPr lang="en-US" dirty="0"/>
              <a:t>Convolutions, Rendering(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graphics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process by which an abstract description of a scene is converted to an image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90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Coupling and cohesion in terms of Data and operations on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63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0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and when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51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Parallelism requires time and effort</a:t>
            </a:r>
          </a:p>
          <a:p>
            <a:r>
              <a:rPr lang="en-US" dirty="0"/>
              <a:t>If uniprocessor is so fast why we need parallel computing?</a:t>
            </a:r>
          </a:p>
          <a:p>
            <a:r>
              <a:rPr lang="en-US" dirty="0"/>
              <a:t>Good but it is just not enough because of physical and computational limitations</a:t>
            </a:r>
          </a:p>
          <a:p>
            <a:r>
              <a:rPr lang="en-US" dirty="0"/>
              <a:t>Solution: Standardized parallel programming environment, libraries and hardware</a:t>
            </a:r>
          </a:p>
          <a:p>
            <a:endParaRPr lang="en-US" dirty="0"/>
          </a:p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706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7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576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30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Ultra large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scale integration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(ULSI) is the process of embedding millions of transistors on a single silicon semiconductor microchip.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31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efficient solutions:  parallel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9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844AA5-E1F5-4EB3-BF60-370BA35F21A6}" type="datetime1">
              <a:rPr lang="en-US" altLang="en-US" smtClean="0">
                <a:solidFill>
                  <a:srgbClr val="000000"/>
                </a:solidFill>
              </a:rPr>
              <a:t>1/19/2024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457D3C-F1B0-483C-A7FC-5E6E3FF11737}" type="datetime1">
              <a:rPr lang="en-US" altLang="en-US" smtClean="0">
                <a:solidFill>
                  <a:srgbClr val="000000"/>
                </a:solidFill>
              </a:rPr>
              <a:t>1/19/2024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B1181F-D935-4AE4-9134-A1A5E26E5A9E}" type="datetime1">
              <a:rPr lang="en-US" altLang="en-US" smtClean="0">
                <a:solidFill>
                  <a:srgbClr val="000000"/>
                </a:solidFill>
              </a:rPr>
              <a:t>1/19/2024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13034D-4D38-48E5-B02D-63BD9F749CD6}" type="datetime1">
              <a:rPr lang="en-US" altLang="en-US" smtClean="0">
                <a:solidFill>
                  <a:srgbClr val="000000"/>
                </a:solidFill>
              </a:rPr>
              <a:t>1/19/2024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6E932D-772D-4144-BB65-A7EEB34D290E}" type="datetime1">
              <a:rPr lang="en-US" altLang="en-US" smtClean="0">
                <a:solidFill>
                  <a:srgbClr val="000000"/>
                </a:solidFill>
              </a:rPr>
              <a:t>1/19/2024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D30374-CBC1-4994-9F9C-578D879C384F}" type="datetime1">
              <a:rPr lang="en-US" altLang="en-US" smtClean="0">
                <a:solidFill>
                  <a:srgbClr val="000000"/>
                </a:solidFill>
              </a:rPr>
              <a:t>1/19/2024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6F0012-390F-485A-90CD-CFFFA7E2E308}" type="datetime1">
              <a:rPr lang="en-US" altLang="en-US" smtClean="0">
                <a:solidFill>
                  <a:srgbClr val="000000"/>
                </a:solidFill>
              </a:rPr>
              <a:t>1/19/2024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44CB30-9DBA-4B72-B8BB-3F2EF70E3747}" type="datetime1">
              <a:rPr lang="en-US" altLang="en-US" smtClean="0">
                <a:solidFill>
                  <a:srgbClr val="000000"/>
                </a:solidFill>
              </a:rPr>
              <a:t>1/19/2024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fld id="{AEBC3EFE-F020-4E8E-B36F-A43ABC313B99}" type="datetime1">
              <a:rPr lang="en-US" altLang="en-US" smtClean="0">
                <a:solidFill>
                  <a:srgbClr val="000000"/>
                </a:solidFill>
              </a:rPr>
              <a:t>1/19/2024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971CBA-4C64-4242-9849-82EAFDA94F43}" type="datetime1">
              <a:rPr lang="en-US" altLang="en-US" smtClean="0">
                <a:solidFill>
                  <a:srgbClr val="000000"/>
                </a:solidFill>
              </a:rPr>
              <a:t>1/19/2024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fld id="{7D393F7F-A912-4529-9816-1C6297AEE7D4}" type="datetime1">
              <a:rPr lang="en-US" altLang="en-US" smtClean="0">
                <a:solidFill>
                  <a:srgbClr val="000000"/>
                </a:solidFill>
              </a:rPr>
              <a:t>1/19/2024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CB5552-8842-4E65-B4E6-0650CC491E23}" type="datetime1">
              <a:rPr lang="en-US" altLang="en-US" smtClean="0">
                <a:solidFill>
                  <a:srgbClr val="000000"/>
                </a:solidFill>
              </a:rPr>
              <a:t>1/19/2024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6AAE3-2EAA-4B31-B796-B90FB58D3798}" type="datetime1">
              <a:rPr lang="en-US" altLang="en-US" smtClean="0">
                <a:solidFill>
                  <a:srgbClr val="000000"/>
                </a:solidFill>
              </a:rPr>
              <a:t>1/19/2024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76F7E8-1CAA-4EB0-8EC0-3413E9898405}" type="datetime1">
              <a:rPr lang="en-US" altLang="en-US" smtClean="0">
                <a:solidFill>
                  <a:srgbClr val="000000"/>
                </a:solidFill>
              </a:rPr>
              <a:t>1/19/2024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5C8D88-AB2B-4FA9-82DF-47A564A05011}" type="datetime1">
              <a:rPr lang="en-US" altLang="en-US" smtClean="0">
                <a:solidFill>
                  <a:srgbClr val="000000"/>
                </a:solidFill>
              </a:rPr>
              <a:t>1/19/2024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23202D-0C37-4838-A23C-4B02EE5ABB1D}" type="datetime1">
              <a:rPr lang="en-US" altLang="en-US" smtClean="0">
                <a:solidFill>
                  <a:srgbClr val="000000"/>
                </a:solidFill>
              </a:rPr>
              <a:t>1/19/2024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909460-F416-439F-A692-61EA717A677E}" type="datetime1">
              <a:rPr lang="en-US" altLang="en-US" smtClean="0">
                <a:solidFill>
                  <a:srgbClr val="000000"/>
                </a:solidFill>
              </a:rPr>
              <a:t>1/19/2024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3717" y="1320921"/>
            <a:ext cx="8229600" cy="4997450"/>
          </a:xfrm>
        </p:spPr>
        <p:txBody>
          <a:bodyPr>
            <a:normAutofit lnSpcReduction="10000"/>
          </a:bodyPr>
          <a:lstStyle/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b="1" dirty="0">
                <a:solidFill>
                  <a:srgbClr val="0070C0"/>
                </a:solidFill>
              </a:rPr>
              <a:t>Parallel and Distributed Computing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dirty="0">
                <a:solidFill>
                  <a:srgbClr val="0070C0"/>
                </a:solidFill>
              </a:rPr>
              <a:t>CS3006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endParaRPr lang="en-GB" sz="2800" dirty="0"/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dirty="0"/>
              <a:t>Lecture 1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b="1" dirty="0">
                <a:solidFill>
                  <a:srgbClr val="FF0000"/>
                </a:solidFill>
              </a:rPr>
              <a:t>Introduction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endParaRPr lang="en-GB" sz="3200" dirty="0"/>
          </a:p>
          <a:p>
            <a:pPr marL="0" indent="0" algn="r">
              <a:buFont typeface="Monotype Sorts" pitchFamily="-84" charset="2"/>
              <a:buNone/>
              <a:defRPr/>
            </a:pPr>
            <a:endParaRPr lang="en-GB" sz="1200" dirty="0">
              <a:solidFill>
                <a:srgbClr val="00B050"/>
              </a:solidFill>
            </a:endParaRPr>
          </a:p>
          <a:p>
            <a:pPr marL="0" indent="0" algn="r">
              <a:buFont typeface="Monotype Sorts" pitchFamily="-84" charset="2"/>
              <a:buNone/>
              <a:defRPr/>
            </a:pPr>
            <a:r>
              <a:rPr lang="en-GB" sz="1200" dirty="0"/>
              <a:t> 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cy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72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Motivating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" y="1280277"/>
            <a:ext cx="9025858" cy="52322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Moore’s Law </a:t>
            </a: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Why doubling the transistors does not doubles the speed? </a:t>
            </a:r>
          </a:p>
          <a:p>
            <a:pPr lvl="1"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answer is increase in number of transistor per processor is due to multi-core CPU’s.</a:t>
            </a:r>
          </a:p>
          <a:p>
            <a:pPr lvl="1"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means, to follow Moore’s law,  companies had to:</a:t>
            </a:r>
          </a:p>
          <a:p>
            <a:pPr lvl="2"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Introduce ULSI( ultra  large-scale integrations) </a:t>
            </a:r>
          </a:p>
          <a:p>
            <a:pPr lvl="2"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multi-core processing era.</a:t>
            </a: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Will Moore’s law hold forever?</a:t>
            </a:r>
          </a:p>
          <a:p>
            <a:pPr lvl="1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Adding multiple cores on single chip causes heat issues.</a:t>
            </a:r>
          </a:p>
          <a:p>
            <a:pPr lvl="1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Furthermore, increasing the number of cores, may not be able to increase speeds [Due to inter-process interactions].</a:t>
            </a:r>
          </a:p>
          <a:p>
            <a:pPr lvl="1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Moreover, transistors would eventually reach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limits of miniaturization at atomic levels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lvl="1" algn="just"/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 algn="just">
              <a:buNone/>
            </a:pPr>
            <a:endParaRPr lang="en-US" dirty="0"/>
          </a:p>
          <a:p>
            <a:pPr lvl="1" algn="just"/>
            <a:endParaRPr lang="en-US" altLang="en-US" dirty="0"/>
          </a:p>
          <a:p>
            <a:pPr algn="just">
              <a:buNone/>
            </a:pPr>
            <a:endParaRPr lang="en-US" altLang="en-US" sz="10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2A8B-6D4E-427F-BB5A-12739D70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1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Motivating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" y="1280277"/>
            <a:ext cx="9025858" cy="52322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Moore’s Law </a:t>
            </a: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So, we must look for efficient parallel software solutions to fulfill our future computational needs.</a:t>
            </a:r>
          </a:p>
          <a:p>
            <a:pPr algn="just"/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As stated earlier, number of cores on a single chip also have some restrictions.</a:t>
            </a:r>
          </a:p>
          <a:p>
            <a:pPr algn="just"/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Solution[s]?</a:t>
            </a:r>
          </a:p>
          <a:p>
            <a:pPr lvl="1"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Need to find more scalable distributed and hybrid solutions</a:t>
            </a:r>
          </a:p>
          <a:p>
            <a:pPr algn="just"/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/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 algn="just">
              <a:buNone/>
            </a:pPr>
            <a:endParaRPr lang="en-US" dirty="0"/>
          </a:p>
          <a:p>
            <a:pPr lvl="1" algn="just"/>
            <a:endParaRPr lang="en-US" altLang="en-US" dirty="0"/>
          </a:p>
          <a:p>
            <a:pPr algn="just">
              <a:buNone/>
            </a:pPr>
            <a:endParaRPr lang="en-US" altLang="en-US" sz="10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2A8B-6D4E-427F-BB5A-12739D70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010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Motivating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" y="1280277"/>
            <a:ext cx="9025858" cy="523223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en-US" b="1" dirty="0"/>
              <a:t>The Memory/Disk Speed Argument </a:t>
            </a: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altLang="en-US" dirty="0"/>
              <a:t>While clock rates of high-end processors have increased at roughly 40% per year over the past decade, DRAM access times have only improved at the rate of roughly 10% per year over this interval. </a:t>
            </a:r>
          </a:p>
          <a:p>
            <a:pPr algn="just"/>
            <a:r>
              <a:rPr lang="en-US" altLang="en-US" dirty="0"/>
              <a:t>This mismatch in speeds causes significant performance bottlenecks.</a:t>
            </a:r>
          </a:p>
          <a:p>
            <a:pPr algn="just"/>
            <a:r>
              <a:rPr lang="en-US" altLang="en-US" dirty="0"/>
              <a:t>Parallel platforms provide increased bandwidth to the memory system. </a:t>
            </a:r>
          </a:p>
          <a:p>
            <a:pPr algn="just"/>
            <a:r>
              <a:rPr lang="en-US" altLang="en-US" dirty="0"/>
              <a:t>Parallel platforms also provide higher aggregate caches. </a:t>
            </a:r>
          </a:p>
          <a:p>
            <a:pPr algn="just"/>
            <a:r>
              <a:rPr lang="en-US" altLang="en-US" dirty="0"/>
              <a:t>Some of the fastest growing applications of parallel computing utilize not their raw computational speed, rather their ability to pump data to memory and disk faster. </a:t>
            </a:r>
          </a:p>
          <a:p>
            <a:pPr algn="just"/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/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 algn="just">
              <a:buNone/>
            </a:pPr>
            <a:endParaRPr lang="en-US" dirty="0"/>
          </a:p>
          <a:p>
            <a:pPr lvl="1" algn="just"/>
            <a:endParaRPr lang="en-US" altLang="en-US" dirty="0"/>
          </a:p>
          <a:p>
            <a:pPr algn="just">
              <a:buNone/>
            </a:pPr>
            <a:endParaRPr lang="en-US" altLang="en-US" sz="10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2A8B-6D4E-427F-BB5A-12739D70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39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Motivating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" y="1280277"/>
            <a:ext cx="9025858" cy="52322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/>
              <a:t>The Data Communication Argument </a:t>
            </a: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altLang="en-US" dirty="0"/>
              <a:t>As the network evolves, the vision of the Internet as one large computing platform has emerged.</a:t>
            </a:r>
          </a:p>
          <a:p>
            <a:pPr algn="just"/>
            <a:endParaRPr lang="en-US" altLang="en-US" dirty="0"/>
          </a:p>
          <a:p>
            <a:pPr algn="just"/>
            <a:r>
              <a:rPr lang="en-US" altLang="en-US" dirty="0"/>
              <a:t>In many applications like databases and data mining problems, the volume of data is such that they cannot be moved. </a:t>
            </a:r>
          </a:p>
          <a:p>
            <a:pPr algn="just"/>
            <a:endParaRPr lang="en-US" altLang="en-US" dirty="0"/>
          </a:p>
          <a:p>
            <a:pPr algn="just"/>
            <a:r>
              <a:rPr lang="en-US" altLang="en-US" dirty="0"/>
              <a:t>Any analyses on this data must be performed over the network using parallel techniques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/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 algn="just">
              <a:buNone/>
            </a:pPr>
            <a:endParaRPr lang="en-US" dirty="0"/>
          </a:p>
          <a:p>
            <a:pPr lvl="1" algn="just"/>
            <a:endParaRPr lang="en-US" altLang="en-US" dirty="0"/>
          </a:p>
          <a:p>
            <a:pPr algn="just">
              <a:buNone/>
            </a:pPr>
            <a:endParaRPr lang="en-US" altLang="en-US" sz="10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2A8B-6D4E-427F-BB5A-12739D70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699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Computing vs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" y="1280277"/>
            <a:ext cx="9025858" cy="523223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Distributed Systems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collection of autonomous computers, connected through a network and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distribution middleware.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enables computers to coordinate their activities and to share the resources of the system.</a:t>
            </a: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system is usually perceived as a single, integrated computing facility.</a:t>
            </a: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Mostly concerned with the hardware-based accelerations</a:t>
            </a:r>
          </a:p>
          <a:p>
            <a:pPr marL="0" indent="0" algn="just"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Distributed Computing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specific use of distributed systems, to split a large and complex processing into subparts and execute them in parallel, to increase the productivity.</a:t>
            </a:r>
          </a:p>
          <a:p>
            <a:pPr lvl="1"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Computing mainly concerned with software-based accelerations (i.e., designing and implementing algorithms)</a:t>
            </a:r>
          </a:p>
          <a:p>
            <a:pPr marL="0" indent="0" algn="just">
              <a:buNone/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 algn="just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/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buNone/>
            </a:pPr>
            <a:endParaRPr lang="en-US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2A8B-6D4E-427F-BB5A-12739D70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094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Parallel vs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" y="1280277"/>
            <a:ext cx="9025858" cy="52322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Parallel (shared-memory) Computing 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term is usually used for developing concurrent solutions for following two types of the systems: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Multi-core Architecture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Many core architectures (i.e., GPU’s)</a:t>
            </a:r>
          </a:p>
          <a:p>
            <a:pPr marL="0" indent="0" algn="just">
              <a:buNone/>
            </a:pP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Distributed Computing</a:t>
            </a: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type of computing is mainly concerned with developing algorithms for the distributed cluster systems.</a:t>
            </a: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Here distributed means a geographical distance between the computers without any shared-Memory.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/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buNone/>
            </a:pPr>
            <a:endParaRPr lang="en-US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2A8B-6D4E-427F-BB5A-12739D70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50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>
                <a:solidFill>
                  <a:srgbClr val="0070C0"/>
                </a:solidFill>
              </a:rPr>
              <a:t>Practical Applications of P&amp;D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" y="1280277"/>
            <a:ext cx="9025858" cy="52322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/>
              <a:t>Scientific Applications </a:t>
            </a:r>
            <a:endParaRPr lang="en-US" altLang="en-US" dirty="0"/>
          </a:p>
          <a:p>
            <a:pPr algn="just"/>
            <a:r>
              <a:rPr lang="en-US" altLang="en-US" dirty="0"/>
              <a:t>Functional and structural characterization of genes and proteins</a:t>
            </a:r>
          </a:p>
          <a:p>
            <a:pPr algn="just"/>
            <a:r>
              <a:rPr lang="en-US" altLang="en-US" dirty="0"/>
              <a:t>Applications in astrophysics have explored the evolution of galaxies, thermonuclear processes, and the analysis of extremely large datasets from telescope.</a:t>
            </a:r>
          </a:p>
          <a:p>
            <a:pPr algn="just"/>
            <a:r>
              <a:rPr lang="en-US" altLang="en-US" dirty="0"/>
              <a:t>Advances in computational physics and chemistry have explored new materials, understanding of chemical pathways, and more efficient processes </a:t>
            </a:r>
          </a:p>
          <a:p>
            <a:pPr lvl="1" algn="just"/>
            <a:r>
              <a:rPr lang="en-US" altLang="en-US" dirty="0"/>
              <a:t>e.g., Large Hydron Collider (LHC) at </a:t>
            </a:r>
            <a:r>
              <a:rPr lang="en-US" dirty="0"/>
              <a:t>European Organization for Nuclear Research (CERN)</a:t>
            </a:r>
            <a:r>
              <a:rPr lang="en-US" altLang="en-US" dirty="0"/>
              <a:t> generates petabytes of data for a single collision.  </a:t>
            </a:r>
          </a:p>
          <a:p>
            <a:pPr algn="just"/>
            <a:endParaRPr lang="en-US" altLang="en-US" dirty="0"/>
          </a:p>
          <a:p>
            <a:pPr marL="0" indent="0" algn="just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2A8B-6D4E-427F-BB5A-12739D70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703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>
                <a:solidFill>
                  <a:srgbClr val="0070C0"/>
                </a:solidFill>
              </a:rPr>
              <a:t>Practical Applications of P&amp;D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" y="1280277"/>
            <a:ext cx="9025858" cy="52322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/>
              <a:t>Scientific Applications </a:t>
            </a:r>
            <a:endParaRPr lang="en-US" altLang="en-US" dirty="0"/>
          </a:p>
          <a:p>
            <a:pPr algn="just"/>
            <a:r>
              <a:rPr lang="en-US" altLang="en-US" dirty="0"/>
              <a:t>Bioinformatics and astrophysics also present some of the most challenging problems with respect to analyzing extremely large datasets.</a:t>
            </a:r>
          </a:p>
          <a:p>
            <a:pPr marL="0" indent="0" algn="just">
              <a:buNone/>
            </a:pPr>
            <a:r>
              <a:rPr lang="en-US" altLang="en-US" dirty="0"/>
              <a:t> </a:t>
            </a:r>
          </a:p>
          <a:p>
            <a:pPr algn="just"/>
            <a:r>
              <a:rPr lang="en-US" altLang="en-US" dirty="0"/>
              <a:t>Weather modeling </a:t>
            </a:r>
            <a:r>
              <a:rPr lang="en-US" dirty="0"/>
              <a:t>for simulating the track of a natural hazards like the extreme cyclones (storms).</a:t>
            </a:r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r>
              <a:rPr lang="en-US" altLang="en-US" dirty="0"/>
              <a:t>Flood prediction </a:t>
            </a:r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marL="0" indent="0" algn="just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2A8B-6D4E-427F-BB5A-12739D70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45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>
                <a:solidFill>
                  <a:srgbClr val="0070C0"/>
                </a:solidFill>
              </a:rPr>
              <a:t>Practical Applications of P&amp;D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" y="1280277"/>
            <a:ext cx="9025858" cy="52322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/>
              <a:t>Commercial Applications </a:t>
            </a:r>
          </a:p>
          <a:p>
            <a:r>
              <a:rPr lang="en-US" altLang="en-US" dirty="0"/>
              <a:t>Some of the largest parallel computers power the wall street! </a:t>
            </a:r>
          </a:p>
          <a:p>
            <a:endParaRPr lang="en-US" altLang="en-US" sz="1200" dirty="0"/>
          </a:p>
          <a:p>
            <a:r>
              <a:rPr lang="en-US" altLang="en-US" dirty="0"/>
              <a:t>Data mining-analysis for optimizing business and marketing decisions. </a:t>
            </a:r>
          </a:p>
          <a:p>
            <a:endParaRPr lang="en-US" altLang="en-US" sz="1200" dirty="0"/>
          </a:p>
          <a:p>
            <a:r>
              <a:rPr lang="en-US" altLang="en-US" dirty="0"/>
              <a:t>Large scale servers (mail and web servers) are often implemented using parallel platforms. </a:t>
            </a:r>
          </a:p>
          <a:p>
            <a:endParaRPr lang="en-US" altLang="en-US" sz="1200" dirty="0"/>
          </a:p>
          <a:p>
            <a:r>
              <a:rPr lang="en-US" altLang="en-US" dirty="0"/>
              <a:t>Applications such as information retrieval and search are typically powered by large clusters. </a:t>
            </a:r>
          </a:p>
          <a:p>
            <a:pPr marL="0" indent="0" algn="just">
              <a:buNone/>
            </a:pPr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marL="0" indent="0" algn="just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2A8B-6D4E-427F-BB5A-12739D70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139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>
                <a:solidFill>
                  <a:srgbClr val="0070C0"/>
                </a:solidFill>
              </a:rPr>
              <a:t>Practical Applications of P&amp;D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" y="1280277"/>
            <a:ext cx="9025858" cy="52322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/>
              <a:t>Computer Systems Applications</a:t>
            </a:r>
          </a:p>
          <a:p>
            <a:r>
              <a:rPr lang="en-US" altLang="en-US" dirty="0"/>
              <a:t>Network intrusion detection: A large amount of data needs to be analyzed and processed </a:t>
            </a:r>
          </a:p>
          <a:p>
            <a:endParaRPr lang="en-US" altLang="en-US" dirty="0"/>
          </a:p>
          <a:p>
            <a:r>
              <a:rPr lang="en-US" altLang="en-US" dirty="0"/>
              <a:t>Cryptography (</a:t>
            </a:r>
            <a:r>
              <a:rPr lang="en-US" dirty="0"/>
              <a:t>the art of writing or solving codes) employs parallel infrastructures and algorithms to solve complex codes. </a:t>
            </a:r>
          </a:p>
          <a:p>
            <a:endParaRPr lang="en-US" altLang="en-US" dirty="0"/>
          </a:p>
          <a:p>
            <a:r>
              <a:rPr lang="en-US" altLang="en-US" dirty="0"/>
              <a:t>Graphics processing</a:t>
            </a:r>
            <a:endParaRPr lang="en-US" altLang="en-US" sz="1200" dirty="0"/>
          </a:p>
          <a:p>
            <a:endParaRPr lang="en-US" altLang="en-US" dirty="0"/>
          </a:p>
          <a:p>
            <a:r>
              <a:rPr lang="en-US" altLang="en-US" dirty="0"/>
              <a:t>Embedded systems increasingly rely on distributed control algorithms. E.g. modern automobiles </a:t>
            </a:r>
            <a:endParaRPr lang="en-US" altLang="en-US" sz="1200" dirty="0"/>
          </a:p>
          <a:p>
            <a:endParaRPr lang="en-US" altLang="en-US" dirty="0"/>
          </a:p>
          <a:p>
            <a:pPr algn="just"/>
            <a:endParaRPr lang="en-US" altLang="en-US" dirty="0"/>
          </a:p>
          <a:p>
            <a:pPr marL="0" indent="0" algn="just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2A8B-6D4E-427F-BB5A-12739D70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07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Aim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dirty="0"/>
              <a:t>to understand the </a:t>
            </a:r>
            <a:r>
              <a:rPr lang="en-US" sz="2800" dirty="0">
                <a:solidFill>
                  <a:srgbClr val="FF0000"/>
                </a:solidFill>
              </a:rPr>
              <a:t>fundamental concepts</a:t>
            </a:r>
            <a:r>
              <a:rPr lang="en-US" sz="2800" dirty="0"/>
              <a:t> of parallel and distributed computing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design and analysis of </a:t>
            </a:r>
            <a:r>
              <a:rPr lang="en-US" sz="2800" dirty="0">
                <a:solidFill>
                  <a:srgbClr val="FF0000"/>
                </a:solidFill>
              </a:rPr>
              <a:t>Parallel algorithms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analyze different problems and </a:t>
            </a:r>
            <a:r>
              <a:rPr lang="en-US" sz="2800" dirty="0">
                <a:solidFill>
                  <a:srgbClr val="FF0000"/>
                </a:solidFill>
              </a:rPr>
              <a:t>develop parallel programming solutions </a:t>
            </a:r>
            <a:r>
              <a:rPr lang="en-US" sz="2800" dirty="0"/>
              <a:t>of those problems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Study the </a:t>
            </a:r>
            <a:r>
              <a:rPr lang="en-US" sz="2800" dirty="0">
                <a:solidFill>
                  <a:srgbClr val="FF0000"/>
                </a:solidFill>
              </a:rPr>
              <a:t>challenges of Parallel and Distributed systems</a:t>
            </a:r>
            <a:r>
              <a:rPr lang="en-US" sz="2800" dirty="0"/>
              <a:t> and how to cope with them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C588D-AFF7-45A2-B397-FFE4C137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7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D3C0-A7D1-40FF-BEB6-4A40E35F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Limitations of Parallel Computing: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F9EE-744F-4706-A286-2A69A9223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It requires designing the proper communication and synchronization mechanisms between the processes and sub-tasks.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Exploring the proper parallelism from a problem is a hectic process.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The program must have low coupling and high cohesion. But it’s difficult to create such programs.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It needs relatively more technical skills to code a parallel program.</a:t>
            </a:r>
          </a:p>
          <a:p>
            <a:pPr fontAlgn="base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3C266-0222-4B5C-A085-0D73AF41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11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by Dr. Asif </a:t>
            </a:r>
            <a:r>
              <a:rPr lang="en-US" dirty="0" err="1" smtClean="0"/>
              <a:t>Rehman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102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9799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09" y="967417"/>
            <a:ext cx="2834152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>
                <a:solidFill>
                  <a:srgbClr val="FEFFFF"/>
                </a:solidFill>
              </a:rPr>
              <a:t>Questions</a:t>
            </a:r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4053016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1545BE9E-711D-438E-B83C-21C83592E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0995" y="1317462"/>
            <a:ext cx="4230377" cy="423037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5209" y="6135808"/>
            <a:ext cx="25665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 kern="12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CS3006 - Spring 2022</a:t>
            </a:r>
          </a:p>
        </p:txBody>
      </p:sp>
    </p:spTree>
    <p:extLst>
      <p:ext uri="{BB962C8B-B14F-4D97-AF65-F5344CB8AC3E}">
        <p14:creationId xmlns:p14="http://schemas.microsoft.com/office/powerpoint/2010/main" val="68566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Motivating Parallelism 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Computing vs Systems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Parallel vs Distributed Computing</a:t>
            </a:r>
          </a:p>
          <a:p>
            <a:pPr algn="just"/>
            <a:endParaRPr lang="en-US" b="1" dirty="0"/>
          </a:p>
          <a:p>
            <a:pPr algn="just"/>
            <a:r>
              <a:rPr lang="en-US" altLang="en-US" b="1" dirty="0"/>
              <a:t>Practical Applications of P&amp;D Computing</a:t>
            </a:r>
          </a:p>
          <a:p>
            <a:pPr marL="0" indent="0" algn="just">
              <a:buNone/>
            </a:pPr>
            <a:r>
              <a:rPr lang="en-US" altLang="en-US" dirty="0"/>
              <a:t> </a:t>
            </a:r>
          </a:p>
          <a:p>
            <a:pPr marL="0" indent="0" algn="just">
              <a:buNone/>
            </a:pPr>
            <a:endParaRPr lang="en-US" alt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5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38618" y="2654877"/>
            <a:ext cx="6899398" cy="98184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Motivating Parallelism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6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9796" y="6135808"/>
            <a:ext cx="51271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  <a:defRPr/>
            </a:pPr>
            <a:r>
              <a:rPr lang="en-US" alt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CS3006 - Spring 2022</a:t>
            </a:r>
            <a:endParaRPr lang="en-US" alt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10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080"/>
            <a:ext cx="8001000" cy="417616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Motivation for Parallel and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1"/>
            <a:ext cx="8153400" cy="2942456"/>
          </a:xfrm>
        </p:spPr>
        <p:txBody>
          <a:bodyPr/>
          <a:lstStyle/>
          <a:p>
            <a:r>
              <a:rPr lang="en-US" dirty="0"/>
              <a:t>Uniprocessor are fast but </a:t>
            </a:r>
          </a:p>
          <a:p>
            <a:pPr lvl="1"/>
            <a:r>
              <a:rPr lang="en-US" dirty="0"/>
              <a:t>Some problems require too much computation</a:t>
            </a:r>
          </a:p>
          <a:p>
            <a:pPr lvl="1"/>
            <a:r>
              <a:rPr lang="en-US" dirty="0"/>
              <a:t>Some problems use too much data</a:t>
            </a:r>
          </a:p>
          <a:p>
            <a:pPr lvl="1"/>
            <a:r>
              <a:rPr lang="en-US" dirty="0"/>
              <a:t>Some problems have too many parameters to explore</a:t>
            </a:r>
          </a:p>
          <a:p>
            <a:pPr lvl="1"/>
            <a:endParaRPr lang="en-US" dirty="0"/>
          </a:p>
          <a:p>
            <a:r>
              <a:rPr lang="en-US" dirty="0"/>
              <a:t>For example</a:t>
            </a:r>
          </a:p>
          <a:p>
            <a:pPr lvl="1"/>
            <a:r>
              <a:rPr lang="en-US" dirty="0"/>
              <a:t>Weather simulations, gaming, web Servers, code breaking</a:t>
            </a:r>
          </a:p>
          <a:p>
            <a:pPr marL="6731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3970" name="Picture 2" descr="C:\Users\Faculty\Desktop\blade2-sma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435" y="4005063"/>
            <a:ext cx="3398981" cy="19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71" name="Picture 3" descr="C:\Users\Faculty\Desktop\Typhoon_Mawar_2005_computer_simulation_thumbnail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861048"/>
            <a:ext cx="2593428" cy="232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B2C68-5006-4C75-8DBC-A1CAD4B3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4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Motivating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" y="1280277"/>
            <a:ext cx="9025858" cy="498733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Developing parallel hardware and software has traditionally been time and effort intensive</a:t>
            </a:r>
            <a:r>
              <a:rPr lang="en-US" altLang="en-US" dirty="0"/>
              <a:t>. </a:t>
            </a:r>
          </a:p>
          <a:p>
            <a:pPr algn="just">
              <a:buNone/>
            </a:pPr>
            <a:endParaRPr lang="en-US" altLang="en-US" sz="1050" dirty="0"/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one is to view this in the context of rapidly improving uniprocessor speeds, one is tempted to question the need for parallel computing. </a:t>
            </a:r>
          </a:p>
          <a:p>
            <a:pPr algn="just">
              <a:buNone/>
            </a:pPr>
            <a:endParaRPr lang="en-US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Latest trends in hardware design indicate that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uni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-processors may not be able to sustain the rate of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realizable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performance increments in the future . </a:t>
            </a:r>
          </a:p>
          <a:p>
            <a:pPr algn="just">
              <a:buNone/>
            </a:pPr>
            <a:endParaRPr lang="en-US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is the result of a number of fundamental physical and computational limitations. </a:t>
            </a:r>
          </a:p>
          <a:p>
            <a:pPr algn="just">
              <a:buNone/>
            </a:pPr>
            <a:endParaRPr lang="en-US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emergence of standardized parallel programming environments, libraries, and hardware have significantly reduced time to develop (parallel) solution.</a:t>
            </a:r>
          </a:p>
          <a:p>
            <a:pPr algn="just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2A8B-6D4E-427F-BB5A-12739D70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3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Motivating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" y="1280277"/>
            <a:ext cx="9025858" cy="49873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Moore’s Law </a:t>
            </a: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Proposed by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Gorden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E. Moore in 1965 and revised in 1975</a:t>
            </a:r>
            <a:r>
              <a:rPr lang="en-US" altLang="en-US" dirty="0"/>
              <a:t>.</a:t>
            </a:r>
          </a:p>
          <a:p>
            <a:pPr algn="just"/>
            <a:endParaRPr lang="en-US" altLang="en-US" dirty="0"/>
          </a:p>
          <a:p>
            <a:pPr algn="just"/>
            <a:r>
              <a:rPr lang="en-US" altLang="en-US" b="1" dirty="0"/>
              <a:t>It states that [Simplified Version]</a:t>
            </a:r>
            <a:r>
              <a:rPr lang="en-US" altLang="en-US" dirty="0"/>
              <a:t> </a:t>
            </a:r>
          </a:p>
          <a:p>
            <a:pPr marL="0" indent="0" algn="just">
              <a:buNone/>
            </a:pPr>
            <a:r>
              <a:rPr lang="en-US" altLang="en-US" dirty="0"/>
              <a:t>	“Processing speeds, or </a:t>
            </a:r>
            <a:r>
              <a:rPr lang="en-US" dirty="0"/>
              <a:t>overall processing power for 	computers will double every18 months.”</a:t>
            </a:r>
          </a:p>
          <a:p>
            <a:pPr algn="just"/>
            <a:endParaRPr lang="en-US" altLang="en-US" dirty="0"/>
          </a:p>
          <a:p>
            <a:pPr algn="just"/>
            <a:r>
              <a:rPr lang="en-US" altLang="en-US" b="1" dirty="0"/>
              <a:t> A more technically correct interpretation</a:t>
            </a:r>
            <a:r>
              <a:rPr lang="en-US" altLang="en-US" dirty="0"/>
              <a:t> </a:t>
            </a:r>
          </a:p>
          <a:p>
            <a:pPr marL="0" indent="0" algn="just">
              <a:buNone/>
            </a:pPr>
            <a:r>
              <a:rPr lang="en-US" altLang="en-US" dirty="0"/>
              <a:t>	“T</a:t>
            </a:r>
            <a:r>
              <a:rPr lang="en-US" dirty="0"/>
              <a:t>he number of transistors on an affordable CPU would 	double every two years [18 months].”</a:t>
            </a:r>
            <a:endParaRPr lang="en-US" altLang="en-US" dirty="0"/>
          </a:p>
          <a:p>
            <a:pPr algn="just">
              <a:buNone/>
            </a:pPr>
            <a:endParaRPr lang="en-US" altLang="en-US" sz="10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2A8B-6D4E-427F-BB5A-12739D70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87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egnaposto contenuto 2"/>
          <p:cNvSpPr>
            <a:spLocks noGrp="1"/>
          </p:cNvSpPr>
          <p:nvPr>
            <p:ph idx="1"/>
          </p:nvPr>
        </p:nvSpPr>
        <p:spPr>
          <a:xfrm>
            <a:off x="711218" y="695178"/>
            <a:ext cx="8151440" cy="5029200"/>
          </a:xfrm>
        </p:spPr>
        <p:txBody>
          <a:bodyPr/>
          <a:lstStyle/>
          <a:p>
            <a:r>
              <a:rPr lang="en-US" sz="2000" dirty="0"/>
              <a:t>Number of transistors incorporated in a chip will approximately double every two years.</a:t>
            </a:r>
          </a:p>
          <a:p>
            <a:endParaRPr lang="en-US" sz="2400" b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18" y="142189"/>
            <a:ext cx="8323551" cy="32204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Moore’s law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2C52E9-F763-4371-B172-0ECC61D4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CDEC5-2779-41BD-9E23-8706887888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566"/>
            <a:ext cx="9144000" cy="55215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295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Motivating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" y="1280277"/>
            <a:ext cx="9025858" cy="49873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Moore’s Law </a:t>
            </a: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More computational power implicitly means more transistors.</a:t>
            </a: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Then why need second interpretation?</a:t>
            </a: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Let’s have a look on empirical data from 1970 to 2009</a:t>
            </a:r>
          </a:p>
          <a:p>
            <a:pPr lvl="1"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1970’s (i.e., from 1970 to 1979), processor speeds ranged from 740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KHz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8 Mhz. Difference shows that both the interpretations are correct.</a:t>
            </a:r>
          </a:p>
          <a:p>
            <a:pPr lvl="1"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From 2000 to 2009, Speeds ranged from 1.3 GHz to 2.8 GHz. </a:t>
            </a:r>
          </a:p>
          <a:p>
            <a:pPr lvl="1"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Speed difference is too low but, number of integrated transistors ranged from 37.5 million to </a:t>
            </a:r>
            <a:r>
              <a:rPr lang="en-US" dirty="0"/>
              <a:t>904 million.</a:t>
            </a:r>
          </a:p>
          <a:p>
            <a:pPr lvl="1" algn="just"/>
            <a:r>
              <a:rPr lang="en-US" dirty="0"/>
              <a:t>So, second interpretation is more accurate. </a:t>
            </a:r>
          </a:p>
          <a:p>
            <a:pPr marL="457200" lvl="1" indent="0" algn="just">
              <a:buNone/>
            </a:pPr>
            <a:endParaRPr lang="en-US" dirty="0"/>
          </a:p>
          <a:p>
            <a:pPr lvl="1" algn="just"/>
            <a:endParaRPr lang="en-US" altLang="en-US" dirty="0"/>
          </a:p>
          <a:p>
            <a:pPr algn="just">
              <a:buNone/>
            </a:pPr>
            <a:endParaRPr lang="en-US" altLang="en-US" sz="10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2A8B-6D4E-427F-BB5A-12739D70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6164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1|24.9"/>
</p:tagLst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</TotalTime>
  <Words>1395</Words>
  <Application>Microsoft Office PowerPoint</Application>
  <PresentationFormat>On-screen Show (4:3)</PresentationFormat>
  <Paragraphs>238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</vt:lpstr>
      <vt:lpstr>Calibri</vt:lpstr>
      <vt:lpstr>Century Gothic</vt:lpstr>
      <vt:lpstr>Monotype Sorts</vt:lpstr>
      <vt:lpstr>Times New Roman</vt:lpstr>
      <vt:lpstr>Wingdings 3</vt:lpstr>
      <vt:lpstr>1_Wisp</vt:lpstr>
      <vt:lpstr>PowerPoint Presentation</vt:lpstr>
      <vt:lpstr>Aim of the course</vt:lpstr>
      <vt:lpstr>Outline</vt:lpstr>
      <vt:lpstr>Motivating Parallelism</vt:lpstr>
      <vt:lpstr>Motivation for Parallel and Distributed Computing</vt:lpstr>
      <vt:lpstr>Motivating Parallelism</vt:lpstr>
      <vt:lpstr>Motivating Parallelism</vt:lpstr>
      <vt:lpstr>Moore’s law</vt:lpstr>
      <vt:lpstr>Motivating Parallelism</vt:lpstr>
      <vt:lpstr>Motivating Parallelism</vt:lpstr>
      <vt:lpstr>Motivating Parallelism</vt:lpstr>
      <vt:lpstr>Motivating Parallelism</vt:lpstr>
      <vt:lpstr>Motivating Parallelism</vt:lpstr>
      <vt:lpstr>Computing vs Systems</vt:lpstr>
      <vt:lpstr>Parallel vs Distributed Computing</vt:lpstr>
      <vt:lpstr>Practical Applications of P&amp;D Computing</vt:lpstr>
      <vt:lpstr>Practical Applications of P&amp;D Computing</vt:lpstr>
      <vt:lpstr>Practical Applications of P&amp;D Computing</vt:lpstr>
      <vt:lpstr>Practical Applications of P&amp;D Computing</vt:lpstr>
      <vt:lpstr>Limitations of Parallel Computing: </vt:lpstr>
      <vt:lpstr>Acknowledgement 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CS118 – Programming Fundamentals</dc:title>
  <dc:creator>Muhammad Husnain</dc:creator>
  <cp:lastModifiedBy>Zeeshan Ali Khan</cp:lastModifiedBy>
  <cp:revision>87</cp:revision>
  <cp:lastPrinted>2022-02-21T11:23:07Z</cp:lastPrinted>
  <dcterms:created xsi:type="dcterms:W3CDTF">2020-01-29T06:33:20Z</dcterms:created>
  <dcterms:modified xsi:type="dcterms:W3CDTF">2024-01-19T09:05:56Z</dcterms:modified>
</cp:coreProperties>
</file>