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18" r:id="rId2"/>
  </p:sldMasterIdLst>
  <p:notesMasterIdLst>
    <p:notesMasterId r:id="rId31"/>
  </p:notesMasterIdLst>
  <p:sldIdLst>
    <p:sldId id="311" r:id="rId3"/>
    <p:sldId id="456" r:id="rId4"/>
    <p:sldId id="450" r:id="rId5"/>
    <p:sldId id="457" r:id="rId6"/>
    <p:sldId id="401" r:id="rId7"/>
    <p:sldId id="372" r:id="rId8"/>
    <p:sldId id="373" r:id="rId9"/>
    <p:sldId id="374" r:id="rId10"/>
    <p:sldId id="375" r:id="rId11"/>
    <p:sldId id="383" r:id="rId12"/>
    <p:sldId id="384" r:id="rId13"/>
    <p:sldId id="385" r:id="rId14"/>
    <p:sldId id="443" r:id="rId15"/>
    <p:sldId id="444" r:id="rId16"/>
    <p:sldId id="445" r:id="rId17"/>
    <p:sldId id="446" r:id="rId18"/>
    <p:sldId id="389" r:id="rId19"/>
    <p:sldId id="392" r:id="rId20"/>
    <p:sldId id="460" r:id="rId21"/>
    <p:sldId id="453" r:id="rId22"/>
    <p:sldId id="454" r:id="rId23"/>
    <p:sldId id="415" r:id="rId24"/>
    <p:sldId id="416" r:id="rId25"/>
    <p:sldId id="418" r:id="rId26"/>
    <p:sldId id="419" r:id="rId27"/>
    <p:sldId id="420" r:id="rId28"/>
    <p:sldId id="280" r:id="rId29"/>
    <p:sldId id="285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1327" autoAdjust="0"/>
  </p:normalViewPr>
  <p:slideViewPr>
    <p:cSldViewPr snapToGrid="0">
      <p:cViewPr>
        <p:scale>
          <a:sx n="88" d="100"/>
          <a:sy n="88" d="100"/>
        </p:scale>
        <p:origin x="1373" y="62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7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33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44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08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08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0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8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11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(to create concurrent threads) 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for (split parallel iteration space across threads)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 sections (when different independent tasks need to be executed on different threads) </a:t>
            </a:r>
          </a:p>
          <a:p>
            <a:r>
              <a:rPr lang="en-US" dirty="0"/>
              <a:t>Note: if no parallel directive, then for and sections directives would work serially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2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12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(to create concurrent threads) 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for (split parallel iteration space across threads)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 sections (when different independent tasks need to be executed on different threads) </a:t>
            </a:r>
          </a:p>
          <a:p>
            <a:r>
              <a:rPr lang="en-US" dirty="0"/>
              <a:t>Note: if no parallel directive, then for and sections directives would work serially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03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521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563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074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698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(to create concurrent threads) 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for (split parallel iteration space across threads)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5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3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79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81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84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8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DE761-FF35-44B8-A7C8-ACAC65A253DF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EE0431-5080-4405-AA75-18618CDCD8D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7371A6-5004-47F8-8580-12260926507C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F37F7-56A7-41BE-B5F6-A95F3F4B8B53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41EF9-9A2A-4CFC-A248-C563DBF5B71C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151BA-A164-43FD-A99D-33E732EE4C68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60C507-E1F0-4811-81FD-502D877FABCD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5B37D0-B9D7-47B9-833A-904833A653FE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980A5A-A556-482B-AE36-8F14A68C4FE1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44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38B1A5BC-7702-47CB-A6A7-09626AE4BDB4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7381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2D65FC-F66A-4CB7-8EB2-8227C05B4697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5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E579E10E-5AD8-400F-B315-15AB2CB78564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06664B46-6F33-407E-A6FD-16F5A6F2433C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329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CFDA3-EC5F-4390-9924-0896BDCFB061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91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E84ABF-E75A-4D6F-BAB5-ACD35246AFC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26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D581-7CD2-430A-B972-4548327E6172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45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7941-EA25-41BD-84BB-4C6D8476FA10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97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AFD5CC-7CDD-407F-AB21-6B7FA92AC5FE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12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E61770-A28F-4551-B89C-0118A3BEB9C7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0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25E00-1D8F-4940-AA98-3DEA5E5F4649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23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E09CB8-F5B2-4D6C-8632-C7749BA2483D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72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3757E-451F-4FA0-AA41-D067FECD0394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E9D97-F3F7-4C05-8B09-7B8129C33C0C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61CD2C-53F5-44B4-967A-D77A4D715AD5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37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CB8438-28C0-458F-992D-E573D72C5B27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36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45DBE-804F-496E-A881-026013936072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B8FD0327-9F13-441B-ACAD-0B2442918149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B035A-0DAE-4C36-B924-258677AFB930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A1E7-74B2-4351-B082-185BC740561B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BEC00-08BD-47BE-B095-1B94C7D410CB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20E9C-B40D-4E3C-9B07-300628370422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C5A226-CDAF-4DA7-97F3-85776CE87307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F42D6-FCF3-4CD8-AFD2-509840333538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AEEA1-7173-401A-90B4-6510979C3458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9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OpenMP-II</a:t>
            </a: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Reduction clause</a:t>
            </a:r>
            <a:endParaRPr lang="en-US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Reductions are so common that OpenMP provides support for them</a:t>
            </a:r>
          </a:p>
          <a:p>
            <a:r>
              <a:rPr lang="en-US" altLang="en-US" sz="2600" dirty="0"/>
              <a:t>May add reduction clause to </a:t>
            </a:r>
            <a:r>
              <a:rPr lang="en-US" altLang="en-US" sz="2600" b="1" dirty="0">
                <a:latin typeface="Courier New" panose="02070309020205020404" pitchFamily="49" charset="0"/>
              </a:rPr>
              <a:t>parallel for</a:t>
            </a:r>
            <a:r>
              <a:rPr lang="en-US" altLang="en-US" sz="2600" dirty="0"/>
              <a:t> pragma</a:t>
            </a:r>
          </a:p>
          <a:p>
            <a:r>
              <a:rPr lang="en-US" altLang="en-US" sz="2600" dirty="0"/>
              <a:t>Specify reduction operation and reduction variable</a:t>
            </a:r>
          </a:p>
          <a:p>
            <a:r>
              <a:rPr lang="en-US" altLang="en-US" sz="2600" dirty="0"/>
              <a:t>OpenMP takes care of storing partial results in private variables and combining partial results after the loop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The reduction clause has this syntax:</a:t>
            </a:r>
            <a:br>
              <a:rPr lang="en-US" altLang="en-US" sz="2600" dirty="0"/>
            </a:br>
            <a:r>
              <a:rPr lang="en-US" altLang="en-US" sz="2600" b="1" dirty="0">
                <a:latin typeface="Courier New" panose="02070309020205020404" pitchFamily="49" charset="0"/>
              </a:rPr>
              <a:t>reduction (</a:t>
            </a:r>
            <a:r>
              <a:rPr lang="en-US" altLang="en-US" sz="2600" b="1" i="1" dirty="0">
                <a:latin typeface="Courier New" panose="02070309020205020404" pitchFamily="49" charset="0"/>
              </a:rPr>
              <a:t>&lt;op&gt;</a:t>
            </a:r>
            <a:r>
              <a:rPr lang="en-US" altLang="en-US" sz="2600" b="1" dirty="0">
                <a:latin typeface="Courier New" panose="02070309020205020404" pitchFamily="49" charset="0"/>
              </a:rPr>
              <a:t> :</a:t>
            </a:r>
            <a:r>
              <a:rPr lang="en-US" altLang="en-US" sz="2600" b="1" i="1" dirty="0">
                <a:latin typeface="Courier New" panose="02070309020205020404" pitchFamily="49" charset="0"/>
              </a:rPr>
              <a:t>&lt;variable&gt;</a:t>
            </a:r>
            <a:r>
              <a:rPr lang="en-US" altLang="en-US" sz="26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Operators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+	        Sum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*		Product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&amp; 	Bitwise and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|		Bitwise or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^		Bitwise exclusive or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&amp;&amp;	Logical and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||		Logical or</a:t>
            </a:r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4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Reduction clause</a:t>
            </a:r>
            <a:endParaRPr lang="en-US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E2E81E-0E19-45E2-A682-24EF6211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9" y="1648282"/>
            <a:ext cx="832355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 area, pi,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area = 0.0;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#pragma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omp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parallel for private(x)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reduction(+:area)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x = (i+0.5)/n;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area += 4.0/(1.0 + x*x);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= area / n;</a:t>
            </a:r>
          </a:p>
        </p:txBody>
      </p:sp>
    </p:spTree>
    <p:extLst>
      <p:ext uri="{BB962C8B-B14F-4D97-AF65-F5344CB8AC3E}">
        <p14:creationId xmlns:p14="http://schemas.microsoft.com/office/powerpoint/2010/main" val="9266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Conditional Parallelism Clause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entury Gothic (Body)"/>
              </a:rPr>
              <a:t>if Clause: </a:t>
            </a:r>
            <a:r>
              <a:rPr lang="en-US" dirty="0"/>
              <a:t>The if clause gives us the ability to direct the compiler to insert code that determines at run-time whether the loop should be executed in parallel or not.</a:t>
            </a:r>
          </a:p>
          <a:p>
            <a:r>
              <a:rPr lang="en-US" b="1" dirty="0"/>
              <a:t>The clause has this syntax:</a:t>
            </a:r>
            <a:r>
              <a:rPr lang="en-US" dirty="0"/>
              <a:t> if </a:t>
            </a:r>
            <a:r>
              <a:rPr lang="en-US" i="1" dirty="0"/>
              <a:t>(&lt;scalar expression&gt; )</a:t>
            </a:r>
            <a:endParaRPr lang="en-US" altLang="en-US" b="1" dirty="0">
              <a:latin typeface="Century Gothic (Body)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E2E81E-0E19-45E2-A682-24EF6211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9" y="3673928"/>
            <a:ext cx="8323551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 area, pi,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area = 0.0;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#pragma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parallel for private(x) reduction(+:area)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if(n&gt;5000)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x = (i+0.5)/n;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area += 4.0/(1.0 + x*x);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= area / n;</a:t>
            </a:r>
          </a:p>
        </p:txBody>
      </p:sp>
    </p:spTree>
    <p:extLst>
      <p:ext uri="{BB962C8B-B14F-4D97-AF65-F5344CB8AC3E}">
        <p14:creationId xmlns:p14="http://schemas.microsoft.com/office/powerpoint/2010/main" val="304829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Scheduling Loops (a clause)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entury Gothic (Body)"/>
              </a:rPr>
              <a:t>Scheduling </a:t>
            </a:r>
            <a:r>
              <a:rPr lang="en-US" altLang="en-US" dirty="0">
                <a:latin typeface="Century Gothic (Body)"/>
              </a:rPr>
              <a:t>the loops means dividing number of iterations between the processes.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Syntax of schedule clause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schedule (</a:t>
            </a:r>
            <a:r>
              <a:rPr lang="en-US" altLang="en-US" b="1" i="1" dirty="0">
                <a:latin typeface="Courier New" panose="02070309020205020404" pitchFamily="49" charset="0"/>
              </a:rPr>
              <a:t>&lt;type&gt;</a:t>
            </a:r>
            <a:r>
              <a:rPr lang="en-US" altLang="en-US" b="1" dirty="0">
                <a:latin typeface="Courier New" panose="02070309020205020404" pitchFamily="49" charset="0"/>
              </a:rPr>
              <a:t>[,</a:t>
            </a:r>
            <a:r>
              <a:rPr lang="en-US" altLang="en-US" b="1" i="1" dirty="0">
                <a:latin typeface="Courier New" panose="02070309020205020404" pitchFamily="49" charset="0"/>
              </a:rPr>
              <a:t>&lt;chunk&gt;</a:t>
            </a:r>
            <a:r>
              <a:rPr lang="en-US" altLang="en-US" b="1" dirty="0">
                <a:latin typeface="Courier New" panose="02070309020205020404" pitchFamily="49" charset="0"/>
              </a:rPr>
              <a:t> ])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Schedule type is required but,  chunk size optional</a:t>
            </a:r>
          </a:p>
          <a:p>
            <a:endParaRPr lang="en-US" altLang="en-US" dirty="0"/>
          </a:p>
          <a:p>
            <a:r>
              <a:rPr lang="en-US" altLang="en-US" dirty="0"/>
              <a:t>A chunk is a contiguous range of iterations</a:t>
            </a:r>
          </a:p>
          <a:p>
            <a:pPr lvl="1"/>
            <a:r>
              <a:rPr lang="en-US" altLang="en-US" dirty="0"/>
              <a:t>Increasing chunk size reduces scheduling overhead and may increase cache hit rate [due to operations on contiguous memory locations]</a:t>
            </a:r>
          </a:p>
          <a:p>
            <a:pPr lvl="1"/>
            <a:r>
              <a:rPr lang="en-US" altLang="en-US" dirty="0"/>
              <a:t>Decreasing chunk size allows finer balancing of workloads</a:t>
            </a:r>
          </a:p>
        </p:txBody>
      </p:sp>
    </p:spTree>
    <p:extLst>
      <p:ext uri="{BB962C8B-B14F-4D97-AF65-F5344CB8AC3E}">
        <p14:creationId xmlns:p14="http://schemas.microsoft.com/office/powerpoint/2010/main" val="187933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Scheduling Loops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b="1" dirty="0">
                <a:latin typeface="Century Gothic (Body)"/>
              </a:rPr>
              <a:t>Static: </a:t>
            </a:r>
            <a:r>
              <a:rPr lang="en-US" dirty="0">
                <a:solidFill>
                  <a:srgbClr val="FF0000"/>
                </a:solidFill>
              </a:rPr>
              <a:t>schedule(static[, chunk-size])</a:t>
            </a:r>
            <a:endParaRPr lang="en-US" dirty="0"/>
          </a:p>
          <a:p>
            <a:r>
              <a:rPr lang="en-US" dirty="0"/>
              <a:t>Splits the iteration space into equal chunks of size chunk-size and assigns them to threads in a round-robin fashion.</a:t>
            </a:r>
          </a:p>
          <a:p>
            <a:r>
              <a:rPr lang="en-US" dirty="0"/>
              <a:t>When no chunk-size is specified, the iteration space is split into as many chunks as there are threads (i.e., size of each is n/</a:t>
            </a:r>
            <a:r>
              <a:rPr lang="en-US" dirty="0" err="1"/>
              <a:t>tot.threads</a:t>
            </a:r>
            <a:r>
              <a:rPr lang="en-US" dirty="0"/>
              <a:t>) and one chunk is assigned to each thread.</a:t>
            </a:r>
          </a:p>
          <a:p>
            <a:r>
              <a:rPr lang="en-US" altLang="en-US" dirty="0">
                <a:latin typeface="Century Gothic (Body)"/>
              </a:rPr>
              <a:t>Decision about work division is done before actually executing the code.</a:t>
            </a:r>
          </a:p>
          <a:p>
            <a:r>
              <a:rPr lang="en-US" altLang="en-US" dirty="0">
                <a:latin typeface="Century Gothic (Body)"/>
              </a:rPr>
              <a:t>Results in lower scheduling overhead. But, can cause load-imbalance if all processors are not of same compute-capability.</a:t>
            </a:r>
          </a:p>
        </p:txBody>
      </p:sp>
    </p:spTree>
    <p:extLst>
      <p:ext uri="{BB962C8B-B14F-4D97-AF65-F5344CB8AC3E}">
        <p14:creationId xmlns:p14="http://schemas.microsoft.com/office/powerpoint/2010/main" val="32784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Scheduling Loops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448" y="1231826"/>
            <a:ext cx="9135089" cy="48842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b="1" dirty="0">
                <a:latin typeface="Century Gothic (Body)"/>
              </a:rPr>
              <a:t>Static: </a:t>
            </a:r>
            <a:r>
              <a:rPr lang="en-US" dirty="0">
                <a:solidFill>
                  <a:srgbClr val="FF0000"/>
                </a:solidFill>
              </a:rPr>
              <a:t>schedule(static[, chunk-size])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Example when reducing chunk size improves load-balancing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(j)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schedule(static, 1)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 = 0; i &lt; n; i++)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for ( 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a[i][j] = complex_func(i,j);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0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Scheduling Loops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en-US" b="1" dirty="0">
                <a:latin typeface="Century Gothic (Body)"/>
              </a:rPr>
              <a:t>Dynamic: </a:t>
            </a:r>
            <a:r>
              <a:rPr lang="en-US" dirty="0">
                <a:solidFill>
                  <a:srgbClr val="FF0000"/>
                </a:solidFill>
              </a:rPr>
              <a:t>schedule(dynamic[, chunk-size])</a:t>
            </a:r>
            <a:endParaRPr lang="en-US" b="1" dirty="0">
              <a:solidFill>
                <a:srgbClr val="FF0000"/>
              </a:solidFill>
              <a:latin typeface="Century Gothic (Body)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iteration space is partitioned into chunks given by chunk-size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Initially every thread is assigned single chunk. The decision for remaining iteration chunks is done on run-time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means chunk is assigned to threads as they become idle.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takes care of the temporal imbalances resulting from static scheduling.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no chunk-size is specified, it defaults to a single iteration per chunk</a:t>
            </a:r>
          </a:p>
        </p:txBody>
      </p:sp>
    </p:spTree>
    <p:extLst>
      <p:ext uri="{BB962C8B-B14F-4D97-AF65-F5344CB8AC3E}">
        <p14:creationId xmlns:p14="http://schemas.microsoft.com/office/powerpoint/2010/main" val="130979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Scheduling Loops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altLang="en-US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b="1" dirty="0"/>
              <a:t>Guided:</a:t>
            </a:r>
          </a:p>
          <a:p>
            <a:pPr lvl="1"/>
            <a:r>
              <a:rPr lang="en-US" altLang="en-US" b="1" dirty="0"/>
              <a:t>schedule(guided, C):</a:t>
            </a:r>
            <a:r>
              <a:rPr lang="en-US" altLang="en-US" dirty="0"/>
              <a:t> dynamic allocation of chunks to tasks using guided self-scheduling heuristic. Initial chunks are bigger, later chunks are smaller, </a:t>
            </a:r>
            <a:r>
              <a:rPr lang="en-US" altLang="en-US" b="1" dirty="0"/>
              <a:t>minimum</a:t>
            </a:r>
            <a:r>
              <a:rPr lang="en-US" altLang="en-US" dirty="0"/>
              <a:t> chunk size is C.</a:t>
            </a:r>
          </a:p>
          <a:p>
            <a:pPr lvl="1"/>
            <a:r>
              <a:rPr lang="en-US" altLang="en-US" b="1" dirty="0"/>
              <a:t>schedule(guided):</a:t>
            </a:r>
            <a:r>
              <a:rPr lang="en-US" altLang="en-US" dirty="0"/>
              <a:t> guided self-scheduling with minimum chunk size 1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en-US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b="1" dirty="0"/>
              <a:t>schedule(runtime):</a:t>
            </a:r>
            <a:r>
              <a:rPr lang="en-US" altLang="en-US" dirty="0"/>
              <a:t> schedule chosen at run-time based on value of OMP_SCHEDULE env variable. </a:t>
            </a:r>
          </a:p>
        </p:txBody>
      </p:sp>
    </p:spTree>
    <p:extLst>
      <p:ext uri="{BB962C8B-B14F-4D97-AF65-F5344CB8AC3E}">
        <p14:creationId xmlns:p14="http://schemas.microsoft.com/office/powerpoint/2010/main" val="102273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Scheduling Loops(Summary)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104C18-1D71-4E38-9F88-8684B6641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25" y="1776049"/>
            <a:ext cx="8323263" cy="37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8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7615-AFD8-4C17-8DF1-1D234662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21" y="170178"/>
            <a:ext cx="8323551" cy="815755"/>
          </a:xfrm>
        </p:spPr>
        <p:txBody>
          <a:bodyPr/>
          <a:lstStyle/>
          <a:p>
            <a:pPr algn="ctr"/>
            <a:r>
              <a:rPr lang="en-US" dirty="0"/>
              <a:t>No Wait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4473-60DC-4642-8FA7-201628A1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18" y="1728481"/>
            <a:ext cx="8323551" cy="4987331"/>
          </a:xfrm>
        </p:spPr>
        <p:txBody>
          <a:bodyPr/>
          <a:lstStyle/>
          <a:p>
            <a:r>
              <a:rPr lang="en-US" dirty="0"/>
              <a:t>In order to avoid implicit barrier </a:t>
            </a:r>
          </a:p>
          <a:p>
            <a:r>
              <a:rPr lang="en-US" dirty="0"/>
              <a:t>A thread can easily move to next after completed its assign task/iterations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parallel for </a:t>
            </a:r>
            <a:r>
              <a:rPr lang="en-US" b="1" dirty="0" err="1"/>
              <a:t>nowait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8C5CF-AC08-466F-9F6D-E6ED4561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4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F712-9DB3-4675-B780-707ADD66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OpenMP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658E-0DFB-496A-9EBE-0C290AFF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Controlling Number of Threads and Processors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omp_set_num_threads</a:t>
            </a:r>
            <a:r>
              <a:rPr lang="en-US" dirty="0"/>
              <a:t> (int </a:t>
            </a:r>
            <a:r>
              <a:rPr lang="en-US" dirty="0" err="1"/>
              <a:t>num_threads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omp_get_num_threads</a:t>
            </a:r>
            <a:r>
              <a:rPr lang="en-US" dirty="0"/>
              <a:t> ( 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omp_get_max_threads</a:t>
            </a:r>
            <a:r>
              <a:rPr lang="en-US" dirty="0"/>
              <a:t> ( 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omp_get_thread_num</a:t>
            </a:r>
            <a:r>
              <a:rPr lang="en-US" dirty="0"/>
              <a:t> ( 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omp_get_num_procs</a:t>
            </a:r>
            <a:r>
              <a:rPr lang="en-US" dirty="0"/>
              <a:t> ( 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omp_in_parallel</a:t>
            </a:r>
            <a:r>
              <a:rPr lang="en-US" dirty="0"/>
              <a:t> ( );</a:t>
            </a:r>
          </a:p>
          <a:p>
            <a:r>
              <a:rPr lang="en-US" b="1" dirty="0"/>
              <a:t>Controlling and Monitoring Thread Creation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omp_set_dynamic</a:t>
            </a:r>
            <a:r>
              <a:rPr lang="en-US" dirty="0"/>
              <a:t> (int </a:t>
            </a:r>
            <a:r>
              <a:rPr lang="en-US" dirty="0" err="1"/>
              <a:t>dynamic_threads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omp_get_dynamic</a:t>
            </a:r>
            <a:r>
              <a:rPr lang="en-US" dirty="0"/>
              <a:t> ( 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omp_set_nested</a:t>
            </a:r>
            <a:r>
              <a:rPr lang="en-US" dirty="0"/>
              <a:t> (int nested);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omp_get_nested</a:t>
            </a:r>
            <a:r>
              <a:rPr lang="en-US" dirty="0"/>
              <a:t> 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213C-B498-45B7-A04C-48CEDF2E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D76C-1630-428A-A703-B6A7A3D1A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193" y="720308"/>
            <a:ext cx="7766490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Functional / Task Parallelism in OpenMP</a:t>
            </a:r>
          </a:p>
        </p:txBody>
      </p:sp>
    </p:spTree>
    <p:extLst>
      <p:ext uri="{BB962C8B-B14F-4D97-AF65-F5344CB8AC3E}">
        <p14:creationId xmlns:p14="http://schemas.microsoft.com/office/powerpoint/2010/main" val="167050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93DD-1FEC-49A3-9645-638EFD80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Functional/Task Parallelism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17CCA-83EC-4EB2-9A1F-66EFDDF0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3C4D8-EAA5-434B-A5E2-11297546C925}"/>
              </a:ext>
            </a:extLst>
          </p:cNvPr>
          <p:cNvSpPr txBox="1"/>
          <p:nvPr/>
        </p:nvSpPr>
        <p:spPr>
          <a:xfrm>
            <a:off x="523289" y="2782669"/>
            <a:ext cx="809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b="1" dirty="0"/>
              <a:t>#pragma </a:t>
            </a:r>
            <a:r>
              <a:rPr lang="en-US" sz="3600" b="1" dirty="0" err="1"/>
              <a:t>omp</a:t>
            </a:r>
            <a:r>
              <a:rPr lang="en-US" sz="3600" b="1" dirty="0"/>
              <a:t> sections [clause list]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1209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Functional/Task Parallelism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68" y="782633"/>
            <a:ext cx="7614959" cy="1076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your code is based on different segments or sections that can be executed in parallel.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known to as task parallelism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458782A4-18D5-4373-AE06-0D160851C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45" y="2397744"/>
            <a:ext cx="442130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 = alpha();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W = beta();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 = gamma(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v,w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y = delta();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printf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(“%6.2f\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n”,epsilon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x,y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 execute alpha, beta, </a:t>
            </a:r>
            <a:r>
              <a:rPr lang="en-US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parallelly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Remaining ones are executed sequentially according to the dependency. </a:t>
            </a: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332B3F8D-C21B-461F-B924-71863916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298" y="1934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a 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DA24729A-B3AB-43DA-8C8D-7408F781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98" y="1934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b </a:t>
            </a:r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A0171554-D94F-4E42-A74A-EEC8168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298" y="3077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g </a:t>
            </a: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0EF66D62-138C-4832-BCBF-57D25D3A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98" y="4220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e </a:t>
            </a: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AAEA1ADC-795A-44D9-B2C9-DF607E1C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298" y="3077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d </a:t>
            </a:r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BF75BCF1-AF98-479A-AA64-026B1D3A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098" y="2696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id="{408659BF-1F74-40DD-86AD-6163CCE07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298" y="2696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9833B08E-DDCF-4EAC-B320-1DD148BA8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098" y="3839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1B8B6D4B-1E6A-4FBC-81F1-6A5073D54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298" y="3839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04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parallel sections, section pragmas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48AE-B50D-4640-A41F-8F3F0DC2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17" y="1128699"/>
            <a:ext cx="8323551" cy="566175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sections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#pragma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//[optional for 1</a:t>
            </a:r>
            <a:r>
              <a:rPr lang="en-US" altLang="en-US" sz="200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block]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= alpha();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#pragma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 = beta();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#pragma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 = delta();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gamma(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(“%6.2f\n”, epsilon(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#pragma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parallel sections creates a team of threads which executes the sections in the region parallelly</a:t>
            </a:r>
          </a:p>
          <a:p>
            <a:pPr lvl="1">
              <a:spcBef>
                <a:spcPct val="0"/>
              </a:spcBef>
            </a:pPr>
            <a:r>
              <a:rPr lang="en-US" sz="1600" dirty="0">
                <a:latin typeface="+mj-lt"/>
              </a:rPr>
              <a:t>Sections that can be executed parallel are preceded by  ‘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omp</a:t>
            </a:r>
            <a:r>
              <a:rPr lang="en-US" alt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section’ pragma.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34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 Parallelism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68" y="782633"/>
            <a:ext cx="7614959" cy="10769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Another approach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458782A4-18D5-4373-AE06-0D160851C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45" y="2397744"/>
            <a:ext cx="442130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 = alpha();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W = beta();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 = gamma(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v,w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y = delta();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printf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(“%6.2f\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n”,epsilon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x,y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Execute alpha and beta in parallel.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Execute gamma and delta in parallel</a:t>
            </a: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332B3F8D-C21B-461F-B924-71863916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298" y="1934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a 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DA24729A-B3AB-43DA-8C8D-7408F781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98" y="1934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b </a:t>
            </a:r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A0171554-D94F-4E42-A74A-EEC8168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298" y="3077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g </a:t>
            </a: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0EF66D62-138C-4832-BCBF-57D25D3A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98" y="4220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e </a:t>
            </a: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AAEA1ADC-795A-44D9-B2C9-DF607E1C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298" y="3077204"/>
            <a:ext cx="838200" cy="838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anose="020B0600070205080204" pitchFamily="34" charset="-128"/>
                <a:cs typeface="+mn-cs"/>
              </a:rPr>
              <a:t> d </a:t>
            </a:r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BF75BCF1-AF98-479A-AA64-026B1D3A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098" y="2696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id="{408659BF-1F74-40DD-86AD-6163CCE07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298" y="2696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9833B08E-DDCF-4EAC-B320-1DD148BA8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098" y="3839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1B8B6D4B-1E6A-4FBC-81F1-6A5073D54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298" y="3839204"/>
            <a:ext cx="533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35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b="0" i="1" dirty="0" err="1">
                <a:ea typeface="ＭＳ Ｐゴシック" panose="020B0600070205080204" pitchFamily="34" charset="-128"/>
              </a:rPr>
              <a:t>omp</a:t>
            </a:r>
            <a:r>
              <a:rPr lang="en-US" altLang="en-US" b="0" i="1" dirty="0">
                <a:ea typeface="ＭＳ Ｐゴシック" panose="020B0600070205080204" pitchFamily="34" charset="-128"/>
              </a:rPr>
              <a:t> sections</a:t>
            </a:r>
            <a:r>
              <a:rPr lang="en-US" altLang="en-US" dirty="0">
                <a:ea typeface="ＭＳ Ｐゴシック" panose="020B0600070205080204" pitchFamily="34" charset="-128"/>
              </a:rPr>
              <a:t> pragma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48AE-B50D-4640-A41F-8F3F0DC2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17" y="1128699"/>
            <a:ext cx="8323551" cy="56617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Appears inside a parallel block of code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This pragma distributes enclosed sections among the threads in the team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difference between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omp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parallel sections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omp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sections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is that, </a:t>
            </a:r>
          </a:p>
          <a:p>
            <a:pPr lvl="1">
              <a:spcBef>
                <a:spcPct val="0"/>
              </a:spcBef>
            </a:pPr>
            <a:endParaRPr lang="en-US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1">
              <a:spcBef>
                <a:spcPct val="0"/>
              </a:spcBef>
            </a:pPr>
            <a:r>
              <a:rPr lang="en-US" sz="18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Omp</a:t>
            </a:r>
            <a:r>
              <a:rPr lang="en-US" sz="1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parallel sections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generate its own team of threads</a:t>
            </a:r>
          </a:p>
          <a:p>
            <a:pPr lvl="1">
              <a:spcBef>
                <a:spcPct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While simple </a:t>
            </a:r>
            <a:r>
              <a:rPr lang="en-US" sz="18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omp</a:t>
            </a:r>
            <a:r>
              <a:rPr lang="en-US" sz="1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sections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pragma uses existing team of threads and distributes section among the threads </a:t>
            </a:r>
          </a:p>
          <a:p>
            <a:pPr>
              <a:spcBef>
                <a:spcPct val="0"/>
              </a:spcBef>
            </a:pPr>
            <a:endParaRPr lang="en-US" sz="14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If multiple sections pragmas are inside one parallel block, may reduce fork/join costs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67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sections  pragma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48AE-B50D-4640-A41F-8F3F0DC2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17" y="1128699"/>
            <a:ext cx="8323551" cy="56617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#pragma 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parallel 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num_threads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(2)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	#pragma 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sections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#pragma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section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//optional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			   v = alpha();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#pragma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section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w = beta();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}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// here an implicit barrier exists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			#pragma 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sections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x = gamma(v, w);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#pragma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section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y = delta();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("%6.2f\n", epsilon(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x,y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961945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 smtClean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2024</a:t>
            </a:r>
            <a:endParaRPr lang="en-US" altLang="en-US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Grama,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Redwood City, CA: Benjamin/Cummings.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C923-8523-4464-9C8C-5085A978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A8A4-4030-42A4-87AE-8872D4FB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32" y="2516382"/>
            <a:ext cx="8323551" cy="1321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#pragma </a:t>
            </a:r>
            <a:r>
              <a:rPr lang="en-US" sz="3600" b="1" dirty="0" err="1"/>
              <a:t>omp</a:t>
            </a:r>
            <a:r>
              <a:rPr lang="en-US" sz="3600" b="1" dirty="0"/>
              <a:t> directive [clause list]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00B6C-17EE-46A0-B85E-50D8595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F97A-5B68-453A-AC60-4DDF0B16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11DA-2695-4F2D-89D7-5952DADA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18" y="1517928"/>
            <a:ext cx="8323551" cy="4987331"/>
          </a:xfrm>
        </p:spPr>
        <p:txBody>
          <a:bodyPr>
            <a:normAutofit/>
          </a:bodyPr>
          <a:lstStyle/>
          <a:p>
            <a:r>
              <a:rPr lang="en-US" sz="2800" b="1" dirty="0"/>
              <a:t>#pragma </a:t>
            </a:r>
            <a:r>
              <a:rPr lang="en-US" sz="2800" b="1" dirty="0" err="1"/>
              <a:t>omp</a:t>
            </a:r>
            <a:r>
              <a:rPr lang="en-US" sz="2800" b="1" dirty="0"/>
              <a:t> parallel </a:t>
            </a:r>
          </a:p>
          <a:p>
            <a:r>
              <a:rPr lang="en-US" sz="2800" b="1" dirty="0"/>
              <a:t>#pragma </a:t>
            </a:r>
            <a:r>
              <a:rPr lang="en-US" sz="2800" b="1" dirty="0" err="1"/>
              <a:t>omp</a:t>
            </a:r>
            <a:r>
              <a:rPr lang="en-US" sz="2800" b="1" dirty="0"/>
              <a:t> for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5F68D-CC64-4CB2-83C1-65F3B846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1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One more thing to note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Difference between </a:t>
            </a:r>
            <a:r>
              <a:rPr lang="en-US" i="1" dirty="0" err="1"/>
              <a:t>omp</a:t>
            </a:r>
            <a:r>
              <a:rPr lang="en-US" i="1" dirty="0"/>
              <a:t> for </a:t>
            </a:r>
            <a:r>
              <a:rPr lang="en-US" b="1" dirty="0"/>
              <a:t>and </a:t>
            </a:r>
            <a:r>
              <a:rPr lang="en-US" i="1" dirty="0" err="1"/>
              <a:t>omp</a:t>
            </a:r>
            <a:r>
              <a:rPr lang="en-US" i="1" dirty="0"/>
              <a:t> parallel</a:t>
            </a:r>
            <a:endParaRPr lang="en-US" b="1" dirty="0"/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#pragma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omp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parallel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  #pragma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omp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</a:t>
            </a:r>
          </a:p>
          <a:p>
            <a:pPr>
              <a:buAutoNum type="arabicPlain" startAt="4"/>
            </a:pPr>
            <a:r>
              <a:rPr lang="nn-N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(i = 0 &lt; i &lt; n; i++) {  </a:t>
            </a:r>
          </a:p>
          <a:p>
            <a:pPr marL="0" indent="0">
              <a:buNone/>
            </a:pPr>
            <a:r>
              <a:rPr lang="nn-N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//omp for schedules/distributes itterations between the threads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		/* body of parallel for loop */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	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is same as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#pragma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omp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parallel for </a:t>
            </a:r>
          </a:p>
          <a:p>
            <a:pPr marL="0" indent="0">
              <a:buNone/>
            </a:pPr>
            <a:r>
              <a:rPr lang="nn-N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	for (i = 0 &lt; i &lt; n; i++)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		/* body of parallel for loop */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     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128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Useful Clauses in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147757"/>
            <a:ext cx="8139886" cy="53333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clause is an optional, additional component to a pragma</a:t>
            </a:r>
          </a:p>
          <a:p>
            <a:r>
              <a:rPr lang="en-US" altLang="en-US" sz="2800" b="1" dirty="0"/>
              <a:t>Private: </a:t>
            </a:r>
            <a:r>
              <a:rPr lang="en-US" dirty="0"/>
              <a:t>The private clause directs the compiler to make one or more variables private</a:t>
            </a:r>
            <a:endParaRPr lang="en-US" sz="2800" b="1" i="1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3249EEB-3038-4319-9BA5-8F8E6B88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9" y="2636744"/>
            <a:ext cx="8276575" cy="339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k=3;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#pragma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omp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parallel for default(shared) private(j) shared(k)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 (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for (j = 0; j &lt; n;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j++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a[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][j] = MIN(a[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][j],a[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][k]+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Comments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Here the private variable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undefined -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when this parallel construct is entered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when this parallel construct is exited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42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Useful Clauses in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147757"/>
            <a:ext cx="8139886" cy="5333397"/>
          </a:xfrm>
        </p:spPr>
        <p:txBody>
          <a:bodyPr>
            <a:normAutofit/>
          </a:bodyPr>
          <a:lstStyle/>
          <a:p>
            <a:r>
              <a:rPr lang="en-US" altLang="en-US" sz="2800" b="1" dirty="0" err="1"/>
              <a:t>firstprivate</a:t>
            </a:r>
            <a:r>
              <a:rPr lang="en-US" altLang="en-US" sz="2800" b="1" dirty="0"/>
              <a:t>: </a:t>
            </a:r>
            <a:r>
              <a:rPr lang="en-US" dirty="0"/>
              <a:t>It directs the compiler to create private variables having initial values identical to the value of the variable controlled by the master thread as the loop is entered.</a:t>
            </a:r>
            <a:endParaRPr lang="en-US" sz="2800" b="1" i="1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3249EEB-3038-4319-9BA5-8F8E6B88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9" y="2636744"/>
            <a:ext cx="8276575" cy="224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complex_function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#pragma omp parallel for firstprivate(s) num_threads(2)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(i = 0 </a:t>
            </a:r>
            <a:r>
              <a:rPr kumimoji="0" lang="nn-NO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 &lt; n </a:t>
            </a:r>
            <a:r>
              <a:rPr kumimoji="0" lang="nn-NO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 ++) 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s = s*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omp_get_thread_num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(“S is %d at thread#%d\n”,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s,omp_get_thread_num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3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useful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147757"/>
            <a:ext cx="8139886" cy="5333397"/>
          </a:xfrm>
        </p:spPr>
        <p:txBody>
          <a:bodyPr>
            <a:normAutofit/>
          </a:bodyPr>
          <a:lstStyle/>
          <a:p>
            <a:r>
              <a:rPr lang="en-US" altLang="en-US" sz="2800" b="1" dirty="0" err="1"/>
              <a:t>lastprivate</a:t>
            </a:r>
            <a:r>
              <a:rPr lang="en-US" altLang="en-US" sz="2800" b="1" dirty="0"/>
              <a:t>: </a:t>
            </a:r>
          </a:p>
          <a:p>
            <a:pPr marL="0" indent="0" algn="ctr">
              <a:buNone/>
            </a:pPr>
            <a:r>
              <a:rPr lang="en-US" altLang="en-US" sz="2800" dirty="0"/>
              <a:t>consider the following code</a:t>
            </a:r>
            <a:endParaRPr lang="en-US" sz="28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3249EEB-3038-4319-9BA5-8F8E6B88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05" y="2431565"/>
            <a:ext cx="82765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complex_function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#pragma omp parallel for private(j) firstprivate(s)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(i = 0 </a:t>
            </a:r>
            <a:r>
              <a:rPr kumimoji="0" lang="nn-NO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 &lt; n </a:t>
            </a:r>
            <a:r>
              <a:rPr kumimoji="0" lang="nn-NO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 ++) 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s  += 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(“s after join:%d\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n”,s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);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//undefined value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502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Useful Clauses in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147757"/>
            <a:ext cx="8139886" cy="5333397"/>
          </a:xfrm>
        </p:spPr>
        <p:txBody>
          <a:bodyPr>
            <a:normAutofit/>
          </a:bodyPr>
          <a:lstStyle/>
          <a:p>
            <a:r>
              <a:rPr lang="en-US" altLang="en-US" sz="2800" b="1" dirty="0" err="1"/>
              <a:t>lastprivate</a:t>
            </a:r>
            <a:r>
              <a:rPr lang="en-US" altLang="en-US" sz="2800" b="1" dirty="0"/>
              <a:t>: </a:t>
            </a:r>
            <a:r>
              <a:rPr lang="en-US" altLang="en-US" sz="2800" dirty="0"/>
              <a:t>used to copy back to the master thread’s copy of the variable,  the private copy of the variable from the thread that executed the last iteration.</a:t>
            </a:r>
            <a:endParaRPr lang="en-US" sz="2800" b="1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AFA15E-4A91-4630-9D86-0DC30724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9" y="3558885"/>
            <a:ext cx="8509225" cy="178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complex_function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#pragma omp parallel for private(j) firstprivate(s) lastprivate(s)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(i = 0 </a:t>
            </a:r>
            <a:r>
              <a:rPr kumimoji="0" lang="nn-NO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 &lt; n </a:t>
            </a:r>
            <a:r>
              <a:rPr kumimoji="0" lang="nn-NO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 ++) 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s +=1;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6F54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(“s after join:%d\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n”,s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);//value of s as it was for last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2924849919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4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1672</Words>
  <Application>Microsoft Office PowerPoint</Application>
  <PresentationFormat>On-screen Show (4:3)</PresentationFormat>
  <Paragraphs>307</Paragraphs>
  <Slides>28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ＭＳ Ｐゴシック</vt:lpstr>
      <vt:lpstr>Arial</vt:lpstr>
      <vt:lpstr>Calibri</vt:lpstr>
      <vt:lpstr>Century Gothic</vt:lpstr>
      <vt:lpstr>Century Gothic (Body)</vt:lpstr>
      <vt:lpstr>Courier New</vt:lpstr>
      <vt:lpstr>Lucida Console</vt:lpstr>
      <vt:lpstr>Monotype Sorts</vt:lpstr>
      <vt:lpstr>Symbol</vt:lpstr>
      <vt:lpstr>Wingdings</vt:lpstr>
      <vt:lpstr>Wingdings 3</vt:lpstr>
      <vt:lpstr>1_Wisp</vt:lpstr>
      <vt:lpstr>4_Wisp</vt:lpstr>
      <vt:lpstr>PowerPoint Presentation</vt:lpstr>
      <vt:lpstr>Review of OpenMP Library Functions</vt:lpstr>
      <vt:lpstr>OpenMP</vt:lpstr>
      <vt:lpstr>OpenMP Directives</vt:lpstr>
      <vt:lpstr>One more thing to note</vt:lpstr>
      <vt:lpstr>Some Useful Clauses in OpenMP</vt:lpstr>
      <vt:lpstr>Some Useful Clauses in OpenMP</vt:lpstr>
      <vt:lpstr>Some useful clauses</vt:lpstr>
      <vt:lpstr>Some Useful Clauses in OpenMP</vt:lpstr>
      <vt:lpstr>Reduction clause</vt:lpstr>
      <vt:lpstr>Reduction clause</vt:lpstr>
      <vt:lpstr>Conditional Parallelism Clause</vt:lpstr>
      <vt:lpstr>Scheduling Loops (a clause)</vt:lpstr>
      <vt:lpstr>Scheduling Loops</vt:lpstr>
      <vt:lpstr>Scheduling Loops</vt:lpstr>
      <vt:lpstr>Scheduling Loops</vt:lpstr>
      <vt:lpstr>Scheduling Loops</vt:lpstr>
      <vt:lpstr>Scheduling Loops(Summary)</vt:lpstr>
      <vt:lpstr>No Wait Clause</vt:lpstr>
      <vt:lpstr>Functional / Task Parallelism in OpenMP</vt:lpstr>
      <vt:lpstr>Functional/Task Parallelism</vt:lpstr>
      <vt:lpstr>Functional/Task Parallelism</vt:lpstr>
      <vt:lpstr>parallel sections, section pragmas</vt:lpstr>
      <vt:lpstr>Functional Parallelism</vt:lpstr>
      <vt:lpstr>omp sections pragma</vt:lpstr>
      <vt:lpstr>sections  pragma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dell</cp:lastModifiedBy>
  <cp:revision>470</cp:revision>
  <dcterms:created xsi:type="dcterms:W3CDTF">2020-02-07T07:53:43Z</dcterms:created>
  <dcterms:modified xsi:type="dcterms:W3CDTF">2024-05-23T14:01:57Z</dcterms:modified>
</cp:coreProperties>
</file>