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782" r:id="rId2"/>
  </p:sldMasterIdLst>
  <p:notesMasterIdLst>
    <p:notesMasterId r:id="rId22"/>
  </p:notesMasterIdLst>
  <p:sldIdLst>
    <p:sldId id="311" r:id="rId3"/>
    <p:sldId id="481" r:id="rId4"/>
    <p:sldId id="489" r:id="rId5"/>
    <p:sldId id="488" r:id="rId6"/>
    <p:sldId id="482" r:id="rId7"/>
    <p:sldId id="483" r:id="rId8"/>
    <p:sldId id="484" r:id="rId9"/>
    <p:sldId id="485" r:id="rId10"/>
    <p:sldId id="486" r:id="rId11"/>
    <p:sldId id="487" r:id="rId12"/>
    <p:sldId id="491" r:id="rId13"/>
    <p:sldId id="492" r:id="rId14"/>
    <p:sldId id="495" r:id="rId15"/>
    <p:sldId id="493" r:id="rId16"/>
    <p:sldId id="494" r:id="rId17"/>
    <p:sldId id="496" r:id="rId18"/>
    <p:sldId id="497" r:id="rId19"/>
    <p:sldId id="498" r:id="rId20"/>
    <p:sldId id="28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2875" autoAdjust="0"/>
  </p:normalViewPr>
  <p:slideViewPr>
    <p:cSldViewPr snapToGrid="0">
      <p:cViewPr varScale="1">
        <p:scale>
          <a:sx n="81" d="100"/>
          <a:sy n="81" d="100"/>
        </p:scale>
        <p:origin x="1565" y="67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8T04:53:53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81 3624,'-4'0'848,"0"0"0,0-1 0,0 0 0,0 0 0,0 0 0,0 0 0,0-1-1,-6-3 1,-30-20 2758,13 8-2472,7 4-563,18 12-574,0-1 1,0 1-1,0-1 0,-1 1 0,1 0 1,0 0-1,-1 0 0,1 0 0,-1 0 1,-4-1-1,6 3-80,0-1 0,-1 1 1,1-1-1,0 1 0,-1-1 0,1 1 1,0 0-1,0 0 0,0-1 0,0 1 1,0 0-1,0 0 0,0 0 0,0 0 1,0 1-1,0-1 0,0 0 1,0 0-1,1 0 0,-1 1 0,1-1 1,-1 0-1,1 1 0,-1 1 0,-3 8-1103,1 0 0,0 0 0,1 1 0,1-1 0,-1 1 0,2-1 0,0 22 0,1-14-991,-1-11 143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Cost is same as All-to-All broadcast: </a:t>
                </a:r>
                <a:r>
                  <a:rPr lang="en-US" sz="2000" dirty="0"/>
                  <a:t>Total Cost=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Answer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func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Cost is same as All-to-All broadcast: </a:t>
                </a:r>
                <a:r>
                  <a:rPr lang="en-US" sz="2000" dirty="0"/>
                  <a:t>Total Cost= </a:t>
                </a:r>
                <a:r>
                  <a:rPr lang="pt-BR" sz="2000" i="0">
                    <a:latin typeface="Cambria Math" panose="02040503050406030204" pitchFamily="18" charset="0"/>
                  </a:rPr>
                  <a:t>∑</a:t>
                </a:r>
                <a:r>
                  <a:rPr lang="en-US" sz="2000" b="0" i="0">
                    <a:latin typeface="Cambria Math" panose="02040503050406030204" pitchFamily="18" charset="0"/>
                  </a:rPr>
                  <a:t>_</a:t>
                </a:r>
                <a:r>
                  <a:rPr lang="pt-BR" sz="2000" b="0" i="0">
                    <a:latin typeface="Cambria Math" panose="02040503050406030204" pitchFamily="18" charset="0"/>
                  </a:rPr>
                  <a:t>(</a:t>
                </a:r>
                <a:r>
                  <a:rPr lang="en-US" sz="2000" b="0" i="0">
                    <a:latin typeface="Cambria Math" panose="02040503050406030204" pitchFamily="18" charset="0"/>
                  </a:rPr>
                  <a:t>𝑖</a:t>
                </a:r>
                <a:r>
                  <a:rPr lang="pt-BR" sz="2000" b="0" i="0">
                    <a:latin typeface="Cambria Math" panose="02040503050406030204" pitchFamily="18" charset="0"/>
                  </a:rPr>
                  <a:t>=</a:t>
                </a:r>
                <a:r>
                  <a:rPr lang="en-US" sz="2000" b="0" i="0">
                    <a:latin typeface="Cambria Math" panose="02040503050406030204" pitchFamily="18" charset="0"/>
                  </a:rPr>
                  <a:t>1</a:t>
                </a:r>
                <a:r>
                  <a:rPr lang="pt-BR" sz="2000" b="0" i="0">
                    <a:latin typeface="Cambria Math" panose="02040503050406030204" pitchFamily="18" charset="0"/>
                  </a:rPr>
                  <a:t>)</a:t>
                </a:r>
                <a:r>
                  <a:rPr lang="en-US" sz="2000" b="0" i="0">
                    <a:latin typeface="Cambria Math" panose="02040503050406030204" pitchFamily="18" charset="0"/>
                  </a:rPr>
                  <a:t>^(log(𝑝))▒〖〖(𝑡〗_𝑠+2^(𝑖−1) 𝑚𝑡_𝑤)〗</a:t>
                </a:r>
                <a:endParaRPr lang="en-US" sz="2000" dirty="0"/>
              </a:p>
              <a:p>
                <a:pPr lvl="1"/>
                <a:r>
                  <a:rPr lang="en-US" sz="2000" dirty="0"/>
                  <a:t>Answer </a:t>
                </a:r>
                <a:r>
                  <a:rPr lang="en-US" sz="2000" b="1" i="0">
                    <a:latin typeface="Cambria Math" panose="02040503050406030204" pitchFamily="18" charset="0"/>
                  </a:rPr>
                  <a:t>〖𝑻=(𝒕〗_𝒔 </a:t>
                </a:r>
                <a:r>
                  <a:rPr lang="en-US" sz="2000" i="0">
                    <a:latin typeface="Cambria Math" panose="02040503050406030204" pitchFamily="18" charset="0"/>
                  </a:rPr>
                  <a:t> log</a:t>
                </a:r>
                <a:r>
                  <a:rPr lang="en-US" sz="2000" b="1" i="0">
                    <a:latin typeface="Cambria Math" panose="02040503050406030204" pitchFamily="18" charset="0"/>
                  </a:rPr>
                  <a:t>⁡𝒑+𝒎𝒕_𝒘 (𝒑−𝟏))</a:t>
                </a:r>
                <a:endParaRPr lang="en-US" sz="20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32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used for distributed matrix transpositions, Fourier transformations and Sample sort [last step]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89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used for distributed matrix transpositions.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93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52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Mesh and hyper cube as reading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31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577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Mesh and hyper cube as reading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816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01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5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Barrier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6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2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in DNA sequence alignment and dynamic programming-based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Communication cost is same as one-to-all broadcast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19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MY_NUMBER: my initial value; msg serves as a buffer with parathesis ( )</a:t>
            </a:r>
          </a:p>
          <a:p>
            <a:r>
              <a:rPr lang="en-US" dirty="0"/>
              <a:t>Result buffer: serve as a buffer shown by square brackets in the figure [ ]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99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75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07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31A0B-FFFE-4C08-8DBC-B32B88D38CD5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35F5B9-13A3-46CB-8BCA-1E72A483B10A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641065-3F89-419D-B235-A695B3AA2A8C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4A23D-838A-4824-96CF-961858E28DF0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35BE6F-CA0D-4088-92C0-1D66C3903258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47C5DD-756A-4ADB-BC73-AE4AE98E334C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BE793D-E9DF-4BD1-8496-E4E84E5E1F12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A1B942-E90C-4E98-BF28-2FBD3095CBC3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CDDEE7-600C-486D-9E8E-C021C831A7D8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87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4F8F58DC-03A5-407A-ADE8-572D1E2810E8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931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F012E5-6EEE-41CB-9B10-73E87A77CCBC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335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3AFC0DDF-BECF-4C60-926A-BBE3724CC4AD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45D6E9BD-113C-47DE-8DFA-ED32E74BBBD6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4320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72D9FC-E64E-4ACB-B77D-FEB819BAC654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43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31D2FF-4FBD-4D43-93D2-89FAA4013819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33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F037E-E29A-4804-87BF-54C461E88161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55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96A812-DEFC-4C42-A1ED-324D93482A55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13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357F1-AEF5-419C-B02B-66D100E1187B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13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2F7D01-72A0-4A90-86E4-C04949EFBFE0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83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5D7FFA-0DD2-4F79-AF96-312409522888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90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24FAD-BB1A-44EC-B0E0-79A18AFE543B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0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41B993-9459-44DE-A610-98BC2DB83B02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71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0B3EC4-B192-4A60-A19E-4E42E084273E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74CC9A-1F74-4C68-A6AE-EE146F29C3EF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78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54C30D-33B4-40B6-AACF-E49F7D63E110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21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4A586C-FA1F-4F0D-B853-55445597438B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9EF08D93-802B-41D1-82EC-CB27B934D0D3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4AD94-CFA5-4B09-B36D-59AD2B25E61C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635EDF-F269-4AFD-9A6C-9F765778521D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7251FA-3DD8-4A07-96EF-5435004FC739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635448-24DB-4B33-B13F-CF357E28C16D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0AE898-957E-44FE-A40B-CA830330A961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A4B1C3-D4C0-46C1-8C27-81706B741716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E487BC-D2DF-4D3E-A139-AC41335F5A9A}" type="datetime1">
              <a:rPr lang="en-US" altLang="en-US" smtClean="0">
                <a:solidFill>
                  <a:srgbClr val="000000"/>
                </a:solidFill>
              </a:rPr>
              <a:t>4/5/2024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5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13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Basic Communication Operations-III</a:t>
            </a: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C3E55-DBBB-4A49-923B-3C9C1EAD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dirty="0"/>
              <a:t>(Scatter and Gather)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53C77FC-27ED-4533-9D7B-4413F41D40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" y="775053"/>
            <a:ext cx="7553551" cy="55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07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752" y="2955113"/>
            <a:ext cx="5779960" cy="7133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200" b="0" dirty="0"/>
              <a:t>All-to-All personalized Communication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45" y="3485923"/>
            <a:ext cx="5848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41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sz="2700" dirty="0"/>
              <a:t>(All-to-All personalized)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20" y="1335366"/>
            <a:ext cx="8440880" cy="4987331"/>
          </a:xfrm>
        </p:spPr>
        <p:txBody>
          <a:bodyPr>
            <a:normAutofit/>
          </a:bodyPr>
          <a:lstStyle/>
          <a:p>
            <a:r>
              <a:rPr lang="en-US" dirty="0"/>
              <a:t>Each node sends a distinct message of size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to every other node. </a:t>
            </a:r>
          </a:p>
          <a:p>
            <a:r>
              <a:rPr lang="en-US" dirty="0"/>
              <a:t>Also known </a:t>
            </a:r>
            <a:r>
              <a:rPr lang="en-US" b="1" dirty="0"/>
              <a:t>total exchange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2878414-CC95-4AE2-8469-050EF0DB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" y="2733355"/>
            <a:ext cx="8226425" cy="340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BB4125-3483-4648-BBD0-A57FA0A2701B}"/>
                  </a:ext>
                </a:extLst>
              </p14:cNvPr>
              <p14:cNvContentPartPr/>
              <p14:nvPr/>
            </p14:nvContentPartPr>
            <p14:xfrm>
              <a:off x="-1942133" y="5213373"/>
              <a:ext cx="72000" cy="5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BB4125-3483-4648-BBD0-A57FA0A270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46453" y="5209053"/>
                <a:ext cx="8064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922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sz="2700" dirty="0"/>
              <a:t>(All-to-All personalized)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20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7491D9-6C42-41D0-A74D-F43DE616008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410200"/>
            <a:ext cx="82296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en-US" sz="2000"/>
              <a:t>All-to-all personalized communication in transposing a </a:t>
            </a:r>
            <a:r>
              <a:rPr lang="en-US" altLang="en-US" sz="2000" i="1"/>
              <a:t>4 x 4</a:t>
            </a:r>
            <a:r>
              <a:rPr lang="en-US" altLang="en-US" sz="2000"/>
              <a:t> matrix using four processes.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DB53551-172A-4E1C-8515-FE605D38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17" y="1817798"/>
            <a:ext cx="4968366" cy="33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63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sz="2700" dirty="0"/>
              <a:t>(All-to-All personalized [Ring]) 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C19C6E2-6D04-4898-B53F-07D87FD28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8" y="1335088"/>
            <a:ext cx="7721564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88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sz="2700" dirty="0"/>
              <a:t>(All-to-All personalized [Ring]) 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5A0B5-2CA3-4FBF-BC5A-0818D764F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Cost Analysis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lvl="1"/>
                <a:r>
                  <a:rPr lang="pt-B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>
                    <a:sym typeface="Wingdings" panose="05000000000000000000" pitchFamily="2" charset="2"/>
                  </a:rPr>
                  <a:t>    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  +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    </a:t>
                </a:r>
                <a:r>
                  <a:rPr lang="en-US" b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5A0B5-2CA3-4FBF-BC5A-0818D764F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2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7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sz="2700" dirty="0"/>
              <a:t>(All-to-All personalized [Mesh]) 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8877-11FD-42BD-8A1C-B828EF39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F2B8DA4-F33B-4FF1-88D0-F7CD371D9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07" y="1371600"/>
            <a:ext cx="6521569" cy="483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78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sz="2700" dirty="0"/>
              <a:t>(All-to-All personalized [Mesh]) 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A0B5-2CA3-4FBF-BC5A-0818D764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Cost Analysis </a:t>
            </a:r>
          </a:p>
          <a:p>
            <a:r>
              <a:rPr lang="en-US" altLang="en-US" dirty="0"/>
              <a:t>Time for the first phase is identical to that in a ring with </a:t>
            </a:r>
            <a:r>
              <a:rPr lang="en-US" altLang="en-US" i="1" dirty="0">
                <a:latin typeface="Arial Unicode MS" pitchFamily="34" charset="-128"/>
                <a:ea typeface="Arial Unicode MS" pitchFamily="34" charset="-128"/>
              </a:rPr>
              <a:t>√p</a:t>
            </a:r>
            <a:r>
              <a:rPr lang="en-US" altLang="en-US" dirty="0"/>
              <a:t> processors, i.e., </a:t>
            </a:r>
            <a:r>
              <a:rPr lang="en-US" altLang="en-US" i="1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i="1" dirty="0"/>
              <a:t> +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w</a:t>
            </a:r>
            <a:r>
              <a:rPr lang="en-US" altLang="en-US" i="1" dirty="0" err="1"/>
              <a:t>mp</a:t>
            </a:r>
            <a:r>
              <a:rPr lang="en-US" altLang="en-US" i="1" dirty="0"/>
              <a:t>/2)(</a:t>
            </a:r>
            <a:r>
              <a:rPr lang="en-US" altLang="en-US" i="1" dirty="0">
                <a:latin typeface="Arial Unicode MS" pitchFamily="34" charset="-128"/>
                <a:ea typeface="Arial Unicode MS" pitchFamily="34" charset="-128"/>
              </a:rPr>
              <a:t>√p</a:t>
            </a:r>
            <a:r>
              <a:rPr lang="en-US" altLang="en-US" i="1" dirty="0"/>
              <a:t> – 1)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Here  </a:t>
            </a:r>
            <a:r>
              <a:rPr lang="en-US" altLang="en-US" b="1" dirty="0" err="1"/>
              <a:t>m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i="1" dirty="0"/>
              <a:t> becomes </a:t>
            </a:r>
            <a:r>
              <a:rPr lang="en-US" altLang="en-US" b="1" i="1" dirty="0">
                <a:latin typeface="Arial Unicode MS" pitchFamily="34" charset="-128"/>
                <a:ea typeface="Arial Unicode MS" pitchFamily="34" charset="-128"/>
              </a:rPr>
              <a:t>√p </a:t>
            </a:r>
            <a:r>
              <a:rPr lang="en-US" altLang="en-US" b="1" dirty="0" err="1"/>
              <a:t>m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b="1" i="1" baseline="-25000" dirty="0"/>
              <a:t>  </a:t>
            </a:r>
            <a:r>
              <a:rPr lang="en-US" altLang="en-US" dirty="0"/>
              <a:t>and</a:t>
            </a:r>
            <a:r>
              <a:rPr lang="en-US" altLang="en-US" b="1" dirty="0"/>
              <a:t> P </a:t>
            </a:r>
            <a:r>
              <a:rPr lang="en-US" altLang="en-US" dirty="0"/>
              <a:t>becomes</a:t>
            </a:r>
            <a:r>
              <a:rPr lang="en-US" altLang="en-US" b="1" dirty="0"/>
              <a:t> </a:t>
            </a:r>
            <a:r>
              <a:rPr lang="en-US" altLang="en-US" b="1" i="1" dirty="0">
                <a:latin typeface="Arial Unicode MS" pitchFamily="34" charset="-128"/>
                <a:ea typeface="Arial Unicode MS" pitchFamily="34" charset="-128"/>
              </a:rPr>
              <a:t>√p</a:t>
            </a:r>
            <a:endParaRPr lang="en-US" altLang="en-US" b="1" dirty="0"/>
          </a:p>
          <a:p>
            <a:r>
              <a:rPr lang="en-US" altLang="en-US" dirty="0"/>
              <a:t>Time in the second phase is identical to the first phase. Therefore, total time is twice of this time, i.e.,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13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sz="2700" dirty="0"/>
              <a:t>(All-to-All personalized [Hyper Cube]) 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8877-11FD-42BD-8A1C-B828EF39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2558E3C-1542-40D7-9E6C-344E22F9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616" y="1371600"/>
            <a:ext cx="6227641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02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/>
              <a:t>https://www.cs.purdue.edu/homes/ayg/book/Slides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B45-B698-4B26-A534-9AE35033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864" y="1289198"/>
            <a:ext cx="6098663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b="0" dirty="0"/>
              <a:t>All-Reduce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45" y="3485923"/>
            <a:ext cx="5848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5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        </a:t>
            </a:r>
            <a:r>
              <a:rPr lang="en-US" dirty="0"/>
              <a:t>(All-Reduce)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98938"/>
                <a:ext cx="8440880" cy="49873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/>
                  <a:t>Precondition: Every process </a:t>
                </a:r>
                <a:r>
                  <a:rPr lang="en-US" sz="2800" i="1" dirty="0" err="1"/>
                  <a:t>i</a:t>
                </a:r>
                <a:r>
                  <a:rPr lang="en-US" sz="2800" dirty="0"/>
                  <a:t> has a single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of size </a:t>
                </a:r>
                <a:r>
                  <a:rPr lang="en-US" sz="2800" i="1" dirty="0"/>
                  <a:t>m words.</a:t>
                </a:r>
              </a:p>
              <a:p>
                <a:r>
                  <a:rPr lang="en-US" sz="2800" dirty="0"/>
                  <a:t>Post condition: All processes have a reduced message </a:t>
                </a:r>
                <a:r>
                  <a:rPr lang="en-US" sz="2800" i="1" dirty="0"/>
                  <a:t>M of size m words.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Strategies: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Use </a:t>
                </a:r>
                <a:r>
                  <a:rPr lang="en-US" sz="2800" b="1" dirty="0"/>
                  <a:t>all-to-one reduction</a:t>
                </a:r>
                <a:r>
                  <a:rPr lang="en-US" sz="2800" dirty="0"/>
                  <a:t> followed by </a:t>
                </a:r>
                <a:r>
                  <a:rPr lang="en-US" sz="2800" b="1" dirty="0"/>
                  <a:t>one-to-all</a:t>
                </a:r>
                <a:r>
                  <a:rPr lang="en-US" sz="2800" dirty="0"/>
                  <a:t> broadcast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func>
                  </m:oMath>
                </a14:m>
                <a:r>
                  <a:rPr lang="en-US" sz="2800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Use </a:t>
                </a:r>
                <a:r>
                  <a:rPr lang="en-US" sz="2800" b="1" dirty="0"/>
                  <a:t>modified All-to-All comm.</a:t>
                </a:r>
                <a:r>
                  <a:rPr lang="en-US" sz="2800" dirty="0"/>
                  <a:t> algorithm for hypercube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func>
                  </m:oMath>
                </a14:m>
                <a:r>
                  <a:rPr lang="en-US" sz="2800" dirty="0"/>
                  <a:t>)</a:t>
                </a:r>
              </a:p>
              <a:p>
                <a:pPr marL="914400" lvl="1" indent="-514350"/>
                <a:r>
                  <a:rPr lang="en-US" sz="2400" dirty="0"/>
                  <a:t>Replace Union with associative operator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98938"/>
                <a:ext cx="8440880" cy="4987331"/>
              </a:xfrm>
              <a:blipFill>
                <a:blip r:embed="rId3"/>
                <a:stretch>
                  <a:fillRect l="-1444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0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796" y="1864865"/>
            <a:ext cx="6098663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b="0" dirty="0"/>
              <a:t>Prefix-Sum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45" y="3485923"/>
            <a:ext cx="5848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02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        </a:t>
            </a:r>
            <a:r>
              <a:rPr lang="en-US" dirty="0"/>
              <a:t>(Prefix-Sums)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/>
                  <a:t>Prefix-sums are also known as scan operations</a:t>
                </a:r>
              </a:p>
              <a:p>
                <a:r>
                  <a:rPr lang="en-US" sz="2800" dirty="0"/>
                  <a:t>Given </a:t>
                </a:r>
                <a:r>
                  <a:rPr lang="en-US" sz="2800" b="1" i="1" dirty="0"/>
                  <a:t>p</a:t>
                </a:r>
                <a:r>
                  <a:rPr lang="en-US" sz="2800" i="1" dirty="0"/>
                  <a:t> </a:t>
                </a:r>
                <a:r>
                  <a:rPr lang="en-US" sz="2800" dirty="0"/>
                  <a:t>numbers </a:t>
                </a:r>
                <a:r>
                  <a:rPr lang="en-US" sz="2800" b="1" i="1" dirty="0"/>
                  <a:t>n</a:t>
                </a:r>
                <a:r>
                  <a:rPr lang="en-US" sz="1800" b="1" dirty="0"/>
                  <a:t>0</a:t>
                </a:r>
                <a:r>
                  <a:rPr lang="en-US" sz="2800" b="1" dirty="0"/>
                  <a:t>, </a:t>
                </a:r>
                <a:r>
                  <a:rPr lang="en-US" sz="2800" b="1" i="1" dirty="0"/>
                  <a:t>n</a:t>
                </a:r>
                <a:r>
                  <a:rPr lang="en-US" sz="1800" b="1" dirty="0"/>
                  <a:t>1</a:t>
                </a:r>
                <a:r>
                  <a:rPr lang="en-US" sz="2800" b="1" dirty="0"/>
                  <a:t>, ..., </a:t>
                </a:r>
                <a:r>
                  <a:rPr lang="en-US" sz="2800" b="1" i="1" dirty="0"/>
                  <a:t>n</a:t>
                </a:r>
                <a:r>
                  <a:rPr lang="en-US" sz="1800" b="1" i="1" dirty="0"/>
                  <a:t>p</a:t>
                </a:r>
                <a:r>
                  <a:rPr lang="en-US" sz="1800" b="1" dirty="0"/>
                  <a:t>-1</a:t>
                </a:r>
                <a:r>
                  <a:rPr lang="en-US" sz="900" dirty="0"/>
                  <a:t> </a:t>
                </a:r>
                <a:r>
                  <a:rPr lang="en-US" sz="2800" dirty="0"/>
                  <a:t>(one on each node), the problem is to compute the sums such that: -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lvl="2"/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400" dirty="0"/>
                  <a:t> is the prefix-sum </a:t>
                </a:r>
                <a:r>
                  <a:rPr lang="en-US" sz="2400"/>
                  <a:t>computed at kth </a:t>
                </a:r>
                <a:r>
                  <a:rPr lang="en-US" sz="2400" dirty="0"/>
                  <a:t>node after the operation.</a:t>
                </a:r>
              </a:p>
              <a:p>
                <a:pPr marL="457200" lvl="1" indent="0">
                  <a:buNone/>
                </a:pPr>
                <a:r>
                  <a:rPr lang="en-US" sz="2600" b="1" dirty="0"/>
                  <a:t>Example:</a:t>
                </a:r>
              </a:p>
              <a:p>
                <a:pPr lvl="1"/>
                <a:r>
                  <a:rPr lang="en-US" sz="2400" dirty="0"/>
                  <a:t> Original sequence: &lt;3, 1, 4, 0, 2&gt;</a:t>
                </a:r>
              </a:p>
              <a:p>
                <a:pPr lvl="1"/>
                <a:r>
                  <a:rPr lang="en-US" sz="2400" dirty="0"/>
                  <a:t> Sequence of prefix sums: &lt;3, 4, 8, 8, 10&gt; 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0" y="1280277"/>
                <a:ext cx="8440880" cy="4987331"/>
              </a:xfrm>
              <a:blipFill>
                <a:blip r:embed="rId3"/>
                <a:stretch>
                  <a:fillRect l="-1300" r="-1155" b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92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447A269-6751-4CEF-AFED-4F2E60592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5" y="965195"/>
            <a:ext cx="8081089" cy="652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        </a:t>
            </a:r>
            <a:r>
              <a:rPr lang="en-US" dirty="0"/>
              <a:t>(Prefix-Sums)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4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        </a:t>
            </a:r>
            <a:r>
              <a:rPr lang="en-US" dirty="0"/>
              <a:t>(Prefix-Sums)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AFEDA3A-FA19-4BD0-877C-ADFCC0B84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" y="1359468"/>
            <a:ext cx="9009762" cy="456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42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752" y="2698080"/>
            <a:ext cx="4919200" cy="7133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200" b="0" dirty="0"/>
              <a:t>Scatter and Gather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45" y="3485923"/>
            <a:ext cx="5848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33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Basic Communication Operations</a:t>
            </a:r>
            <a:br>
              <a:rPr lang="en-US" b="0" dirty="0"/>
            </a:br>
            <a:r>
              <a:rPr lang="en-US" b="0" dirty="0"/>
              <a:t>	         </a:t>
            </a:r>
            <a:r>
              <a:rPr lang="en-US" dirty="0"/>
              <a:t>(Scatter and Gather)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20" y="1335366"/>
            <a:ext cx="8440880" cy="4987331"/>
          </a:xfrm>
        </p:spPr>
        <p:txBody>
          <a:bodyPr>
            <a:normAutofit/>
          </a:bodyPr>
          <a:lstStyle/>
          <a:p>
            <a:r>
              <a:rPr lang="en-US" dirty="0"/>
              <a:t>Gather is different than reduction as it doesn’t reduce the results with associative operator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0AD498-1756-4FAA-884D-721A5EF92E83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79F5423-8843-4216-9F3D-A2642A92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7" y="2478863"/>
            <a:ext cx="8226425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012743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2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434</Words>
  <Application>Microsoft Office PowerPoint</Application>
  <PresentationFormat>On-screen Show (4:3)</PresentationFormat>
  <Paragraphs>125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Unicode MS</vt:lpstr>
      <vt:lpstr>Calibri</vt:lpstr>
      <vt:lpstr>Cambria Math</vt:lpstr>
      <vt:lpstr>Century Gothic</vt:lpstr>
      <vt:lpstr>Monotype Sorts</vt:lpstr>
      <vt:lpstr>Wingdings</vt:lpstr>
      <vt:lpstr>Wingdings 3</vt:lpstr>
      <vt:lpstr>1_Wisp</vt:lpstr>
      <vt:lpstr>2_Wisp</vt:lpstr>
      <vt:lpstr>PowerPoint Presentation</vt:lpstr>
      <vt:lpstr>All-Reduce</vt:lpstr>
      <vt:lpstr>Basic Communication Operations                   (All-Reduce)</vt:lpstr>
      <vt:lpstr>Prefix-Sum</vt:lpstr>
      <vt:lpstr>Basic Communication Operations                   (Prefix-Sums)</vt:lpstr>
      <vt:lpstr>Basic Communication Operations                   (Prefix-Sums)</vt:lpstr>
      <vt:lpstr>Basic Communication Operations                   (Prefix-Sums)</vt:lpstr>
      <vt:lpstr>Scatter and Gather </vt:lpstr>
      <vt:lpstr>Basic Communication Operations           (Scatter and Gather)</vt:lpstr>
      <vt:lpstr>Basic Communication Operations           (Scatter and Gather)</vt:lpstr>
      <vt:lpstr>All-to-All personalized Communication</vt:lpstr>
      <vt:lpstr>Basic Communication Operations           (All-to-All personalized)</vt:lpstr>
      <vt:lpstr>Basic Communication Operations           (All-to-All personalized)</vt:lpstr>
      <vt:lpstr>Basic Communication Operations           (All-to-All personalized [Ring]) </vt:lpstr>
      <vt:lpstr>Basic Communication Operations           (All-to-All personalized [Ring]) </vt:lpstr>
      <vt:lpstr>Basic Communication Operations           (All-to-All personalized [Mesh]) </vt:lpstr>
      <vt:lpstr>Basic Communication Operations           (All-to-All personalized [Mesh]) </vt:lpstr>
      <vt:lpstr>Basic Communication Operations           (All-to-All personalized [Hyper Cube])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dell</cp:lastModifiedBy>
  <cp:revision>304</cp:revision>
  <dcterms:created xsi:type="dcterms:W3CDTF">2020-02-07T07:53:43Z</dcterms:created>
  <dcterms:modified xsi:type="dcterms:W3CDTF">2024-04-05T02:30:11Z</dcterms:modified>
</cp:coreProperties>
</file>