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86"/>
  </p:notesMasterIdLst>
  <p:sldIdLst>
    <p:sldId id="311" r:id="rId2"/>
    <p:sldId id="283" r:id="rId3"/>
    <p:sldId id="287" r:id="rId4"/>
    <p:sldId id="288" r:id="rId5"/>
    <p:sldId id="387" r:id="rId6"/>
    <p:sldId id="289" r:id="rId7"/>
    <p:sldId id="388" r:id="rId8"/>
    <p:sldId id="290" r:id="rId9"/>
    <p:sldId id="389" r:id="rId10"/>
    <p:sldId id="291" r:id="rId11"/>
    <p:sldId id="390" r:id="rId12"/>
    <p:sldId id="376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413" r:id="rId33"/>
    <p:sldId id="414" r:id="rId34"/>
    <p:sldId id="415" r:id="rId35"/>
    <p:sldId id="416" r:id="rId36"/>
    <p:sldId id="417" r:id="rId37"/>
    <p:sldId id="418" r:id="rId38"/>
    <p:sldId id="419" r:id="rId39"/>
    <p:sldId id="420" r:id="rId40"/>
    <p:sldId id="421" r:id="rId41"/>
    <p:sldId id="422" r:id="rId42"/>
    <p:sldId id="423" r:id="rId43"/>
    <p:sldId id="424" r:id="rId44"/>
    <p:sldId id="425" r:id="rId45"/>
    <p:sldId id="426" r:id="rId46"/>
    <p:sldId id="427" r:id="rId47"/>
    <p:sldId id="428" r:id="rId48"/>
    <p:sldId id="429" r:id="rId49"/>
    <p:sldId id="430" r:id="rId50"/>
    <p:sldId id="431" r:id="rId51"/>
    <p:sldId id="432" r:id="rId52"/>
    <p:sldId id="433" r:id="rId53"/>
    <p:sldId id="434" r:id="rId54"/>
    <p:sldId id="435" r:id="rId55"/>
    <p:sldId id="436" r:id="rId56"/>
    <p:sldId id="437" r:id="rId57"/>
    <p:sldId id="438" r:id="rId58"/>
    <p:sldId id="439" r:id="rId59"/>
    <p:sldId id="440" r:id="rId60"/>
    <p:sldId id="441" r:id="rId61"/>
    <p:sldId id="442" r:id="rId62"/>
    <p:sldId id="443" r:id="rId63"/>
    <p:sldId id="444" r:id="rId64"/>
    <p:sldId id="365" r:id="rId65"/>
    <p:sldId id="366" r:id="rId66"/>
    <p:sldId id="367" r:id="rId67"/>
    <p:sldId id="368" r:id="rId68"/>
    <p:sldId id="369" r:id="rId69"/>
    <p:sldId id="370" r:id="rId70"/>
    <p:sldId id="371" r:id="rId71"/>
    <p:sldId id="372" r:id="rId72"/>
    <p:sldId id="373" r:id="rId73"/>
    <p:sldId id="445" r:id="rId74"/>
    <p:sldId id="446" r:id="rId75"/>
    <p:sldId id="447" r:id="rId76"/>
    <p:sldId id="448" r:id="rId77"/>
    <p:sldId id="449" r:id="rId78"/>
    <p:sldId id="450" r:id="rId79"/>
    <p:sldId id="451" r:id="rId80"/>
    <p:sldId id="452" r:id="rId81"/>
    <p:sldId id="453" r:id="rId82"/>
    <p:sldId id="454" r:id="rId83"/>
    <p:sldId id="455" r:id="rId84"/>
    <p:sldId id="456" r:id="rId8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87199" autoAdjust="0"/>
  </p:normalViewPr>
  <p:slideViewPr>
    <p:cSldViewPr snapToGrid="0">
      <p:cViewPr varScale="1">
        <p:scale>
          <a:sx n="101" d="100"/>
          <a:sy n="101" d="100"/>
        </p:scale>
        <p:origin x="1998" y="96"/>
      </p:cViewPr>
      <p:guideLst/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6A7654-4E2B-4822-BAE0-8BF48C8D095C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01400-B431-4047-89AC-DA61F7C3E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C32AA-29E0-4558-BC14-174AC8456D6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846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h</a:t>
            </a:r>
            <a:r>
              <a:rPr lang="en-US" sz="1100" dirty="0"/>
              <a:t> also accounts for the latency to take decision of choosing next channel to which this message shall be forwarded</a:t>
            </a:r>
            <a:r>
              <a:rPr lang="en-US" dirty="0"/>
              <a:t> </a:t>
            </a:r>
          </a:p>
          <a:p>
            <a:r>
              <a:rPr lang="en-US" dirty="0"/>
              <a:t>If channel bandwidth is r words/s then each word take 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w</a:t>
            </a:r>
            <a:r>
              <a:rPr lang="en-US" dirty="0"/>
              <a:t>= 1/r to traverse the link.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63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0" i="1" dirty="0"/>
              <a:t>Cost of header transfer at each hop (step) </a:t>
            </a:r>
            <a:r>
              <a:rPr lang="en-US" altLang="en-US" b="0" i="1" dirty="0" err="1"/>
              <a:t>t</a:t>
            </a:r>
            <a:r>
              <a:rPr lang="en-US" altLang="en-US" b="0" i="1" baseline="-25000" dirty="0" err="1"/>
              <a:t>h</a:t>
            </a:r>
            <a:r>
              <a:rPr lang="en-US" altLang="en-US" b="0" i="1" dirty="0" err="1"/>
              <a:t>.</a:t>
            </a:r>
            <a:r>
              <a:rPr lang="en-US" altLang="en-US" b="0" i="1" dirty="0"/>
              <a:t> </a:t>
            </a:r>
          </a:p>
          <a:p>
            <a:r>
              <a:rPr lang="en-US" altLang="en-US" b="0" i="1" dirty="0"/>
              <a:t>Ts is startup time</a:t>
            </a:r>
          </a:p>
          <a:p>
            <a:r>
              <a:rPr lang="en-US" b="0" i="1" dirty="0" err="1"/>
              <a:t>Mtw</a:t>
            </a:r>
            <a:r>
              <a:rPr lang="en-US" b="0" i="1" dirty="0"/>
              <a:t> id cost of transferring m words over this link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68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Error   checking---parity information</a:t>
            </a:r>
          </a:p>
          <a:p>
            <a:r>
              <a:rPr lang="en-US" dirty="0"/>
              <a:t>Sequencing---packet order number</a:t>
            </a:r>
          </a:p>
          <a:p>
            <a:r>
              <a:rPr lang="en-US" dirty="0"/>
              <a:t>Related headers: layers headers, addressing headers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793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Sequencing information is not needed as all the packets are following same path which ensures in-order delivery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59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Header of the message takes l*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h</a:t>
            </a:r>
            <a:r>
              <a:rPr lang="en-US" altLang="en-US" b="1" i="1" baseline="-25000" dirty="0"/>
              <a:t> </a:t>
            </a:r>
            <a:r>
              <a:rPr lang="en-US" dirty="0"/>
              <a:t>to reach the destination and  entire message arrives in time </a:t>
            </a:r>
            <a:r>
              <a:rPr lang="en-US" b="1" dirty="0" err="1"/>
              <a:t>m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w</a:t>
            </a:r>
            <a:r>
              <a:rPr lang="en-US" altLang="en-US" b="1" i="1" baseline="-25000" dirty="0"/>
              <a:t> </a:t>
            </a:r>
            <a:r>
              <a:rPr lang="en-US" dirty="0"/>
              <a:t>after the message header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8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Shaded regions here represent the time where message is in transit (travel)</a:t>
            </a:r>
          </a:p>
          <a:p>
            <a:r>
              <a:rPr lang="en-US" dirty="0"/>
              <a:t>The startup time associated with this message transfer is assumed to be 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430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communication using flits, start-up time dominates the node latencies.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782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617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and when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15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1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parallel, classical Von Neumann architecture</a:t>
            </a:r>
          </a:p>
          <a:p>
            <a:r>
              <a:rPr lang="en-US" dirty="0"/>
              <a:t>Parallelism can be introduced using pipelining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74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Array: same operations on different array elements. Replaces the loops</a:t>
            </a:r>
          </a:p>
          <a:p>
            <a:r>
              <a:rPr lang="en-US" dirty="0"/>
              <a:t>Image: Applying same operation on different pixels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00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 parallel computer architectures, a systolic array is a homogeneous [similar] network of tightly coupled data processing units called cells or nodes.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68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 super computers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79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01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Programming model for communication—Required pattern of the communication in the program </a:t>
            </a:r>
          </a:p>
          <a:p>
            <a:r>
              <a:rPr lang="en-US" dirty="0"/>
              <a:t>Associated protocols: Security assessments UDP,TCP,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D5A80E-7F93-4FC0-A32F-E0EDF846DC10}" type="datetime1">
              <a:rPr lang="en-US" altLang="en-US" smtClean="0">
                <a:solidFill>
                  <a:srgbClr val="000000"/>
                </a:solidFill>
              </a:rPr>
              <a:t>1/30/2024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4F5189-8520-4C16-B849-C4BFB287B336}" type="datetime1">
              <a:rPr lang="en-US" altLang="en-US" smtClean="0">
                <a:solidFill>
                  <a:srgbClr val="000000"/>
                </a:solidFill>
              </a:rPr>
              <a:t>1/30/2024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6CEAC2-13F6-479A-BEC1-C68A05C12412}" type="datetime1">
              <a:rPr lang="en-US" altLang="en-US" smtClean="0">
                <a:solidFill>
                  <a:srgbClr val="000000"/>
                </a:solidFill>
              </a:rPr>
              <a:t>1/30/2024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1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DC52D0-1D13-4ECD-89A0-109A7854C455}" type="datetime1">
              <a:rPr lang="en-US" altLang="en-US" smtClean="0">
                <a:solidFill>
                  <a:srgbClr val="000000"/>
                </a:solidFill>
              </a:rPr>
              <a:t>1/30/2024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0FA5B7-A459-4667-B8DB-6BD18DF007FE}" type="datetime1">
              <a:rPr lang="en-US" altLang="en-US" smtClean="0">
                <a:solidFill>
                  <a:srgbClr val="000000"/>
                </a:solidFill>
              </a:rPr>
              <a:t>1/30/2024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87184B-814D-4C17-B929-61AB5295B7C7}" type="datetime1">
              <a:rPr lang="en-US" altLang="en-US" smtClean="0">
                <a:solidFill>
                  <a:srgbClr val="000000"/>
                </a:solidFill>
              </a:rPr>
              <a:t>1/30/2024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CC7834-8279-488F-A7A6-904C48562549}" type="datetime1">
              <a:rPr lang="en-US" altLang="en-US" smtClean="0">
                <a:solidFill>
                  <a:srgbClr val="000000"/>
                </a:solidFill>
              </a:rPr>
              <a:t>1/30/2024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2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0ED278-F36B-449C-BCE7-14EC84EBF1D8}" type="datetime1">
              <a:rPr lang="en-US" altLang="en-US" smtClean="0">
                <a:solidFill>
                  <a:srgbClr val="000000"/>
                </a:solidFill>
              </a:rPr>
              <a:t>1/30/2024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7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E3EAAC8-E833-48BC-ABC1-31B884977E56}" type="datetime1">
              <a:rPr lang="en-US" altLang="en-US" smtClean="0"/>
              <a:t>1/30/2024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CS3006 - Spring 2024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488A680-5F3B-4754-82D4-74F1E07C93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5547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50E02C4-D33C-4A37-BD55-CCB3C2D7D193}" type="datetime1">
              <a:rPr lang="en-US" altLang="en-US" smtClean="0"/>
              <a:t>1/30/2024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CS3006 - Spring 2024</a:t>
            </a: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5AA09E-0BDB-4451-8AE7-D23F2D4476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3167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7882120-A834-4482-A6FB-34EAAA30456C}" type="datetime1">
              <a:rPr lang="en-US" altLang="en-US" smtClean="0"/>
              <a:t>1/30/2024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CS3006 - Spring 2024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BF2D469-3C2E-4E93-B64F-BD117225DB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53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fld id="{057FFC76-F947-468B-A083-F5DF2B6FB59F}" type="datetime1">
              <a:rPr lang="en-US" altLang="en-US" smtClean="0">
                <a:solidFill>
                  <a:srgbClr val="000000"/>
                </a:solidFill>
              </a:rPr>
              <a:t>1/30/2024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202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84FDD54-5879-4B5C-A556-C6CC43FB4E36}" type="datetime1">
              <a:rPr lang="en-US" altLang="en-US" smtClean="0"/>
              <a:t>1/30/2024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CS3006 - Spring 2024</a:t>
            </a: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D5F42C1-49AE-47FD-ADC1-49A19D666A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071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9F581F-797A-4165-A965-152F665AD9C2}" type="datetime1">
              <a:rPr lang="en-US" altLang="en-US" smtClean="0">
                <a:solidFill>
                  <a:srgbClr val="000000"/>
                </a:solidFill>
              </a:rPr>
              <a:t>1/30/2024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3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fld id="{684F4227-6AE9-44E7-A0D2-2148C34CAF2F}" type="datetime1">
              <a:rPr lang="en-US" altLang="en-US" smtClean="0">
                <a:solidFill>
                  <a:srgbClr val="000000"/>
                </a:solidFill>
              </a:rPr>
              <a:t>1/30/2024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7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48168C-0279-4613-B3BB-5BA01AE76635}" type="datetime1">
              <a:rPr lang="en-US" altLang="en-US" smtClean="0">
                <a:solidFill>
                  <a:srgbClr val="000000"/>
                </a:solidFill>
              </a:rPr>
              <a:t>1/30/2024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5B2179-0CCE-410D-9A9C-A47D0E8DFB15}" type="datetime1">
              <a:rPr lang="en-US" altLang="en-US" smtClean="0">
                <a:solidFill>
                  <a:srgbClr val="000000"/>
                </a:solidFill>
              </a:rPr>
              <a:t>1/30/2024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3D27EC-CF45-414D-915A-1EF9BD8F2357}" type="datetime1">
              <a:rPr lang="en-US" altLang="en-US" smtClean="0">
                <a:solidFill>
                  <a:srgbClr val="000000"/>
                </a:solidFill>
              </a:rPr>
              <a:t>1/30/2024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A8BAE7-624B-4AA8-A7F9-DD4A7CA88E33}" type="datetime1">
              <a:rPr lang="en-US" altLang="en-US" smtClean="0">
                <a:solidFill>
                  <a:srgbClr val="000000"/>
                </a:solidFill>
              </a:rPr>
              <a:t>1/30/2024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7F7F13-18F7-4AD1-A674-AAD2D070C0D6}" type="datetime1">
              <a:rPr lang="en-US" altLang="en-US" smtClean="0">
                <a:solidFill>
                  <a:srgbClr val="000000"/>
                </a:solidFill>
              </a:rPr>
              <a:t>1/30/2024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043A4F-550D-4463-A135-7566BE9EC877}" type="datetime1">
              <a:rPr lang="en-US" altLang="en-US" smtClean="0">
                <a:solidFill>
                  <a:srgbClr val="000000"/>
                </a:solidFill>
              </a:rPr>
              <a:t>1/30/2024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3717" y="1320921"/>
            <a:ext cx="8229600" cy="4997450"/>
          </a:xfrm>
        </p:spPr>
        <p:txBody>
          <a:bodyPr>
            <a:normAutofit/>
          </a:bodyPr>
          <a:lstStyle/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4400" b="1" dirty="0">
                <a:solidFill>
                  <a:srgbClr val="0070C0"/>
                </a:solidFill>
              </a:rPr>
              <a:t>Parallel and Distributed Computing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4400" dirty="0">
                <a:solidFill>
                  <a:srgbClr val="0070C0"/>
                </a:solidFill>
              </a:rPr>
              <a:t>CS3006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endParaRPr lang="en-GB" sz="2800" dirty="0"/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3200" dirty="0"/>
              <a:t>Lecture </a:t>
            </a:r>
            <a:r>
              <a:rPr lang="en-GB" sz="3200" dirty="0" smtClean="0"/>
              <a:t>3 &amp; 4</a:t>
            </a:r>
            <a:endParaRPr lang="en-GB" sz="3200" dirty="0"/>
          </a:p>
          <a:p>
            <a:pPr marL="0" indent="0" algn="ctr">
              <a:buFont typeface="Monotype Sorts" pitchFamily="-84" charset="2"/>
              <a:buNone/>
              <a:defRPr/>
            </a:pPr>
            <a:endParaRPr lang="en-GB" sz="3200" dirty="0"/>
          </a:p>
          <a:p>
            <a:pPr marL="0" indent="0" algn="r">
              <a:buFont typeface="Monotype Sorts" pitchFamily="-84" charset="2"/>
              <a:buNone/>
              <a:defRPr/>
            </a:pPr>
            <a:endParaRPr lang="en-GB" sz="1200" dirty="0">
              <a:solidFill>
                <a:srgbClr val="00B050"/>
              </a:solidFill>
            </a:endParaRPr>
          </a:p>
          <a:p>
            <a:pPr marL="0" indent="0" algn="r">
              <a:buFont typeface="Monotype Sorts" pitchFamily="-84" charset="2"/>
              <a:buNone/>
              <a:defRPr/>
            </a:pPr>
            <a:r>
              <a:rPr lang="en-GB" sz="1200" dirty="0"/>
              <a:t> 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cy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645106"/>
            <a:ext cx="3841989" cy="1259894"/>
          </a:xfrm>
        </p:spPr>
        <p:txBody>
          <a:bodyPr>
            <a:normAutofit/>
          </a:bodyPr>
          <a:lstStyle/>
          <a:p>
            <a:r>
              <a:rPr lang="en-US" dirty="0"/>
              <a:t>Flynn’s Taxonomy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918" y="2133600"/>
            <a:ext cx="4273768" cy="375925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b="1" dirty="0"/>
              <a:t>MIMD (Multiple Instructions Multiple Data)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Multiple instruction streams and multiple data streams 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Different CPUs can simultaneously execute different instruction streams manipulating different data 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Most of the modern parallel architectures fall under this category e.g., </a:t>
            </a:r>
            <a:r>
              <a:rPr lang="en-US" sz="1700" b="1" dirty="0"/>
              <a:t>Multiprocessor</a:t>
            </a:r>
            <a:r>
              <a:rPr lang="en-US" sz="1700" dirty="0"/>
              <a:t> and </a:t>
            </a:r>
            <a:r>
              <a:rPr lang="en-US" sz="1700" b="1" dirty="0"/>
              <a:t>multicomputer </a:t>
            </a:r>
            <a:r>
              <a:rPr lang="en-US" sz="1700" dirty="0"/>
              <a:t>architectures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Many MIMD architectures include SIMD executions by default.</a:t>
            </a:r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293A9-2A39-4CEE-B335-9002D592E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97" b="95023" l="7895" r="96199">
                        <a14:foregroundMark x1="22807" y1="16290" x2="96199" y2="19005"/>
                        <a14:foregroundMark x1="30994" y1="90950" x2="49415" y2="90950"/>
                        <a14:foregroundMark x1="11988" y1="28054" x2="17544" y2="78281"/>
                        <a14:foregroundMark x1="17544" y1="78281" x2="14912" y2="55656"/>
                        <a14:foregroundMark x1="14912" y1="55656" x2="16374" y2="47511"/>
                        <a14:foregroundMark x1="23099" y1="11312" x2="92105" y2="14027"/>
                        <a14:foregroundMark x1="61988" y1="67421" x2="61988" y2="67421"/>
                        <a14:foregroundMark x1="61696" y1="82353" x2="61696" y2="82353"/>
                        <a14:foregroundMark x1="61696" y1="81448" x2="61696" y2="81448"/>
                        <a14:foregroundMark x1="61696" y1="81448" x2="61696" y2="81448"/>
                        <a14:foregroundMark x1="51462" y1="57919" x2="51462" y2="58371"/>
                        <a14:foregroundMark x1="51462" y1="59276" x2="51462" y2="59276"/>
                        <a14:foregroundMark x1="7895" y1="95023" x2="16667" y2="95023"/>
                        <a14:foregroundMark x1="29825" y1="94570" x2="50877" y2="94118"/>
                        <a14:foregroundMark x1="65789" y1="87783" x2="80409" y2="86878"/>
                        <a14:foregroundMark x1="80409" y1="86878" x2="86257" y2="86878"/>
                        <a14:foregroundMark x1="76608" y1="88235" x2="85673" y2="87783"/>
                        <a14:foregroundMark x1="29825" y1="86878" x2="30409" y2="94570"/>
                        <a14:foregroundMark x1="69883" y1="88235" x2="77485" y2="87783"/>
                        <a14:foregroundMark x1="66082" y1="44796" x2="86550" y2="45701"/>
                        <a14:foregroundMark x1="30994" y1="95023" x2="45906" y2="95475"/>
                        <a14:foregroundMark x1="45906" y1="95475" x2="50585" y2="94118"/>
                        <a14:foregroundMark x1="67251" y1="8597" x2="94152" y2="10407"/>
                        <a14:foregroundMark x1="66667" y1="45249" x2="85673" y2="46154"/>
                        <a14:foregroundMark x1="85673" y1="44796" x2="67544" y2="43439"/>
                        <a14:foregroundMark x1="72807" y1="43891" x2="86550" y2="45249"/>
                        <a14:foregroundMark x1="78363" y1="43439" x2="78363" y2="43439"/>
                        <a14:foregroundMark x1="80994" y1="43891" x2="81579" y2="43891"/>
                        <a14:foregroundMark x1="83041" y1="43891" x2="83626" y2="43891"/>
                        <a14:foregroundMark x1="85380" y1="43891" x2="85380" y2="43891"/>
                        <a14:foregroundMark x1="85965" y1="43891" x2="85965" y2="43891"/>
                        <a14:foregroundMark x1="77193" y1="43439" x2="77193" y2="43439"/>
                        <a14:foregroundMark x1="76023" y1="43439" x2="76023" y2="43439"/>
                        <a14:foregroundMark x1="75731" y1="43439" x2="75731" y2="43439"/>
                        <a14:foregroundMark x1="80117" y1="43891" x2="80117" y2="43891"/>
                        <a14:foregroundMark x1="66374" y1="43439" x2="66374" y2="43439"/>
                        <a14:foregroundMark x1="66082" y1="43439" x2="66082" y2="43439"/>
                        <a14:foregroundMark x1="30117" y1="86878" x2="31287" y2="87330"/>
                        <a14:foregroundMark x1="33041" y1="87783" x2="33041" y2="87783"/>
                        <a14:foregroundMark x1="32749" y1="86425" x2="32749" y2="86425"/>
                        <a14:foregroundMark x1="34503" y1="86425" x2="35088" y2="86425"/>
                        <a14:foregroundMark x1="37427" y1="85973" x2="38012" y2="85973"/>
                        <a14:foregroundMark x1="40643" y1="85973" x2="40643" y2="85973"/>
                        <a14:foregroundMark x1="42690" y1="86878" x2="42690" y2="86878"/>
                        <a14:foregroundMark x1="43860" y1="86878" x2="43860" y2="86878"/>
                        <a14:foregroundMark x1="44737" y1="86878" x2="45322" y2="86878"/>
                        <a14:foregroundMark x1="45906" y1="85973" x2="45906" y2="85973"/>
                        <a14:foregroundMark x1="46491" y1="86425" x2="47953" y2="86425"/>
                        <a14:foregroundMark x1="48246" y1="86425" x2="48246" y2="86425"/>
                        <a14:foregroundMark x1="50292" y1="85973" x2="50292" y2="85973"/>
                        <a14:foregroundMark x1="51462" y1="86425" x2="51462" y2="86425"/>
                        <a14:foregroundMark x1="43860" y1="85520" x2="43860" y2="85520"/>
                        <a14:foregroundMark x1="42398" y1="86425" x2="42398" y2="86425"/>
                        <a14:foregroundMark x1="36842" y1="86425" x2="36842" y2="86425"/>
                        <a14:foregroundMark x1="18129" y1="56561" x2="26608" y2="56561"/>
                        <a14:foregroundMark x1="16667" y1="76018" x2="28655" y2="76471"/>
                        <a14:foregroundMark x1="17836" y1="38914" x2="27485" y2="3981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68937" y="1947916"/>
            <a:ext cx="4088720" cy="2642126"/>
          </a:xfrm>
          <a:prstGeom prst="rect">
            <a:avLst/>
          </a:prstGeom>
        </p:spPr>
      </p:pic>
      <p:sp>
        <p:nvSpPr>
          <p:cNvPr id="67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61223"/>
            <a:ext cx="77852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5687" y="6135808"/>
            <a:ext cx="5714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en-US" smtClean="0"/>
              <a:t>CS3006 - Spring 2024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9346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DCA4-AFB9-4855-ABD4-24CC1212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MIMD:</a:t>
            </a:r>
            <a:endParaRPr lang="en-P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EC2E8E-4C98-4D8B-B2A0-621C7900E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00" y="1491184"/>
            <a:ext cx="8323263" cy="456460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88A55-61C9-416F-B9C8-74702813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372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645106"/>
            <a:ext cx="5577839" cy="1259894"/>
          </a:xfrm>
        </p:spPr>
        <p:txBody>
          <a:bodyPr>
            <a:normAutofit/>
          </a:bodyPr>
          <a:lstStyle/>
          <a:p>
            <a:r>
              <a:rPr lang="en-US" dirty="0"/>
              <a:t>Flynn’s Taxonomy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61223"/>
            <a:ext cx="77852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5687" y="6135808"/>
            <a:ext cx="5714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en-US" smtClean="0"/>
              <a:t>CS3006 - Spring 2024</a:t>
            </a:r>
            <a:endParaRPr lang="en-US" altLang="en-US"/>
          </a:p>
        </p:txBody>
      </p:sp>
      <p:pic>
        <p:nvPicPr>
          <p:cNvPr id="12" name="Picture 4" descr="simd-mimd">
            <a:extLst>
              <a:ext uri="{FF2B5EF4-FFF2-40B4-BE49-F238E27FC236}">
                <a16:creationId xmlns:a16="http://schemas.microsoft.com/office/drawing/2014/main" id="{CAA68694-9B78-41FE-9548-9B260F8793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546"/>
          <a:stretch>
            <a:fillRect/>
          </a:stretch>
        </p:blipFill>
        <p:spPr>
          <a:xfrm>
            <a:off x="778526" y="1275053"/>
            <a:ext cx="6447151" cy="4557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9EF4F46B-6413-4650-A80F-26F0AAC50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687" y="5781191"/>
            <a:ext cx="784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A typical SIMD architecture (a) and a typical MIMD architecture (b).</a:t>
            </a:r>
          </a:p>
        </p:txBody>
      </p:sp>
    </p:spTree>
    <p:extLst>
      <p:ext uri="{BB962C8B-B14F-4D97-AF65-F5344CB8AC3E}">
        <p14:creationId xmlns:p14="http://schemas.microsoft.com/office/powerpoint/2010/main" val="444447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18" y="132663"/>
            <a:ext cx="8323551" cy="815755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2.3. Dichotomy </a:t>
            </a:r>
            <a:r>
              <a:rPr lang="en-US" altLang="en-US" dirty="0"/>
              <a:t>of Parallel Computing Platforms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 explicitly parallel program must specify concurrency and interaction between concurrent subtasks. </a:t>
            </a:r>
          </a:p>
          <a:p>
            <a:r>
              <a:rPr lang="en-US" altLang="en-US"/>
              <a:t>The former is sometimes also referred to as the control structure and the latter as the communication model. </a:t>
            </a:r>
          </a:p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760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Control Structure of Parallel Programs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Parallelism can be expressed at various levels of granularity - from instruction level to processes. </a:t>
            </a:r>
          </a:p>
          <a:p>
            <a:r>
              <a:rPr lang="en-US" altLang="en-US"/>
              <a:t>Between these extremes exist a range of models, along with corresponding architectural support. </a:t>
            </a:r>
          </a:p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93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Control Structure of Parallel Programs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Processing units in parallel computers either operate under the centralized control of a single control unit or work independently. </a:t>
            </a:r>
          </a:p>
          <a:p>
            <a:r>
              <a:rPr lang="en-US" altLang="en-US"/>
              <a:t>If there is a single control unit that dispatches the same instruction to various processors (that work on different data), the model is referred to as single instruction stream, multiple data stream (SIMD). </a:t>
            </a:r>
          </a:p>
          <a:p>
            <a:r>
              <a:rPr lang="en-US" altLang="en-US"/>
              <a:t>If each processor has its own control control unit, each processor can execute different instructions on different data items. This model is called multiple instruction stream, multiple data stream (MIMD). </a:t>
            </a:r>
          </a:p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146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SIMD and MIMD Processors</a:t>
            </a:r>
          </a:p>
        </p:txBody>
      </p:sp>
      <p:pic>
        <p:nvPicPr>
          <p:cNvPr id="47108" name="Picture 4" descr="simd-mim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546"/>
          <a:stretch>
            <a:fillRect/>
          </a:stretch>
        </p:blipFill>
        <p:spPr>
          <a:xfrm>
            <a:off x="1981200" y="1524000"/>
            <a:ext cx="4954588" cy="40084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685800" y="5715000"/>
            <a:ext cx="784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A typical SIMD architecture (a) and a typical MIMD architecture (b).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057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SIMD Processors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Some of the earliest parallel computers such as the Illiac IV, MPP, DAP, CM-2, and MasPar MP-1 belonged to this class of machines. </a:t>
            </a:r>
          </a:p>
          <a:p>
            <a:r>
              <a:rPr lang="en-US" altLang="en-US"/>
              <a:t>Variants of this concept have found use in co-processing units such as the MMX units in Intel processors and DSP chips such as the Sharc. </a:t>
            </a:r>
          </a:p>
          <a:p>
            <a:r>
              <a:rPr lang="en-US" altLang="en-US"/>
              <a:t>SIMD relies on the regular structure of computations (such as those in image processing). </a:t>
            </a:r>
          </a:p>
          <a:p>
            <a:r>
              <a:rPr lang="en-US" altLang="en-US"/>
              <a:t>It is often necessary to selectively turn off operations on certain data items. For this reason, most SIMD programming paradigms allow for an ``activity mask'', which determines if a processor should participate in a computation or not. </a:t>
            </a:r>
          </a:p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4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Conditional Execution in SIMD Processors </a:t>
            </a:r>
          </a:p>
        </p:txBody>
      </p:sp>
      <p:pic>
        <p:nvPicPr>
          <p:cNvPr id="50180" name="Picture 4" descr="unfle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44" r="-2544" b="-1930"/>
          <a:stretch>
            <a:fillRect/>
          </a:stretch>
        </p:blipFill>
        <p:spPr>
          <a:xfrm>
            <a:off x="2819400" y="1371600"/>
            <a:ext cx="3382963" cy="432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533400" y="56388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Executing a conditional statement on an SIMD computer with four processors: (a) the conditional statement; (b) the execution of the statement in two steps.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16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MIMD Processors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contrast to SIMD processors, MIMD processors can execute different programs on different processors. </a:t>
            </a:r>
          </a:p>
          <a:p>
            <a:r>
              <a:rPr lang="en-US" altLang="en-US"/>
              <a:t>A variant of this, called single program multiple data streams (SPMD) executes the same program on different processors. </a:t>
            </a:r>
          </a:p>
          <a:p>
            <a:r>
              <a:rPr lang="en-US" altLang="en-US"/>
              <a:t>It is easy to see that SPMD and MIMD are closely related in terms of programming flexibility and underlying architectural support. </a:t>
            </a:r>
          </a:p>
          <a:p>
            <a:r>
              <a:rPr lang="en-US" altLang="en-US"/>
              <a:t>Examples of such platforms include current generation Sun Ultra Servers, SGI Origin Servers, multiprocessor PCs, workstation clusters, and the IBM SP. </a:t>
            </a:r>
          </a:p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45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b="1" dirty="0" smtClean="0"/>
              <a:t>Flynn’s </a:t>
            </a:r>
            <a:r>
              <a:rPr lang="en-US" altLang="en-US" b="1" dirty="0" smtClean="0"/>
              <a:t>Taxonomy</a:t>
            </a:r>
          </a:p>
          <a:p>
            <a:pPr algn="just"/>
            <a:r>
              <a:rPr lang="en-US" altLang="en-US" b="1" dirty="0"/>
              <a:t>2.3. Dichotomy of Parallel Computing Platforms </a:t>
            </a:r>
            <a:endParaRPr lang="en-US" altLang="en-US" b="1" dirty="0"/>
          </a:p>
          <a:p>
            <a:pPr algn="just"/>
            <a:r>
              <a:rPr lang="en-US" b="1" dirty="0" smtClean="0"/>
              <a:t>2.4. Physical </a:t>
            </a:r>
            <a:r>
              <a:rPr lang="en-US" b="1" dirty="0"/>
              <a:t>Organization of Parallel </a:t>
            </a:r>
            <a:r>
              <a:rPr lang="en-US" b="1" dirty="0" smtClean="0"/>
              <a:t>Platforms</a:t>
            </a:r>
            <a:endParaRPr lang="en-US" altLang="en-US" dirty="0"/>
          </a:p>
          <a:p>
            <a:pPr algn="just"/>
            <a:r>
              <a:rPr lang="en-US" altLang="en-US" b="1" dirty="0" smtClean="0"/>
              <a:t>2.5. Communication Costs in Parallel Machines</a:t>
            </a:r>
          </a:p>
          <a:p>
            <a:pPr algn="just"/>
            <a:endParaRPr lang="en-US" altLang="en-US" b="1" dirty="0"/>
          </a:p>
          <a:p>
            <a:pPr marL="0" indent="0" algn="just">
              <a:buNone/>
            </a:pPr>
            <a:endParaRPr lang="en-US" altLang="en-US" b="1" dirty="0"/>
          </a:p>
          <a:p>
            <a:pPr algn="just"/>
            <a:endParaRPr lang="en-US" altLang="en-US" b="1" dirty="0"/>
          </a:p>
          <a:p>
            <a:pPr algn="just"/>
            <a:endParaRPr lang="en-US" altLang="en-US" b="1" dirty="0"/>
          </a:p>
          <a:p>
            <a:pPr marL="0" indent="0" algn="just">
              <a:buNone/>
            </a:pPr>
            <a:endParaRPr lang="en-US" altLang="en-US" dirty="0"/>
          </a:p>
          <a:p>
            <a:pPr algn="just"/>
            <a:endParaRPr lang="en-US" altLang="en-US" dirty="0"/>
          </a:p>
          <a:p>
            <a:pPr marL="0" indent="0" algn="just">
              <a:buNone/>
            </a:pPr>
            <a:endParaRPr lang="en-US" alt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248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SIMD-MIMD Comparison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SIMD computers require less hardware than MIMD computers (single control unit). </a:t>
            </a:r>
          </a:p>
          <a:p>
            <a:r>
              <a:rPr lang="en-US" altLang="en-US"/>
              <a:t>However, since SIMD processors ae specially designed, they tend to be expensive and have long design cycles. </a:t>
            </a:r>
          </a:p>
          <a:p>
            <a:r>
              <a:rPr lang="en-US" altLang="en-US"/>
              <a:t>Not all applications are naturally suited to SIMD processors. </a:t>
            </a:r>
          </a:p>
          <a:p>
            <a:r>
              <a:rPr lang="en-US" altLang="en-US"/>
              <a:t>In contrast, platforms supporting the SPMD paradigm can be built from inexpensive off-the-shelf components with relatively little effort in a short amount of time. </a:t>
            </a:r>
          </a:p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25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Communication Model </a:t>
            </a:r>
            <a:br>
              <a:rPr lang="en-US" altLang="en-US"/>
            </a:br>
            <a:r>
              <a:rPr lang="en-US" altLang="en-US"/>
              <a:t>of Parallel Platforms 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There are two primary forms of data exchange between parallel tasks - accessing a shared data space and exchanging messages. </a:t>
            </a:r>
          </a:p>
          <a:p>
            <a:r>
              <a:rPr lang="en-US" altLang="en-US"/>
              <a:t>Platforms that provide a shared data space are called shared-address-space machines or multiprocessors. </a:t>
            </a:r>
          </a:p>
          <a:p>
            <a:r>
              <a:rPr lang="en-US" altLang="en-US"/>
              <a:t>Platforms that support messaging are also called message passing platforms or multicomputers. </a:t>
            </a:r>
          </a:p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68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Shared-Address-Space Platforms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Part (or all) of the memory is accessible to all processors. </a:t>
            </a:r>
          </a:p>
          <a:p>
            <a:r>
              <a:rPr lang="en-US" altLang="en-US"/>
              <a:t>Processors interact by modifying data objects stored in this shared-address-space. </a:t>
            </a:r>
          </a:p>
          <a:p>
            <a:r>
              <a:rPr lang="en-US" altLang="en-US"/>
              <a:t>If the time taken by a processor to access any memory word in the system global or local is identical, the platform is classified as a uniform memory access (UMA), else, a non-uniform memory access (NUMA) machine. </a:t>
            </a:r>
          </a:p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64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NUMA and UMA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Shared-Address-Space </a:t>
            </a:r>
            <a:r>
              <a:rPr lang="en-US" altLang="en-US" dirty="0"/>
              <a:t>Platforms </a:t>
            </a:r>
          </a:p>
        </p:txBody>
      </p:sp>
      <p:pic>
        <p:nvPicPr>
          <p:cNvPr id="56324" name="Picture 4" descr="sm-dm-n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66875" y="1873250"/>
            <a:ext cx="5942013" cy="2393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609600" y="4267200"/>
            <a:ext cx="76962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Typical shared-address-space architectures: (a) Uniform-memory access shared-address-space computer; (b) Uniform-memory-access shared-address-space computer with caches and memories; (c) Non-uniform-memory-access shared-address-space computer with local memory only.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56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NUMA and UMA </a:t>
            </a:r>
            <a:r>
              <a:rPr lang="en-US" altLang="en-US" dirty="0" smtClean="0"/>
              <a:t>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Shared-Address-Space Platforms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The distinction between NUMA and UMA platforms is important from the point of view of algorithm design. NUMA machines require locality from underlying algorithms for performance. </a:t>
            </a:r>
          </a:p>
          <a:p>
            <a:r>
              <a:rPr lang="en-US" altLang="en-US" sz="2000"/>
              <a:t>Programming these platforms is easier since reads and writes are implicitly visible to other processors. </a:t>
            </a:r>
          </a:p>
          <a:p>
            <a:r>
              <a:rPr lang="en-US" altLang="en-US" sz="2000"/>
              <a:t>However, read-write data to shared data must be coordinated (this will be discussed in greater detail when we talk about threads programming). </a:t>
            </a:r>
          </a:p>
          <a:p>
            <a:r>
              <a:rPr lang="en-US" altLang="en-US" sz="2000"/>
              <a:t>Caches in such machines require coordinated access to multiple copies. This leads to the cache coherence problem. </a:t>
            </a:r>
          </a:p>
          <a:p>
            <a:r>
              <a:rPr lang="en-US" altLang="en-US" sz="2000"/>
              <a:t>A weaker model of these machines provides an address map, but not coordinated access. These models are called non cache coherent shared address space machines. </a:t>
            </a:r>
          </a:p>
          <a:p>
            <a:endParaRPr lang="en-US" altLang="en-US" sz="20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43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Shared-Address-Space </a:t>
            </a:r>
            <a:br>
              <a:rPr lang="en-US" altLang="en-US" dirty="0"/>
            </a:br>
            <a:r>
              <a:rPr lang="en-US" altLang="en-US" dirty="0"/>
              <a:t>vs. </a:t>
            </a:r>
            <a:r>
              <a:rPr lang="en-US" altLang="en-US" dirty="0" smtClean="0"/>
              <a:t> Shared </a:t>
            </a:r>
            <a:r>
              <a:rPr lang="en-US" altLang="en-US" dirty="0"/>
              <a:t>Memory Machines</a:t>
            </a:r>
            <a:r>
              <a:rPr lang="en-US" altLang="en-US" sz="2800" dirty="0"/>
              <a:t> 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It is important to note the difference between the terms shared address space and shared memory. </a:t>
            </a:r>
          </a:p>
          <a:p>
            <a:r>
              <a:rPr lang="en-US" altLang="en-US"/>
              <a:t>We refer to the former as a programming abstraction and to the latter as a physical machine attribute. </a:t>
            </a:r>
          </a:p>
          <a:p>
            <a:r>
              <a:rPr lang="en-US" altLang="en-US"/>
              <a:t>It is possible to provide a shared address space using a physically distributed memory. </a:t>
            </a:r>
          </a:p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91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Message-Passing Platforms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These platforms comprise of a set of processors and their own (exclusive) memory. </a:t>
            </a:r>
          </a:p>
          <a:p>
            <a:r>
              <a:rPr lang="en-US" altLang="en-US"/>
              <a:t>Instances of such a view come naturally from clustered workstations and non-shared-address-space multicomputers. </a:t>
            </a:r>
          </a:p>
          <a:p>
            <a:r>
              <a:rPr lang="en-US" altLang="en-US"/>
              <a:t>These platforms are programmed using (variants of) send and receive primitives. </a:t>
            </a:r>
          </a:p>
          <a:p>
            <a:r>
              <a:rPr lang="en-US" altLang="en-US"/>
              <a:t>Libraries such as MPI and PVM provide such primitives. </a:t>
            </a:r>
          </a:p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27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Message Passing </a:t>
            </a:r>
            <a:br>
              <a:rPr lang="en-US" altLang="en-US" dirty="0"/>
            </a:br>
            <a:r>
              <a:rPr lang="en-US" altLang="en-US" dirty="0"/>
              <a:t>vs. </a:t>
            </a:r>
            <a:r>
              <a:rPr lang="en-US" altLang="en-US" dirty="0" smtClean="0"/>
              <a:t>Shared </a:t>
            </a:r>
            <a:r>
              <a:rPr lang="en-US" altLang="en-US" dirty="0"/>
              <a:t>Address Space Platforms</a:t>
            </a:r>
            <a:r>
              <a:rPr lang="en-US" altLang="en-US" sz="2800" dirty="0"/>
              <a:t> 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Message passing requires little hardware support, other than a network. </a:t>
            </a:r>
          </a:p>
          <a:p>
            <a:r>
              <a:rPr lang="en-US" altLang="en-US"/>
              <a:t>Shared address space platforms can easily emulate message passing. The reverse is more difficult to do (in an efficient manner). </a:t>
            </a:r>
          </a:p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1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2.4. Physical Organization of </a:t>
            </a:r>
            <a:r>
              <a:rPr lang="en-US" altLang="en-US" dirty="0"/>
              <a:t>Parallel Platforms 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We begin this discussion with an ideal parallel machine called Parallel Random Access Machine, or PRAM.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77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Architecture of an </a:t>
            </a:r>
            <a:br>
              <a:rPr lang="en-US" altLang="en-US"/>
            </a:br>
            <a:r>
              <a:rPr lang="en-US" altLang="en-US"/>
              <a:t>Ideal Parallel Computer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natural extension of the Random Access Machine (RAM) serial architecture is the Parallel Random Access Machine, or PRAM. </a:t>
            </a:r>
          </a:p>
          <a:p>
            <a:r>
              <a:rPr lang="en-US" altLang="en-US"/>
              <a:t>PRAMs consist of </a:t>
            </a:r>
            <a:r>
              <a:rPr lang="en-US" altLang="en-US" i="1"/>
              <a:t>p</a:t>
            </a:r>
            <a:r>
              <a:rPr lang="en-US" altLang="en-US"/>
              <a:t> processors and a global memory of unbounded size that is uniformly accessible to all processors. </a:t>
            </a:r>
          </a:p>
          <a:p>
            <a:r>
              <a:rPr lang="en-US" altLang="en-US"/>
              <a:t>Processors share a common clock but may execute different instructions in each cycle.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30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Flynn’s Taxonomy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Widely used architectural classification scheme</a:t>
            </a:r>
          </a:p>
          <a:p>
            <a:pPr algn="just"/>
            <a:r>
              <a:rPr lang="en-US" dirty="0"/>
              <a:t>Classifies architectures into four types</a:t>
            </a:r>
          </a:p>
          <a:p>
            <a:pPr algn="just"/>
            <a:r>
              <a:rPr lang="en-US" dirty="0"/>
              <a:t>The classification is based on how data and instructions flow through the cores.</a:t>
            </a:r>
          </a:p>
          <a:p>
            <a:pPr algn="just"/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31096D-E6AD-47F5-BEE7-53DECBCEE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" y="3484567"/>
            <a:ext cx="84867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68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Architecture of an </a:t>
            </a:r>
            <a:br>
              <a:rPr lang="en-US" altLang="en-US"/>
            </a:br>
            <a:r>
              <a:rPr lang="en-US" altLang="en-US"/>
              <a:t>Ideal Parallel Computer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Depending on how simultaneous memory accesses are handled, PRAMs can be divided into four subclasses. </a:t>
            </a:r>
          </a:p>
          <a:p>
            <a:pPr lvl="1"/>
            <a:r>
              <a:rPr lang="en-US" altLang="en-US"/>
              <a:t>Exclusive-read, exclusive-write (EREW) PRAM. </a:t>
            </a:r>
          </a:p>
          <a:p>
            <a:pPr lvl="1"/>
            <a:r>
              <a:rPr lang="en-US" altLang="en-US"/>
              <a:t>Concurrent-read, exclusive-write (CREW) PRAM. </a:t>
            </a:r>
          </a:p>
          <a:p>
            <a:pPr lvl="1"/>
            <a:r>
              <a:rPr lang="en-US" altLang="en-US"/>
              <a:t>Exclusive-read, concurrent-write (ERCW) PRAM. </a:t>
            </a:r>
          </a:p>
          <a:p>
            <a:pPr lvl="1"/>
            <a:r>
              <a:rPr lang="en-US" altLang="en-US"/>
              <a:t>Concurrent-read, concurrent-write (CRCW) PRAM. </a:t>
            </a:r>
          </a:p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42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Architecture of an </a:t>
            </a:r>
            <a:br>
              <a:rPr lang="en-US" altLang="en-US"/>
            </a:br>
            <a:r>
              <a:rPr lang="en-US" altLang="en-US"/>
              <a:t>Ideal Parallel Computer 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does concurrent write mean, anyway? </a:t>
            </a:r>
          </a:p>
          <a:p>
            <a:pPr lvl="1"/>
            <a:r>
              <a:rPr lang="en-US" altLang="en-US"/>
              <a:t>Common: write only if all values are identical. </a:t>
            </a:r>
          </a:p>
          <a:p>
            <a:pPr lvl="1"/>
            <a:r>
              <a:rPr lang="en-US" altLang="en-US"/>
              <a:t>Arbitrary: write the data from a randomly selected processor. </a:t>
            </a:r>
          </a:p>
          <a:p>
            <a:pPr lvl="1"/>
            <a:r>
              <a:rPr lang="en-US" altLang="en-US"/>
              <a:t>Priority: follow a predetermined priority order. </a:t>
            </a:r>
          </a:p>
          <a:p>
            <a:pPr lvl="1"/>
            <a:r>
              <a:rPr lang="en-US" altLang="en-US"/>
              <a:t>Sum: Write the sum of all data items. </a:t>
            </a:r>
          </a:p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3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Physical Complexity of an </a:t>
            </a:r>
            <a:br>
              <a:rPr lang="en-US" altLang="en-US"/>
            </a:br>
            <a:r>
              <a:rPr lang="en-US" altLang="en-US"/>
              <a:t>Ideal Parallel Computer 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Processors and memories are connected via switches.</a:t>
            </a:r>
          </a:p>
          <a:p>
            <a:r>
              <a:rPr lang="en-US" altLang="en-US"/>
              <a:t>Since these switches must operate in </a:t>
            </a:r>
            <a:r>
              <a:rPr lang="en-US" altLang="en-US" i="1"/>
              <a:t>O(1)</a:t>
            </a:r>
            <a:r>
              <a:rPr lang="en-US" altLang="en-US"/>
              <a:t> time at the level of words, for a system of </a:t>
            </a:r>
            <a:r>
              <a:rPr lang="en-US" altLang="en-US" i="1"/>
              <a:t>p</a:t>
            </a:r>
            <a:r>
              <a:rPr lang="en-US" altLang="en-US"/>
              <a:t> processors and </a:t>
            </a:r>
            <a:r>
              <a:rPr lang="en-US" altLang="en-US" i="1"/>
              <a:t>m</a:t>
            </a:r>
            <a:r>
              <a:rPr lang="en-US" altLang="en-US"/>
              <a:t> words, the switch complexity is </a:t>
            </a:r>
            <a:r>
              <a:rPr lang="en-US" altLang="en-US" i="1"/>
              <a:t>O(mp).</a:t>
            </a:r>
          </a:p>
          <a:p>
            <a:r>
              <a:rPr lang="en-US" altLang="en-US"/>
              <a:t>Clearly, for meaningful values of </a:t>
            </a:r>
            <a:r>
              <a:rPr lang="en-US" altLang="en-US" i="1"/>
              <a:t>p</a:t>
            </a:r>
            <a:r>
              <a:rPr lang="en-US" altLang="en-US"/>
              <a:t> and </a:t>
            </a:r>
            <a:r>
              <a:rPr lang="en-US" altLang="en-US" i="1"/>
              <a:t>m</a:t>
            </a:r>
            <a:r>
              <a:rPr lang="en-US" altLang="en-US"/>
              <a:t>, a true PRAM is not realizable.</a:t>
            </a:r>
          </a:p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02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Interconnection Networks </a:t>
            </a:r>
            <a:br>
              <a:rPr lang="en-US" altLang="en-US"/>
            </a:br>
            <a:r>
              <a:rPr lang="en-US" altLang="en-US"/>
              <a:t>for Parallel Computers 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Interconnection networks carry data between processors and to memory. </a:t>
            </a:r>
          </a:p>
          <a:p>
            <a:r>
              <a:rPr lang="en-US" altLang="en-US"/>
              <a:t>Interconnects are made of switches and links (wires, fiber). </a:t>
            </a:r>
          </a:p>
          <a:p>
            <a:r>
              <a:rPr lang="en-US" altLang="en-US"/>
              <a:t>Interconnects are classified as static or dynamic. </a:t>
            </a:r>
          </a:p>
          <a:p>
            <a:r>
              <a:rPr lang="en-US" altLang="en-US"/>
              <a:t>Static networks consist of point-to-point communication links among processing nodes and are also referred to as </a:t>
            </a:r>
            <a:r>
              <a:rPr lang="en-US" altLang="en-US" i="1"/>
              <a:t>direct</a:t>
            </a:r>
            <a:r>
              <a:rPr lang="en-US" altLang="en-US"/>
              <a:t> networks. </a:t>
            </a:r>
          </a:p>
          <a:p>
            <a:r>
              <a:rPr lang="en-US" altLang="en-US"/>
              <a:t>Dynamic networks are built using switches and communication links. Dynamic networks are also referred to as </a:t>
            </a:r>
            <a:r>
              <a:rPr lang="en-US" altLang="en-US" i="1"/>
              <a:t>indirect</a:t>
            </a:r>
            <a:r>
              <a:rPr lang="en-US" altLang="en-US"/>
              <a:t> networks. </a:t>
            </a:r>
          </a:p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5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Static and Dynamic</a:t>
            </a:r>
            <a:br>
              <a:rPr lang="en-US" altLang="en-US"/>
            </a:br>
            <a:r>
              <a:rPr lang="en-US" altLang="en-US"/>
              <a:t>Interconnection Networks </a:t>
            </a:r>
          </a:p>
        </p:txBody>
      </p:sp>
      <p:pic>
        <p:nvPicPr>
          <p:cNvPr id="68612" name="Picture 4" descr="m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752600"/>
            <a:ext cx="5311775" cy="3317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990600" y="5334000"/>
            <a:ext cx="7086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Classification of interconnection networks: (a) a static network; and (b) a dynamic network.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Interconnection Networks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Switches map a fixed number of inputs to outputs. </a:t>
            </a:r>
          </a:p>
          <a:p>
            <a:r>
              <a:rPr lang="en-US" altLang="en-US"/>
              <a:t>The total number of ports on a switch is the </a:t>
            </a:r>
            <a:r>
              <a:rPr lang="en-US" altLang="en-US" i="1"/>
              <a:t>degree</a:t>
            </a:r>
            <a:r>
              <a:rPr lang="en-US" altLang="en-US"/>
              <a:t> of the switch. </a:t>
            </a:r>
          </a:p>
          <a:p>
            <a:r>
              <a:rPr lang="en-US" altLang="en-US"/>
              <a:t>The cost of a switch grows as the square of the degree of the switch, the peripheral hardware linearly as the degree, and the packaging costs linearly as the number of pins. </a:t>
            </a:r>
          </a:p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5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Interconnection Networks: </a:t>
            </a:r>
            <a:br>
              <a:rPr lang="en-US" altLang="en-US"/>
            </a:br>
            <a:r>
              <a:rPr lang="en-US" altLang="en-US"/>
              <a:t>Network Interfaces 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Processors talk to the network via a network interface. </a:t>
            </a:r>
          </a:p>
          <a:p>
            <a:r>
              <a:rPr lang="en-US" altLang="en-US"/>
              <a:t>The network interface may hang off the I/O bus or the memory bus. </a:t>
            </a:r>
          </a:p>
          <a:p>
            <a:r>
              <a:rPr lang="en-US" altLang="en-US"/>
              <a:t>In a physical sense, this distinguishes a cluster from a tightly coupled multicomputer. </a:t>
            </a:r>
          </a:p>
          <a:p>
            <a:r>
              <a:rPr lang="en-US" altLang="en-US"/>
              <a:t>The relative speeds of the I/O and memory buses impact the performance of the network. </a:t>
            </a:r>
          </a:p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96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Topologies 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variety of network topologies have been proposed and implemented. </a:t>
            </a:r>
          </a:p>
          <a:p>
            <a:r>
              <a:rPr lang="en-US" altLang="en-US"/>
              <a:t>These topologies tradeoff performance for cost. </a:t>
            </a:r>
          </a:p>
          <a:p>
            <a:r>
              <a:rPr lang="en-US" altLang="en-US"/>
              <a:t>Commercial machines often implement hybrids of multiple topologies for reasons of packaging, cost, and available components. </a:t>
            </a:r>
          </a:p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24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Topologies: Buses 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Some of the simplest and earliest parallel machines used buses. </a:t>
            </a:r>
          </a:p>
          <a:p>
            <a:pPr>
              <a:lnSpc>
                <a:spcPct val="90000"/>
              </a:lnSpc>
            </a:pPr>
            <a:r>
              <a:rPr lang="en-US" altLang="en-US"/>
              <a:t>All processors access a common bus for exchanging data. 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distance between any two nodes is </a:t>
            </a:r>
            <a:r>
              <a:rPr lang="en-US" altLang="en-US" i="1"/>
              <a:t>O(1)</a:t>
            </a:r>
            <a:r>
              <a:rPr lang="en-US" altLang="en-US"/>
              <a:t> in a bus. The bus also provides a convenient broadcast media. </a:t>
            </a:r>
          </a:p>
          <a:p>
            <a:pPr>
              <a:lnSpc>
                <a:spcPct val="90000"/>
              </a:lnSpc>
            </a:pPr>
            <a:r>
              <a:rPr lang="en-US" altLang="en-US"/>
              <a:t>However, the bandwidth of the shared bus is a major bottleneck. </a:t>
            </a:r>
          </a:p>
          <a:p>
            <a:pPr>
              <a:lnSpc>
                <a:spcPct val="90000"/>
              </a:lnSpc>
            </a:pPr>
            <a:r>
              <a:rPr lang="en-US" altLang="en-US"/>
              <a:t>Typical bus based machines are limited to dozens of nodes. Sun Enterprise servers and Intel Pentium based shared-bus multiprocessors are examples of such architectures. 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85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228600"/>
            <a:ext cx="8229600" cy="1447800"/>
          </a:xfrm>
        </p:spPr>
        <p:txBody>
          <a:bodyPr/>
          <a:lstStyle/>
          <a:p>
            <a:r>
              <a:rPr lang="en-US" altLang="en-US"/>
              <a:t>Network Topologies: Buses </a:t>
            </a:r>
          </a:p>
        </p:txBody>
      </p:sp>
      <p:pic>
        <p:nvPicPr>
          <p:cNvPr id="74756" name="Picture 4" descr="bus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990600"/>
            <a:ext cx="2824163" cy="3448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838200" y="4495800"/>
            <a:ext cx="7543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Bus-based interconnects (a) with no local caches; (b) with local memory/caches.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533400" y="5392738"/>
            <a:ext cx="8153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	</a:t>
            </a:r>
            <a:r>
              <a:rPr lang="en-US" altLang="en-US" sz="2400"/>
              <a:t>Since much of the data accessed by processors is local to the processor, a local memory can improve the performance of bus-based machines.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71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645106"/>
            <a:ext cx="3841989" cy="1259894"/>
          </a:xfrm>
        </p:spPr>
        <p:txBody>
          <a:bodyPr>
            <a:normAutofit/>
          </a:bodyPr>
          <a:lstStyle/>
          <a:p>
            <a:r>
              <a:rPr lang="en-US" dirty="0"/>
              <a:t>Flynn’s Taxonomy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918" y="2133600"/>
            <a:ext cx="4395325" cy="375925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900" b="1" dirty="0"/>
              <a:t>SISD (Single Instruction Single Data)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Refers to traditional computer: a serial architecture</a:t>
            </a:r>
          </a:p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900" dirty="0"/>
              <a:t>This architecture includes single core computers</a:t>
            </a:r>
          </a:p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900" dirty="0"/>
              <a:t>Single instruction stream is in execution at a given time</a:t>
            </a:r>
          </a:p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900" dirty="0"/>
              <a:t>Similarly, only one data stream is active at any time</a:t>
            </a:r>
          </a:p>
          <a:p>
            <a:pPr>
              <a:lnSpc>
                <a:spcPct val="90000"/>
              </a:lnSpc>
            </a:pPr>
            <a:endParaRPr lang="en-US" sz="1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5629B-4536-4D10-A7CE-F9047E519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0656" y1="85714" x2="22541" y2="89496"/>
                        <a14:foregroundMark x1="22541" y1="89496" x2="24180" y2="86555"/>
                        <a14:foregroundMark x1="24180" y1="86555" x2="12705" y2="88655"/>
                        <a14:foregroundMark x1="12705" y1="88655" x2="24180" y2="84874"/>
                        <a14:foregroundMark x1="24180" y1="84874" x2="23770" y2="852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68937" y="1274891"/>
            <a:ext cx="4088720" cy="3988177"/>
          </a:xfrm>
          <a:prstGeom prst="rect">
            <a:avLst/>
          </a:prstGeom>
        </p:spPr>
      </p:pic>
      <p:sp>
        <p:nvSpPr>
          <p:cNvPr id="15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61223"/>
            <a:ext cx="77852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5687" y="6135808"/>
            <a:ext cx="5714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en-US" smtClean="0"/>
              <a:t>CS3006 - Spring 2024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8289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Network Topologies: Crossbars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533400" y="5791200"/>
            <a:ext cx="784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A completely non-blocking crossbar network connecting </a:t>
            </a:r>
            <a:r>
              <a:rPr lang="en-US" altLang="en-US" sz="2000" i="1"/>
              <a:t>p </a:t>
            </a:r>
            <a:r>
              <a:rPr lang="en-US" altLang="en-US" sz="2000"/>
              <a:t>processors to b memory banks.</a:t>
            </a: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609600" y="914400"/>
            <a:ext cx="777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/>
              <a:t>A crossbar network uses an </a:t>
            </a:r>
            <a:r>
              <a:rPr lang="en-US" altLang="en-US" sz="2400" i="1"/>
              <a:t>p×m</a:t>
            </a:r>
            <a:r>
              <a:rPr lang="en-US" altLang="en-US" sz="2400"/>
              <a:t> grid of switches to connect </a:t>
            </a:r>
            <a:r>
              <a:rPr lang="en-US" altLang="en-US" sz="2400" i="1"/>
              <a:t>p </a:t>
            </a:r>
            <a:r>
              <a:rPr lang="en-US" altLang="en-US" sz="2400"/>
              <a:t>inputs to m outputs in a non-blocking manner.</a:t>
            </a:r>
          </a:p>
        </p:txBody>
      </p:sp>
      <p:pic>
        <p:nvPicPr>
          <p:cNvPr id="77830" name="Picture 6" descr="crossba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2" t="-1941" r="1372" b="-1941"/>
          <a:stretch>
            <a:fillRect/>
          </a:stretch>
        </p:blipFill>
        <p:spPr>
          <a:xfrm>
            <a:off x="1905000" y="1828800"/>
            <a:ext cx="5127625" cy="3765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9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Topologies: Crossbars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cost of a crossbar of </a:t>
            </a:r>
            <a:r>
              <a:rPr lang="en-US" altLang="en-US" i="1"/>
              <a:t>p</a:t>
            </a:r>
            <a:r>
              <a:rPr lang="en-US" altLang="en-US"/>
              <a:t> processors grows as </a:t>
            </a:r>
            <a:r>
              <a:rPr lang="en-US" altLang="en-US" i="1"/>
              <a:t>O(p</a:t>
            </a:r>
            <a:r>
              <a:rPr lang="en-US" altLang="en-US" i="1" baseline="30000"/>
              <a:t>2</a:t>
            </a:r>
            <a:r>
              <a:rPr lang="en-US" altLang="en-US" i="1"/>
              <a:t>).</a:t>
            </a:r>
          </a:p>
          <a:p>
            <a:r>
              <a:rPr lang="en-US" altLang="en-US"/>
              <a:t>This is generally difficult to scale for large values of </a:t>
            </a:r>
            <a:r>
              <a:rPr lang="en-US" altLang="en-US" i="1"/>
              <a:t>p</a:t>
            </a:r>
            <a:r>
              <a:rPr lang="en-US" altLang="en-US"/>
              <a:t>.</a:t>
            </a:r>
          </a:p>
          <a:p>
            <a:r>
              <a:rPr lang="en-US" altLang="en-US"/>
              <a:t>Examples of machines that employ crossbars include the Sun Ultra HPC 10000 and the Fujitsu VPP500.</a:t>
            </a:r>
          </a:p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12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Network Topologies: </a:t>
            </a:r>
            <a:br>
              <a:rPr lang="en-US" altLang="en-US"/>
            </a:br>
            <a:r>
              <a:rPr lang="en-US" altLang="en-US"/>
              <a:t>Multistage Networks 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Crossbars have excellent performance scalability but poor cost scalability. </a:t>
            </a:r>
          </a:p>
          <a:p>
            <a:r>
              <a:rPr lang="en-US" altLang="en-US"/>
              <a:t>Buses have excellent cost scalability, but poor performance scalability. </a:t>
            </a:r>
          </a:p>
          <a:p>
            <a:r>
              <a:rPr lang="en-US" altLang="en-US"/>
              <a:t>Multistage interconnects strike a compromise between these extremes. </a:t>
            </a:r>
          </a:p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13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2800"/>
              <a:t>Network Topologies: </a:t>
            </a:r>
            <a:br>
              <a:rPr lang="en-US" altLang="en-US" sz="2800"/>
            </a:br>
            <a:r>
              <a:rPr lang="en-US" altLang="en-US" sz="2800"/>
              <a:t>Multistage Networks</a:t>
            </a:r>
            <a:br>
              <a:rPr lang="en-US" altLang="en-US" sz="2800"/>
            </a:br>
            <a:endParaRPr lang="en-US" altLang="en-US" sz="2800"/>
          </a:p>
        </p:txBody>
      </p:sp>
      <p:pic>
        <p:nvPicPr>
          <p:cNvPr id="80900" name="Picture 4" descr="multist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524000"/>
            <a:ext cx="6042025" cy="28781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457200" y="5029200"/>
            <a:ext cx="8040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The schematic of a typical multistage interconnection network.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28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2800"/>
              <a:t>Network Topologies: Multistage Omega Network</a:t>
            </a:r>
            <a:br>
              <a:rPr lang="en-US" altLang="en-US" sz="2800"/>
            </a:br>
            <a:endParaRPr lang="en-US" altLang="en-US" sz="280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543800" cy="4525963"/>
          </a:xfrm>
        </p:spPr>
        <p:txBody>
          <a:bodyPr/>
          <a:lstStyle/>
          <a:p>
            <a:r>
              <a:rPr lang="en-US" altLang="en-US"/>
              <a:t>One of the most commonly used multistage interconnects is the Omega network.</a:t>
            </a:r>
          </a:p>
          <a:p>
            <a:r>
              <a:rPr lang="en-US" altLang="en-US"/>
              <a:t>This network consists of </a:t>
            </a:r>
            <a:r>
              <a:rPr lang="en-US" altLang="en-US" i="1"/>
              <a:t>log p</a:t>
            </a:r>
            <a:r>
              <a:rPr lang="en-US" altLang="en-US"/>
              <a:t> stages, where</a:t>
            </a:r>
            <a:r>
              <a:rPr lang="en-US" altLang="en-US" i="1"/>
              <a:t> p</a:t>
            </a:r>
            <a:r>
              <a:rPr lang="en-US" altLang="en-US"/>
              <a:t> is the number of inputs/outputs.</a:t>
            </a:r>
          </a:p>
          <a:p>
            <a:r>
              <a:rPr lang="en-US" altLang="en-US"/>
              <a:t>At each stage, input </a:t>
            </a:r>
            <a:r>
              <a:rPr lang="en-US" altLang="en-US" i="1"/>
              <a:t>i</a:t>
            </a:r>
            <a:r>
              <a:rPr lang="en-US" altLang="en-US"/>
              <a:t> is connected to output </a:t>
            </a:r>
            <a:r>
              <a:rPr lang="en-US" altLang="en-US" i="1"/>
              <a:t>j </a:t>
            </a:r>
            <a:r>
              <a:rPr lang="en-US" altLang="en-US"/>
              <a:t>if:</a:t>
            </a:r>
            <a:endParaRPr lang="en-US" altLang="en-US" i="1"/>
          </a:p>
        </p:txBody>
      </p:sp>
      <p:pic>
        <p:nvPicPr>
          <p:cNvPr id="82953" name="Picture 9" descr="img3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3886200"/>
            <a:ext cx="4038600" cy="815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CS3006 - Spring 2024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532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2800"/>
              <a:t>Network Topologies: </a:t>
            </a:r>
            <a:br>
              <a:rPr lang="en-US" altLang="en-US" sz="2800"/>
            </a:br>
            <a:r>
              <a:rPr lang="en-US" altLang="en-US" sz="2800"/>
              <a:t>Multistage Omega Network</a:t>
            </a:r>
            <a:br>
              <a:rPr lang="en-US" altLang="en-US" sz="2800"/>
            </a:br>
            <a:endParaRPr lang="en-US" altLang="en-US" sz="2800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609600" y="1295400"/>
            <a:ext cx="784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Each stage of the Omega network implements a perfect shuffle as follows:</a:t>
            </a:r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1146175" y="5686425"/>
            <a:ext cx="7007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A perfect shuffle interconnection for eight inputs and outputs.</a:t>
            </a:r>
          </a:p>
        </p:txBody>
      </p:sp>
      <p:pic>
        <p:nvPicPr>
          <p:cNvPr id="83974" name="Picture 6" descr="shuff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2667000"/>
            <a:ext cx="3081338" cy="2579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Network Topologies: </a:t>
            </a:r>
            <a:br>
              <a:rPr lang="en-US" altLang="en-US"/>
            </a:br>
            <a:r>
              <a:rPr lang="en-US" altLang="en-US"/>
              <a:t>Multistage Omega Network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848600" cy="1905000"/>
          </a:xfrm>
        </p:spPr>
        <p:txBody>
          <a:bodyPr/>
          <a:lstStyle/>
          <a:p>
            <a:r>
              <a:rPr lang="en-US" altLang="en-US"/>
              <a:t>The perfect shuffle patterns are connected using 2×2 switches.</a:t>
            </a:r>
          </a:p>
          <a:p>
            <a:r>
              <a:rPr lang="en-US" altLang="en-US"/>
              <a:t>The switches operate in two modes – crossover or passthrough.</a:t>
            </a:r>
          </a:p>
          <a:p>
            <a:endParaRPr lang="en-US" altLang="en-US"/>
          </a:p>
        </p:txBody>
      </p:sp>
      <p:pic>
        <p:nvPicPr>
          <p:cNvPr id="86020" name="Picture 4" descr="two-by-two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83" t="-10909" r="-3583" b="-10909"/>
          <a:stretch>
            <a:fillRect/>
          </a:stretch>
        </p:blipFill>
        <p:spPr>
          <a:xfrm>
            <a:off x="2133600" y="3657600"/>
            <a:ext cx="4086225" cy="1525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914400" y="5410200"/>
            <a:ext cx="7239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Two switching configurations of the 2 × 2 switch: </a:t>
            </a:r>
          </a:p>
          <a:p>
            <a:pPr algn="ctr"/>
            <a:r>
              <a:rPr lang="en-US" altLang="en-US" sz="2000"/>
              <a:t>(a) Pass-through; (b) Cross-over.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CS3006 - Spring 2024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258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2800"/>
              <a:t>Network Topologies: </a:t>
            </a:r>
            <a:br>
              <a:rPr lang="en-US" altLang="en-US" sz="2800"/>
            </a:br>
            <a:r>
              <a:rPr lang="en-US" altLang="en-US" sz="2800"/>
              <a:t>Multistage Omega Network</a:t>
            </a:r>
            <a:br>
              <a:rPr lang="en-US" altLang="en-US" sz="2800"/>
            </a:br>
            <a:endParaRPr lang="en-US" altLang="en-US" sz="2800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457200" y="4572000"/>
            <a:ext cx="80772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A complete omega network connecting eight inputs and eight outputs.</a:t>
            </a:r>
          </a:p>
          <a:p>
            <a:endParaRPr lang="en-US" altLang="en-US" sz="2000"/>
          </a:p>
          <a:p>
            <a:r>
              <a:rPr lang="en-US" altLang="en-US" sz="2400"/>
              <a:t>	An omega network has </a:t>
            </a:r>
            <a:r>
              <a:rPr lang="en-US" altLang="en-US" sz="2400" i="1"/>
              <a:t>p/2 × log p</a:t>
            </a:r>
            <a:r>
              <a:rPr lang="en-US" altLang="en-US" sz="2400"/>
              <a:t> switching nodes, and the cost of such a network grows as </a:t>
            </a:r>
            <a:r>
              <a:rPr lang="en-US" altLang="en-US" sz="2400" i="1"/>
              <a:t>(p log p).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457200" y="1219200"/>
            <a:ext cx="800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	A complete Omega network with the perfect shuffle interconnects and switches can now be illustrated</a:t>
            </a:r>
            <a:r>
              <a:rPr lang="en-US" altLang="en-US" sz="1800"/>
              <a:t>:</a:t>
            </a:r>
          </a:p>
        </p:txBody>
      </p:sp>
      <p:pic>
        <p:nvPicPr>
          <p:cNvPr id="88070" name="Picture 6" descr="omeg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87" t="-3810" r="-2687" b="-3810"/>
          <a:stretch>
            <a:fillRect/>
          </a:stretch>
        </p:blipFill>
        <p:spPr>
          <a:xfrm>
            <a:off x="2895600" y="2057400"/>
            <a:ext cx="3235325" cy="2330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20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Network Topologies: </a:t>
            </a:r>
            <a:br>
              <a:rPr lang="en-US" altLang="en-US"/>
            </a:br>
            <a:r>
              <a:rPr lang="en-US" altLang="en-US"/>
              <a:t>Multistage Omega Network – Routing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Let </a:t>
            </a:r>
            <a:r>
              <a:rPr lang="en-US" altLang="en-US" i="1"/>
              <a:t>s</a:t>
            </a:r>
            <a:r>
              <a:rPr lang="en-US" altLang="en-US"/>
              <a:t> be the binary representation of the source and </a:t>
            </a:r>
            <a:r>
              <a:rPr lang="en-US" altLang="en-US" i="1"/>
              <a:t>d</a:t>
            </a:r>
            <a:r>
              <a:rPr lang="en-US" altLang="en-US"/>
              <a:t> be that of the destination processor.</a:t>
            </a:r>
          </a:p>
          <a:p>
            <a:r>
              <a:rPr lang="en-US" altLang="en-US"/>
              <a:t>The data traverses the link to the first switching node. If the most significant bits of </a:t>
            </a:r>
            <a:r>
              <a:rPr lang="en-US" altLang="en-US" i="1"/>
              <a:t>s</a:t>
            </a:r>
            <a:r>
              <a:rPr lang="en-US" altLang="en-US"/>
              <a:t> and </a:t>
            </a:r>
            <a:r>
              <a:rPr lang="en-US" altLang="en-US" i="1"/>
              <a:t>d</a:t>
            </a:r>
            <a:r>
              <a:rPr lang="en-US" altLang="en-US"/>
              <a:t> are the same, then the data is routed in pass-through mode by the switch else, it switches to crossover.</a:t>
            </a:r>
          </a:p>
          <a:p>
            <a:r>
              <a:rPr lang="en-US" altLang="en-US"/>
              <a:t>This process is repeated for each of the </a:t>
            </a:r>
            <a:r>
              <a:rPr lang="en-US" altLang="en-US" i="1"/>
              <a:t>log p</a:t>
            </a:r>
            <a:r>
              <a:rPr lang="en-US" altLang="en-US"/>
              <a:t> switching stages.</a:t>
            </a:r>
          </a:p>
          <a:p>
            <a:r>
              <a:rPr lang="en-US" altLang="en-US"/>
              <a:t>Note that this is not a non-blocking switch.</a:t>
            </a:r>
          </a:p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60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Network Topologies: </a:t>
            </a:r>
            <a:br>
              <a:rPr lang="en-US" altLang="en-US"/>
            </a:br>
            <a:r>
              <a:rPr lang="en-US" altLang="en-US"/>
              <a:t>Multistage Omega Network – Routing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609600" y="4800600"/>
            <a:ext cx="8153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An example of blocking in omega network: one of the messages </a:t>
            </a:r>
          </a:p>
          <a:p>
            <a:pPr algn="ctr"/>
            <a:r>
              <a:rPr lang="en-US" altLang="en-US" sz="2000"/>
              <a:t>(010 to 111 or 110 to 100) is blocked at link AB.</a:t>
            </a:r>
          </a:p>
        </p:txBody>
      </p:sp>
      <p:pic>
        <p:nvPicPr>
          <p:cNvPr id="91141" name="Picture 5" descr="omega-block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31" t="-4445" r="-3131" b="-4445"/>
          <a:stretch>
            <a:fillRect/>
          </a:stretch>
        </p:blipFill>
        <p:spPr>
          <a:xfrm>
            <a:off x="2590800" y="1524000"/>
            <a:ext cx="3738563" cy="2698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14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CCE5-AB1E-4026-93EA-0529BEAA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SISD: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90F72-F4EA-4AF4-AEA0-AC7AA0000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Introduction to Parallel Computing Tutorial | High Performance Computing">
            <a:extLst>
              <a:ext uri="{FF2B5EF4-FFF2-40B4-BE49-F238E27FC236}">
                <a16:creationId xmlns:a16="http://schemas.microsoft.com/office/drawing/2014/main" id="{36DD7903-E386-4639-B34E-6E860508E3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621" y="2177878"/>
            <a:ext cx="2961378" cy="352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260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Network Topologies: </a:t>
            </a:r>
            <a:br>
              <a:rPr lang="en-US" altLang="en-US"/>
            </a:br>
            <a:r>
              <a:rPr lang="en-US" altLang="en-US"/>
              <a:t>Completely Connected Network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Each processor is connected to every other processor.</a:t>
            </a:r>
          </a:p>
          <a:p>
            <a:r>
              <a:rPr lang="en-US" altLang="en-US"/>
              <a:t>The number of links in the network scales as </a:t>
            </a:r>
            <a:r>
              <a:rPr lang="en-US" altLang="en-US" i="1"/>
              <a:t>O(p</a:t>
            </a:r>
            <a:r>
              <a:rPr lang="en-US" altLang="en-US" i="1" baseline="30000"/>
              <a:t>2</a:t>
            </a:r>
            <a:r>
              <a:rPr lang="en-US" altLang="en-US" i="1"/>
              <a:t>).</a:t>
            </a:r>
          </a:p>
          <a:p>
            <a:r>
              <a:rPr lang="en-US" altLang="en-US"/>
              <a:t>While the performance scales very well, the hardware complexity is not realizable for large values of </a:t>
            </a:r>
            <a:r>
              <a:rPr lang="en-US" altLang="en-US" i="1"/>
              <a:t>p</a:t>
            </a:r>
            <a:r>
              <a:rPr lang="en-US" altLang="en-US"/>
              <a:t>.</a:t>
            </a:r>
          </a:p>
          <a:p>
            <a:r>
              <a:rPr lang="en-US" altLang="en-US"/>
              <a:t>In this sense, these networks are static counterparts of crossbars.</a:t>
            </a:r>
          </a:p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99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r>
              <a:rPr lang="en-US" altLang="en-US" sz="2800"/>
              <a:t>Network Topologies: Completely Connected and Star Connected Networks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990600" y="1905000"/>
            <a:ext cx="7440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Example of an 8-node completely connected network.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762000" y="5257800"/>
            <a:ext cx="7467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(a) A completely-connected network of eight nodes; </a:t>
            </a:r>
          </a:p>
          <a:p>
            <a:pPr algn="ctr"/>
            <a:r>
              <a:rPr lang="en-US" altLang="en-US" sz="2000"/>
              <a:t>(b) a star connected network of nine nodes.</a:t>
            </a:r>
          </a:p>
        </p:txBody>
      </p:sp>
      <p:pic>
        <p:nvPicPr>
          <p:cNvPr id="94217" name="Picture 9" descr="fig-ICNs-complet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46" t="-6207" r="-2846" b="-6207"/>
          <a:stretch>
            <a:fillRect/>
          </a:stretch>
        </p:blipFill>
        <p:spPr>
          <a:xfrm>
            <a:off x="2803525" y="2955925"/>
            <a:ext cx="3397250" cy="1657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8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2800"/>
              <a:t>Network Topologies: </a:t>
            </a:r>
            <a:br>
              <a:rPr lang="en-US" altLang="en-US" sz="2800"/>
            </a:br>
            <a:r>
              <a:rPr lang="en-US" altLang="en-US" sz="2800"/>
              <a:t>Star Connected Network</a:t>
            </a:r>
            <a:br>
              <a:rPr lang="en-US" altLang="en-US" sz="2800"/>
            </a:br>
            <a:endParaRPr lang="en-US" altLang="en-US" sz="280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Every node is connected only to a common node at the center.</a:t>
            </a:r>
          </a:p>
          <a:p>
            <a:r>
              <a:rPr lang="en-US" altLang="en-US"/>
              <a:t>Distance between any pair of nodes is </a:t>
            </a:r>
            <a:r>
              <a:rPr lang="en-US" altLang="en-US" i="1"/>
              <a:t>O(1).</a:t>
            </a:r>
            <a:r>
              <a:rPr lang="en-US" altLang="en-US"/>
              <a:t> However, the central node becomes a bottleneck.</a:t>
            </a:r>
          </a:p>
          <a:p>
            <a:r>
              <a:rPr lang="en-US" altLang="en-US"/>
              <a:t>In this sense, star connected networks are static counterparts of buses.</a:t>
            </a:r>
          </a:p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75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2800"/>
              <a:t>Network Topologies: </a:t>
            </a:r>
            <a:br>
              <a:rPr lang="en-US" altLang="en-US" sz="2800"/>
            </a:br>
            <a:r>
              <a:rPr lang="en-US" altLang="en-US" sz="2800"/>
              <a:t>Linear Arrays, Meshes, and </a:t>
            </a:r>
            <a:r>
              <a:rPr lang="en-US" altLang="en-US" sz="2800" i="1"/>
              <a:t>k-d</a:t>
            </a:r>
            <a:r>
              <a:rPr lang="en-US" altLang="en-US" sz="2800"/>
              <a:t> Meshes</a:t>
            </a:r>
            <a:br>
              <a:rPr lang="en-US" altLang="en-US" sz="2800"/>
            </a:br>
            <a:endParaRPr lang="en-US" altLang="en-US" sz="280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a linear array, each node has two neighbors, one to its left and one to its right. If the nodes at either end are connected, we refer to it as a 1-D torus or a ring.</a:t>
            </a:r>
          </a:p>
          <a:p>
            <a:r>
              <a:rPr lang="en-US" altLang="en-US"/>
              <a:t>A generalization to 2 dimensions has nodes with 4 neighbors, to the north, south, east, and west.</a:t>
            </a:r>
          </a:p>
          <a:p>
            <a:r>
              <a:rPr lang="en-US" altLang="en-US"/>
              <a:t>A further generalization to </a:t>
            </a:r>
            <a:r>
              <a:rPr lang="en-US" altLang="en-US" i="1"/>
              <a:t>d</a:t>
            </a:r>
            <a:r>
              <a:rPr lang="en-US" altLang="en-US"/>
              <a:t> dimensions has nodes with </a:t>
            </a:r>
            <a:r>
              <a:rPr lang="en-US" altLang="en-US" i="1"/>
              <a:t>2d</a:t>
            </a:r>
            <a:r>
              <a:rPr lang="en-US" altLang="en-US"/>
              <a:t> neighbors.</a:t>
            </a:r>
          </a:p>
          <a:p>
            <a:r>
              <a:rPr lang="en-US" altLang="en-US"/>
              <a:t>A special case of a </a:t>
            </a:r>
            <a:r>
              <a:rPr lang="en-US" altLang="en-US" i="1"/>
              <a:t>d</a:t>
            </a:r>
            <a:r>
              <a:rPr lang="en-US" altLang="en-US"/>
              <a:t>-dimensional mesh is a hypercube. Here, </a:t>
            </a:r>
            <a:r>
              <a:rPr lang="en-US" altLang="en-US" i="1"/>
              <a:t>d = log p</a:t>
            </a:r>
            <a:r>
              <a:rPr lang="en-US" altLang="en-US"/>
              <a:t>, where </a:t>
            </a:r>
            <a:r>
              <a:rPr lang="en-US" altLang="en-US" i="1"/>
              <a:t>p</a:t>
            </a:r>
            <a:r>
              <a:rPr lang="en-US" altLang="en-US"/>
              <a:t> is the total number of nodes.</a:t>
            </a:r>
          </a:p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57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Network Topologies: Linear Arrays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914400" y="3429000"/>
            <a:ext cx="7239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Linear arrays: (a) with no wraparound links; (b) with wraparound link.</a:t>
            </a:r>
          </a:p>
        </p:txBody>
      </p:sp>
      <p:pic>
        <p:nvPicPr>
          <p:cNvPr id="98309" name="Picture 5" descr="l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7" t="-10747" r="-1497" b="-10747"/>
          <a:stretch>
            <a:fillRect/>
          </a:stretch>
        </p:blipFill>
        <p:spPr>
          <a:xfrm>
            <a:off x="1371600" y="2133600"/>
            <a:ext cx="6292850" cy="1035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91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2800"/>
              <a:t>Network Topologies: </a:t>
            </a:r>
            <a:br>
              <a:rPr lang="en-US" altLang="en-US" sz="2800"/>
            </a:br>
            <a:r>
              <a:rPr lang="en-US" altLang="en-US" sz="2800"/>
              <a:t>Two- and Three Dimensional Meshes</a:t>
            </a:r>
            <a:br>
              <a:rPr lang="en-US" altLang="en-US" sz="2800"/>
            </a:br>
            <a:endParaRPr lang="en-US" altLang="en-US" sz="2800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762000" y="4572000"/>
            <a:ext cx="7696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Two and three dimensional meshes: (a) 2-D mesh with no wraparound; (b) 2-D mesh with wraparound link (2-D torus); and (c) a 3-D mesh with no wraparound.</a:t>
            </a:r>
          </a:p>
        </p:txBody>
      </p:sp>
      <p:pic>
        <p:nvPicPr>
          <p:cNvPr id="100357" name="Picture 5" descr="mesh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6" t="-3999" r="-1256" b="-3999"/>
          <a:stretch>
            <a:fillRect/>
          </a:stretch>
        </p:blipFill>
        <p:spPr>
          <a:xfrm>
            <a:off x="838200" y="1828800"/>
            <a:ext cx="7461250" cy="2470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35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2800"/>
              <a:t>Network Topologies: </a:t>
            </a:r>
            <a:br>
              <a:rPr lang="en-US" altLang="en-US" sz="2800"/>
            </a:br>
            <a:r>
              <a:rPr lang="en-US" altLang="en-US" sz="2800"/>
              <a:t>Hypercubes and their Construction</a:t>
            </a:r>
            <a:br>
              <a:rPr lang="en-US" altLang="en-US" sz="2800"/>
            </a:br>
            <a:endParaRPr lang="en-US" altLang="en-US" sz="2800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914400" y="5638800"/>
            <a:ext cx="7315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Construction of hypercubes from hypercubes of lower dimension.</a:t>
            </a:r>
          </a:p>
        </p:txBody>
      </p:sp>
      <p:pic>
        <p:nvPicPr>
          <p:cNvPr id="102405" name="Picture 5" descr="cub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4" t="-1323" r="-1384" b="-1323"/>
          <a:stretch>
            <a:fillRect/>
          </a:stretch>
        </p:blipFill>
        <p:spPr>
          <a:xfrm>
            <a:off x="2438400" y="1371600"/>
            <a:ext cx="3711575" cy="38782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70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2800"/>
              <a:t>Network Topologies: </a:t>
            </a:r>
            <a:br>
              <a:rPr lang="en-US" altLang="en-US" sz="2800"/>
            </a:br>
            <a:r>
              <a:rPr lang="en-US" altLang="en-US" sz="2800"/>
              <a:t>Properties of Hypercubes</a:t>
            </a:r>
            <a:br>
              <a:rPr lang="en-US" altLang="en-US" sz="2800"/>
            </a:br>
            <a:endParaRPr lang="en-US" altLang="en-US" sz="280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distance between any two nodes is at most </a:t>
            </a:r>
            <a:r>
              <a:rPr lang="en-US" altLang="en-US" i="1"/>
              <a:t>log p</a:t>
            </a:r>
            <a:r>
              <a:rPr lang="en-US" altLang="en-US"/>
              <a:t>.</a:t>
            </a:r>
          </a:p>
          <a:p>
            <a:r>
              <a:rPr lang="en-US" altLang="en-US"/>
              <a:t>Each node has </a:t>
            </a:r>
            <a:r>
              <a:rPr lang="en-US" altLang="en-US" i="1"/>
              <a:t>log p</a:t>
            </a:r>
            <a:r>
              <a:rPr lang="en-US" altLang="en-US"/>
              <a:t> neighbors.</a:t>
            </a:r>
          </a:p>
          <a:p>
            <a:r>
              <a:rPr lang="en-US" altLang="en-US"/>
              <a:t>The distance between two nodes is given by the number of bit positions at which the two nodes differ.</a:t>
            </a:r>
          </a:p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7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2800"/>
              <a:t>Network Topologies: Tree-Based Networks</a:t>
            </a:r>
            <a:br>
              <a:rPr lang="en-US" altLang="en-US" sz="2800"/>
            </a:br>
            <a:endParaRPr lang="en-US" altLang="en-US" sz="2800"/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914400" y="4876800"/>
            <a:ext cx="7391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Complete binary tree networks: (a) a static tree network; and (b) a dynamic tree network.</a:t>
            </a:r>
          </a:p>
        </p:txBody>
      </p:sp>
      <p:pic>
        <p:nvPicPr>
          <p:cNvPr id="105480" name="Picture 8" descr="fig-ICNs-tre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6" t="-3810" r="-1636" b="-3810"/>
          <a:stretch>
            <a:fillRect/>
          </a:stretch>
        </p:blipFill>
        <p:spPr>
          <a:xfrm>
            <a:off x="1295400" y="1600200"/>
            <a:ext cx="6700838" cy="3000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69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Topologies: Tree Properties 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distance between any two nodes is no more than </a:t>
            </a:r>
            <a:r>
              <a:rPr lang="en-US" altLang="en-US" i="1"/>
              <a:t>2logp</a:t>
            </a:r>
            <a:r>
              <a:rPr lang="en-US" altLang="en-US"/>
              <a:t>. </a:t>
            </a:r>
          </a:p>
          <a:p>
            <a:r>
              <a:rPr lang="en-US" altLang="en-US"/>
              <a:t>Links higher up the tree potentially carry more traffic than those at the lower levels. </a:t>
            </a:r>
          </a:p>
          <a:p>
            <a:r>
              <a:rPr lang="en-US" altLang="en-US"/>
              <a:t>For this reason, a variant called a fat-tree, fattens the links as we go up the tree. </a:t>
            </a:r>
          </a:p>
          <a:p>
            <a:r>
              <a:rPr lang="en-US" altLang="en-US"/>
              <a:t>Trees can be laid out in 2D with no wire crossings. This is an attractive property of trees. </a:t>
            </a:r>
          </a:p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96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491B121-12B5-4977-A064-636AB0B9B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645106"/>
            <a:ext cx="4930902" cy="1259894"/>
          </a:xfrm>
        </p:spPr>
        <p:txBody>
          <a:bodyPr>
            <a:normAutofit/>
          </a:bodyPr>
          <a:lstStyle/>
          <a:p>
            <a:r>
              <a:rPr lang="en-US" dirty="0"/>
              <a:t>Flynn’s Taxonomy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ED05F70-AB3E-4472-B26B-EFE6A5A59B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918" y="1977388"/>
            <a:ext cx="4930901" cy="391546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900" b="1" dirty="0"/>
              <a:t>SIMD (Single Instruction Multiple Data)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Refers to parallel architecture with multiple cores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All the cores execute the same instruction stream at any time but, data stream is different for the each.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Well-suited for the scientific operations requiring large matrix-vector operations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Vector computers (Cray vector processing machine) and Intel co-processing unit ‘MMX’ fall under this category.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Used with array operations, image processing and graphics</a:t>
            </a:r>
          </a:p>
          <a:p>
            <a:pPr>
              <a:lnSpc>
                <a:spcPct val="90000"/>
              </a:lnSpc>
            </a:pPr>
            <a:endParaRPr lang="en-US" sz="1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A61E5-546D-443C-9206-408EAAA77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35" b="89593" l="9346" r="97196">
                        <a14:foregroundMark x1="38318" y1="7240" x2="36916" y2="18552"/>
                        <a14:foregroundMark x1="36916" y1="18552" x2="45794" y2="27149"/>
                        <a14:foregroundMark x1="45794" y1="27149" x2="58411" y2="27149"/>
                        <a14:foregroundMark x1="58411" y1="27149" x2="95794" y2="25792"/>
                        <a14:foregroundMark x1="95794" y1="25792" x2="97664" y2="14027"/>
                        <a14:foregroundMark x1="97664" y1="14027" x2="87850" y2="6787"/>
                        <a14:foregroundMark x1="87850" y1="6787" x2="37383" y2="7692"/>
                        <a14:foregroundMark x1="90187" y1="25792" x2="97196" y2="15837"/>
                        <a14:foregroundMark x1="97196" y1="15837" x2="89252" y2="7240"/>
                        <a14:foregroundMark x1="89252" y1="7240" x2="86449" y2="18552"/>
                        <a14:foregroundMark x1="86449" y1="18552" x2="96729" y2="25339"/>
                        <a14:foregroundMark x1="96729" y1="25339" x2="97196" y2="25339"/>
                        <a14:foregroundMark x1="47664" y1="38009" x2="78505" y2="39819"/>
                        <a14:foregroundMark x1="48598" y1="37104" x2="66822" y2="38009"/>
                        <a14:foregroundMark x1="53738" y1="36652" x2="82243" y2="38462"/>
                        <a14:foregroundMark x1="48598" y1="37557" x2="67290" y2="37557"/>
                        <a14:foregroundMark x1="49065" y1="82805" x2="60280" y2="78733"/>
                        <a14:foregroundMark x1="60280" y1="78733" x2="66355" y2="78733"/>
                        <a14:foregroundMark x1="82243" y1="80995" x2="71495" y2="85520"/>
                        <a14:foregroundMark x1="71495" y1="85520" x2="59346" y2="84615"/>
                        <a14:foregroundMark x1="59346" y1="84615" x2="59346" y2="84615"/>
                        <a14:foregroundMark x1="43458" y1="69683" x2="43458" y2="69683"/>
                        <a14:foregroundMark x1="48131" y1="52489" x2="48131" y2="52489"/>
                        <a14:foregroundMark x1="48131" y1="57014" x2="48131" y2="57014"/>
                        <a14:foregroundMark x1="83178" y1="52489" x2="83178" y2="52489"/>
                        <a14:foregroundMark x1="83178" y1="57919" x2="83178" y2="57919"/>
                        <a14:foregroundMark x1="58879" y1="37104" x2="81776" y2="38462"/>
                        <a14:foregroundMark x1="64486" y1="36652" x2="81308" y2="37557"/>
                        <a14:foregroundMark x1="72430" y1="37104" x2="82243" y2="37557"/>
                        <a14:foregroundMark x1="70561" y1="36652" x2="70561" y2="36652"/>
                        <a14:foregroundMark x1="78037" y1="37104" x2="78037" y2="37104"/>
                        <a14:foregroundMark x1="80841" y1="37104" x2="80841" y2="37104"/>
                        <a14:foregroundMark x1="82710" y1="38914" x2="82710" y2="38914"/>
                        <a14:foregroundMark x1="83178" y1="40724" x2="83178" y2="40724"/>
                        <a14:foregroundMark x1="83178" y1="42534" x2="83178" y2="42534"/>
                        <a14:foregroundMark x1="83178" y1="43439" x2="83178" y2="43439"/>
                        <a14:foregroundMark x1="83178" y1="43891" x2="83178" y2="43891"/>
                        <a14:foregroundMark x1="83178" y1="44344" x2="83178" y2="44344"/>
                        <a14:foregroundMark x1="83178" y1="45249" x2="83178" y2="45249"/>
                        <a14:foregroundMark x1="83178" y1="45701" x2="83178" y2="46154"/>
                        <a14:foregroundMark x1="83178" y1="47059" x2="83178" y2="47059"/>
                        <a14:foregroundMark x1="83178" y1="45249" x2="83178" y2="45249"/>
                        <a14:foregroundMark x1="82710" y1="42534" x2="82710" y2="42081"/>
                        <a14:foregroundMark x1="82710" y1="41176" x2="82710" y2="41176"/>
                        <a14:foregroundMark x1="83178" y1="40724" x2="83178" y2="40724"/>
                        <a14:foregroundMark x1="83178" y1="39819" x2="83178" y2="39819"/>
                        <a14:foregroundMark x1="83178" y1="39367" x2="83178" y2="39367"/>
                        <a14:foregroundMark x1="83178" y1="38914" x2="83178" y2="38914"/>
                        <a14:foregroundMark x1="83178" y1="38914" x2="83178" y2="38914"/>
                        <a14:foregroundMark x1="83178" y1="38462" x2="83178" y2="38462"/>
                        <a14:foregroundMark x1="83178" y1="38462" x2="83178" y2="38462"/>
                        <a14:foregroundMark x1="83178" y1="38462" x2="83178" y2="38462"/>
                        <a14:foregroundMark x1="48598" y1="64706" x2="72897" y2="66063"/>
                        <a14:foregroundMark x1="72897" y1="66063" x2="58411" y2="64253"/>
                        <a14:foregroundMark x1="82710" y1="79638" x2="82710" y2="86425"/>
                        <a14:foregroundMark x1="38785" y1="7240" x2="63551" y2="7692"/>
                        <a14:foregroundMark x1="63551" y1="7692" x2="88318" y2="6787"/>
                        <a14:foregroundMark x1="88318" y1="6787" x2="94393" y2="7692"/>
                        <a14:foregroundMark x1="12617" y1="35747" x2="25701" y2="35294"/>
                        <a14:foregroundMark x1="25701" y1="35294" x2="27570" y2="83710"/>
                        <a14:foregroundMark x1="27570" y1="83710" x2="15888" y2="89593"/>
                        <a14:foregroundMark x1="15888" y1="89593" x2="14019" y2="87330"/>
                        <a14:backgroundMark x1="6075" y1="20814" x2="19626" y2="21719"/>
                        <a14:backgroundMark x1="19626" y1="21719" x2="31308" y2="21267"/>
                        <a14:backgroundMark x1="31308" y1="21267" x2="32243" y2="20814"/>
                        <a14:backgroundMark x1="16355" y1="90498" x2="16355" y2="90498"/>
                        <a14:backgroundMark x1="83645" y1="47964" x2="83645" y2="47964"/>
                        <a14:backgroundMark x1="83178" y1="47964" x2="83178" y2="47964"/>
                        <a14:backgroundMark x1="83178" y1="47511" x2="83178" y2="47511"/>
                        <a14:backgroundMark x1="16822" y1="90498" x2="16822" y2="904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71566" y="1727096"/>
            <a:ext cx="2986091" cy="3083766"/>
          </a:xfrm>
          <a:prstGeom prst="rect">
            <a:avLst/>
          </a:prstGeom>
        </p:spPr>
      </p:pic>
      <p:sp>
        <p:nvSpPr>
          <p:cNvPr id="33" name="Freeform 11">
            <a:extLst>
              <a:ext uri="{FF2B5EF4-FFF2-40B4-BE49-F238E27FC236}">
                <a16:creationId xmlns:a16="http://schemas.microsoft.com/office/drawing/2014/main" id="{21F6BE39-9E37-45F0-B10C-92305CFB7C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61223"/>
            <a:ext cx="77852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5687" y="6135808"/>
            <a:ext cx="5714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en-US" smtClean="0"/>
              <a:t>CS3006 - Spring 2024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1571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Network Topologies: Fat Trees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2133600" y="5181600"/>
            <a:ext cx="4933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A fat tree network of 16 processing nodes.</a:t>
            </a:r>
          </a:p>
        </p:txBody>
      </p:sp>
      <p:pic>
        <p:nvPicPr>
          <p:cNvPr id="108549" name="Picture 5" descr="fat-tre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78" t="-5295" r="-1978" b="-5295"/>
          <a:stretch>
            <a:fillRect/>
          </a:stretch>
        </p:blipFill>
        <p:spPr>
          <a:xfrm>
            <a:off x="1143000" y="1676400"/>
            <a:ext cx="6919913" cy="27511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3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Evaluating </a:t>
            </a:r>
            <a:br>
              <a:rPr lang="en-US" altLang="en-US"/>
            </a:br>
            <a:r>
              <a:rPr lang="en-US" altLang="en-US"/>
              <a:t>Static Interconnection Networks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543800" cy="4525963"/>
          </a:xfrm>
        </p:spPr>
        <p:txBody>
          <a:bodyPr>
            <a:normAutofit lnSpcReduction="10000"/>
          </a:bodyPr>
          <a:lstStyle/>
          <a:p>
            <a:r>
              <a:rPr lang="en-US" altLang="en-US" sz="2000" i="1"/>
              <a:t>Diameter:</a:t>
            </a:r>
            <a:r>
              <a:rPr lang="en-US" altLang="en-US" sz="2000"/>
              <a:t> The distance between the farthest two nodes in the network. The diameter of a linear array is </a:t>
            </a:r>
            <a:r>
              <a:rPr lang="en-US" altLang="en-US" sz="2000" i="1"/>
              <a:t>p − 1</a:t>
            </a:r>
            <a:r>
              <a:rPr lang="en-US" altLang="en-US" sz="2000"/>
              <a:t>, that of a mesh is </a:t>
            </a:r>
            <a:r>
              <a:rPr lang="en-US" altLang="en-US" sz="2000" i="1"/>
              <a:t>2(     − 1),</a:t>
            </a:r>
            <a:r>
              <a:rPr lang="en-US" altLang="en-US" sz="2000"/>
              <a:t> that of a tree and hypercube is </a:t>
            </a:r>
            <a:r>
              <a:rPr lang="en-US" altLang="en-US" sz="2000" i="1"/>
              <a:t>log p</a:t>
            </a:r>
            <a:r>
              <a:rPr lang="en-US" altLang="en-US" sz="2000"/>
              <a:t>, and that of a completely connected network is </a:t>
            </a:r>
            <a:r>
              <a:rPr lang="en-US" altLang="en-US" sz="2000" i="1"/>
              <a:t>O(1).</a:t>
            </a:r>
          </a:p>
          <a:p>
            <a:r>
              <a:rPr lang="en-US" altLang="en-US" sz="2000" i="1"/>
              <a:t>Bisection Width:</a:t>
            </a:r>
            <a:r>
              <a:rPr lang="en-US" altLang="en-US" sz="2000"/>
              <a:t> The minimum number of wires you must cut to divide the network into two equal parts. The bisection width of a linear array and tree is </a:t>
            </a:r>
            <a:r>
              <a:rPr lang="en-US" altLang="en-US" sz="2000" i="1"/>
              <a:t>1</a:t>
            </a:r>
            <a:r>
              <a:rPr lang="en-US" altLang="en-US" sz="2000"/>
              <a:t>, that of a mesh is      , that of a hypercube is </a:t>
            </a:r>
            <a:r>
              <a:rPr lang="en-US" altLang="en-US" sz="2000" i="1"/>
              <a:t>p/2 </a:t>
            </a:r>
            <a:r>
              <a:rPr lang="en-US" altLang="en-US" sz="2000"/>
              <a:t>and that of a completely connected network is </a:t>
            </a:r>
            <a:r>
              <a:rPr lang="en-US" altLang="en-US" sz="2000" i="1"/>
              <a:t>p</a:t>
            </a:r>
            <a:r>
              <a:rPr lang="en-US" altLang="en-US" sz="2000" baseline="30000"/>
              <a:t>2</a:t>
            </a:r>
            <a:r>
              <a:rPr lang="en-US" altLang="en-US" sz="2000"/>
              <a:t>/4.</a:t>
            </a:r>
          </a:p>
          <a:p>
            <a:r>
              <a:rPr lang="en-US" altLang="en-US" sz="2000" i="1"/>
              <a:t>Cost:</a:t>
            </a:r>
            <a:r>
              <a:rPr lang="en-US" altLang="en-US" sz="2000"/>
              <a:t> The number of links or switches (whichever is asymptotically higher) is a meaningful measure of the cost. However, a number of other factors, such as the ability to layout the network, the length of wires, etc., also factor in to the cost.</a:t>
            </a:r>
          </a:p>
          <a:p>
            <a:endParaRPr lang="en-US" altLang="en-US" sz="2000"/>
          </a:p>
        </p:txBody>
      </p:sp>
      <p:pic>
        <p:nvPicPr>
          <p:cNvPr id="110605" name="Picture 13" descr="img5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2209800"/>
            <a:ext cx="365125" cy="473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0607" name="Picture 15" descr="img57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2200" y="3505200"/>
            <a:ext cx="365125" cy="473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CS3006 - Spring 2024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73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Evaluating </a:t>
            </a:r>
            <a:br>
              <a:rPr lang="en-US" altLang="en-US"/>
            </a:br>
            <a:r>
              <a:rPr lang="en-US" altLang="en-US"/>
              <a:t>Static Interconnection Networks</a:t>
            </a:r>
          </a:p>
        </p:txBody>
      </p:sp>
      <p:pic>
        <p:nvPicPr>
          <p:cNvPr id="113784" name="Picture 1144" descr="\bgroup\color{red}$ 1$\egroup"/>
          <p:cNvPicPr>
            <a:picLocks noChangeAspect="1" noChangeArrowheads="1"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667000"/>
            <a:ext cx="165100" cy="23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786" name="Picture 1146" descr="\bgroup\color{red}$ p^2/4$\egroup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667000"/>
            <a:ext cx="500063" cy="4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788" name="Picture 1148" descr="\bgroup\color{red}$ p-1$\egroup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667000"/>
            <a:ext cx="571500" cy="4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790" name="Picture 1150" descr="\bgroup\color{red}$ p(p-1)/2$\egroup"/>
          <p:cNvPicPr>
            <a:picLocks noChangeAspect="1" noChangeArrowheads="1"/>
          </p:cNvPicPr>
          <p:nvPr/>
        </p:nvPicPr>
        <p:blipFill>
          <a:blip r:embed="rId5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590800"/>
            <a:ext cx="1114425" cy="4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793" name="Picture 1153" descr="\bgroup\color{red}$ 2$\egroup"/>
          <p:cNvPicPr>
            <a:picLocks noChangeAspect="1" noChangeArrowheads="1"/>
          </p:cNvPicPr>
          <p:nvPr/>
        </p:nvPicPr>
        <p:blipFill>
          <a:blip r:embed="rId6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124200"/>
            <a:ext cx="16351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795" name="Picture 1155" descr="\bgroup\color{red}$ 1$\egroup"/>
          <p:cNvPicPr>
            <a:picLocks noChangeAspect="1" noChangeArrowheads="1"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00400"/>
            <a:ext cx="16351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797" name="Picture 1157" descr="\bgroup\color{red}$ 1$\egroup"/>
          <p:cNvPicPr>
            <a:picLocks noChangeAspect="1" noChangeArrowheads="1"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200400"/>
            <a:ext cx="16351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799" name="Picture 1159" descr="\bgroup\color{red}$ p-1$\egroup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124200"/>
            <a:ext cx="571500" cy="4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802" name="Picture 1162" descr="\bgroup\color{red}$ 2\log((p+1)/2)$\egroup"/>
          <p:cNvPicPr>
            <a:picLocks noChangeAspect="1" noChangeArrowheads="1"/>
          </p:cNvPicPr>
          <p:nvPr/>
        </p:nvPicPr>
        <p:blipFill>
          <a:blip r:embed="rId7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581400"/>
            <a:ext cx="1635125" cy="4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804" name="Picture 1164" descr="\bgroup\color{red}$ 1$\egroup"/>
          <p:cNvPicPr>
            <a:picLocks noChangeAspect="1" noChangeArrowheads="1"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581400"/>
            <a:ext cx="16351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806" name="Picture 1166" descr="\bgroup\color{red}$ 1$\egroup"/>
          <p:cNvPicPr>
            <a:picLocks noChangeAspect="1" noChangeArrowheads="1"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581400"/>
            <a:ext cx="16351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808" name="Picture 1168" descr="\bgroup\color{red}$ p-1$\egroup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581400"/>
            <a:ext cx="571500" cy="4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811" name="Picture 1171" descr="\bgroup\color{red}$ p-1$\egroup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962400"/>
            <a:ext cx="571500" cy="4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813" name="Picture 1173" descr="\bgroup\color{red}$ 1$\egroup"/>
          <p:cNvPicPr>
            <a:picLocks noChangeAspect="1" noChangeArrowheads="1"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962400"/>
            <a:ext cx="16351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815" name="Picture 1175" descr="\bgroup\color{red}$ 1$\egroup"/>
          <p:cNvPicPr>
            <a:picLocks noChangeAspect="1" noChangeArrowheads="1"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962400"/>
            <a:ext cx="16351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817" name="Picture 1177" descr="\bgroup\color{red}$ p-1$\egroup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962400"/>
            <a:ext cx="571500" cy="4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820" name="Picture 1180" descr="\bgroup\color{red}$ 2(\sqrt p-1)$\egroup"/>
          <p:cNvPicPr>
            <a:picLocks noChangeAspect="1" noChangeArrowheads="1"/>
          </p:cNvPicPr>
          <p:nvPr/>
        </p:nvPicPr>
        <p:blipFill>
          <a:blip r:embed="rId8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343400"/>
            <a:ext cx="1071563" cy="4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822" name="Picture 1182" descr="\bgroup\color{red}$ \sqrt p$\egroup"/>
          <p:cNvPicPr>
            <a:picLocks noChangeAspect="1" noChangeArrowheads="1"/>
          </p:cNvPicPr>
          <p:nvPr/>
        </p:nvPicPr>
        <p:blipFill>
          <a:blip r:embed="rId9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419600"/>
            <a:ext cx="363538" cy="4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824" name="Picture 1184" descr="\bgroup\color{red}$ 2$\egroup"/>
          <p:cNvPicPr>
            <a:picLocks noChangeAspect="1" noChangeArrowheads="1"/>
          </p:cNvPicPr>
          <p:nvPr/>
        </p:nvPicPr>
        <p:blipFill>
          <a:blip r:embed="rId6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343400"/>
            <a:ext cx="16351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826" name="Picture 1186" descr="\bgroup\color{red}$ 2(p-\sqrt p)$\egroup"/>
          <p:cNvPicPr>
            <a:picLocks noChangeAspect="1" noChangeArrowheads="1"/>
          </p:cNvPicPr>
          <p:nvPr/>
        </p:nvPicPr>
        <p:blipFill>
          <a:blip r:embed="rId10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343400"/>
            <a:ext cx="1071563" cy="4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829" name="Picture 1189" descr="\bgroup\color{red}$ 2\lfloor\sqrt p/2\rfloor$\egroup"/>
          <p:cNvPicPr>
            <a:picLocks noChangeAspect="1" noChangeArrowheads="1"/>
          </p:cNvPicPr>
          <p:nvPr/>
        </p:nvPicPr>
        <p:blipFill>
          <a:blip r:embed="rId11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800600"/>
            <a:ext cx="928688" cy="4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831" name="Picture 1191" descr="\bgroup\color{red}$ 2\sqrt p$\egroup"/>
          <p:cNvPicPr>
            <a:picLocks noChangeAspect="1" noChangeArrowheads="1"/>
          </p:cNvPicPr>
          <p:nvPr/>
        </p:nvPicPr>
        <p:blipFill>
          <a:blip r:embed="rId1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800600"/>
            <a:ext cx="477838" cy="4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833" name="Picture 1193" descr="\bgroup\color{red}$ 4$\egroup"/>
          <p:cNvPicPr>
            <a:picLocks noChangeAspect="1" noChangeArrowheads="1"/>
          </p:cNvPicPr>
          <p:nvPr/>
        </p:nvPicPr>
        <p:blipFill>
          <a:blip r:embed="rId1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800600"/>
            <a:ext cx="16351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835" name="Picture 1195" descr="\bgroup\color{red}$ 2p$\egroup"/>
          <p:cNvPicPr>
            <a:picLocks noChangeAspect="1" noChangeArrowheads="1"/>
          </p:cNvPicPr>
          <p:nvPr/>
        </p:nvPicPr>
        <p:blipFill>
          <a:blip r:embed="rId1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800600"/>
            <a:ext cx="285750" cy="4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838" name="Picture 1198" descr="\bgroup\color{red}$ \log p$\egroup"/>
          <p:cNvPicPr>
            <a:picLocks noChangeAspect="1" noChangeArrowheads="1"/>
          </p:cNvPicPr>
          <p:nvPr/>
        </p:nvPicPr>
        <p:blipFill>
          <a:blip r:embed="rId15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257800"/>
            <a:ext cx="514350" cy="4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840" name="Picture 1200" descr="\bgroup\color{red}$ p/2$\egroup"/>
          <p:cNvPicPr>
            <a:picLocks noChangeAspect="1" noChangeArrowheads="1"/>
          </p:cNvPicPr>
          <p:nvPr/>
        </p:nvPicPr>
        <p:blipFill>
          <a:blip r:embed="rId16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257800"/>
            <a:ext cx="400050" cy="4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842" name="Picture 1202" descr="\bgroup\color{red}$ \log p$\egroup"/>
          <p:cNvPicPr>
            <a:picLocks noChangeAspect="1" noChangeArrowheads="1"/>
          </p:cNvPicPr>
          <p:nvPr/>
        </p:nvPicPr>
        <p:blipFill>
          <a:blip r:embed="rId15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257800"/>
            <a:ext cx="514350" cy="4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844" name="Picture 1204" descr="\bgroup\color{red}$ (p\log p)/2$\egroup"/>
          <p:cNvPicPr>
            <a:picLocks noChangeAspect="1" noChangeArrowheads="1"/>
          </p:cNvPicPr>
          <p:nvPr/>
        </p:nvPicPr>
        <p:blipFill>
          <a:blip r:embed="rId17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257800"/>
            <a:ext cx="1085850" cy="4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849" name="Picture 1209" descr="\bgroup\color{red}$ d\lfloor k/2\rfloor$\egroup"/>
          <p:cNvPicPr>
            <a:picLocks noChangeAspect="1" noChangeArrowheads="1"/>
          </p:cNvPicPr>
          <p:nvPr/>
        </p:nvPicPr>
        <p:blipFill>
          <a:blip r:embed="rId18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715000"/>
            <a:ext cx="749300" cy="4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851" name="Picture 1211" descr="\bgroup\color{red}$ 2k^{d-1}$\egroup"/>
          <p:cNvPicPr>
            <a:picLocks noChangeAspect="1" noChangeArrowheads="1"/>
          </p:cNvPicPr>
          <p:nvPr/>
        </p:nvPicPr>
        <p:blipFill>
          <a:blip r:embed="rId19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715000"/>
            <a:ext cx="64293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853" name="Picture 1213" descr="\bgroup\color{red}$ 2d$\egroup"/>
          <p:cNvPicPr>
            <a:picLocks noChangeAspect="1" noChangeArrowheads="1"/>
          </p:cNvPicPr>
          <p:nvPr/>
        </p:nvPicPr>
        <p:blipFill>
          <a:blip r:embed="rId20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715000"/>
            <a:ext cx="2857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855" name="Picture 1215" descr="\bgroup\color{red}$ dp$\egroup"/>
          <p:cNvPicPr>
            <a:picLocks noChangeAspect="1" noChangeArrowheads="1"/>
          </p:cNvPicPr>
          <p:nvPr/>
        </p:nvPicPr>
        <p:blipFill>
          <a:blip r:embed="rId21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715000"/>
            <a:ext cx="292100" cy="4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8305" name="Group 2593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064001"/>
        </p:xfrm>
        <a:graphic>
          <a:graphicData uri="http://schemas.openxmlformats.org/drawingml/2006/table">
            <a:tbl>
              <a:tblPr/>
              <a:tblGrid>
                <a:gridCol w="2701925">
                  <a:extLst>
                    <a:ext uri="{9D8B030D-6E8A-4147-A177-3AD203B41FA5}">
                      <a16:colId xmlns:a16="http://schemas.microsoft.com/office/drawing/2014/main" val="1373639055"/>
                    </a:ext>
                  </a:extLst>
                </a:gridCol>
                <a:gridCol w="1870075">
                  <a:extLst>
                    <a:ext uri="{9D8B030D-6E8A-4147-A177-3AD203B41FA5}">
                      <a16:colId xmlns:a16="http://schemas.microsoft.com/office/drawing/2014/main" val="18307504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08267862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11550142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656206019"/>
                    </a:ext>
                  </a:extLst>
                </a:gridCol>
              </a:tblGrid>
              <a:tr h="568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 pitchFamily="49" charset="-128"/>
                          <a:cs typeface="Times New Roman" panose="02020603050405020304" pitchFamily="18" charset="0"/>
                        </a:rPr>
                        <a:t>Network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 pitchFamily="49" charset="-128"/>
                          <a:cs typeface="Times New Roman" panose="02020603050405020304" pitchFamily="18" charset="0"/>
                        </a:rPr>
                        <a:t>Diameter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 pitchFamily="49" charset="-128"/>
                          <a:cs typeface="Times New Roman" panose="02020603050405020304" pitchFamily="18" charset="0"/>
                        </a:rPr>
                        <a:t>BisectionWidth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 pitchFamily="49" charset="-128"/>
                          <a:cs typeface="Times New Roman" panose="02020603050405020304" pitchFamily="18" charset="0"/>
                        </a:rPr>
                        <a:t>Arc Connectivity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 pitchFamily="49" charset="-128"/>
                          <a:cs typeface="Times New Roman" panose="02020603050405020304" pitchFamily="18" charset="0"/>
                        </a:rPr>
                        <a:t>Cost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 pitchFamily="49" charset="-128"/>
                          <a:cs typeface="Times New Roman" panose="02020603050405020304" pitchFamily="18" charset="0"/>
                        </a:rPr>
                        <a:t>(No. of links)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23877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 pitchFamily="49" charset="-128"/>
                          <a:cs typeface="Times New Roman" panose="02020603050405020304" pitchFamily="18" charset="0"/>
                        </a:rPr>
                        <a:t>Completely-connected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05203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 pitchFamily="49" charset="-128"/>
                          <a:cs typeface="Times New Roman" panose="02020603050405020304" pitchFamily="18" charset="0"/>
                        </a:rPr>
                        <a:t>Star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390546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 pitchFamily="49" charset="-128"/>
                          <a:cs typeface="Times New Roman" panose="02020603050405020304" pitchFamily="18" charset="0"/>
                        </a:rPr>
                        <a:t>Complete binary tree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154077"/>
                  </a:ext>
                </a:extLst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 pitchFamily="49" charset="-128"/>
                          <a:cs typeface="Times New Roman" panose="02020603050405020304" pitchFamily="18" charset="0"/>
                        </a:rPr>
                        <a:t>Linear array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821051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 pitchFamily="49" charset="-128"/>
                          <a:cs typeface="Times New Roman" panose="02020603050405020304" pitchFamily="18" charset="0"/>
                        </a:rPr>
                        <a:t>2-D mesh, no wraparound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289501"/>
                  </a:ext>
                </a:extLst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 pitchFamily="49" charset="-128"/>
                          <a:cs typeface="Times New Roman" panose="02020603050405020304" pitchFamily="18" charset="0"/>
                        </a:rPr>
                        <a:t>2-D wraparound mesh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188869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 pitchFamily="49" charset="-128"/>
                          <a:cs typeface="Times New Roman" panose="02020603050405020304" pitchFamily="18" charset="0"/>
                        </a:rPr>
                        <a:t>Hypercube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390274"/>
                  </a:ext>
                </a:extLst>
              </a:tr>
              <a:tr h="328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 pitchFamily="49" charset="-128"/>
                          <a:cs typeface="Times New Roman" panose="02020603050405020304" pitchFamily="18" charset="0"/>
                        </a:rPr>
                        <a:t>Wraparound </a:t>
                      </a:r>
                      <a:r>
                        <a:rPr kumimoji="0" lang="en-US" alt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 pitchFamily="49" charset="-128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 pitchFamily="49" charset="-128"/>
                          <a:cs typeface="Times New Roman" panose="02020603050405020304" pitchFamily="18" charset="0"/>
                        </a:rPr>
                        <a:t>-ary </a:t>
                      </a:r>
                      <a:r>
                        <a:rPr kumimoji="0" lang="en-US" alt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 pitchFamily="49" charset="-128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 pitchFamily="49" charset="-128"/>
                          <a:cs typeface="Times New Roman" panose="02020603050405020304" pitchFamily="18" charset="0"/>
                        </a:rPr>
                        <a:t>-cube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448020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CS3006 - Spring 2024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12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Evaluating Dynamic Interconnection Networks</a:t>
            </a:r>
            <a:br>
              <a:rPr lang="en-US" altLang="en-US" sz="2800"/>
            </a:br>
            <a:endParaRPr lang="en-US" altLang="en-US" sz="2800"/>
          </a:p>
        </p:txBody>
      </p:sp>
      <p:graphicFrame>
        <p:nvGraphicFramePr>
          <p:cNvPr id="121114" name="Group 282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8077200" cy="2119313"/>
        </p:xfrm>
        <a:graphic>
          <a:graphicData uri="http://schemas.openxmlformats.org/drawingml/2006/table">
            <a:tbl>
              <a:tblPr/>
              <a:tblGrid>
                <a:gridCol w="2651125">
                  <a:extLst>
                    <a:ext uri="{9D8B030D-6E8A-4147-A177-3AD203B41FA5}">
                      <a16:colId xmlns:a16="http://schemas.microsoft.com/office/drawing/2014/main" val="1779404533"/>
                    </a:ext>
                  </a:extLst>
                </a:gridCol>
                <a:gridCol w="1768475">
                  <a:extLst>
                    <a:ext uri="{9D8B030D-6E8A-4147-A177-3AD203B41FA5}">
                      <a16:colId xmlns:a16="http://schemas.microsoft.com/office/drawing/2014/main" val="2213185361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488853650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62076948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320642017"/>
                    </a:ext>
                  </a:extLst>
                </a:gridCol>
              </a:tblGrid>
              <a:tr h="784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 pitchFamily="49" charset="-128"/>
                          <a:cs typeface="Times New Roman" panose="02020603050405020304" pitchFamily="18" charset="0"/>
                        </a:rPr>
                        <a:t>Network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 pitchFamily="49" charset="-128"/>
                          <a:cs typeface="Times New Roman" panose="02020603050405020304" pitchFamily="18" charset="0"/>
                        </a:rPr>
                        <a:t>Diameter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 pitchFamily="49" charset="-128"/>
                          <a:cs typeface="Times New Roman" panose="02020603050405020304" pitchFamily="18" charset="0"/>
                        </a:rPr>
                        <a:t>Bisection Width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 pitchFamily="49" charset="-128"/>
                          <a:cs typeface="Times New Roman" panose="02020603050405020304" pitchFamily="18" charset="0"/>
                        </a:rPr>
                        <a:t>Arc Connectivity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 pitchFamily="49" charset="-128"/>
                          <a:cs typeface="Times New Roman" panose="02020603050405020304" pitchFamily="18" charset="0"/>
                        </a:rPr>
                        <a:t>Cost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 pitchFamily="49" charset="-128"/>
                          <a:cs typeface="Times New Roman" panose="02020603050405020304" pitchFamily="18" charset="0"/>
                        </a:rPr>
                        <a:t>(No. of links)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372801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 pitchFamily="49" charset="-128"/>
                          <a:cs typeface="Times New Roman" panose="02020603050405020304" pitchFamily="18" charset="0"/>
                        </a:rPr>
                        <a:t>Crossbar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480973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 pitchFamily="49" charset="-128"/>
                          <a:cs typeface="Times New Roman" panose="02020603050405020304" pitchFamily="18" charset="0"/>
                        </a:rPr>
                        <a:t>Omega Network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978862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 pitchFamily="49" charset="-128"/>
                          <a:cs typeface="Times New Roman" panose="02020603050405020304" pitchFamily="18" charset="0"/>
                        </a:rPr>
                        <a:t>Dynamic Tree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941477"/>
                  </a:ext>
                </a:extLst>
              </a:tr>
            </a:tbl>
          </a:graphicData>
        </a:graphic>
      </p:graphicFrame>
      <p:pic>
        <p:nvPicPr>
          <p:cNvPr id="121097" name="Picture 265" descr="$ 1$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57963" y="2540000"/>
            <a:ext cx="219075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0934" name="Picture 102" descr="$ 1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514600"/>
            <a:ext cx="2190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936" name="Picture 104" descr="$ p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38400"/>
            <a:ext cx="21907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938" name="Picture 106" descr="$ 1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352800"/>
            <a:ext cx="2190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940" name="Picture 108" descr="$ p^2$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438400"/>
            <a:ext cx="35242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943" name="Picture 111" descr="$ \log p$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95600"/>
            <a:ext cx="6858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945" name="Picture 113" descr="$ p/2$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2669">
            <a:off x="5029200" y="2895600"/>
            <a:ext cx="5334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947" name="Picture 115" descr="$ 2$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895600"/>
            <a:ext cx="2190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949" name="Picture 117" descr="$ p/2$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895600"/>
            <a:ext cx="5334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952" name="Picture 120" descr="$ 2\log p$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352800"/>
            <a:ext cx="8953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956" name="Picture 124" descr="$ p-1$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276600"/>
            <a:ext cx="7620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107" name="Picture 275" descr="$ 2$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53200" y="3276600"/>
            <a:ext cx="219075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CS3006 - Spring 2024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37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2" cy="815755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2.5. Communication </a:t>
            </a:r>
            <a:r>
              <a:rPr lang="en-US" altLang="en-US" dirty="0"/>
              <a:t>Costs in Parallel Machines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/>
              <a:t>Along with idling (doing nothing) and contention (conflict e.g., resource allocation), communication is a major overhead in parallel programs. </a:t>
            </a:r>
          </a:p>
          <a:p>
            <a:pPr algn="just"/>
            <a:r>
              <a:rPr lang="en-US" altLang="en-US" dirty="0"/>
              <a:t>The communication cost  is usually dependent on a number of features including the following:</a:t>
            </a:r>
          </a:p>
          <a:p>
            <a:pPr lvl="1" algn="just"/>
            <a:r>
              <a:rPr lang="en-US" altLang="en-US" dirty="0"/>
              <a:t>Programming model for communication</a:t>
            </a:r>
          </a:p>
          <a:p>
            <a:pPr lvl="1" algn="just"/>
            <a:r>
              <a:rPr lang="en-US" altLang="en-US" dirty="0"/>
              <a:t>Network topology</a:t>
            </a:r>
          </a:p>
          <a:p>
            <a:pPr lvl="1" algn="just"/>
            <a:r>
              <a:rPr lang="en-US" altLang="en-US" dirty="0"/>
              <a:t>Data handling and routing</a:t>
            </a:r>
          </a:p>
          <a:p>
            <a:pPr lvl="1" algn="just"/>
            <a:r>
              <a:rPr lang="en-US" altLang="en-US" dirty="0"/>
              <a:t>Associated network protocols</a:t>
            </a:r>
          </a:p>
          <a:p>
            <a:pPr algn="just"/>
            <a:r>
              <a:rPr lang="en-US" altLang="en-US" dirty="0"/>
              <a:t> Usually, distributed systems suffer from major communication overheads.</a:t>
            </a:r>
          </a:p>
          <a:p>
            <a:pPr algn="just"/>
            <a:endParaRPr lang="en-US" altLang="en-US" dirty="0"/>
          </a:p>
          <a:p>
            <a:pPr algn="just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2508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2" cy="81575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Message Passing Costs in Parallel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/>
              <a:t>The total time to transfer a message over a network comprises of the following:</a:t>
            </a:r>
          </a:p>
          <a:p>
            <a:pPr lvl="1"/>
            <a:r>
              <a:rPr lang="en-US" altLang="en-US" b="1" i="1" dirty="0"/>
              <a:t>Startup time </a:t>
            </a:r>
            <a:r>
              <a:rPr lang="en-US" altLang="en-US" b="1" dirty="0"/>
              <a:t>(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s</a:t>
            </a:r>
            <a:r>
              <a:rPr lang="en-US" altLang="en-US" b="1" dirty="0"/>
              <a:t>):</a:t>
            </a:r>
            <a:r>
              <a:rPr lang="en-US" altLang="en-US" dirty="0"/>
              <a:t> Time spent at sending and receiving nodes (preparing the message[adding headers, trailers, and parity information ] , executing the routing algorithm, establishing interface between node and router, etc.).</a:t>
            </a:r>
          </a:p>
          <a:p>
            <a:pPr lvl="1"/>
            <a:r>
              <a:rPr lang="en-US" altLang="en-US" b="1" i="1" dirty="0"/>
              <a:t>Per-hop time </a:t>
            </a:r>
            <a:r>
              <a:rPr lang="en-US" altLang="en-US" b="1" dirty="0"/>
              <a:t>(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h</a:t>
            </a:r>
            <a:r>
              <a:rPr lang="en-US" altLang="en-US" b="1" dirty="0"/>
              <a:t>):</a:t>
            </a:r>
            <a:r>
              <a:rPr lang="en-US" altLang="en-US" dirty="0"/>
              <a:t> This time is a function of number of hops (steps) and includes factors such as switch latencies, network delays, etc. </a:t>
            </a:r>
          </a:p>
          <a:p>
            <a:pPr lvl="2"/>
            <a:r>
              <a:rPr lang="en-US" altLang="en-US" dirty="0"/>
              <a:t>Also known as </a:t>
            </a:r>
            <a:r>
              <a:rPr lang="en-US" altLang="en-US" b="1" dirty="0"/>
              <a:t>node latency</a:t>
            </a:r>
            <a:r>
              <a:rPr lang="en-US" altLang="en-US" dirty="0"/>
              <a:t>. </a:t>
            </a:r>
          </a:p>
          <a:p>
            <a:pPr lvl="1"/>
            <a:r>
              <a:rPr lang="en-US" altLang="en-US" b="1" i="1" dirty="0"/>
              <a:t>Per-word transfer time </a:t>
            </a:r>
            <a:r>
              <a:rPr lang="en-US" altLang="en-US" b="1" dirty="0"/>
              <a:t>(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w</a:t>
            </a:r>
            <a:r>
              <a:rPr lang="en-US" altLang="en-US" b="1" dirty="0"/>
              <a:t>):</a:t>
            </a:r>
            <a:r>
              <a:rPr lang="en-US" altLang="en-US" dirty="0"/>
              <a:t> This time includes all overheads that are determined by the length of the message. This includes bandwidth of links, and buffering overheads, etc.</a:t>
            </a:r>
          </a:p>
          <a:p>
            <a:pPr lvl="1" algn="just"/>
            <a:endParaRPr lang="en-US" altLang="en-US" dirty="0"/>
          </a:p>
          <a:p>
            <a:pPr lvl="1" algn="just"/>
            <a:endParaRPr lang="en-US" altLang="en-US" dirty="0"/>
          </a:p>
          <a:p>
            <a:pPr algn="just"/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2" cy="81575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Message Passing Costs in Parallel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/>
              <a:t>Store-and-Forward Routing</a:t>
            </a:r>
          </a:p>
          <a:p>
            <a:r>
              <a:rPr lang="en-US" altLang="en-US" dirty="0"/>
              <a:t>A message traversing multiple hops is completely received at an intermediate hop before being forwarded to the next hop.</a:t>
            </a:r>
          </a:p>
          <a:p>
            <a:r>
              <a:rPr lang="en-US" altLang="en-US" dirty="0"/>
              <a:t>The total communication cost for a message of size </a:t>
            </a:r>
            <a:r>
              <a:rPr lang="en-US" altLang="en-US" b="1" i="1" dirty="0"/>
              <a:t>m</a:t>
            </a:r>
            <a:r>
              <a:rPr lang="en-US" altLang="en-US" i="1" dirty="0"/>
              <a:t> </a:t>
            </a:r>
            <a:r>
              <a:rPr lang="en-US" altLang="en-US" dirty="0"/>
              <a:t>words to traverse </a:t>
            </a:r>
            <a:r>
              <a:rPr lang="en-US" altLang="en-US" b="1" i="1" dirty="0"/>
              <a:t>l</a:t>
            </a:r>
            <a:r>
              <a:rPr lang="en-US" altLang="en-US" i="1" dirty="0"/>
              <a:t> </a:t>
            </a:r>
            <a:r>
              <a:rPr lang="en-US" altLang="en-US" dirty="0"/>
              <a:t>communication links is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In most platforms, 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h</a:t>
            </a:r>
            <a:r>
              <a:rPr lang="en-US" altLang="en-US" dirty="0"/>
              <a:t> is small and the above expression can be approximated by</a:t>
            </a:r>
          </a:p>
          <a:p>
            <a:endParaRPr lang="en-US" altLang="en-US" dirty="0"/>
          </a:p>
          <a:p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7" name="Picture 8" descr="img91">
            <a:extLst>
              <a:ext uri="{FF2B5EF4-FFF2-40B4-BE49-F238E27FC236}">
                <a16:creationId xmlns:a16="http://schemas.microsoft.com/office/drawing/2014/main" id="{883ED7B8-B71F-4E95-B299-B0D085D89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3918857"/>
            <a:ext cx="35814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img92">
            <a:extLst>
              <a:ext uri="{FF2B5EF4-FFF2-40B4-BE49-F238E27FC236}">
                <a16:creationId xmlns:a16="http://schemas.microsoft.com/office/drawing/2014/main" id="{837345C9-839D-4D58-B1F3-88740905D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279036"/>
            <a:ext cx="26860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0896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2" cy="81575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Message Passing Costs in Parallel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5577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/>
              <a:t>Packet Routing</a:t>
            </a:r>
          </a:p>
          <a:p>
            <a:r>
              <a:rPr lang="en-US" altLang="en-US" dirty="0"/>
              <a:t>Store-and-forward makes poor use of communication resources. </a:t>
            </a:r>
          </a:p>
          <a:p>
            <a:r>
              <a:rPr lang="en-US" altLang="en-US" dirty="0"/>
              <a:t>Packet routing breaks messages into packets and pipelines them through the network. </a:t>
            </a:r>
          </a:p>
          <a:p>
            <a:r>
              <a:rPr lang="en-US" altLang="en-US" dirty="0"/>
              <a:t>Since packets may take different paths, each packet must carry routing information, error checking, sequencing, and other related header information. </a:t>
            </a:r>
          </a:p>
          <a:p>
            <a:r>
              <a:rPr lang="en-US" altLang="en-US" dirty="0"/>
              <a:t>The total communication time for packet routing is approximated by: </a:t>
            </a:r>
          </a:p>
          <a:p>
            <a:r>
              <a:rPr lang="en-US" altLang="en-US" dirty="0"/>
              <a:t>Here factor 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w</a:t>
            </a:r>
            <a:r>
              <a:rPr lang="en-US" altLang="en-US" dirty="0"/>
              <a:t> also accounts for overheads in packet headers.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9" name="Picture 7" descr="img95">
            <a:extLst>
              <a:ext uri="{FF2B5EF4-FFF2-40B4-BE49-F238E27FC236}">
                <a16:creationId xmlns:a16="http://schemas.microsoft.com/office/drawing/2014/main" id="{8143F665-6287-4510-93F4-39E9534D7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28369" y="5247559"/>
            <a:ext cx="33337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12774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2" cy="81575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Message Passing Costs in Parallel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5577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/>
              <a:t>Cut-Through Routing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Takes the concept of packet routing to an extreme by further dividing messages into basic units called </a:t>
            </a:r>
            <a:r>
              <a:rPr lang="en-US" altLang="en-US" b="1" dirty="0"/>
              <a:t>flits</a:t>
            </a:r>
            <a:r>
              <a:rPr lang="en-US" altLang="en-US" dirty="0"/>
              <a:t> or flow control digits. </a:t>
            </a:r>
          </a:p>
          <a:p>
            <a:r>
              <a:rPr lang="en-US" altLang="en-US" dirty="0"/>
              <a:t>Since flits are typically small, the header information must be minimized. </a:t>
            </a:r>
          </a:p>
          <a:p>
            <a:r>
              <a:rPr lang="en-US" altLang="en-US" dirty="0"/>
              <a:t>This is done by forcing all flits to take the same path, in sequence. </a:t>
            </a:r>
          </a:p>
          <a:p>
            <a:r>
              <a:rPr lang="en-US" altLang="en-US" dirty="0"/>
              <a:t>A tracer message first programs all intermediate routers. All flits then take the same route. </a:t>
            </a:r>
          </a:p>
          <a:p>
            <a:r>
              <a:rPr lang="en-US" altLang="en-US" dirty="0"/>
              <a:t>Error checks are performed on the entire message, as opposed to flits. </a:t>
            </a:r>
          </a:p>
          <a:p>
            <a:r>
              <a:rPr lang="en-US" altLang="en-US" dirty="0"/>
              <a:t>No sequence numbers are needed. </a:t>
            </a:r>
          </a:p>
          <a:p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0738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2" cy="81575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Message Passing Costs in Parallel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5577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/>
              <a:t>Cut-Through Routing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The total communication time for cut-through routing is approximated by: 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altLang="en-US" dirty="0"/>
              <a:t>This is identical to packet routing, however,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w</a:t>
            </a:r>
            <a:r>
              <a:rPr lang="en-US" altLang="en-US" dirty="0"/>
              <a:t> is typically much smaller.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7" name="Picture 7" descr="img95">
            <a:extLst>
              <a:ext uri="{FF2B5EF4-FFF2-40B4-BE49-F238E27FC236}">
                <a16:creationId xmlns:a16="http://schemas.microsoft.com/office/drawing/2014/main" id="{3DA518EC-6886-41ED-AB2E-9ECF37425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59529" y="2800350"/>
            <a:ext cx="33337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36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16FF-BC89-473B-853E-8466D6A0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SIMD: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9AA1F-0032-493B-9BFC-07A64E3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CF2C3A-F19F-46B2-92FC-20315EFDB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00" y="1339326"/>
            <a:ext cx="8323263" cy="486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576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2" cy="81575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Message Passing Costs in Parallel Computers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8" name="Picture 5" descr="routing">
            <a:extLst>
              <a:ext uri="{FF2B5EF4-FFF2-40B4-BE49-F238E27FC236}">
                <a16:creationId xmlns:a16="http://schemas.microsoft.com/office/drawing/2014/main" id="{8375F00D-4D7B-43CA-88B5-79DEC077B5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30" t="-2315" r="-2130" b="-2315"/>
          <a:stretch>
            <a:fillRect/>
          </a:stretch>
        </p:blipFill>
        <p:spPr>
          <a:xfrm>
            <a:off x="4676634" y="690292"/>
            <a:ext cx="4475465" cy="59000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71461F-4732-4392-AF63-B53EE2F3F405}"/>
              </a:ext>
            </a:extLst>
          </p:cNvPr>
          <p:cNvSpPr/>
          <p:nvPr/>
        </p:nvSpPr>
        <p:spPr>
          <a:xfrm>
            <a:off x="104634" y="16234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/>
              <a:t>(a) through a store-and-forward communication network;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2B89E9-0D60-4B76-B01B-5C9C7B08B1EC}"/>
              </a:ext>
            </a:extLst>
          </p:cNvPr>
          <p:cNvSpPr/>
          <p:nvPr/>
        </p:nvSpPr>
        <p:spPr>
          <a:xfrm>
            <a:off x="104634" y="34324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/>
              <a:t>b) and (c) extending the concept to cut-through routing.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6350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2" cy="81575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Message Passing Costs in Parallel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5577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/>
              <a:t>Simplified Cost Model for Communicating Messages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The cost of communicating a message between two nodes </a:t>
            </a:r>
            <a:r>
              <a:rPr lang="en-US" altLang="en-US" i="1" dirty="0"/>
              <a:t>l </a:t>
            </a:r>
            <a:r>
              <a:rPr lang="en-US" altLang="en-US" dirty="0"/>
              <a:t>hops away using cut-through routing is given by</a:t>
            </a:r>
          </a:p>
          <a:p>
            <a:endParaRPr lang="en-US" altLang="en-US" dirty="0"/>
          </a:p>
          <a:p>
            <a:r>
              <a:rPr lang="en-US" altLang="en-US" dirty="0"/>
              <a:t>In this expression,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h</a:t>
            </a:r>
            <a:r>
              <a:rPr lang="en-US" altLang="en-US" dirty="0"/>
              <a:t> is typically smaller than</a:t>
            </a:r>
            <a:r>
              <a:rPr lang="en-US" altLang="en-US" i="1" dirty="0"/>
              <a:t>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s</a:t>
            </a:r>
            <a:r>
              <a:rPr lang="en-US" altLang="en-US" dirty="0"/>
              <a:t>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w</a:t>
            </a:r>
            <a:r>
              <a:rPr lang="en-US" altLang="en-US" dirty="0"/>
              <a:t>. For this reason, the second term in the RHS does not show, particularly, when </a:t>
            </a:r>
            <a:r>
              <a:rPr lang="en-US" altLang="en-US" i="1" dirty="0"/>
              <a:t>m</a:t>
            </a:r>
            <a:r>
              <a:rPr lang="en-US" altLang="en-US" dirty="0"/>
              <a:t> is large.</a:t>
            </a:r>
          </a:p>
          <a:p>
            <a:endParaRPr lang="en-US" altLang="en-US" dirty="0"/>
          </a:p>
          <a:p>
            <a:r>
              <a:rPr lang="en-US" altLang="en-US" dirty="0"/>
              <a:t>For these reasons, we can approximate the cost of message transfer by</a:t>
            </a:r>
          </a:p>
          <a:p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8" name="Picture 10" descr="img96">
            <a:extLst>
              <a:ext uri="{FF2B5EF4-FFF2-40B4-BE49-F238E27FC236}">
                <a16:creationId xmlns:a16="http://schemas.microsoft.com/office/drawing/2014/main" id="{0F888527-452E-4A49-959D-F30B82751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6118" y="2800350"/>
            <a:ext cx="33337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12" descr="img97">
            <a:extLst>
              <a:ext uri="{FF2B5EF4-FFF2-40B4-BE49-F238E27FC236}">
                <a16:creationId xmlns:a16="http://schemas.microsoft.com/office/drawing/2014/main" id="{DA6786F1-12F0-4CB3-9C1B-BE616B2A2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6118" y="6087162"/>
            <a:ext cx="258127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6991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2" cy="81575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Message Passing Costs in Parallel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5577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/>
              <a:t>Simplified Cost Model for Communicating Messages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It is important to note that the original expression for communication time is valid for only uncongested networks. </a:t>
            </a:r>
          </a:p>
          <a:p>
            <a:endParaRPr lang="en-US" altLang="en-US" dirty="0"/>
          </a:p>
          <a:p>
            <a:r>
              <a:rPr lang="en-US" altLang="en-US" dirty="0"/>
              <a:t>Different communication patterns congest different networks to varying extents. </a:t>
            </a:r>
          </a:p>
          <a:p>
            <a:endParaRPr lang="en-US" altLang="en-US" dirty="0"/>
          </a:p>
          <a:p>
            <a:r>
              <a:rPr lang="en-US" altLang="en-US" dirty="0"/>
              <a:t>It is important to understand and account for this in the communication time accordingly. 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8144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B38B-89BC-41E9-B368-C232B1E4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96C9-EC0E-473B-9040-9141FE961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1200" dirty="0"/>
              <a:t>https://www.cs.purdue.edu/homes/ayg/book/Slides/</a:t>
            </a:r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F1654-BAB9-49DC-9764-06648772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9308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2.4.6. Cache </a:t>
            </a:r>
            <a:r>
              <a:rPr lang="en-US" altLang="en-US" dirty="0"/>
              <a:t>Coherence </a:t>
            </a:r>
            <a:r>
              <a:rPr lang="en-US" altLang="en-US" dirty="0" smtClean="0"/>
              <a:t>in </a:t>
            </a:r>
            <a:r>
              <a:rPr lang="en-US" altLang="en-US" dirty="0"/>
              <a:t>Multiprocessor Systems </a:t>
            </a:r>
            <a:r>
              <a:rPr lang="en-US" altLang="en-US" dirty="0" smtClean="0"/>
              <a:t> (Reading Assignment)</a:t>
            </a:r>
            <a:endParaRPr lang="en-US" altLang="en-US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18" y="1743075"/>
            <a:ext cx="8323551" cy="4524533"/>
          </a:xfrm>
        </p:spPr>
        <p:txBody>
          <a:bodyPr/>
          <a:lstStyle/>
          <a:p>
            <a:r>
              <a:rPr lang="en-US" altLang="en-US" dirty="0"/>
              <a:t>Interconnects provide basic mechanisms for data transfer. </a:t>
            </a:r>
          </a:p>
          <a:p>
            <a:r>
              <a:rPr lang="en-US" altLang="en-US" dirty="0"/>
              <a:t>In the case of shared address space machines, additional hardware is required to coordinate access to data that might have multiple copies in the network. </a:t>
            </a:r>
          </a:p>
          <a:p>
            <a:r>
              <a:rPr lang="en-US" altLang="en-US" dirty="0"/>
              <a:t>The underlying technique must provide some guarantees on the semantics. </a:t>
            </a:r>
          </a:p>
          <a:p>
            <a:r>
              <a:rPr lang="en-US" altLang="en-US" dirty="0"/>
              <a:t>This guarantee is generally one of </a:t>
            </a:r>
            <a:r>
              <a:rPr lang="en-US" altLang="en-US" dirty="0" err="1"/>
              <a:t>serializability</a:t>
            </a:r>
            <a:r>
              <a:rPr lang="en-US" altLang="en-US" dirty="0"/>
              <a:t>, i.e., there exists some serial order of instruction execution that corresponds to the parallel schedule. </a:t>
            </a:r>
          </a:p>
          <a:p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13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Cache Coherence </a:t>
            </a:r>
            <a:br>
              <a:rPr lang="en-US" altLang="en-US"/>
            </a:br>
            <a:r>
              <a:rPr lang="en-US" altLang="en-US"/>
              <a:t>in Multiprocessor Systems 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533400" y="5486400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Cache coherence in multiprocessor systems: (a) Invalidate protocol; (b) Update protocol for shared variables.</a:t>
            </a: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609600" y="1447800"/>
            <a:ext cx="769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	When the value of a variable is changes, all its copies must either be invalidated or updated.</a:t>
            </a:r>
          </a:p>
        </p:txBody>
      </p:sp>
      <p:pic>
        <p:nvPicPr>
          <p:cNvPr id="134150" name="Picture 6" descr="coherence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06" t="-2235" r="-1706" b="-2235"/>
          <a:stretch>
            <a:fillRect/>
          </a:stretch>
        </p:blipFill>
        <p:spPr>
          <a:xfrm>
            <a:off x="2667000" y="2514600"/>
            <a:ext cx="3903663" cy="3009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57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Cache Coherence: </a:t>
            </a:r>
            <a:br>
              <a:rPr lang="en-US" altLang="en-US"/>
            </a:br>
            <a:r>
              <a:rPr lang="en-US" altLang="en-US"/>
              <a:t>Update and Invalidate Protocols 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a processor just reads a value once and does not need it again, an update protocol may generate significant overhead. </a:t>
            </a:r>
          </a:p>
          <a:p>
            <a:r>
              <a:rPr lang="en-US" altLang="en-US"/>
              <a:t>If two processors make interleaved test and updates to a variable, an update protocol is better. </a:t>
            </a:r>
          </a:p>
          <a:p>
            <a:r>
              <a:rPr lang="en-US" altLang="en-US"/>
              <a:t>Both protocols suffer from false sharing overheads (two words that are not shared, however, they lie on the same cache line). </a:t>
            </a:r>
          </a:p>
          <a:p>
            <a:r>
              <a:rPr lang="en-US" altLang="en-US"/>
              <a:t>Most current machines use invalidate protocols. </a:t>
            </a:r>
          </a:p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65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Maintaining Coherence </a:t>
            </a:r>
            <a:br>
              <a:rPr lang="en-US" altLang="en-US"/>
            </a:br>
            <a:r>
              <a:rPr lang="en-US" altLang="en-US"/>
              <a:t>Using Invalidate Protocols 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Each copy of a data item is associated with a state. </a:t>
            </a:r>
          </a:p>
          <a:p>
            <a:r>
              <a:rPr lang="en-US" altLang="en-US"/>
              <a:t>One example of such a set of states is, shared, invalid, or dirty. </a:t>
            </a:r>
          </a:p>
          <a:p>
            <a:r>
              <a:rPr lang="en-US" altLang="en-US"/>
              <a:t>In shared state, there are multiple valid copies of the data item (and therefore, an invalidate would have to be generated on an update). </a:t>
            </a:r>
          </a:p>
          <a:p>
            <a:r>
              <a:rPr lang="en-US" altLang="en-US"/>
              <a:t>In dirty state, only one copy exists and therefore, no invalidates need to be generated. </a:t>
            </a:r>
          </a:p>
          <a:p>
            <a:r>
              <a:rPr lang="en-US" altLang="en-US"/>
              <a:t>In invalid state, the data copy is invalid, therefore, a read generates a data request (and associated state changes). </a:t>
            </a:r>
          </a:p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59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2800"/>
              <a:t>Maintaining Coherence </a:t>
            </a:r>
            <a:br>
              <a:rPr lang="en-US" altLang="en-US" sz="2800"/>
            </a:br>
            <a:r>
              <a:rPr lang="en-US" altLang="en-US" sz="2800"/>
              <a:t>Using Invalidate Protocols</a:t>
            </a:r>
            <a:br>
              <a:rPr lang="en-US" altLang="en-US" sz="2800"/>
            </a:br>
            <a:endParaRPr lang="en-US" altLang="en-US" sz="2800"/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1414463" y="5762625"/>
            <a:ext cx="6640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State diagram of a simple three-state coherence protocol.</a:t>
            </a:r>
          </a:p>
        </p:txBody>
      </p:sp>
      <p:pic>
        <p:nvPicPr>
          <p:cNvPr id="138245" name="Picture 5" descr="snoopy_three_state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1600200"/>
            <a:ext cx="4584700" cy="3517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87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Maintaining Coherence </a:t>
            </a:r>
            <a:br>
              <a:rPr lang="en-US" altLang="en-US"/>
            </a:br>
            <a:r>
              <a:rPr lang="en-US" altLang="en-US"/>
              <a:t>Using Invalidate Protocols </a:t>
            </a:r>
          </a:p>
        </p:txBody>
      </p:sp>
      <p:pic>
        <p:nvPicPr>
          <p:cNvPr id="140292" name="Picture 4" descr="coh_example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524000"/>
            <a:ext cx="4552950" cy="3935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609600" y="5562600"/>
            <a:ext cx="7924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Example of parallel program execution with the simple</a:t>
            </a:r>
          </a:p>
          <a:p>
            <a:pPr algn="ctr"/>
            <a:r>
              <a:rPr lang="en-US" altLang="en-US" sz="2000"/>
              <a:t>three-state coherence protocol.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645106"/>
            <a:ext cx="3841989" cy="1259894"/>
          </a:xfrm>
        </p:spPr>
        <p:txBody>
          <a:bodyPr>
            <a:normAutofit/>
          </a:bodyPr>
          <a:lstStyle/>
          <a:p>
            <a:r>
              <a:rPr lang="en-US" dirty="0"/>
              <a:t>Flynn’s Taxonomy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918" y="2133600"/>
            <a:ext cx="3841989" cy="375925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b="1" dirty="0"/>
              <a:t>MISD (Multiple Instructions Single Data)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Multiple instruction stream and single data stream 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sz="1400" dirty="0"/>
              <a:t>A pipeline of multiple independently executing functional units 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sz="1400" dirty="0"/>
              <a:t>Each operating on a single stream of data and forwarding results from one to the next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Rarely used in practice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E.g., Systolic arrays : network of primitive processing elements that pump data.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61AAAD-91F9-4ADA-800E-6B889A7A0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2" b="93833" l="8969" r="94619">
                        <a14:foregroundMark x1="30045" y1="88987" x2="19731" y2="93833"/>
                        <a14:foregroundMark x1="19731" y1="93833" x2="29596" y2="88546"/>
                        <a14:foregroundMark x1="85202" y1="77533" x2="85650" y2="78414"/>
                        <a14:foregroundMark x1="90135" y1="79295" x2="89238" y2="80176"/>
                        <a14:foregroundMark x1="88789" y1="14537" x2="94619" y2="24229"/>
                        <a14:foregroundMark x1="94619" y1="24229" x2="91480" y2="15859"/>
                        <a14:foregroundMark x1="91480" y1="77974" x2="91480" y2="77974"/>
                        <a14:foregroundMark x1="91928" y1="79736" x2="91928" y2="79736"/>
                        <a14:foregroundMark x1="91928" y1="81057" x2="91928" y2="81057"/>
                        <a14:foregroundMark x1="91928" y1="82379" x2="91928" y2="82379"/>
                        <a14:foregroundMark x1="91928" y1="83260" x2="91928" y2="83260"/>
                        <a14:foregroundMark x1="91480" y1="83700" x2="91480" y2="83700"/>
                        <a14:foregroundMark x1="87444" y1="77093" x2="87444" y2="77093"/>
                        <a14:foregroundMark x1="90135" y1="77093" x2="90135" y2="77093"/>
                        <a14:foregroundMark x1="90135" y1="77093" x2="90135" y2="77093"/>
                        <a14:foregroundMark x1="89238" y1="77093" x2="89238" y2="77093"/>
                        <a14:foregroundMark x1="88341" y1="77093" x2="88341" y2="77093"/>
                        <a14:foregroundMark x1="87892" y1="77093" x2="87892" y2="77093"/>
                        <a14:foregroundMark x1="87444" y1="77093" x2="87444" y2="77093"/>
                        <a14:foregroundMark x1="87444" y1="77093" x2="87444" y2="77093"/>
                        <a14:foregroundMark x1="86996" y1="76652" x2="86996" y2="76652"/>
                        <a14:foregroundMark x1="86996" y1="76652" x2="86996" y2="76652"/>
                        <a14:foregroundMark x1="88341" y1="76652" x2="88341" y2="76652"/>
                        <a14:foregroundMark x1="89686" y1="76652" x2="89686" y2="76652"/>
                        <a14:foregroundMark x1="90135" y1="76652" x2="90135" y2="76652"/>
                        <a14:foregroundMark x1="60538" y1="76652" x2="60538" y2="76652"/>
                        <a14:foregroundMark x1="59641" y1="76652" x2="59641" y2="76652"/>
                        <a14:foregroundMark x1="59193" y1="77093" x2="59193" y2="77093"/>
                        <a14:foregroundMark x1="57848" y1="78414" x2="57848" y2="78414"/>
                        <a14:foregroundMark x1="58296" y1="79295" x2="58296" y2="79295"/>
                        <a14:foregroundMark x1="58296" y1="82379" x2="58296" y2="82379"/>
                        <a14:foregroundMark x1="58296" y1="83700" x2="58296" y2="83700"/>
                        <a14:foregroundMark x1="58296" y1="85463" x2="58296" y2="85463"/>
                        <a14:foregroundMark x1="44395" y1="70485" x2="56054" y2="70044"/>
                        <a14:foregroundMark x1="76152" y1="70044" x2="78027" y2="70044"/>
                        <a14:foregroundMark x1="73462" y1="70044" x2="74359" y2="70044"/>
                        <a14:foregroundMark x1="72890" y1="70044" x2="73013" y2="70044"/>
                        <a14:foregroundMark x1="71668" y1="70044" x2="71993" y2="70044"/>
                        <a14:foregroundMark x1="64656" y1="70044" x2="71220" y2="70044"/>
                        <a14:foregroundMark x1="63758" y1="70044" x2="64207" y2="70044"/>
                        <a14:foregroundMark x1="61067" y1="70044" x2="62861" y2="70044"/>
                        <a14:foregroundMark x1="56054" y1="70044" x2="60619" y2="70044"/>
                        <a14:foregroundMark x1="38534" y1="29515" x2="38565" y2="30396"/>
                        <a14:foregroundMark x1="38488" y1="28194" x2="38534" y2="29515"/>
                        <a14:foregroundMark x1="38472" y1="27753" x2="38488" y2="28194"/>
                        <a14:foregroundMark x1="38457" y1="27313" x2="38472" y2="27753"/>
                        <a14:foregroundMark x1="38426" y1="26432" x2="38457" y2="27313"/>
                        <a14:foregroundMark x1="38395" y1="25551" x2="38426" y2="26432"/>
                        <a14:foregroundMark x1="38364" y1="24670" x2="38395" y2="25551"/>
                        <a14:foregroundMark x1="38349" y1="24229" x2="38364" y2="24670"/>
                        <a14:foregroundMark x1="38318" y1="23348" x2="38349" y2="24229"/>
                        <a14:foregroundMark x1="38287" y1="22467" x2="38318" y2="23348"/>
                        <a14:foregroundMark x1="38256" y1="21586" x2="38287" y2="22467"/>
                        <a14:foregroundMark x1="38241" y1="21145" x2="38256" y2="21586"/>
                        <a14:foregroundMark x1="38210" y1="20264" x2="38241" y2="21145"/>
                        <a14:foregroundMark x1="38195" y1="19824" x2="38210" y2="20264"/>
                        <a14:foregroundMark x1="38179" y1="19383" x2="38195" y2="19824"/>
                        <a14:foregroundMark x1="38148" y1="18502" x2="38179" y2="19383"/>
                        <a14:foregroundMark x1="38133" y1="18062" x2="38148" y2="18502"/>
                        <a14:foregroundMark x1="38117" y1="17621" x2="38133" y2="18062"/>
                        <a14:foregroundMark x1="38117" y1="29956" x2="38117" y2="29956"/>
                        <a14:foregroundMark x1="37668" y1="29075" x2="37668" y2="29075"/>
                        <a14:foregroundMark x1="37668" y1="28194" x2="37668" y2="28194"/>
                        <a14:foregroundMark x1="37668" y1="25991" x2="37668" y2="25991"/>
                        <a14:foregroundMark x1="37668" y1="23789" x2="37668" y2="23789"/>
                        <a14:foregroundMark x1="37220" y1="22467" x2="37220" y2="22467"/>
                        <a14:foregroundMark x1="37220" y1="20705" x2="37220" y2="20705"/>
                        <a14:foregroundMark x1="37220" y1="19383" x2="37220" y2="19383"/>
                        <a14:foregroundMark x1="37220" y1="18062" x2="37220" y2="18062"/>
                        <a14:foregroundMark x1="37220" y1="17181" x2="37220" y2="17181"/>
                        <a14:foregroundMark x1="26906" y1="40969" x2="26906" y2="40969"/>
                        <a14:foregroundMark x1="27803" y1="40969" x2="27803" y2="40969"/>
                        <a14:foregroundMark x1="28700" y1="40969" x2="28700" y2="40969"/>
                        <a14:foregroundMark x1="29148" y1="41410" x2="29148" y2="41410"/>
                        <a14:foregroundMark x1="29596" y1="41850" x2="30045" y2="42731"/>
                        <a14:foregroundMark x1="30045" y1="43172" x2="30045" y2="44053"/>
                        <a14:foregroundMark x1="30045" y1="44493" x2="30493" y2="45374"/>
                        <a14:foregroundMark x1="30942" y1="49780" x2="30942" y2="49780"/>
                        <a14:foregroundMark x1="30942" y1="50220" x2="30942" y2="51982"/>
                        <a14:foregroundMark x1="30942" y1="52423" x2="30942" y2="52423"/>
                        <a14:foregroundMark x1="30942" y1="53744" x2="30942" y2="53744"/>
                        <a14:foregroundMark x1="30942" y1="55507" x2="30942" y2="55507"/>
                        <a14:foregroundMark x1="30942" y1="57269" x2="30942" y2="57269"/>
                        <a14:foregroundMark x1="30942" y1="58150" x2="30942" y2="58150"/>
                        <a14:foregroundMark x1="30942" y1="59031" x2="30942" y2="59031"/>
                        <a14:foregroundMark x1="30493" y1="60352" x2="30493" y2="61233"/>
                        <a14:foregroundMark x1="30493" y1="62555" x2="30493" y2="62555"/>
                        <a14:foregroundMark x1="30493" y1="62555" x2="30493" y2="63436"/>
                        <a14:foregroundMark x1="30493" y1="63877" x2="30493" y2="63877"/>
                        <a14:foregroundMark x1="30493" y1="64758" x2="30493" y2="64758"/>
                        <a14:foregroundMark x1="30493" y1="65639" x2="30493" y2="65639"/>
                        <a14:foregroundMark x1="30493" y1="66960" x2="30493" y2="66960"/>
                        <a14:foregroundMark x1="30493" y1="67401" x2="30493" y2="67401"/>
                        <a14:foregroundMark x1="30493" y1="68282" x2="30493" y2="68722"/>
                        <a14:foregroundMark x1="30493" y1="70044" x2="30493" y2="70485"/>
                        <a14:foregroundMark x1="30493" y1="71806" x2="30493" y2="72687"/>
                        <a14:foregroundMark x1="30493" y1="73128" x2="30493" y2="74009"/>
                        <a14:foregroundMark x1="30493" y1="74449" x2="30493" y2="74449"/>
                        <a14:foregroundMark x1="30493" y1="74890" x2="30493" y2="75771"/>
                        <a14:foregroundMark x1="30493" y1="77093" x2="30493" y2="77093"/>
                        <a14:foregroundMark x1="30493" y1="78855" x2="30493" y2="78855"/>
                        <a14:foregroundMark x1="30493" y1="80176" x2="30493" y2="80617"/>
                        <a14:foregroundMark x1="30493" y1="81498" x2="30493" y2="81498"/>
                        <a14:foregroundMark x1="30045" y1="82379" x2="30045" y2="82379"/>
                        <a14:foregroundMark x1="30045" y1="84141" x2="30045" y2="84141"/>
                        <a14:foregroundMark x1="30045" y1="84141" x2="30045" y2="84141"/>
                        <a14:foregroundMark x1="30045" y1="85022" x2="30045" y2="85022"/>
                        <a14:foregroundMark x1="30045" y1="85903" x2="30045" y2="85903"/>
                        <a14:foregroundMark x1="30045" y1="86344" x2="30045" y2="86344"/>
                        <a14:foregroundMark x1="30493" y1="58590" x2="29596" y2="42291"/>
                        <a14:foregroundMark x1="30045" y1="46696" x2="30045" y2="46696"/>
                        <a14:foregroundMark x1="30045" y1="48899" x2="30045" y2="48899"/>
                        <a14:foregroundMark x1="30493" y1="50661" x2="30493" y2="50661"/>
                        <a14:foregroundMark x1="30493" y1="51982" x2="30493" y2="51982"/>
                        <a14:foregroundMark x1="30493" y1="53744" x2="30493" y2="54626"/>
                        <a14:foregroundMark x1="30045" y1="55947" x2="30045" y2="55947"/>
                        <a14:foregroundMark x1="30045" y1="59031" x2="30045" y2="59031"/>
                        <a14:foregroundMark x1="30493" y1="60793" x2="30493" y2="61674"/>
                        <a14:foregroundMark x1="30493" y1="62115" x2="30493" y2="63436"/>
                        <a14:foregroundMark x1="30942" y1="63877" x2="30942" y2="63877"/>
                        <a14:foregroundMark x1="30942" y1="65198" x2="30942" y2="65198"/>
                        <a14:foregroundMark x1="37220" y1="18062" x2="37220" y2="18062"/>
                        <a14:foregroundMark x1="37220" y1="20705" x2="37220" y2="20705"/>
                        <a14:foregroundMark x1="37220" y1="22026" x2="37220" y2="22026"/>
                        <a14:foregroundMark x1="37220" y1="23348" x2="37668" y2="24229"/>
                        <a14:foregroundMark x1="37668" y1="24670" x2="37668" y2="25551"/>
                        <a14:foregroundMark x1="37668" y1="26432" x2="37668" y2="26432"/>
                        <a14:foregroundMark x1="37220" y1="27753" x2="37220" y2="28194"/>
                        <a14:foregroundMark x1="37220" y1="28634" x2="37220" y2="29515"/>
                        <a14:foregroundMark x1="36771" y1="30396" x2="36771" y2="30396"/>
                        <a14:foregroundMark x1="36771" y1="29515" x2="36771" y2="29515"/>
                        <a14:foregroundMark x1="36771" y1="27753" x2="36771" y2="27753"/>
                        <a14:foregroundMark x1="36771" y1="26432" x2="36771" y2="26432"/>
                        <a14:foregroundMark x1="36323" y1="25110" x2="36323" y2="25110"/>
                        <a14:foregroundMark x1="36323" y1="23789" x2="36323" y2="23789"/>
                        <a14:foregroundMark x1="36323" y1="22026" x2="36323" y2="22026"/>
                        <a14:foregroundMark x1="36323" y1="21145" x2="36323" y2="21145"/>
                        <a14:foregroundMark x1="36323" y1="19824" x2="36323" y2="19824"/>
                        <a14:foregroundMark x1="36323" y1="18943" x2="36323" y2="18943"/>
                        <a14:foregroundMark x1="36323" y1="18943" x2="36323" y2="18943"/>
                        <a14:foregroundMark x1="36323" y1="18502" x2="36323" y2="18502"/>
                        <a14:foregroundMark x1="91928" y1="76652" x2="91928" y2="76652"/>
                        <a14:foregroundMark x1="91928" y1="77533" x2="91928" y2="77533"/>
                        <a14:foregroundMark x1="91928" y1="85463" x2="91928" y2="85463"/>
                        <a14:foregroundMark x1="92377" y1="86344" x2="92377" y2="86344"/>
                        <a14:foregroundMark x1="57848" y1="85903" x2="57848" y2="85903"/>
                        <a14:foregroundMark x1="57848" y1="83260" x2="57848" y2="83260"/>
                        <a14:foregroundMark x1="57848" y1="80617" x2="57848" y2="80617"/>
                        <a14:foregroundMark x1="57848" y1="79295" x2="57848" y2="79295"/>
                        <a14:foregroundMark x1="57848" y1="77974" x2="57848" y2="77974"/>
                        <a14:foregroundMark x1="57848" y1="77093" x2="57848" y2="77093"/>
                        <a14:foregroundMark x1="60538" y1="71366" x2="60538" y2="71366"/>
                        <a14:foregroundMark x1="62780" y1="71806" x2="62780" y2="71806"/>
                        <a14:foregroundMark x1="65022" y1="71806" x2="65022" y2="71806"/>
                        <a14:foregroundMark x1="65919" y1="71806" x2="65919" y2="71806"/>
                        <a14:foregroundMark x1="67265" y1="72247" x2="68161" y2="72247"/>
                        <a14:foregroundMark x1="69058" y1="72247" x2="69058" y2="72247"/>
                        <a14:foregroundMark x1="70240" y1="72247" x2="70852" y2="72247"/>
                        <a14:foregroundMark x1="69507" y1="72247" x2="69792" y2="72247"/>
                        <a14:foregroundMark x1="71300" y1="72247" x2="71300" y2="72247"/>
                        <a14:foregroundMark x1="74725" y1="72247" x2="75336" y2="72247"/>
                        <a14:foregroundMark x1="31390" y1="59471" x2="31390" y2="59471"/>
                        <a14:foregroundMark x1="30493" y1="58590" x2="30493" y2="58590"/>
                        <a14:foregroundMark x1="31390" y1="59031" x2="31390" y2="59031"/>
                        <a14:foregroundMark x1="31390" y1="58590" x2="31390" y2="57709"/>
                        <a14:foregroundMark x1="30942" y1="56828" x2="30942" y2="56828"/>
                        <a14:foregroundMark x1="30942" y1="56828" x2="30942" y2="56828"/>
                        <a14:foregroundMark x1="30942" y1="55066" x2="30942" y2="55066"/>
                        <a14:foregroundMark x1="30942" y1="53744" x2="30942" y2="53744"/>
                        <a14:foregroundMark x1="30942" y1="52423" x2="30942" y2="52423"/>
                        <a14:foregroundMark x1="30942" y1="51542" x2="30942" y2="51542"/>
                        <a14:foregroundMark x1="30942" y1="49780" x2="30942" y2="49780"/>
                        <a14:foregroundMark x1="30942" y1="48899" x2="30942" y2="48899"/>
                        <a14:foregroundMark x1="30942" y1="48018" x2="30942" y2="48018"/>
                        <a14:foregroundMark x1="30942" y1="48018" x2="30942" y2="48018"/>
                        <a14:foregroundMark x1="64615" y1="70108" x2="66368" y2="70044"/>
                        <a14:foregroundMark x1="54260" y1="70485" x2="64155" y2="70125"/>
                        <a14:foregroundMark x1="73462" y1="70044" x2="77130" y2="70044"/>
                        <a14:foregroundMark x1="71668" y1="70044" x2="73013" y2="70044"/>
                        <a14:foregroundMark x1="66368" y1="70044" x2="71220" y2="70044"/>
                        <a14:foregroundMark x1="30493" y1="59471" x2="30045" y2="48018"/>
                        <a14:foregroundMark x1="30493" y1="49339" x2="30493" y2="49339"/>
                        <a14:foregroundMark x1="30493" y1="51101" x2="30493" y2="51101"/>
                        <a14:foregroundMark x1="30493" y1="51982" x2="30493" y2="52423"/>
                        <a14:foregroundMark x1="30493" y1="52423" x2="30493" y2="52423"/>
                        <a14:foregroundMark x1="30493" y1="52423" x2="30493" y2="52863"/>
                        <a14:foregroundMark x1="30493" y1="53304" x2="30493" y2="53304"/>
                        <a14:foregroundMark x1="30493" y1="53744" x2="30493" y2="53744"/>
                        <a14:foregroundMark x1="30942" y1="53744" x2="30942" y2="53744"/>
                        <a14:foregroundMark x1="30493" y1="53304" x2="30493" y2="53304"/>
                        <a14:foregroundMark x1="30493" y1="52423" x2="30493" y2="52423"/>
                        <a14:foregroundMark x1="30493" y1="51542" x2="30493" y2="51542"/>
                        <a14:foregroundMark x1="30942" y1="51101" x2="30942" y2="51101"/>
                        <a14:foregroundMark x1="30942" y1="50661" x2="30942" y2="50661"/>
                        <a14:foregroundMark x1="30942" y1="50220" x2="30942" y2="50220"/>
                        <a14:foregroundMark x1="30942" y1="49339" x2="30942" y2="49339"/>
                        <a14:foregroundMark x1="30493" y1="49339" x2="30493" y2="49339"/>
                        <a14:foregroundMark x1="30942" y1="48458" x2="30942" y2="48458"/>
                        <a14:foregroundMark x1="30942" y1="49339" x2="30942" y2="49339"/>
                        <a14:foregroundMark x1="30942" y1="49780" x2="30942" y2="49780"/>
                        <a14:foregroundMark x1="30942" y1="50220" x2="30942" y2="50661"/>
                        <a14:foregroundMark x1="30942" y1="50661" x2="30942" y2="50661"/>
                        <a14:foregroundMark x1="30942" y1="48899" x2="31390" y2="59031"/>
                        <a14:backgroundMark x1="32249" y1="46696" x2="32287" y2="45374"/>
                        <a14:backgroundMark x1="32211" y1="48018" x2="32249" y2="46696"/>
                        <a14:backgroundMark x1="32198" y1="48458" x2="32211" y2="48018"/>
                        <a14:backgroundMark x1="32185" y1="48899" x2="32198" y2="48458"/>
                        <a14:backgroundMark x1="31877" y1="59471" x2="31890" y2="59031"/>
                        <a14:backgroundMark x1="31839" y1="60793" x2="31877" y2="59471"/>
                        <a14:backgroundMark x1="32632" y1="48018" x2="32735" y2="46696"/>
                        <a14:backgroundMark x1="32598" y1="48458" x2="32632" y2="48018"/>
                        <a14:backgroundMark x1="32569" y1="48829" x2="32598" y2="48458"/>
                        <a14:backgroundMark x1="31838" y1="48458" x2="31614" y2="48899"/>
                        <a14:backgroundMark x1="32062" y1="48018" x2="31838" y2="48458"/>
                        <a14:backgroundMark x1="32735" y1="46696" x2="32062" y2="48018"/>
                        <a14:backgroundMark x1="35426" y1="18502" x2="35426" y2="18502"/>
                        <a14:backgroundMark x1="35874" y1="19383" x2="35874" y2="19383"/>
                        <a14:backgroundMark x1="35874" y1="20264" x2="35874" y2="20264"/>
                        <a14:backgroundMark x1="36323" y1="21145" x2="36323" y2="21145"/>
                        <a14:backgroundMark x1="36323" y1="21586" x2="36323" y2="21586"/>
                        <a14:backgroundMark x1="36323" y1="22467" x2="36323" y2="22467"/>
                        <a14:backgroundMark x1="36323" y1="23348" x2="36323" y2="23348"/>
                        <a14:backgroundMark x1="36323" y1="24229" x2="36323" y2="24229"/>
                        <a14:backgroundMark x1="36323" y1="24670" x2="36323" y2="24670"/>
                        <a14:backgroundMark x1="36323" y1="25551" x2="36323" y2="25551"/>
                        <a14:backgroundMark x1="36323" y1="25551" x2="36323" y2="25551"/>
                        <a14:backgroundMark x1="36323" y1="26432" x2="36323" y2="26432"/>
                        <a14:backgroundMark x1="36323" y1="27313" x2="36323" y2="27313"/>
                        <a14:backgroundMark x1="36323" y1="27753" x2="36323" y2="27753"/>
                        <a14:backgroundMark x1="36771" y1="28194" x2="36771" y2="28194"/>
                        <a14:backgroundMark x1="36771" y1="29515" x2="36771" y2="29515"/>
                        <a14:backgroundMark x1="36771" y1="30396" x2="36771" y2="30396"/>
                        <a14:backgroundMark x1="36771" y1="30837" x2="36771" y2="30837"/>
                        <a14:backgroundMark x1="36323" y1="19383" x2="36323" y2="19383"/>
                        <a14:backgroundMark x1="36323" y1="18062" x2="36323" y2="18062"/>
                        <a14:backgroundMark x1="36771" y1="19824" x2="36771" y2="19824"/>
                        <a14:backgroundMark x1="75785" y1="72687" x2="75785" y2="72687"/>
                        <a14:backgroundMark x1="75785" y1="72687" x2="75785" y2="72687"/>
                        <a14:backgroundMark x1="75336" y1="73128" x2="75336" y2="73128"/>
                        <a14:backgroundMark x1="92825" y1="86784" x2="92825" y2="86784"/>
                        <a14:backgroundMark x1="67265" y1="71806" x2="67265" y2="71806"/>
                        <a14:backgroundMark x1="70852" y1="72687" x2="70852" y2="72687"/>
                        <a14:backgroundMark x1="69058" y1="72247" x2="69058" y2="72247"/>
                        <a14:backgroundMark x1="68610" y1="72687" x2="68610" y2="72687"/>
                        <a14:backgroundMark x1="67713" y1="72687" x2="67713" y2="72687"/>
                        <a14:backgroundMark x1="69507" y1="72687" x2="69955" y2="72687"/>
                        <a14:backgroundMark x1="71300" y1="72687" x2="71749" y2="72687"/>
                        <a14:backgroundMark x1="74439" y1="73128" x2="74439" y2="73128"/>
                        <a14:backgroundMark x1="60538" y1="71806" x2="60538" y2="71806"/>
                        <a14:backgroundMark x1="62780" y1="72247" x2="63229" y2="72247"/>
                        <a14:backgroundMark x1="65022" y1="72247" x2="65022" y2="72247"/>
                        <a14:backgroundMark x1="65919" y1="72247" x2="65919" y2="72247"/>
                        <a14:backgroundMark x1="65471" y1="71806" x2="65471" y2="71806"/>
                        <a14:backgroundMark x1="64574" y1="71806" x2="64574" y2="71806"/>
                        <a14:backgroundMark x1="63677" y1="71806" x2="63677" y2="71806"/>
                        <a14:backgroundMark x1="62780" y1="71806" x2="62780" y2="71806"/>
                        <a14:backgroundMark x1="62332" y1="71806" x2="62332" y2="71806"/>
                        <a14:backgroundMark x1="74888" y1="72247" x2="74888" y2="722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87660" y="645106"/>
            <a:ext cx="2651273" cy="26988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30BB67-B192-49B5-9F8D-91BA4A5BC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530" y="3928945"/>
            <a:ext cx="4088720" cy="1543491"/>
          </a:xfrm>
          <a:prstGeom prst="rect">
            <a:avLst/>
          </a:prstGeom>
        </p:spPr>
      </p:pic>
      <p:sp>
        <p:nvSpPr>
          <p:cNvPr id="42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61223"/>
            <a:ext cx="77852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5687" y="6135808"/>
            <a:ext cx="5714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en-US" smtClean="0"/>
              <a:t>CS3006 - Spring 2024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690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Snoopy Cache Systems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609600" y="1447800"/>
            <a:ext cx="7848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How are invalidates sent to the right processors?</a:t>
            </a:r>
          </a:p>
          <a:p>
            <a:endParaRPr lang="en-US" altLang="en-US" sz="2400"/>
          </a:p>
          <a:p>
            <a:r>
              <a:rPr lang="en-US" altLang="en-US" sz="2400"/>
              <a:t>In snoopy caches, there is a broadcast media that listens to all invalidates and read requests and performs appropriate coherence operations locally.</a:t>
            </a: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1219200" y="6067425"/>
            <a:ext cx="6235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A simple snoopy bus based cache coherence system.</a:t>
            </a:r>
          </a:p>
        </p:txBody>
      </p:sp>
      <p:pic>
        <p:nvPicPr>
          <p:cNvPr id="142342" name="Picture 6" descr="snoopy_bus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3657600"/>
            <a:ext cx="4891088" cy="2211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70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 of Snoopy Caches 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Once copies of data are tagged dirty, all subsequent operations can be performed locally on the cache without generating external traffic. </a:t>
            </a:r>
          </a:p>
          <a:p>
            <a:r>
              <a:rPr lang="en-US" altLang="en-US"/>
              <a:t>If a data item is read by a number of processors, it transitions to the shared state in the cache and all subsequent read operations become local. </a:t>
            </a:r>
          </a:p>
          <a:p>
            <a:r>
              <a:rPr lang="en-US" altLang="en-US"/>
              <a:t>If processors read and update data at the same time, they generate coherence requests on the bus - which is ultimately bandwidth limited. </a:t>
            </a:r>
          </a:p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60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Directory Based Systems 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snoopy caches, each coherence operation is sent to all processors. This is an inherent limitation. </a:t>
            </a:r>
          </a:p>
          <a:p>
            <a:r>
              <a:rPr lang="en-US" altLang="en-US"/>
              <a:t>Why not send coherence requests to only those processors that need to be notified? </a:t>
            </a:r>
          </a:p>
          <a:p>
            <a:r>
              <a:rPr lang="en-US" altLang="en-US"/>
              <a:t>This is done using a directory, which maintains a presence vector for each data item (cache line) along with its global state. </a:t>
            </a:r>
          </a:p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49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Directory Based Systems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914400" y="5105400"/>
            <a:ext cx="7467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Architecture of typical directory based systems: (a) a centralized directory; and (b) a distributed directory.</a:t>
            </a:r>
          </a:p>
        </p:txBody>
      </p:sp>
      <p:pic>
        <p:nvPicPr>
          <p:cNvPr id="146437" name="Picture 5" descr="distributed_directory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1219200"/>
            <a:ext cx="4067175" cy="3729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48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Performance of </a:t>
            </a:r>
            <a:br>
              <a:rPr lang="en-US" altLang="en-US"/>
            </a:br>
            <a:r>
              <a:rPr lang="en-US" altLang="en-US"/>
              <a:t>Directory Based Schemes 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need for a broadcast media is replaced by the directory. </a:t>
            </a:r>
          </a:p>
          <a:p>
            <a:r>
              <a:rPr lang="en-US" altLang="en-US"/>
              <a:t>The additional bits to store the directory may add significant overhead. </a:t>
            </a:r>
          </a:p>
          <a:p>
            <a:r>
              <a:rPr lang="en-US" altLang="en-US"/>
              <a:t>The underlying network must be able to carry all the coherence requests. </a:t>
            </a:r>
          </a:p>
          <a:p>
            <a:r>
              <a:rPr lang="en-US" altLang="en-US"/>
              <a:t>The directory is a point of contention, therefore, distributed directory schemes must be used. </a:t>
            </a:r>
          </a:p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27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4371-9884-4AC2-904E-23A0DCD7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MISD: </a:t>
            </a:r>
            <a:endParaRPr lang="en-P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D096F8-F69C-4409-802D-B07A0F8B7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00" y="1394863"/>
            <a:ext cx="8323263" cy="475724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FA0C9-1638-45CB-8399-2D46D000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297506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2297</TotalTime>
  <Words>4624</Words>
  <Application>Microsoft Office PowerPoint</Application>
  <PresentationFormat>On-screen Show (4:3)</PresentationFormat>
  <Paragraphs>501</Paragraphs>
  <Slides>84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4" baseType="lpstr">
      <vt:lpstr>Arial Unicode MS</vt:lpstr>
      <vt:lpstr>MS Mincho</vt:lpstr>
      <vt:lpstr>Arial</vt:lpstr>
      <vt:lpstr>Arial</vt:lpstr>
      <vt:lpstr>Calibri</vt:lpstr>
      <vt:lpstr>Century Gothic</vt:lpstr>
      <vt:lpstr>Monotype Sorts</vt:lpstr>
      <vt:lpstr>Times New Roman</vt:lpstr>
      <vt:lpstr>Wingdings 3</vt:lpstr>
      <vt:lpstr>1_Wisp</vt:lpstr>
      <vt:lpstr>PowerPoint Presentation</vt:lpstr>
      <vt:lpstr>Outline</vt:lpstr>
      <vt:lpstr>Flynn’s Taxonomy</vt:lpstr>
      <vt:lpstr>Flynn’s Taxonomy</vt:lpstr>
      <vt:lpstr>Example of SISD:</vt:lpstr>
      <vt:lpstr>Flynn’s Taxonomy</vt:lpstr>
      <vt:lpstr>Example of SIMD:</vt:lpstr>
      <vt:lpstr>Flynn’s Taxonomy</vt:lpstr>
      <vt:lpstr>Example of MISD: </vt:lpstr>
      <vt:lpstr>Flynn’s Taxonomy</vt:lpstr>
      <vt:lpstr>Example of MIMD:</vt:lpstr>
      <vt:lpstr>Flynn’s Taxonomy</vt:lpstr>
      <vt:lpstr>2.3. Dichotomy of Parallel Computing Platforms </vt:lpstr>
      <vt:lpstr>Control Structure of Parallel Programs </vt:lpstr>
      <vt:lpstr>Control Structure of Parallel Programs </vt:lpstr>
      <vt:lpstr>SIMD and MIMD Processors</vt:lpstr>
      <vt:lpstr>SIMD Processors </vt:lpstr>
      <vt:lpstr>Conditional Execution in SIMD Processors </vt:lpstr>
      <vt:lpstr>MIMD Processors</vt:lpstr>
      <vt:lpstr>SIMD-MIMD Comparison </vt:lpstr>
      <vt:lpstr>Communication Model  of Parallel Platforms </vt:lpstr>
      <vt:lpstr>Shared-Address-Space Platforms </vt:lpstr>
      <vt:lpstr>NUMA and UMA  Shared-Address-Space Platforms </vt:lpstr>
      <vt:lpstr>NUMA and UMA   Shared-Address-Space Platforms </vt:lpstr>
      <vt:lpstr>Shared-Address-Space  vs.  Shared Memory Machines </vt:lpstr>
      <vt:lpstr>Message-Passing Platforms </vt:lpstr>
      <vt:lpstr>Message Passing  vs. Shared Address Space Platforms </vt:lpstr>
      <vt:lpstr>2.4. Physical Organization of Parallel Platforms </vt:lpstr>
      <vt:lpstr>Architecture of an  Ideal Parallel Computer </vt:lpstr>
      <vt:lpstr>Architecture of an  Ideal Parallel Computer</vt:lpstr>
      <vt:lpstr>Architecture of an  Ideal Parallel Computer </vt:lpstr>
      <vt:lpstr>Physical Complexity of an  Ideal Parallel Computer </vt:lpstr>
      <vt:lpstr>Interconnection Networks  for Parallel Computers </vt:lpstr>
      <vt:lpstr>Static and Dynamic Interconnection Networks </vt:lpstr>
      <vt:lpstr>Interconnection Networks </vt:lpstr>
      <vt:lpstr>Interconnection Networks:  Network Interfaces </vt:lpstr>
      <vt:lpstr>Network Topologies </vt:lpstr>
      <vt:lpstr>Network Topologies: Buses </vt:lpstr>
      <vt:lpstr>Network Topologies: Buses </vt:lpstr>
      <vt:lpstr>Network Topologies: Crossbars </vt:lpstr>
      <vt:lpstr>Network Topologies: Crossbars</vt:lpstr>
      <vt:lpstr>Network Topologies:  Multistage Networks </vt:lpstr>
      <vt:lpstr>Network Topologies:  Multistage Networks </vt:lpstr>
      <vt:lpstr>Network Topologies: Multistage Omega Network </vt:lpstr>
      <vt:lpstr>Network Topologies:  Multistage Omega Network </vt:lpstr>
      <vt:lpstr>Network Topologies:  Multistage Omega Network</vt:lpstr>
      <vt:lpstr>Network Topologies:  Multistage Omega Network </vt:lpstr>
      <vt:lpstr>Network Topologies:  Multistage Omega Network – Routing</vt:lpstr>
      <vt:lpstr>Network Topologies:  Multistage Omega Network – Routing</vt:lpstr>
      <vt:lpstr>Network Topologies:  Completely Connected Network</vt:lpstr>
      <vt:lpstr>Network Topologies: Completely Connected and Star Connected Networks</vt:lpstr>
      <vt:lpstr>Network Topologies:  Star Connected Network </vt:lpstr>
      <vt:lpstr>Network Topologies:  Linear Arrays, Meshes, and k-d Meshes </vt:lpstr>
      <vt:lpstr>Network Topologies: Linear Arrays </vt:lpstr>
      <vt:lpstr>Network Topologies:  Two- and Three Dimensional Meshes </vt:lpstr>
      <vt:lpstr>Network Topologies:  Hypercubes and their Construction </vt:lpstr>
      <vt:lpstr>Network Topologies:  Properties of Hypercubes </vt:lpstr>
      <vt:lpstr>Network Topologies: Tree-Based Networks </vt:lpstr>
      <vt:lpstr>Network Topologies: Tree Properties </vt:lpstr>
      <vt:lpstr>Network Topologies: Fat Trees </vt:lpstr>
      <vt:lpstr>Evaluating  Static Interconnection Networks</vt:lpstr>
      <vt:lpstr>Evaluating  Static Interconnection Networks</vt:lpstr>
      <vt:lpstr>Evaluating Dynamic Interconnection Networks </vt:lpstr>
      <vt:lpstr>2.5. Communication Costs in Parallel Machines </vt:lpstr>
      <vt:lpstr>Message Passing Costs in Parallel Computers</vt:lpstr>
      <vt:lpstr>Message Passing Costs in Parallel Computers</vt:lpstr>
      <vt:lpstr>Message Passing Costs in Parallel Computers</vt:lpstr>
      <vt:lpstr>Message Passing Costs in Parallel Computers</vt:lpstr>
      <vt:lpstr>Message Passing Costs in Parallel Computers</vt:lpstr>
      <vt:lpstr>Message Passing Costs in Parallel Computers</vt:lpstr>
      <vt:lpstr>Message Passing Costs in Parallel Computers</vt:lpstr>
      <vt:lpstr>Message Passing Costs in Parallel Computers</vt:lpstr>
      <vt:lpstr>References</vt:lpstr>
      <vt:lpstr>2.4.6. Cache Coherence in Multiprocessor Systems  (Reading Assignment)</vt:lpstr>
      <vt:lpstr>Cache Coherence  in Multiprocessor Systems </vt:lpstr>
      <vt:lpstr>Cache Coherence:  Update and Invalidate Protocols </vt:lpstr>
      <vt:lpstr>Maintaining Coherence  Using Invalidate Protocols </vt:lpstr>
      <vt:lpstr>Maintaining Coherence  Using Invalidate Protocols </vt:lpstr>
      <vt:lpstr>Maintaining Coherence  Using Invalidate Protocols </vt:lpstr>
      <vt:lpstr>Snoopy Cache Systems</vt:lpstr>
      <vt:lpstr>Performance of Snoopy Caches </vt:lpstr>
      <vt:lpstr>Directory Based Systems </vt:lpstr>
      <vt:lpstr>Directory Based Systems </vt:lpstr>
      <vt:lpstr>Performance of  Directory Based Schemes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CS416 – Parallel and Distributed Computing</dc:title>
  <dc:creator>Muhammad Husnain</dc:creator>
  <cp:lastModifiedBy>Zeeshan Ali Khan</cp:lastModifiedBy>
  <cp:revision>125</cp:revision>
  <dcterms:created xsi:type="dcterms:W3CDTF">2020-02-07T07:53:43Z</dcterms:created>
  <dcterms:modified xsi:type="dcterms:W3CDTF">2024-01-30T06:09:51Z</dcterms:modified>
</cp:coreProperties>
</file>