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Lst>
  <p:notesMasterIdLst>
    <p:notesMasterId r:id="rId32"/>
  </p:notesMasterIdLst>
  <p:sldIdLst>
    <p:sldId id="311"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87199" autoAdjust="0"/>
  </p:normalViewPr>
  <p:slideViewPr>
    <p:cSldViewPr snapToGrid="0">
      <p:cViewPr varScale="1">
        <p:scale>
          <a:sx n="76" d="100"/>
          <a:sy n="76" d="100"/>
        </p:scale>
        <p:origin x="1709" y="67"/>
      </p:cViewPr>
      <p:guideLst/>
    </p:cSldViewPr>
  </p:slideViewPr>
  <p:outlineViewPr>
    <p:cViewPr>
      <p:scale>
        <a:sx n="33" d="100"/>
        <a:sy n="33" d="100"/>
      </p:scale>
      <p:origin x="0" y="-12126"/>
    </p:cViewPr>
  </p:outlineViewPr>
  <p:notesTextViewPr>
    <p:cViewPr>
      <p:scale>
        <a:sx n="1" d="1"/>
        <a:sy n="1" d="1"/>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86A7654-4E2B-4822-BAE0-8BF48C8D095C}" type="datetimeFigureOut">
              <a:rPr lang="en-US" smtClean="0"/>
              <a:t>2/27/2024</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D701400-B431-4047-89AC-DA61F7C3E04A}" type="slidenum">
              <a:rPr lang="en-US" smtClean="0"/>
              <a:t>‹#›</a:t>
            </a:fld>
            <a:endParaRPr lang="en-US" dirty="0"/>
          </a:p>
        </p:txBody>
      </p:sp>
    </p:spTree>
    <p:extLst>
      <p:ext uri="{BB962C8B-B14F-4D97-AF65-F5344CB8AC3E}">
        <p14:creationId xmlns:p14="http://schemas.microsoft.com/office/powerpoint/2010/main" val="76639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a:t>
            </a:fld>
            <a:endParaRPr lang="en-US" altLang="en-US"/>
          </a:p>
        </p:txBody>
      </p:sp>
    </p:spTree>
    <p:extLst>
      <p:ext uri="{BB962C8B-B14F-4D97-AF65-F5344CB8AC3E}">
        <p14:creationId xmlns:p14="http://schemas.microsoft.com/office/powerpoint/2010/main" val="372784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7BBAC11C-DA53-49A7-AC37-09326B480946}" type="datetime1">
              <a:rPr lang="en-US" altLang="en-US" smtClean="0">
                <a:solidFill>
                  <a:srgbClr val="000000"/>
                </a:solidFill>
              </a:rPr>
              <a:t>2/27/2024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0EB7319F-4077-44B4-9A6C-FEF1EF56DF1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53161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EA8D8844-5FC1-41AB-9E27-2A3EDB84585D}" type="datetime1">
              <a:rPr lang="en-US" altLang="en-US" smtClean="0">
                <a:solidFill>
                  <a:srgbClr val="000000"/>
                </a:solidFill>
              </a:rPr>
              <a:t>2/27/2024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780217B6-24F4-4090-A44B-3393AA32DD5C}"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13332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3C537D6-A04F-47F9-8DC9-3E413EFE1C88}" type="datetime1">
              <a:rPr lang="en-US" altLang="en-US" smtClean="0">
                <a:solidFill>
                  <a:srgbClr val="000000"/>
                </a:solidFill>
              </a:rPr>
              <a:t>2/27/2024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B7D8F4FB-256D-429C-81CA-F531534D614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655656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036638"/>
            <a:ext cx="4038600" cy="23764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036638"/>
            <a:ext cx="4038600" cy="23764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565525"/>
            <a:ext cx="8229600" cy="2378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56DAE9A-5F0C-412E-9FC2-241E6A0D59B5}" type="slidenum">
              <a:rPr lang="en-US" altLang="en-US"/>
              <a:pPr/>
              <a:t>‹#›</a:t>
            </a:fld>
            <a:endParaRPr lang="en-US" altLang="en-US"/>
          </a:p>
        </p:txBody>
      </p:sp>
    </p:spTree>
    <p:extLst>
      <p:ext uri="{BB962C8B-B14F-4D97-AF65-F5344CB8AC3E}">
        <p14:creationId xmlns:p14="http://schemas.microsoft.com/office/powerpoint/2010/main" val="3407748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36638"/>
            <a:ext cx="4038600" cy="49069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36638"/>
            <a:ext cx="4038600" cy="49069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F0E9218-F237-4A63-95AE-EDB62408567C}" type="slidenum">
              <a:rPr lang="en-US" altLang="en-US"/>
              <a:pPr/>
              <a:t>‹#›</a:t>
            </a:fld>
            <a:endParaRPr lang="en-US" altLang="en-US"/>
          </a:p>
        </p:txBody>
      </p:sp>
    </p:spTree>
    <p:extLst>
      <p:ext uri="{BB962C8B-B14F-4D97-AF65-F5344CB8AC3E}">
        <p14:creationId xmlns:p14="http://schemas.microsoft.com/office/powerpoint/2010/main" val="698864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36638"/>
            <a:ext cx="4038600" cy="49069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036638"/>
            <a:ext cx="4038600" cy="23764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565525"/>
            <a:ext cx="4038600" cy="2378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1E6A722F-C72F-4781-93E4-D9A5F8BB5BC0}" type="slidenum">
              <a:rPr lang="en-US" altLang="en-US"/>
              <a:pPr/>
              <a:t>‹#›</a:t>
            </a:fld>
            <a:endParaRPr lang="en-US" altLang="en-US"/>
          </a:p>
        </p:txBody>
      </p:sp>
    </p:spTree>
    <p:extLst>
      <p:ext uri="{BB962C8B-B14F-4D97-AF65-F5344CB8AC3E}">
        <p14:creationId xmlns:p14="http://schemas.microsoft.com/office/powerpoint/2010/main" val="49619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0321" y="1280278"/>
            <a:ext cx="4126722" cy="4915891"/>
          </a:xfrm>
        </p:spPr>
        <p:txBody>
          <a:bodyPr>
            <a:normAutofit/>
          </a:bodyPr>
          <a:lstStyle>
            <a:lvl1pPr>
              <a:spcBef>
                <a:spcPts val="600"/>
              </a:spcBef>
              <a:defRPr sz="1800"/>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69565" y="1281539"/>
            <a:ext cx="4126157" cy="4915891"/>
          </a:xfrm>
        </p:spPr>
        <p:txBody>
          <a:bodyPr>
            <a:normAutofit/>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7673010" y="6368709"/>
            <a:ext cx="1361760" cy="370171"/>
          </a:xfrm>
        </p:spPr>
        <p:txBody>
          <a:bodyPr/>
          <a:lstStyle/>
          <a:p>
            <a:pPr>
              <a:defRPr/>
            </a:pPr>
            <a:fld id="{CEF1459D-170A-443A-B998-C3D9A3DBB9D2}" type="datetime1">
              <a:rPr lang="en-US" altLang="en-US" smtClean="0">
                <a:solidFill>
                  <a:srgbClr val="000000"/>
                </a:solidFill>
              </a:rPr>
              <a:t>2/27/2024</a:t>
            </a:fld>
            <a:endParaRPr lang="en-US" altLang="en-US" dirty="0">
              <a:solidFill>
                <a:srgbClr val="000000"/>
              </a:solidFill>
            </a:endParaRPr>
          </a:p>
        </p:txBody>
      </p:sp>
      <p:sp>
        <p:nvSpPr>
          <p:cNvPr id="6" name="Footer Placeholder 5"/>
          <p:cNvSpPr>
            <a:spLocks noGrp="1"/>
          </p:cNvSpPr>
          <p:nvPr>
            <p:ph type="ftr" sz="quarter" idx="11"/>
          </p:nvPr>
        </p:nvSpPr>
        <p:spPr>
          <a:xfrm>
            <a:off x="702365" y="6365849"/>
            <a:ext cx="6236494" cy="365125"/>
          </a:xfrm>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9" name="Freeform 11"/>
          <p:cNvSpPr/>
          <p:nvPr/>
        </p:nvSpPr>
        <p:spPr bwMode="auto">
          <a:xfrm flipV="1">
            <a:off x="59" y="711190"/>
            <a:ext cx="70230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2162" y="782633"/>
            <a:ext cx="584978" cy="365125"/>
          </a:xfrm>
        </p:spPr>
        <p:txBody>
          <a:bodyPr/>
          <a:lstStyle/>
          <a:p>
            <a:fld id="{4B01923B-769F-4373-B3D8-C2DA6094E9C2}" type="slidenum">
              <a:rPr lang="en-US" altLang="en-US" smtClean="0"/>
              <a:pPr/>
              <a:t>‹#›</a:t>
            </a:fld>
            <a:endParaRPr lang="en-US" altLang="en-US" dirty="0"/>
          </a:p>
        </p:txBody>
      </p:sp>
      <p:sp>
        <p:nvSpPr>
          <p:cNvPr id="11" name="Title 1"/>
          <p:cNvSpPr>
            <a:spLocks noGrp="1"/>
          </p:cNvSpPr>
          <p:nvPr>
            <p:ph type="title"/>
          </p:nvPr>
        </p:nvSpPr>
        <p:spPr>
          <a:xfrm>
            <a:off x="724468" y="142188"/>
            <a:ext cx="8310301" cy="815755"/>
          </a:xfrm>
        </p:spPr>
        <p:txBody>
          <a:bodyPr/>
          <a:lstStyle>
            <a:lvl1pPr>
              <a:defRPr b="1"/>
            </a:lvl1pPr>
          </a:lstStyle>
          <a:p>
            <a:r>
              <a:rPr lang="en-US" dirty="0"/>
              <a:t>Click to edit Master title style</a:t>
            </a:r>
          </a:p>
        </p:txBody>
      </p:sp>
    </p:spTree>
    <p:extLst>
      <p:ext uri="{BB962C8B-B14F-4D97-AF65-F5344CB8AC3E}">
        <p14:creationId xmlns:p14="http://schemas.microsoft.com/office/powerpoint/2010/main" val="109575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832E39E-94C4-4075-A5DD-CF74E9404829}" type="datetime1">
              <a:rPr lang="en-US" altLang="en-US" smtClean="0">
                <a:solidFill>
                  <a:srgbClr val="000000"/>
                </a:solidFill>
              </a:rPr>
              <a:t>2/27/2024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C50AD498-1756-4FAA-884D-721A5EF92E83}" type="slidenum">
              <a:rPr lang="en-US" altLang="en-US" smtClean="0"/>
              <a:pPr/>
              <a:t>‹#›</a:t>
            </a:fld>
            <a:endParaRPr lang="en-US" altLang="en-US" dirty="0"/>
          </a:p>
        </p:txBody>
      </p:sp>
    </p:spTree>
    <p:extLst>
      <p:ext uri="{BB962C8B-B14F-4D97-AF65-F5344CB8AC3E}">
        <p14:creationId xmlns:p14="http://schemas.microsoft.com/office/powerpoint/2010/main" val="147484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303CFAEE-D504-4136-B30C-35C6B13167E6}" type="datetime1">
              <a:rPr lang="en-US" altLang="en-US" smtClean="0">
                <a:solidFill>
                  <a:srgbClr val="000000"/>
                </a:solidFill>
              </a:rPr>
              <a:t>2/27/2024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6" name="Slide Number Placeholder 5"/>
          <p:cNvSpPr>
            <a:spLocks noGrp="1"/>
          </p:cNvSpPr>
          <p:nvPr>
            <p:ph type="sldNum" sz="quarter" idx="12"/>
          </p:nvPr>
        </p:nvSpPr>
        <p:spPr/>
        <p:txBody>
          <a:bodyPr/>
          <a:lstStyle/>
          <a:p>
            <a:fld id="{8DC59533-E7C0-4494-9DC9-3F44FD5B2288}" type="slidenum">
              <a:rPr lang="en-US" altLang="en-US" smtClean="0"/>
              <a:pPr/>
              <a:t>‹#›</a:t>
            </a:fld>
            <a:endParaRPr lang="en-US" altLang="en-US" dirty="0"/>
          </a:p>
        </p:txBody>
      </p:sp>
    </p:spTree>
    <p:extLst>
      <p:ext uri="{BB962C8B-B14F-4D97-AF65-F5344CB8AC3E}">
        <p14:creationId xmlns:p14="http://schemas.microsoft.com/office/powerpoint/2010/main" val="129511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EF1459D-170A-443A-B998-C3D9A3DBB9D2}" type="datetime1">
              <a:rPr lang="en-US" altLang="en-US" smtClean="0">
                <a:solidFill>
                  <a:srgbClr val="000000"/>
                </a:solidFill>
              </a:rPr>
              <a:t>2/27/2024</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7" name="Slide Number Placeholder 6"/>
          <p:cNvSpPr>
            <a:spLocks noGrp="1"/>
          </p:cNvSpPr>
          <p:nvPr>
            <p:ph type="sldNum" sz="quarter" idx="12"/>
          </p:nvPr>
        </p:nvSpPr>
        <p:spPr/>
        <p:txBody>
          <a:bodyPr/>
          <a:lstStyle/>
          <a:p>
            <a:fld id="{4B01923B-769F-4373-B3D8-C2DA6094E9C2}" type="slidenum">
              <a:rPr lang="en-US" altLang="en-US" smtClean="0"/>
              <a:pPr/>
              <a:t>‹#›</a:t>
            </a:fld>
            <a:endParaRPr lang="en-US" altLang="en-US" dirty="0"/>
          </a:p>
        </p:txBody>
      </p:sp>
    </p:spTree>
    <p:extLst>
      <p:ext uri="{BB962C8B-B14F-4D97-AF65-F5344CB8AC3E}">
        <p14:creationId xmlns:p14="http://schemas.microsoft.com/office/powerpoint/2010/main" val="328303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0B985105-B5CD-4528-8E86-C396DAD936C9}" type="datetime1">
              <a:rPr lang="en-US" altLang="en-US" smtClean="0">
                <a:solidFill>
                  <a:srgbClr val="000000"/>
                </a:solidFill>
              </a:rPr>
              <a:t>2/27/2024</a:t>
            </a:fld>
            <a:endParaRPr lang="en-US" altLang="en-US" dirty="0">
              <a:solidFill>
                <a:srgbClr val="000000"/>
              </a:solidFill>
            </a:endParaRPr>
          </a:p>
        </p:txBody>
      </p:sp>
      <p:sp>
        <p:nvSpPr>
          <p:cNvPr id="8" name="Footer Placeholder 7"/>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9" name="Slide Number Placeholder 8"/>
          <p:cNvSpPr>
            <a:spLocks noGrp="1"/>
          </p:cNvSpPr>
          <p:nvPr>
            <p:ph type="sldNum" sz="quarter" idx="12"/>
          </p:nvPr>
        </p:nvSpPr>
        <p:spPr/>
        <p:txBody>
          <a:bodyPr/>
          <a:lstStyle/>
          <a:p>
            <a:fld id="{DE6CBD27-9711-4E21-8679-3436A2D8D267}"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7405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6E5FB074-C1B8-4DC4-82A1-186B98F32759}" type="datetime1">
              <a:rPr lang="en-US" altLang="en-US" smtClean="0">
                <a:solidFill>
                  <a:srgbClr val="000000"/>
                </a:solidFill>
              </a:rPr>
              <a:t>2/27/2024</a:t>
            </a:fld>
            <a:endParaRPr lang="en-US" alt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5" name="Slide Number Placeholder 4"/>
          <p:cNvSpPr>
            <a:spLocks noGrp="1"/>
          </p:cNvSpPr>
          <p:nvPr>
            <p:ph type="sldNum" sz="quarter" idx="12"/>
          </p:nvPr>
        </p:nvSpPr>
        <p:spPr/>
        <p:txBody>
          <a:bodyPr/>
          <a:lstStyle/>
          <a:p>
            <a:fld id="{77A37EDB-9B1E-42BE-B450-001CA8028EA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73349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410CD6C-D6D6-4F60-946E-C00C59B79F11}" type="datetime1">
              <a:rPr lang="en-US" altLang="en-US" smtClean="0">
                <a:solidFill>
                  <a:srgbClr val="000000"/>
                </a:solidFill>
              </a:rPr>
              <a:t>2/27/2024</a:t>
            </a:fld>
            <a:endParaRPr lang="en-US" altLang="en-US" dirty="0">
              <a:solidFill>
                <a:srgbClr val="000000"/>
              </a:solidFill>
            </a:endParaRPr>
          </a:p>
        </p:txBody>
      </p:sp>
      <p:sp>
        <p:nvSpPr>
          <p:cNvPr id="3" name="Footer Placeholder 2"/>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4" name="Slide Number Placeholder 3"/>
          <p:cNvSpPr>
            <a:spLocks noGrp="1"/>
          </p:cNvSpPr>
          <p:nvPr>
            <p:ph type="sldNum" sz="quarter" idx="12"/>
          </p:nvPr>
        </p:nvSpPr>
        <p:spPr/>
        <p:txBody>
          <a:bodyPr/>
          <a:lstStyle/>
          <a:p>
            <a:fld id="{0B632233-7D2A-45E8-BFA2-E1C56202CBE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8883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522E284A-A9E5-4D5A-9B80-C08C1E9BF16B}" type="datetime1">
              <a:rPr lang="en-US" altLang="en-US" smtClean="0">
                <a:solidFill>
                  <a:srgbClr val="000000"/>
                </a:solidFill>
              </a:rPr>
              <a:t>2/27/2024</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7" name="Slide Number Placeholder 6"/>
          <p:cNvSpPr>
            <a:spLocks noGrp="1"/>
          </p:cNvSpPr>
          <p:nvPr>
            <p:ph type="sldNum" sz="quarter" idx="12"/>
          </p:nvPr>
        </p:nvSpPr>
        <p:spPr/>
        <p:txBody>
          <a:bodyPr/>
          <a:lstStyle/>
          <a:p>
            <a:fld id="{D474D973-3C1B-4A83-87AE-CB7A258334E1}"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28762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8A2AD405-AD55-4E76-AFE8-B0EB2230C3D7}" type="datetime1">
              <a:rPr lang="en-US" altLang="en-US" smtClean="0">
                <a:solidFill>
                  <a:srgbClr val="000000"/>
                </a:solidFill>
              </a:rPr>
              <a:t>2/27/2024</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7" name="Slide Number Placeholder 6"/>
          <p:cNvSpPr>
            <a:spLocks noGrp="1"/>
          </p:cNvSpPr>
          <p:nvPr>
            <p:ph type="sldNum" sz="quarter" idx="12"/>
          </p:nvPr>
        </p:nvSpPr>
        <p:spPr/>
        <p:txBody>
          <a:bodyPr/>
          <a:lstStyle/>
          <a:p>
            <a:fld id="{E1426E4D-2F12-42DC-9E77-4F2E38723F6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08272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defRPr/>
            </a:pPr>
            <a:fld id="{8926E922-7BCF-4130-9F51-9286D9353A2F}" type="datetime1">
              <a:rPr lang="en-US" altLang="en-US" smtClean="0">
                <a:solidFill>
                  <a:srgbClr val="000000"/>
                </a:solidFill>
              </a:rPr>
              <a:t>2/27/2024</a:t>
            </a:fld>
            <a:endParaRPr lang="en-US" altLang="en-US" dirty="0">
              <a:solidFill>
                <a:srgbClr val="000000"/>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base">
              <a:spcBef>
                <a:spcPct val="0"/>
              </a:spcBef>
              <a:spcAft>
                <a:spcPct val="0"/>
              </a:spcAft>
              <a:defRPr/>
            </a:pPr>
            <a:r>
              <a:rPr lang="en-US" altLang="en-US" smtClean="0">
                <a:solidFill>
                  <a:srgbClr val="000000"/>
                </a:solidFill>
              </a:rPr>
              <a:t>CS3006 - Spring 2024</a:t>
            </a:r>
            <a:endParaRPr lang="en-US" altLang="en-US" dirty="0">
              <a:solidFill>
                <a:srgbClr val="000000"/>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142823085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682" r:id="rId15"/>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
        <p:nvSpPr>
          <p:cNvPr id="2" name="Slide Number Placeholder 1">
            <a:extLst>
              <a:ext uri="{FF2B5EF4-FFF2-40B4-BE49-F238E27FC236}">
                <a16:creationId xmlns:a16="http://schemas.microsoft.com/office/drawing/2014/main" id="{F2AAD2F4-49D4-4424-9182-5F9B8A19E967}"/>
              </a:ext>
            </a:extLst>
          </p:cNvPr>
          <p:cNvSpPr>
            <a:spLocks noGrp="1"/>
          </p:cNvSpPr>
          <p:nvPr>
            <p:ph type="sldNum" sz="quarter" idx="12"/>
          </p:nvPr>
        </p:nvSpPr>
        <p:spPr/>
        <p:txBody>
          <a:bodyPr/>
          <a:lstStyle/>
          <a:p>
            <a:fld id="{0B632233-7D2A-45E8-BFA2-E1C56202CBE5}" type="slidenum">
              <a:rPr lang="en-US" altLang="en-US" smtClean="0">
                <a:solidFill>
                  <a:srgbClr val="000000"/>
                </a:solidFill>
              </a:rPr>
              <a:pPr/>
              <a:t>1</a:t>
            </a:fld>
            <a:endParaRPr lang="en-US" altLang="en-US" dirty="0">
              <a:solidFill>
                <a:srgbClr val="000000"/>
              </a:solidFill>
            </a:endParaRPr>
          </a:p>
        </p:txBody>
      </p:sp>
      <p:sp>
        <p:nvSpPr>
          <p:cNvPr id="3" name="Content Placeholder 2"/>
          <p:cNvSpPr>
            <a:spLocks noGrp="1"/>
          </p:cNvSpPr>
          <p:nvPr>
            <p:ph idx="4294967295"/>
          </p:nvPr>
        </p:nvSpPr>
        <p:spPr>
          <a:xfrm>
            <a:off x="914400" y="1320800"/>
            <a:ext cx="8229600" cy="4997450"/>
          </a:xfrm>
        </p:spPr>
        <p:txBody>
          <a:bodyPr>
            <a:normAutofit/>
          </a:bodyPr>
          <a:lstStyle/>
          <a:p>
            <a:pPr marL="0" indent="0" algn="ctr">
              <a:buFont typeface="Monotype Sorts" pitchFamily="-84" charset="2"/>
              <a:buNone/>
              <a:defRPr/>
            </a:pPr>
            <a:r>
              <a:rPr lang="en-GB" sz="4400" b="1" dirty="0">
                <a:solidFill>
                  <a:srgbClr val="0070C0"/>
                </a:solidFill>
              </a:rPr>
              <a:t>Parallel and Distributed Computing</a:t>
            </a:r>
          </a:p>
          <a:p>
            <a:pPr marL="0" indent="0" algn="ctr">
              <a:buFont typeface="Monotype Sorts" pitchFamily="-84" charset="2"/>
              <a:buNone/>
              <a:defRPr/>
            </a:pPr>
            <a:r>
              <a:rPr lang="en-GB" sz="4400" dirty="0">
                <a:solidFill>
                  <a:srgbClr val="0070C0"/>
                </a:solidFill>
              </a:rPr>
              <a:t>CS3006</a:t>
            </a:r>
          </a:p>
          <a:p>
            <a:pPr marL="0" indent="0" algn="ctr">
              <a:buFont typeface="Monotype Sorts" pitchFamily="-84" charset="2"/>
              <a:buNone/>
              <a:defRPr/>
            </a:pPr>
            <a:endParaRPr lang="en-GB" sz="2800" dirty="0"/>
          </a:p>
          <a:p>
            <a:pPr marL="0" indent="0" algn="ctr">
              <a:buFont typeface="Monotype Sorts" pitchFamily="-84" charset="2"/>
              <a:buNone/>
              <a:defRPr/>
            </a:pPr>
            <a:r>
              <a:rPr lang="en-GB" sz="3200" dirty="0"/>
              <a:t>Lecture 6</a:t>
            </a:r>
          </a:p>
          <a:p>
            <a:pPr marL="0" indent="0" algn="ctr">
              <a:buFont typeface="Monotype Sorts" pitchFamily="-84" charset="2"/>
              <a:buNone/>
              <a:defRPr/>
            </a:pPr>
            <a:r>
              <a:rPr lang="en-GB" sz="3200" b="1" dirty="0">
                <a:solidFill>
                  <a:srgbClr val="FF0000"/>
                </a:solidFill>
              </a:rPr>
              <a:t>Decomposition Techniques</a:t>
            </a:r>
          </a:p>
          <a:p>
            <a:pPr marL="0" indent="0" algn="r">
              <a:buFont typeface="Monotype Sorts" pitchFamily="-84" charset="2"/>
              <a:buNone/>
              <a:defRPr/>
            </a:pPr>
            <a:endParaRPr lang="en-GB" sz="1200" dirty="0">
              <a:solidFill>
                <a:srgbClr val="00B050"/>
              </a:solidFill>
            </a:endParaRPr>
          </a:p>
          <a:p>
            <a:pPr marL="0" indent="0" algn="r">
              <a:buFont typeface="Monotype Sorts" pitchFamily="-84" charset="2"/>
              <a:buNone/>
              <a:defRPr/>
            </a:pPr>
            <a:r>
              <a:rPr lang="en-GB" sz="1200" dirty="0"/>
              <a:t> </a:t>
            </a:r>
          </a:p>
          <a:p>
            <a:pPr marL="0" indent="0">
              <a:buFont typeface="Monotype Sorts" pitchFamily="-84" charset="2"/>
              <a:buNone/>
              <a:defRPr/>
            </a:pPr>
            <a:endParaRPr lang="cy-GB" dirty="0"/>
          </a:p>
        </p:txBody>
      </p:sp>
    </p:spTree>
    <p:extLst>
      <p:ext uri="{BB962C8B-B14F-4D97-AF65-F5344CB8AC3E}">
        <p14:creationId xmlns:p14="http://schemas.microsoft.com/office/powerpoint/2010/main" val="2712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en-US"/>
              <a:t>Output Data Decomposition: Example </a:t>
            </a:r>
          </a:p>
        </p:txBody>
      </p:sp>
      <p:sp>
        <p:nvSpPr>
          <p:cNvPr id="38915" name="Rectangle 3"/>
          <p:cNvSpPr>
            <a:spLocks noGrp="1" noChangeArrowheads="1"/>
          </p:cNvSpPr>
          <p:nvPr>
            <p:ph type="body" sz="half" idx="1"/>
          </p:nvPr>
        </p:nvSpPr>
        <p:spPr>
          <a:xfrm>
            <a:off x="457200" y="1036638"/>
            <a:ext cx="8382000" cy="1020762"/>
          </a:xfrm>
        </p:spPr>
        <p:txBody>
          <a:bodyPr/>
          <a:lstStyle/>
          <a:p>
            <a:pPr>
              <a:lnSpc>
                <a:spcPct val="100000"/>
              </a:lnSpc>
              <a:buFontTx/>
              <a:buNone/>
            </a:pPr>
            <a:r>
              <a:rPr lang="en-US" altLang="en-US"/>
              <a:t>	Consider the problem of multiplying two </a:t>
            </a:r>
            <a:r>
              <a:rPr lang="en-US" altLang="en-US" b="1" i="1"/>
              <a:t>n </a:t>
            </a:r>
            <a:r>
              <a:rPr lang="en-US" altLang="en-US"/>
              <a:t>x </a:t>
            </a:r>
            <a:r>
              <a:rPr lang="en-US" altLang="en-US" b="1" i="1"/>
              <a:t>n</a:t>
            </a:r>
            <a:r>
              <a:rPr lang="en-US" altLang="en-US"/>
              <a:t> matrices </a:t>
            </a:r>
            <a:r>
              <a:rPr lang="en-US" altLang="en-US" b="1" i="1"/>
              <a:t>A</a:t>
            </a:r>
            <a:r>
              <a:rPr lang="en-US" altLang="en-US"/>
              <a:t> and </a:t>
            </a:r>
            <a:r>
              <a:rPr lang="en-US" altLang="en-US" b="1" i="1"/>
              <a:t>B</a:t>
            </a:r>
            <a:r>
              <a:rPr lang="en-US" altLang="en-US"/>
              <a:t> to yield matrix </a:t>
            </a:r>
            <a:r>
              <a:rPr lang="en-US" altLang="en-US" b="1" i="1"/>
              <a:t>C</a:t>
            </a:r>
            <a:r>
              <a:rPr lang="en-US" altLang="en-US"/>
              <a:t>. The output matrix </a:t>
            </a:r>
            <a:r>
              <a:rPr lang="en-US" altLang="en-US" b="1" i="1"/>
              <a:t>C</a:t>
            </a:r>
            <a:r>
              <a:rPr lang="en-US" altLang="en-US"/>
              <a:t> can be partitioned into four tasks as follows: </a:t>
            </a:r>
          </a:p>
        </p:txBody>
      </p:sp>
      <p:sp>
        <p:nvSpPr>
          <p:cNvPr id="38930" name="Text Box 18"/>
          <p:cNvSpPr txBox="1">
            <a:spLocks noChangeArrowheads="1"/>
          </p:cNvSpPr>
          <p:nvPr/>
        </p:nvSpPr>
        <p:spPr bwMode="auto">
          <a:xfrm>
            <a:off x="1828800" y="3505200"/>
            <a:ext cx="61722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spcBef>
                <a:spcPct val="50000"/>
              </a:spcBef>
            </a:pPr>
            <a:r>
              <a:rPr lang="en-US" altLang="en-US" sz="2000"/>
              <a:t>Task 1:</a:t>
            </a:r>
            <a:r>
              <a:rPr lang="en-US" altLang="en-US" sz="2000" i="1"/>
              <a:t> </a:t>
            </a:r>
          </a:p>
          <a:p>
            <a:pPr>
              <a:lnSpc>
                <a:spcPct val="150000"/>
              </a:lnSpc>
              <a:spcBef>
                <a:spcPct val="50000"/>
              </a:spcBef>
            </a:pPr>
            <a:r>
              <a:rPr lang="en-US" altLang="en-US" sz="2000"/>
              <a:t>Task 2:</a:t>
            </a:r>
            <a:endParaRPr lang="en-US" altLang="en-US" sz="2400" b="1" baseline="-25000"/>
          </a:p>
          <a:p>
            <a:pPr>
              <a:lnSpc>
                <a:spcPct val="140000"/>
              </a:lnSpc>
              <a:spcBef>
                <a:spcPct val="50000"/>
              </a:spcBef>
            </a:pPr>
            <a:r>
              <a:rPr lang="en-US" altLang="en-US" sz="2000"/>
              <a:t>Task 3:</a:t>
            </a:r>
            <a:endParaRPr lang="en-US" altLang="en-US" sz="2000" i="1"/>
          </a:p>
          <a:p>
            <a:pPr>
              <a:lnSpc>
                <a:spcPct val="150000"/>
              </a:lnSpc>
              <a:spcBef>
                <a:spcPct val="50000"/>
              </a:spcBef>
            </a:pPr>
            <a:r>
              <a:rPr lang="en-US" altLang="en-US" sz="2000"/>
              <a:t>Task 4:</a:t>
            </a:r>
            <a:r>
              <a:rPr lang="en-US" altLang="en-US" sz="2000" i="1"/>
              <a:t> </a:t>
            </a:r>
          </a:p>
        </p:txBody>
      </p:sp>
      <p:grpSp>
        <p:nvGrpSpPr>
          <p:cNvPr id="38940" name="Group 28"/>
          <p:cNvGrpSpPr>
            <a:grpSpLocks/>
          </p:cNvGrpSpPr>
          <p:nvPr/>
        </p:nvGrpSpPr>
        <p:grpSpPr bwMode="auto">
          <a:xfrm>
            <a:off x="533400" y="2209800"/>
            <a:ext cx="8077200" cy="3886200"/>
            <a:chOff x="336" y="1392"/>
            <a:chExt cx="5088" cy="2448"/>
          </a:xfrm>
        </p:grpSpPr>
        <p:pic>
          <p:nvPicPr>
            <p:cNvPr id="38919" name="Picture 7" descr="img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 y="1392"/>
              <a:ext cx="5088" cy="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935" name="Picture 23" descr="img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 y="2292"/>
              <a:ext cx="2334"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937" name="Picture 25" descr="img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2" y="2688"/>
              <a:ext cx="2334" cy="396"/>
            </a:xfrm>
            <a:prstGeom prst="rect">
              <a:avLst/>
            </a:prstGeom>
            <a:noFill/>
            <a:extLst>
              <a:ext uri="{909E8E84-426E-40DD-AFC4-6F175D3DCCD1}">
                <a14:hiddenFill xmlns:a14="http://schemas.microsoft.com/office/drawing/2010/main">
                  <a:solidFill>
                    <a:srgbClr val="FFFFFF"/>
                  </a:solidFill>
                </a14:hiddenFill>
              </a:ext>
            </a:extLst>
          </p:spPr>
        </p:pic>
        <p:pic>
          <p:nvPicPr>
            <p:cNvPr id="38938" name="Picture 26" descr="img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3060"/>
              <a:ext cx="2334" cy="396"/>
            </a:xfrm>
            <a:prstGeom prst="rect">
              <a:avLst/>
            </a:prstGeom>
            <a:noFill/>
            <a:extLst>
              <a:ext uri="{909E8E84-426E-40DD-AFC4-6F175D3DCCD1}">
                <a14:hiddenFill xmlns:a14="http://schemas.microsoft.com/office/drawing/2010/main">
                  <a:solidFill>
                    <a:srgbClr val="FFFFFF"/>
                  </a:solidFill>
                </a14:hiddenFill>
              </a:ext>
            </a:extLst>
          </p:spPr>
        </p:pic>
        <p:pic>
          <p:nvPicPr>
            <p:cNvPr id="38939" name="Picture 27" descr="img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0" y="3444"/>
              <a:ext cx="2334" cy="3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62752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en-US"/>
              <a:t>Output Data Decomposition: Example </a:t>
            </a:r>
          </a:p>
        </p:txBody>
      </p:sp>
      <p:sp>
        <p:nvSpPr>
          <p:cNvPr id="39939" name="Rectangle 3"/>
          <p:cNvSpPr>
            <a:spLocks noGrp="1" noChangeArrowheads="1"/>
          </p:cNvSpPr>
          <p:nvPr>
            <p:ph type="body" sz="half" idx="1"/>
          </p:nvPr>
        </p:nvSpPr>
        <p:spPr>
          <a:xfrm>
            <a:off x="457200" y="1036638"/>
            <a:ext cx="8229600" cy="1325562"/>
          </a:xfrm>
        </p:spPr>
        <p:txBody>
          <a:bodyPr/>
          <a:lstStyle/>
          <a:p>
            <a:pPr>
              <a:buFontTx/>
              <a:buNone/>
            </a:pPr>
            <a:r>
              <a:rPr lang="en-US" altLang="en-US" sz="1800"/>
              <a:t>	A partitioning of output data does not result in a unique decomposition into tasks. For example, for the same problem as in previus foil, with identical output data distribution, we can derive the following two (other) decompositions: </a:t>
            </a:r>
          </a:p>
        </p:txBody>
      </p:sp>
      <p:graphicFrame>
        <p:nvGraphicFramePr>
          <p:cNvPr id="39989" name="Group 53"/>
          <p:cNvGraphicFramePr>
            <a:graphicFrameLocks noGrp="1"/>
          </p:cNvGraphicFramePr>
          <p:nvPr>
            <p:ph sz="half" idx="2"/>
          </p:nvPr>
        </p:nvGraphicFramePr>
        <p:xfrm>
          <a:off x="1219200" y="2286000"/>
          <a:ext cx="7086600" cy="4084320"/>
        </p:xfrm>
        <a:graphic>
          <a:graphicData uri="http://schemas.openxmlformats.org/drawingml/2006/table">
            <a:tbl>
              <a:tblPr/>
              <a:tblGrid>
                <a:gridCol w="3543300">
                  <a:extLst>
                    <a:ext uri="{9D8B030D-6E8A-4147-A177-3AD203B41FA5}">
                      <a16:colId xmlns:a16="http://schemas.microsoft.com/office/drawing/2014/main" val="2223646897"/>
                    </a:ext>
                  </a:extLst>
                </a:gridCol>
                <a:gridCol w="3543300">
                  <a:extLst>
                    <a:ext uri="{9D8B030D-6E8A-4147-A177-3AD203B41FA5}">
                      <a16:colId xmlns:a16="http://schemas.microsoft.com/office/drawing/2014/main" val="2292403109"/>
                    </a:ext>
                  </a:extLst>
                </a:gridCol>
              </a:tblGrid>
              <a:tr h="379413">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Decomposition I</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Decomposition II</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2105375"/>
                  </a:ext>
                </a:extLst>
              </a:tr>
              <a:tr h="3101975">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1: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2: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3: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2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4: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1"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5: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6: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7: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4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8: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1"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1800" b="0" i="0" u="none" strike="noStrike" cap="none" normalizeH="0" baseline="0" smtClean="0">
                          <a:ln>
                            <a:noFill/>
                          </a:ln>
                          <a:solidFill>
                            <a:schemeClr val="tx1"/>
                          </a:solidFill>
                          <a:effectLst/>
                          <a:latin typeface="Arial" panose="020B0604020202020204" pitchFamily="34" charset="0"/>
                        </a:rPr>
                        <a:t>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1: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2: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3: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2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4: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2000" b="1"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5: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6: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1,1</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7: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2,1</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1,2</a:t>
                      </a:r>
                      <a:r>
                        <a:rPr kumimoji="0" lang="en-US" altLang="en-US" sz="1800" b="0"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4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8: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C</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1" i="1" u="none" strike="noStrike" cap="none" normalizeH="0" baseline="0" smtClean="0">
                          <a:ln>
                            <a:noFill/>
                          </a:ln>
                          <a:solidFill>
                            <a:schemeClr val="tx1"/>
                          </a:solidFill>
                          <a:effectLst/>
                          <a:latin typeface="Arial" panose="020B0604020202020204" pitchFamily="34" charset="0"/>
                        </a:rPr>
                        <a:t> </a:t>
                      </a:r>
                      <a:r>
                        <a:rPr kumimoji="0" lang="en-US" altLang="en-US" sz="2000" b="0" i="0" u="none" strike="noStrike" cap="none" normalizeH="0" baseline="0" smtClean="0">
                          <a:ln>
                            <a:noFill/>
                          </a:ln>
                          <a:solidFill>
                            <a:schemeClr val="tx1"/>
                          </a:solidFill>
                          <a:effectLst/>
                          <a:latin typeface="Arial" panose="020B0604020202020204" pitchFamily="34" charset="0"/>
                        </a:rPr>
                        <a:t>+</a:t>
                      </a:r>
                      <a:r>
                        <a:rPr kumimoji="0" lang="en-US" altLang="en-US" sz="2000" b="0" i="1" u="none" strike="noStrike" cap="none" normalizeH="0" baseline="0" smtClean="0">
                          <a:ln>
                            <a:noFill/>
                          </a:ln>
                          <a:solidFill>
                            <a:schemeClr val="tx1"/>
                          </a:solidFill>
                          <a:effectLst/>
                          <a:latin typeface="Arial" panose="020B0604020202020204" pitchFamily="34" charset="0"/>
                        </a:rPr>
                        <a:t> </a:t>
                      </a:r>
                      <a:r>
                        <a:rPr kumimoji="0" lang="en-US" altLang="en-US" sz="2000" b="1" i="1" u="none" strike="noStrike" cap="none" normalizeH="0" baseline="0" smtClean="0">
                          <a:ln>
                            <a:noFill/>
                          </a:ln>
                          <a:solidFill>
                            <a:schemeClr val="tx1"/>
                          </a:solidFill>
                          <a:effectLst/>
                          <a:latin typeface="Arial" panose="020B0604020202020204" pitchFamily="34" charset="0"/>
                        </a:rPr>
                        <a:t>A</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2000" b="1" i="1" u="none" strike="noStrike" cap="none" normalizeH="0" baseline="0" smtClean="0">
                          <a:ln>
                            <a:noFill/>
                          </a:ln>
                          <a:solidFill>
                            <a:schemeClr val="tx1"/>
                          </a:solidFill>
                          <a:effectLst/>
                          <a:latin typeface="Arial" panose="020B0604020202020204" pitchFamily="34" charset="0"/>
                        </a:rPr>
                        <a:t> B</a:t>
                      </a:r>
                      <a:r>
                        <a:rPr kumimoji="0" lang="en-US" altLang="en-US" sz="2000" b="1" i="0" u="none" strike="noStrike" cap="none" normalizeH="0" baseline="-25000" smtClean="0">
                          <a:ln>
                            <a:noFill/>
                          </a:ln>
                          <a:solidFill>
                            <a:schemeClr val="tx1"/>
                          </a:solidFill>
                          <a:effectLst/>
                          <a:latin typeface="Arial" panose="020B0604020202020204" pitchFamily="34" charset="0"/>
                        </a:rPr>
                        <a:t>2,2</a:t>
                      </a:r>
                      <a:r>
                        <a:rPr kumimoji="0" lang="en-US" altLang="en-US" sz="1800" b="0" i="0" u="none" strike="noStrike" cap="none" normalizeH="0" baseline="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9082077"/>
                  </a:ext>
                </a:extLst>
              </a:tr>
            </a:tbl>
          </a:graphicData>
        </a:graphic>
      </p:graphicFrame>
    </p:spTree>
    <p:extLst>
      <p:ext uri="{BB962C8B-B14F-4D97-AF65-F5344CB8AC3E}">
        <p14:creationId xmlns:p14="http://schemas.microsoft.com/office/powerpoint/2010/main" val="4128714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altLang="en-US"/>
              <a:t>Output Data Decomposition: Example </a:t>
            </a:r>
          </a:p>
        </p:txBody>
      </p:sp>
      <p:sp>
        <p:nvSpPr>
          <p:cNvPr id="40963" name="Rectangle 3"/>
          <p:cNvSpPr>
            <a:spLocks noGrp="1" noChangeArrowheads="1"/>
          </p:cNvSpPr>
          <p:nvPr>
            <p:ph type="body" sz="half" idx="1"/>
          </p:nvPr>
        </p:nvSpPr>
        <p:spPr>
          <a:xfrm>
            <a:off x="457200" y="1036638"/>
            <a:ext cx="8153400" cy="944562"/>
          </a:xfrm>
        </p:spPr>
        <p:txBody>
          <a:bodyPr/>
          <a:lstStyle/>
          <a:p>
            <a:pPr algn="just">
              <a:lnSpc>
                <a:spcPct val="100000"/>
              </a:lnSpc>
              <a:buFontTx/>
              <a:buNone/>
            </a:pPr>
            <a:r>
              <a:rPr lang="en-US" altLang="en-US" sz="1800"/>
              <a:t>	Consider the problem of counting the instances of given itemsets in a database of transactions. In this case, the output (itemset frequencies) can be partitioned across tasks. </a:t>
            </a:r>
          </a:p>
        </p:txBody>
      </p:sp>
      <p:pic>
        <p:nvPicPr>
          <p:cNvPr id="40965" name="Picture 5" descr="transdb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00200" y="1905000"/>
            <a:ext cx="5791200" cy="487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3644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a:t>Output Data Decomposition: Example </a:t>
            </a:r>
          </a:p>
        </p:txBody>
      </p:sp>
      <p:sp>
        <p:nvSpPr>
          <p:cNvPr id="41987" name="Rectangle 3"/>
          <p:cNvSpPr>
            <a:spLocks noGrp="1" noChangeArrowheads="1"/>
          </p:cNvSpPr>
          <p:nvPr>
            <p:ph idx="1"/>
          </p:nvPr>
        </p:nvSpPr>
        <p:spPr/>
        <p:txBody>
          <a:bodyPr/>
          <a:lstStyle/>
          <a:p>
            <a:pPr>
              <a:buFontTx/>
              <a:buNone/>
            </a:pPr>
            <a:r>
              <a:rPr lang="en-US" altLang="en-US"/>
              <a:t>	From the previous example, the following observations can be made: </a:t>
            </a:r>
          </a:p>
          <a:p>
            <a:pPr>
              <a:buFontTx/>
              <a:buNone/>
            </a:pPr>
            <a:endParaRPr lang="en-US" altLang="en-US"/>
          </a:p>
          <a:p>
            <a:r>
              <a:rPr lang="en-US" altLang="en-US"/>
              <a:t>If the database of transactions is replicated across the processes, each task can be independently accomplished with no communication. </a:t>
            </a:r>
          </a:p>
          <a:p>
            <a:r>
              <a:rPr lang="en-US" altLang="en-US"/>
              <a:t>If the database is partitioned across processes as well (for reasons of memory utilization), each task first computes partial counts. These counts are then aggregated at the appropriate task. </a:t>
            </a:r>
          </a:p>
          <a:p>
            <a:endParaRPr lang="en-US" altLang="en-US"/>
          </a:p>
        </p:txBody>
      </p:sp>
    </p:spTree>
    <p:extLst>
      <p:ext uri="{BB962C8B-B14F-4D97-AF65-F5344CB8AC3E}">
        <p14:creationId xmlns:p14="http://schemas.microsoft.com/office/powerpoint/2010/main" val="1367637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Input Data Partitioning </a:t>
            </a:r>
          </a:p>
        </p:txBody>
      </p:sp>
      <p:sp>
        <p:nvSpPr>
          <p:cNvPr id="43011" name="Rectangle 3"/>
          <p:cNvSpPr>
            <a:spLocks noGrp="1" noChangeArrowheads="1"/>
          </p:cNvSpPr>
          <p:nvPr>
            <p:ph idx="1"/>
          </p:nvPr>
        </p:nvSpPr>
        <p:spPr/>
        <p:txBody>
          <a:bodyPr/>
          <a:lstStyle/>
          <a:p>
            <a:r>
              <a:rPr lang="en-US" altLang="en-US"/>
              <a:t>Generally applicable if each output can be naturally computed as a function of the input. </a:t>
            </a:r>
          </a:p>
          <a:p>
            <a:r>
              <a:rPr lang="en-US" altLang="en-US"/>
              <a:t>In many cases, this is the only natural decomposition because the output is not clearly known a-priori (e.g., the problem of finding the minimum in a list, sorting a given list, etc.). </a:t>
            </a:r>
          </a:p>
          <a:p>
            <a:r>
              <a:rPr lang="en-US" altLang="en-US"/>
              <a:t>A task is associated with each input data partition. The task performs as much of the computation with its part of the data. Subsequent processing combines these partial results. </a:t>
            </a:r>
          </a:p>
        </p:txBody>
      </p:sp>
    </p:spTree>
    <p:extLst>
      <p:ext uri="{BB962C8B-B14F-4D97-AF65-F5344CB8AC3E}">
        <p14:creationId xmlns:p14="http://schemas.microsoft.com/office/powerpoint/2010/main" val="259376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Input Data Partitioning: Example </a:t>
            </a:r>
          </a:p>
        </p:txBody>
      </p:sp>
      <p:sp>
        <p:nvSpPr>
          <p:cNvPr id="44035" name="Rectangle 3"/>
          <p:cNvSpPr>
            <a:spLocks noGrp="1" noChangeArrowheads="1"/>
          </p:cNvSpPr>
          <p:nvPr>
            <p:ph type="body" sz="half" idx="1"/>
          </p:nvPr>
        </p:nvSpPr>
        <p:spPr>
          <a:xfrm>
            <a:off x="457200" y="1036638"/>
            <a:ext cx="8229600" cy="1554162"/>
          </a:xfrm>
        </p:spPr>
        <p:txBody>
          <a:bodyPr/>
          <a:lstStyle/>
          <a:p>
            <a:pPr algn="just">
              <a:buFontTx/>
              <a:buNone/>
            </a:pPr>
            <a:r>
              <a:rPr lang="en-US" altLang="en-US"/>
              <a:t>	In the database counting example, the input (i.e., the transaction set) can be partitioned. This induces a task decomposition in which each task generates partial counts for all itemsets. These are combined subsequently for aggregate counts. </a:t>
            </a:r>
          </a:p>
        </p:txBody>
      </p:sp>
      <p:pic>
        <p:nvPicPr>
          <p:cNvPr id="44036" name="Picture 4" descr="tdb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743200"/>
            <a:ext cx="7313613" cy="2895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6075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Partitioning Input </a:t>
            </a:r>
            <a:r>
              <a:rPr lang="en-US" altLang="en-US" i="1"/>
              <a:t>and</a:t>
            </a:r>
            <a:r>
              <a:rPr lang="en-US" altLang="en-US"/>
              <a:t> Output Data </a:t>
            </a:r>
          </a:p>
        </p:txBody>
      </p:sp>
      <p:sp>
        <p:nvSpPr>
          <p:cNvPr id="53251" name="Rectangle 3"/>
          <p:cNvSpPr>
            <a:spLocks noGrp="1" noChangeArrowheads="1"/>
          </p:cNvSpPr>
          <p:nvPr>
            <p:ph type="body" sz="half" idx="1"/>
          </p:nvPr>
        </p:nvSpPr>
        <p:spPr>
          <a:xfrm>
            <a:off x="457200" y="1036638"/>
            <a:ext cx="8305800" cy="1325562"/>
          </a:xfrm>
        </p:spPr>
        <p:txBody>
          <a:bodyPr/>
          <a:lstStyle/>
          <a:p>
            <a:pPr algn="just">
              <a:buFontTx/>
              <a:buNone/>
            </a:pPr>
            <a:r>
              <a:rPr lang="en-US" altLang="en-US"/>
              <a:t>	Often input and output data decomposition can be combined for a higher degree of concurrency. For the itemset counting example, the transaction set (input) and itemset counts (output) can both be decomposed as follows: </a:t>
            </a:r>
          </a:p>
        </p:txBody>
      </p:sp>
      <p:pic>
        <p:nvPicPr>
          <p:cNvPr id="53252" name="Picture 4" descr="tdb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2590800"/>
            <a:ext cx="6856413" cy="3886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3600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Intermediate Data Partitioning </a:t>
            </a:r>
          </a:p>
        </p:txBody>
      </p:sp>
      <p:sp>
        <p:nvSpPr>
          <p:cNvPr id="54275" name="Rectangle 3"/>
          <p:cNvSpPr>
            <a:spLocks noGrp="1" noChangeArrowheads="1"/>
          </p:cNvSpPr>
          <p:nvPr>
            <p:ph idx="1"/>
          </p:nvPr>
        </p:nvSpPr>
        <p:spPr/>
        <p:txBody>
          <a:bodyPr/>
          <a:lstStyle/>
          <a:p>
            <a:r>
              <a:rPr lang="en-US" altLang="en-US"/>
              <a:t>Computation can often be viewed as a sequence of transformation from the input to the output data. </a:t>
            </a:r>
          </a:p>
          <a:p>
            <a:r>
              <a:rPr lang="en-US" altLang="en-US"/>
              <a:t>In these cases, it is often beneficial to use one of the intermediate stages as a basis for decomposition. </a:t>
            </a:r>
          </a:p>
          <a:p>
            <a:endParaRPr lang="en-US" altLang="en-US"/>
          </a:p>
        </p:txBody>
      </p:sp>
    </p:spTree>
    <p:extLst>
      <p:ext uri="{BB962C8B-B14F-4D97-AF65-F5344CB8AC3E}">
        <p14:creationId xmlns:p14="http://schemas.microsoft.com/office/powerpoint/2010/main" val="239642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US" altLang="en-US"/>
              <a:t>Intermediate Data Partitioning: Example </a:t>
            </a:r>
          </a:p>
        </p:txBody>
      </p:sp>
      <p:sp>
        <p:nvSpPr>
          <p:cNvPr id="55299" name="Rectangle 3"/>
          <p:cNvSpPr>
            <a:spLocks noGrp="1" noChangeArrowheads="1"/>
          </p:cNvSpPr>
          <p:nvPr>
            <p:ph type="body" sz="half" idx="1"/>
          </p:nvPr>
        </p:nvSpPr>
        <p:spPr>
          <a:xfrm>
            <a:off x="457200" y="1036638"/>
            <a:ext cx="8077200" cy="1173162"/>
          </a:xfrm>
        </p:spPr>
        <p:txBody>
          <a:bodyPr/>
          <a:lstStyle/>
          <a:p>
            <a:pPr algn="just">
              <a:buFontTx/>
              <a:buNone/>
            </a:pPr>
            <a:r>
              <a:rPr lang="en-US" altLang="en-US"/>
              <a:t>	Let us revisit the example of dense matrix multiplication. We first show how we can visualize this computation in terms of intermediate matrices  </a:t>
            </a:r>
            <a:r>
              <a:rPr lang="en-US" altLang="en-US" b="1" i="1"/>
              <a:t>D</a:t>
            </a:r>
            <a:r>
              <a:rPr lang="en-US" altLang="en-US"/>
              <a:t>. </a:t>
            </a:r>
          </a:p>
        </p:txBody>
      </p:sp>
      <p:pic>
        <p:nvPicPr>
          <p:cNvPr id="55301" name="Picture 5" descr="mm3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82788" y="2286000"/>
            <a:ext cx="5027612" cy="409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4098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ltLang="en-US"/>
              <a:t>Intermediate Data Partitioning: Example </a:t>
            </a:r>
          </a:p>
        </p:txBody>
      </p:sp>
      <p:sp>
        <p:nvSpPr>
          <p:cNvPr id="56323" name="Rectangle 3"/>
          <p:cNvSpPr>
            <a:spLocks noGrp="1" noChangeArrowheads="1"/>
          </p:cNvSpPr>
          <p:nvPr>
            <p:ph type="body" sz="half" idx="1"/>
          </p:nvPr>
        </p:nvSpPr>
        <p:spPr>
          <a:xfrm>
            <a:off x="457200" y="685800"/>
            <a:ext cx="8229600" cy="990600"/>
          </a:xfrm>
        </p:spPr>
        <p:txBody>
          <a:bodyPr>
            <a:normAutofit lnSpcReduction="10000"/>
          </a:bodyPr>
          <a:lstStyle/>
          <a:p>
            <a:pPr>
              <a:lnSpc>
                <a:spcPct val="100000"/>
              </a:lnSpc>
              <a:buFontTx/>
              <a:buNone/>
            </a:pPr>
            <a:r>
              <a:rPr lang="en-US" altLang="en-US" sz="1800"/>
              <a:t>	A decomposition of intermediate data structure   leads to the following decomposition into 8 + 4 tasks: </a:t>
            </a:r>
          </a:p>
          <a:p>
            <a:pPr algn="ctr">
              <a:lnSpc>
                <a:spcPct val="100000"/>
              </a:lnSpc>
              <a:buFontTx/>
              <a:buNone/>
            </a:pPr>
            <a:r>
              <a:rPr lang="en-US" altLang="en-US" sz="1800"/>
              <a:t>Stage I</a:t>
            </a:r>
          </a:p>
        </p:txBody>
      </p:sp>
      <p:pic>
        <p:nvPicPr>
          <p:cNvPr id="56324" name="Picture 4" descr="img37"/>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371600" y="1676400"/>
            <a:ext cx="6399213" cy="1325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7" name="Picture 7" descr="img38"/>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1371600" y="3429000"/>
            <a:ext cx="6399213" cy="779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6326" name="Text Box 6"/>
          <p:cNvSpPr txBox="1">
            <a:spLocks noChangeArrowheads="1"/>
          </p:cNvSpPr>
          <p:nvPr/>
        </p:nvSpPr>
        <p:spPr bwMode="auto">
          <a:xfrm>
            <a:off x="2133600" y="30480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Stage II</a:t>
            </a:r>
          </a:p>
        </p:txBody>
      </p:sp>
      <p:graphicFrame>
        <p:nvGraphicFramePr>
          <p:cNvPr id="56451" name="Group 131"/>
          <p:cNvGraphicFramePr>
            <a:graphicFrameLocks noGrp="1"/>
          </p:cNvGraphicFramePr>
          <p:nvPr/>
        </p:nvGraphicFramePr>
        <p:xfrm>
          <a:off x="990600" y="4267200"/>
          <a:ext cx="7086600" cy="2359152"/>
        </p:xfrm>
        <a:graphic>
          <a:graphicData uri="http://schemas.openxmlformats.org/drawingml/2006/table">
            <a:tbl>
              <a:tblPr/>
              <a:tblGrid>
                <a:gridCol w="3543300">
                  <a:extLst>
                    <a:ext uri="{9D8B030D-6E8A-4147-A177-3AD203B41FA5}">
                      <a16:colId xmlns:a16="http://schemas.microsoft.com/office/drawing/2014/main" val="3219341078"/>
                    </a:ext>
                  </a:extLst>
                </a:gridCol>
                <a:gridCol w="3543300">
                  <a:extLst>
                    <a:ext uri="{9D8B030D-6E8A-4147-A177-3AD203B41FA5}">
                      <a16:colId xmlns:a16="http://schemas.microsoft.com/office/drawing/2014/main" val="1496296335"/>
                    </a:ext>
                  </a:extLst>
                </a:gridCol>
              </a:tblGrid>
              <a:tr h="381000">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01: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1,1,1</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1,1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1,1</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02: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2,1,1</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1,2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2,1</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749709907"/>
                  </a:ext>
                </a:extLst>
              </a:tr>
              <a:tr h="381000">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03: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1,1,2</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1,1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1,2</a:t>
                      </a:r>
                    </a:p>
                  </a:txBody>
                  <a:tcPr horzOverflow="overflow">
                    <a:lnL cap="flat">
                      <a:noFill/>
                    </a:lnL>
                    <a:lnR>
                      <a:noFill/>
                    </a:lnR>
                    <a:lnT>
                      <a:noFill/>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04: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2,1,2</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1,2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2,2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76937272"/>
                  </a:ext>
                </a:extLst>
              </a:tr>
              <a:tr h="381000">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05: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1,2,1</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2,1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1,1</a:t>
                      </a:r>
                    </a:p>
                  </a:txBody>
                  <a:tcPr horzOverflow="overflow">
                    <a:lnL cap="flat">
                      <a:noFill/>
                    </a:lnL>
                    <a:lnR>
                      <a:noFill/>
                    </a:lnR>
                    <a:lnT>
                      <a:noFill/>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06: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2,2,1</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2,2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2,1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966739288"/>
                  </a:ext>
                </a:extLst>
              </a:tr>
              <a:tr h="381000">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07: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1,2,2</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2,1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1,2</a:t>
                      </a:r>
                    </a:p>
                  </a:txBody>
                  <a:tcPr horzOverflow="overflow">
                    <a:lnL cap="flat">
                      <a:noFill/>
                    </a:lnL>
                    <a:lnR>
                      <a:noFill/>
                    </a:lnR>
                    <a:lnT>
                      <a:noFill/>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08: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2,2,2</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2,2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2,2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956983226"/>
                  </a:ext>
                </a:extLst>
              </a:tr>
              <a:tr h="381000">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09:  </a:t>
                      </a:r>
                      <a:r>
                        <a:rPr kumimoji="0" lang="en-US" altLang="en-US" sz="1800" b="1" i="1" u="none" strike="noStrike" cap="none" normalizeH="0" baseline="0" smtClean="0">
                          <a:ln>
                            <a:noFill/>
                          </a:ln>
                          <a:solidFill>
                            <a:schemeClr val="tx1"/>
                          </a:solidFill>
                          <a:effectLst/>
                          <a:latin typeface="Arial" panose="020B0604020202020204" pitchFamily="34" charset="0"/>
                        </a:rPr>
                        <a:t>C</a:t>
                      </a:r>
                      <a:r>
                        <a:rPr kumimoji="0" lang="en-US" altLang="en-US" sz="1800" b="0" i="0" u="none" strike="noStrike" cap="none" normalizeH="0" baseline="-25000" smtClean="0">
                          <a:ln>
                            <a:noFill/>
                          </a:ln>
                          <a:solidFill>
                            <a:schemeClr val="tx1"/>
                          </a:solidFill>
                          <a:effectLst/>
                          <a:latin typeface="Arial" panose="020B0604020202020204" pitchFamily="34" charset="0"/>
                        </a:rPr>
                        <a:t>1,1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1,1,1</a:t>
                      </a:r>
                      <a:r>
                        <a:rPr kumimoji="0" lang="en-US" altLang="en-US" sz="1800" b="0" i="0" u="none" strike="noStrike" cap="none" normalizeH="0" baseline="0" smtClean="0">
                          <a:ln>
                            <a:noFill/>
                          </a:ln>
                          <a:solidFill>
                            <a:schemeClr val="tx1"/>
                          </a:solidFill>
                          <a:effectLst/>
                          <a:latin typeface="Arial" panose="020B0604020202020204" pitchFamily="34" charset="0"/>
                        </a:rPr>
                        <a:t> +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2,1,1</a:t>
                      </a:r>
                    </a:p>
                  </a:txBody>
                  <a:tcPr horzOverflow="overflow">
                    <a:lnL cap="flat">
                      <a:noFill/>
                    </a:lnL>
                    <a:lnR>
                      <a:noFill/>
                    </a:lnR>
                    <a:lnT>
                      <a:noFill/>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10:  </a:t>
                      </a:r>
                      <a:r>
                        <a:rPr kumimoji="0" lang="en-US" altLang="en-US" sz="1800" b="1" i="1" u="none" strike="noStrike" cap="none" normalizeH="0" baseline="0" smtClean="0">
                          <a:ln>
                            <a:noFill/>
                          </a:ln>
                          <a:solidFill>
                            <a:schemeClr val="tx1"/>
                          </a:solidFill>
                          <a:effectLst/>
                          <a:latin typeface="Arial" panose="020B0604020202020204" pitchFamily="34" charset="0"/>
                        </a:rPr>
                        <a:t>C</a:t>
                      </a:r>
                      <a:r>
                        <a:rPr kumimoji="0" lang="en-US" altLang="en-US" sz="1800" b="0" i="0" u="none" strike="noStrike" cap="none" normalizeH="0" baseline="-25000" smtClean="0">
                          <a:ln>
                            <a:noFill/>
                          </a:ln>
                          <a:solidFill>
                            <a:schemeClr val="tx1"/>
                          </a:solidFill>
                          <a:effectLst/>
                          <a:latin typeface="Arial" panose="020B0604020202020204" pitchFamily="34" charset="0"/>
                        </a:rPr>
                        <a:t>1,2</a:t>
                      </a:r>
                      <a:r>
                        <a:rPr kumimoji="0" lang="en-US" altLang="en-US" sz="1800" b="1" i="1" u="none" strike="noStrike" cap="none" normalizeH="0" baseline="0" smtClean="0">
                          <a:ln>
                            <a:noFill/>
                          </a:ln>
                          <a:solidFill>
                            <a:schemeClr val="tx1"/>
                          </a:solidFill>
                          <a:effectLst/>
                          <a:latin typeface="Arial" panose="020B0604020202020204" pitchFamily="34" charset="0"/>
                        </a:rPr>
                        <a:t>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1,1,2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2,1,2</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927022503"/>
                  </a:ext>
                </a:extLst>
              </a:tr>
              <a:tr h="381000">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11:  </a:t>
                      </a:r>
                      <a:r>
                        <a:rPr kumimoji="0" lang="en-US" altLang="en-US" sz="1800" b="1" i="1" u="none" strike="noStrike" cap="none" normalizeH="0" baseline="0" smtClean="0">
                          <a:ln>
                            <a:noFill/>
                          </a:ln>
                          <a:solidFill>
                            <a:schemeClr val="tx1"/>
                          </a:solidFill>
                          <a:effectLst/>
                          <a:latin typeface="Arial" panose="020B0604020202020204" pitchFamily="34" charset="0"/>
                        </a:rPr>
                        <a:t>C</a:t>
                      </a:r>
                      <a:r>
                        <a:rPr kumimoji="0" lang="en-US" altLang="en-US" sz="1800" b="0" i="0" u="none" strike="noStrike" cap="none" normalizeH="0" baseline="-25000" smtClean="0">
                          <a:ln>
                            <a:noFill/>
                          </a:ln>
                          <a:solidFill>
                            <a:schemeClr val="tx1"/>
                          </a:solidFill>
                          <a:effectLst/>
                          <a:latin typeface="Arial" panose="020B0604020202020204" pitchFamily="34" charset="0"/>
                        </a:rPr>
                        <a:t>2,1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1,2,1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2,2,1</a:t>
                      </a:r>
                    </a:p>
                  </a:txBody>
                  <a:tcPr horzOverflow="overflow">
                    <a:lnL cap="flat">
                      <a:noFill/>
                    </a:lnL>
                    <a:lnR>
                      <a:noFill/>
                    </a:lnR>
                    <a:lnT>
                      <a:noFill/>
                    </a:lnT>
                    <a:lnB cap="flat">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Task 12:  </a:t>
                      </a:r>
                      <a:r>
                        <a:rPr kumimoji="0" lang="en-US" altLang="en-US" sz="1800" b="1" i="1" u="none" strike="noStrike" cap="none" normalizeH="0" baseline="0" smtClean="0">
                          <a:ln>
                            <a:noFill/>
                          </a:ln>
                          <a:solidFill>
                            <a:schemeClr val="tx1"/>
                          </a:solidFill>
                          <a:effectLst/>
                          <a:latin typeface="Arial" panose="020B0604020202020204" pitchFamily="34" charset="0"/>
                        </a:rPr>
                        <a:t>C</a:t>
                      </a:r>
                      <a:r>
                        <a:rPr kumimoji="0" lang="en-US" altLang="en-US" sz="1800" b="0" i="0" u="none" strike="noStrike" cap="none" normalizeH="0" baseline="-25000" smtClean="0">
                          <a:ln>
                            <a:noFill/>
                          </a:ln>
                          <a:solidFill>
                            <a:schemeClr val="tx1"/>
                          </a:solidFill>
                          <a:effectLst/>
                          <a:latin typeface="Arial" panose="020B0604020202020204" pitchFamily="34" charset="0"/>
                        </a:rPr>
                        <a:t>2,,2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1,2,2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2,2,2</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2992245967"/>
                  </a:ext>
                </a:extLst>
              </a:tr>
            </a:tbl>
          </a:graphicData>
        </a:graphic>
      </p:graphicFrame>
    </p:spTree>
    <p:extLst>
      <p:ext uri="{BB962C8B-B14F-4D97-AF65-F5344CB8AC3E}">
        <p14:creationId xmlns:p14="http://schemas.microsoft.com/office/powerpoint/2010/main" val="267905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t>Decomposition Techniques </a:t>
            </a:r>
          </a:p>
        </p:txBody>
      </p:sp>
      <p:sp>
        <p:nvSpPr>
          <p:cNvPr id="26627" name="Rectangle 3"/>
          <p:cNvSpPr>
            <a:spLocks noGrp="1" noChangeArrowheads="1"/>
          </p:cNvSpPr>
          <p:nvPr>
            <p:ph idx="1"/>
          </p:nvPr>
        </p:nvSpPr>
        <p:spPr/>
        <p:txBody>
          <a:bodyPr>
            <a:normAutofit/>
          </a:bodyPr>
          <a:lstStyle/>
          <a:p>
            <a:pPr>
              <a:buFontTx/>
              <a:buNone/>
            </a:pPr>
            <a:r>
              <a:rPr lang="en-US" altLang="en-US"/>
              <a:t>	So how does one decompose a task into various subtasks? </a:t>
            </a:r>
          </a:p>
          <a:p>
            <a:pPr>
              <a:buFontTx/>
              <a:buNone/>
            </a:pPr>
            <a:r>
              <a:rPr lang="en-US" altLang="en-US"/>
              <a:t>	</a:t>
            </a:r>
          </a:p>
          <a:p>
            <a:pPr>
              <a:buFontTx/>
              <a:buNone/>
            </a:pPr>
            <a:r>
              <a:rPr lang="en-US" altLang="en-US"/>
              <a:t>	While there is no single recipe that works for all problems, we present a set of commonly used techniques that apply to broad classes of problems. These include: </a:t>
            </a:r>
          </a:p>
          <a:p>
            <a:pPr>
              <a:buFontTx/>
              <a:buNone/>
            </a:pPr>
            <a:endParaRPr lang="en-US" altLang="en-US"/>
          </a:p>
          <a:p>
            <a:pPr>
              <a:buFontTx/>
              <a:buNone/>
            </a:pPr>
            <a:r>
              <a:rPr lang="en-US" altLang="en-US"/>
              <a:t>•	recursive decomposition </a:t>
            </a:r>
          </a:p>
          <a:p>
            <a:pPr>
              <a:buFontTx/>
              <a:buNone/>
            </a:pPr>
            <a:r>
              <a:rPr lang="en-US" altLang="en-US"/>
              <a:t>•	data decomposition </a:t>
            </a:r>
          </a:p>
          <a:p>
            <a:pPr>
              <a:buFontTx/>
              <a:buNone/>
            </a:pPr>
            <a:r>
              <a:rPr lang="en-US" altLang="en-US"/>
              <a:t>•	exploratory decomposition </a:t>
            </a:r>
          </a:p>
          <a:p>
            <a:pPr>
              <a:buFontTx/>
              <a:buNone/>
            </a:pPr>
            <a:r>
              <a:rPr lang="en-US" altLang="en-US"/>
              <a:t>•	speculative decomposition </a:t>
            </a:r>
          </a:p>
          <a:p>
            <a:pPr>
              <a:buFontTx/>
              <a:buNone/>
            </a:pPr>
            <a:endParaRPr lang="en-US" altLang="en-US"/>
          </a:p>
        </p:txBody>
      </p:sp>
    </p:spTree>
    <p:extLst>
      <p:ext uri="{BB962C8B-B14F-4D97-AF65-F5344CB8AC3E}">
        <p14:creationId xmlns:p14="http://schemas.microsoft.com/office/powerpoint/2010/main" val="2295700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ltLang="en-US"/>
              <a:t>Intermediate Data Partitioning: Example </a:t>
            </a:r>
          </a:p>
        </p:txBody>
      </p:sp>
      <p:sp>
        <p:nvSpPr>
          <p:cNvPr id="57347" name="Rectangle 3"/>
          <p:cNvSpPr>
            <a:spLocks noGrp="1" noChangeArrowheads="1"/>
          </p:cNvSpPr>
          <p:nvPr>
            <p:ph type="body" sz="half" idx="1"/>
          </p:nvPr>
        </p:nvSpPr>
        <p:spPr>
          <a:xfrm>
            <a:off x="457200" y="1036638"/>
            <a:ext cx="8153400" cy="944562"/>
          </a:xfrm>
        </p:spPr>
        <p:txBody>
          <a:bodyPr/>
          <a:lstStyle/>
          <a:p>
            <a:pPr algn="just">
              <a:buFontTx/>
              <a:buNone/>
            </a:pPr>
            <a:r>
              <a:rPr lang="en-US" altLang="en-US"/>
              <a:t>	The task dependency graph for the decomposition (shown in previous foil) into 12 tasks is as follows: </a:t>
            </a:r>
          </a:p>
        </p:txBody>
      </p:sp>
      <p:pic>
        <p:nvPicPr>
          <p:cNvPr id="57348" name="Picture 4" descr="mmtd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600200" y="2514600"/>
            <a:ext cx="6399213" cy="12430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08653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The Owner Computes Rule </a:t>
            </a:r>
          </a:p>
        </p:txBody>
      </p:sp>
      <p:sp>
        <p:nvSpPr>
          <p:cNvPr id="58371" name="Rectangle 3"/>
          <p:cNvSpPr>
            <a:spLocks noGrp="1" noChangeArrowheads="1"/>
          </p:cNvSpPr>
          <p:nvPr>
            <p:ph idx="1"/>
          </p:nvPr>
        </p:nvSpPr>
        <p:spPr/>
        <p:txBody>
          <a:bodyPr/>
          <a:lstStyle/>
          <a:p>
            <a:r>
              <a:rPr lang="en-US" altLang="en-US"/>
              <a:t>The </a:t>
            </a:r>
            <a:r>
              <a:rPr lang="en-US" altLang="en-US" i="1"/>
              <a:t>Owner Computes Rule</a:t>
            </a:r>
            <a:r>
              <a:rPr lang="en-US" altLang="en-US"/>
              <a:t> generally states that the process assined a particular data item is responsible for all computation associated with it. </a:t>
            </a:r>
          </a:p>
          <a:p>
            <a:r>
              <a:rPr lang="en-US" altLang="en-US"/>
              <a:t>In the case of input data decomposition, the owner computes rule imples that all computations that use the input data are performed by the process. </a:t>
            </a:r>
          </a:p>
          <a:p>
            <a:r>
              <a:rPr lang="en-US" altLang="en-US"/>
              <a:t>In the case of output data decomposition, the owner computes rule implies that the output is computed by the process to which the output data is assigned. </a:t>
            </a:r>
          </a:p>
        </p:txBody>
      </p:sp>
    </p:spTree>
    <p:extLst>
      <p:ext uri="{BB962C8B-B14F-4D97-AF65-F5344CB8AC3E}">
        <p14:creationId xmlns:p14="http://schemas.microsoft.com/office/powerpoint/2010/main" val="1431855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Exploratory Decomposition </a:t>
            </a:r>
          </a:p>
        </p:txBody>
      </p:sp>
      <p:sp>
        <p:nvSpPr>
          <p:cNvPr id="59395" name="Rectangle 3"/>
          <p:cNvSpPr>
            <a:spLocks noGrp="1" noChangeArrowheads="1"/>
          </p:cNvSpPr>
          <p:nvPr>
            <p:ph idx="1"/>
          </p:nvPr>
        </p:nvSpPr>
        <p:spPr/>
        <p:txBody>
          <a:bodyPr/>
          <a:lstStyle/>
          <a:p>
            <a:pPr algn="just"/>
            <a:r>
              <a:rPr lang="en-US" altLang="en-US"/>
              <a:t>In many cases, the decomposition of the problem goes hand-in-hand with its execution. </a:t>
            </a:r>
          </a:p>
          <a:p>
            <a:pPr algn="just"/>
            <a:r>
              <a:rPr lang="en-US" altLang="en-US"/>
              <a:t>These problems typically involve the exploration (search) of a state space of solutions. </a:t>
            </a:r>
          </a:p>
          <a:p>
            <a:pPr algn="just"/>
            <a:r>
              <a:rPr lang="en-US" altLang="en-US"/>
              <a:t>Problems in this class include a variety of discrete optimization problems (0/1 integer programming, QAP, etc.), theorem proving, game playing, etc. </a:t>
            </a:r>
          </a:p>
        </p:txBody>
      </p:sp>
    </p:spTree>
    <p:extLst>
      <p:ext uri="{BB962C8B-B14F-4D97-AF65-F5344CB8AC3E}">
        <p14:creationId xmlns:p14="http://schemas.microsoft.com/office/powerpoint/2010/main" val="2137300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r>
              <a:rPr lang="en-US" altLang="en-US"/>
              <a:t>Exploratory Decomposition: Example </a:t>
            </a:r>
          </a:p>
        </p:txBody>
      </p:sp>
      <p:sp>
        <p:nvSpPr>
          <p:cNvPr id="60419" name="Rectangle 3"/>
          <p:cNvSpPr>
            <a:spLocks noGrp="1" noChangeArrowheads="1"/>
          </p:cNvSpPr>
          <p:nvPr>
            <p:ph type="body" sz="half" idx="1"/>
          </p:nvPr>
        </p:nvSpPr>
        <p:spPr>
          <a:xfrm>
            <a:off x="457200" y="1036638"/>
            <a:ext cx="8229600" cy="1173162"/>
          </a:xfrm>
        </p:spPr>
        <p:txBody>
          <a:bodyPr/>
          <a:lstStyle/>
          <a:p>
            <a:pPr>
              <a:buFontTx/>
              <a:buNone/>
            </a:pPr>
            <a:r>
              <a:rPr lang="en-US" altLang="en-US"/>
              <a:t>	A simple application of exploratory decomposition is in the solution to a 15 puzzle (a tile puzzle). We show a sequence of three moves that transform a given initial state (a) to desired final state (d). </a:t>
            </a:r>
          </a:p>
        </p:txBody>
      </p:sp>
      <p:pic>
        <p:nvPicPr>
          <p:cNvPr id="60420" name="Picture 4" descr="fiftee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92188" y="2743200"/>
            <a:ext cx="7313612" cy="1800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23" name="Rectangle 7"/>
          <p:cNvSpPr>
            <a:spLocks noChangeArrowheads="1"/>
          </p:cNvSpPr>
          <p:nvPr/>
        </p:nvSpPr>
        <p:spPr bwMode="auto">
          <a:xfrm>
            <a:off x="457200" y="4999038"/>
            <a:ext cx="8229600"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a:solidFill>
                  <a:schemeClr val="tx1"/>
                </a:solidFill>
                <a:latin typeface="Arial" panose="020B0604020202020204" pitchFamily="34" charset="0"/>
              </a:defRPr>
            </a:lvl1pPr>
            <a:lvl2pPr marL="742950" indent="-285750">
              <a:lnSpc>
                <a:spcPct val="120000"/>
              </a:lnSpc>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fontAlgn="base">
              <a:spcBef>
                <a:spcPct val="20000"/>
              </a:spcBef>
              <a:spcAft>
                <a:spcPct val="0"/>
              </a:spcAft>
              <a:buChar char="»"/>
              <a:defRPr>
                <a:solidFill>
                  <a:schemeClr val="tx1"/>
                </a:solidFill>
                <a:latin typeface="Arial" panose="020B0604020202020204" pitchFamily="34" charset="0"/>
              </a:defRPr>
            </a:lvl6pPr>
            <a:lvl7pPr marL="2971800" indent="-228600" fontAlgn="base">
              <a:spcBef>
                <a:spcPct val="20000"/>
              </a:spcBef>
              <a:spcAft>
                <a:spcPct val="0"/>
              </a:spcAft>
              <a:buChar char="»"/>
              <a:defRPr>
                <a:solidFill>
                  <a:schemeClr val="tx1"/>
                </a:solidFill>
                <a:latin typeface="Arial" panose="020B0604020202020204" pitchFamily="34" charset="0"/>
              </a:defRPr>
            </a:lvl7pPr>
            <a:lvl8pPr marL="3429000" indent="-228600" fontAlgn="base">
              <a:spcBef>
                <a:spcPct val="20000"/>
              </a:spcBef>
              <a:spcAft>
                <a:spcPct val="0"/>
              </a:spcAft>
              <a:buChar char="»"/>
              <a:defRPr>
                <a:solidFill>
                  <a:schemeClr val="tx1"/>
                </a:solidFill>
                <a:latin typeface="Arial" panose="020B0604020202020204" pitchFamily="34" charset="0"/>
              </a:defRPr>
            </a:lvl8pPr>
            <a:lvl9pPr marL="3886200" indent="-228600" fontAlgn="base">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2000"/>
              <a:t>	Of-course, the problem of computing the solution, in general, is much more difficult than in this simple example. </a:t>
            </a:r>
          </a:p>
        </p:txBody>
      </p:sp>
    </p:spTree>
    <p:extLst>
      <p:ext uri="{BB962C8B-B14F-4D97-AF65-F5344CB8AC3E}">
        <p14:creationId xmlns:p14="http://schemas.microsoft.com/office/powerpoint/2010/main" val="76318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en-US" altLang="en-US"/>
              <a:t>Exploratory Decomposition: Example </a:t>
            </a:r>
          </a:p>
        </p:txBody>
      </p:sp>
      <p:sp>
        <p:nvSpPr>
          <p:cNvPr id="61443" name="Rectangle 3"/>
          <p:cNvSpPr>
            <a:spLocks noGrp="1" noChangeArrowheads="1"/>
          </p:cNvSpPr>
          <p:nvPr>
            <p:ph type="body" sz="half" idx="1"/>
          </p:nvPr>
        </p:nvSpPr>
        <p:spPr>
          <a:xfrm>
            <a:off x="457200" y="1036638"/>
            <a:ext cx="8305800" cy="1401762"/>
          </a:xfrm>
        </p:spPr>
        <p:txBody>
          <a:bodyPr/>
          <a:lstStyle/>
          <a:p>
            <a:pPr>
              <a:buFontTx/>
              <a:buNone/>
            </a:pPr>
            <a:r>
              <a:rPr lang="en-US" altLang="en-US"/>
              <a:t>	The state space can be explored by generating various successor states of the current state and to view them as independent tasks. </a:t>
            </a:r>
          </a:p>
        </p:txBody>
      </p:sp>
      <p:pic>
        <p:nvPicPr>
          <p:cNvPr id="61444" name="Picture 4" descr="fifteen-tre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rot="5400000">
            <a:off x="2352675" y="-85725"/>
            <a:ext cx="4514850" cy="861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6662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en-US" altLang="en-US"/>
              <a:t>Exploratory Decomposition: Anomalous Computations </a:t>
            </a:r>
          </a:p>
        </p:txBody>
      </p:sp>
      <p:sp>
        <p:nvSpPr>
          <p:cNvPr id="62467" name="Rectangle 3"/>
          <p:cNvSpPr>
            <a:spLocks noGrp="1" noChangeArrowheads="1"/>
          </p:cNvSpPr>
          <p:nvPr>
            <p:ph type="body" sz="half" idx="1"/>
          </p:nvPr>
        </p:nvSpPr>
        <p:spPr>
          <a:xfrm>
            <a:off x="457200" y="1036638"/>
            <a:ext cx="8229600" cy="1858962"/>
          </a:xfrm>
        </p:spPr>
        <p:txBody>
          <a:bodyPr/>
          <a:lstStyle/>
          <a:p>
            <a:pPr algn="just"/>
            <a:r>
              <a:rPr lang="en-US" altLang="en-US"/>
              <a:t>In many instances of exploratory decomposition, the decomposition technique may change the amount of work done by the parallel formulation. </a:t>
            </a:r>
          </a:p>
          <a:p>
            <a:r>
              <a:rPr lang="en-US" altLang="en-US"/>
              <a:t>This change results in super- or sub-linear speedups. </a:t>
            </a:r>
          </a:p>
        </p:txBody>
      </p:sp>
      <p:pic>
        <p:nvPicPr>
          <p:cNvPr id="62468" name="Picture 4" descr="sps0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66800" y="3048000"/>
            <a:ext cx="7313613" cy="2754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071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Speculative Decomposition </a:t>
            </a:r>
          </a:p>
        </p:txBody>
      </p:sp>
      <p:sp>
        <p:nvSpPr>
          <p:cNvPr id="63491" name="Rectangle 3"/>
          <p:cNvSpPr>
            <a:spLocks noGrp="1" noChangeArrowheads="1"/>
          </p:cNvSpPr>
          <p:nvPr>
            <p:ph idx="1"/>
          </p:nvPr>
        </p:nvSpPr>
        <p:spPr/>
        <p:txBody>
          <a:bodyPr>
            <a:normAutofit/>
          </a:bodyPr>
          <a:lstStyle/>
          <a:p>
            <a:r>
              <a:rPr lang="en-US" altLang="en-US" dirty="0"/>
              <a:t>In some applications, dependencies between tasks are not known a-priori. </a:t>
            </a:r>
          </a:p>
          <a:p>
            <a:r>
              <a:rPr lang="en-US" altLang="en-US" dirty="0"/>
              <a:t>For such applications, it is impossible to identify independent tasks. </a:t>
            </a:r>
          </a:p>
          <a:p>
            <a:r>
              <a:rPr lang="en-US" altLang="en-US" dirty="0"/>
              <a:t>There are generally two approaches to dealing with such applications: </a:t>
            </a:r>
            <a:r>
              <a:rPr lang="en-US" altLang="en-US" b="1" dirty="0"/>
              <a:t>conservative approaches</a:t>
            </a:r>
            <a:r>
              <a:rPr lang="en-US" altLang="en-US" dirty="0"/>
              <a:t>, which identify independent tasks only when they are guaranteed to not have dependencies, and, </a:t>
            </a:r>
            <a:r>
              <a:rPr lang="en-US" altLang="en-US" b="1" dirty="0"/>
              <a:t>optimistic approaches</a:t>
            </a:r>
            <a:r>
              <a:rPr lang="en-US" altLang="en-US" dirty="0"/>
              <a:t>, which schedule tasks even when they may potentially be erroneous. </a:t>
            </a:r>
          </a:p>
          <a:p>
            <a:r>
              <a:rPr lang="en-US" altLang="en-US" dirty="0"/>
              <a:t>Conservative approaches may yield little concurrency and optimistic approaches may require roll-back mechanism in the case of an error. </a:t>
            </a:r>
          </a:p>
        </p:txBody>
      </p:sp>
    </p:spTree>
    <p:extLst>
      <p:ext uri="{BB962C8B-B14F-4D97-AF65-F5344CB8AC3E}">
        <p14:creationId xmlns:p14="http://schemas.microsoft.com/office/powerpoint/2010/main" val="814377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r>
              <a:rPr lang="en-US" altLang="en-US"/>
              <a:t>Speculative Decomposition: Example </a:t>
            </a:r>
          </a:p>
        </p:txBody>
      </p:sp>
      <p:sp>
        <p:nvSpPr>
          <p:cNvPr id="64515" name="Rectangle 3"/>
          <p:cNvSpPr>
            <a:spLocks noGrp="1" noChangeArrowheads="1"/>
          </p:cNvSpPr>
          <p:nvPr>
            <p:ph idx="1"/>
          </p:nvPr>
        </p:nvSpPr>
        <p:spPr/>
        <p:txBody>
          <a:bodyPr>
            <a:normAutofit fontScale="92500" lnSpcReduction="10000"/>
          </a:bodyPr>
          <a:lstStyle/>
          <a:p>
            <a:pPr>
              <a:lnSpc>
                <a:spcPct val="100000"/>
              </a:lnSpc>
              <a:buFontTx/>
              <a:buNone/>
            </a:pPr>
            <a:r>
              <a:rPr lang="en-US" altLang="en-US"/>
              <a:t>	A classic example of speculative decomposition is in discrete event simulation. </a:t>
            </a:r>
          </a:p>
          <a:p>
            <a:pPr>
              <a:lnSpc>
                <a:spcPct val="100000"/>
              </a:lnSpc>
            </a:pPr>
            <a:r>
              <a:rPr lang="en-US" altLang="en-US"/>
              <a:t>The central data structure in a discrete event simulation is a time-ordered event list. </a:t>
            </a:r>
          </a:p>
          <a:p>
            <a:pPr>
              <a:lnSpc>
                <a:spcPct val="100000"/>
              </a:lnSpc>
            </a:pPr>
            <a:r>
              <a:rPr lang="en-US" altLang="en-US"/>
              <a:t>Events are extracted precisely in time order, processed, and if required, resulting events are inserted back into the event list. </a:t>
            </a:r>
          </a:p>
          <a:p>
            <a:pPr>
              <a:lnSpc>
                <a:spcPct val="100000"/>
              </a:lnSpc>
            </a:pPr>
            <a:r>
              <a:rPr lang="en-US" altLang="en-US"/>
              <a:t>Consider your day today as a discrete event system - you get up, get ready, drive to work, work, eat lunch, work some more, drive back, eat dinner, and sleep. </a:t>
            </a:r>
          </a:p>
          <a:p>
            <a:pPr>
              <a:lnSpc>
                <a:spcPct val="100000"/>
              </a:lnSpc>
            </a:pPr>
            <a:r>
              <a:rPr lang="en-US" altLang="en-US"/>
              <a:t>Each of these events may be processed independently, however, in driving to work, you might meet with an unfortunate accident and not get to work at all. </a:t>
            </a:r>
          </a:p>
          <a:p>
            <a:pPr>
              <a:lnSpc>
                <a:spcPct val="100000"/>
              </a:lnSpc>
            </a:pPr>
            <a:r>
              <a:rPr lang="en-US" altLang="en-US"/>
              <a:t>Therefore, an optimistic scheduling of other events will have to be rolled back. </a:t>
            </a:r>
          </a:p>
          <a:p>
            <a:pPr>
              <a:lnSpc>
                <a:spcPct val="100000"/>
              </a:lnSpc>
            </a:pPr>
            <a:endParaRPr lang="en-US" altLang="en-US"/>
          </a:p>
        </p:txBody>
      </p:sp>
    </p:spTree>
    <p:extLst>
      <p:ext uri="{BB962C8B-B14F-4D97-AF65-F5344CB8AC3E}">
        <p14:creationId xmlns:p14="http://schemas.microsoft.com/office/powerpoint/2010/main" val="122187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ltLang="en-US"/>
              <a:t>Speculative Decomposition: Example </a:t>
            </a:r>
          </a:p>
        </p:txBody>
      </p:sp>
      <p:sp>
        <p:nvSpPr>
          <p:cNvPr id="65539" name="Rectangle 3"/>
          <p:cNvSpPr>
            <a:spLocks noGrp="1" noChangeArrowheads="1"/>
          </p:cNvSpPr>
          <p:nvPr>
            <p:ph type="body" sz="half" idx="1"/>
          </p:nvPr>
        </p:nvSpPr>
        <p:spPr>
          <a:xfrm>
            <a:off x="457200" y="1036638"/>
            <a:ext cx="8153400" cy="2239962"/>
          </a:xfrm>
        </p:spPr>
        <p:txBody>
          <a:bodyPr/>
          <a:lstStyle/>
          <a:p>
            <a:pPr algn="just">
              <a:buFontTx/>
              <a:buNone/>
            </a:pPr>
            <a:r>
              <a:rPr lang="en-US" altLang="en-US"/>
              <a:t>	Another example is the simulation of a network of nodes (for instance, an assembly line or a computer network through which packets pass). The task is to simulate the behavior of this network for various inputs and node delay parameters (note that networks may become unstable for certain values of service rates, queue sizes, etc.). </a:t>
            </a:r>
          </a:p>
        </p:txBody>
      </p:sp>
      <p:pic>
        <p:nvPicPr>
          <p:cNvPr id="65540" name="Picture 4" descr="des1"/>
          <p:cNvPicPr>
            <a:picLocks noGrp="1" noChangeAspect="1" noChangeArrowheads="1"/>
          </p:cNvPicPr>
          <p:nvPr>
            <p:ph sz="half" idx="2"/>
          </p:nvPr>
        </p:nvPicPr>
        <p:blipFill>
          <a:blip r:embed="rId2">
            <a:lum bright="-2000"/>
            <a:extLst>
              <a:ext uri="{28A0092B-C50C-407E-A947-70E740481C1C}">
                <a14:useLocalDpi xmlns:a14="http://schemas.microsoft.com/office/drawing/2010/main" val="0"/>
              </a:ext>
            </a:extLst>
          </a:blip>
          <a:srcRect/>
          <a:stretch>
            <a:fillRect/>
          </a:stretch>
        </p:blipFill>
        <p:spPr>
          <a:xfrm>
            <a:off x="990600" y="3581400"/>
            <a:ext cx="7313613" cy="2743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3105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Hybrid Decompositions </a:t>
            </a:r>
          </a:p>
        </p:txBody>
      </p:sp>
      <p:pic>
        <p:nvPicPr>
          <p:cNvPr id="66564" name="Picture 4" descr="minimumn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39800" y="4497388"/>
            <a:ext cx="7313613" cy="1751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6567" name="Rectangle 7"/>
          <p:cNvSpPr>
            <a:spLocks noChangeArrowheads="1"/>
          </p:cNvSpPr>
          <p:nvPr/>
        </p:nvSpPr>
        <p:spPr bwMode="auto">
          <a:xfrm>
            <a:off x="457200" y="1036638"/>
            <a:ext cx="8153400" cy="284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a:solidFill>
                  <a:schemeClr val="tx1"/>
                </a:solidFill>
                <a:latin typeface="Arial" panose="020B0604020202020204" pitchFamily="34" charset="0"/>
              </a:defRPr>
            </a:lvl1pPr>
            <a:lvl2pPr marL="742950" indent="-285750">
              <a:lnSpc>
                <a:spcPct val="120000"/>
              </a:lnSpc>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fontAlgn="base">
              <a:spcBef>
                <a:spcPct val="20000"/>
              </a:spcBef>
              <a:spcAft>
                <a:spcPct val="0"/>
              </a:spcAft>
              <a:buChar char="»"/>
              <a:defRPr>
                <a:solidFill>
                  <a:schemeClr val="tx1"/>
                </a:solidFill>
                <a:latin typeface="Arial" panose="020B0604020202020204" pitchFamily="34" charset="0"/>
              </a:defRPr>
            </a:lvl6pPr>
            <a:lvl7pPr marL="2971800" indent="-228600" fontAlgn="base">
              <a:spcBef>
                <a:spcPct val="20000"/>
              </a:spcBef>
              <a:spcAft>
                <a:spcPct val="0"/>
              </a:spcAft>
              <a:buChar char="»"/>
              <a:defRPr>
                <a:solidFill>
                  <a:schemeClr val="tx1"/>
                </a:solidFill>
                <a:latin typeface="Arial" panose="020B0604020202020204" pitchFamily="34" charset="0"/>
              </a:defRPr>
            </a:lvl7pPr>
            <a:lvl8pPr marL="3429000" indent="-228600" fontAlgn="base">
              <a:spcBef>
                <a:spcPct val="20000"/>
              </a:spcBef>
              <a:spcAft>
                <a:spcPct val="0"/>
              </a:spcAft>
              <a:buChar char="»"/>
              <a:defRPr>
                <a:solidFill>
                  <a:schemeClr val="tx1"/>
                </a:solidFill>
                <a:latin typeface="Arial" panose="020B0604020202020204" pitchFamily="34" charset="0"/>
              </a:defRPr>
            </a:lvl8pPr>
            <a:lvl9pPr marL="3886200" indent="-228600" fontAlgn="base">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a:t>	</a:t>
            </a:r>
            <a:r>
              <a:rPr lang="en-US" altLang="en-US" sz="2000"/>
              <a:t>Often, a mix of decomposition techniques is necessary for decomposing a problem. Consider the following examples: </a:t>
            </a:r>
          </a:p>
          <a:p>
            <a:r>
              <a:rPr lang="en-US" altLang="en-US"/>
              <a:t>In quicksort, recursive decomposition alone limits concurrency (Why?). A mix of data and recursive decompositions is more desirable. </a:t>
            </a:r>
          </a:p>
          <a:p>
            <a:r>
              <a:rPr lang="en-US" altLang="en-US"/>
              <a:t>In discrete event simulation, there might be concurrency in task processing. A mix of speculative decomposition and data decomposition may work well. </a:t>
            </a:r>
          </a:p>
          <a:p>
            <a:r>
              <a:rPr lang="en-US" altLang="en-US"/>
              <a:t>Even for simple problems like finding a minimum of a list of numbers, a mix of data and recursive decomposition works well.</a:t>
            </a:r>
            <a:r>
              <a:rPr lang="en-US" altLang="en-US" sz="2000"/>
              <a:t> </a:t>
            </a:r>
          </a:p>
        </p:txBody>
      </p:sp>
    </p:spTree>
    <p:extLst>
      <p:ext uri="{BB962C8B-B14F-4D97-AF65-F5344CB8AC3E}">
        <p14:creationId xmlns:p14="http://schemas.microsoft.com/office/powerpoint/2010/main" val="3327031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Recursive Decomposition </a:t>
            </a:r>
          </a:p>
        </p:txBody>
      </p:sp>
      <p:sp>
        <p:nvSpPr>
          <p:cNvPr id="27651" name="Rectangle 3"/>
          <p:cNvSpPr>
            <a:spLocks noGrp="1" noChangeArrowheads="1"/>
          </p:cNvSpPr>
          <p:nvPr>
            <p:ph idx="1"/>
          </p:nvPr>
        </p:nvSpPr>
        <p:spPr/>
        <p:txBody>
          <a:bodyPr/>
          <a:lstStyle/>
          <a:p>
            <a:r>
              <a:rPr lang="en-US" altLang="en-US"/>
              <a:t>Generally suited to problems that are solved using the divide-and-conquer strategy. </a:t>
            </a:r>
          </a:p>
          <a:p>
            <a:endParaRPr lang="en-US" altLang="en-US"/>
          </a:p>
          <a:p>
            <a:r>
              <a:rPr lang="en-US" altLang="en-US"/>
              <a:t>A given problem is first decomposed into a set of sub-problems. </a:t>
            </a:r>
          </a:p>
          <a:p>
            <a:endParaRPr lang="en-US" altLang="en-US"/>
          </a:p>
          <a:p>
            <a:r>
              <a:rPr lang="en-US" altLang="en-US"/>
              <a:t>These sub-problems are recursively decomposed further until a desired granularity is reached. </a:t>
            </a:r>
          </a:p>
          <a:p>
            <a:endParaRPr lang="en-US" altLang="en-US"/>
          </a:p>
          <a:p>
            <a:pPr>
              <a:buFontTx/>
              <a:buNone/>
            </a:pPr>
            <a:endParaRPr lang="en-US" altLang="en-US"/>
          </a:p>
        </p:txBody>
      </p:sp>
    </p:spTree>
    <p:extLst>
      <p:ext uri="{BB962C8B-B14F-4D97-AF65-F5344CB8AC3E}">
        <p14:creationId xmlns:p14="http://schemas.microsoft.com/office/powerpoint/2010/main" val="2772408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B38B-89BC-41E9-B368-C232B1E498D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B8596C9-EC0E-473B-9040-9141FE9619B6}"/>
              </a:ext>
            </a:extLst>
          </p:cNvPr>
          <p:cNvSpPr>
            <a:spLocks noGrp="1"/>
          </p:cNvSpPr>
          <p:nvPr>
            <p:ph idx="1"/>
          </p:nvPr>
        </p:nvSpPr>
        <p:spPr/>
        <p:txBody>
          <a:bodyPr>
            <a:normAutofit/>
          </a:bodyPr>
          <a:lstStyle/>
          <a:p>
            <a:pPr marL="457200" indent="-457200">
              <a:buClr>
                <a:schemeClr val="tx1"/>
              </a:buClr>
              <a:buFont typeface="+mj-lt"/>
              <a:buAutoNum type="arabicPeriod"/>
            </a:pPr>
            <a:r>
              <a:rPr lang="en-US" sz="1200" dirty="0"/>
              <a:t>https://www.cs.purdue.edu/homes/ayg/book/Slides/</a:t>
            </a:r>
          </a:p>
        </p:txBody>
      </p:sp>
      <p:sp>
        <p:nvSpPr>
          <p:cNvPr id="4" name="Footer Placeholder 3">
            <a:extLst>
              <a:ext uri="{FF2B5EF4-FFF2-40B4-BE49-F238E27FC236}">
                <a16:creationId xmlns:a16="http://schemas.microsoft.com/office/drawing/2014/main" id="{ABDF1654-BAB9-49DC-9764-066487724743}"/>
              </a:ext>
            </a:extLst>
          </p:cNvPr>
          <p:cNvSpPr>
            <a:spLocks noGrp="1"/>
          </p:cNvSpPr>
          <p:nvPr>
            <p:ph type="ftr" sz="quarter" idx="11"/>
          </p:nvPr>
        </p:nvSpPr>
        <p:spPr/>
        <p:txBody>
          <a:bodyPr/>
          <a:lstStyle/>
          <a:p>
            <a:pPr>
              <a:defRPr/>
            </a:pPr>
            <a:r>
              <a:rPr lang="en-US" altLang="en-US" smtClean="0">
                <a:solidFill>
                  <a:srgbClr val="000000"/>
                </a:solidFill>
              </a:rPr>
              <a:t>CS3006 - Spring 2024</a:t>
            </a:r>
            <a:endParaRPr lang="en-US" altLang="en-US" dirty="0">
              <a:solidFill>
                <a:srgbClr val="000000"/>
              </a:solidFill>
            </a:endParaRPr>
          </a:p>
        </p:txBody>
      </p:sp>
    </p:spTree>
    <p:extLst>
      <p:ext uri="{BB962C8B-B14F-4D97-AF65-F5344CB8AC3E}">
        <p14:creationId xmlns:p14="http://schemas.microsoft.com/office/powerpoint/2010/main" val="4055176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8"/>
          <p:cNvSpPr>
            <a:spLocks noGrp="1" noChangeArrowheads="1"/>
          </p:cNvSpPr>
          <p:nvPr>
            <p:ph type="title"/>
          </p:nvPr>
        </p:nvSpPr>
        <p:spPr/>
        <p:txBody>
          <a:bodyPr/>
          <a:lstStyle/>
          <a:p>
            <a:r>
              <a:rPr lang="en-US" altLang="en-US"/>
              <a:t>Recursive Decomposition: Example </a:t>
            </a:r>
          </a:p>
        </p:txBody>
      </p:sp>
      <p:sp>
        <p:nvSpPr>
          <p:cNvPr id="28681" name="Rectangle 9"/>
          <p:cNvSpPr>
            <a:spLocks noGrp="1" noChangeArrowheads="1"/>
          </p:cNvSpPr>
          <p:nvPr>
            <p:ph sz="quarter" idx="1"/>
          </p:nvPr>
        </p:nvSpPr>
        <p:spPr>
          <a:xfrm>
            <a:off x="457200" y="1036638"/>
            <a:ext cx="7772400" cy="944562"/>
          </a:xfrm>
        </p:spPr>
        <p:txBody>
          <a:bodyPr/>
          <a:lstStyle/>
          <a:p>
            <a:pPr>
              <a:buFontTx/>
              <a:buNone/>
            </a:pPr>
            <a:r>
              <a:rPr lang="en-US" altLang="en-US"/>
              <a:t>A classic example of a divide-and-conquer algorithm on which we</a:t>
            </a:r>
          </a:p>
          <a:p>
            <a:pPr>
              <a:buFontTx/>
              <a:buNone/>
            </a:pPr>
            <a:r>
              <a:rPr lang="en-US" altLang="en-US"/>
              <a:t>can apply recursive decomposition is Quicksort. </a:t>
            </a:r>
          </a:p>
        </p:txBody>
      </p:sp>
      <p:pic>
        <p:nvPicPr>
          <p:cNvPr id="28683" name="Picture 11" descr="qsort"/>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066800" y="2027238"/>
            <a:ext cx="7162800" cy="3382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82" name="Rectangle 10"/>
          <p:cNvSpPr>
            <a:spLocks noGrp="1" noChangeArrowheads="1"/>
          </p:cNvSpPr>
          <p:nvPr>
            <p:ph type="body" sz="half" idx="3"/>
          </p:nvPr>
        </p:nvSpPr>
        <p:spPr>
          <a:xfrm>
            <a:off x="457200" y="5562600"/>
            <a:ext cx="8229600" cy="1066800"/>
          </a:xfrm>
        </p:spPr>
        <p:txBody>
          <a:bodyPr>
            <a:normAutofit/>
          </a:bodyPr>
          <a:lstStyle/>
          <a:p>
            <a:pPr algn="just">
              <a:buFontTx/>
              <a:buNone/>
            </a:pPr>
            <a:r>
              <a:rPr lang="en-US" altLang="en-US" sz="1800"/>
              <a:t>	In this example, once the list has been partitioned around the pivot, each sublist can be processed concurrently (i.e., each sublist represents an independent subtask). This can be repeated recursively. </a:t>
            </a:r>
          </a:p>
        </p:txBody>
      </p:sp>
    </p:spTree>
    <p:extLst>
      <p:ext uri="{BB962C8B-B14F-4D97-AF65-F5344CB8AC3E}">
        <p14:creationId xmlns:p14="http://schemas.microsoft.com/office/powerpoint/2010/main" val="318038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Recursive Decomposition: Example </a:t>
            </a:r>
          </a:p>
        </p:txBody>
      </p:sp>
      <p:sp>
        <p:nvSpPr>
          <p:cNvPr id="32771" name="Rectangle 3"/>
          <p:cNvSpPr>
            <a:spLocks noGrp="1" noChangeArrowheads="1"/>
          </p:cNvSpPr>
          <p:nvPr>
            <p:ph idx="1"/>
          </p:nvPr>
        </p:nvSpPr>
        <p:spPr>
          <a:xfrm>
            <a:off x="457200" y="1036638"/>
            <a:ext cx="8229600" cy="2087562"/>
          </a:xfrm>
        </p:spPr>
        <p:txBody>
          <a:bodyPr>
            <a:normAutofit/>
          </a:bodyPr>
          <a:lstStyle/>
          <a:p>
            <a:pPr algn="just">
              <a:buFontTx/>
              <a:buNone/>
            </a:pPr>
            <a:r>
              <a:rPr lang="en-US" altLang="en-US"/>
              <a:t>	The problem of finding the minimum number in a given list (or indeed any other associative operation such as sum, AND, etc.) can be fashioned as a divide-and-conquer algorithm. The following algorithm illustrates this. </a:t>
            </a:r>
          </a:p>
          <a:p>
            <a:pPr algn="just">
              <a:buFontTx/>
              <a:buNone/>
            </a:pPr>
            <a:r>
              <a:rPr lang="en-US" altLang="en-US"/>
              <a:t>		We first start with a simple serial loop for computing the minimum entry in a given list: </a:t>
            </a:r>
          </a:p>
          <a:p>
            <a:pPr>
              <a:buFontTx/>
              <a:buNone/>
            </a:pPr>
            <a:endParaRPr lang="en-US" altLang="en-US"/>
          </a:p>
        </p:txBody>
      </p:sp>
      <p:sp>
        <p:nvSpPr>
          <p:cNvPr id="32772" name="Rectangle 4"/>
          <p:cNvSpPr>
            <a:spLocks noChangeArrowheads="1"/>
          </p:cNvSpPr>
          <p:nvPr/>
        </p:nvSpPr>
        <p:spPr bwMode="auto">
          <a:xfrm>
            <a:off x="457200" y="3429000"/>
            <a:ext cx="822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90000"/>
              </a:lnSpc>
              <a:buFontTx/>
              <a:buNone/>
            </a:pPr>
            <a:r>
              <a:rPr lang="en-US" altLang="en-US">
                <a:latin typeface="AvantGarde-Book" charset="0"/>
              </a:rPr>
              <a:t>	1. </a:t>
            </a:r>
            <a:r>
              <a:rPr lang="en-US" altLang="en-US" b="1">
                <a:latin typeface="AvantGarde-Demi" charset="0"/>
              </a:rPr>
              <a:t>procedure</a:t>
            </a:r>
            <a:r>
              <a:rPr lang="en-US" altLang="en-US">
                <a:latin typeface="AvantGarde-Demi" charset="0"/>
              </a:rPr>
              <a:t> </a:t>
            </a:r>
            <a:r>
              <a:rPr lang="en-US" altLang="en-US">
                <a:latin typeface="AvantGarde-Book" charset="0"/>
              </a:rPr>
              <a:t>SERIAL_MIN (</a:t>
            </a:r>
            <a:r>
              <a:rPr lang="en-US" altLang="en-US" i="1">
                <a:latin typeface="CMMI10" charset="0"/>
              </a:rPr>
              <a:t>A, n</a:t>
            </a:r>
            <a:r>
              <a:rPr lang="en-US" altLang="en-US">
                <a:latin typeface="AvantGarde-Book" charset="0"/>
              </a:rPr>
              <a:t>)	</a:t>
            </a:r>
          </a:p>
          <a:p>
            <a:pPr algn="just">
              <a:lnSpc>
                <a:spcPct val="90000"/>
              </a:lnSpc>
              <a:buFontTx/>
              <a:buNone/>
            </a:pPr>
            <a:r>
              <a:rPr lang="en-US" altLang="en-US">
                <a:latin typeface="AvantGarde-Book" charset="0"/>
              </a:rPr>
              <a:t>	2. </a:t>
            </a:r>
            <a:r>
              <a:rPr lang="en-US" altLang="en-US" b="1">
                <a:latin typeface="AvantGarde-Demi" charset="0"/>
              </a:rPr>
              <a:t>begin</a:t>
            </a:r>
          </a:p>
          <a:p>
            <a:pPr>
              <a:lnSpc>
                <a:spcPct val="90000"/>
              </a:lnSpc>
              <a:buFontTx/>
              <a:buNone/>
            </a:pPr>
            <a:r>
              <a:rPr lang="en-US" altLang="en-US">
                <a:latin typeface="AvantGarde-Book" charset="0"/>
              </a:rPr>
              <a:t>	3. </a:t>
            </a:r>
            <a:r>
              <a:rPr lang="en-US" altLang="en-US" i="1">
                <a:latin typeface="AvantGarde-BookOblique" charset="0"/>
              </a:rPr>
              <a:t>min </a:t>
            </a:r>
            <a:r>
              <a:rPr lang="en-US" altLang="en-US">
                <a:latin typeface="AvantGarde-Book" charset="0"/>
              </a:rPr>
              <a:t>= </a:t>
            </a:r>
            <a:r>
              <a:rPr lang="en-US" altLang="en-US">
                <a:latin typeface="CMMI10" charset="0"/>
              </a:rPr>
              <a:t>A</a:t>
            </a:r>
            <a:r>
              <a:rPr lang="en-US" altLang="en-US">
                <a:latin typeface="CMR10" charset="0"/>
              </a:rPr>
              <a:t>[0]</a:t>
            </a:r>
            <a:r>
              <a:rPr lang="en-US" altLang="en-US">
                <a:latin typeface="AvantGarde-Book" charset="0"/>
              </a:rPr>
              <a:t>;</a:t>
            </a:r>
          </a:p>
          <a:p>
            <a:pPr>
              <a:lnSpc>
                <a:spcPct val="90000"/>
              </a:lnSpc>
              <a:buFontTx/>
              <a:buNone/>
            </a:pPr>
            <a:r>
              <a:rPr lang="en-US" altLang="en-US">
                <a:latin typeface="AvantGarde-Book" charset="0"/>
              </a:rPr>
              <a:t>	4. </a:t>
            </a:r>
            <a:r>
              <a:rPr lang="en-US" altLang="en-US" b="1">
                <a:latin typeface="AvantGarde-Demi" charset="0"/>
              </a:rPr>
              <a:t>for</a:t>
            </a:r>
            <a:r>
              <a:rPr lang="en-US" altLang="en-US">
                <a:latin typeface="AvantGarde-Demi" charset="0"/>
              </a:rPr>
              <a:t> </a:t>
            </a:r>
            <a:r>
              <a:rPr lang="en-US" altLang="en-US" i="1">
                <a:latin typeface="CMMI10" charset="0"/>
              </a:rPr>
              <a:t>i</a:t>
            </a:r>
            <a:r>
              <a:rPr lang="en-US" altLang="en-US">
                <a:latin typeface="CMMI10" charset="0"/>
              </a:rPr>
              <a:t> </a:t>
            </a:r>
            <a:r>
              <a:rPr lang="en-US" altLang="en-US">
                <a:latin typeface="CMR10" charset="0"/>
              </a:rPr>
              <a:t>:= 1 </a:t>
            </a:r>
            <a:r>
              <a:rPr lang="en-US" altLang="en-US" b="1">
                <a:latin typeface="AvantGarde-Demi" charset="0"/>
              </a:rPr>
              <a:t>to</a:t>
            </a:r>
            <a:r>
              <a:rPr lang="en-US" altLang="en-US">
                <a:latin typeface="AvantGarde-Demi" charset="0"/>
              </a:rPr>
              <a:t> </a:t>
            </a:r>
            <a:r>
              <a:rPr lang="en-US" altLang="en-US" i="1">
                <a:latin typeface="CMMI10" charset="0"/>
              </a:rPr>
              <a:t>n </a:t>
            </a:r>
            <a:r>
              <a:rPr lang="en-US" altLang="en-US" i="1">
                <a:latin typeface="CMSY10" charset="0"/>
              </a:rPr>
              <a:t>− </a:t>
            </a:r>
            <a:r>
              <a:rPr lang="en-US" altLang="en-US">
                <a:latin typeface="CMR10" charset="0"/>
              </a:rPr>
              <a:t>1 </a:t>
            </a:r>
            <a:r>
              <a:rPr lang="en-US" altLang="en-US" b="1">
                <a:latin typeface="AvantGarde-Demi" charset="0"/>
              </a:rPr>
              <a:t>do</a:t>
            </a:r>
          </a:p>
          <a:p>
            <a:pPr>
              <a:lnSpc>
                <a:spcPct val="90000"/>
              </a:lnSpc>
              <a:buFontTx/>
              <a:buNone/>
            </a:pPr>
            <a:r>
              <a:rPr lang="en-US" altLang="en-US">
                <a:latin typeface="AvantGarde-Book" charset="0"/>
              </a:rPr>
              <a:t>	5. 		</a:t>
            </a:r>
            <a:r>
              <a:rPr lang="en-US" altLang="en-US" b="1">
                <a:latin typeface="AvantGarde-Demi" charset="0"/>
              </a:rPr>
              <a:t>if</a:t>
            </a:r>
            <a:r>
              <a:rPr lang="en-US" altLang="en-US">
                <a:latin typeface="AvantGarde-Demi" charset="0"/>
              </a:rPr>
              <a:t> </a:t>
            </a:r>
            <a:r>
              <a:rPr lang="en-US" altLang="en-US">
                <a:latin typeface="AvantGarde-Book" charset="0"/>
              </a:rPr>
              <a:t>(</a:t>
            </a:r>
            <a:r>
              <a:rPr lang="en-US" altLang="en-US" i="1">
                <a:latin typeface="CMMI10" charset="0"/>
              </a:rPr>
              <a:t>A</a:t>
            </a:r>
            <a:r>
              <a:rPr lang="en-US" altLang="en-US">
                <a:latin typeface="CMR10" charset="0"/>
              </a:rPr>
              <a:t>[</a:t>
            </a:r>
            <a:r>
              <a:rPr lang="en-US" altLang="en-US" i="1">
                <a:latin typeface="CMMI10" charset="0"/>
              </a:rPr>
              <a:t>i</a:t>
            </a:r>
            <a:r>
              <a:rPr lang="en-US" altLang="en-US">
                <a:latin typeface="CMR10" charset="0"/>
              </a:rPr>
              <a:t>] </a:t>
            </a:r>
            <a:r>
              <a:rPr lang="en-US" altLang="en-US">
                <a:latin typeface="CMMI10" charset="0"/>
              </a:rPr>
              <a:t>&lt; </a:t>
            </a:r>
            <a:r>
              <a:rPr lang="en-US" altLang="en-US" i="1">
                <a:latin typeface="AvantGarde-BookOblique" charset="0"/>
              </a:rPr>
              <a:t>min</a:t>
            </a:r>
            <a:r>
              <a:rPr lang="en-US" altLang="en-US">
                <a:latin typeface="AvantGarde-Book" charset="0"/>
              </a:rPr>
              <a:t>) </a:t>
            </a:r>
            <a:r>
              <a:rPr lang="en-US" altLang="en-US" i="1">
                <a:latin typeface="AvantGarde-BookOblique" charset="0"/>
              </a:rPr>
              <a:t>min </a:t>
            </a:r>
            <a:r>
              <a:rPr lang="en-US" altLang="en-US">
                <a:latin typeface="AvantGarde-Book" charset="0"/>
              </a:rPr>
              <a:t>:= </a:t>
            </a:r>
            <a:r>
              <a:rPr lang="en-US" altLang="en-US" i="1">
                <a:latin typeface="CMMI10" charset="0"/>
              </a:rPr>
              <a:t>A</a:t>
            </a:r>
            <a:r>
              <a:rPr lang="en-US" altLang="en-US">
                <a:latin typeface="CMR10" charset="0"/>
              </a:rPr>
              <a:t>[</a:t>
            </a:r>
            <a:r>
              <a:rPr lang="en-US" altLang="en-US" i="1">
                <a:latin typeface="CMMI10" charset="0"/>
              </a:rPr>
              <a:t>i</a:t>
            </a:r>
            <a:r>
              <a:rPr lang="en-US" altLang="en-US">
                <a:latin typeface="CMR10" charset="0"/>
              </a:rPr>
              <a:t>]</a:t>
            </a:r>
            <a:r>
              <a:rPr lang="en-US" altLang="en-US">
                <a:latin typeface="AvantGarde-Book" charset="0"/>
              </a:rPr>
              <a:t>;</a:t>
            </a:r>
          </a:p>
          <a:p>
            <a:pPr>
              <a:lnSpc>
                <a:spcPct val="90000"/>
              </a:lnSpc>
              <a:buFontTx/>
              <a:buNone/>
            </a:pPr>
            <a:r>
              <a:rPr lang="en-US" altLang="en-US">
                <a:latin typeface="AvantGarde-Book" charset="0"/>
              </a:rPr>
              <a:t>	6. </a:t>
            </a:r>
            <a:r>
              <a:rPr lang="en-US" altLang="en-US" b="1">
                <a:latin typeface="AvantGarde-Demi" charset="0"/>
              </a:rPr>
              <a:t>endfor</a:t>
            </a:r>
            <a:r>
              <a:rPr lang="en-US" altLang="en-US">
                <a:latin typeface="AvantGarde-Book" charset="0"/>
              </a:rPr>
              <a:t>;</a:t>
            </a:r>
          </a:p>
          <a:p>
            <a:pPr>
              <a:lnSpc>
                <a:spcPct val="90000"/>
              </a:lnSpc>
              <a:buFontTx/>
              <a:buNone/>
            </a:pPr>
            <a:r>
              <a:rPr lang="en-US" altLang="en-US">
                <a:latin typeface="AvantGarde-Book" charset="0"/>
              </a:rPr>
              <a:t>	7. </a:t>
            </a:r>
            <a:r>
              <a:rPr lang="en-US" altLang="en-US" b="1">
                <a:latin typeface="AvantGarde-Demi" charset="0"/>
              </a:rPr>
              <a:t>return</a:t>
            </a:r>
            <a:r>
              <a:rPr lang="en-US" altLang="en-US">
                <a:latin typeface="AvantGarde-Demi" charset="0"/>
              </a:rPr>
              <a:t> </a:t>
            </a:r>
            <a:r>
              <a:rPr lang="en-US" altLang="en-US" i="1">
                <a:latin typeface="AvantGarde-BookOblique" charset="0"/>
              </a:rPr>
              <a:t>min</a:t>
            </a:r>
            <a:r>
              <a:rPr lang="en-US" altLang="en-US">
                <a:latin typeface="AvantGarde-Book" charset="0"/>
              </a:rPr>
              <a:t>;</a:t>
            </a:r>
          </a:p>
          <a:p>
            <a:pPr>
              <a:lnSpc>
                <a:spcPct val="90000"/>
              </a:lnSpc>
              <a:buFontTx/>
              <a:buNone/>
            </a:pPr>
            <a:r>
              <a:rPr lang="en-US" altLang="en-US">
                <a:latin typeface="AvantGarde-Book" charset="0"/>
              </a:rPr>
              <a:t>	8. </a:t>
            </a:r>
            <a:r>
              <a:rPr lang="en-US" altLang="en-US" b="1">
                <a:latin typeface="AvantGarde-Demi" charset="0"/>
              </a:rPr>
              <a:t>end</a:t>
            </a:r>
            <a:r>
              <a:rPr lang="en-US" altLang="en-US">
                <a:latin typeface="AvantGarde-Demi" charset="0"/>
              </a:rPr>
              <a:t> </a:t>
            </a:r>
            <a:r>
              <a:rPr lang="en-US" altLang="en-US">
                <a:latin typeface="AvantGarde-Book" charset="0"/>
              </a:rPr>
              <a:t>SERIAL_MIN</a:t>
            </a:r>
            <a:endParaRPr lang="en-US" altLang="en-US"/>
          </a:p>
        </p:txBody>
      </p:sp>
    </p:spTree>
    <p:extLst>
      <p:ext uri="{BB962C8B-B14F-4D97-AF65-F5344CB8AC3E}">
        <p14:creationId xmlns:p14="http://schemas.microsoft.com/office/powerpoint/2010/main" val="121067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Recursive Decomposition: Example</a:t>
            </a:r>
          </a:p>
        </p:txBody>
      </p:sp>
      <p:sp>
        <p:nvSpPr>
          <p:cNvPr id="34819" name="Rectangle 3"/>
          <p:cNvSpPr>
            <a:spLocks noGrp="1" noChangeArrowheads="1"/>
          </p:cNvSpPr>
          <p:nvPr>
            <p:ph idx="1"/>
          </p:nvPr>
        </p:nvSpPr>
        <p:spPr>
          <a:xfrm>
            <a:off x="457200" y="1036638"/>
            <a:ext cx="8229600" cy="487362"/>
          </a:xfrm>
        </p:spPr>
        <p:txBody>
          <a:bodyPr/>
          <a:lstStyle/>
          <a:p>
            <a:pPr>
              <a:buFontTx/>
              <a:buNone/>
            </a:pPr>
            <a:r>
              <a:rPr lang="en-US" altLang="en-US"/>
              <a:t>	We can rewrite the loop as follows: </a:t>
            </a:r>
          </a:p>
          <a:p>
            <a:pPr>
              <a:buFontTx/>
              <a:buNone/>
            </a:pPr>
            <a:endParaRPr lang="en-US" altLang="en-US"/>
          </a:p>
          <a:p>
            <a:pPr>
              <a:buFontTx/>
              <a:buNone/>
            </a:pPr>
            <a:endParaRPr lang="en-US" altLang="en-US"/>
          </a:p>
        </p:txBody>
      </p:sp>
      <p:sp>
        <p:nvSpPr>
          <p:cNvPr id="34820" name="Rectangle 4"/>
          <p:cNvSpPr>
            <a:spLocks noChangeArrowheads="1"/>
          </p:cNvSpPr>
          <p:nvPr/>
        </p:nvSpPr>
        <p:spPr bwMode="auto">
          <a:xfrm>
            <a:off x="457200" y="16764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100000"/>
              </a:lnSpc>
              <a:buFontTx/>
              <a:buNone/>
            </a:pPr>
            <a:r>
              <a:rPr lang="en-US" altLang="en-US"/>
              <a:t>	1. </a:t>
            </a:r>
            <a:r>
              <a:rPr lang="en-US" altLang="en-US" b="1"/>
              <a:t>procedure</a:t>
            </a:r>
            <a:r>
              <a:rPr lang="en-US" altLang="en-US"/>
              <a:t> RECURSIVE_MIN (</a:t>
            </a:r>
            <a:r>
              <a:rPr lang="en-US" altLang="en-US" b="1" i="1"/>
              <a:t>A, n</a:t>
            </a:r>
            <a:r>
              <a:rPr lang="en-US" altLang="en-US"/>
              <a:t>) </a:t>
            </a:r>
            <a:br>
              <a:rPr lang="en-US" altLang="en-US"/>
            </a:br>
            <a:r>
              <a:rPr lang="en-US" altLang="en-US"/>
              <a:t>2. </a:t>
            </a:r>
            <a:r>
              <a:rPr lang="en-US" altLang="en-US" b="1"/>
              <a:t>begin</a:t>
            </a:r>
            <a:r>
              <a:rPr lang="en-US" altLang="en-US"/>
              <a:t> </a:t>
            </a:r>
            <a:br>
              <a:rPr lang="en-US" altLang="en-US"/>
            </a:br>
            <a:r>
              <a:rPr lang="en-US" altLang="en-US"/>
              <a:t>3. </a:t>
            </a:r>
            <a:r>
              <a:rPr lang="en-US" altLang="en-US" b="1"/>
              <a:t>if</a:t>
            </a:r>
            <a:r>
              <a:rPr lang="en-US" altLang="en-US"/>
              <a:t> ( </a:t>
            </a:r>
            <a:r>
              <a:rPr lang="en-US" altLang="en-US" b="1" i="1"/>
              <a:t>n </a:t>
            </a:r>
            <a:r>
              <a:rPr lang="en-US" altLang="en-US"/>
              <a:t>=</a:t>
            </a:r>
            <a:r>
              <a:rPr lang="en-US" altLang="en-US" i="1"/>
              <a:t> </a:t>
            </a:r>
            <a:r>
              <a:rPr lang="en-US" altLang="en-US"/>
              <a:t>1 ) </a:t>
            </a:r>
            <a:r>
              <a:rPr lang="en-US" altLang="en-US" b="1"/>
              <a:t>then</a:t>
            </a:r>
            <a:r>
              <a:rPr lang="en-US" altLang="en-US"/>
              <a:t> </a:t>
            </a:r>
            <a:br>
              <a:rPr lang="en-US" altLang="en-US"/>
            </a:br>
            <a:r>
              <a:rPr lang="en-US" altLang="en-US"/>
              <a:t>4. 	</a:t>
            </a:r>
            <a:r>
              <a:rPr lang="en-US" altLang="en-US" i="1"/>
              <a:t>min</a:t>
            </a:r>
            <a:r>
              <a:rPr lang="en-US" altLang="en-US"/>
              <a:t> := </a:t>
            </a:r>
            <a:r>
              <a:rPr lang="en-US" altLang="en-US" b="1" i="1"/>
              <a:t>A</a:t>
            </a:r>
            <a:r>
              <a:rPr lang="en-US" altLang="en-US"/>
              <a:t> [0]  ; </a:t>
            </a:r>
            <a:br>
              <a:rPr lang="en-US" altLang="en-US"/>
            </a:br>
            <a:r>
              <a:rPr lang="en-US" altLang="en-US"/>
              <a:t>5. </a:t>
            </a:r>
            <a:r>
              <a:rPr lang="en-US" altLang="en-US" b="1"/>
              <a:t>else</a:t>
            </a:r>
            <a:r>
              <a:rPr lang="en-US" altLang="en-US"/>
              <a:t> </a:t>
            </a:r>
            <a:br>
              <a:rPr lang="en-US" altLang="en-US"/>
            </a:br>
            <a:r>
              <a:rPr lang="en-US" altLang="en-US"/>
              <a:t>6. 	</a:t>
            </a:r>
            <a:r>
              <a:rPr lang="en-US" altLang="en-US" i="1"/>
              <a:t>lmin</a:t>
            </a:r>
            <a:r>
              <a:rPr lang="en-US" altLang="en-US"/>
              <a:t> := RECURSIVE_MIN ( </a:t>
            </a:r>
            <a:r>
              <a:rPr lang="en-US" altLang="en-US" b="1" i="1"/>
              <a:t>A</a:t>
            </a:r>
            <a:r>
              <a:rPr lang="en-US" altLang="en-US"/>
              <a:t>, </a:t>
            </a:r>
            <a:r>
              <a:rPr lang="en-US" altLang="en-US" b="1" i="1"/>
              <a:t>n/2</a:t>
            </a:r>
            <a:r>
              <a:rPr lang="en-US" altLang="en-US"/>
              <a:t> ); </a:t>
            </a:r>
            <a:br>
              <a:rPr lang="en-US" altLang="en-US"/>
            </a:br>
            <a:r>
              <a:rPr lang="en-US" altLang="en-US"/>
              <a:t>7. 	</a:t>
            </a:r>
            <a:r>
              <a:rPr lang="en-US" altLang="en-US" i="1"/>
              <a:t>rmin</a:t>
            </a:r>
            <a:r>
              <a:rPr lang="en-US" altLang="en-US"/>
              <a:t> := RECURSIVE_MIN (  &amp;(</a:t>
            </a:r>
            <a:r>
              <a:rPr lang="en-US" altLang="en-US" b="1" i="1"/>
              <a:t>A</a:t>
            </a:r>
            <a:r>
              <a:rPr lang="en-US" altLang="en-US"/>
              <a:t>[</a:t>
            </a:r>
            <a:r>
              <a:rPr lang="en-US" altLang="en-US" b="1"/>
              <a:t>n/2</a:t>
            </a:r>
            <a:r>
              <a:rPr lang="en-US" altLang="en-US"/>
              <a:t>]), </a:t>
            </a:r>
            <a:r>
              <a:rPr lang="en-US" altLang="en-US" b="1" i="1"/>
              <a:t>n - n/2</a:t>
            </a:r>
            <a:r>
              <a:rPr lang="en-US" altLang="en-US" b="1"/>
              <a:t> </a:t>
            </a:r>
            <a:r>
              <a:rPr lang="en-US" altLang="en-US"/>
              <a:t>); </a:t>
            </a:r>
            <a:br>
              <a:rPr lang="en-US" altLang="en-US"/>
            </a:br>
            <a:r>
              <a:rPr lang="en-US" altLang="en-US"/>
              <a:t>8. 	</a:t>
            </a:r>
            <a:r>
              <a:rPr lang="en-US" altLang="en-US" b="1"/>
              <a:t>if</a:t>
            </a:r>
            <a:r>
              <a:rPr lang="en-US" altLang="en-US"/>
              <a:t> (</a:t>
            </a:r>
            <a:r>
              <a:rPr lang="en-US" altLang="en-US" i="1"/>
              <a:t>lmin</a:t>
            </a:r>
            <a:r>
              <a:rPr lang="en-US" altLang="en-US"/>
              <a:t>  &lt; </a:t>
            </a:r>
            <a:r>
              <a:rPr lang="en-US" altLang="en-US" i="1"/>
              <a:t>rmin</a:t>
            </a:r>
            <a:r>
              <a:rPr lang="en-US" altLang="en-US"/>
              <a:t>) </a:t>
            </a:r>
            <a:r>
              <a:rPr lang="en-US" altLang="en-US" b="1"/>
              <a:t>then</a:t>
            </a:r>
            <a:r>
              <a:rPr lang="en-US" altLang="en-US"/>
              <a:t> </a:t>
            </a:r>
            <a:br>
              <a:rPr lang="en-US" altLang="en-US"/>
            </a:br>
            <a:r>
              <a:rPr lang="en-US" altLang="en-US"/>
              <a:t>9. 		</a:t>
            </a:r>
            <a:r>
              <a:rPr lang="en-US" altLang="en-US" i="1"/>
              <a:t>min</a:t>
            </a:r>
            <a:r>
              <a:rPr lang="en-US" altLang="en-US"/>
              <a:t> := </a:t>
            </a:r>
            <a:r>
              <a:rPr lang="en-US" altLang="en-US" i="1"/>
              <a:t>lmin</a:t>
            </a:r>
            <a:r>
              <a:rPr lang="en-US" altLang="en-US"/>
              <a:t>; </a:t>
            </a:r>
            <a:br>
              <a:rPr lang="en-US" altLang="en-US"/>
            </a:br>
            <a:r>
              <a:rPr lang="en-US" altLang="en-US"/>
              <a:t>10. 	</a:t>
            </a:r>
            <a:r>
              <a:rPr lang="en-US" altLang="en-US" b="1"/>
              <a:t>else</a:t>
            </a:r>
            <a:r>
              <a:rPr lang="en-US" altLang="en-US"/>
              <a:t> </a:t>
            </a:r>
            <a:br>
              <a:rPr lang="en-US" altLang="en-US"/>
            </a:br>
            <a:r>
              <a:rPr lang="en-US" altLang="en-US"/>
              <a:t>11. 		</a:t>
            </a:r>
            <a:r>
              <a:rPr lang="en-US" altLang="en-US" i="1"/>
              <a:t>min</a:t>
            </a:r>
            <a:r>
              <a:rPr lang="en-US" altLang="en-US"/>
              <a:t> := </a:t>
            </a:r>
            <a:r>
              <a:rPr lang="en-US" altLang="en-US" i="1"/>
              <a:t>rmin</a:t>
            </a:r>
            <a:r>
              <a:rPr lang="en-US" altLang="en-US"/>
              <a:t>; </a:t>
            </a:r>
            <a:br>
              <a:rPr lang="en-US" altLang="en-US"/>
            </a:br>
            <a:r>
              <a:rPr lang="en-US" altLang="en-US"/>
              <a:t>12. 	</a:t>
            </a:r>
            <a:r>
              <a:rPr lang="en-US" altLang="en-US" b="1"/>
              <a:t>endelse</a:t>
            </a:r>
            <a:r>
              <a:rPr lang="en-US" altLang="en-US"/>
              <a:t>; </a:t>
            </a:r>
            <a:br>
              <a:rPr lang="en-US" altLang="en-US"/>
            </a:br>
            <a:r>
              <a:rPr lang="en-US" altLang="en-US"/>
              <a:t>13. </a:t>
            </a:r>
            <a:r>
              <a:rPr lang="en-US" altLang="en-US" b="1"/>
              <a:t>endelse</a:t>
            </a:r>
            <a:r>
              <a:rPr lang="en-US" altLang="en-US"/>
              <a:t>; </a:t>
            </a:r>
            <a:br>
              <a:rPr lang="en-US" altLang="en-US"/>
            </a:br>
            <a:r>
              <a:rPr lang="en-US" altLang="en-US"/>
              <a:t>14. </a:t>
            </a:r>
            <a:r>
              <a:rPr lang="en-US" altLang="en-US" b="1"/>
              <a:t>return</a:t>
            </a:r>
            <a:r>
              <a:rPr lang="en-US" altLang="en-US"/>
              <a:t> </a:t>
            </a:r>
            <a:r>
              <a:rPr lang="en-US" altLang="en-US" i="1"/>
              <a:t>min</a:t>
            </a:r>
            <a:r>
              <a:rPr lang="en-US" altLang="en-US"/>
              <a:t>; </a:t>
            </a:r>
            <a:br>
              <a:rPr lang="en-US" altLang="en-US"/>
            </a:br>
            <a:r>
              <a:rPr lang="en-US" altLang="en-US"/>
              <a:t>15. </a:t>
            </a:r>
            <a:r>
              <a:rPr lang="en-US" altLang="en-US" b="1"/>
              <a:t>end</a:t>
            </a:r>
            <a:r>
              <a:rPr lang="en-US" altLang="en-US"/>
              <a:t> RECURSIVE_MIN </a:t>
            </a:r>
          </a:p>
          <a:p>
            <a:pPr>
              <a:buFontTx/>
              <a:buNone/>
            </a:pPr>
            <a:endParaRPr lang="en-US" altLang="en-US"/>
          </a:p>
          <a:p>
            <a:pPr>
              <a:buFontTx/>
              <a:buNone/>
            </a:pPr>
            <a:endParaRPr lang="en-US" altLang="en-US"/>
          </a:p>
        </p:txBody>
      </p:sp>
    </p:spTree>
    <p:extLst>
      <p:ext uri="{BB962C8B-B14F-4D97-AF65-F5344CB8AC3E}">
        <p14:creationId xmlns:p14="http://schemas.microsoft.com/office/powerpoint/2010/main" val="68706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Recursive Decomposition: Example</a:t>
            </a:r>
          </a:p>
        </p:txBody>
      </p:sp>
      <p:sp>
        <p:nvSpPr>
          <p:cNvPr id="35843" name="Rectangle 3"/>
          <p:cNvSpPr>
            <a:spLocks noGrp="1" noChangeArrowheads="1"/>
          </p:cNvSpPr>
          <p:nvPr>
            <p:ph type="body" sz="half" idx="1"/>
          </p:nvPr>
        </p:nvSpPr>
        <p:spPr>
          <a:xfrm>
            <a:off x="457200" y="1066800"/>
            <a:ext cx="8229600" cy="2392363"/>
          </a:xfrm>
        </p:spPr>
        <p:txBody>
          <a:bodyPr/>
          <a:lstStyle/>
          <a:p>
            <a:pPr algn="just">
              <a:buFontTx/>
              <a:buNone/>
            </a:pPr>
            <a:r>
              <a:rPr lang="en-US" altLang="en-US"/>
              <a:t>	The code in the previous foil can be decomposed naturally using a recursive decomposition strategy. We illustrate this with the following example of finding the minimum number in the set {4, 9, 1, 7, 8, 11, 2, 12}. The task dependency graph associated with this computation is as follows: </a:t>
            </a:r>
          </a:p>
        </p:txBody>
      </p:sp>
      <p:pic>
        <p:nvPicPr>
          <p:cNvPr id="35844" name="Picture 4" descr="minimumdq"/>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90600" y="3227388"/>
            <a:ext cx="6705600" cy="2259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312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Data Decomposition </a:t>
            </a:r>
          </a:p>
        </p:txBody>
      </p:sp>
      <p:sp>
        <p:nvSpPr>
          <p:cNvPr id="36867" name="Rectangle 3"/>
          <p:cNvSpPr>
            <a:spLocks noGrp="1" noChangeArrowheads="1"/>
          </p:cNvSpPr>
          <p:nvPr>
            <p:ph idx="1"/>
          </p:nvPr>
        </p:nvSpPr>
        <p:spPr/>
        <p:txBody>
          <a:bodyPr/>
          <a:lstStyle/>
          <a:p>
            <a:r>
              <a:rPr lang="en-US" altLang="en-US"/>
              <a:t>Identify the data on which computations are performed. </a:t>
            </a:r>
          </a:p>
          <a:p>
            <a:r>
              <a:rPr lang="en-US" altLang="en-US"/>
              <a:t>Partition this data across various tasks. </a:t>
            </a:r>
          </a:p>
          <a:p>
            <a:r>
              <a:rPr lang="en-US" altLang="en-US"/>
              <a:t>This partitioning induces a decomposition of the problem. </a:t>
            </a:r>
          </a:p>
          <a:p>
            <a:r>
              <a:rPr lang="en-US" altLang="en-US"/>
              <a:t>Data can be partitioned in various ways - this critically impacts performance of a parallel algorithm. </a:t>
            </a:r>
          </a:p>
        </p:txBody>
      </p:sp>
    </p:spTree>
    <p:extLst>
      <p:ext uri="{BB962C8B-B14F-4D97-AF65-F5344CB8AC3E}">
        <p14:creationId xmlns:p14="http://schemas.microsoft.com/office/powerpoint/2010/main" val="291654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altLang="en-US"/>
              <a:t>Data Decomposition: Output Data Decomposition </a:t>
            </a:r>
          </a:p>
        </p:txBody>
      </p:sp>
      <p:sp>
        <p:nvSpPr>
          <p:cNvPr id="37891" name="Rectangle 3"/>
          <p:cNvSpPr>
            <a:spLocks noGrp="1" noChangeArrowheads="1"/>
          </p:cNvSpPr>
          <p:nvPr>
            <p:ph idx="1"/>
          </p:nvPr>
        </p:nvSpPr>
        <p:spPr/>
        <p:txBody>
          <a:bodyPr/>
          <a:lstStyle/>
          <a:p>
            <a:r>
              <a:rPr lang="en-US" altLang="en-US"/>
              <a:t>Often, each element of the output can be computed independently of others (but simply as a function of the input). </a:t>
            </a:r>
          </a:p>
          <a:p>
            <a:r>
              <a:rPr lang="en-US" altLang="en-US"/>
              <a:t>A partition of the output across tasks decomposes the problem naturally. </a:t>
            </a:r>
          </a:p>
        </p:txBody>
      </p:sp>
    </p:spTree>
    <p:extLst>
      <p:ext uri="{BB962C8B-B14F-4D97-AF65-F5344CB8AC3E}">
        <p14:creationId xmlns:p14="http://schemas.microsoft.com/office/powerpoint/2010/main" val="375555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2892</TotalTime>
  <Words>884</Words>
  <Application>Microsoft Office PowerPoint</Application>
  <PresentationFormat>On-screen Show (4:3)</PresentationFormat>
  <Paragraphs>155</Paragraphs>
  <Slides>30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AvantGarde-Book</vt:lpstr>
      <vt:lpstr>AvantGarde-BookOblique</vt:lpstr>
      <vt:lpstr>AvantGarde-Demi</vt:lpstr>
      <vt:lpstr>Calibri</vt:lpstr>
      <vt:lpstr>Calibri Light</vt:lpstr>
      <vt:lpstr>CMMI10</vt:lpstr>
      <vt:lpstr>CMR10</vt:lpstr>
      <vt:lpstr>CMSY10</vt:lpstr>
      <vt:lpstr>Monotype Sorts</vt:lpstr>
      <vt:lpstr>Office Theme</vt:lpstr>
      <vt:lpstr>PowerPoint Presentation</vt:lpstr>
      <vt:lpstr>Decomposition Techniques </vt:lpstr>
      <vt:lpstr>Recursive Decomposition </vt:lpstr>
      <vt:lpstr>Recursive Decomposition: Example </vt:lpstr>
      <vt:lpstr>Recursive Decomposition: Example </vt:lpstr>
      <vt:lpstr>Recursive Decomposition: Example</vt:lpstr>
      <vt:lpstr>Recursive Decomposition: Example</vt:lpstr>
      <vt:lpstr>Data Decomposition </vt:lpstr>
      <vt:lpstr>Data Decomposition: Output Data Decomposition </vt:lpstr>
      <vt:lpstr>Output Data Decomposition: Example </vt:lpstr>
      <vt:lpstr>Output Data Decomposition: Example </vt:lpstr>
      <vt:lpstr>Output Data Decomposition: Example </vt:lpstr>
      <vt:lpstr>Output Data Decomposition: Example </vt:lpstr>
      <vt:lpstr>Input Data Partitioning </vt:lpstr>
      <vt:lpstr>Input Data Partitioning: Example </vt:lpstr>
      <vt:lpstr>Partitioning Input and Output Data </vt:lpstr>
      <vt:lpstr>Intermediate Data Partitioning </vt:lpstr>
      <vt:lpstr>Intermediate Data Partitioning: Example </vt:lpstr>
      <vt:lpstr>Intermediate Data Partitioning: Example </vt:lpstr>
      <vt:lpstr>Intermediate Data Partitioning: Example </vt:lpstr>
      <vt:lpstr>The Owner Computes Rule </vt:lpstr>
      <vt:lpstr>Exploratory Decomposition </vt:lpstr>
      <vt:lpstr>Exploratory Decomposition: Example </vt:lpstr>
      <vt:lpstr>Exploratory Decomposition: Example </vt:lpstr>
      <vt:lpstr>Exploratory Decomposition: Anomalous Computations </vt:lpstr>
      <vt:lpstr>Speculative Decomposition </vt:lpstr>
      <vt:lpstr>Speculative Decomposition: Example </vt:lpstr>
      <vt:lpstr>Speculative Decomposition: Example </vt:lpstr>
      <vt:lpstr>Hybrid Decompositions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CS416 – Parallel and Distributed Computing</dc:title>
  <dc:creator>Muhammad Husnain</dc:creator>
  <cp:lastModifiedBy>dell</cp:lastModifiedBy>
  <cp:revision>188</cp:revision>
  <dcterms:created xsi:type="dcterms:W3CDTF">2020-02-07T07:53:43Z</dcterms:created>
  <dcterms:modified xsi:type="dcterms:W3CDTF">2024-02-27T06:20:55Z</dcterms:modified>
</cp:coreProperties>
</file>