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6"/>
  </p:notesMasterIdLst>
  <p:sldIdLst>
    <p:sldId id="311" r:id="rId2"/>
    <p:sldId id="283" r:id="rId3"/>
    <p:sldId id="392" r:id="rId4"/>
    <p:sldId id="397" r:id="rId5"/>
    <p:sldId id="400" r:id="rId6"/>
    <p:sldId id="257" r:id="rId7"/>
    <p:sldId id="261" r:id="rId8"/>
    <p:sldId id="401" r:id="rId9"/>
    <p:sldId id="402" r:id="rId10"/>
    <p:sldId id="259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77044" autoAdjust="0"/>
  </p:normalViewPr>
  <p:slideViewPr>
    <p:cSldViewPr snapToGrid="0">
      <p:cViewPr varScale="1">
        <p:scale>
          <a:sx n="67" d="100"/>
          <a:sy n="67" d="100"/>
        </p:scale>
        <p:origin x="1973" y="67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4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Granularity: roughness (means consisting of small grains or particles)</a:t>
            </a:r>
          </a:p>
          <a:p>
            <a:r>
              <a:rPr lang="en-US" dirty="0"/>
              <a:t>Go to the previous slides for better illustration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4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previous slides for better illustration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410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924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91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041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63/27. Although max degree of concurrency is same (40 in both cases), average degree is different. So, shape of graph also effects degree of concurrency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099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Critical path length=sum of weights along critical path= 4,4,7,8</a:t>
            </a:r>
          </a:p>
          <a:p>
            <a:r>
              <a:rPr lang="en-US" dirty="0"/>
              <a:t>Average concurrency= 15/4,15/4, 2, 15/8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356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in dense matrix-vector diagram, all the tasks can be shown independent in dependency graph. Since originally there is only one copy of the vector </a:t>
            </a:r>
            <a:r>
              <a:rPr lang="en-US" i="1" dirty="0"/>
              <a:t>b</a:t>
            </a:r>
            <a:r>
              <a:rPr lang="en-US" dirty="0"/>
              <a:t>, tasks may have to send and receive messages for all of them to access the entire vector in the distributed-memory paradigm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671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all the tasks can be shown independent in dependency graph of matrix-vector multiplication. Since originally there is only one copy of the vector </a:t>
            </a:r>
            <a:r>
              <a:rPr lang="en-US" i="1" dirty="0"/>
              <a:t>b</a:t>
            </a:r>
            <a:r>
              <a:rPr lang="en-US" dirty="0"/>
              <a:t>, tasks may have to send and receive messages for all of them to access the entire vector in the distributed-memory paradigm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112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task is assigned computation of single element of output vector 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Furthermore, we make task(</a:t>
            </a:r>
            <a:r>
              <a:rPr lang="en-US" dirty="0" err="1"/>
              <a:t>i</a:t>
            </a:r>
            <a:r>
              <a:rPr lang="en-US" dirty="0"/>
              <a:t>) the owner of row A[</a:t>
            </a:r>
            <a:r>
              <a:rPr lang="en-US" dirty="0" err="1"/>
              <a:t>i</a:t>
            </a:r>
            <a:r>
              <a:rPr lang="en-US" dirty="0"/>
              <a:t>,*]  and input vector element b[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simple words: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Tasks: each task computes an entry of y[]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Assign </a:t>
            </a:r>
            <a:r>
              <a:rPr lang="en-US" dirty="0" err="1"/>
              <a:t>ith</a:t>
            </a:r>
            <a:r>
              <a:rPr lang="en-US" dirty="0"/>
              <a:t> row of A to Task </a:t>
            </a:r>
            <a:r>
              <a:rPr lang="en-US" dirty="0" err="1"/>
              <a:t>i</a:t>
            </a:r>
            <a:r>
              <a:rPr lang="en-US" dirty="0"/>
              <a:t>. Also assign b[</a:t>
            </a:r>
            <a:r>
              <a:rPr lang="en-US" dirty="0" err="1"/>
              <a:t>i</a:t>
            </a:r>
            <a:r>
              <a:rPr lang="en-US" dirty="0"/>
              <a:t>] to Task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73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15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parallel program must have several processes active and simultaneously working on different tasks to gain a significant speedup over the sequential program.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13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in 3.7 (b), Task 5 is assigned to P2?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039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749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is logical agent for computation over a physical processing element(processor).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4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2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is divided into tasks (chunks), could be of same and different size</a:t>
            </a:r>
          </a:p>
          <a:p>
            <a:r>
              <a:rPr lang="en-US" dirty="0"/>
              <a:t>We could use task dependency graph to explain decomposition e.g. adding 8 numbers using 4 processors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 of each y[</a:t>
            </a:r>
            <a:r>
              <a:rPr lang="en-US" dirty="0" err="1"/>
              <a:t>i</a:t>
            </a:r>
            <a:r>
              <a:rPr lang="en-US" dirty="0"/>
              <a:t>] is regarded as a single task.</a:t>
            </a:r>
          </a:p>
          <a:p>
            <a:r>
              <a:rPr lang="en-US" dirty="0"/>
              <a:t>Matrix multiplication rule: no. of columns in first matrix A should be equal to no. of rows in second b</a:t>
            </a:r>
          </a:p>
          <a:p>
            <a:r>
              <a:rPr lang="en-US" dirty="0"/>
              <a:t>Resulting matrix would have the no. of rows equivalent of first matrix and no. of columns of second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1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 of three y[</a:t>
            </a:r>
            <a:r>
              <a:rPr lang="en-US" dirty="0" err="1"/>
              <a:t>i</a:t>
            </a:r>
            <a:r>
              <a:rPr lang="en-US" dirty="0"/>
              <a:t>] entries is regarded as a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50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tasks may use data produced by other tasks and thus may need to wait for these tasks to finish execution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986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records are 10.</a:t>
            </a:r>
          </a:p>
          <a:p>
            <a:r>
              <a:rPr lang="en-US" dirty="0"/>
              <a:t>Select ID, model, year, color  from </a:t>
            </a:r>
            <a:r>
              <a:rPr lang="en-US" dirty="0" err="1"/>
              <a:t>dbtable</a:t>
            </a:r>
            <a:r>
              <a:rPr lang="en-US" dirty="0"/>
              <a:t> where model=‘civic’ and year=‘2001’ and (color=‘White’ OR color=‘Green’)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1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94C405-C099-4A05-B7BE-403C35754B12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E82C5E-D06F-4B00-9A3A-18807103E640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577FBB-2EEF-47F6-8163-F7DF5D774C73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100CDA-E096-41F2-BCE7-14EDB0393BBB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AB570B-A1C8-4409-A38A-43715CA94598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7DD09B-A6AE-4A97-95B7-1535466B6C73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13B0DE-1265-4171-BDCE-EE8FB8881571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5560D-F01B-4264-98D0-4975605AE23A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8B6AA935-2702-44D0-97BD-6510A4C2FCF2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753B88-4D4D-4980-9BFC-96929AA34A18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3B53B82B-ADF7-49CE-8C56-3FCC7961EF8B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36A77F-7EA6-4E8B-B123-7F1DD2DEFE7B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33D395-4C6D-48E7-B8FF-C08982EE8629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B78F63-C4D6-4A48-A74F-9553E562F2A7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E037A2-5698-4ADE-AF01-D77D31A9646A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D83FAE-A2EB-4A23-BC1D-0491A1DBE0CC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64A3C-8BFF-4E7E-8C95-56A43D6AB2BA}" type="datetime1">
              <a:rPr lang="en-US" altLang="en-US" smtClean="0">
                <a:solidFill>
                  <a:srgbClr val="000000"/>
                </a:solidFill>
              </a:rPr>
              <a:t>2/27/2024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320800"/>
            <a:ext cx="8229600" cy="4997450"/>
          </a:xfrm>
        </p:spPr>
        <p:txBody>
          <a:bodyPr>
            <a:normAutofit/>
          </a:bodyPr>
          <a:lstStyle/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b="1" dirty="0">
                <a:solidFill>
                  <a:srgbClr val="0070C0"/>
                </a:solidFill>
              </a:rPr>
              <a:t>Parallel and Distributed Computing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dirty="0">
                <a:solidFill>
                  <a:srgbClr val="0070C0"/>
                </a:solidFill>
              </a:rPr>
              <a:t>CS3006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28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Lecture 5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b="1" dirty="0">
                <a:solidFill>
                  <a:srgbClr val="FF0000"/>
                </a:solidFill>
              </a:rPr>
              <a:t>Parallel Algorithm Design Life Cycle</a:t>
            </a:r>
          </a:p>
          <a:p>
            <a:pPr marL="0" indent="0" algn="r">
              <a:buFont typeface="Monotype Sorts" pitchFamily="-84" charset="2"/>
              <a:buNone/>
              <a:defRPr/>
            </a:pPr>
            <a:endParaRPr lang="en-GB" sz="1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r>
              <a:rPr lang="en-GB" sz="1200" dirty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</p:spTree>
    <p:extLst>
      <p:ext uri="{BB962C8B-B14F-4D97-AF65-F5344CB8AC3E}">
        <p14:creationId xmlns:p14="http://schemas.microsoft.com/office/powerpoint/2010/main" val="271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>
            <a:extLst>
              <a:ext uri="{FF2B5EF4-FFF2-40B4-BE49-F238E27FC236}">
                <a16:creationId xmlns:a16="http://schemas.microsoft.com/office/drawing/2014/main" id="{7474BD13-8774-4490-9F2C-021304E80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0675"/>
            <a:ext cx="8683625" cy="607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F5A90B-85DC-4E6B-98BD-E750186F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CS3006 - Spring 2024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Granularity</a:t>
            </a:r>
          </a:p>
          <a:p>
            <a:r>
              <a:rPr lang="en-US" dirty="0"/>
              <a:t>The </a:t>
            </a:r>
            <a:r>
              <a:rPr lang="en-US" b="1" dirty="0"/>
              <a:t>number and sizes</a:t>
            </a:r>
            <a:r>
              <a:rPr lang="en-US" dirty="0"/>
              <a:t> of tasks into which a problem is decomposed determines the </a:t>
            </a:r>
            <a:r>
              <a:rPr lang="en-US" b="1" i="1" dirty="0"/>
              <a:t>granularity </a:t>
            </a:r>
            <a:r>
              <a:rPr lang="en-US" dirty="0"/>
              <a:t>of the decomposition</a:t>
            </a:r>
          </a:p>
          <a:p>
            <a:pPr lvl="1"/>
            <a:r>
              <a:rPr lang="en-US" dirty="0"/>
              <a:t>A decomposition into a large number of small tasks is called </a:t>
            </a:r>
            <a:r>
              <a:rPr lang="en-US" b="1" i="1" dirty="0"/>
              <a:t>fine-grained</a:t>
            </a:r>
          </a:p>
          <a:p>
            <a:pPr lvl="1"/>
            <a:r>
              <a:rPr lang="en-US" dirty="0"/>
              <a:t>A decomposition into a small number of large tasks is called </a:t>
            </a:r>
            <a:r>
              <a:rPr lang="en-US" b="1" i="1" dirty="0"/>
              <a:t>coarse-grained</a:t>
            </a:r>
          </a:p>
          <a:p>
            <a:r>
              <a:rPr lang="en-US" dirty="0"/>
              <a:t>For matrix-vector multiplication Figure 3.1 would usually be considered fine-grained </a:t>
            </a:r>
          </a:p>
          <a:p>
            <a:r>
              <a:rPr lang="en-US" dirty="0"/>
              <a:t>Figure 3.4 shows a coarse-grained decomposition as each tasks computes </a:t>
            </a:r>
            <a:r>
              <a:rPr lang="en-US" i="1" dirty="0"/>
              <a:t>n</a:t>
            </a:r>
            <a:r>
              <a:rPr lang="en-US" dirty="0"/>
              <a:t>/4 of the entries of the output vector of length </a:t>
            </a:r>
            <a:r>
              <a:rPr lang="en-US" i="1" dirty="0"/>
              <a:t>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75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Maximum Degree of Concurrency </a:t>
            </a:r>
          </a:p>
          <a:p>
            <a:r>
              <a:rPr lang="en-US" dirty="0"/>
              <a:t>The maximum number of tasks that can be executed simultaneously in a parallel program at any given time is known as its </a:t>
            </a:r>
            <a:r>
              <a:rPr lang="en-US" i="1" dirty="0"/>
              <a:t>maximum degree of concurrency</a:t>
            </a:r>
          </a:p>
          <a:p>
            <a:r>
              <a:rPr lang="en-US" dirty="0"/>
              <a:t>Usually, it is always less than total number of tasks due to dependencies.</a:t>
            </a:r>
          </a:p>
          <a:p>
            <a:r>
              <a:rPr lang="en-US" dirty="0"/>
              <a:t> E.g., max-degree of concurrency in the task-graphs of Figures 3.2 and 3.3 is 4.</a:t>
            </a:r>
          </a:p>
          <a:p>
            <a:r>
              <a:rPr lang="en-US" b="1" dirty="0"/>
              <a:t>Rule of thumb: </a:t>
            </a:r>
            <a:r>
              <a:rPr lang="en-US" dirty="0"/>
              <a:t>For task-dependency graphs that are trees, the maximum degree of concurrency </a:t>
            </a:r>
            <a:r>
              <a:rPr lang="en-US" b="1" dirty="0"/>
              <a:t>is always equal to the number of leaves in the tree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43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DDCE7-96C6-480E-8A61-56928529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28" y="1647427"/>
            <a:ext cx="6900618" cy="506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Determine Maximum Degree of Concurrency?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65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Average Degree of Concurrency </a:t>
            </a:r>
          </a:p>
          <a:p>
            <a:r>
              <a:rPr lang="en-US" dirty="0"/>
              <a:t>A relatively better measure for the performance of a parallel program</a:t>
            </a:r>
          </a:p>
          <a:p>
            <a:r>
              <a:rPr lang="en-US" dirty="0"/>
              <a:t>The average number of tasks that can run concurrently over the entire duration of execution of the program</a:t>
            </a:r>
          </a:p>
          <a:p>
            <a:r>
              <a:rPr lang="en-US" dirty="0"/>
              <a:t>The ratio of the </a:t>
            </a:r>
            <a:r>
              <a:rPr lang="en-US" b="1" i="1" dirty="0"/>
              <a:t>total amount of work</a:t>
            </a:r>
            <a:r>
              <a:rPr lang="en-US" dirty="0"/>
              <a:t> to the </a:t>
            </a:r>
            <a:r>
              <a:rPr lang="en-US" b="1" i="1" dirty="0"/>
              <a:t>critical-path length</a:t>
            </a:r>
          </a:p>
          <a:p>
            <a:pPr lvl="1"/>
            <a:r>
              <a:rPr lang="en-US" dirty="0"/>
              <a:t>So, what is the critical path in the graph</a:t>
            </a:r>
            <a:r>
              <a:rPr lang="en-US" b="1" dirty="0"/>
              <a:t>?</a:t>
            </a:r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88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Average Degree of Concurrency </a:t>
            </a:r>
          </a:p>
          <a:p>
            <a:r>
              <a:rPr lang="en-US" b="1" dirty="0"/>
              <a:t>Critical Path: </a:t>
            </a:r>
            <a:r>
              <a:rPr lang="en-US" dirty="0"/>
              <a:t>The longest directed path between any pair of start and finish nodes is known as the critical path.</a:t>
            </a:r>
            <a:r>
              <a:rPr lang="en-US" b="1" dirty="0"/>
              <a:t> </a:t>
            </a:r>
          </a:p>
          <a:p>
            <a:r>
              <a:rPr lang="en-US" b="1" dirty="0"/>
              <a:t>Critical Path Length</a:t>
            </a:r>
            <a:r>
              <a:rPr lang="en-US" b="1" i="1" dirty="0"/>
              <a:t>: </a:t>
            </a:r>
            <a:r>
              <a:rPr lang="en-US" dirty="0"/>
              <a:t>The sum of the weights of nodes along this path</a:t>
            </a:r>
          </a:p>
          <a:p>
            <a:pPr lvl="1"/>
            <a:r>
              <a:rPr lang="en-US" dirty="0"/>
              <a:t>the weight of a node is the size or the amount of work associated with the corresponding task.</a:t>
            </a:r>
          </a:p>
          <a:p>
            <a:r>
              <a:rPr lang="en-US" dirty="0"/>
              <a:t>A shorter critical path favors a higher average-degree of concurrency.</a:t>
            </a:r>
          </a:p>
          <a:p>
            <a:r>
              <a:rPr lang="en-US" dirty="0"/>
              <a:t>Both, maximum and average degree of concurrency increases as tasks become smaller(finer)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14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0D8D519B-40B0-4AA6-A3B0-E15DDF79F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0" y="1619841"/>
            <a:ext cx="8323551" cy="361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5522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Average Degree of Concurrency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Critical path lengths:</a:t>
            </a:r>
            <a:r>
              <a:rPr lang="en-US" sz="2000" dirty="0"/>
              <a:t> 27 and 34 </a:t>
            </a:r>
          </a:p>
          <a:p>
            <a:pPr marL="0" indent="0">
              <a:buNone/>
            </a:pPr>
            <a:r>
              <a:rPr lang="en-US" sz="2000" b="1" dirty="0"/>
              <a:t>Total amount of work:</a:t>
            </a:r>
            <a:r>
              <a:rPr lang="en-US" sz="2000" dirty="0"/>
              <a:t> 63 and 64</a:t>
            </a:r>
          </a:p>
          <a:p>
            <a:pPr marL="0" indent="0">
              <a:buNone/>
            </a:pPr>
            <a:r>
              <a:rPr lang="en-US" sz="2000" b="1" dirty="0"/>
              <a:t>Average degree of concurrency</a:t>
            </a:r>
            <a:r>
              <a:rPr lang="en-US" sz="2000" dirty="0"/>
              <a:t>: 2.33 and 1.88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64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DDCE7-96C6-480E-8A61-56928529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28" y="2171700"/>
            <a:ext cx="6900618" cy="4544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Determine critical path length and average-concurrency?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74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 Interact Graph</a:t>
            </a:r>
          </a:p>
          <a:p>
            <a:r>
              <a:rPr lang="en-US" dirty="0"/>
              <a:t>Depicts pattern of interaction between the tasks</a:t>
            </a:r>
          </a:p>
          <a:p>
            <a:r>
              <a:rPr lang="en-US" dirty="0"/>
              <a:t>Dependency graphs only show that how output of first task becomes input to the next level task.</a:t>
            </a:r>
          </a:p>
          <a:p>
            <a:r>
              <a:rPr lang="en-US" dirty="0"/>
              <a:t>But how the tasks interact with each other  to access distributed data is only depicted by task interaction graphs</a:t>
            </a:r>
          </a:p>
          <a:p>
            <a:r>
              <a:rPr lang="en-US" dirty="0"/>
              <a:t>The nodes in a task-interaction graph represent tasks</a:t>
            </a:r>
          </a:p>
          <a:p>
            <a:r>
              <a:rPr lang="en-US" dirty="0"/>
              <a:t>The edges connect tasks that interact with each other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72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 Interact Graph</a:t>
            </a:r>
          </a:p>
          <a:p>
            <a:r>
              <a:rPr lang="en-US" dirty="0"/>
              <a:t>The edges in a task interaction graph are usually </a:t>
            </a:r>
            <a:r>
              <a:rPr lang="en-US" b="1" dirty="0"/>
              <a:t>undirected</a:t>
            </a:r>
          </a:p>
          <a:p>
            <a:pPr lvl="1"/>
            <a:r>
              <a:rPr lang="en-US"/>
              <a:t>but </a:t>
            </a:r>
            <a:r>
              <a:rPr lang="en-US" dirty="0"/>
              <a:t>directed edges can be used to indicate the direction of flow of data, if it is unidirectional.</a:t>
            </a:r>
          </a:p>
          <a:p>
            <a:r>
              <a:rPr lang="en-US" dirty="0"/>
              <a:t>The edge-set of a task-interaction graph is usually a </a:t>
            </a:r>
            <a:r>
              <a:rPr lang="en-US" b="1" dirty="0"/>
              <a:t>superset</a:t>
            </a:r>
            <a:r>
              <a:rPr lang="en-US" dirty="0"/>
              <a:t> of the edge-set of the task-dependency graph</a:t>
            </a:r>
          </a:p>
          <a:p>
            <a:r>
              <a:rPr lang="en-US" dirty="0"/>
              <a:t>In database query processing example, the task-interaction graph is the </a:t>
            </a:r>
            <a:r>
              <a:rPr lang="en-US" b="1" dirty="0"/>
              <a:t>same</a:t>
            </a:r>
            <a:r>
              <a:rPr lang="en-US" dirty="0"/>
              <a:t> as the task-dependency graph. 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56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Quick Review </a:t>
            </a:r>
          </a:p>
          <a:p>
            <a:r>
              <a:rPr lang="en-US" altLang="en-US" dirty="0"/>
              <a:t>Parallel Algorithm Design Life Cycle</a:t>
            </a:r>
          </a:p>
          <a:p>
            <a:r>
              <a:rPr lang="en-US" altLang="en-US" dirty="0"/>
              <a:t>Tasks, Decomposition, and Task-dependency graphs</a:t>
            </a:r>
          </a:p>
          <a:p>
            <a:r>
              <a:rPr lang="en-US" altLang="en-US" dirty="0"/>
              <a:t>Granularity</a:t>
            </a:r>
          </a:p>
          <a:p>
            <a:pPr lvl="1"/>
            <a:r>
              <a:rPr lang="en-US" altLang="en-US" dirty="0"/>
              <a:t>Fine-grained</a:t>
            </a:r>
          </a:p>
          <a:p>
            <a:pPr lvl="1"/>
            <a:r>
              <a:rPr lang="en-US" altLang="en-US" dirty="0"/>
              <a:t>Coarse-grained</a:t>
            </a:r>
          </a:p>
          <a:p>
            <a:r>
              <a:rPr lang="en-US" altLang="en-US" dirty="0"/>
              <a:t>Concurrency</a:t>
            </a:r>
          </a:p>
          <a:p>
            <a:pPr lvl="1"/>
            <a:r>
              <a:rPr lang="en-US" altLang="en-US" dirty="0"/>
              <a:t>Max-degree of concurrency</a:t>
            </a:r>
          </a:p>
          <a:p>
            <a:pPr lvl="1"/>
            <a:r>
              <a:rPr lang="en-US" altLang="en-US" dirty="0"/>
              <a:t>Critical path length</a:t>
            </a:r>
          </a:p>
          <a:p>
            <a:pPr lvl="1"/>
            <a:r>
              <a:rPr lang="en-US" altLang="en-US" dirty="0"/>
              <a:t>Average-degree of concurrency</a:t>
            </a:r>
          </a:p>
          <a:p>
            <a:r>
              <a:rPr lang="en-US" altLang="en-US" dirty="0"/>
              <a:t>Task-interaction Diagrams</a:t>
            </a:r>
          </a:p>
          <a:p>
            <a:pPr lvl="1"/>
            <a:r>
              <a:rPr lang="en-US" altLang="en-US" dirty="0"/>
              <a:t>Processes and mapping</a:t>
            </a:r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endParaRPr lang="en-US" altLang="en-US" dirty="0"/>
          </a:p>
          <a:p>
            <a:pPr marL="0" indent="0" algn="just">
              <a:buNone/>
            </a:pPr>
            <a:endParaRPr lang="en-US" alt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48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3B878926-C00A-421A-B6D3-ACAC7F8D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00" y="1793276"/>
            <a:ext cx="8683625" cy="43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 Interact Graph (</a:t>
            </a:r>
            <a:r>
              <a:rPr lang="en-US" dirty="0"/>
              <a:t>Sparse-matrix multiplication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876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Processes and Mapping</a:t>
            </a:r>
          </a:p>
          <a:p>
            <a:r>
              <a:rPr lang="en-US" dirty="0"/>
              <a:t>Logical processing or computing agent that performs tasks is called </a:t>
            </a:r>
            <a:r>
              <a:rPr lang="en-US" b="1" dirty="0"/>
              <a:t>process</a:t>
            </a:r>
            <a:r>
              <a:rPr lang="en-US" dirty="0"/>
              <a:t>.</a:t>
            </a:r>
          </a:p>
          <a:p>
            <a:r>
              <a:rPr lang="en-US" dirty="0"/>
              <a:t>The mechanism by which tasks are assigned to processes for execution is called </a:t>
            </a:r>
            <a:r>
              <a:rPr lang="en-US" b="1" i="1" dirty="0"/>
              <a:t>mapping.</a:t>
            </a:r>
          </a:p>
          <a:p>
            <a:r>
              <a:rPr lang="en-US" dirty="0"/>
              <a:t>Multiple tasks can be mapped on a single process </a:t>
            </a:r>
            <a:endParaRPr lang="en-US" b="1" i="1" dirty="0"/>
          </a:p>
          <a:p>
            <a:r>
              <a:rPr lang="en-US" dirty="0"/>
              <a:t>Independent task should be mapped onto different processes</a:t>
            </a:r>
          </a:p>
          <a:p>
            <a:r>
              <a:rPr lang="en-US" dirty="0"/>
              <a:t>Map tasks with high mutual-interactions onto a single process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209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5F692957-5E38-4CED-879F-1328103C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" y="1755459"/>
            <a:ext cx="8683625" cy="45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Processes and Mapping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385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Processes and Processors</a:t>
            </a:r>
          </a:p>
          <a:p>
            <a:r>
              <a:rPr lang="en-US" b="1" dirty="0"/>
              <a:t>Processes </a:t>
            </a:r>
            <a:r>
              <a:rPr lang="en-US" dirty="0"/>
              <a:t>are logical computing agents that perform tasks</a:t>
            </a:r>
          </a:p>
          <a:p>
            <a:r>
              <a:rPr lang="en-US" b="1" dirty="0"/>
              <a:t>Processors</a:t>
            </a:r>
            <a:r>
              <a:rPr lang="en-US" dirty="0"/>
              <a:t> are the hardware units that physically perform computations</a:t>
            </a:r>
          </a:p>
          <a:p>
            <a:r>
              <a:rPr lang="en-US" dirty="0"/>
              <a:t>Depending on the problem, multiple processes can be mapped on a single processor</a:t>
            </a:r>
          </a:p>
          <a:p>
            <a:r>
              <a:rPr lang="en-US" dirty="0"/>
              <a:t>But, in most of the cases, there is one-to-one correspondence between processors and processes</a:t>
            </a:r>
          </a:p>
          <a:p>
            <a:r>
              <a:rPr lang="en-US" dirty="0"/>
              <a:t>So, we assume that there are as many processes as the number of physical CPUs on the parallel computer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214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38B-89BC-41E9-B368-C232B1E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96C9-EC0E-473B-9040-9141FE96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/>
              <a:t>https://www.cs.purdue.edu/homes/ayg/book/Slides/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1654-BAB9-49DC-9764-06648772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3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/>
              <a:t>Steps in Parallel Algorithm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Identification:</a:t>
            </a:r>
            <a:r>
              <a:rPr lang="en-US" altLang="en-US" dirty="0"/>
              <a:t> Identifying portions of the work that can be performed concurrently.</a:t>
            </a:r>
          </a:p>
          <a:p>
            <a:pPr marL="857250" lvl="1" indent="-457200"/>
            <a:r>
              <a:rPr lang="en-US" altLang="en-US" dirty="0"/>
              <a:t>Work-units are also known as tasks</a:t>
            </a:r>
          </a:p>
          <a:p>
            <a:pPr marL="857250" lvl="1" indent="-457200"/>
            <a:r>
              <a:rPr lang="en-US" altLang="en-US" dirty="0"/>
              <a:t>E.g., Initializing two mega-arrays are two tasks and can be performed in parallel  </a:t>
            </a:r>
            <a:endParaRPr lang="en-US" alt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Mapping: </a:t>
            </a:r>
            <a:r>
              <a:rPr lang="en-US" altLang="en-US" dirty="0"/>
              <a:t>The process of mapping concurrent pieces of the work or tasks onto multiple processes running in parallel.</a:t>
            </a:r>
          </a:p>
          <a:p>
            <a:pPr marL="857250" lvl="1" indent="-457200"/>
            <a:r>
              <a:rPr lang="en-US" altLang="en-US" dirty="0"/>
              <a:t>Multiple processes can be physically mapped  on a single processor.</a:t>
            </a:r>
          </a:p>
          <a:p>
            <a:pPr marL="400050" lvl="1" indent="0">
              <a:buNone/>
            </a:pP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5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 dirty="0"/>
              <a:t>Steps in Parallel Algorithm Design</a:t>
            </a:r>
            <a:endParaRPr lang="en-US" alt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en-US" b="1" dirty="0"/>
              <a:t>Data Partitioning:</a:t>
            </a:r>
            <a:r>
              <a:rPr lang="en-US" altLang="en-US" dirty="0"/>
              <a:t> Distributing the input, output, and intermediate data associated with the program.</a:t>
            </a:r>
            <a:endParaRPr lang="en-US" altLang="en-US" b="1" dirty="0"/>
          </a:p>
          <a:p>
            <a:pPr lvl="1" indent="-342900"/>
            <a:r>
              <a:rPr lang="en-US" altLang="en-US" dirty="0"/>
              <a:t>One way is to copy whole data at each processing node</a:t>
            </a:r>
          </a:p>
          <a:p>
            <a:pPr lvl="2" indent="-342900"/>
            <a:r>
              <a:rPr lang="en-US" altLang="en-US" dirty="0"/>
              <a:t>Memory challenges for huge-size problems</a:t>
            </a:r>
          </a:p>
          <a:p>
            <a:pPr marL="857250" lvl="1" indent="-457200"/>
            <a:r>
              <a:rPr lang="en-US" altLang="en-US" dirty="0"/>
              <a:t>Other way is to give fragments of data to each processing node</a:t>
            </a:r>
          </a:p>
          <a:p>
            <a:pPr marL="1257300" lvl="2" indent="-457200"/>
            <a:r>
              <a:rPr lang="en-US" altLang="en-US" dirty="0"/>
              <a:t>Communication overheads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en-US" b="1" dirty="0"/>
              <a:t>Defining Access Protocol</a:t>
            </a:r>
            <a:r>
              <a:rPr lang="en-US" altLang="en-US" dirty="0"/>
              <a:t>: Managing accesses to data shared by multiple processors (i.e., managing communication).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en-US" b="1" dirty="0"/>
              <a:t>Synchronizing</a:t>
            </a:r>
            <a:r>
              <a:rPr lang="en-US" altLang="en-US" dirty="0"/>
              <a:t> the processors at various stages of the parallel program execution.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8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/>
          </a:bodyPr>
          <a:lstStyle/>
          <a:p>
            <a:r>
              <a:rPr lang="en-US" b="1" dirty="0"/>
              <a:t>Decomposition: </a:t>
            </a:r>
          </a:p>
          <a:p>
            <a:pPr lvl="1"/>
            <a:r>
              <a:rPr lang="en-US" dirty="0"/>
              <a:t>The process of dividing a computation into smaller parts, some or all of which may potentially be executed in parallel.</a:t>
            </a:r>
          </a:p>
          <a:p>
            <a:r>
              <a:rPr lang="en-US" b="1" i="1" dirty="0"/>
              <a:t>Tasks</a:t>
            </a:r>
          </a:p>
          <a:p>
            <a:pPr lvl="1"/>
            <a:r>
              <a:rPr lang="en-US" b="1" dirty="0"/>
              <a:t>Programmer-defined units of computation </a:t>
            </a:r>
            <a:r>
              <a:rPr lang="en-US" dirty="0"/>
              <a:t>into which the main computation is subdivided by means of decomposition</a:t>
            </a:r>
          </a:p>
          <a:p>
            <a:pPr lvl="1"/>
            <a:r>
              <a:rPr lang="en-US" dirty="0"/>
              <a:t>Tasks can be of </a:t>
            </a:r>
            <a:r>
              <a:rPr lang="en-US" b="1" dirty="0"/>
              <a:t>arbitrary size</a:t>
            </a:r>
            <a:r>
              <a:rPr lang="en-US" dirty="0"/>
              <a:t>, but once defined, they are regarded as </a:t>
            </a:r>
            <a:r>
              <a:rPr lang="en-US" b="1" dirty="0"/>
              <a:t>indivisible units of computation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tasks into which a problem is decomposed may not all be of the same size</a:t>
            </a:r>
          </a:p>
          <a:p>
            <a:pPr lvl="1"/>
            <a:r>
              <a:rPr lang="en-US" dirty="0"/>
              <a:t>Simultaneous execution of multiple tasks is the key to reducing the time required to solve the entire problem.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8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>
            <a:extLst>
              <a:ext uri="{FF2B5EF4-FFF2-40B4-BE49-F238E27FC236}">
                <a16:creationId xmlns:a16="http://schemas.microsoft.com/office/drawing/2014/main" id="{885A35B9-09AC-433C-8AD5-A5D8E1EC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143000"/>
            <a:ext cx="868362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8768F9-FA2E-4CC1-9001-B809EED7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CS3006 - Spring 2024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>
            <a:extLst>
              <a:ext uri="{FF2B5EF4-FFF2-40B4-BE49-F238E27FC236}">
                <a16:creationId xmlns:a16="http://schemas.microsoft.com/office/drawing/2014/main" id="{87281F59-C661-417D-BDD5-B166F2FC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143000"/>
            <a:ext cx="8683625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58C6B9-4489-40FA-9C3E-ACAD0CB6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CS3006 - Spring 2024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en-US" dirty="0"/>
              <a:t>Principles of Parallel 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53" y="1335366"/>
            <a:ext cx="8440880" cy="49873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Task-Dependency Graph</a:t>
            </a:r>
          </a:p>
          <a:p>
            <a:r>
              <a:rPr lang="en-US" dirty="0"/>
              <a:t>The tasks in the previous examples are independent and can be performed in any sequence.</a:t>
            </a:r>
          </a:p>
          <a:p>
            <a:r>
              <a:rPr lang="en-US" dirty="0"/>
              <a:t>In most of the problems, there exist some sort of dependencies between the tasks.</a:t>
            </a:r>
          </a:p>
          <a:p>
            <a:r>
              <a:rPr lang="en-US" dirty="0"/>
              <a:t>An abstraction used to express such </a:t>
            </a:r>
            <a:r>
              <a:rPr lang="en-US" b="1" dirty="0"/>
              <a:t>dependencies</a:t>
            </a:r>
            <a:r>
              <a:rPr lang="en-US" dirty="0"/>
              <a:t> among tasks and their </a:t>
            </a:r>
            <a:r>
              <a:rPr lang="en-US" b="1" dirty="0"/>
              <a:t>relative order of execution</a:t>
            </a:r>
            <a:r>
              <a:rPr lang="en-US" dirty="0"/>
              <a:t> is known as a </a:t>
            </a:r>
            <a:r>
              <a:rPr lang="en-US" b="1" dirty="0"/>
              <a:t>task-dependency graph</a:t>
            </a:r>
          </a:p>
          <a:p>
            <a:r>
              <a:rPr lang="en-US" dirty="0"/>
              <a:t>It is a </a:t>
            </a:r>
            <a:r>
              <a:rPr lang="en-US" b="1" dirty="0"/>
              <a:t>directed acyclic graph</a:t>
            </a:r>
            <a:r>
              <a:rPr lang="en-US" dirty="0"/>
              <a:t> in which node are tasks and the directed edges indicate the dependencies between them</a:t>
            </a:r>
          </a:p>
          <a:p>
            <a:r>
              <a:rPr lang="en-US" dirty="0"/>
              <a:t>The task corresponding to a node can be executed when all tasks connected to this node by incoming edges have completed.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04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527C7B7F-A895-4318-AAB9-8EE959486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91886"/>
            <a:ext cx="8683625" cy="576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0C7E6F-CEC1-4688-B664-62C67A97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CS3006 - Spring 2024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</TotalTime>
  <Words>1657</Words>
  <Application>Microsoft Office PowerPoint</Application>
  <PresentationFormat>On-screen Show (4:3)</PresentationFormat>
  <Paragraphs>204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Monotype Sorts</vt:lpstr>
      <vt:lpstr>Wingdings 3</vt:lpstr>
      <vt:lpstr>1_Wisp</vt:lpstr>
      <vt:lpstr>PowerPoint Presentation</vt:lpstr>
      <vt:lpstr>Agenda</vt:lpstr>
      <vt:lpstr>Principles of Parallel Algorithm Design</vt:lpstr>
      <vt:lpstr>Principles of Parallel Algorithm Design</vt:lpstr>
      <vt:lpstr>Principles of Parallel Algorithm Design</vt:lpstr>
      <vt:lpstr>PowerPoint Presentation</vt:lpstr>
      <vt:lpstr>PowerPoint Presentation</vt:lpstr>
      <vt:lpstr>Principles of Parallel Algorithm Design</vt:lpstr>
      <vt:lpstr>PowerPoint Presentation</vt:lpstr>
      <vt:lpstr>PowerPoint Presentation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principles of Parallel Algorithm Design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– Parallel and Distributed Computing</dc:title>
  <dc:creator>Muhammad Husnain</dc:creator>
  <cp:lastModifiedBy>dell</cp:lastModifiedBy>
  <cp:revision>148</cp:revision>
  <dcterms:created xsi:type="dcterms:W3CDTF">2020-02-07T07:53:43Z</dcterms:created>
  <dcterms:modified xsi:type="dcterms:W3CDTF">2024-02-27T05:49:45Z</dcterms:modified>
</cp:coreProperties>
</file>