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4"/>
  </p:notesMasterIdLst>
  <p:sldIdLst>
    <p:sldId id="311" r:id="rId2"/>
    <p:sldId id="281" r:id="rId3"/>
    <p:sldId id="284" r:id="rId4"/>
    <p:sldId id="285" r:id="rId5"/>
    <p:sldId id="286" r:id="rId6"/>
    <p:sldId id="287" r:id="rId7"/>
    <p:sldId id="288" r:id="rId8"/>
    <p:sldId id="392" r:id="rId9"/>
    <p:sldId id="283" r:id="rId10"/>
    <p:sldId id="312" r:id="rId11"/>
    <p:sldId id="313" r:id="rId12"/>
    <p:sldId id="314" r:id="rId13"/>
    <p:sldId id="291" r:id="rId14"/>
    <p:sldId id="292" r:id="rId15"/>
    <p:sldId id="293" r:id="rId16"/>
    <p:sldId id="294" r:id="rId17"/>
    <p:sldId id="295" r:id="rId18"/>
    <p:sldId id="296" r:id="rId19"/>
    <p:sldId id="297" r:id="rId20"/>
    <p:sldId id="299" r:id="rId21"/>
    <p:sldId id="300" r:id="rId22"/>
    <p:sldId id="301" r:id="rId23"/>
    <p:sldId id="302" r:id="rId24"/>
    <p:sldId id="303" r:id="rId25"/>
    <p:sldId id="304" r:id="rId26"/>
    <p:sldId id="305" r:id="rId27"/>
    <p:sldId id="306" r:id="rId28"/>
    <p:sldId id="307" r:id="rId29"/>
    <p:sldId id="315" r:id="rId30"/>
    <p:sldId id="391" r:id="rId31"/>
    <p:sldId id="280" r:id="rId32"/>
    <p:sldId id="309"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87199" autoAdjust="0"/>
  </p:normalViewPr>
  <p:slideViewPr>
    <p:cSldViewPr snapToGrid="0">
      <p:cViewPr varScale="1">
        <p:scale>
          <a:sx n="101" d="100"/>
          <a:sy n="101" d="100"/>
        </p:scale>
        <p:origin x="1998" y="96"/>
      </p:cViewPr>
      <p:guideLst/>
    </p:cSldViewPr>
  </p:slideViewPr>
  <p:outlineViewPr>
    <p:cViewPr>
      <p:scale>
        <a:sx n="33" d="100"/>
        <a:sy n="33" d="100"/>
      </p:scale>
      <p:origin x="0" y="-12126"/>
    </p:cViewPr>
  </p:outlineViewPr>
  <p:notesTextViewPr>
    <p:cViewPr>
      <p:scale>
        <a:sx n="1" d="1"/>
        <a:sy n="1" d="1"/>
      </p:scale>
      <p:origin x="0" y="0"/>
    </p:cViewPr>
  </p:notesTextViewPr>
  <p:sorterViewPr>
    <p:cViewPr>
      <p:scale>
        <a:sx n="100" d="100"/>
        <a:sy n="100" d="100"/>
      </p:scale>
      <p:origin x="0" y="-3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F86A7654-4E2B-4822-BAE0-8BF48C8D095C}" type="datetimeFigureOut">
              <a:rPr lang="en-US" smtClean="0"/>
              <a:t>1/24/2024</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D701400-B431-4047-89AC-DA61F7C3E04A}" type="slidenum">
              <a:rPr lang="en-US" smtClean="0"/>
              <a:t>‹#›</a:t>
            </a:fld>
            <a:endParaRPr lang="en-US" dirty="0"/>
          </a:p>
        </p:txBody>
      </p:sp>
    </p:spTree>
    <p:extLst>
      <p:ext uri="{BB962C8B-B14F-4D97-AF65-F5344CB8AC3E}">
        <p14:creationId xmlns:p14="http://schemas.microsoft.com/office/powerpoint/2010/main" val="7663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a:t>
            </a:fld>
            <a:endParaRPr lang="en-US" altLang="en-US"/>
          </a:p>
        </p:txBody>
      </p:sp>
    </p:spTree>
    <p:extLst>
      <p:ext uri="{BB962C8B-B14F-4D97-AF65-F5344CB8AC3E}">
        <p14:creationId xmlns:p14="http://schemas.microsoft.com/office/powerpoint/2010/main" val="3727846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Parallel Overhead:</a:t>
            </a:r>
          </a:p>
          <a:p>
            <a:r>
              <a:rPr lang="en-US" b="0" i="0" dirty="0">
                <a:solidFill>
                  <a:srgbClr val="202124"/>
                </a:solidFill>
                <a:effectLst/>
                <a:latin typeface="arial" panose="020B0604020202020204" pitchFamily="34" charset="0"/>
              </a:rPr>
              <a:t>The amount of time required to coordinate </a:t>
            </a:r>
            <a:r>
              <a:rPr lang="en-US" b="1" i="0" dirty="0">
                <a:solidFill>
                  <a:srgbClr val="202124"/>
                </a:solidFill>
                <a:effectLst/>
                <a:latin typeface="arial" panose="020B0604020202020204" pitchFamily="34" charset="0"/>
              </a:rPr>
              <a:t>parallel</a:t>
            </a:r>
            <a:r>
              <a:rPr lang="en-US" b="0" i="0" dirty="0">
                <a:solidFill>
                  <a:srgbClr val="202124"/>
                </a:solidFill>
                <a:effectLst/>
                <a:latin typeface="arial" panose="020B0604020202020204" pitchFamily="34" charset="0"/>
              </a:rPr>
              <a:t> tasks, as opposed to doing useful work. </a:t>
            </a:r>
            <a:r>
              <a:rPr lang="en-US" b="1" i="0" dirty="0">
                <a:solidFill>
                  <a:srgbClr val="202124"/>
                </a:solidFill>
                <a:effectLst/>
                <a:latin typeface="arial" panose="020B0604020202020204" pitchFamily="34" charset="0"/>
              </a:rPr>
              <a:t>Parallel overhead</a:t>
            </a:r>
            <a:r>
              <a:rPr lang="en-US" b="0" i="0" dirty="0">
                <a:solidFill>
                  <a:srgbClr val="202124"/>
                </a:solidFill>
                <a:effectLst/>
                <a:latin typeface="arial" panose="020B0604020202020204" pitchFamily="34" charset="0"/>
              </a:rPr>
              <a:t> can include factors such as: Task start-up time. Synchronizations.</a:t>
            </a:r>
            <a:endParaRPr lang="en-PK" dirty="0"/>
          </a:p>
        </p:txBody>
      </p:sp>
      <p:sp>
        <p:nvSpPr>
          <p:cNvPr id="4" name="Slide Number Placeholder 3"/>
          <p:cNvSpPr>
            <a:spLocks noGrp="1"/>
          </p:cNvSpPr>
          <p:nvPr>
            <p:ph type="sldNum" sz="quarter" idx="5"/>
          </p:nvPr>
        </p:nvSpPr>
        <p:spPr/>
        <p:txBody>
          <a:bodyPr/>
          <a:lstStyle/>
          <a:p>
            <a:fld id="{1D701400-B431-4047-89AC-DA61F7C3E04A}" type="slidenum">
              <a:rPr lang="en-US" smtClean="0"/>
              <a:t>11</a:t>
            </a:fld>
            <a:endParaRPr lang="en-US" dirty="0"/>
          </a:p>
        </p:txBody>
      </p:sp>
    </p:spTree>
    <p:extLst>
      <p:ext uri="{BB962C8B-B14F-4D97-AF65-F5344CB8AC3E}">
        <p14:creationId xmlns:p14="http://schemas.microsoft.com/office/powerpoint/2010/main" val="396467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812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14</a:t>
            </a:fld>
            <a:endParaRPr lang="en-US" dirty="0"/>
          </a:p>
        </p:txBody>
      </p:sp>
    </p:spTree>
    <p:extLst>
      <p:ext uri="{BB962C8B-B14F-4D97-AF65-F5344CB8AC3E}">
        <p14:creationId xmlns:p14="http://schemas.microsoft.com/office/powerpoint/2010/main" val="3355845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15</a:t>
            </a:fld>
            <a:endParaRPr lang="en-US" dirty="0"/>
          </a:p>
        </p:txBody>
      </p:sp>
    </p:spTree>
    <p:extLst>
      <p:ext uri="{BB962C8B-B14F-4D97-AF65-F5344CB8AC3E}">
        <p14:creationId xmlns:p14="http://schemas.microsoft.com/office/powerpoint/2010/main" val="367153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Pentium-II supports 12 stage pipelining and Pentium 4 supports 20 stage pipelining at 2.0 GHz</a:t>
            </a:r>
          </a:p>
        </p:txBody>
      </p:sp>
      <p:sp>
        <p:nvSpPr>
          <p:cNvPr id="4" name="Slide Number Placeholder 3"/>
          <p:cNvSpPr>
            <a:spLocks noGrp="1"/>
          </p:cNvSpPr>
          <p:nvPr>
            <p:ph type="sldNum" sz="quarter" idx="10"/>
          </p:nvPr>
        </p:nvSpPr>
        <p:spPr/>
        <p:txBody>
          <a:bodyPr/>
          <a:lstStyle/>
          <a:p>
            <a:fld id="{1D701400-B431-4047-89AC-DA61F7C3E04A}" type="slidenum">
              <a:rPr lang="en-US" smtClean="0"/>
              <a:t>16</a:t>
            </a:fld>
            <a:endParaRPr lang="en-US" dirty="0"/>
          </a:p>
        </p:txBody>
      </p:sp>
    </p:spTree>
    <p:extLst>
      <p:ext uri="{BB962C8B-B14F-4D97-AF65-F5344CB8AC3E}">
        <p14:creationId xmlns:p14="http://schemas.microsoft.com/office/powerpoint/2010/main" val="270621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17</a:t>
            </a:fld>
            <a:endParaRPr lang="en-US" dirty="0"/>
          </a:p>
        </p:txBody>
      </p:sp>
    </p:spTree>
    <p:extLst>
      <p:ext uri="{BB962C8B-B14F-4D97-AF65-F5344CB8AC3E}">
        <p14:creationId xmlns:p14="http://schemas.microsoft.com/office/powerpoint/2010/main" val="292122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18</a:t>
            </a:fld>
            <a:endParaRPr lang="en-US" dirty="0"/>
          </a:p>
        </p:txBody>
      </p:sp>
    </p:spTree>
    <p:extLst>
      <p:ext uri="{BB962C8B-B14F-4D97-AF65-F5344CB8AC3E}">
        <p14:creationId xmlns:p14="http://schemas.microsoft.com/office/powerpoint/2010/main" val="127930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Pentium-II supports 12 stage pipelining and Pentium 4 supports 20 stage pipelining at 2.0 GHz</a:t>
            </a:r>
          </a:p>
          <a:p>
            <a:r>
              <a:rPr lang="en-US"/>
              <a:t>Branch </a:t>
            </a:r>
            <a:r>
              <a:rPr lang="en-US" dirty="0"/>
              <a:t>prediction issues occurs as you increase pipelining.</a:t>
            </a:r>
          </a:p>
          <a:p>
            <a:r>
              <a:rPr lang="en-US" dirty="0"/>
              <a:t>Super-scaler executions: the ability of the processor to issue multiple instructions in same cycle e.g., 2 decodes </a:t>
            </a:r>
            <a:r>
              <a:rPr lang="en-US" dirty="0" err="1"/>
              <a:t>etc</a:t>
            </a:r>
            <a:r>
              <a:rPr lang="en-US" dirty="0"/>
              <a:t>  </a:t>
            </a:r>
          </a:p>
        </p:txBody>
      </p:sp>
      <p:sp>
        <p:nvSpPr>
          <p:cNvPr id="4" name="Slide Number Placeholder 3"/>
          <p:cNvSpPr>
            <a:spLocks noGrp="1"/>
          </p:cNvSpPr>
          <p:nvPr>
            <p:ph type="sldNum" sz="quarter" idx="10"/>
          </p:nvPr>
        </p:nvSpPr>
        <p:spPr/>
        <p:txBody>
          <a:bodyPr/>
          <a:lstStyle/>
          <a:p>
            <a:fld id="{1D701400-B431-4047-89AC-DA61F7C3E04A}" type="slidenum">
              <a:rPr lang="en-US" smtClean="0"/>
              <a:t>19</a:t>
            </a:fld>
            <a:endParaRPr lang="en-US" dirty="0"/>
          </a:p>
        </p:txBody>
      </p:sp>
    </p:spTree>
    <p:extLst>
      <p:ext uri="{BB962C8B-B14F-4D97-AF65-F5344CB8AC3E}">
        <p14:creationId xmlns:p14="http://schemas.microsoft.com/office/powerpoint/2010/main" val="3678847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696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21</a:t>
            </a:fld>
            <a:endParaRPr lang="en-US" dirty="0"/>
          </a:p>
        </p:txBody>
      </p:sp>
    </p:spTree>
    <p:extLst>
      <p:ext uri="{BB962C8B-B14F-4D97-AF65-F5344CB8AC3E}">
        <p14:creationId xmlns:p14="http://schemas.microsoft.com/office/powerpoint/2010/main" val="298398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a:t>
            </a:fld>
            <a:endParaRPr lang="en-US" dirty="0"/>
          </a:p>
        </p:txBody>
      </p:sp>
    </p:spTree>
    <p:extLst>
      <p:ext uri="{BB962C8B-B14F-4D97-AF65-F5344CB8AC3E}">
        <p14:creationId xmlns:p14="http://schemas.microsoft.com/office/powerpoint/2010/main" val="21136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Assigned reading: Cache coherence problems, snooping</a:t>
            </a:r>
          </a:p>
          <a:p>
            <a:r>
              <a:rPr lang="en-US" dirty="0"/>
              <a:t>Restriction on maximum number of CPUs. Solution?</a:t>
            </a: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22</a:t>
            </a:fld>
            <a:endParaRPr lang="en-US" dirty="0"/>
          </a:p>
        </p:txBody>
      </p:sp>
    </p:spTree>
    <p:extLst>
      <p:ext uri="{BB962C8B-B14F-4D97-AF65-F5344CB8AC3E}">
        <p14:creationId xmlns:p14="http://schemas.microsoft.com/office/powerpoint/2010/main" val="2261390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if referenced address is in processor’s local memory then access time will very low</a:t>
            </a:r>
          </a:p>
        </p:txBody>
      </p:sp>
      <p:sp>
        <p:nvSpPr>
          <p:cNvPr id="4" name="Slide Number Placeholder 3"/>
          <p:cNvSpPr>
            <a:spLocks noGrp="1"/>
          </p:cNvSpPr>
          <p:nvPr>
            <p:ph type="sldNum" sz="quarter" idx="10"/>
          </p:nvPr>
        </p:nvSpPr>
        <p:spPr/>
        <p:txBody>
          <a:bodyPr/>
          <a:lstStyle/>
          <a:p>
            <a:fld id="{1D701400-B431-4047-89AC-DA61F7C3E04A}" type="slidenum">
              <a:rPr lang="en-US" smtClean="0"/>
              <a:t>23</a:t>
            </a:fld>
            <a:endParaRPr lang="en-US" dirty="0"/>
          </a:p>
        </p:txBody>
      </p:sp>
    </p:spTree>
    <p:extLst>
      <p:ext uri="{BB962C8B-B14F-4D97-AF65-F5344CB8AC3E}">
        <p14:creationId xmlns:p14="http://schemas.microsoft.com/office/powerpoint/2010/main" val="299760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cache coherence.</a:t>
            </a:r>
          </a:p>
          <a:p>
            <a:r>
              <a:rPr lang="en-US" dirty="0"/>
              <a:t>Multi-computers are usually less expensive</a:t>
            </a:r>
          </a:p>
          <a:p>
            <a:r>
              <a:rPr lang="en-US" dirty="0"/>
              <a:t>Provide more scalability</a:t>
            </a:r>
          </a:p>
        </p:txBody>
      </p:sp>
      <p:sp>
        <p:nvSpPr>
          <p:cNvPr id="4" name="Slide Number Placeholder 3"/>
          <p:cNvSpPr>
            <a:spLocks noGrp="1"/>
          </p:cNvSpPr>
          <p:nvPr>
            <p:ph type="sldNum" sz="quarter" idx="10"/>
          </p:nvPr>
        </p:nvSpPr>
        <p:spPr/>
        <p:txBody>
          <a:bodyPr/>
          <a:lstStyle/>
          <a:p>
            <a:fld id="{1D701400-B431-4047-89AC-DA61F7C3E04A}" type="slidenum">
              <a:rPr lang="en-US" smtClean="0"/>
              <a:t>24</a:t>
            </a:fld>
            <a:endParaRPr lang="en-US" dirty="0"/>
          </a:p>
        </p:txBody>
      </p:sp>
    </p:spTree>
    <p:extLst>
      <p:ext uri="{BB962C8B-B14F-4D97-AF65-F5344CB8AC3E}">
        <p14:creationId xmlns:p14="http://schemas.microsoft.com/office/powerpoint/2010/main" val="4117150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Front:AXIS</a:t>
            </a:r>
            <a:r>
              <a:rPr lang="en-US" dirty="0"/>
              <a:t>—</a:t>
            </a:r>
            <a:r>
              <a:rPr lang="en-US" dirty="0" err="1"/>
              <a:t>Backend:VERTEX</a:t>
            </a:r>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25</a:t>
            </a:fld>
            <a:endParaRPr lang="en-US" dirty="0"/>
          </a:p>
        </p:txBody>
      </p:sp>
    </p:spTree>
    <p:extLst>
      <p:ext uri="{BB962C8B-B14F-4D97-AF65-F5344CB8AC3E}">
        <p14:creationId xmlns:p14="http://schemas.microsoft.com/office/powerpoint/2010/main" val="356727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26</a:t>
            </a:fld>
            <a:endParaRPr lang="en-US" dirty="0"/>
          </a:p>
        </p:txBody>
      </p:sp>
    </p:spTree>
    <p:extLst>
      <p:ext uri="{BB962C8B-B14F-4D97-AF65-F5344CB8AC3E}">
        <p14:creationId xmlns:p14="http://schemas.microsoft.com/office/powerpoint/2010/main" val="2543879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006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233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Issues in pipelining of branch prediction:</a:t>
            </a:r>
          </a:p>
          <a:p>
            <a:r>
              <a:rPr lang="en-US" b="0" i="0" dirty="0">
                <a:solidFill>
                  <a:srgbClr val="202124"/>
                </a:solidFill>
                <a:effectLst/>
                <a:latin typeface="arial" panose="020B0604020202020204" pitchFamily="34" charset="0"/>
              </a:rPr>
              <a:t>If the prediction is true then the pipeline will not be flushed and no clock cycles will be lost. If the prediction is false then the pipeline is flushed and starts over with the current instruction.</a:t>
            </a:r>
            <a:endParaRPr lang="en-PK" b="0" dirty="0"/>
          </a:p>
        </p:txBody>
      </p:sp>
      <p:sp>
        <p:nvSpPr>
          <p:cNvPr id="4" name="Slide Number Placeholder 3"/>
          <p:cNvSpPr>
            <a:spLocks noGrp="1"/>
          </p:cNvSpPr>
          <p:nvPr>
            <p:ph type="sldNum" sz="quarter" idx="5"/>
          </p:nvPr>
        </p:nvSpPr>
        <p:spPr/>
        <p:txBody>
          <a:bodyPr/>
          <a:lstStyle/>
          <a:p>
            <a:fld id="{1D701400-B431-4047-89AC-DA61F7C3E04A}" type="slidenum">
              <a:rPr lang="en-US" smtClean="0"/>
              <a:t>30</a:t>
            </a:fld>
            <a:endParaRPr lang="en-US" dirty="0"/>
          </a:p>
        </p:txBody>
      </p:sp>
    </p:spTree>
    <p:extLst>
      <p:ext uri="{BB962C8B-B14F-4D97-AF65-F5344CB8AC3E}">
        <p14:creationId xmlns:p14="http://schemas.microsoft.com/office/powerpoint/2010/main" val="32651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31</a:t>
            </a:fld>
            <a:endParaRPr lang="en-US" dirty="0"/>
          </a:p>
        </p:txBody>
      </p:sp>
    </p:spTree>
    <p:extLst>
      <p:ext uri="{BB962C8B-B14F-4D97-AF65-F5344CB8AC3E}">
        <p14:creationId xmlns:p14="http://schemas.microsoft.com/office/powerpoint/2010/main" val="566507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701400-B431-4047-89AC-DA61F7C3E04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81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3</a:t>
            </a:fld>
            <a:endParaRPr lang="en-US" dirty="0"/>
          </a:p>
        </p:txBody>
      </p:sp>
    </p:spTree>
    <p:extLst>
      <p:ext uri="{BB962C8B-B14F-4D97-AF65-F5344CB8AC3E}">
        <p14:creationId xmlns:p14="http://schemas.microsoft.com/office/powerpoint/2010/main" val="37846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and when </a:t>
            </a:r>
          </a:p>
        </p:txBody>
      </p:sp>
      <p:sp>
        <p:nvSpPr>
          <p:cNvPr id="4" name="Slide Number Placeholder 3"/>
          <p:cNvSpPr>
            <a:spLocks noGrp="1"/>
          </p:cNvSpPr>
          <p:nvPr>
            <p:ph type="sldNum" sz="quarter" idx="10"/>
          </p:nvPr>
        </p:nvSpPr>
        <p:spPr/>
        <p:txBody>
          <a:bodyPr/>
          <a:lstStyle/>
          <a:p>
            <a:fld id="{1D701400-B431-4047-89AC-DA61F7C3E04A}" type="slidenum">
              <a:rPr lang="en-US" smtClean="0"/>
              <a:t>4</a:t>
            </a:fld>
            <a:endParaRPr lang="en-US" dirty="0"/>
          </a:p>
        </p:txBody>
      </p:sp>
    </p:spTree>
    <p:extLst>
      <p:ext uri="{BB962C8B-B14F-4D97-AF65-F5344CB8AC3E}">
        <p14:creationId xmlns:p14="http://schemas.microsoft.com/office/powerpoint/2010/main" val="243628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1D701400-B431-4047-89AC-DA61F7C3E04A}" type="slidenum">
              <a:rPr lang="en-US" smtClean="0"/>
              <a:t>5</a:t>
            </a:fld>
            <a:endParaRPr lang="en-US" dirty="0"/>
          </a:p>
        </p:txBody>
      </p:sp>
    </p:spTree>
    <p:extLst>
      <p:ext uri="{BB962C8B-B14F-4D97-AF65-F5344CB8AC3E}">
        <p14:creationId xmlns:p14="http://schemas.microsoft.com/office/powerpoint/2010/main" val="139760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speedup=3.33, for four Processors=2.11</a:t>
            </a:r>
          </a:p>
        </p:txBody>
      </p:sp>
      <p:sp>
        <p:nvSpPr>
          <p:cNvPr id="4" name="Slide Number Placeholder 3"/>
          <p:cNvSpPr>
            <a:spLocks noGrp="1"/>
          </p:cNvSpPr>
          <p:nvPr>
            <p:ph type="sldNum" sz="quarter" idx="10"/>
          </p:nvPr>
        </p:nvSpPr>
        <p:spPr/>
        <p:txBody>
          <a:bodyPr/>
          <a:lstStyle/>
          <a:p>
            <a:fld id="{1D701400-B431-4047-89AC-DA61F7C3E04A}" type="slidenum">
              <a:rPr lang="en-US" smtClean="0"/>
              <a:t>6</a:t>
            </a:fld>
            <a:endParaRPr lang="en-US" dirty="0"/>
          </a:p>
        </p:txBody>
      </p:sp>
    </p:spTree>
    <p:extLst>
      <p:ext uri="{BB962C8B-B14F-4D97-AF65-F5344CB8AC3E}">
        <p14:creationId xmlns:p14="http://schemas.microsoft.com/office/powerpoint/2010/main" val="480487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 1.33, for 5 Processors=1.25, 133</a:t>
            </a:r>
          </a:p>
        </p:txBody>
      </p:sp>
      <p:sp>
        <p:nvSpPr>
          <p:cNvPr id="4" name="Slide Number Placeholder 3"/>
          <p:cNvSpPr>
            <a:spLocks noGrp="1"/>
          </p:cNvSpPr>
          <p:nvPr>
            <p:ph type="sldNum" sz="quarter" idx="10"/>
          </p:nvPr>
        </p:nvSpPr>
        <p:spPr/>
        <p:txBody>
          <a:bodyPr/>
          <a:lstStyle/>
          <a:p>
            <a:fld id="{1D701400-B431-4047-89AC-DA61F7C3E04A}" type="slidenum">
              <a:rPr lang="en-US" smtClean="0"/>
              <a:t>7</a:t>
            </a:fld>
            <a:endParaRPr lang="en-US" dirty="0"/>
          </a:p>
        </p:txBody>
      </p:sp>
    </p:spTree>
    <p:extLst>
      <p:ext uri="{BB962C8B-B14F-4D97-AF65-F5344CB8AC3E}">
        <p14:creationId xmlns:p14="http://schemas.microsoft.com/office/powerpoint/2010/main" val="412834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701400-B431-4047-89AC-DA61F7C3E04A}" type="slidenum">
              <a:rPr lang="en-US" smtClean="0"/>
              <a:t>9</a:t>
            </a:fld>
            <a:endParaRPr lang="en-US" dirty="0"/>
          </a:p>
        </p:txBody>
      </p:sp>
    </p:spTree>
    <p:extLst>
      <p:ext uri="{BB962C8B-B14F-4D97-AF65-F5344CB8AC3E}">
        <p14:creationId xmlns:p14="http://schemas.microsoft.com/office/powerpoint/2010/main" val="292215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proposed by Alan H. Karp and Horace P. Flatt in 1990.</a:t>
            </a:r>
          </a:p>
          <a:p>
            <a:r>
              <a:rPr lang="en-US" b="0" i="0" dirty="0">
                <a:solidFill>
                  <a:srgbClr val="202122"/>
                </a:solidFill>
                <a:effectLst/>
                <a:latin typeface="Arial" panose="020B0604020202020204" pitchFamily="34" charset="0"/>
              </a:rPr>
              <a:t>To determine to what extent an algorithm is parallelized.</a:t>
            </a:r>
          </a:p>
          <a:p>
            <a:r>
              <a:rPr lang="en-US" b="0" i="0" dirty="0">
                <a:solidFill>
                  <a:srgbClr val="202122"/>
                </a:solidFill>
                <a:effectLst/>
                <a:latin typeface="Arial" panose="020B0604020202020204" pitchFamily="34" charset="0"/>
              </a:rPr>
              <a:t>Here e is 0.75</a:t>
            </a:r>
          </a:p>
          <a:p>
            <a:endParaRPr lang="en-US" b="0" i="0" dirty="0">
              <a:solidFill>
                <a:srgbClr val="202122"/>
              </a:solidFill>
              <a:effectLst/>
              <a:latin typeface="Arial" panose="020B0604020202020204" pitchFamily="34" charset="0"/>
            </a:endParaRPr>
          </a:p>
          <a:p>
            <a:r>
              <a:rPr lang="en-US" dirty="0"/>
              <a:t>One more use case: -</a:t>
            </a:r>
            <a:br>
              <a:rPr lang="en-US" dirty="0"/>
            </a:br>
            <a:r>
              <a:rPr lang="en-US" dirty="0"/>
              <a:t/>
            </a:r>
            <a:br>
              <a:rPr lang="en-US" dirty="0"/>
            </a:br>
            <a:r>
              <a:rPr lang="en-US" dirty="0"/>
              <a:t>if metric value remains consistent </a:t>
            </a:r>
            <a:r>
              <a:rPr lang="en-US" dirty="0" err="1"/>
              <a:t>w.r.t.</a:t>
            </a:r>
            <a:r>
              <a:rPr lang="en-US" dirty="0"/>
              <a:t> increasing number of processors and speedups </a:t>
            </a:r>
            <a:r>
              <a:rPr lang="en-US" dirty="0">
                <a:sym typeface="Wingdings" panose="05000000000000000000" pitchFamily="2" charset="2"/>
              </a:rPr>
              <a:t> You need to reduce sequential fraction.</a:t>
            </a:r>
          </a:p>
          <a:p>
            <a:endParaRPr 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metric value increases as increasing number of processors and speedups </a:t>
            </a:r>
            <a:r>
              <a:rPr lang="en-US" dirty="0">
                <a:sym typeface="Wingdings" panose="05000000000000000000" pitchFamily="2" charset="2"/>
              </a:rPr>
              <a:t> You need to parallelize overheads.</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fld id="{1D701400-B431-4047-89AC-DA61F7C3E04A}" type="slidenum">
              <a:rPr lang="en-US" smtClean="0"/>
              <a:t>10</a:t>
            </a:fld>
            <a:endParaRPr lang="en-US" dirty="0"/>
          </a:p>
        </p:txBody>
      </p:sp>
    </p:spTree>
    <p:extLst>
      <p:ext uri="{BB962C8B-B14F-4D97-AF65-F5344CB8AC3E}">
        <p14:creationId xmlns:p14="http://schemas.microsoft.com/office/powerpoint/2010/main" val="24126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483327F-D6F9-44FF-8100-9E6682ED82EC}"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EB7319F-4077-44B4-9A6C-FEF1EF56DF1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4440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fld id="{60B1D843-280F-4180-BC0F-340660AC984B}"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5229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fld id="{0808574A-6493-4A14-93AB-5BBDCEE54A64}"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7146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CD9BD5FD-0F8B-49EA-95D8-A38B5B02C225}"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16531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596346FE-F30D-4F48-96BC-198D0A93F8AC}"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63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fld id="{80F74A35-B9EF-4B08-B473-4EBFBC811B98}"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29138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E297C3-3A82-4F34-B303-A5D7AAFD7211}"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0217B6-24F4-4090-A44B-3393AA32DD5C}"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52922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176B8B-BA0E-4CD6-A43F-AEA39214F060}"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7D8F4FB-256D-429C-81CA-F531534D6146}"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019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18" y="142188"/>
            <a:ext cx="8323551" cy="815755"/>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711218" y="1280277"/>
            <a:ext cx="8323551" cy="4987331"/>
          </a:xfrm>
        </p:spPr>
        <p:txBody>
          <a:bodyPr/>
          <a:lstStyle>
            <a:lvl1pPr>
              <a:spcBef>
                <a:spcPts val="600"/>
              </a:spcBef>
              <a:defRPr sz="2400"/>
            </a:lvl1pPr>
            <a:lvl2pPr>
              <a:spcBef>
                <a:spcPts val="600"/>
              </a:spcBef>
              <a:defRPr sz="2000"/>
            </a:lvl2pPr>
            <a:lvl3pPr>
              <a:spcBef>
                <a:spcPts val="600"/>
              </a:spcBef>
              <a:defRPr sz="1800"/>
            </a:lvl3pPr>
            <a:lvl4pPr>
              <a:spcBef>
                <a:spcPts val="600"/>
              </a:spcBef>
              <a:defRPr sz="1600"/>
            </a:lvl4pPr>
            <a:lvl5pPr>
              <a:spcBef>
                <a:spcPts val="6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86261" y="6322697"/>
            <a:ext cx="1348509" cy="370171"/>
          </a:xfrm>
        </p:spPr>
        <p:txBody>
          <a:bodyPr/>
          <a:lstStyle/>
          <a:p>
            <a:pPr>
              <a:defRPr/>
            </a:pPr>
            <a:fld id="{314BF488-5B79-4AF1-9B05-077907C5B75F}"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a:xfrm>
            <a:off x="711218" y="6322697"/>
            <a:ext cx="6227641" cy="365125"/>
          </a:xfrm>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88"/>
            <a:ext cx="702307"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8911" y="782633"/>
            <a:ext cx="584978" cy="365125"/>
          </a:xfrm>
        </p:spPr>
        <p:txBody>
          <a:bodyPr/>
          <a:lstStyle/>
          <a:p>
            <a:fld id="{C50AD498-1756-4FAA-884D-721A5EF92E83}" type="slidenum">
              <a:rPr lang="en-US" altLang="en-US" smtClean="0"/>
              <a:pPr/>
              <a:t>‹#›</a:t>
            </a:fld>
            <a:endParaRPr lang="en-US" altLang="en-US" dirty="0"/>
          </a:p>
        </p:txBody>
      </p:sp>
    </p:spTree>
    <p:extLst>
      <p:ext uri="{BB962C8B-B14F-4D97-AF65-F5344CB8AC3E}">
        <p14:creationId xmlns:p14="http://schemas.microsoft.com/office/powerpoint/2010/main" val="65120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B577A34-EC31-495A-9493-2502D3C155D4}"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lvl1pPr>
              <a:defRPr>
                <a:solidFill>
                  <a:schemeClr val="bg1"/>
                </a:solidFill>
              </a:defRPr>
            </a:lvl1pPr>
          </a:lstStyle>
          <a:p>
            <a:fld id="{8DC59533-E7C0-4494-9DC9-3F44FD5B2288}" type="slidenum">
              <a:rPr lang="en-US" altLang="en-US" smtClean="0"/>
              <a:pPr/>
              <a:t>‹#›</a:t>
            </a:fld>
            <a:endParaRPr lang="en-US" altLang="en-US" dirty="0"/>
          </a:p>
        </p:txBody>
      </p:sp>
    </p:spTree>
    <p:extLst>
      <p:ext uri="{BB962C8B-B14F-4D97-AF65-F5344CB8AC3E}">
        <p14:creationId xmlns:p14="http://schemas.microsoft.com/office/powerpoint/2010/main" val="35733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0321" y="1280278"/>
            <a:ext cx="4126722" cy="4915891"/>
          </a:xfrm>
        </p:spPr>
        <p:txBody>
          <a:bodyPr>
            <a:normAutofit/>
          </a:bodyPr>
          <a:lstStyle>
            <a:lvl1pPr>
              <a:spcBef>
                <a:spcPts val="600"/>
              </a:spcBef>
              <a:defRPr sz="1800"/>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9565" y="1281539"/>
            <a:ext cx="4126157" cy="4915891"/>
          </a:xfrm>
        </p:spPr>
        <p:txBody>
          <a:bodyPr>
            <a:norm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7673010" y="6368709"/>
            <a:ext cx="1361760" cy="370171"/>
          </a:xfrm>
        </p:spPr>
        <p:txBody>
          <a:bodyPr/>
          <a:lstStyle/>
          <a:p>
            <a:pPr>
              <a:defRPr/>
            </a:pPr>
            <a:fld id="{05D1C9E7-C560-429D-9712-B13F73F9F5AA}"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a:xfrm>
            <a:off x="702365" y="6365849"/>
            <a:ext cx="6236494" cy="365125"/>
          </a:xfrm>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9" name="Freeform 11"/>
          <p:cNvSpPr/>
          <p:nvPr/>
        </p:nvSpPr>
        <p:spPr bwMode="auto">
          <a:xfrm flipV="1">
            <a:off x="59" y="711190"/>
            <a:ext cx="70230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2162" y="782633"/>
            <a:ext cx="584978" cy="365125"/>
          </a:xfrm>
        </p:spPr>
        <p:txBody>
          <a:bodyPr/>
          <a:lstStyle/>
          <a:p>
            <a:fld id="{4B01923B-769F-4373-B3D8-C2DA6094E9C2}" type="slidenum">
              <a:rPr lang="en-US" altLang="en-US" smtClean="0"/>
              <a:pPr/>
              <a:t>‹#›</a:t>
            </a:fld>
            <a:endParaRPr lang="en-US" altLang="en-US" dirty="0"/>
          </a:p>
        </p:txBody>
      </p:sp>
      <p:sp>
        <p:nvSpPr>
          <p:cNvPr id="11" name="Title 1"/>
          <p:cNvSpPr>
            <a:spLocks noGrp="1"/>
          </p:cNvSpPr>
          <p:nvPr>
            <p:ph type="title"/>
          </p:nvPr>
        </p:nvSpPr>
        <p:spPr>
          <a:xfrm>
            <a:off x="724468" y="142188"/>
            <a:ext cx="8310301" cy="815755"/>
          </a:xfrm>
        </p:spPr>
        <p:txBody>
          <a:bodyPr/>
          <a:lstStyle>
            <a:lvl1pPr>
              <a:defRPr b="1"/>
            </a:lvl1pPr>
          </a:lstStyle>
          <a:p>
            <a:r>
              <a:rPr lang="en-US" dirty="0"/>
              <a:t>Click to edit Master title style</a:t>
            </a:r>
          </a:p>
        </p:txBody>
      </p:sp>
    </p:spTree>
    <p:extLst>
      <p:ext uri="{BB962C8B-B14F-4D97-AF65-F5344CB8AC3E}">
        <p14:creationId xmlns:p14="http://schemas.microsoft.com/office/powerpoint/2010/main" val="109575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F9E64D1-88E8-4B0A-9A86-A2143AABD255}" type="datetime1">
              <a:rPr lang="en-US" altLang="en-US" smtClean="0">
                <a:solidFill>
                  <a:srgbClr val="000000"/>
                </a:solidFill>
              </a:rPr>
              <a:t>1/24/2024</a:t>
            </a:fld>
            <a:endParaRPr lang="en-US" altLang="en-US" dirty="0">
              <a:solidFill>
                <a:srgbClr val="000000"/>
              </a:solidFill>
            </a:endParaRPr>
          </a:p>
        </p:txBody>
      </p:sp>
      <p:sp>
        <p:nvSpPr>
          <p:cNvPr id="8" name="Footer Placeholder 7"/>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E6CBD27-9711-4E21-8679-3436A2D8D267}"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62571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8E1215E-41DF-49FF-A716-6F161BF8A3F9}" type="datetime1">
              <a:rPr lang="en-US" altLang="en-US" smtClean="0">
                <a:solidFill>
                  <a:srgbClr val="000000"/>
                </a:solidFill>
              </a:rPr>
              <a:t>1/24/2024</a:t>
            </a:fld>
            <a:endParaRPr lang="en-US" altLang="en-US" dirty="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7A37EDB-9B1E-42BE-B450-001CA8028EA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0728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A057E91-565D-490F-86EB-A2BC2752722B}" type="datetime1">
              <a:rPr lang="en-US" altLang="en-US" smtClean="0">
                <a:solidFill>
                  <a:srgbClr val="000000"/>
                </a:solidFill>
              </a:rPr>
              <a:t>1/24/2024</a:t>
            </a:fld>
            <a:endParaRPr lang="en-US" altLang="en-US" dirty="0">
              <a:solidFill>
                <a:srgbClr val="000000"/>
              </a:solidFill>
            </a:endParaRPr>
          </a:p>
        </p:txBody>
      </p:sp>
      <p:sp>
        <p:nvSpPr>
          <p:cNvPr id="3" name="Footer Placeholder 2"/>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B632233-7D2A-45E8-BFA2-E1C56202CBE5}"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15230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AC0CF16-CD8B-4AD7-98DD-AE9C93E2FBAD}"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74D973-3C1B-4A83-87AE-CB7A258334E1}"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66136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5A3E200-6D74-4B59-908C-6A604E245C22}" type="datetime1">
              <a:rPr lang="en-US" altLang="en-US" smtClean="0">
                <a:solidFill>
                  <a:srgbClr val="000000"/>
                </a:solidFill>
              </a:rPr>
              <a:t>1/24/2024</a:t>
            </a:fld>
            <a:endParaRPr lang="en-US" altLang="en-US" dirty="0">
              <a:solidFill>
                <a:srgbClr val="000000"/>
              </a:solidFill>
            </a:endParaRPr>
          </a:p>
        </p:txBody>
      </p:sp>
      <p:sp>
        <p:nvSpPr>
          <p:cNvPr id="6" name="Footer Placeholder 5"/>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426E4D-2F12-42DC-9E77-4F2E38723F64}" type="slidenum">
              <a:rPr lang="en-US" altLang="en-US" smtClean="0">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49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8939" y="6135089"/>
            <a:ext cx="1289841"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defRPr/>
            </a:pPr>
            <a:fld id="{14F6B439-83DA-43F3-89C7-0AF4CC402F4C}" type="datetime1">
              <a:rPr lang="en-US" altLang="en-US" smtClean="0">
                <a:solidFill>
                  <a:srgbClr val="000000"/>
                </a:solidFill>
              </a:rPr>
              <a:t>1/24/2024</a:t>
            </a:fld>
            <a:endParaRPr lang="en-US" altLang="en-US" dirty="0">
              <a:solidFill>
                <a:srgbClr val="000000"/>
              </a:solidFill>
            </a:endParaRPr>
          </a:p>
        </p:txBody>
      </p:sp>
      <p:sp>
        <p:nvSpPr>
          <p:cNvPr id="5" name="Footer Placeholder 4"/>
          <p:cNvSpPr>
            <a:spLocks noGrp="1"/>
          </p:cNvSpPr>
          <p:nvPr>
            <p:ph type="ftr" sz="quarter" idx="3"/>
          </p:nvPr>
        </p:nvSpPr>
        <p:spPr>
          <a:xfrm>
            <a:off x="1942415" y="6135809"/>
            <a:ext cx="510774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defRPr/>
            </a:pPr>
            <a:r>
              <a:rPr lang="en-US" altLang="en-US">
                <a:solidFill>
                  <a:srgbClr val="000000"/>
                </a:solidFill>
              </a:rPr>
              <a:t>CS3006 - Fall 2021</a:t>
            </a:r>
            <a:endParaRPr lang="en-US" altLang="en-US" dirty="0">
              <a:solidFill>
                <a:srgbClr val="000000"/>
              </a:solidFill>
            </a:endParaRP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lgn="r" fontAlgn="base">
              <a:spcBef>
                <a:spcPct val="0"/>
              </a:spcBef>
              <a:spcAft>
                <a:spcPct val="0"/>
              </a:spcAft>
            </a:pPr>
            <a:fld id="{831C2B2F-CAD7-4A58-95D8-FC9D9FD692D2}" type="slidenum">
              <a:rPr lang="en-US" altLang="en-US" smtClean="0">
                <a:solidFill>
                  <a:srgbClr val="000000"/>
                </a:solidFill>
                <a:cs typeface="Arial" panose="020B0604020202020204" pitchFamily="34" charset="0"/>
              </a:rPr>
              <a:pPr algn="r" fontAlgn="base">
                <a:spcBef>
                  <a:spcPct val="0"/>
                </a:spcBef>
                <a:spcAft>
                  <a:spcPct val="0"/>
                </a:spcAft>
              </a:pPr>
              <a:t>‹#›</a:t>
            </a:fld>
            <a:endParaRPr lang="en-US" alt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42917270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717" y="1320921"/>
            <a:ext cx="8229600" cy="4997450"/>
          </a:xfrm>
        </p:spPr>
        <p:txBody>
          <a:bodyPr>
            <a:normAutofit fontScale="92500" lnSpcReduction="10000"/>
          </a:bodyPr>
          <a:lstStyle/>
          <a:p>
            <a:pPr marL="0" indent="0" algn="ctr">
              <a:buFont typeface="Monotype Sorts" pitchFamily="-84" charset="2"/>
              <a:buNone/>
              <a:defRPr/>
            </a:pPr>
            <a:r>
              <a:rPr lang="en-GB" sz="4400" b="1" dirty="0">
                <a:solidFill>
                  <a:srgbClr val="0070C0"/>
                </a:solidFill>
              </a:rPr>
              <a:t>Parallel and Distributed Computing</a:t>
            </a:r>
          </a:p>
          <a:p>
            <a:pPr marL="0" indent="0" algn="ctr">
              <a:buFont typeface="Monotype Sorts" pitchFamily="-84" charset="2"/>
              <a:buNone/>
              <a:defRPr/>
            </a:pPr>
            <a:r>
              <a:rPr lang="en-GB" sz="4400" dirty="0">
                <a:solidFill>
                  <a:srgbClr val="0070C0"/>
                </a:solidFill>
              </a:rPr>
              <a:t>CS3006</a:t>
            </a:r>
          </a:p>
          <a:p>
            <a:pPr marL="0" indent="0" algn="ctr">
              <a:buFont typeface="Monotype Sorts" pitchFamily="-84" charset="2"/>
              <a:buNone/>
              <a:defRPr/>
            </a:pPr>
            <a:endParaRPr lang="en-GB" sz="2800" dirty="0"/>
          </a:p>
          <a:p>
            <a:pPr marL="0" indent="0" algn="ctr">
              <a:buFont typeface="Monotype Sorts" pitchFamily="-84" charset="2"/>
              <a:buNone/>
              <a:defRPr/>
            </a:pPr>
            <a:r>
              <a:rPr lang="en-GB" sz="3200" dirty="0"/>
              <a:t>Lecture 2</a:t>
            </a:r>
          </a:p>
          <a:p>
            <a:pPr marL="0" indent="0" algn="ctr">
              <a:buFont typeface="Monotype Sorts" pitchFamily="-84" charset="2"/>
              <a:buNone/>
              <a:defRPr/>
            </a:pPr>
            <a:r>
              <a:rPr lang="en-GB" sz="3200" b="1" dirty="0">
                <a:solidFill>
                  <a:srgbClr val="FF0000"/>
                </a:solidFill>
              </a:rPr>
              <a:t>Amdahl’s Law</a:t>
            </a:r>
          </a:p>
          <a:p>
            <a:pPr marL="0" indent="0" algn="ctr">
              <a:buFont typeface="Monotype Sorts" pitchFamily="-84" charset="2"/>
              <a:buNone/>
              <a:defRPr/>
            </a:pPr>
            <a:endParaRPr lang="en-GB" sz="3200" dirty="0"/>
          </a:p>
          <a:p>
            <a:pPr marL="0" indent="0" algn="ctr">
              <a:buFont typeface="Monotype Sorts" pitchFamily="-84" charset="2"/>
              <a:buNone/>
              <a:defRPr/>
            </a:pPr>
            <a:r>
              <a:rPr lang="en-GB" sz="3200" dirty="0">
                <a:solidFill>
                  <a:srgbClr val="00B050"/>
                </a:solidFill>
              </a:rPr>
              <a:t>  </a:t>
            </a:r>
            <a:endParaRPr lang="en-GB" sz="1200" dirty="0">
              <a:solidFill>
                <a:srgbClr val="00B050"/>
              </a:solidFill>
            </a:endParaRPr>
          </a:p>
          <a:p>
            <a:pPr marL="0" indent="0" algn="r">
              <a:buFont typeface="Monotype Sorts" pitchFamily="-84" charset="2"/>
              <a:buNone/>
              <a:defRPr/>
            </a:pPr>
            <a:r>
              <a:rPr lang="en-GB" sz="1200" dirty="0"/>
              <a:t> </a:t>
            </a:r>
          </a:p>
          <a:p>
            <a:pPr marL="0" indent="0">
              <a:buFont typeface="Monotype Sorts" pitchFamily="-84" charset="2"/>
              <a:buNone/>
              <a:defRPr/>
            </a:pPr>
            <a:endParaRPr lang="cy-GB" dirty="0"/>
          </a:p>
        </p:txBody>
      </p:sp>
      <p:sp>
        <p:nvSpPr>
          <p:cNvPr id="7" name="Footer Placeholder 6"/>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712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Karp-Flatt Metric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metric is used to calculate serial fraction for a given parallel configuration.</a:t>
                </a:r>
              </a:p>
              <a:p>
                <a:pPr lvl="1"/>
                <a:r>
                  <a:rPr lang="en-US" dirty="0"/>
                  <a:t>i.e., if a parallel program is exhibiting a speedup </a:t>
                </a:r>
                <a:r>
                  <a:rPr lang="en-US" b="1" dirty="0"/>
                  <a:t>S </a:t>
                </a:r>
                <a:r>
                  <a:rPr lang="en-US" dirty="0"/>
                  <a:t> while using </a:t>
                </a:r>
                <a:r>
                  <a:rPr lang="en-US" b="1" dirty="0"/>
                  <a:t>P </a:t>
                </a:r>
                <a:r>
                  <a:rPr lang="en-US" dirty="0"/>
                  <a:t>processing units then experimentally determined serial fraction </a:t>
                </a:r>
                <a:r>
                  <a:rPr lang="en-US" b="1" dirty="0"/>
                  <a:t>e </a:t>
                </a:r>
                <a:r>
                  <a:rPr lang="en-US" dirty="0"/>
                  <a:t>is given by :- </a:t>
                </a:r>
              </a:p>
              <a:p>
                <a:pPr marL="457200" lvl="1" indent="0" algn="ctr">
                  <a:buNone/>
                </a:pPr>
                <a14:m>
                  <m:oMath xmlns:m="http://schemas.openxmlformats.org/officeDocument/2006/math">
                    <m:r>
                      <a:rPr lang="en-US" sz="2800" b="0" i="1" smtClean="0">
                        <a:latin typeface="Cambria Math" panose="02040503050406030204" pitchFamily="18" charset="0"/>
                      </a:rPr>
                      <m:t>𝑒</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f>
                          <m:fPr>
                            <m:type m:val="skw"/>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𝑆</m:t>
                            </m:r>
                          </m:den>
                        </m:f>
                        <m:r>
                          <a:rPr lang="en-US" sz="2800" b="0" i="1" smtClean="0">
                            <a:latin typeface="Cambria Math" panose="02040503050406030204" pitchFamily="18" charset="0"/>
                          </a:rPr>
                          <m:t>  −  </m:t>
                        </m:r>
                        <m:f>
                          <m:fPr>
                            <m:type m:val="skw"/>
                            <m:ctrlPr>
                              <a:rPr lang="en-US" sz="2800" i="1">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𝑝</m:t>
                            </m:r>
                          </m:den>
                        </m:f>
                      </m:num>
                      <m:den>
                        <m:r>
                          <a:rPr lang="en-US" sz="2800" b="0" i="1" smtClean="0">
                            <a:latin typeface="Cambria Math" panose="02040503050406030204" pitchFamily="18" charset="0"/>
                          </a:rPr>
                          <m:t>1   −   </m:t>
                        </m:r>
                        <m:f>
                          <m:fPr>
                            <m:type m:val="skw"/>
                            <m:ctrlPr>
                              <a:rPr lang="en-US" sz="2800" i="1">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𝑝</m:t>
                            </m:r>
                          </m:den>
                        </m:f>
                      </m:den>
                    </m:f>
                  </m:oMath>
                </a14:m>
                <a:r>
                  <a:rPr lang="en-US" dirty="0"/>
                  <a:t>     </a:t>
                </a:r>
              </a:p>
              <a:p>
                <a:pPr marL="0" lvl="1" indent="457200"/>
                <a:r>
                  <a:rPr lang="en-US" sz="2400" b="1" dirty="0"/>
                  <a:t>Example task: </a:t>
                </a:r>
                <a:r>
                  <a:rPr lang="en-US" sz="2400" dirty="0"/>
                  <a:t>Suppose in a parallel program, for 5 processors, you gained a speedup of 1.25x, determine sequential fraction of your program.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r="-65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22255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931F26-5CCA-40DD-92BC-2B1CA9A319CC}"/>
              </a:ext>
            </a:extLst>
          </p:cNvPr>
          <p:cNvPicPr>
            <a:picLocks noChangeAspect="1"/>
          </p:cNvPicPr>
          <p:nvPr/>
        </p:nvPicPr>
        <p:blipFill>
          <a:blip r:embed="rId3"/>
          <a:stretch>
            <a:fillRect/>
          </a:stretch>
        </p:blipFill>
        <p:spPr>
          <a:xfrm>
            <a:off x="1099033" y="848189"/>
            <a:ext cx="7564908" cy="3820279"/>
          </a:xfrm>
          <a:prstGeom prst="rect">
            <a:avLst/>
          </a:prstGeom>
        </p:spPr>
      </p:pic>
      <p:sp>
        <p:nvSpPr>
          <p:cNvPr id="4" name="Footer Placeholder 3">
            <a:extLst>
              <a:ext uri="{FF2B5EF4-FFF2-40B4-BE49-F238E27FC236}">
                <a16:creationId xmlns:a16="http://schemas.microsoft.com/office/drawing/2014/main" id="{DF3304DD-B8E6-4012-A1D2-6282CA317655}"/>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spcAft>
                <a:spcPts val="600"/>
              </a:spcAft>
              <a:defRPr/>
            </a:pPr>
            <a:r>
              <a:rPr lang="en-US" altLang="en-US" kern="1200">
                <a:solidFill>
                  <a:schemeClr val="tx1">
                    <a:tint val="75000"/>
                  </a:schemeClr>
                </a:solidFill>
                <a:latin typeface="+mn-lt"/>
                <a:ea typeface="+mn-ea"/>
                <a:cs typeface="+mn-cs"/>
              </a:rPr>
              <a:t>CS3006 - Fall 2021</a:t>
            </a:r>
          </a:p>
        </p:txBody>
      </p:sp>
    </p:spTree>
    <p:extLst>
      <p:ext uri="{BB962C8B-B14F-4D97-AF65-F5344CB8AC3E}">
        <p14:creationId xmlns:p14="http://schemas.microsoft.com/office/powerpoint/2010/main" val="354741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3304DD-B8E6-4012-A1D2-6282CA317655}"/>
              </a:ext>
            </a:extLst>
          </p:cNvPr>
          <p:cNvSpPr>
            <a:spLocks noGrp="1"/>
          </p:cNvSpPr>
          <p:nvPr>
            <p:ph type="ftr" sz="quarter" idx="11"/>
          </p:nvPr>
        </p:nvSpPr>
        <p:spPr>
          <a:xfrm>
            <a:off x="1941909" y="6135808"/>
            <a:ext cx="5714999" cy="365125"/>
          </a:xfrm>
        </p:spPr>
        <p:txBody>
          <a:bodyPr vert="horz" lIns="91440" tIns="45720" rIns="91440" bIns="45720" rtlCol="0" anchor="ctr">
            <a:normAutofit/>
          </a:bodyPr>
          <a:lstStyle/>
          <a:p>
            <a:pPr>
              <a:spcAft>
                <a:spcPts val="600"/>
              </a:spcAft>
              <a:defRPr/>
            </a:pPr>
            <a:r>
              <a:rPr lang="en-US" altLang="en-US" kern="1200">
                <a:solidFill>
                  <a:schemeClr val="tx1">
                    <a:tint val="75000"/>
                  </a:schemeClr>
                </a:solidFill>
                <a:latin typeface="+mn-lt"/>
                <a:ea typeface="+mn-ea"/>
                <a:cs typeface="+mn-cs"/>
              </a:rPr>
              <a:t>CS3006 - Fall 2021</a:t>
            </a:r>
          </a:p>
        </p:txBody>
      </p:sp>
      <p:pic>
        <p:nvPicPr>
          <p:cNvPr id="3" name="Picture 2">
            <a:extLst>
              <a:ext uri="{FF2B5EF4-FFF2-40B4-BE49-F238E27FC236}">
                <a16:creationId xmlns:a16="http://schemas.microsoft.com/office/drawing/2014/main" id="{23DE44CB-3117-40C1-84CA-7DECC3C788A2}"/>
              </a:ext>
            </a:extLst>
          </p:cNvPr>
          <p:cNvPicPr>
            <a:picLocks noChangeAspect="1"/>
          </p:cNvPicPr>
          <p:nvPr/>
        </p:nvPicPr>
        <p:blipFill>
          <a:blip r:embed="rId2"/>
          <a:stretch>
            <a:fillRect/>
          </a:stretch>
        </p:blipFill>
        <p:spPr>
          <a:xfrm>
            <a:off x="189451" y="210984"/>
            <a:ext cx="8765097" cy="6346646"/>
          </a:xfrm>
          <a:prstGeom prst="rect">
            <a:avLst/>
          </a:prstGeom>
        </p:spPr>
      </p:pic>
    </p:spTree>
    <p:extLst>
      <p:ext uri="{BB962C8B-B14F-4D97-AF65-F5344CB8AC3E}">
        <p14:creationId xmlns:p14="http://schemas.microsoft.com/office/powerpoint/2010/main" val="81130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a:bodyPr>
          <a:lstStyle/>
          <a:p>
            <a:pPr>
              <a:lnSpc>
                <a:spcPct val="90000"/>
              </a:lnSpc>
            </a:pPr>
            <a:r>
              <a:rPr lang="en-US" sz="5000" dirty="0"/>
              <a:t>Types of Parallelism</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61285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altLang="en-US" b="1" dirty="0"/>
              <a:t>Data-parallelism</a:t>
            </a:r>
            <a:endParaRPr lang="en-US" b="1" dirty="0"/>
          </a:p>
          <a:p>
            <a:r>
              <a:rPr lang="en-US" dirty="0"/>
              <a:t>When there are independent tasks applying the same operation to different elements of a data set</a:t>
            </a:r>
          </a:p>
          <a:p>
            <a:r>
              <a:rPr lang="en-US" dirty="0"/>
              <a:t>Example code</a:t>
            </a:r>
          </a:p>
          <a:p>
            <a:pPr marL="457200" lvl="1" indent="0">
              <a:buNone/>
            </a:pPr>
            <a:r>
              <a:rPr lang="en-US" sz="2400" b="1" i="1" dirty="0"/>
              <a:t>for </a:t>
            </a:r>
            <a:r>
              <a:rPr lang="en-US" sz="2400" b="1" i="1" dirty="0" err="1"/>
              <a:t>i</a:t>
            </a:r>
            <a:r>
              <a:rPr lang="en-US" sz="2400" b="1" i="1" dirty="0"/>
              <a:t>=0 to 99 do</a:t>
            </a:r>
          </a:p>
          <a:p>
            <a:pPr marL="457200" lvl="1" indent="0">
              <a:buNone/>
            </a:pPr>
            <a:r>
              <a:rPr lang="en-US" sz="2400" b="1" i="1" dirty="0"/>
              <a:t>	a[ </a:t>
            </a:r>
            <a:r>
              <a:rPr lang="en-US" sz="2400" b="1" i="1" dirty="0" err="1"/>
              <a:t>i</a:t>
            </a:r>
            <a:r>
              <a:rPr lang="en-US" sz="2400" b="1" i="1" dirty="0"/>
              <a:t> ] = b[ </a:t>
            </a:r>
            <a:r>
              <a:rPr lang="en-US" sz="2400" b="1" i="1" dirty="0" err="1"/>
              <a:t>i</a:t>
            </a:r>
            <a:r>
              <a:rPr lang="en-US" sz="2400" b="1" i="1" dirty="0"/>
              <a:t> ] + c [ </a:t>
            </a:r>
            <a:r>
              <a:rPr lang="en-US" sz="2400" b="1" i="1" dirty="0" err="1"/>
              <a:t>i</a:t>
            </a:r>
            <a:r>
              <a:rPr lang="en-US" sz="2400" b="1" i="1" dirty="0"/>
              <a:t> ]</a:t>
            </a:r>
          </a:p>
          <a:p>
            <a:pPr marL="457200" lvl="1" indent="0">
              <a:buNone/>
            </a:pPr>
            <a:r>
              <a:rPr lang="en-US" sz="2400" b="1" i="1" dirty="0" err="1"/>
              <a:t>Endfor</a:t>
            </a:r>
            <a:r>
              <a:rPr lang="en-US" sz="2400" dirty="0"/>
              <a:t> </a:t>
            </a:r>
          </a:p>
          <a:p>
            <a:pPr marL="457200" lvl="1" indent="0">
              <a:buNone/>
            </a:pPr>
            <a:endParaRPr lang="en-US" dirty="0"/>
          </a:p>
          <a:p>
            <a:r>
              <a:rPr lang="en-US" dirty="0"/>
              <a:t>Here same operation addition is being performed on first 100 of ‘</a:t>
            </a:r>
            <a:r>
              <a:rPr lang="en-US" i="1" dirty="0"/>
              <a:t>b’ </a:t>
            </a:r>
            <a:r>
              <a:rPr lang="en-US" dirty="0"/>
              <a:t>and ‘</a:t>
            </a:r>
            <a:r>
              <a:rPr lang="en-US" i="1" dirty="0"/>
              <a:t>c’</a:t>
            </a:r>
            <a:endParaRPr lang="en-US" dirty="0"/>
          </a:p>
          <a:p>
            <a:r>
              <a:rPr lang="en-US" dirty="0"/>
              <a:t>All 100 iterations of the loop could be executed simultaneously.</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1392568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457200" indent="-457200">
                  <a:buFont typeface="+mj-lt"/>
                  <a:buAutoNum type="arabicPeriod" startAt="2"/>
                </a:pPr>
                <a:r>
                  <a:rPr lang="en-US" altLang="en-US" b="1" dirty="0"/>
                  <a:t>Functional-parallelism</a:t>
                </a:r>
                <a:endParaRPr lang="en-US" b="1" dirty="0"/>
              </a:p>
              <a:p>
                <a:r>
                  <a:rPr lang="en-US" dirty="0"/>
                  <a:t>When there are independent tasks applying different operations to different data elements</a:t>
                </a:r>
              </a:p>
              <a:p>
                <a:r>
                  <a:rPr lang="en-US" dirty="0"/>
                  <a:t>Example code</a:t>
                </a:r>
              </a:p>
              <a:p>
                <a:pPr marL="971550" lvl="1" indent="-514350">
                  <a:buFont typeface="+mj-lt"/>
                  <a:buAutoNum type="arabicParenR"/>
                </a:pPr>
                <a:r>
                  <a:rPr lang="en-US" sz="2400" b="1" i="1" dirty="0"/>
                  <a:t>a=2</a:t>
                </a:r>
              </a:p>
              <a:p>
                <a:pPr marL="971550" lvl="1" indent="-514350">
                  <a:buFont typeface="+mj-lt"/>
                  <a:buAutoNum type="arabicParenR"/>
                </a:pPr>
                <a:r>
                  <a:rPr lang="en-US" sz="2400" b="1" i="1" dirty="0"/>
                  <a:t>b=3</a:t>
                </a:r>
              </a:p>
              <a:p>
                <a:pPr marL="971550" lvl="1" indent="-514350">
                  <a:buFont typeface="+mj-lt"/>
                  <a:buAutoNum type="arabicParenR"/>
                </a:pPr>
                <a:r>
                  <a:rPr lang="en-US" sz="2400" b="1" i="1" dirty="0"/>
                  <a:t>m= (</a:t>
                </a:r>
                <a:r>
                  <a:rPr lang="en-US" sz="2400" b="1" i="1" dirty="0" err="1"/>
                  <a:t>a+b</a:t>
                </a:r>
                <a:r>
                  <a:rPr lang="en-US" sz="2400" b="1" i="1" dirty="0"/>
                  <a:t>)/2</a:t>
                </a:r>
              </a:p>
              <a:p>
                <a:pPr marL="971550" lvl="1" indent="-514350">
                  <a:buFont typeface="+mj-lt"/>
                  <a:buAutoNum type="arabicParenR"/>
                </a:pPr>
                <a:r>
                  <a:rPr lang="en-US" sz="2400" b="1" i="1" dirty="0"/>
                  <a:t>s=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𝒂</m:t>
                        </m:r>
                      </m:e>
                      <m:sup>
                        <m:r>
                          <a:rPr lang="en-US" sz="2400" b="1" i="1">
                            <a:latin typeface="Cambria Math" panose="02040503050406030204" pitchFamily="18" charset="0"/>
                          </a:rPr>
                          <m:t>𝟐</m:t>
                        </m:r>
                      </m:sup>
                    </m:sSup>
                  </m:oMath>
                </a14:m>
                <a:r>
                  <a:rPr lang="en-US" sz="2400" b="1" i="1" dirty="0"/>
                  <a:t> +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𝒃</m:t>
                        </m:r>
                      </m:e>
                      <m:sup>
                        <m:r>
                          <a:rPr lang="en-US" sz="2400" b="1" i="1">
                            <a:latin typeface="Cambria Math" panose="02040503050406030204" pitchFamily="18" charset="0"/>
                          </a:rPr>
                          <m:t>𝟐</m:t>
                        </m:r>
                      </m:sup>
                    </m:sSup>
                  </m:oMath>
                </a14:m>
                <a:r>
                  <a:rPr lang="en-US" sz="2400" b="1" i="1" dirty="0"/>
                  <a:t>)/2</a:t>
                </a:r>
              </a:p>
              <a:p>
                <a:pPr marL="971550" lvl="1" indent="-514350">
                  <a:buFont typeface="+mj-lt"/>
                  <a:buAutoNum type="arabicParenR"/>
                </a:pPr>
                <a:r>
                  <a:rPr lang="en-US" sz="2400" b="1" i="1" dirty="0"/>
                  <a:t>v= s -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𝒎</m:t>
                        </m:r>
                      </m:e>
                      <m:sup>
                        <m:r>
                          <a:rPr lang="en-US" sz="2400" b="1" i="1">
                            <a:latin typeface="Cambria Math" panose="02040503050406030204" pitchFamily="18" charset="0"/>
                          </a:rPr>
                          <m:t>𝟐</m:t>
                        </m:r>
                      </m:sup>
                    </m:sSup>
                  </m:oMath>
                </a14:m>
                <a:endParaRPr lang="en-US" sz="2400" b="1" i="1" dirty="0"/>
              </a:p>
              <a:p>
                <a:r>
                  <a:rPr lang="en-US" dirty="0"/>
                  <a:t>Here third and fourth statements could be performed concurrently.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1100"/>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63928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Parallelism</a:t>
            </a:r>
          </a:p>
        </p:txBody>
      </p:sp>
      <p:sp>
        <p:nvSpPr>
          <p:cNvPr id="3" name="Content Placeholder 2"/>
          <p:cNvSpPr>
            <a:spLocks noGrp="1"/>
          </p:cNvSpPr>
          <p:nvPr>
            <p:ph idx="1"/>
          </p:nvPr>
        </p:nvSpPr>
        <p:spPr/>
        <p:txBody>
          <a:bodyPr>
            <a:noAutofit/>
          </a:bodyPr>
          <a:lstStyle/>
          <a:p>
            <a:pPr marL="457200" indent="-457200">
              <a:buFont typeface="+mj-lt"/>
              <a:buAutoNum type="arabicPeriod" startAt="3"/>
            </a:pPr>
            <a:r>
              <a:rPr lang="en-US" b="1" dirty="0"/>
              <a:t>Pipelining </a:t>
            </a:r>
          </a:p>
          <a:p>
            <a:r>
              <a:rPr lang="en-US" dirty="0"/>
              <a:t>Usually used for the problems where single instance of the problem can not be parallelized</a:t>
            </a:r>
          </a:p>
          <a:p>
            <a:r>
              <a:rPr lang="en-US" dirty="0"/>
              <a:t>The output of one stage is input of the other stage</a:t>
            </a:r>
          </a:p>
          <a:p>
            <a:r>
              <a:rPr lang="en-US" dirty="0"/>
              <a:t>Dividing whole computation of each instance into multiple stages provided that there are multiple instances of the problem</a:t>
            </a:r>
          </a:p>
          <a:p>
            <a:r>
              <a:rPr lang="en-US" dirty="0"/>
              <a:t>An effective method of attaining parallelism on the  uniprocessor architectures</a:t>
            </a:r>
          </a:p>
          <a:p>
            <a:r>
              <a:rPr lang="en-US" dirty="0"/>
              <a:t>Depends on pipelining abilities of the processor</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55945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Assembly line analogy </a:t>
            </a:r>
          </a:p>
          <a:p>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52295C10-E5B2-4BAB-A14E-5D98A671D805}"/>
              </a:ext>
            </a:extLst>
          </p:cNvPr>
          <p:cNvPicPr>
            <a:picLocks noChangeAspect="1"/>
          </p:cNvPicPr>
          <p:nvPr/>
        </p:nvPicPr>
        <p:blipFill>
          <a:blip r:embed="rId3"/>
          <a:stretch>
            <a:fillRect/>
          </a:stretch>
        </p:blipFill>
        <p:spPr>
          <a:xfrm>
            <a:off x="3464657" y="1210260"/>
            <a:ext cx="5215183" cy="411241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572000" y="5372341"/>
            <a:ext cx="3689684" cy="369332"/>
          </a:xfrm>
          <a:prstGeom prst="rect">
            <a:avLst/>
          </a:prstGeom>
          <a:noFill/>
        </p:spPr>
        <p:txBody>
          <a:bodyPr wrap="square" rtlCol="0">
            <a:spAutoFit/>
          </a:bodyPr>
          <a:lstStyle/>
          <a:p>
            <a:r>
              <a:rPr lang="en-US" b="1" dirty="0"/>
              <a:t>Sequential Execution</a:t>
            </a:r>
          </a:p>
        </p:txBody>
      </p:sp>
    </p:spTree>
    <p:extLst>
      <p:ext uri="{BB962C8B-B14F-4D97-AF65-F5344CB8AC3E}">
        <p14:creationId xmlns:p14="http://schemas.microsoft.com/office/powerpoint/2010/main" val="247535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22" name="Rectangle 21">
            <a:extLst>
              <a:ext uri="{FF2B5EF4-FFF2-40B4-BE49-F238E27FC236}">
                <a16:creationId xmlns:a16="http://schemas.microsoft.com/office/drawing/2014/main"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Assembly line analogy </a:t>
            </a:r>
          </a:p>
          <a:p>
            <a:endParaRPr lang="en-US" dirty="0"/>
          </a:p>
          <a:p>
            <a:pPr marL="0" indent="0">
              <a:buNone/>
            </a:pPr>
            <a:endParaRPr lang="en-US" dirty="0"/>
          </a:p>
        </p:txBody>
      </p:sp>
      <p:pic>
        <p:nvPicPr>
          <p:cNvPr id="8" name="Picture 7" descr="A screenshot of a cell phone&#10;&#10;Description automatically generated">
            <a:extLst>
              <a:ext uri="{FF2B5EF4-FFF2-40B4-BE49-F238E27FC236}">
                <a16:creationId xmlns:a16="http://schemas.microsoft.com/office/drawing/2014/main" id="{AE80E38D-0C31-43F1-A701-609BBDA12B8E}"/>
              </a:ext>
            </a:extLst>
          </p:cNvPr>
          <p:cNvPicPr>
            <a:picLocks noChangeAspect="1"/>
          </p:cNvPicPr>
          <p:nvPr/>
        </p:nvPicPr>
        <p:blipFill>
          <a:blip r:embed="rId3"/>
          <a:stretch>
            <a:fillRect/>
          </a:stretch>
        </p:blipFill>
        <p:spPr>
          <a:xfrm>
            <a:off x="3464657" y="1394055"/>
            <a:ext cx="5215183" cy="3744823"/>
          </a:xfrm>
          <a:prstGeom prst="rect">
            <a:avLst/>
          </a:prstGeom>
        </p:spPr>
      </p:pic>
      <p:sp>
        <p:nvSpPr>
          <p:cNvPr id="2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339471" y="5138878"/>
            <a:ext cx="3689684" cy="369332"/>
          </a:xfrm>
          <a:prstGeom prst="rect">
            <a:avLst/>
          </a:prstGeom>
          <a:noFill/>
        </p:spPr>
        <p:txBody>
          <a:bodyPr wrap="square" rtlCol="0">
            <a:spAutoFit/>
          </a:bodyPr>
          <a:lstStyle/>
          <a:p>
            <a:pPr algn="ctr">
              <a:spcAft>
                <a:spcPts val="600"/>
              </a:spcAft>
            </a:pPr>
            <a:r>
              <a:rPr lang="en-US" b="1" dirty="0"/>
              <a:t>Pipelining</a:t>
            </a:r>
          </a:p>
        </p:txBody>
      </p:sp>
    </p:spTree>
    <p:extLst>
      <p:ext uri="{BB962C8B-B14F-4D97-AF65-F5344CB8AC3E}">
        <p14:creationId xmlns:p14="http://schemas.microsoft.com/office/powerpoint/2010/main" val="206020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F4C104D-5F30-4811-9376-566B26E4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2737709" cy="1259894"/>
          </a:xfrm>
        </p:spPr>
        <p:txBody>
          <a:bodyPr>
            <a:normAutofit/>
          </a:bodyPr>
          <a:lstStyle/>
          <a:p>
            <a:r>
              <a:rPr lang="en-US" dirty="0">
                <a:solidFill>
                  <a:srgbClr val="0070C0"/>
                </a:solidFill>
              </a:rPr>
              <a:t>Types of Parallelism</a:t>
            </a:r>
          </a:p>
        </p:txBody>
      </p:sp>
      <p:sp>
        <p:nvSpPr>
          <p:cNvPr id="31" name="Rectangle 30">
            <a:extLst>
              <a:ext uri="{FF2B5EF4-FFF2-40B4-BE49-F238E27FC236}">
                <a16:creationId xmlns:a16="http://schemas.microsoft.com/office/drawing/2014/main" id="{0815E34B-5D02-4E01-A936-E8E1C0AB6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2737709" cy="3759253"/>
          </a:xfrm>
        </p:spPr>
        <p:txBody>
          <a:bodyPr>
            <a:normAutofit/>
          </a:bodyPr>
          <a:lstStyle/>
          <a:p>
            <a:pPr marL="457200" indent="-457200">
              <a:buFont typeface="+mj-lt"/>
              <a:buAutoNum type="arabicPeriod" startAt="3"/>
            </a:pPr>
            <a:r>
              <a:rPr lang="en-US" b="1" dirty="0"/>
              <a:t>Pipelining </a:t>
            </a:r>
          </a:p>
          <a:p>
            <a:r>
              <a:rPr lang="en-US" dirty="0"/>
              <a:t>Example: Overlap instructions in a single instruction cycle to achieve parallelism</a:t>
            </a:r>
          </a:p>
          <a:p>
            <a:endParaRPr lang="en-US" dirty="0"/>
          </a:p>
          <a:p>
            <a:pPr marL="0" indent="0">
              <a:buNone/>
            </a:pPr>
            <a:endParaRPr lang="en-US" dirty="0"/>
          </a:p>
        </p:txBody>
      </p:sp>
      <p:pic>
        <p:nvPicPr>
          <p:cNvPr id="4" name="Picture 3">
            <a:extLst>
              <a:ext uri="{FF2B5EF4-FFF2-40B4-BE49-F238E27FC236}">
                <a16:creationId xmlns:a16="http://schemas.microsoft.com/office/drawing/2014/main" id="{3C7C4C55-DA4E-4793-ADEE-33AD84729704}"/>
              </a:ext>
            </a:extLst>
          </p:cNvPr>
          <p:cNvPicPr>
            <a:picLocks noChangeAspect="1"/>
          </p:cNvPicPr>
          <p:nvPr/>
        </p:nvPicPr>
        <p:blipFill>
          <a:blip r:embed="rId3"/>
          <a:stretch>
            <a:fillRect/>
          </a:stretch>
        </p:blipFill>
        <p:spPr>
          <a:xfrm>
            <a:off x="3464657" y="1419423"/>
            <a:ext cx="5215183" cy="3694087"/>
          </a:xfrm>
          <a:prstGeom prst="rect">
            <a:avLst/>
          </a:prstGeom>
        </p:spPr>
      </p:pic>
      <p:sp>
        <p:nvSpPr>
          <p:cNvPr id="3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
        <p:nvSpPr>
          <p:cNvPr id="7" name="TextBox 6">
            <a:extLst>
              <a:ext uri="{FF2B5EF4-FFF2-40B4-BE49-F238E27FC236}">
                <a16:creationId xmlns:a16="http://schemas.microsoft.com/office/drawing/2014/main" id="{54BFB541-20C4-49F9-8E42-6C1085D8551E}"/>
              </a:ext>
            </a:extLst>
          </p:cNvPr>
          <p:cNvSpPr txBox="1"/>
          <p:nvPr/>
        </p:nvSpPr>
        <p:spPr>
          <a:xfrm>
            <a:off x="4339471" y="5138878"/>
            <a:ext cx="3689684" cy="369332"/>
          </a:xfrm>
          <a:prstGeom prst="rect">
            <a:avLst/>
          </a:prstGeom>
          <a:noFill/>
        </p:spPr>
        <p:txBody>
          <a:bodyPr wrap="square" rtlCol="0">
            <a:spAutoFit/>
          </a:bodyPr>
          <a:lstStyle/>
          <a:p>
            <a:pPr algn="ctr">
              <a:spcAft>
                <a:spcPts val="600"/>
              </a:spcAft>
            </a:pPr>
            <a:r>
              <a:rPr lang="en-US" b="1" dirty="0"/>
              <a:t>4-stage Pipelining</a:t>
            </a:r>
          </a:p>
        </p:txBody>
      </p:sp>
    </p:spTree>
    <p:extLst>
      <p:ext uri="{BB962C8B-B14F-4D97-AF65-F5344CB8AC3E}">
        <p14:creationId xmlns:p14="http://schemas.microsoft.com/office/powerpoint/2010/main" val="145557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Outline</a:t>
            </a:r>
          </a:p>
        </p:txBody>
      </p:sp>
      <p:sp>
        <p:nvSpPr>
          <p:cNvPr id="3" name="Content Placeholder 2"/>
          <p:cNvSpPr>
            <a:spLocks noGrp="1"/>
          </p:cNvSpPr>
          <p:nvPr>
            <p:ph idx="1"/>
          </p:nvPr>
        </p:nvSpPr>
        <p:spPr/>
        <p:txBody>
          <a:bodyPr>
            <a:normAutofit lnSpcReduction="10000"/>
          </a:bodyPr>
          <a:lstStyle/>
          <a:p>
            <a:r>
              <a:rPr lang="en-US" altLang="en-US" dirty="0"/>
              <a:t>Amdahl’s Law of Parallel Speedup</a:t>
            </a:r>
          </a:p>
          <a:p>
            <a:pPr algn="just"/>
            <a:endParaRPr lang="en-US" dirty="0"/>
          </a:p>
          <a:p>
            <a:pPr algn="just"/>
            <a:r>
              <a:rPr lang="en-US" dirty="0"/>
              <a:t>Karp-Flatt Metric</a:t>
            </a:r>
            <a:endParaRPr lang="en-US" altLang="en-US" dirty="0"/>
          </a:p>
          <a:p>
            <a:pPr algn="just"/>
            <a:endParaRPr lang="en-US" altLang="en-US" dirty="0"/>
          </a:p>
          <a:p>
            <a:pPr algn="just"/>
            <a:r>
              <a:rPr lang="en-US" altLang="en-US" dirty="0"/>
              <a:t>Types of Parallelism</a:t>
            </a:r>
          </a:p>
          <a:p>
            <a:pPr lvl="1" algn="just"/>
            <a:r>
              <a:rPr lang="en-US" altLang="en-US" dirty="0"/>
              <a:t>Data-parallelism </a:t>
            </a:r>
          </a:p>
          <a:p>
            <a:pPr lvl="1" algn="just"/>
            <a:r>
              <a:rPr lang="en-US" altLang="en-US" dirty="0"/>
              <a:t>Functional-parallelism</a:t>
            </a:r>
          </a:p>
          <a:p>
            <a:pPr lvl="1" algn="just"/>
            <a:r>
              <a:rPr lang="en-US" altLang="en-US" dirty="0"/>
              <a:t>Pipelining</a:t>
            </a:r>
          </a:p>
          <a:p>
            <a:pPr algn="just"/>
            <a:endParaRPr lang="en-US" altLang="en-US" dirty="0"/>
          </a:p>
          <a:p>
            <a:pPr algn="just"/>
            <a:r>
              <a:rPr lang="en-US" altLang="en-US" dirty="0"/>
              <a:t>Multi-processor vs Multi-computer</a:t>
            </a:r>
          </a:p>
          <a:p>
            <a:pPr marL="0" indent="0" algn="just">
              <a:buNone/>
            </a:pPr>
            <a:endParaRPr lang="en-US" altLang="en-US" dirty="0"/>
          </a:p>
          <a:p>
            <a:pPr algn="just"/>
            <a:r>
              <a:rPr lang="en-US" altLang="en-US" dirty="0"/>
              <a:t>Cluster vs Network of workstations</a:t>
            </a:r>
          </a:p>
          <a:p>
            <a:pPr algn="just"/>
            <a:endParaRPr lang="en-US" altLang="en-US" dirty="0"/>
          </a:p>
          <a:p>
            <a:pPr algn="just"/>
            <a:endParaRPr lang="en-US" altLang="en-US" dirty="0"/>
          </a:p>
          <a:p>
            <a:pPr marL="0" indent="0" algn="just">
              <a:buNone/>
            </a:pPr>
            <a:endParaRPr lang="en-US" altLang="en-US" b="1" dirty="0"/>
          </a:p>
          <a:p>
            <a:pPr algn="just"/>
            <a:endParaRPr lang="en-US" b="1" dirty="0"/>
          </a:p>
          <a:p>
            <a:pPr marL="0" indent="0" algn="just">
              <a:buNone/>
            </a:pPr>
            <a:endParaRPr lang="en-US" b="1" dirty="0"/>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579250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fontScale="90000"/>
          </a:bodyPr>
          <a:lstStyle/>
          <a:p>
            <a:pPr algn="ctr">
              <a:lnSpc>
                <a:spcPct val="90000"/>
              </a:lnSpc>
            </a:pPr>
            <a:r>
              <a:rPr lang="en-US" sz="5000" dirty="0"/>
              <a:t>Multi-processor </a:t>
            </a:r>
            <a:br>
              <a:rPr lang="en-US" sz="5000" dirty="0"/>
            </a:br>
            <a:r>
              <a:rPr lang="en-US" sz="5000" dirty="0"/>
              <a:t>vs </a:t>
            </a:r>
            <a:br>
              <a:rPr lang="en-US" sz="5000" dirty="0"/>
            </a:br>
            <a:r>
              <a:rPr lang="en-US" sz="5000" dirty="0"/>
              <a:t>Multi-Computer</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3123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Multi-Processor</a:t>
            </a:r>
          </a:p>
        </p:txBody>
      </p:sp>
      <p:sp>
        <p:nvSpPr>
          <p:cNvPr id="3" name="Content Placeholder 2"/>
          <p:cNvSpPr>
            <a:spLocks noGrp="1"/>
          </p:cNvSpPr>
          <p:nvPr>
            <p:ph idx="1"/>
          </p:nvPr>
        </p:nvSpPr>
        <p:spPr/>
        <p:txBody>
          <a:bodyPr>
            <a:noAutofit/>
          </a:bodyPr>
          <a:lstStyle/>
          <a:p>
            <a:r>
              <a:rPr lang="en-US" dirty="0"/>
              <a:t> Multiple-CPUs with a shared memory</a:t>
            </a:r>
          </a:p>
          <a:p>
            <a:endParaRPr lang="en-US" dirty="0"/>
          </a:p>
          <a:p>
            <a:r>
              <a:rPr lang="en-US" dirty="0"/>
              <a:t>The same address on two different CPUs refers to the same memory location.</a:t>
            </a:r>
          </a:p>
          <a:p>
            <a:pPr marL="0" indent="0">
              <a:buNone/>
            </a:pPr>
            <a:endParaRPr lang="en-US" dirty="0"/>
          </a:p>
          <a:p>
            <a:r>
              <a:rPr lang="en-US" b="1" dirty="0"/>
              <a:t>Generally two categories:-</a:t>
            </a:r>
          </a:p>
          <a:p>
            <a:pPr marL="971550" lvl="1" indent="-514350">
              <a:buFont typeface="+mj-lt"/>
              <a:buAutoNum type="arabicPeriod"/>
            </a:pPr>
            <a:r>
              <a:rPr lang="en-US" dirty="0"/>
              <a:t>Centralized Multi-processors</a:t>
            </a:r>
          </a:p>
          <a:p>
            <a:pPr marL="971550" lvl="1" indent="-514350">
              <a:buFont typeface="+mj-lt"/>
              <a:buAutoNum type="arabicPeriod"/>
            </a:pPr>
            <a:r>
              <a:rPr lang="en-US" dirty="0"/>
              <a:t>Distributed Multi-processor</a:t>
            </a:r>
          </a:p>
          <a:p>
            <a:pPr marL="457200" lvl="1" indent="0">
              <a:buNone/>
            </a:pPr>
            <a:endParaRPr lang="en-US" dirty="0"/>
          </a:p>
          <a:p>
            <a:pPr marL="971550" lvl="1" indent="-514350">
              <a:buFont typeface="+mj-lt"/>
              <a:buAutoNum type="arabicPeriod"/>
            </a:pPr>
            <a:endParaRPr lang="en-US" dirty="0"/>
          </a:p>
          <a:p>
            <a:endParaRPr lang="en-US" dirty="0"/>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18216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Multi-Processor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3841989" cy="3759253"/>
          </a:xfrm>
        </p:spPr>
        <p:txBody>
          <a:bodyPr>
            <a:normAutofit/>
          </a:bodyPr>
          <a:lstStyle/>
          <a:p>
            <a:pPr marL="400050" indent="-400050">
              <a:lnSpc>
                <a:spcPct val="90000"/>
              </a:lnSpc>
              <a:buFont typeface="+mj-lt"/>
              <a:buAutoNum type="romanLcPeriod"/>
            </a:pPr>
            <a:r>
              <a:rPr lang="en-US" sz="1700" b="1" dirty="0"/>
              <a:t>Centralized Multi-processor</a:t>
            </a:r>
          </a:p>
          <a:p>
            <a:pPr>
              <a:lnSpc>
                <a:spcPct val="90000"/>
              </a:lnSpc>
            </a:pPr>
            <a:r>
              <a:rPr lang="en-US" sz="1700" dirty="0"/>
              <a:t>Additional CPUs are attached to the system bus, and all the processors share the same primary memory</a:t>
            </a:r>
          </a:p>
          <a:p>
            <a:pPr>
              <a:lnSpc>
                <a:spcPct val="90000"/>
              </a:lnSpc>
            </a:pPr>
            <a:r>
              <a:rPr lang="en-US" sz="1700" dirty="0"/>
              <a:t>All the memory is at one place and has the same access time from every processor</a:t>
            </a:r>
          </a:p>
          <a:p>
            <a:pPr>
              <a:lnSpc>
                <a:spcPct val="90000"/>
              </a:lnSpc>
            </a:pPr>
            <a:r>
              <a:rPr lang="en-US" sz="1700" dirty="0"/>
              <a:t>Also known to as </a:t>
            </a:r>
            <a:r>
              <a:rPr lang="en-US" sz="1700" b="1" dirty="0"/>
              <a:t>UMA</a:t>
            </a:r>
            <a:r>
              <a:rPr lang="en-US" sz="1700" dirty="0"/>
              <a:t>(Uniform Memory Access) multi-processor or </a:t>
            </a:r>
            <a:r>
              <a:rPr lang="en-US" sz="1700" b="1" dirty="0"/>
              <a:t>SMP </a:t>
            </a:r>
            <a:r>
              <a:rPr lang="en-US" sz="1700" dirty="0"/>
              <a:t>(symmetrical Multi-processor )</a:t>
            </a:r>
          </a:p>
          <a:p>
            <a:pPr>
              <a:lnSpc>
                <a:spcPct val="90000"/>
              </a:lnSpc>
            </a:pPr>
            <a:endParaRPr lang="en-US" sz="1700" dirty="0"/>
          </a:p>
        </p:txBody>
      </p:sp>
      <p:pic>
        <p:nvPicPr>
          <p:cNvPr id="4" name="Picture 3">
            <a:extLst>
              <a:ext uri="{FF2B5EF4-FFF2-40B4-BE49-F238E27FC236}">
                <a16:creationId xmlns:a16="http://schemas.microsoft.com/office/drawing/2014/main" id="{70E66229-0D1E-403F-9FBB-267B523730A2}"/>
              </a:ext>
            </a:extLst>
          </p:cNvPr>
          <p:cNvPicPr>
            <a:picLocks noChangeAspect="1"/>
          </p:cNvPicPr>
          <p:nvPr/>
        </p:nvPicPr>
        <p:blipFill>
          <a:blip r:embed="rId3"/>
          <a:stretch>
            <a:fillRect/>
          </a:stretch>
        </p:blipFill>
        <p:spPr>
          <a:xfrm>
            <a:off x="4568937" y="1408850"/>
            <a:ext cx="4088720" cy="3720259"/>
          </a:xfrm>
          <a:prstGeom prst="rect">
            <a:avLst/>
          </a:prstGeom>
        </p:spPr>
      </p:pic>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475351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Multi-Processor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2133600"/>
            <a:ext cx="3841989" cy="3759253"/>
          </a:xfrm>
        </p:spPr>
        <p:txBody>
          <a:bodyPr>
            <a:normAutofit/>
          </a:bodyPr>
          <a:lstStyle/>
          <a:p>
            <a:pPr marL="400050" indent="-400050">
              <a:lnSpc>
                <a:spcPct val="90000"/>
              </a:lnSpc>
              <a:buFont typeface="+mj-lt"/>
              <a:buAutoNum type="romanLcPeriod" startAt="2"/>
            </a:pPr>
            <a:r>
              <a:rPr lang="en-US" sz="1700" b="1" dirty="0"/>
              <a:t>Distributed Multi-processor</a:t>
            </a:r>
          </a:p>
          <a:p>
            <a:pPr>
              <a:lnSpc>
                <a:spcPct val="90000"/>
              </a:lnSpc>
            </a:pPr>
            <a:r>
              <a:rPr lang="en-US" sz="1700" dirty="0"/>
              <a:t>Distributed collection of memories forms one logical address space</a:t>
            </a:r>
          </a:p>
          <a:p>
            <a:pPr>
              <a:lnSpc>
                <a:spcPct val="90000"/>
              </a:lnSpc>
            </a:pPr>
            <a:r>
              <a:rPr lang="en-US" sz="1700" dirty="0"/>
              <a:t>Again, the same address on different processors refers to the same memory location.</a:t>
            </a:r>
          </a:p>
          <a:p>
            <a:pPr>
              <a:lnSpc>
                <a:spcPct val="90000"/>
              </a:lnSpc>
            </a:pPr>
            <a:r>
              <a:rPr lang="en-US" sz="1700" dirty="0"/>
              <a:t>Also known as non-uniform memory access (</a:t>
            </a:r>
            <a:r>
              <a:rPr lang="en-US" sz="1700" b="1" dirty="0"/>
              <a:t>NUMA</a:t>
            </a:r>
            <a:r>
              <a:rPr lang="en-US" sz="1700" dirty="0"/>
              <a:t>) architecture</a:t>
            </a:r>
          </a:p>
          <a:p>
            <a:pPr>
              <a:lnSpc>
                <a:spcPct val="90000"/>
              </a:lnSpc>
            </a:pPr>
            <a:r>
              <a:rPr lang="en-US" sz="1700" dirty="0"/>
              <a:t>Because, memory access time varies significantly, depending on the physical location of the referenced address   </a:t>
            </a:r>
          </a:p>
          <a:p>
            <a:pPr>
              <a:lnSpc>
                <a:spcPct val="90000"/>
              </a:lnSpc>
            </a:pPr>
            <a:endParaRPr lang="en-US" sz="1700"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pic>
        <p:nvPicPr>
          <p:cNvPr id="8" name="Picture 7">
            <a:extLst>
              <a:ext uri="{FF2B5EF4-FFF2-40B4-BE49-F238E27FC236}">
                <a16:creationId xmlns:a16="http://schemas.microsoft.com/office/drawing/2014/main" id="{7210219F-397C-4A67-9712-91DAD127C0E4}"/>
              </a:ext>
            </a:extLst>
          </p:cNvPr>
          <p:cNvPicPr>
            <a:picLocks noChangeAspect="1"/>
          </p:cNvPicPr>
          <p:nvPr/>
        </p:nvPicPr>
        <p:blipFill>
          <a:blip r:embed="rId3"/>
          <a:stretch>
            <a:fillRect/>
          </a:stretch>
        </p:blipFill>
        <p:spPr>
          <a:xfrm>
            <a:off x="4027454" y="1485702"/>
            <a:ext cx="5016062" cy="3258234"/>
          </a:xfrm>
          <a:prstGeom prst="rect">
            <a:avLst/>
          </a:prstGeom>
        </p:spPr>
      </p:pic>
    </p:spTree>
    <p:extLst>
      <p:ext uri="{BB962C8B-B14F-4D97-AF65-F5344CB8AC3E}">
        <p14:creationId xmlns:p14="http://schemas.microsoft.com/office/powerpoint/2010/main" val="412425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43790"/>
            <a:ext cx="7903103" cy="4449064"/>
          </a:xfrm>
        </p:spPr>
        <p:txBody>
          <a:bodyPr>
            <a:normAutofit/>
          </a:bodyPr>
          <a:lstStyle/>
          <a:p>
            <a:pPr marL="0" indent="0">
              <a:lnSpc>
                <a:spcPct val="90000"/>
              </a:lnSpc>
              <a:buNone/>
            </a:pPr>
            <a:endParaRPr lang="en-US" b="1" dirty="0"/>
          </a:p>
          <a:p>
            <a:pPr>
              <a:lnSpc>
                <a:spcPct val="90000"/>
              </a:lnSpc>
            </a:pPr>
            <a:r>
              <a:rPr lang="en-US" dirty="0"/>
              <a:t>Distributed-memory, multi-CPU computer</a:t>
            </a:r>
          </a:p>
          <a:p>
            <a:pPr>
              <a:lnSpc>
                <a:spcPct val="90000"/>
              </a:lnSpc>
            </a:pPr>
            <a:r>
              <a:rPr lang="en-US" dirty="0"/>
              <a:t>Unlike </a:t>
            </a:r>
            <a:r>
              <a:rPr lang="en-US" b="1" dirty="0"/>
              <a:t>NUMA </a:t>
            </a:r>
            <a:r>
              <a:rPr lang="en-US" dirty="0"/>
              <a:t>architecture, a multicomputer has disjoint local address spaces</a:t>
            </a:r>
          </a:p>
          <a:p>
            <a:pPr>
              <a:lnSpc>
                <a:spcPct val="90000"/>
              </a:lnSpc>
            </a:pPr>
            <a:r>
              <a:rPr lang="en-US" dirty="0"/>
              <a:t>Each processor has direct access to their local memory only.</a:t>
            </a:r>
          </a:p>
          <a:p>
            <a:pPr>
              <a:lnSpc>
                <a:spcPct val="90000"/>
              </a:lnSpc>
            </a:pPr>
            <a:r>
              <a:rPr lang="en-US" dirty="0"/>
              <a:t>The same address on different processors refers to two different physical memory locations.</a:t>
            </a:r>
          </a:p>
          <a:p>
            <a:pPr>
              <a:lnSpc>
                <a:spcPct val="90000"/>
              </a:lnSpc>
            </a:pPr>
            <a:r>
              <a:rPr lang="en-US" dirty="0"/>
              <a:t>Processors interact with each other  through passing messages</a:t>
            </a:r>
          </a:p>
          <a:p>
            <a:pPr>
              <a:lnSpc>
                <a:spcPct val="90000"/>
              </a:lnSpc>
            </a:pPr>
            <a:endParaRPr lang="en-US" sz="1700" dirty="0"/>
          </a:p>
        </p:txBody>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2787464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40" name="Rectangle 30">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59832"/>
            <a:ext cx="3841989" cy="4753062"/>
          </a:xfrm>
        </p:spPr>
        <p:txBody>
          <a:bodyPr>
            <a:normAutofit fontScale="70000" lnSpcReduction="20000"/>
          </a:bodyPr>
          <a:lstStyle/>
          <a:p>
            <a:pPr marL="0" indent="0">
              <a:lnSpc>
                <a:spcPct val="90000"/>
              </a:lnSpc>
              <a:buNone/>
            </a:pPr>
            <a:r>
              <a:rPr lang="en-US" sz="2600" b="1" dirty="0"/>
              <a:t>Asymmetric Multi-Computers</a:t>
            </a:r>
            <a:endParaRPr lang="en-US" sz="1500" b="1" dirty="0"/>
          </a:p>
          <a:p>
            <a:pPr>
              <a:lnSpc>
                <a:spcPct val="90000"/>
              </a:lnSpc>
            </a:pPr>
            <a:endParaRPr lang="en-US" sz="1500" b="1" dirty="0"/>
          </a:p>
          <a:p>
            <a:pPr>
              <a:lnSpc>
                <a:spcPct val="90000"/>
              </a:lnSpc>
            </a:pPr>
            <a:r>
              <a:rPr lang="en-US" sz="2600" dirty="0"/>
              <a:t>A front-end computer that interacts with users and I/O devices</a:t>
            </a:r>
          </a:p>
          <a:p>
            <a:pPr>
              <a:lnSpc>
                <a:spcPct val="90000"/>
              </a:lnSpc>
            </a:pPr>
            <a:endParaRPr lang="en-US" sz="2600" dirty="0"/>
          </a:p>
          <a:p>
            <a:pPr>
              <a:lnSpc>
                <a:spcPct val="90000"/>
              </a:lnSpc>
            </a:pPr>
            <a:r>
              <a:rPr lang="en-US" sz="2600" dirty="0"/>
              <a:t>The back-end processors are dedicatedly used for  “number crunching” </a:t>
            </a:r>
          </a:p>
          <a:p>
            <a:pPr>
              <a:lnSpc>
                <a:spcPct val="90000"/>
              </a:lnSpc>
            </a:pPr>
            <a:endParaRPr lang="en-US" sz="2600" dirty="0"/>
          </a:p>
          <a:p>
            <a:pPr>
              <a:lnSpc>
                <a:spcPct val="90000"/>
              </a:lnSpc>
            </a:pPr>
            <a:r>
              <a:rPr lang="en-US" sz="2600" dirty="0"/>
              <a:t>Front-end computer executes a full, </a:t>
            </a:r>
            <a:r>
              <a:rPr lang="en-US" sz="2600" dirty="0" err="1"/>
              <a:t>multiprogrammed</a:t>
            </a:r>
            <a:r>
              <a:rPr lang="en-US" sz="2600" dirty="0"/>
              <a:t> OS and provides all functions needed for program development</a:t>
            </a:r>
          </a:p>
          <a:p>
            <a:pPr>
              <a:lnSpc>
                <a:spcPct val="90000"/>
              </a:lnSpc>
            </a:pPr>
            <a:endParaRPr lang="en-US" sz="2600" dirty="0"/>
          </a:p>
          <a:p>
            <a:pPr>
              <a:lnSpc>
                <a:spcPct val="90000"/>
              </a:lnSpc>
            </a:pPr>
            <a:r>
              <a:rPr lang="en-US" sz="2600" dirty="0"/>
              <a:t>The backends are reserved for executing parallel programs </a:t>
            </a:r>
          </a:p>
        </p:txBody>
      </p:sp>
      <p:pic>
        <p:nvPicPr>
          <p:cNvPr id="4" name="Picture 3" descr="A close up of a map&#10;&#10;Description automatically generated">
            <a:extLst>
              <a:ext uri="{FF2B5EF4-FFF2-40B4-BE49-F238E27FC236}">
                <a16:creationId xmlns:a16="http://schemas.microsoft.com/office/drawing/2014/main" id="{4207C6DE-440F-446E-804C-41E99023A686}"/>
              </a:ext>
            </a:extLst>
          </p:cNvPr>
          <p:cNvPicPr>
            <a:picLocks noChangeAspect="1"/>
          </p:cNvPicPr>
          <p:nvPr/>
        </p:nvPicPr>
        <p:blipFill>
          <a:blip r:embed="rId3"/>
          <a:stretch>
            <a:fillRect/>
          </a:stretch>
        </p:blipFill>
        <p:spPr>
          <a:xfrm>
            <a:off x="4568937" y="1756153"/>
            <a:ext cx="4088720" cy="3025653"/>
          </a:xfrm>
          <a:prstGeom prst="rect">
            <a:avLst/>
          </a:prstGeom>
        </p:spPr>
      </p:pic>
      <p:sp>
        <p:nvSpPr>
          <p:cNvPr id="3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spTree>
    <p:extLst>
      <p:ext uri="{BB962C8B-B14F-4D97-AF65-F5344CB8AC3E}">
        <p14:creationId xmlns:p14="http://schemas.microsoft.com/office/powerpoint/2010/main" val="216781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9" name="Rectangle 28">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918" y="645106"/>
            <a:ext cx="3841989" cy="1259894"/>
          </a:xfrm>
        </p:spPr>
        <p:txBody>
          <a:bodyPr>
            <a:normAutofit/>
          </a:bodyPr>
          <a:lstStyle/>
          <a:p>
            <a:r>
              <a:rPr lang="en-US" dirty="0">
                <a:solidFill>
                  <a:srgbClr val="0070C0"/>
                </a:solidFill>
              </a:rPr>
              <a:t>Multi-Computer</a:t>
            </a:r>
          </a:p>
        </p:txBody>
      </p:sp>
      <p:sp>
        <p:nvSpPr>
          <p:cNvPr id="40" name="Rectangle 30">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86918" y="1459832"/>
            <a:ext cx="3841989" cy="4753062"/>
          </a:xfrm>
        </p:spPr>
        <p:txBody>
          <a:bodyPr>
            <a:normAutofit/>
          </a:bodyPr>
          <a:lstStyle/>
          <a:p>
            <a:pPr marL="0" indent="0">
              <a:lnSpc>
                <a:spcPct val="90000"/>
              </a:lnSpc>
              <a:buNone/>
            </a:pPr>
            <a:r>
              <a:rPr lang="en-US" sz="2600" b="1" dirty="0"/>
              <a:t>Symmetric Multi-Computers</a:t>
            </a:r>
            <a:endParaRPr lang="en-US" sz="1500" b="1" dirty="0"/>
          </a:p>
          <a:p>
            <a:pPr>
              <a:lnSpc>
                <a:spcPct val="90000"/>
              </a:lnSpc>
            </a:pPr>
            <a:endParaRPr lang="en-US" sz="1500" b="1" dirty="0"/>
          </a:p>
          <a:p>
            <a:pPr>
              <a:lnSpc>
                <a:spcPct val="90000"/>
              </a:lnSpc>
            </a:pPr>
            <a:r>
              <a:rPr lang="en-US" sz="1800" dirty="0"/>
              <a:t>Every computer executes same OS</a:t>
            </a:r>
          </a:p>
          <a:p>
            <a:pPr>
              <a:lnSpc>
                <a:spcPct val="90000"/>
              </a:lnSpc>
            </a:pPr>
            <a:r>
              <a:rPr lang="en-US" sz="1800" dirty="0"/>
              <a:t>Users may log into any of the computers</a:t>
            </a:r>
          </a:p>
          <a:p>
            <a:pPr>
              <a:lnSpc>
                <a:spcPct val="90000"/>
              </a:lnSpc>
            </a:pPr>
            <a:r>
              <a:rPr lang="en-US" sz="1800" dirty="0"/>
              <a:t>This enables multiple users to concurrently login, edit and compile their programs.</a:t>
            </a:r>
          </a:p>
          <a:p>
            <a:pPr>
              <a:lnSpc>
                <a:spcPct val="90000"/>
              </a:lnSpc>
            </a:pPr>
            <a:r>
              <a:rPr lang="en-US" sz="1800" dirty="0"/>
              <a:t>All the nodes can participate in execution of a parallel program</a:t>
            </a:r>
          </a:p>
        </p:txBody>
      </p:sp>
      <p:sp>
        <p:nvSpPr>
          <p:cNvPr id="3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a:spcAft>
                <a:spcPts val="600"/>
              </a:spcAft>
              <a:defRPr/>
            </a:pPr>
            <a:r>
              <a:rPr lang="en-US" altLang="en-US"/>
              <a:t>CS3006 - Fall 2021</a:t>
            </a:r>
          </a:p>
        </p:txBody>
      </p:sp>
      <p:pic>
        <p:nvPicPr>
          <p:cNvPr id="7" name="Picture 6">
            <a:extLst>
              <a:ext uri="{FF2B5EF4-FFF2-40B4-BE49-F238E27FC236}">
                <a16:creationId xmlns:a16="http://schemas.microsoft.com/office/drawing/2014/main" id="{45B13FFC-395C-4247-9965-66668B4C48FF}"/>
              </a:ext>
            </a:extLst>
          </p:cNvPr>
          <p:cNvPicPr>
            <a:picLocks noChangeAspect="1"/>
          </p:cNvPicPr>
          <p:nvPr/>
        </p:nvPicPr>
        <p:blipFill>
          <a:blip r:embed="rId3"/>
          <a:stretch>
            <a:fillRect/>
          </a:stretch>
        </p:blipFill>
        <p:spPr>
          <a:xfrm>
            <a:off x="4328907" y="1455084"/>
            <a:ext cx="4124951" cy="3643644"/>
          </a:xfrm>
          <a:prstGeom prst="rect">
            <a:avLst/>
          </a:prstGeom>
        </p:spPr>
      </p:pic>
    </p:spTree>
    <p:extLst>
      <p:ext uri="{BB962C8B-B14F-4D97-AF65-F5344CB8AC3E}">
        <p14:creationId xmlns:p14="http://schemas.microsoft.com/office/powerpoint/2010/main" val="3736868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fontScale="90000"/>
          </a:bodyPr>
          <a:lstStyle/>
          <a:p>
            <a:pPr algn="ctr">
              <a:lnSpc>
                <a:spcPct val="90000"/>
              </a:lnSpc>
            </a:pPr>
            <a:r>
              <a:rPr lang="en-US" sz="5000" dirty="0"/>
              <a:t>Network of Workstations </a:t>
            </a:r>
            <a:br>
              <a:rPr lang="en-US" sz="5000" dirty="0"/>
            </a:br>
            <a:r>
              <a:rPr lang="en-US" sz="5000" dirty="0"/>
              <a:t>vs </a:t>
            </a:r>
            <a:br>
              <a:rPr lang="en-US" sz="5000" dirty="0"/>
            </a:br>
            <a:r>
              <a:rPr lang="en-US" sz="5000" dirty="0"/>
              <a:t>Cluster</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26490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DD21E1-BAF0-4314-AB31-82ECB8AC9E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12">
            <a:extLst>
              <a:ext uri="{FF2B5EF4-FFF2-40B4-BE49-F238E27FC236}">
                <a16:creationId xmlns:a16="http://schemas.microsoft.com/office/drawing/2014/main" id="{FDC8619C-F25D-468E-95FA-2A2151D7DD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61223"/>
            <a:ext cx="77852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a:xfrm>
            <a:off x="915687" y="6135808"/>
            <a:ext cx="5714999"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CS3006 - Fall 2021</a:t>
            </a:r>
          </a:p>
        </p:txBody>
      </p:sp>
      <p:graphicFrame>
        <p:nvGraphicFramePr>
          <p:cNvPr id="8" name="Table 8">
            <a:extLst>
              <a:ext uri="{FF2B5EF4-FFF2-40B4-BE49-F238E27FC236}">
                <a16:creationId xmlns:a16="http://schemas.microsoft.com/office/drawing/2014/main" id="{D98169E4-8DF5-43AF-92A9-DE79CCF4D2E5}"/>
              </a:ext>
            </a:extLst>
          </p:cNvPr>
          <p:cNvGraphicFramePr>
            <a:graphicFrameLocks noGrp="1"/>
          </p:cNvGraphicFramePr>
          <p:nvPr>
            <p:ph idx="1"/>
            <p:extLst>
              <p:ext uri="{D42A27DB-BD31-4B8C-83A1-F6EECF244321}">
                <p14:modId xmlns:p14="http://schemas.microsoft.com/office/powerpoint/2010/main" val="944823749"/>
              </p:ext>
            </p:extLst>
          </p:nvPr>
        </p:nvGraphicFramePr>
        <p:xfrm>
          <a:off x="595750" y="1035869"/>
          <a:ext cx="8323262" cy="4598302"/>
        </p:xfrm>
        <a:graphic>
          <a:graphicData uri="http://schemas.openxmlformats.org/drawingml/2006/table">
            <a:tbl>
              <a:tblPr firstRow="1" bandRow="1">
                <a:tableStyleId>{5C22544A-7EE6-4342-B048-85BDC9FD1C3A}</a:tableStyleId>
              </a:tblPr>
              <a:tblGrid>
                <a:gridCol w="4161631">
                  <a:extLst>
                    <a:ext uri="{9D8B030D-6E8A-4147-A177-3AD203B41FA5}">
                      <a16:colId xmlns:a16="http://schemas.microsoft.com/office/drawing/2014/main" val="3936068553"/>
                    </a:ext>
                  </a:extLst>
                </a:gridCol>
                <a:gridCol w="4161631">
                  <a:extLst>
                    <a:ext uri="{9D8B030D-6E8A-4147-A177-3AD203B41FA5}">
                      <a16:colId xmlns:a16="http://schemas.microsoft.com/office/drawing/2014/main" val="2814120061"/>
                    </a:ext>
                  </a:extLst>
                </a:gridCol>
              </a:tblGrid>
              <a:tr h="757822">
                <a:tc>
                  <a:txBody>
                    <a:bodyPr/>
                    <a:lstStyle/>
                    <a:p>
                      <a:pPr algn="ctr"/>
                      <a:r>
                        <a:rPr lang="en-US" dirty="0"/>
                        <a:t>Cluster</a:t>
                      </a:r>
                    </a:p>
                  </a:txBody>
                  <a:tcPr/>
                </a:tc>
                <a:tc>
                  <a:txBody>
                    <a:bodyPr/>
                    <a:lstStyle/>
                    <a:p>
                      <a:pPr algn="ctr"/>
                      <a:r>
                        <a:rPr lang="en-US" dirty="0"/>
                        <a:t>Network of workstations</a:t>
                      </a:r>
                    </a:p>
                  </a:txBody>
                  <a:tcPr/>
                </a:tc>
                <a:extLst>
                  <a:ext uri="{0D108BD9-81ED-4DB2-BD59-A6C34878D82A}">
                    <a16:rowId xmlns:a16="http://schemas.microsoft.com/office/drawing/2014/main" val="1333173841"/>
                  </a:ext>
                </a:extLst>
              </a:tr>
              <a:tr h="370840">
                <a:tc>
                  <a:txBody>
                    <a:bodyPr/>
                    <a:lstStyle/>
                    <a:p>
                      <a:pPr algn="l"/>
                      <a:r>
                        <a:rPr lang="en-US" dirty="0"/>
                        <a:t>Usually a co-located collection of low-cost computers and switches, dedicated to running parallel jobs.</a:t>
                      </a:r>
                    </a:p>
                    <a:p>
                      <a:pPr algn="l"/>
                      <a:r>
                        <a:rPr lang="en-US" dirty="0"/>
                        <a:t>All computer run the same version of operating system.</a:t>
                      </a:r>
                    </a:p>
                  </a:txBody>
                  <a:tcPr/>
                </a:tc>
                <a:tc>
                  <a:txBody>
                    <a:bodyPr/>
                    <a:lstStyle/>
                    <a:p>
                      <a:pPr algn="l"/>
                      <a:r>
                        <a:rPr lang="en-US" dirty="0"/>
                        <a:t>A dispersed collection of computers. Individual workstations may have different Operating systems and executable programs</a:t>
                      </a:r>
                    </a:p>
                    <a:p>
                      <a:pPr algn="l"/>
                      <a:endParaRPr lang="en-US" dirty="0"/>
                    </a:p>
                  </a:txBody>
                  <a:tcPr/>
                </a:tc>
                <a:extLst>
                  <a:ext uri="{0D108BD9-81ED-4DB2-BD59-A6C34878D82A}">
                    <a16:rowId xmlns:a16="http://schemas.microsoft.com/office/drawing/2014/main" val="3662174897"/>
                  </a:ext>
                </a:extLst>
              </a:tr>
              <a:tr h="370840">
                <a:tc>
                  <a:txBody>
                    <a:bodyPr/>
                    <a:lstStyle/>
                    <a:p>
                      <a:pPr algn="l"/>
                      <a:r>
                        <a:rPr lang="en-US" dirty="0"/>
                        <a:t>Some of the computers may not have interfaces for the users to login</a:t>
                      </a:r>
                    </a:p>
                  </a:txBody>
                  <a:tcPr/>
                </a:tc>
                <a:tc>
                  <a:txBody>
                    <a:bodyPr/>
                    <a:lstStyle/>
                    <a:p>
                      <a:pPr algn="l"/>
                      <a:r>
                        <a:rPr lang="en-US" dirty="0"/>
                        <a:t>User have the power to login and power off their workstations</a:t>
                      </a:r>
                    </a:p>
                  </a:txBody>
                  <a:tcPr/>
                </a:tc>
                <a:extLst>
                  <a:ext uri="{0D108BD9-81ED-4DB2-BD59-A6C34878D82A}">
                    <a16:rowId xmlns:a16="http://schemas.microsoft.com/office/drawing/2014/main" val="4133950378"/>
                  </a:ext>
                </a:extLst>
              </a:tr>
              <a:tr h="370840">
                <a:tc>
                  <a:txBody>
                    <a:bodyPr/>
                    <a:lstStyle/>
                    <a:p>
                      <a:pPr algn="l"/>
                      <a:r>
                        <a:rPr lang="en-US" dirty="0"/>
                        <a:t>Commodity cluster uses high speed networks for communication such as fast Ethernet@100Mbps, gigabit Ethernet@1000 Mbps and Myrinet@1920 Mbps. </a:t>
                      </a:r>
                    </a:p>
                  </a:txBody>
                  <a:tcPr/>
                </a:tc>
                <a:tc>
                  <a:txBody>
                    <a:bodyPr/>
                    <a:lstStyle/>
                    <a:p>
                      <a:pPr algn="l"/>
                      <a:r>
                        <a:rPr lang="en-US" dirty="0"/>
                        <a:t>Ethernet speed for this network is usually slower. Typical in range of 10 Mbps</a:t>
                      </a:r>
                    </a:p>
                  </a:txBody>
                  <a:tcPr/>
                </a:tc>
                <a:extLst>
                  <a:ext uri="{0D108BD9-81ED-4DB2-BD59-A6C34878D82A}">
                    <a16:rowId xmlns:a16="http://schemas.microsoft.com/office/drawing/2014/main" val="1699848082"/>
                  </a:ext>
                </a:extLst>
              </a:tr>
            </a:tbl>
          </a:graphicData>
        </a:graphic>
      </p:graphicFrame>
    </p:spTree>
    <p:extLst>
      <p:ext uri="{BB962C8B-B14F-4D97-AF65-F5344CB8AC3E}">
        <p14:creationId xmlns:p14="http://schemas.microsoft.com/office/powerpoint/2010/main" val="3053642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B755-01F2-41EC-B7E2-C475563110C9}"/>
              </a:ext>
            </a:extLst>
          </p:cNvPr>
          <p:cNvSpPr>
            <a:spLocks noGrp="1"/>
          </p:cNvSpPr>
          <p:nvPr>
            <p:ph type="title"/>
          </p:nvPr>
        </p:nvSpPr>
        <p:spPr>
          <a:xfrm>
            <a:off x="820449" y="248916"/>
            <a:ext cx="8323551" cy="815755"/>
          </a:xfrm>
        </p:spPr>
        <p:txBody>
          <a:bodyPr/>
          <a:lstStyle/>
          <a:p>
            <a:r>
              <a:rPr lang="en-US" dirty="0"/>
              <a:t>Reading Assignment</a:t>
            </a:r>
          </a:p>
        </p:txBody>
      </p:sp>
      <p:sp>
        <p:nvSpPr>
          <p:cNvPr id="3" name="Content Placeholder 2">
            <a:extLst>
              <a:ext uri="{FF2B5EF4-FFF2-40B4-BE49-F238E27FC236}">
                <a16:creationId xmlns:a16="http://schemas.microsoft.com/office/drawing/2014/main" id="{86989E27-0086-4835-A2CD-096180794E98}"/>
              </a:ext>
            </a:extLst>
          </p:cNvPr>
          <p:cNvSpPr>
            <a:spLocks noGrp="1"/>
          </p:cNvSpPr>
          <p:nvPr>
            <p:ph idx="1"/>
          </p:nvPr>
        </p:nvSpPr>
        <p:spPr>
          <a:xfrm>
            <a:off x="410224" y="1621753"/>
            <a:ext cx="8323551" cy="4987331"/>
          </a:xfrm>
        </p:spPr>
        <p:txBody>
          <a:bodyPr/>
          <a:lstStyle/>
          <a:p>
            <a:pPr lvl="1" algn="just"/>
            <a:r>
              <a:rPr lang="en-US" altLang="en-US" sz="3200" dirty="0"/>
              <a:t> Cache Coherence and Snooping</a:t>
            </a:r>
          </a:p>
          <a:p>
            <a:pPr lvl="1" algn="just"/>
            <a:r>
              <a:rPr lang="en-US" sz="3200" dirty="0"/>
              <a:t> Branch prediction and issues while pipelining the problem</a:t>
            </a:r>
            <a:endParaRPr lang="en-US" altLang="en-US" sz="3200" dirty="0"/>
          </a:p>
          <a:p>
            <a:endParaRPr lang="en-US" dirty="0"/>
          </a:p>
        </p:txBody>
      </p:sp>
      <p:sp>
        <p:nvSpPr>
          <p:cNvPr id="4" name="Footer Placeholder 3">
            <a:extLst>
              <a:ext uri="{FF2B5EF4-FFF2-40B4-BE49-F238E27FC236}">
                <a16:creationId xmlns:a16="http://schemas.microsoft.com/office/drawing/2014/main" id="{7985B4D9-AA0B-4E3C-A3F7-32ED220C9BD2}"/>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49597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Amdahl’s was formulized in 1967 </a:t>
                </a:r>
              </a:p>
              <a:p>
                <a:r>
                  <a:rPr lang="en-US" dirty="0"/>
                  <a:t>It shows an upper-bound on the maximum speedup that can be achieved</a:t>
                </a:r>
              </a:p>
              <a:p>
                <a:r>
                  <a:rPr lang="en-US" dirty="0"/>
                  <a:t>Suppose you are going to design a parallel algorithm for a problem</a:t>
                </a:r>
              </a:p>
              <a:p>
                <a:r>
                  <a:rPr lang="en-US" dirty="0"/>
                  <a:t>Further suppose that </a:t>
                </a:r>
                <a:r>
                  <a:rPr lang="en-US" b="1" i="1" dirty="0"/>
                  <a:t>fraction</a:t>
                </a:r>
                <a:r>
                  <a:rPr lang="en-US" dirty="0"/>
                  <a:t> of total time that the algorithm must consume in </a:t>
                </a:r>
                <a:r>
                  <a:rPr lang="en-US" b="1" dirty="0"/>
                  <a:t>serial executions </a:t>
                </a:r>
                <a:r>
                  <a:rPr lang="en-US" dirty="0"/>
                  <a:t>is </a:t>
                </a:r>
                <a:r>
                  <a:rPr lang="en-US" b="1" dirty="0"/>
                  <a:t>‘F’</a:t>
                </a:r>
              </a:p>
              <a:p>
                <a:r>
                  <a:rPr lang="en-US" dirty="0"/>
                  <a:t>This implies </a:t>
                </a:r>
                <a:r>
                  <a:rPr lang="en-US" b="1" i="1" dirty="0"/>
                  <a:t>fraction</a:t>
                </a:r>
                <a:r>
                  <a:rPr lang="en-US" dirty="0"/>
                  <a:t> of parallel potion is (1- F) </a:t>
                </a:r>
              </a:p>
              <a:p>
                <a:r>
                  <a:rPr lang="en-US" dirty="0"/>
                  <a:t>Now, Amdahl’s law states that </a:t>
                </a:r>
              </a:p>
              <a:p>
                <a:pPr marL="0" indent="0" algn="ctr">
                  <a:buNone/>
                </a:pPr>
                <a14:m>
                  <m:oMathPara xmlns:m="http://schemas.openxmlformats.org/officeDocument/2006/math">
                    <m:oMathParaPr>
                      <m:jc m:val="centerGroup"/>
                    </m:oMathParaPr>
                    <m:oMath xmlns:m="http://schemas.openxmlformats.org/officeDocument/2006/math">
                      <m:r>
                        <a:rPr lang="en-US" sz="2200" b="1" i="0" smtClean="0">
                          <a:latin typeface="Cambria Math" panose="02040503050406030204" pitchFamily="18" charset="0"/>
                        </a:rPr>
                        <m:t>𝐒𝐩𝐞𝐞𝐝𝐮𝐩</m:t>
                      </m:r>
                      <m:d>
                        <m:dPr>
                          <m:ctrlPr>
                            <a:rPr lang="en-US" sz="2200" b="1" i="1" smtClean="0">
                              <a:latin typeface="Cambria Math" panose="02040503050406030204" pitchFamily="18" charset="0"/>
                            </a:rPr>
                          </m:ctrlPr>
                        </m:dPr>
                        <m:e>
                          <m:r>
                            <a:rPr lang="en-US" sz="2200" b="1" i="0" smtClean="0">
                              <a:latin typeface="Cambria Math" panose="02040503050406030204" pitchFamily="18" charset="0"/>
                            </a:rPr>
                            <m:t>𝐩</m:t>
                          </m:r>
                        </m:e>
                      </m:d>
                      <m:r>
                        <a:rPr lang="en-US" sz="2200" b="1" i="1" smtClean="0">
                          <a:latin typeface="Cambria Math" panose="02040503050406030204" pitchFamily="18" charset="0"/>
                        </a:rPr>
                        <m:t>=</m:t>
                      </m:r>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𝟏</m:t>
                          </m:r>
                        </m:num>
                        <m:den>
                          <m:r>
                            <a:rPr lang="en-US" sz="2200" b="1" i="1" smtClean="0">
                              <a:latin typeface="Cambria Math" panose="02040503050406030204" pitchFamily="18" charset="0"/>
                            </a:rPr>
                            <m:t>𝑭</m:t>
                          </m:r>
                          <m:r>
                            <a:rPr lang="en-US" sz="2200" b="1" i="1" smtClean="0">
                              <a:latin typeface="Cambria Math" panose="02040503050406030204" pitchFamily="18" charset="0"/>
                            </a:rPr>
                            <m:t> + </m:t>
                          </m:r>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𝑭</m:t>
                              </m:r>
                            </m:num>
                            <m:den>
                              <m:r>
                                <a:rPr lang="en-US" sz="2200" b="1" i="1" smtClean="0">
                                  <a:latin typeface="Cambria Math" panose="02040503050406030204" pitchFamily="18" charset="0"/>
                                </a:rPr>
                                <m:t>𝑷</m:t>
                              </m:r>
                            </m:den>
                          </m:f>
                          <m:r>
                            <a:rPr lang="en-US" sz="2200" b="1" i="1" smtClean="0">
                              <a:latin typeface="Cambria Math" panose="02040503050406030204" pitchFamily="18" charset="0"/>
                            </a:rPr>
                            <m:t> </m:t>
                          </m:r>
                        </m:den>
                      </m:f>
                    </m:oMath>
                  </m:oMathPara>
                </a14:m>
                <a:endParaRPr lang="en-US" sz="1000" b="1" dirty="0"/>
              </a:p>
              <a:p>
                <a:endParaRPr lang="en-US" dirty="0"/>
              </a:p>
              <a:p>
                <a:r>
                  <a:rPr lang="en-US" dirty="0"/>
                  <a:t>Here ‘p’ is total number of available processing nodes. </a:t>
                </a:r>
              </a:p>
              <a:p>
                <a:pPr algn="just"/>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79" t="-1589" r="-14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79185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AC44-004F-420B-BC6C-6BC09AFB91C1}"/>
              </a:ext>
            </a:extLst>
          </p:cNvPr>
          <p:cNvSpPr>
            <a:spLocks noGrp="1"/>
          </p:cNvSpPr>
          <p:nvPr>
            <p:ph type="title"/>
          </p:nvPr>
        </p:nvSpPr>
        <p:spPr/>
        <p:txBody>
          <a:bodyPr/>
          <a:lstStyle/>
          <a:p>
            <a:r>
              <a:rPr lang="en-US" dirty="0"/>
              <a:t>Assigned reading pointers:</a:t>
            </a:r>
            <a:endParaRPr lang="en-PK" dirty="0"/>
          </a:p>
        </p:txBody>
      </p:sp>
      <p:sp>
        <p:nvSpPr>
          <p:cNvPr id="3" name="Content Placeholder 2">
            <a:extLst>
              <a:ext uri="{FF2B5EF4-FFF2-40B4-BE49-F238E27FC236}">
                <a16:creationId xmlns:a16="http://schemas.microsoft.com/office/drawing/2014/main" id="{FD3CB9D8-417A-48A7-8FA7-08B8D4EB3458}"/>
              </a:ext>
            </a:extLst>
          </p:cNvPr>
          <p:cNvSpPr>
            <a:spLocks noGrp="1"/>
          </p:cNvSpPr>
          <p:nvPr>
            <p:ph idx="1"/>
          </p:nvPr>
        </p:nvSpPr>
        <p:spPr/>
        <p:txBody>
          <a:bodyPr>
            <a:normAutofit/>
          </a:bodyPr>
          <a:lstStyle/>
          <a:p>
            <a:r>
              <a:rPr lang="en-US" dirty="0"/>
              <a:t>Cache Coherence:</a:t>
            </a:r>
          </a:p>
          <a:p>
            <a:pPr lvl="1"/>
            <a:r>
              <a:rPr lang="en-US" dirty="0"/>
              <a:t>When we are in a distributed environment, each CPU’s cache needs to be consistent (</a:t>
            </a:r>
            <a:r>
              <a:rPr lang="en-US" dirty="0">
                <a:highlight>
                  <a:srgbClr val="FFFF00"/>
                </a:highlight>
              </a:rPr>
              <a:t>continuously needs to be updated for current values</a:t>
            </a:r>
            <a:r>
              <a:rPr lang="en-US" dirty="0"/>
              <a:t>), which is known as cache coherence.</a:t>
            </a:r>
          </a:p>
          <a:p>
            <a:r>
              <a:rPr lang="en-US" dirty="0"/>
              <a:t>Snooping:</a:t>
            </a:r>
          </a:p>
          <a:p>
            <a:pPr lvl="1"/>
            <a:r>
              <a:rPr lang="en-US" dirty="0"/>
              <a:t>Snoopy protocols achieve data consistency between the cache memory and the shared memory through a bus-based memory system. </a:t>
            </a:r>
            <a:r>
              <a:rPr lang="en-US" dirty="0">
                <a:highlight>
                  <a:srgbClr val="FFFF00"/>
                </a:highlight>
              </a:rPr>
              <a:t>Write-invalidate</a:t>
            </a:r>
            <a:r>
              <a:rPr lang="en-US" dirty="0"/>
              <a:t> and </a:t>
            </a:r>
            <a:r>
              <a:rPr lang="en-US" dirty="0">
                <a:highlight>
                  <a:srgbClr val="FFFF00"/>
                </a:highlight>
              </a:rPr>
              <a:t>write-update</a:t>
            </a:r>
            <a:r>
              <a:rPr lang="en-US" dirty="0"/>
              <a:t> policies are used for maintaining cache consistency.</a:t>
            </a:r>
          </a:p>
          <a:p>
            <a:r>
              <a:rPr lang="en-US" dirty="0"/>
              <a:t>Branch Prediction:</a:t>
            </a:r>
          </a:p>
          <a:p>
            <a:pPr lvl="1"/>
            <a:r>
              <a:rPr lang="en-US" dirty="0"/>
              <a:t>Branch prediction is a technique used in CPU design that attempts to guess the outcome of a </a:t>
            </a:r>
            <a:r>
              <a:rPr lang="en-US" dirty="0">
                <a:highlight>
                  <a:srgbClr val="FFFF00"/>
                </a:highlight>
              </a:rPr>
              <a:t>conditional operation and prepare for the most likely result</a:t>
            </a:r>
            <a:r>
              <a:rPr lang="en-US" dirty="0"/>
              <a:t>.</a:t>
            </a:r>
          </a:p>
        </p:txBody>
      </p:sp>
      <p:sp>
        <p:nvSpPr>
          <p:cNvPr id="4" name="Footer Placeholder 3">
            <a:extLst>
              <a:ext uri="{FF2B5EF4-FFF2-40B4-BE49-F238E27FC236}">
                <a16:creationId xmlns:a16="http://schemas.microsoft.com/office/drawing/2014/main" id="{397EAAAB-744E-440E-9ECC-6EEC08F9B64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31307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9799"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05209" y="967417"/>
            <a:ext cx="2834152" cy="3943250"/>
          </a:xfrm>
        </p:spPr>
        <p:txBody>
          <a:bodyPr vert="horz" lIns="91440" tIns="45720" rIns="91440" bIns="45720" rtlCol="0" anchor="b">
            <a:normAutofit/>
          </a:bodyPr>
          <a:lstStyle/>
          <a:p>
            <a:r>
              <a:rPr lang="en-US" sz="3500">
                <a:solidFill>
                  <a:srgbClr val="FEFFFF"/>
                </a:solidFill>
              </a:rPr>
              <a:t>Questions</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4053016"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Graphic 9" descr="Help">
            <a:extLst>
              <a:ext uri="{FF2B5EF4-FFF2-40B4-BE49-F238E27FC236}">
                <a16:creationId xmlns:a16="http://schemas.microsoft.com/office/drawing/2014/main" id="{1545BE9E-711D-438E-B83C-21C83592E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190995" y="1317462"/>
            <a:ext cx="4230377" cy="4230377"/>
          </a:xfrm>
          <a:prstGeom prst="rect">
            <a:avLst/>
          </a:prstGeom>
        </p:spPr>
      </p:pic>
      <p:sp>
        <p:nvSpPr>
          <p:cNvPr id="5" name="Footer Placeholder 4"/>
          <p:cNvSpPr>
            <a:spLocks noGrp="1"/>
          </p:cNvSpPr>
          <p:nvPr>
            <p:ph type="ftr" sz="quarter" idx="11"/>
          </p:nvPr>
        </p:nvSpPr>
        <p:spPr>
          <a:xfrm>
            <a:off x="405209" y="6135808"/>
            <a:ext cx="2566591" cy="365125"/>
          </a:xfrm>
        </p:spPr>
        <p:txBody>
          <a:bodyPr vert="horz" lIns="91440" tIns="45720" rIns="91440" bIns="45720" rtlCol="0" anchor="ctr">
            <a:normAutofit/>
          </a:bodyPr>
          <a:lstStyle/>
          <a:p>
            <a:pPr>
              <a:spcAft>
                <a:spcPts val="600"/>
              </a:spcAft>
              <a:defRPr/>
            </a:pPr>
            <a:r>
              <a:rPr lang="en-US" altLang="en-US" kern="1200">
                <a:solidFill>
                  <a:srgbClr val="FEFFFF"/>
                </a:solidFill>
                <a:latin typeface="+mn-lt"/>
                <a:ea typeface="+mn-ea"/>
                <a:cs typeface="+mn-cs"/>
              </a:rPr>
              <a:t>CS3006 - Fall 2021</a:t>
            </a:r>
          </a:p>
        </p:txBody>
      </p:sp>
    </p:spTree>
    <p:extLst>
      <p:ext uri="{BB962C8B-B14F-4D97-AF65-F5344CB8AC3E}">
        <p14:creationId xmlns:p14="http://schemas.microsoft.com/office/powerpoint/2010/main" val="685666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8" name="Group 80">
            <a:extLst>
              <a:ext uri="{FF2B5EF4-FFF2-40B4-BE49-F238E27FC236}">
                <a16:creationId xmlns:a16="http://schemas.microsoft.com/office/drawing/2014/main" id="{166BF9EE-F7AC-4FA5-AC7E-001B3A642F7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8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42" name="Group 94">
            <a:extLst>
              <a:ext uri="{FF2B5EF4-FFF2-40B4-BE49-F238E27FC236}">
                <a16:creationId xmlns:a16="http://schemas.microsoft.com/office/drawing/2014/main" id="{E312DBA5-56D8-42B2-BA94-28168C2A670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9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4" name="Rectangle 108">
            <a:extLst>
              <a:ext uri="{FF2B5EF4-FFF2-40B4-BE49-F238E27FC236}">
                <a16:creationId xmlns:a16="http://schemas.microsoft.com/office/drawing/2014/main" id="{1996130F-9AB5-4DE9-8574-3AF891C5C1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47" name="Rectangle 112">
            <a:extLst>
              <a:ext uri="{FF2B5EF4-FFF2-40B4-BE49-F238E27FC236}">
                <a16:creationId xmlns:a16="http://schemas.microsoft.com/office/drawing/2014/main" id="{CADF4631-3C8F-45EE-8D19-4D3E8426B3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9144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14">
            <a:extLst>
              <a:ext uri="{FF2B5EF4-FFF2-40B4-BE49-F238E27FC236}">
                <a16:creationId xmlns:a16="http://schemas.microsoft.com/office/drawing/2014/main" id="{F291099C-17EE-4E0E-B096-C799750500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16"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9"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8"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9"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0"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1"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2"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3"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4"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5"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6"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7"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9" name="Group 128">
            <a:extLst>
              <a:ext uri="{FF2B5EF4-FFF2-40B4-BE49-F238E27FC236}">
                <a16:creationId xmlns:a16="http://schemas.microsoft.com/office/drawing/2014/main" id="{6A54B62D-FC5C-4E1A-8D8B-279576FE537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130"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1"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2"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3"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4"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5"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6"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7"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8"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9"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0"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1"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3" name="Rectangle 142">
            <a:extLst>
              <a:ext uri="{FF2B5EF4-FFF2-40B4-BE49-F238E27FC236}">
                <a16:creationId xmlns:a16="http://schemas.microsoft.com/office/drawing/2014/main" id="{46FA917F-43A3-4FA3-A085-59D0DC397E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E264EFF8-808E-41FA-947B-62541C1774E7}"/>
              </a:ext>
            </a:extLst>
          </p:cNvPr>
          <p:cNvPicPr>
            <a:picLocks noChangeAspect="1"/>
          </p:cNvPicPr>
          <p:nvPr/>
        </p:nvPicPr>
        <p:blipFill>
          <a:blip r:embed="rId3"/>
          <a:stretch>
            <a:fillRect/>
          </a:stretch>
        </p:blipFill>
        <p:spPr>
          <a:xfrm>
            <a:off x="1059009" y="567405"/>
            <a:ext cx="7701156" cy="3889084"/>
          </a:xfrm>
          <a:prstGeom prst="rect">
            <a:avLst/>
          </a:prstGeom>
        </p:spPr>
      </p:pic>
      <p:sp>
        <p:nvSpPr>
          <p:cNvPr id="145"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Footer Placeholder 4"/>
          <p:cNvSpPr>
            <a:spLocks noGrp="1"/>
          </p:cNvSpPr>
          <p:nvPr>
            <p:ph type="ftr" sz="quarter" idx="11"/>
          </p:nvPr>
        </p:nvSpPr>
        <p:spPr>
          <a:xfrm>
            <a:off x="1941909" y="6135808"/>
            <a:ext cx="5714999"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r>
              <a:rPr kumimoji="0" lang="en-US" altLang="en-US" b="0" i="0" u="none" strike="noStrike" kern="1200" cap="none" spc="0" normalizeH="0" baseline="0" noProof="0">
                <a:ln>
                  <a:noFill/>
                </a:ln>
                <a:solidFill>
                  <a:schemeClr val="tx1">
                    <a:tint val="75000"/>
                  </a:schemeClr>
                </a:solidFill>
                <a:effectLst/>
                <a:uLnTx/>
                <a:uFillTx/>
                <a:latin typeface="+mn-lt"/>
                <a:ea typeface="+mn-ea"/>
                <a:cs typeface="+mn-cs"/>
              </a:rPr>
              <a:t>CS3006 - Fall 2021</a:t>
            </a:r>
          </a:p>
        </p:txBody>
      </p:sp>
    </p:spTree>
    <p:extLst>
      <p:ext uri="{BB962C8B-B14F-4D97-AF65-F5344CB8AC3E}">
        <p14:creationId xmlns:p14="http://schemas.microsoft.com/office/powerpoint/2010/main" val="15239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Derivation</a:t>
                </a:r>
                <a:endParaRPr lang="en-US" sz="4000" b="1" dirty="0"/>
              </a:p>
              <a:p>
                <a:r>
                  <a:rPr lang="en-US" dirty="0"/>
                  <a:t>Let’s suppose you have a sequential code for a problem that can be executed in total </a:t>
                </a:r>
                <a:r>
                  <a:rPr lang="en-US" b="1" i="1" dirty="0"/>
                  <a:t>T(s)</a:t>
                </a:r>
                <a:r>
                  <a:rPr lang="en-US" i="1" dirty="0"/>
                  <a:t>time</a:t>
                </a:r>
                <a:r>
                  <a:rPr lang="en-US" dirty="0"/>
                  <a:t>.</a:t>
                </a:r>
              </a:p>
              <a:p>
                <a:r>
                  <a:rPr lang="en-US" b="1" i="1" dirty="0"/>
                  <a:t>T(p)</a:t>
                </a:r>
                <a:r>
                  <a:rPr lang="en-US" i="1" dirty="0"/>
                  <a:t> </a:t>
                </a:r>
                <a:r>
                  <a:rPr lang="en-US" dirty="0"/>
                  <a:t>be the parallel time for the same algorithm over </a:t>
                </a:r>
                <a:r>
                  <a:rPr lang="en-US" i="1" dirty="0"/>
                  <a:t>p</a:t>
                </a:r>
                <a:r>
                  <a:rPr lang="en-US" dirty="0"/>
                  <a:t> processors.</a:t>
                </a:r>
              </a:p>
              <a:p>
                <a:pPr marL="0" indent="0">
                  <a:buNone/>
                </a:pPr>
                <a:r>
                  <a:rPr lang="en-US" b="1" i="1" dirty="0"/>
                  <a:t>Then speedup can be calculated using:-</a:t>
                </a:r>
              </a:p>
              <a:p>
                <a:pPr marL="0" indent="0">
                  <a:buNone/>
                </a:pPr>
                <a:r>
                  <a:rPr lang="en-US" i="1" dirty="0"/>
                  <a:t>		</a:t>
                </a:r>
                <a14:m>
                  <m:oMath xmlns:m="http://schemas.openxmlformats.org/officeDocument/2006/math">
                    <m:r>
                      <m:rPr>
                        <m:nor/>
                      </m:rPr>
                      <a:rPr lang="en-US" i="1" dirty="0"/>
                      <m:t>Speedup</m:t>
                    </m:r>
                    <m:r>
                      <m:rPr>
                        <m:nor/>
                      </m:rPr>
                      <a:rPr lang="en-US" i="1" dirty="0"/>
                      <m:t>(</m:t>
                    </m:r>
                    <m:r>
                      <m:rPr>
                        <m:nor/>
                      </m:rPr>
                      <a:rPr lang="en-US" i="1" dirty="0"/>
                      <m:t>p</m:t>
                    </m:r>
                    <m:r>
                      <m:rPr>
                        <m:nor/>
                      </m:rPr>
                      <a:rPr lang="en-US" i="1" dirty="0"/>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num>
                      <m:den>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m:t>
                        </m:r>
                      </m:den>
                    </m:f>
                  </m:oMath>
                </a14:m>
                <a:endParaRPr lang="en-US" b="1" i="1" dirty="0"/>
              </a:p>
              <a:p>
                <a:r>
                  <a:rPr lang="en-US" dirty="0"/>
                  <a:t>T(p) can be calculated as: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e>
                      </m:d>
                      <m:r>
                        <a:rPr lang="en-US" sz="1600" b="0" i="1" smtClean="0">
                          <a:latin typeface="Cambria Math" panose="02040503050406030204" pitchFamily="18" charset="0"/>
                        </a:rPr>
                        <m:t>=</m:t>
                      </m:r>
                      <m:r>
                        <a:rPr lang="en-US" sz="1600" b="0" i="1" smtClean="0">
                          <a:latin typeface="Cambria Math" panose="02040503050406030204" pitchFamily="18" charset="0"/>
                        </a:rPr>
                        <m:t>𝑠𝑒𝑟𝑖𝑎𝑙</m:t>
                      </m:r>
                      <m:r>
                        <a:rPr lang="en-US" sz="1600" b="0" i="1" smtClean="0">
                          <a:latin typeface="Cambria Math" panose="02040503050406030204" pitchFamily="18" charset="0"/>
                        </a:rPr>
                        <m:t> </m:t>
                      </m:r>
                      <m:r>
                        <a:rPr lang="en-US" sz="1600" b="0" i="1" smtClean="0">
                          <a:latin typeface="Cambria Math" panose="02040503050406030204" pitchFamily="18" charset="0"/>
                        </a:rPr>
                        <m:t>𝑐𝑜𝑚𝑝𝑢𝑡</m:t>
                      </m:r>
                      <m:r>
                        <a:rPr lang="en-US" sz="1600" b="0" i="1" smtClean="0">
                          <a:latin typeface="Cambria Math" panose="02040503050406030204" pitchFamily="18" charset="0"/>
                        </a:rPr>
                        <m:t>.  </m:t>
                      </m:r>
                      <m:r>
                        <a:rPr lang="en-US" sz="1600" b="0" i="1" smtClean="0">
                          <a:latin typeface="Cambria Math" panose="02040503050406030204" pitchFamily="18" charset="0"/>
                        </a:rPr>
                        <m:t>𝑡𝑖𝑚𝑒</m:t>
                      </m:r>
                      <m:r>
                        <a:rPr lang="en-US" sz="1600" b="0" i="1" smtClean="0">
                          <a:latin typeface="Cambria Math" panose="02040503050406030204" pitchFamily="18" charset="0"/>
                        </a:rPr>
                        <m:t>+</m:t>
                      </m:r>
                      <m:r>
                        <a:rPr lang="en-US" sz="1600" b="0" i="1" smtClean="0">
                          <a:latin typeface="Cambria Math" panose="02040503050406030204" pitchFamily="18" charset="0"/>
                        </a:rPr>
                        <m:t>𝑃𝑎𝑟𝑎𝑙𝑙𝑒𝑙</m:t>
                      </m:r>
                      <m:r>
                        <a:rPr lang="en-US" sz="1600" b="0" i="1" smtClean="0">
                          <a:latin typeface="Cambria Math" panose="02040503050406030204" pitchFamily="18" charset="0"/>
                        </a:rPr>
                        <m:t> </m:t>
                      </m:r>
                      <m:r>
                        <a:rPr lang="en-US" sz="1600" b="0" i="1" smtClean="0">
                          <a:latin typeface="Cambria Math" panose="02040503050406030204" pitchFamily="18" charset="0"/>
                        </a:rPr>
                        <m:t>𝑐𝑜𝑚𝑝</m:t>
                      </m:r>
                      <m:r>
                        <a:rPr lang="en-US" sz="1600" b="0" i="1" smtClean="0">
                          <a:latin typeface="Cambria Math" panose="02040503050406030204" pitchFamily="18" charset="0"/>
                        </a:rPr>
                        <m:t>. </m:t>
                      </m:r>
                      <m:r>
                        <a:rPr lang="en-US" sz="1600" b="0" i="1" smtClean="0">
                          <a:latin typeface="Cambria Math" panose="02040503050406030204" pitchFamily="18" charset="0"/>
                        </a:rPr>
                        <m:t>𝑡𝑖𝑚𝑒</m:t>
                      </m:r>
                      <m:r>
                        <a:rPr lang="en-US" sz="1600" b="0" i="1" smtClean="0">
                          <a:latin typeface="Cambria Math" panose="02040503050406030204" pitchFamily="18" charset="0"/>
                        </a:rPr>
                        <m:t> </m:t>
                      </m:r>
                    </m:oMath>
                  </m:oMathPara>
                </a14:m>
                <a:endParaRPr lang="en-US" sz="1600" b="0"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m:t>
                            </m:r>
                          </m:e>
                        </m:d>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b="0" i="1" dirty="0" smtClean="0">
                            <a:latin typeface="Cambria Math" panose="02040503050406030204" pitchFamily="18" charset="0"/>
                          </a:rPr>
                          <m:t>𝑃</m:t>
                        </m:r>
                      </m:den>
                    </m:f>
                  </m:oMath>
                </a14:m>
                <a:r>
                  <a:rPr lang="en-US" dirty="0"/>
                  <a:t/>
                </a:r>
                <a:br>
                  <a:rPr lang="en-US" dirty="0"/>
                </a:br>
                <a:endParaRPr lang="en-US" i="1" dirty="0"/>
              </a:p>
              <a:p>
                <a:endParaRPr lang="en-US" dirty="0"/>
              </a:p>
              <a:p>
                <a:endParaRPr lang="en-US" dirty="0"/>
              </a:p>
              <a:p>
                <a:endParaRPr lang="en-US" dirty="0"/>
              </a:p>
              <a:p>
                <a:pPr algn="just"/>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r="-95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99047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Derivation</a:t>
                </a:r>
                <a:endParaRPr lang="en-US" sz="4000" b="1" dirty="0"/>
              </a:p>
              <a:p>
                <a:r>
                  <a:rPr lang="en-US" dirty="0"/>
                  <a:t>Again </a:t>
                </a:r>
              </a:p>
              <a:p>
                <a:pPr marL="457200" lvl="1" indent="0">
                  <a:buNone/>
                </a:pPr>
                <a14:m>
                  <m:oMathPara xmlns:m="http://schemas.openxmlformats.org/officeDocument/2006/math">
                    <m:oMathParaPr>
                      <m:jc m:val="centerGroup"/>
                    </m:oMathParaPr>
                    <m:oMath xmlns:m="http://schemas.openxmlformats.org/officeDocument/2006/math">
                      <m:r>
                        <m:rPr>
                          <m:nor/>
                        </m:rPr>
                        <a:rPr lang="en-US" i="1" dirty="0"/>
                        <m:t>Speedup</m:t>
                      </m:r>
                      <m:r>
                        <m:rPr>
                          <m:nor/>
                        </m:rPr>
                        <a:rPr lang="en-US" i="1" dirty="0"/>
                        <m:t>(</m:t>
                      </m:r>
                      <m:r>
                        <m:rPr>
                          <m:nor/>
                        </m:rPr>
                        <a:rPr lang="en-US" i="1" dirty="0"/>
                        <m:t>p</m:t>
                      </m:r>
                      <m:r>
                        <m:rPr>
                          <m:nor/>
                        </m:rPr>
                        <a:rPr lang="en-US" i="1" dirty="0"/>
                        <m:t>)=</m:t>
                      </m:r>
                      <m:f>
                        <m:fPr>
                          <m:ctrlPr>
                            <a:rPr lang="en-US" i="1" dirty="0">
                              <a:latin typeface="Cambria Math" panose="02040503050406030204" pitchFamily="18" charset="0"/>
                            </a:rPr>
                          </m:ctrlPr>
                        </m:fPr>
                        <m:num>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num>
                        <m:den>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𝑝</m:t>
                          </m:r>
                          <m:r>
                            <a:rPr lang="en-US" i="1" dirty="0">
                              <a:latin typeface="Cambria Math" panose="02040503050406030204" pitchFamily="18" charset="0"/>
                            </a:rPr>
                            <m:t>)</m:t>
                          </m:r>
                        </m:den>
                      </m:f>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num>
                        <m:den>
                          <m:r>
                            <a:rPr lang="en-US" b="0" i="1" dirty="0" smtClean="0">
                              <a:latin typeface="Cambria Math" panose="02040503050406030204" pitchFamily="18" charset="0"/>
                            </a:rPr>
                            <m:t>𝐹</m:t>
                          </m:r>
                          <m:r>
                            <a:rPr lang="en-US" b="0" i="1" dirty="0" smtClean="0">
                              <a:latin typeface="Cambria Math" panose="02040503050406030204" pitchFamily="18" charset="0"/>
                            </a:rPr>
                            <m:t>.</m:t>
                          </m:r>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m:t>
                          </m:r>
                          <m:f>
                            <m:fPr>
                              <m:ctrlPr>
                                <a:rPr lang="en-US" i="1" dirty="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𝐹</m:t>
                                  </m:r>
                                </m:e>
                              </m:d>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num>
                            <m:den>
                              <m:r>
                                <a:rPr lang="en-US" i="1" dirty="0">
                                  <a:latin typeface="Cambria Math" panose="02040503050406030204" pitchFamily="18" charset="0"/>
                                </a:rPr>
                                <m:t>𝑃</m:t>
                              </m:r>
                            </m:den>
                          </m:f>
                        </m:den>
                      </m:f>
                    </m:oMath>
                  </m:oMathPara>
                </a14:m>
                <a:r>
                  <a:rPr lang="en-US" dirty="0"/>
                  <a:t/>
                </a:r>
                <a:br>
                  <a:rPr lang="en-US" dirty="0"/>
                </a:br>
                <a:endParaRPr lang="en-US" i="1" dirty="0"/>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nor/>
                        </m:rPr>
                        <a:rPr lang="en-US" i="1" dirty="0"/>
                        <m:t>Speedup</m:t>
                      </m:r>
                      <m:r>
                        <m:rPr>
                          <m:nor/>
                        </m:rPr>
                        <a:rPr lang="en-US" i="1" dirty="0"/>
                        <m:t>(</m:t>
                      </m:r>
                      <m:r>
                        <m:rPr>
                          <m:nor/>
                        </m:rPr>
                        <a:rPr lang="en-US" i="1" dirty="0"/>
                        <m:t>p</m:t>
                      </m:r>
                      <m:r>
                        <m:rPr>
                          <m:nor/>
                        </m:rPr>
                        <a:rPr lang="en-US" b="0" i="1" dirty="0" smtClean="0"/>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𝐹</m:t>
                          </m:r>
                          <m:r>
                            <a:rPr lang="en-US" b="0" i="1">
                              <a:latin typeface="Cambria Math" panose="02040503050406030204" pitchFamily="18" charset="0"/>
                            </a:rPr>
                            <m:t> + </m:t>
                          </m:r>
                          <m:f>
                            <m:fPr>
                              <m:ctrlPr>
                                <a:rPr lang="en-US" i="1">
                                  <a:latin typeface="Cambria Math" panose="02040503050406030204" pitchFamily="18" charset="0"/>
                                </a:rPr>
                              </m:ctrlPr>
                            </m:fPr>
                            <m:num>
                              <m:r>
                                <a:rPr lang="en-US" b="0" i="1">
                                  <a:latin typeface="Cambria Math" panose="02040503050406030204" pitchFamily="18" charset="0"/>
                                </a:rPr>
                                <m:t>1−</m:t>
                              </m:r>
                              <m:r>
                                <a:rPr lang="en-US" b="0" i="1">
                                  <a:latin typeface="Cambria Math" panose="02040503050406030204" pitchFamily="18" charset="0"/>
                                </a:rPr>
                                <m:t>𝐹</m:t>
                              </m:r>
                            </m:num>
                            <m:den>
                              <m:r>
                                <a:rPr lang="en-US" b="0" i="1">
                                  <a:latin typeface="Cambria Math" panose="02040503050406030204" pitchFamily="18" charset="0"/>
                                </a:rPr>
                                <m:t>𝑃</m:t>
                              </m:r>
                            </m:den>
                          </m:f>
                          <m:r>
                            <a:rPr lang="en-US" b="0" i="1">
                              <a:latin typeface="Cambria Math" panose="02040503050406030204" pitchFamily="18" charset="0"/>
                            </a:rPr>
                            <m:t> </m:t>
                          </m:r>
                        </m:den>
                      </m:f>
                    </m:oMath>
                  </m:oMathPara>
                </a14:m>
                <a:endParaRPr lang="en-US" dirty="0"/>
              </a:p>
              <a:p>
                <a:endParaRPr lang="en-US" dirty="0"/>
              </a:p>
              <a:p>
                <a:pPr algn="just"/>
                <a:r>
                  <a:rPr lang="en-US" altLang="en-US" dirty="0"/>
                  <a:t>What if you have infinite number of </a:t>
                </a:r>
                <a:r>
                  <a:rPr lang="en-US" altLang="en-US"/>
                  <a:t>processors?</a:t>
                </a:r>
                <a:endParaRPr lang="en-US" altLang="en-US" dirty="0"/>
              </a:p>
              <a:p>
                <a:pPr algn="just"/>
                <a:endParaRPr lang="en-US" altLang="en-US" dirty="0"/>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72" t="-978"/>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34802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Example 1:</a:t>
                </a:r>
                <a:r>
                  <a:rPr lang="en-US" dirty="0"/>
                  <a:t> Suppose 70% of a sequential algorithm is parallelizable portion. The remaining part must be calculated sequentially. Calculate maximum theoretical speedup for parallel variant of this algorithm using </a:t>
                </a:r>
                <a:r>
                  <a:rPr lang="en-US" dirty="0" err="1"/>
                  <a:t>i</a:t>
                </a:r>
                <a:r>
                  <a:rPr lang="en-US" dirty="0"/>
                  <a:t>). 4 processors and ii). infinite processors.</a:t>
                </a:r>
              </a:p>
              <a:p>
                <a:endParaRPr lang="en-US" dirty="0"/>
              </a:p>
              <a:p>
                <a:r>
                  <a:rPr lang="en-US" b="0" dirty="0"/>
                  <a:t>F</a:t>
                </a:r>
                <a14:m>
                  <m:oMath xmlns:m="http://schemas.openxmlformats.org/officeDocument/2006/math">
                    <m:r>
                      <a:rPr lang="en-US" b="0" i="1" smtClean="0">
                        <a:latin typeface="Cambria Math" panose="02040503050406030204" pitchFamily="18" charset="0"/>
                      </a:rPr>
                      <m:t>=0.30</m:t>
                    </m:r>
                  </m:oMath>
                </a14:m>
                <a:r>
                  <a:rPr lang="en-US" dirty="0"/>
                  <a:t> and 1-F</a:t>
                </a:r>
                <a14:m>
                  <m:oMath xmlns:m="http://schemas.openxmlformats.org/officeDocument/2006/math">
                    <m:r>
                      <a:rPr lang="en-US" b="0" i="1" smtClean="0">
                        <a:latin typeface="Cambria Math" panose="02040503050406030204" pitchFamily="18" charset="0"/>
                      </a:rPr>
                      <m:t>=0.70 </m:t>
                    </m:r>
                  </m:oMath>
                </a14:m>
                <a:r>
                  <a:rPr lang="en-US" dirty="0"/>
                  <a:t> use Amdahl’s law to calculate theoretical speedups.     </a:t>
                </a:r>
              </a:p>
              <a:p>
                <a:pPr marL="0" indent="0" algn="just">
                  <a:buNone/>
                </a:pPr>
                <a:r>
                  <a:rPr lang="en-US" altLang="en-US" dirty="0"/>
                  <a:t>	</a:t>
                </a:r>
              </a:p>
              <a:p>
                <a:pPr marL="0" indent="0" algn="just">
                  <a:buNone/>
                </a:pPr>
                <a:endParaRPr lang="en-US" altLang="en-US" b="1" dirty="0"/>
              </a:p>
              <a:p>
                <a:pPr algn="just"/>
                <a:endParaRPr lang="en-US" b="1" dirty="0"/>
              </a:p>
              <a:p>
                <a:pPr algn="just"/>
                <a:endParaRPr lang="en-US" b="1" dirty="0"/>
              </a:p>
              <a:p>
                <a:pPr algn="just"/>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26" t="-978" r="-124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261709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Amdahl’s Law</a:t>
            </a:r>
          </a:p>
        </p:txBody>
      </p:sp>
      <p:sp>
        <p:nvSpPr>
          <p:cNvPr id="3" name="Content Placeholder 2"/>
          <p:cNvSpPr>
            <a:spLocks noGrp="1"/>
          </p:cNvSpPr>
          <p:nvPr>
            <p:ph idx="1"/>
          </p:nvPr>
        </p:nvSpPr>
        <p:spPr/>
        <p:txBody>
          <a:bodyPr>
            <a:normAutofit fontScale="92500" lnSpcReduction="10000"/>
          </a:bodyPr>
          <a:lstStyle/>
          <a:p>
            <a:r>
              <a:rPr lang="en-US" b="1" dirty="0"/>
              <a:t>Example 2:</a:t>
            </a:r>
            <a:r>
              <a:rPr lang="en-US" dirty="0"/>
              <a:t> Suppose 25% of a sequential algorithm is parallelizable portion. The remaining part must be calculated sequentially. Calculate maximum theoretical speedup for parallel variant of this algorithm using 5 processors and infinite processors.</a:t>
            </a:r>
            <a:endParaRPr lang="en-US" altLang="en-US" b="1" dirty="0"/>
          </a:p>
          <a:p>
            <a:pPr algn="just"/>
            <a:r>
              <a:rPr lang="en-US" b="1" dirty="0"/>
              <a:t>???</a:t>
            </a:r>
          </a:p>
          <a:p>
            <a:pPr marL="0" indent="0" algn="just">
              <a:buNone/>
            </a:pPr>
            <a:endParaRPr lang="en-US" b="1" dirty="0"/>
          </a:p>
          <a:p>
            <a:pPr algn="just"/>
            <a:r>
              <a:rPr lang="en-US" b="1" dirty="0"/>
              <a:t>Little challenge: </a:t>
            </a:r>
            <a:r>
              <a:rPr lang="en-US" dirty="0"/>
              <a:t>Determine, according to Amdahl's law, how many processors are needed to achieve maximum theoretical speedup while sequential portion remains the same?</a:t>
            </a:r>
          </a:p>
          <a:p>
            <a:pPr algn="just"/>
            <a:r>
              <a:rPr lang="en-US" dirty="0"/>
              <a:t>The answer may be surprising? </a:t>
            </a:r>
          </a:p>
          <a:p>
            <a:pPr algn="just"/>
            <a:r>
              <a:rPr lang="en-US" dirty="0"/>
              <a:t>That’s why we say actual achievable speedup is always less-than or equal to theoretical speedups.</a:t>
            </a:r>
          </a:p>
        </p:txBody>
      </p:sp>
      <p:sp>
        <p:nvSpPr>
          <p:cNvPr id="5" name="Footer Placeholder 4">
            <a:extLst>
              <a:ext uri="{FF2B5EF4-FFF2-40B4-BE49-F238E27FC236}">
                <a16:creationId xmlns:a16="http://schemas.microsoft.com/office/drawing/2014/main" id="{DC8F63E9-91E2-4978-A1B1-A1CFC3EBC560}"/>
              </a:ext>
            </a:extLst>
          </p:cNvPr>
          <p:cNvSpPr>
            <a:spLocks noGrp="1"/>
          </p:cNvSpPr>
          <p:nvPr>
            <p:ph type="ftr" sz="quarter" idx="11"/>
          </p:nvPr>
        </p:nvSpPr>
        <p:spPr/>
        <p:txBody>
          <a:bodyPr/>
          <a:lstStyle/>
          <a:p>
            <a:pPr>
              <a:defRPr/>
            </a:pPr>
            <a:r>
              <a:rPr lang="en-US" altLang="en-US">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188250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p:txBody>
          <a:bodyPr/>
          <a:lstStyle/>
          <a:p>
            <a:r>
              <a:rPr lang="en-US" dirty="0" smtClean="0"/>
              <a:t>Let serial portion in a program comprises of 30%. </a:t>
            </a:r>
          </a:p>
          <a:p>
            <a:r>
              <a:rPr lang="en-US" dirty="0" smtClean="0"/>
              <a:t>Calculate the speedup achieved for:</a:t>
            </a:r>
          </a:p>
          <a:p>
            <a:pPr lvl="1"/>
            <a:r>
              <a:rPr lang="en-US" dirty="0" smtClean="0"/>
              <a:t>p=16, 32, 64, 128</a:t>
            </a:r>
            <a:endParaRPr lang="en-US" dirty="0"/>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CS3006 - Fall 2021</a:t>
            </a:r>
            <a:endParaRPr lang="en-US" altLang="en-US" dirty="0">
              <a:solidFill>
                <a:srgbClr val="000000"/>
              </a:solidFill>
            </a:endParaRPr>
          </a:p>
        </p:txBody>
      </p:sp>
    </p:spTree>
    <p:extLst>
      <p:ext uri="{BB962C8B-B14F-4D97-AF65-F5344CB8AC3E}">
        <p14:creationId xmlns:p14="http://schemas.microsoft.com/office/powerpoint/2010/main" val="141444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1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6"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7"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9"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0"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3"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4"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6" name="Group 25">
            <a:extLst>
              <a:ext uri="{FF2B5EF4-FFF2-40B4-BE49-F238E27FC236}">
                <a16:creationId xmlns:a16="http://schemas.microsoft.com/office/drawing/2014/main"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27"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8"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9"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1"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2"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3"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4"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5"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6"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7"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8"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0" name="Rectangle 39">
            <a:extLst>
              <a:ext uri="{FF2B5EF4-FFF2-40B4-BE49-F238E27FC236}">
                <a16:creationId xmlns:a16="http://schemas.microsoft.com/office/drawing/2014/main"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4" name="Rectangle 43">
            <a:extLst>
              <a:ext uri="{FF2B5EF4-FFF2-40B4-BE49-F238E27FC236}">
                <a16:creationId xmlns:a16="http://schemas.microsoft.com/office/drawing/2014/main" id="{F81819F9-8CAC-4A6C-8F06-0482027F97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2138618" y="2654877"/>
            <a:ext cx="6899398" cy="981846"/>
          </a:xfrm>
        </p:spPr>
        <p:txBody>
          <a:bodyPr vert="horz" lIns="91440" tIns="45720" rIns="91440" bIns="45720" rtlCol="0" anchor="b">
            <a:normAutofit/>
          </a:bodyPr>
          <a:lstStyle/>
          <a:p>
            <a:pPr>
              <a:lnSpc>
                <a:spcPct val="90000"/>
              </a:lnSpc>
            </a:pPr>
            <a:r>
              <a:rPr lang="en-US" sz="5000" dirty="0"/>
              <a:t>Karp-Flatt Metric</a:t>
            </a:r>
          </a:p>
        </p:txBody>
      </p:sp>
      <p:sp>
        <p:nvSpPr>
          <p:cNvPr id="46" name="Rectangle 45">
            <a:extLst>
              <a:ext uri="{FF2B5EF4-FFF2-40B4-BE49-F238E27FC236}">
                <a16:creationId xmlns:a16="http://schemas.microsoft.com/office/drawing/2014/main" id="{4A98CC08-AEC2-4E8F-8F52-0F5C6372DB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545E6-EB3C-4478-A661-A2CA963F129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49"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50"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51"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52"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53"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54"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5"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6"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7"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8"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9"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60"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62" name="Group 61">
            <a:extLst>
              <a:ext uri="{FF2B5EF4-FFF2-40B4-BE49-F238E27FC236}">
                <a16:creationId xmlns:a16="http://schemas.microsoft.com/office/drawing/2014/main" id="{40A75861-F6C5-44A9-B161-B03701CBDE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63"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64"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65"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66"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67"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68"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69"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70"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71"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72"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73"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74"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6"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Footer Placeholder 4"/>
          <p:cNvSpPr>
            <a:spLocks noGrp="1"/>
          </p:cNvSpPr>
          <p:nvPr>
            <p:ph type="ftr" sz="quarter" idx="11"/>
          </p:nvPr>
        </p:nvSpPr>
        <p:spPr>
          <a:xfrm>
            <a:off x="2529796" y="6135808"/>
            <a:ext cx="5127112" cy="365125"/>
          </a:xfrm>
        </p:spPr>
        <p:txBody>
          <a:bodyPr vert="horz" lIns="91440" tIns="45720" rIns="91440" bIns="45720" rtlCol="0" anchor="ctr">
            <a:normAutofit/>
          </a:bodyPr>
          <a:lstStyle/>
          <a:p>
            <a:pPr defTabSz="457200">
              <a:spcAft>
                <a:spcPts val="600"/>
              </a:spcAft>
              <a:defRPr/>
            </a:pPr>
            <a:r>
              <a:rPr lang="en-US" altLang="en-US" kern="1200">
                <a:solidFill>
                  <a:schemeClr val="tx1">
                    <a:tint val="75000"/>
                  </a:schemeClr>
                </a:solidFill>
                <a:latin typeface="+mn-lt"/>
                <a:ea typeface="+mn-ea"/>
                <a:cs typeface="+mn-cs"/>
              </a:rPr>
              <a:t>CS3006 - Fall 2021</a:t>
            </a:r>
            <a:endParaRPr lang="en-US" altLang="en-US"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362100619"/>
      </p:ext>
    </p:extLst>
  </p:cSld>
  <p:clrMapOvr>
    <a:masterClrMapping/>
  </p:clrMapOvr>
</p:sld>
</file>

<file path=ppt/theme/theme1.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1346</Words>
  <Application>Microsoft Office PowerPoint</Application>
  <PresentationFormat>On-screen Show (4:3)</PresentationFormat>
  <Paragraphs>283</Paragraphs>
  <Slides>32</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Calibri</vt:lpstr>
      <vt:lpstr>Cambria Math</vt:lpstr>
      <vt:lpstr>Century Gothic</vt:lpstr>
      <vt:lpstr>Monotype Sorts</vt:lpstr>
      <vt:lpstr>Wingdings</vt:lpstr>
      <vt:lpstr>Wingdings 3</vt:lpstr>
      <vt:lpstr>1_Wisp</vt:lpstr>
      <vt:lpstr>PowerPoint Presentation</vt:lpstr>
      <vt:lpstr>Outline</vt:lpstr>
      <vt:lpstr>Amdahl’s Law</vt:lpstr>
      <vt:lpstr>Amdahl’s Law</vt:lpstr>
      <vt:lpstr>Amdahl’s Law</vt:lpstr>
      <vt:lpstr>Amdahl’s Law</vt:lpstr>
      <vt:lpstr>Amdahl’s Law</vt:lpstr>
      <vt:lpstr>Amdahl’s Law</vt:lpstr>
      <vt:lpstr>Karp-Flatt Metric</vt:lpstr>
      <vt:lpstr>Karp-Flatt Metric</vt:lpstr>
      <vt:lpstr>PowerPoint Presentation</vt:lpstr>
      <vt:lpstr>PowerPoint Presentation</vt:lpstr>
      <vt:lpstr>Types of Parallelism</vt:lpstr>
      <vt:lpstr>Types of Parallelism</vt:lpstr>
      <vt:lpstr>Types of Parallelism</vt:lpstr>
      <vt:lpstr>Types of Parallelism</vt:lpstr>
      <vt:lpstr>Types of Parallelism</vt:lpstr>
      <vt:lpstr>Types of Parallelism</vt:lpstr>
      <vt:lpstr>Types of Parallelism</vt:lpstr>
      <vt:lpstr>Multi-processor  vs  Multi-Computer</vt:lpstr>
      <vt:lpstr>Multi-Processor</vt:lpstr>
      <vt:lpstr>Multi-Processor</vt:lpstr>
      <vt:lpstr>Multi-Processor</vt:lpstr>
      <vt:lpstr>Multi-Computer</vt:lpstr>
      <vt:lpstr>Multi-Computer</vt:lpstr>
      <vt:lpstr>Multi-Computer</vt:lpstr>
      <vt:lpstr>Network of Workstations  vs  Cluster</vt:lpstr>
      <vt:lpstr>PowerPoint Presentation</vt:lpstr>
      <vt:lpstr>Reading Assignment</vt:lpstr>
      <vt:lpstr>Assigned reading pointers: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CS416 – Parallel and Distributed Computing</dc:title>
  <dc:creator>Muhammad Husnain</dc:creator>
  <cp:lastModifiedBy>Zeeshan Ali Khan</cp:lastModifiedBy>
  <cp:revision>24</cp:revision>
  <dcterms:created xsi:type="dcterms:W3CDTF">2020-02-05T06:25:29Z</dcterms:created>
  <dcterms:modified xsi:type="dcterms:W3CDTF">2024-01-24T02:56:16Z</dcterms:modified>
</cp:coreProperties>
</file>