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0"/>
  </p:notesMasterIdLst>
  <p:sldIdLst>
    <p:sldId id="311" r:id="rId2"/>
    <p:sldId id="442" r:id="rId3"/>
    <p:sldId id="443" r:id="rId4"/>
    <p:sldId id="444" r:id="rId5"/>
    <p:sldId id="446" r:id="rId6"/>
    <p:sldId id="445" r:id="rId7"/>
    <p:sldId id="478" r:id="rId8"/>
    <p:sldId id="479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6" r:id="rId17"/>
    <p:sldId id="454" r:id="rId18"/>
    <p:sldId id="455" r:id="rId19"/>
    <p:sldId id="473" r:id="rId20"/>
    <p:sldId id="480" r:id="rId21"/>
    <p:sldId id="481" r:id="rId22"/>
    <p:sldId id="482" r:id="rId23"/>
    <p:sldId id="474" r:id="rId24"/>
    <p:sldId id="483" r:id="rId25"/>
    <p:sldId id="477" r:id="rId26"/>
    <p:sldId id="457" r:id="rId27"/>
    <p:sldId id="280" r:id="rId28"/>
    <p:sldId id="285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7199" autoAdjust="0"/>
  </p:normalViewPr>
  <p:slideViewPr>
    <p:cSldViewPr snapToGrid="0">
      <p:cViewPr varScale="1">
        <p:scale>
          <a:sx n="101" d="100"/>
          <a:sy n="101" d="100"/>
        </p:scale>
        <p:origin x="1998" y="9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4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Odd will send message to even and associative operator will combine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373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Odd will send message to even and associative operator will combine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045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05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three dimensional mesh?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84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Hypercube algorithm without any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834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875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820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6) id AND mask==0 </a:t>
            </a:r>
            <a:r>
              <a:rPr lang="en-US" dirty="0">
                <a:sym typeface="Wingdings" panose="05000000000000000000" pitchFamily="2" charset="2"/>
              </a:rPr>
              <a:t> if I will be in communication in this step (if my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bits are zero)</a:t>
            </a:r>
          </a:p>
          <a:p>
            <a:r>
              <a:rPr lang="en-US" dirty="0"/>
              <a:t>7) Id AND 2i ==0  </a:t>
            </a:r>
            <a:r>
              <a:rPr lang="en-US" dirty="0">
                <a:sym typeface="Wingdings" panose="05000000000000000000" pitchFamily="2" charset="2"/>
              </a:rPr>
              <a:t> if I’m the sender of message (if my i+1th bit is 0)</a:t>
            </a:r>
          </a:p>
          <a:p>
            <a:r>
              <a:rPr lang="en-US" dirty="0">
                <a:sym typeface="Wingdings" panose="05000000000000000000" pitchFamily="2" charset="2"/>
              </a:rPr>
              <a:t>8) </a:t>
            </a:r>
            <a:r>
              <a:rPr lang="en-US" dirty="0" err="1">
                <a:sym typeface="Wingdings" panose="05000000000000000000" pitchFamily="2" charset="2"/>
              </a:rPr>
              <a:t>Xoring</a:t>
            </a:r>
            <a:r>
              <a:rPr lang="en-US" dirty="0">
                <a:sym typeface="Wingdings" panose="05000000000000000000" pitchFamily="2" charset="2"/>
              </a:rPr>
              <a:t> id with 2i gives my partner in </a:t>
            </a:r>
            <a:r>
              <a:rPr lang="en-US" dirty="0" err="1">
                <a:sym typeface="Wingdings" panose="05000000000000000000" pitchFamily="2" charset="2"/>
              </a:rPr>
              <a:t>ith</a:t>
            </a:r>
            <a:r>
              <a:rPr lang="en-US" dirty="0">
                <a:sym typeface="Wingdings" panose="05000000000000000000" pitchFamily="2" charset="2"/>
              </a:rPr>
              <a:t> phase of the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76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XOR source makes source</a:t>
            </a:r>
            <a:r>
              <a:rPr lang="en-US" dirty="0">
                <a:sym typeface="Wingdings" panose="05000000000000000000" pitchFamily="2" charset="2"/>
              </a:rPr>
              <a:t> zero and similarly maps other according to the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594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Assigned 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51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Permute the matrix</a:t>
            </a:r>
            <a:r>
              <a:rPr lang="en-US" dirty="0">
                <a:sym typeface="Wingdings" panose="05000000000000000000" pitchFamily="2" charset="2"/>
              </a:rPr>
              <a:t> use 2d block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80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Assignment#2: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969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interconnections are only for </a:t>
            </a:r>
            <a:r>
              <a:rPr lang="en-US" b="1" dirty="0"/>
              <a:t>pedagogical(teaching)</a:t>
            </a:r>
            <a:r>
              <a:rPr lang="en-US" dirty="0"/>
              <a:t> reasons. Because learning linear arrays make it easy to understand communication patterns in other interconnections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9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88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Permute the matrix</a:t>
            </a:r>
            <a:r>
              <a:rPr lang="en-US" dirty="0">
                <a:sym typeface="Wingdings" panose="05000000000000000000" pitchFamily="2" charset="2"/>
              </a:rPr>
              <a:t> use 2d block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03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Applications: vector-matrix multiplication, shortest paths calculation, and inner vector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799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Applications: vector-matrix multiplication, shortest paths calculation, and inner vector product.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48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558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destination such that no congestions occur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4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3B9C7F-59CF-4308-A888-DA8F1A1A1458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B70191-328D-446F-9D02-A009E9880193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B1752-B7CD-405A-833D-E3880E6A7903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F3DF1D-BD85-4B16-9A98-3A463E116540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9422DD-881B-4CD6-90F9-14B3280A7BF6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7A1C76-6D2A-4107-BA2F-DAA9E5BB00CC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56D987-A0A2-43F9-B4C8-54834DA566DB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CE45EB-4DCE-4570-AFF0-F0D591D9D7B9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5AA90A4E-F411-43D9-BF3A-D46499D56B93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DAF2F-5BA5-4B4C-B6EE-64E81C066412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53081182-DD2D-4A72-A6BB-19C478EEBCC0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EFAA8F-22D0-4483-857F-DC7E8136FBAF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1A2837-C901-4C45-AB08-D719270DE909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B4229-928D-427F-B5CE-73347A0378DD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721200-1222-4BFE-9A25-14ED1D39F472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B1DBF0-126F-4DF9-BFD2-081106E8313F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EEE1BD-A49F-421F-8AE3-280D96567CED}" type="datetime1">
              <a:rPr lang="en-US" altLang="en-US" smtClean="0">
                <a:solidFill>
                  <a:srgbClr val="000000"/>
                </a:solidFill>
              </a:rPr>
              <a:t>3/19/2024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3717" y="1320921"/>
            <a:ext cx="8229600" cy="4997450"/>
          </a:xfrm>
        </p:spPr>
        <p:txBody>
          <a:bodyPr>
            <a:normAutofit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11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b="1" dirty="0">
                <a:solidFill>
                  <a:srgbClr val="FF0000"/>
                </a:solidFill>
              </a:rPr>
              <a:t>Basic Communication </a:t>
            </a:r>
            <a:r>
              <a:rPr lang="en-GB" sz="3200" b="1" dirty="0" smtClean="0">
                <a:solidFill>
                  <a:srgbClr val="FF0000"/>
                </a:solidFill>
              </a:rPr>
              <a:t>Operations</a:t>
            </a: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Linear Array or Ring</a:t>
            </a:r>
          </a:p>
          <a:p>
            <a:r>
              <a:rPr lang="en-US" dirty="0"/>
              <a:t>Naïve solution</a:t>
            </a:r>
          </a:p>
          <a:p>
            <a:pPr lvl="1"/>
            <a:r>
              <a:rPr lang="en-US" dirty="0"/>
              <a:t>sequentially send </a:t>
            </a:r>
            <a:r>
              <a:rPr lang="en-US" i="1" dirty="0"/>
              <a:t>p </a:t>
            </a:r>
            <a:r>
              <a:rPr lang="en-US" dirty="0"/>
              <a:t>- 1 messages from the source to the other </a:t>
            </a:r>
            <a:r>
              <a:rPr lang="en-US" i="1" dirty="0"/>
              <a:t>p </a:t>
            </a:r>
            <a:r>
              <a:rPr lang="en-US" dirty="0"/>
              <a:t>- 1 processes</a:t>
            </a:r>
          </a:p>
          <a:p>
            <a:pPr lvl="2"/>
            <a:r>
              <a:rPr lang="en-US" dirty="0"/>
              <a:t>Bottle necks, and underutilization of communication network</a:t>
            </a:r>
          </a:p>
          <a:p>
            <a:pPr lvl="1"/>
            <a:r>
              <a:rPr lang="en-US" dirty="0"/>
              <a:t>Solution?</a:t>
            </a:r>
          </a:p>
          <a:p>
            <a:pPr lvl="1"/>
            <a:endParaRPr lang="en-US" dirty="0"/>
          </a:p>
          <a:p>
            <a:r>
              <a:rPr lang="en-US" dirty="0"/>
              <a:t>Recursive doubling</a:t>
            </a:r>
          </a:p>
          <a:p>
            <a:pPr lvl="1"/>
            <a:r>
              <a:rPr lang="en-US" dirty="0"/>
              <a:t>Source process sends the massage to another process</a:t>
            </a:r>
          </a:p>
          <a:p>
            <a:pPr lvl="1"/>
            <a:r>
              <a:rPr lang="en-US" dirty="0"/>
              <a:t>In next communication phase both the processes can simultaneously propagate the message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0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Linear Array or Ring</a:t>
            </a:r>
          </a:p>
          <a:p>
            <a:r>
              <a:rPr lang="en-US" dirty="0"/>
              <a:t>Recursive Doubling Broadcast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3C36BBA-28F8-48B7-A351-202D86B4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64" y="2248302"/>
            <a:ext cx="7595672" cy="401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15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8"/>
            <a:ext cx="8323551" cy="464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Linear Array or Ring</a:t>
            </a:r>
          </a:p>
          <a:p>
            <a:r>
              <a:rPr lang="en-US" dirty="0"/>
              <a:t>Recursive Doubling Reduction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13EE803-1E81-47C0-9BEF-45BEDDFC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94" y="2202286"/>
            <a:ext cx="7292811" cy="385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63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8"/>
            <a:ext cx="8323551" cy="464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Matrix-Vector Multiplication (An Application)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B8B9380-AEE8-4BB7-9861-7DA30886A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28" y="2006408"/>
            <a:ext cx="5910943" cy="431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13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Mesh</a:t>
            </a:r>
          </a:p>
          <a:p>
            <a:r>
              <a:rPr lang="en-US" dirty="0"/>
              <a:t>We can regard each row and column of a square mesh of </a:t>
            </a:r>
            <a:r>
              <a:rPr lang="en-US" i="1" dirty="0"/>
              <a:t>p </a:t>
            </a:r>
            <a:r>
              <a:rPr lang="en-US" dirty="0"/>
              <a:t>nodes as a linear array of nodes</a:t>
            </a:r>
          </a:p>
          <a:p>
            <a:r>
              <a:rPr lang="en-US" dirty="0"/>
              <a:t>Communication algorithms on the mesh are simple extensions of their linear array counterparts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Broadcast and Reduction</a:t>
            </a:r>
          </a:p>
          <a:p>
            <a:pPr lvl="1"/>
            <a:r>
              <a:rPr lang="en-US" dirty="0"/>
              <a:t>Two step breakdown:</a:t>
            </a:r>
          </a:p>
          <a:p>
            <a:pPr marL="1314450" lvl="2" indent="-457200">
              <a:buFont typeface="+mj-lt"/>
              <a:buAutoNum type="romanUcPeriod"/>
            </a:pPr>
            <a:r>
              <a:rPr lang="en-US" dirty="0"/>
              <a:t>The operation is performed along one by treating the row as linear array</a:t>
            </a:r>
          </a:p>
          <a:p>
            <a:pPr marL="1371600" lvl="2" indent="-514350">
              <a:buFont typeface="+mj-lt"/>
              <a:buAutoNum type="romanUcPeriod"/>
            </a:pPr>
            <a:r>
              <a:rPr lang="en-US" dirty="0"/>
              <a:t>Then the all the columns are treated similarly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10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Mesh </a:t>
            </a:r>
            <a:r>
              <a:rPr lang="en-US" dirty="0"/>
              <a:t>(Broadcast and Reduction)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DBBE6FF-093A-4055-85F3-30C253C1E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93290"/>
            <a:ext cx="6068786" cy="460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99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52B444FB-64DF-4B0C-BCBE-DB8F766B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" y="1763717"/>
            <a:ext cx="8226425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Balanced Binary Tree</a:t>
            </a:r>
          </a:p>
          <a:p>
            <a:r>
              <a:rPr lang="en-US" dirty="0"/>
              <a:t>Broadcast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773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Hypercube</a:t>
            </a:r>
          </a:p>
          <a:p>
            <a:r>
              <a:rPr lang="en-US" dirty="0"/>
              <a:t>Broadcast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Source node first send data to one node in the highest dimension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communication successively proceeds along lower dimensions in the subsequent steps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algorithm is same as used for linear array</a:t>
            </a:r>
          </a:p>
          <a:p>
            <a:pPr lvl="2"/>
            <a:r>
              <a:rPr lang="en-US" dirty="0"/>
              <a:t>But, here changing order of dimension does not congest the network</a:t>
            </a:r>
          </a:p>
          <a:p>
            <a:pPr lvl="2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84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Hypercube</a:t>
            </a:r>
          </a:p>
          <a:p>
            <a:r>
              <a:rPr lang="en-US" dirty="0"/>
              <a:t>Broadcast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2A5268A-AFBF-4707-B93D-97A70B56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8" y="2171316"/>
            <a:ext cx="7337361" cy="409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44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Hypercube</a:t>
            </a:r>
          </a:p>
          <a:p>
            <a:r>
              <a:rPr lang="en-US" dirty="0"/>
              <a:t>Broadcast(Algorithm)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4F4492F-7550-45EC-9C11-1C0630C79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" y="1096962"/>
            <a:ext cx="8226425" cy="57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13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796" y="1864865"/>
            <a:ext cx="6098663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dirty="0"/>
              <a:t>Basic Communication Operations</a:t>
            </a:r>
            <a:br>
              <a:rPr lang="en-US" sz="4200" dirty="0"/>
            </a:br>
            <a:endParaRPr lang="en-US" sz="4200" b="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796" y="6135808"/>
            <a:ext cx="5127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r>
              <a:rPr lang="en-US" alt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CS3006 - Spring 2024</a:t>
            </a:r>
            <a:endParaRPr lang="en-US" alt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56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862012"/>
            <a:ext cx="80200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2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933450"/>
            <a:ext cx="81343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9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18" y="728662"/>
            <a:ext cx="81438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4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Hypercube</a:t>
            </a:r>
          </a:p>
          <a:p>
            <a:r>
              <a:rPr lang="en-US" dirty="0"/>
              <a:t>Broadcast(Algorithm)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67278F0-5CCD-4F86-9ACB-39B2BF25F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3" y="1147758"/>
            <a:ext cx="7963369" cy="566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753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5" y="579122"/>
            <a:ext cx="78771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32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Hypercube</a:t>
            </a:r>
          </a:p>
          <a:p>
            <a:r>
              <a:rPr lang="en-US" dirty="0"/>
              <a:t>Broadcast(Algorithm)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AF1A12-CCDA-4E10-BDA4-512F0D2D4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6" y="1356997"/>
            <a:ext cx="7355793" cy="490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085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Cost Estimation</a:t>
                </a:r>
              </a:p>
              <a:p>
                <a:r>
                  <a:rPr lang="en-US" dirty="0"/>
                  <a:t>Broadcast needs </a:t>
                </a:r>
                <a:r>
                  <a:rPr lang="en-US" b="1" dirty="0"/>
                  <a:t>log(p)</a:t>
                </a:r>
                <a:r>
                  <a:rPr lang="en-US" dirty="0"/>
                  <a:t> point-to-point simple message transfer steps.</a:t>
                </a:r>
              </a:p>
              <a:p>
                <a:r>
                  <a:rPr lang="en-US" dirty="0"/>
                  <a:t>Message size of each transfer is </a:t>
                </a:r>
                <a:r>
                  <a:rPr lang="en-US" b="1" dirty="0"/>
                  <a:t>m</a:t>
                </a:r>
              </a:p>
              <a:p>
                <a:r>
                  <a:rPr lang="en-US" dirty="0"/>
                  <a:t>Time for each of the transfers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Hence cost for log(p)transfers=T=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  <a:blipFill>
                <a:blip r:embed="rId3"/>
                <a:stretch>
                  <a:fillRect l="-1083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517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09" y="967417"/>
            <a:ext cx="2834152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rgbClr val="FEFFFF"/>
                </a:solidFill>
              </a:rPr>
              <a:t>Questions</a:t>
            </a: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4053016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545BE9E-711D-438E-B83C-21C83592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83319" y="972342"/>
            <a:ext cx="4230377" cy="42303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209" y="6135808"/>
            <a:ext cx="25665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kern="1200" smtClean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CS3006 - Spring 2024</a:t>
            </a:r>
            <a:endParaRPr lang="en-US" altLang="en-US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38B-89BC-41E9-B368-C232B1E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96C9-EC0E-473B-9040-9141FE96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/>
              <a:t>https://www.cs.purdue.edu/homes/ayg/book/Slides/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 smtClean="0"/>
              <a:t>https</a:t>
            </a:r>
            <a:r>
              <a:rPr lang="en-US" sz="1200" dirty="0"/>
              <a:t>://phyweb.physics.nus.edu.sg/~phytaysc/cz4102_07/cz4102_le6.pdf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1654-BAB9-49DC-9764-06648772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1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Basic Communication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Preliminaries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Exchanging the data is fundamental requirement for most of the parallel algorithms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/>
                  <a:t> - the simplified communication cost model :-</a:t>
                </a:r>
              </a:p>
              <a:p>
                <a:pPr lvl="1"/>
                <a:r>
                  <a:rPr lang="en-US" dirty="0"/>
                  <a:t>Over distributed memory infrastructure</a:t>
                </a:r>
              </a:p>
              <a:p>
                <a:pPr lvl="1"/>
                <a:r>
                  <a:rPr lang="en-US" dirty="0"/>
                  <a:t>Assuming the cut-through routing</a:t>
                </a:r>
              </a:p>
              <a:p>
                <a:r>
                  <a:rPr lang="en-US" dirty="0"/>
                  <a:t>The chapter is about commonly used basic communication patterns over the different interconnections</a:t>
                </a:r>
              </a:p>
              <a:p>
                <a:pPr lvl="1"/>
                <a:r>
                  <a:rPr lang="en-US" dirty="0"/>
                  <a:t>We shall drive communication costs of these operations on different interconnections.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  <a:blipFill>
                <a:blip r:embed="rId3"/>
                <a:stretch>
                  <a:fillRect l="-1083" t="-978"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48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Basic Communication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Assumptions for the Operations</a:t>
            </a:r>
          </a:p>
          <a:p>
            <a:r>
              <a:rPr lang="en-US" dirty="0"/>
              <a:t>Interconnections support cut-through routing</a:t>
            </a:r>
          </a:p>
          <a:p>
            <a:r>
              <a:rPr lang="en-US" dirty="0"/>
              <a:t>Communication time between any pair of nodes in the network is same (regardless of the number of intermediate nodes)</a:t>
            </a:r>
          </a:p>
          <a:p>
            <a:r>
              <a:rPr lang="en-US" dirty="0"/>
              <a:t>Links are bi-directional	</a:t>
            </a:r>
          </a:p>
          <a:p>
            <a:pPr lvl="1"/>
            <a:r>
              <a:rPr lang="en-US" dirty="0"/>
              <a:t>The directly connected nodes can simultaneously send messages of </a:t>
            </a:r>
            <a:r>
              <a:rPr lang="en-US" i="1" dirty="0"/>
              <a:t>m words </a:t>
            </a:r>
            <a:r>
              <a:rPr lang="en-US" dirty="0"/>
              <a:t>without any congestion</a:t>
            </a:r>
          </a:p>
          <a:p>
            <a:r>
              <a:rPr lang="en-US" dirty="0"/>
              <a:t>Single-port communication model</a:t>
            </a:r>
          </a:p>
          <a:p>
            <a:pPr lvl="1"/>
            <a:r>
              <a:rPr lang="en-US" dirty="0"/>
              <a:t>A node can send on only one of its links at a time</a:t>
            </a:r>
          </a:p>
          <a:p>
            <a:pPr lvl="1"/>
            <a:r>
              <a:rPr lang="en-US" dirty="0"/>
              <a:t> A node can receive on only one of its links at a time</a:t>
            </a:r>
          </a:p>
          <a:p>
            <a:r>
              <a:rPr lang="en-US" dirty="0"/>
              <a:t>However, a node can receive a message while sending another message at the same time on the same or a different link.</a:t>
            </a:r>
          </a:p>
          <a:p>
            <a:r>
              <a:rPr lang="en-US" dirty="0"/>
              <a:t>Consider  </a:t>
            </a:r>
            <a:r>
              <a:rPr lang="en-US" b="1" dirty="0"/>
              <a:t>p=2</a:t>
            </a:r>
            <a:r>
              <a:rPr lang="en-US" b="1" i="1" baseline="30000" dirty="0"/>
              <a:t>i</a:t>
            </a:r>
            <a:r>
              <a:rPr lang="en-US" i="1" dirty="0"/>
              <a:t> nodes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27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796" y="1864865"/>
            <a:ext cx="6098663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b="0" dirty="0"/>
              <a:t>One-to-All Broadcast and All-to-One Reduction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796" y="6135808"/>
            <a:ext cx="5127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76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One-to-All</a:t>
            </a:r>
            <a:r>
              <a:rPr lang="en-US" dirty="0"/>
              <a:t> </a:t>
            </a:r>
            <a:r>
              <a:rPr lang="en-US" b="1" dirty="0"/>
              <a:t>Broadcast</a:t>
            </a:r>
          </a:p>
          <a:p>
            <a:r>
              <a:rPr lang="en-US" dirty="0"/>
              <a:t>A single process sends identical data to all other processes.</a:t>
            </a:r>
          </a:p>
          <a:p>
            <a:pPr lvl="1"/>
            <a:r>
              <a:rPr lang="en-US" dirty="0"/>
              <a:t>Initially one process has data of </a:t>
            </a:r>
            <a:r>
              <a:rPr lang="en-US" i="1" dirty="0"/>
              <a:t>m </a:t>
            </a:r>
            <a:r>
              <a:rPr lang="en-US" dirty="0"/>
              <a:t>size.</a:t>
            </a:r>
          </a:p>
          <a:p>
            <a:pPr lvl="1"/>
            <a:r>
              <a:rPr lang="en-US" dirty="0"/>
              <a:t>After broadcast operation, each of the processes have own copy of the </a:t>
            </a:r>
            <a:r>
              <a:rPr lang="en-US" i="1" dirty="0"/>
              <a:t>m </a:t>
            </a:r>
            <a:r>
              <a:rPr lang="en-US" dirty="0"/>
              <a:t>size. </a:t>
            </a:r>
          </a:p>
          <a:p>
            <a:pPr marL="0" indent="0">
              <a:buNone/>
            </a:pPr>
            <a:r>
              <a:rPr lang="en-US" b="1" dirty="0"/>
              <a:t>All-to-One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 </a:t>
            </a:r>
            <a:r>
              <a:rPr lang="en-US" b="1" dirty="0"/>
              <a:t>Reduction </a:t>
            </a:r>
          </a:p>
          <a:p>
            <a:r>
              <a:rPr lang="en-US" dirty="0"/>
              <a:t>Dual of  one-to-all broadcast</a:t>
            </a:r>
          </a:p>
          <a:p>
            <a:r>
              <a:rPr lang="en-US" dirty="0"/>
              <a:t>The </a:t>
            </a:r>
            <a:r>
              <a:rPr lang="en-US" i="1" dirty="0"/>
              <a:t>m-sized</a:t>
            </a:r>
            <a:r>
              <a:rPr lang="en-US" dirty="0"/>
              <a:t> data from all processes are combined through an associative operator</a:t>
            </a:r>
          </a:p>
          <a:p>
            <a:r>
              <a:rPr lang="en-US" dirty="0"/>
              <a:t>accumulated at a single destination process into one buffer of size </a:t>
            </a:r>
            <a:r>
              <a:rPr lang="en-US" i="1" dirty="0"/>
              <a:t>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62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616" y="1279525"/>
            <a:ext cx="7486430" cy="49879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471487"/>
            <a:ext cx="70199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9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5F613EC-BD6C-4AD1-BB31-F6903A9BD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94" y="2079512"/>
            <a:ext cx="6661264" cy="269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23415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753</Words>
  <Application>Microsoft Office PowerPoint</Application>
  <PresentationFormat>On-screen Show (4:3)</PresentationFormat>
  <Paragraphs>171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Century Gothic</vt:lpstr>
      <vt:lpstr>Monotype Sorts</vt:lpstr>
      <vt:lpstr>Wingdings</vt:lpstr>
      <vt:lpstr>Wingdings 3</vt:lpstr>
      <vt:lpstr>1_Wisp</vt:lpstr>
      <vt:lpstr>PowerPoint Presentation</vt:lpstr>
      <vt:lpstr>Basic Communication Operations </vt:lpstr>
      <vt:lpstr>Basic Communication Operations</vt:lpstr>
      <vt:lpstr>Basic Communication Operations</vt:lpstr>
      <vt:lpstr>One-to-All Broadcast and All-to-One Reduction</vt:lpstr>
      <vt:lpstr>Basic Communication Operations  (One-to-All Broadcast and All-to-One Reduction)</vt:lpstr>
      <vt:lpstr>PowerPoint Presentation</vt:lpstr>
      <vt:lpstr>PowerPoint Presentation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PowerPoint Presentation</vt:lpstr>
      <vt:lpstr>PowerPoint Presentation</vt:lpstr>
      <vt:lpstr>PowerPoint Presentation</vt:lpstr>
      <vt:lpstr>Basic Communication Operations  (One-to-All Broadcast and All-to-One Reduction)</vt:lpstr>
      <vt:lpstr>PowerPoint Presentation</vt:lpstr>
      <vt:lpstr>Basic Communication Operations  (One-to-All Broadcast and All-to-One Reduction)</vt:lpstr>
      <vt:lpstr>Basic Communication Operations  (One-to-All Broadcast and All-to-One Reduction)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– Parallel and Distributed Computing</dc:title>
  <dc:creator>Muhammad Husnain</dc:creator>
  <cp:lastModifiedBy>Zeeshan Ali Khan</cp:lastModifiedBy>
  <cp:revision>86</cp:revision>
  <dcterms:created xsi:type="dcterms:W3CDTF">2020-02-25T04:15:16Z</dcterms:created>
  <dcterms:modified xsi:type="dcterms:W3CDTF">2024-03-19T09:03:23Z</dcterms:modified>
</cp:coreProperties>
</file>