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18" r:id="rId2"/>
  </p:sldMasterIdLst>
  <p:notesMasterIdLst>
    <p:notesMasterId r:id="rId17"/>
  </p:notesMasterIdLst>
  <p:sldIdLst>
    <p:sldId id="311" r:id="rId3"/>
    <p:sldId id="354" r:id="rId4"/>
    <p:sldId id="356" r:id="rId5"/>
    <p:sldId id="357" r:id="rId6"/>
    <p:sldId id="358" r:id="rId7"/>
    <p:sldId id="359" r:id="rId8"/>
    <p:sldId id="360" r:id="rId9"/>
    <p:sldId id="362" r:id="rId10"/>
    <p:sldId id="363" r:id="rId11"/>
    <p:sldId id="364" r:id="rId12"/>
    <p:sldId id="366" r:id="rId13"/>
    <p:sldId id="367" r:id="rId14"/>
    <p:sldId id="371" r:id="rId15"/>
    <p:sldId id="28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5017" autoAdjust="0"/>
  </p:normalViewPr>
  <p:slideViewPr>
    <p:cSldViewPr snapToGrid="0">
      <p:cViewPr varScale="1">
        <p:scale>
          <a:sx n="83" d="100"/>
          <a:sy n="83" d="100"/>
        </p:scale>
        <p:origin x="1517" y="72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shape: allowed shape, traditional shape, according to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0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index is always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08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9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Run:</a:t>
            </a:r>
          </a:p>
          <a:p>
            <a:r>
              <a:rPr lang="en-US" dirty="0"/>
              <a:t>For output file:   </a:t>
            </a:r>
            <a:r>
              <a:rPr lang="en-US" i="1" dirty="0" err="1"/>
              <a:t>gcc</a:t>
            </a:r>
            <a:r>
              <a:rPr lang="en-US" i="1" dirty="0"/>
              <a:t> -</a:t>
            </a:r>
            <a:r>
              <a:rPr lang="en-US" i="1" dirty="0" err="1"/>
              <a:t>fopenmp</a:t>
            </a:r>
            <a:r>
              <a:rPr lang="en-US" i="1" dirty="0"/>
              <a:t> </a:t>
            </a:r>
            <a:r>
              <a:rPr lang="en-US" i="1" dirty="0" err="1"/>
              <a:t>anyname.c</a:t>
            </a:r>
            <a:r>
              <a:rPr lang="en-US" i="1" dirty="0"/>
              <a:t> -o </a:t>
            </a:r>
            <a:r>
              <a:rPr lang="en-US" i="1" dirty="0" err="1"/>
              <a:t>anyname.out</a:t>
            </a:r>
            <a:endParaRPr lang="en-US" i="1" dirty="0"/>
          </a:p>
          <a:p>
            <a:r>
              <a:rPr lang="en-US" i="1" dirty="0"/>
              <a:t>For run:    ./</a:t>
            </a:r>
            <a:r>
              <a:rPr lang="en-US" i="1" dirty="0" err="1"/>
              <a:t>anyname.out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7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5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9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75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66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3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4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Pragmatic information : practical information, realistic insight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7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58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7F53C2-A1F3-4A9D-93BE-E52EC1EB6F81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03598-5F06-4940-A006-D1B8BFF476E1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EABE44-1CBE-43A8-A059-F6CF59BDF574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E05EB-F3BD-4116-BB9C-9B7EA83D9607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E35FD8-C7B9-471C-BD55-3105D2B26BF4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F8B487-CE3E-4361-A7B0-43E9D7EF6A8A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5DE41-E4D1-46C6-95BA-3B5DBDC35B33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CC54B-D507-452B-B1DB-4328BD7EA6CF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FFC7E-EAD7-48CB-9924-4615A73E9DB3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44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4E70F445-B1E2-4830-9D35-0F8C06A2658E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381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65A1D-0696-44D3-A4CD-81E3AF96590F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3F32813C-51EF-46F8-8E08-AF131AF397FD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449D29B8-82A7-4563-96B4-338F0E927B65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329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C9C88-1D1E-45CC-B723-98BD12AEBB27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9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AA53C-AFC4-4144-8A68-43CA3D50A801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6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BD6D8-0385-44EF-A914-8B1C154B8863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45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D6924-6149-46FC-8DF9-93935BEBDA45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97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639F-DAA2-454A-A181-144CFF1D45AA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12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48D45-4198-4D68-8D30-55B94B00AB29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1286CD-D9DD-4E6F-9BA4-0E7965A2A416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3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8BD59F-7C5E-4164-B6A3-F5062FE95D1D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72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0D3B50-87F2-4AB7-AC78-77F38F833540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602BC3-AED1-4D46-9381-7BAA60D62DCF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C85522-FD2F-41FF-BC31-6DB95207C578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37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C7CFA-2A8A-476C-B574-7EEDC36EA037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36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07990-907C-41E4-B8A0-C360AEC23D52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7A8318BC-74A0-40C1-B070-3796243DCD66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C5B7C8-DBF0-4D70-91EF-7780A9A4BE30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E680F-936A-49C3-8A6A-16D67DA59E11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84935-7911-4CA4-8117-96B9C3587E1B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1471B-3187-4D95-A110-E7C7C0D47190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79D28E-59E6-48EA-995A-878675584B89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D6E3A-FE2B-445D-94F8-5527CF87995C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F8EB7-A107-42C9-BA09-2BB405A95A3B}" type="datetime1">
              <a:rPr lang="en-US" altLang="en-US" smtClean="0">
                <a:solidFill>
                  <a:srgbClr val="000000"/>
                </a:solidFill>
              </a:rPr>
              <a:t>4/4/2024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8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Shared Memory &amp; OpenMP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Canonical [allowed] Shape of </a:t>
            </a:r>
            <a:r>
              <a:rPr lang="en-US" i="1" dirty="0"/>
              <a:t>for-loop</a:t>
            </a:r>
            <a:r>
              <a:rPr lang="en-US" dirty="0"/>
              <a:t>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16401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Here ‘</a:t>
            </a:r>
            <a:r>
              <a:rPr lang="en-US" altLang="en-US" dirty="0" err="1"/>
              <a:t>inc</a:t>
            </a:r>
            <a:r>
              <a:rPr lang="en-US" altLang="en-US" dirty="0"/>
              <a:t>’ can be any constant value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121600C-CD33-4F3D-8DAE-058A0336F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130" y="2100153"/>
          <a:ext cx="7043737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3377880" imgH="1904760" progId="Equation.3">
                  <p:embed/>
                </p:oleObj>
              </mc:Choice>
              <mc:Fallback>
                <p:oleObj name="Equation" r:id="rId4" imgW="3377880" imgH="190476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B121600C-CD33-4F3D-8DAE-058A0336F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30" y="2100153"/>
                        <a:ext cx="7043737" cy="3397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65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Shared and 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16401"/>
            <a:ext cx="8323551" cy="5364754"/>
          </a:xfrm>
        </p:spPr>
        <p:txBody>
          <a:bodyPr>
            <a:normAutofit/>
          </a:bodyPr>
          <a:lstStyle/>
          <a:p>
            <a:r>
              <a:rPr lang="en-US" altLang="en-US" i="1" u="sng" dirty="0"/>
              <a:t>Shared variable</a:t>
            </a:r>
            <a:r>
              <a:rPr lang="en-US" altLang="en-US" dirty="0"/>
              <a:t>: has same address in execution context of every thread</a:t>
            </a:r>
          </a:p>
          <a:p>
            <a:r>
              <a:rPr lang="en-US" altLang="en-US" i="1" u="sng" dirty="0"/>
              <a:t>Private variable</a:t>
            </a:r>
            <a:r>
              <a:rPr lang="en-US" altLang="en-US" dirty="0"/>
              <a:t>: has different address in execution context of every thread</a:t>
            </a:r>
          </a:p>
          <a:p>
            <a:r>
              <a:rPr lang="en-US" altLang="en-US" dirty="0"/>
              <a:t>A thread cannot access the private variables of another thread</a:t>
            </a:r>
          </a:p>
          <a:p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341AE3C-3E85-42FC-84F2-AAEE88CD5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152" y="3460445"/>
          <a:ext cx="7555705" cy="33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SmartDraw" r:id="rId4" imgW="4005000" imgH="2058840" progId="SmartDraw.2">
                  <p:embed/>
                </p:oleObj>
              </mc:Choice>
              <mc:Fallback>
                <p:oleObj name="SmartDraw" r:id="rId4" imgW="4005000" imgH="2058840" progId="SmartDraw.2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F341AE3C-3E85-42FC-84F2-AAEE88CD5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52" y="3460445"/>
                        <a:ext cx="7555705" cy="33300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91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Basic </a:t>
            </a:r>
            <a:r>
              <a:rPr lang="en-US" altLang="en-US" dirty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16401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b="1" dirty="0" err="1">
                <a:latin typeface="Century Gothic (Body)"/>
                <a:ea typeface="ＭＳ Ｐゴシック" panose="020B0600070205080204" pitchFamily="34" charset="-128"/>
              </a:rPr>
              <a:t>omp_get_num_procs</a:t>
            </a:r>
            <a:endParaRPr lang="en-US" altLang="en-US" sz="2200" b="1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int procs = </a:t>
            </a: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omp_get_num_procs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()  //number of CPUs/cores in machine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Century Gothic (Body)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 err="1">
                <a:latin typeface="Century Gothic (Body)"/>
                <a:ea typeface="ＭＳ Ｐゴシック" panose="020B0600070205080204" pitchFamily="34" charset="-128"/>
              </a:rPr>
              <a:t>omp_get_num_threads</a:t>
            </a:r>
            <a:endParaRPr lang="en-US" altLang="en-US" sz="2200" b="1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int threads = </a:t>
            </a: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omp_get_num_threads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()  //# of active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					//should be called from a parallel region</a:t>
            </a:r>
            <a:endParaRPr lang="en-US" altLang="en-US" sz="2200" dirty="0">
              <a:latin typeface="Century Gothic (Body)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 err="1">
                <a:latin typeface="Century Gothic (Body)"/>
                <a:ea typeface="ＭＳ Ｐゴシック" panose="020B0600070205080204" pitchFamily="34" charset="-128"/>
              </a:rPr>
              <a:t>omp_get_max_threads</a:t>
            </a:r>
            <a:endParaRPr lang="en-US" altLang="en-US" sz="2200" b="1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printf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(“Only %d threads can be forked\n",</a:t>
            </a: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omp_get_max_threads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());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600" dirty="0">
                <a:latin typeface="Century Gothic (Body)"/>
                <a:ea typeface="ＭＳ Ｐゴシック" panose="020B0600070205080204" pitchFamily="34" charset="-128"/>
              </a:rPr>
              <a:t>//can be called outside of a parallel region. Returns value of env. //variable ‘OMP_NUM_THREADS’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 err="1">
                <a:latin typeface="Century Gothic (Body)"/>
                <a:ea typeface="ＭＳ Ｐゴシック" panose="020B0600070205080204" pitchFamily="34" charset="-128"/>
              </a:rPr>
              <a:t>omp_get_thread_num</a:t>
            </a:r>
            <a:endParaRPr lang="en-US" altLang="en-US" sz="2200" b="1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200" dirty="0">
                <a:latin typeface="Century Gothic (Body)"/>
                <a:ea typeface="ＭＳ Ｐゴシック" panose="020B0600070205080204" pitchFamily="34" charset="-128"/>
              </a:rPr>
              <a:t> </a:t>
            </a: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printf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("Hello from thread id %d\n",</a:t>
            </a:r>
            <a:r>
              <a:rPr lang="en-US" altLang="en-US" sz="1700" dirty="0" err="1">
                <a:latin typeface="Century Gothic (Body)"/>
                <a:ea typeface="ＭＳ Ｐゴシック" panose="020B0600070205080204" pitchFamily="34" charset="-128"/>
              </a:rPr>
              <a:t>omp_get_thread_num</a:t>
            </a:r>
            <a:r>
              <a:rPr lang="en-US" altLang="en-US" sz="1700" dirty="0">
                <a:latin typeface="Century Gothic (Body)"/>
                <a:ea typeface="ＭＳ Ｐゴシック" panose="020B0600070205080204" pitchFamily="34" charset="-128"/>
              </a:rPr>
              <a:t>());</a:t>
            </a:r>
            <a:endParaRPr lang="en-US" altLang="en-US" sz="2200" dirty="0">
              <a:latin typeface="Century Gothic (Body)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 err="1">
                <a:latin typeface="Century Gothic (Body)"/>
                <a:ea typeface="ＭＳ Ｐゴシック" panose="020B0600070205080204" pitchFamily="34" charset="-128"/>
              </a:rPr>
              <a:t>omp_set_num_threads</a:t>
            </a:r>
            <a:r>
              <a:rPr lang="en-US" altLang="en-US" sz="2200" b="1" dirty="0">
                <a:latin typeface="Century Gothic (Body)"/>
                <a:ea typeface="ＭＳ Ｐゴシック" panose="020B0600070205080204" pitchFamily="34" charset="-128"/>
              </a:rPr>
              <a:t>  </a:t>
            </a:r>
            <a:r>
              <a:rPr lang="en-US" altLang="en-US" sz="2200" i="1" dirty="0">
                <a:latin typeface="Century Gothic (Body)"/>
                <a:ea typeface="ＭＳ Ｐゴシック" panose="020B0600070205080204" pitchFamily="34" charset="-128"/>
              </a:rPr>
              <a:t>– </a:t>
            </a:r>
            <a:endParaRPr lang="en-US" altLang="en-US" sz="1600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dirty="0" err="1">
                <a:latin typeface="Century Gothic (Body)"/>
              </a:rPr>
              <a:t>omp_set_dynamic</a:t>
            </a:r>
            <a:r>
              <a:rPr lang="en-US" sz="1800" dirty="0">
                <a:latin typeface="Century Gothic (Body)"/>
              </a:rPr>
              <a:t>(0);</a:t>
            </a:r>
            <a:r>
              <a:rPr lang="en-US" altLang="en-US" sz="1800" dirty="0">
                <a:latin typeface="Century Gothic (Body)"/>
                <a:ea typeface="ＭＳ Ｐゴシック" panose="020B0600070205080204" pitchFamily="34" charset="-128"/>
              </a:rPr>
              <a:t>  // disable</a:t>
            </a:r>
            <a:r>
              <a:rPr lang="en-US" sz="1800" dirty="0"/>
              <a:t> dynamic adjustment </a:t>
            </a:r>
            <a:endParaRPr lang="en-US" altLang="en-US" sz="1800" dirty="0">
              <a:latin typeface="Century Gothic (Body)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 err="1">
                <a:latin typeface="Century Gothic (Body)"/>
                <a:ea typeface="ＭＳ Ｐゴシック" panose="020B0600070205080204" pitchFamily="34" charset="-128"/>
              </a:rPr>
              <a:t>omp_set_num_threads</a:t>
            </a:r>
            <a:r>
              <a:rPr lang="en-US" altLang="en-US" sz="1800" dirty="0">
                <a:latin typeface="Century Gothic (Body)"/>
                <a:ea typeface="ＭＳ Ｐゴシック" panose="020B0600070205080204" pitchFamily="34" charset="-128"/>
              </a:rPr>
              <a:t>(4);  //setting thread count to 4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Century Gothic (Body)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17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err="1">
                <a:ea typeface="ＭＳ Ｐゴシック" panose="020B0600070205080204" pitchFamily="34" charset="-128"/>
              </a:rPr>
              <a:t>helloworld.c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5F671A2-E130-4AAA-B308-E31A5DA10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42" y="1767006"/>
            <a:ext cx="77983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int main(){;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procs,i,a,b,c,t,m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// Determine the number of physical processors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procs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omp_get_num_procs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printf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("%d processors/cores\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n",procs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/* Determine max threads defined by default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   through the OMP_NUM_THREADS environment variable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printf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("OMP_NUM_THREADS = %d\n",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omp_get_max_threads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#pragma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omp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parallel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printf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("Hello from thread id %d\n",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omp_get_thread_num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8939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Grama,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Redwood City, CA: Benjamin/Cummings.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Shared-Memory Programming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Physically:</a:t>
            </a:r>
            <a:r>
              <a:rPr lang="en-US" altLang="en-US" dirty="0">
                <a:ea typeface="ＭＳ Ｐゴシック" panose="020B0600070205080204" pitchFamily="34" charset="-128"/>
              </a:rPr>
              <a:t> processors in a computer share access to the same RAM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Virtually:</a:t>
            </a:r>
            <a:r>
              <a:rPr lang="en-US" altLang="en-US" dirty="0">
                <a:ea typeface="ＭＳ Ｐゴシック" panose="020B0600070205080204" pitchFamily="34" charset="-128"/>
              </a:rPr>
              <a:t> threads running on the processors interact with one another via shared variables in the common address space of a single process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Making performance improvements to serial code tends to be </a:t>
            </a:r>
            <a:r>
              <a:rPr lang="en-US" altLang="en-US" b="1" dirty="0">
                <a:ea typeface="ＭＳ Ｐゴシック" panose="020B0600070205080204" pitchFamily="34" charset="-128"/>
              </a:rPr>
              <a:t>easier</a:t>
            </a:r>
            <a:r>
              <a:rPr lang="en-US" altLang="en-US" dirty="0">
                <a:ea typeface="ＭＳ Ｐゴシック" panose="020B0600070205080204" pitchFamily="34" charset="-128"/>
              </a:rPr>
              <a:t> with multithreading than with message passing paradigm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Message passing usually requires the code/algorithm to be redesigned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Multithreading allows incremental parallelism: take it one loop at a time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Clusters today are commonly made up of multiple processors per compute node; using OpenMP with MPI is a strategy to improve performance at the two levels (i.e., shared and distributed memory)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Shared-Memory Programming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A2314-1C8C-43A5-A4BC-F8E16605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1706060"/>
            <a:ext cx="7543800" cy="2124075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8F9B34F4-EB5F-4C52-A6E7-3CC8DB1F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082" y="4019950"/>
            <a:ext cx="60618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Processors interact and synchronize with each other through shared variables.</a:t>
            </a:r>
          </a:p>
        </p:txBody>
      </p:sp>
    </p:spTree>
    <p:extLst>
      <p:ext uri="{BB962C8B-B14F-4D97-AF65-F5344CB8AC3E}">
        <p14:creationId xmlns:p14="http://schemas.microsoft.com/office/powerpoint/2010/main" val="233376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Shared-Memory Programming</a:t>
            </a:r>
            <a:br>
              <a:rPr lang="en-US" altLang="en-US" dirty="0"/>
            </a:br>
            <a:r>
              <a:rPr lang="en-US" altLang="en-US" sz="2700" dirty="0"/>
              <a:t>(Fork/Join Parallelism)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5" y="1147758"/>
            <a:ext cx="4888200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Multi-threaded programming is the most common shared-memory programming methodology.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serial code begins execution.  The process is the master thread or only executing thread.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When a parallel portion of the code is reached, the Master thread can “fork” more threads to work on it.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When the parallel portion of the code has completed, the threads “join” again, and the master thread continues executing  the serial code</a:t>
            </a:r>
            <a:endParaRPr lang="en-US" altLang="en-US" sz="1800" b="1" dirty="0"/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587EDDB-A95F-4ABC-BE48-7AA9D01E6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8425" y="1045796"/>
          <a:ext cx="34353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SmartDraw" r:id="rId4" imgW="2013120" imgH="2724840" progId="SmartDraw.2">
                  <p:embed/>
                </p:oleObj>
              </mc:Choice>
              <mc:Fallback>
                <p:oleObj name="SmartDraw" r:id="rId4" imgW="2013120" imgH="2724840" progId="SmartDraw.2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8587EDDB-A95F-4ABC-BE48-7AA9D01E6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425" y="1045796"/>
                        <a:ext cx="3435350" cy="4648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9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Shared-Memory vs. Message Passing Model 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b="1" dirty="0"/>
              <a:t>Shared-memory model</a:t>
            </a:r>
          </a:p>
          <a:p>
            <a:pPr lvl="1"/>
            <a:r>
              <a:rPr lang="en-US" altLang="en-US" sz="2400" dirty="0"/>
              <a:t>One active thread at start and end of the program </a:t>
            </a:r>
          </a:p>
          <a:p>
            <a:pPr lvl="1"/>
            <a:r>
              <a:rPr lang="en-US" altLang="en-US" sz="2400" dirty="0"/>
              <a:t>Number of active threads inside program changes dynamically during execution.</a:t>
            </a:r>
          </a:p>
          <a:p>
            <a:pPr lvl="1"/>
            <a:r>
              <a:rPr lang="en-US" altLang="en-US" sz="2400" dirty="0"/>
              <a:t>Supports incremental parallelism</a:t>
            </a:r>
          </a:p>
          <a:p>
            <a:pPr lvl="2"/>
            <a:r>
              <a:rPr lang="en-US" altLang="en-US" dirty="0"/>
              <a:t>the process of converting a sequential program to a parallel program a little bit at a time</a:t>
            </a:r>
          </a:p>
          <a:p>
            <a:r>
              <a:rPr lang="en-US" altLang="en-US" sz="2800" b="1" dirty="0"/>
              <a:t>Message-passing model</a:t>
            </a:r>
          </a:p>
          <a:p>
            <a:pPr lvl="1"/>
            <a:r>
              <a:rPr lang="en-US" altLang="en-US" sz="2400" dirty="0"/>
              <a:t>All processes remain active throughout execution of program</a:t>
            </a:r>
          </a:p>
          <a:p>
            <a:pPr lvl="1"/>
            <a:r>
              <a:rPr lang="en-US" altLang="en-US" sz="2400" dirty="0"/>
              <a:t>Sequential-to-parallel transformation requires major effort</a:t>
            </a:r>
          </a:p>
          <a:p>
            <a:pPr lvl="1"/>
            <a:r>
              <a:rPr lang="en-US" altLang="en-US" sz="2400" dirty="0"/>
              <a:t>No incremental parallelism</a:t>
            </a:r>
          </a:p>
          <a:p>
            <a:pPr lvl="2"/>
            <a:r>
              <a:rPr lang="en-US" altLang="en-US" sz="2000" dirty="0"/>
              <a:t>Transformation done in one giant step rather than many tiny steps</a:t>
            </a:r>
          </a:p>
          <a:p>
            <a:pPr marL="914400" lvl="2" indent="0">
              <a:buNone/>
            </a:pPr>
            <a:endParaRPr lang="en-US" altLang="en-US" sz="2200" dirty="0"/>
          </a:p>
          <a:p>
            <a:pPr marL="0" indent="0">
              <a:buNone/>
            </a:pPr>
            <a:endParaRPr lang="en-US" altLang="en-US" sz="28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257358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OpenMP has emerged as a standard method for shared-memory programming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Same as MPI has become the standard for distributed-memory programming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Codes are portable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 is usually good enough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Consists of compiler directives, Library functions, and environment variables</a:t>
            </a:r>
          </a:p>
          <a:p>
            <a:pPr>
              <a:lnSpc>
                <a:spcPct val="90000"/>
              </a:lnSpc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Compiler support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C, C++ &amp; Fortran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Intel (</a:t>
            </a:r>
            <a:r>
              <a:rPr lang="en-US" altLang="en-US" dirty="0" err="1">
                <a:ea typeface="ＭＳ Ｐゴシック" panose="020B0600070205080204" pitchFamily="34" charset="-128"/>
              </a:rPr>
              <a:t>icc</a:t>
            </a:r>
            <a:r>
              <a:rPr lang="en-US" altLang="en-US" dirty="0">
                <a:ea typeface="ＭＳ Ｐゴシック" panose="020B0600070205080204" pitchFamily="34" charset="-128"/>
              </a:rPr>
              <a:t> -</a:t>
            </a:r>
            <a:r>
              <a:rPr lang="en-US" altLang="en-US" dirty="0" err="1">
                <a:ea typeface="ＭＳ Ｐゴシック" panose="020B0600070205080204" pitchFamily="34" charset="-128"/>
              </a:rPr>
              <a:t>openmp</a:t>
            </a:r>
            <a:r>
              <a:rPr lang="en-US" altLang="en-US" dirty="0">
                <a:ea typeface="ＭＳ Ｐゴシック" panose="020B0600070205080204" pitchFamily="34" charset="-128"/>
              </a:rPr>
              <a:t>), and GNU (</a:t>
            </a:r>
            <a:r>
              <a:rPr lang="en-US" altLang="en-US" dirty="0" err="1">
                <a:ea typeface="ＭＳ Ｐゴシック" panose="020B0600070205080204" pitchFamily="34" charset="-128"/>
              </a:rPr>
              <a:t>gcc</a:t>
            </a:r>
            <a:r>
              <a:rPr lang="en-US" altLang="en-US" dirty="0">
                <a:ea typeface="ＭＳ Ｐゴシック" panose="020B0600070205080204" pitchFamily="34" charset="-128"/>
              </a:rPr>
              <a:t> -</a:t>
            </a:r>
            <a:r>
              <a:rPr lang="en-US" altLang="en-US" dirty="0" err="1">
                <a:ea typeface="ＭＳ Ｐゴシック" panose="020B0600070205080204" pitchFamily="34" charset="-128"/>
              </a:rPr>
              <a:t>fopenmp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 programs often express data-parallel operations as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	for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= first;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&lt; size;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+= 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		marked[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] = 1;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OpenMP makes it easy to indicate when the iterations of a loop may execute in parallel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Compiler takes care of generating code that forks/joins threads and allocates the iterations to threads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1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does it work ?</a:t>
            </a:r>
            <a:br>
              <a:rPr lang="en-US" dirty="0"/>
            </a:br>
            <a:r>
              <a:rPr lang="en-US" dirty="0"/>
              <a:t>(Pragmas)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b="1" dirty="0"/>
              <a:t>Pragma: </a:t>
            </a:r>
            <a:r>
              <a:rPr lang="en-US" altLang="en-US" dirty="0"/>
              <a:t>a compiler directive in C or C++</a:t>
            </a:r>
          </a:p>
          <a:p>
            <a:pPr lvl="1"/>
            <a:r>
              <a:rPr lang="en-US" altLang="en-US" dirty="0"/>
              <a:t>Stands for “pragmatic information”</a:t>
            </a:r>
          </a:p>
          <a:p>
            <a:pPr lvl="1"/>
            <a:r>
              <a:rPr lang="en-US" altLang="en-US" dirty="0"/>
              <a:t>A way for the programmer to communicate with the compiler</a:t>
            </a:r>
          </a:p>
          <a:p>
            <a:pPr lvl="1"/>
            <a:r>
              <a:rPr lang="en-US" altLang="en-US" dirty="0"/>
              <a:t>Compiler is free to ignore pragmas</a:t>
            </a:r>
          </a:p>
          <a:p>
            <a:r>
              <a:rPr lang="en-US" altLang="en-US" dirty="0"/>
              <a:t>Syntax: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dirty="0"/>
              <a:t> </a:t>
            </a:r>
            <a:r>
              <a:rPr lang="en-US" altLang="en-US" i="1" dirty="0"/>
              <a:t>&lt;rest of pragma&gt;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pragmas precede the regions that can be parallelize to flag the compiler that performing operations in parallel does not affect the program semantics (i.e., doesn’t affect the program’s logic).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does it work?</a:t>
            </a:r>
            <a:br>
              <a:rPr lang="en-US" dirty="0"/>
            </a:br>
            <a:r>
              <a:rPr lang="en-US" dirty="0"/>
              <a:t>(parallel for Pragma)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Format: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parallel for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N;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++)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b[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+ c[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Compiler must be able to verify </a:t>
            </a:r>
            <a:r>
              <a:rPr lang="en-US" altLang="en-US" b="1" dirty="0"/>
              <a:t>total number of iteration</a:t>
            </a:r>
            <a:r>
              <a:rPr lang="en-US" altLang="en-US" dirty="0"/>
              <a:t> before executing the program, to parallelize it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b="1" i="1" dirty="0"/>
              <a:t>B</a:t>
            </a:r>
            <a:r>
              <a:rPr lang="en-US" altLang="en-US" b="1" dirty="0"/>
              <a:t>ody of </a:t>
            </a:r>
            <a:r>
              <a:rPr lang="en-US" altLang="en-US" b="1" i="1" dirty="0"/>
              <a:t>for-loop</a:t>
            </a:r>
            <a:r>
              <a:rPr lang="en-US" altLang="en-US" dirty="0"/>
              <a:t> must not allow premature exits (e.g.,  </a:t>
            </a:r>
            <a:r>
              <a:rPr lang="en-US" altLang="en-US" i="1" dirty="0"/>
              <a:t>break, return, exit, </a:t>
            </a:r>
            <a:r>
              <a:rPr lang="en-US" altLang="en-US" dirty="0"/>
              <a:t>or </a:t>
            </a:r>
            <a:r>
              <a:rPr lang="en-US" altLang="en-US" i="1" dirty="0" err="1"/>
              <a:t>goto</a:t>
            </a:r>
            <a:r>
              <a:rPr lang="en-US" altLang="en-US" i="1" dirty="0"/>
              <a:t> </a:t>
            </a:r>
            <a:r>
              <a:rPr lang="en-US" altLang="en-US" dirty="0"/>
              <a:t>statements are not allowed).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However, loops with ‘continue’ statement are allowed as it does not cause the premature exit.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879374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4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789</Words>
  <Application>Microsoft Office PowerPoint</Application>
  <PresentationFormat>On-screen Show (4:3)</PresentationFormat>
  <Paragraphs>152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Century Gothic (Body)</vt:lpstr>
      <vt:lpstr>Courier New</vt:lpstr>
      <vt:lpstr>Lucida Console</vt:lpstr>
      <vt:lpstr>Monotype Sorts</vt:lpstr>
      <vt:lpstr>Times New Roman</vt:lpstr>
      <vt:lpstr>Wingdings 3</vt:lpstr>
      <vt:lpstr>1_Wisp</vt:lpstr>
      <vt:lpstr>4_Wisp</vt:lpstr>
      <vt:lpstr>SmartDraw</vt:lpstr>
      <vt:lpstr>Equation</vt:lpstr>
      <vt:lpstr>PowerPoint Presentation</vt:lpstr>
      <vt:lpstr>Shared-Memory Programming</vt:lpstr>
      <vt:lpstr>Shared-Memory Programming</vt:lpstr>
      <vt:lpstr>Shared-Memory Programming (Fork/Join Parallelism)</vt:lpstr>
      <vt:lpstr>Shared-Memory vs. Message Passing Model  </vt:lpstr>
      <vt:lpstr>Introduction to OpenMP</vt:lpstr>
      <vt:lpstr>How does it work?</vt:lpstr>
      <vt:lpstr>How does it work ? (Pragmas)</vt:lpstr>
      <vt:lpstr>How does it work? (parallel for Pragma)</vt:lpstr>
      <vt:lpstr>Canonical [allowed] Shape of for-loop Condition</vt:lpstr>
      <vt:lpstr>Shared and Private Variables</vt:lpstr>
      <vt:lpstr>Basic Library Functions</vt:lpstr>
      <vt:lpstr>helloworld.c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dell</cp:lastModifiedBy>
  <cp:revision>451</cp:revision>
  <cp:lastPrinted>2022-03-31T10:08:58Z</cp:lastPrinted>
  <dcterms:created xsi:type="dcterms:W3CDTF">2020-02-07T07:53:43Z</dcterms:created>
  <dcterms:modified xsi:type="dcterms:W3CDTF">2024-04-04T12:26:55Z</dcterms:modified>
</cp:coreProperties>
</file>