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2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87199" autoAdjust="0"/>
  </p:normalViewPr>
  <p:slideViewPr>
    <p:cSldViewPr snapToGrid="0">
      <p:cViewPr varScale="1">
        <p:scale>
          <a:sx n="101" d="100"/>
          <a:sy n="101" d="100"/>
        </p:scale>
        <p:origin x="1998" y="96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84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55A5F4-3190-4E07-9A91-338B9EB8096D}" type="datetime1">
              <a:rPr lang="en-US" altLang="en-US" smtClean="0">
                <a:solidFill>
                  <a:srgbClr val="000000"/>
                </a:solidFill>
              </a:rPr>
              <a:t>2/16/2024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D37E39-B67E-4F24-A48B-9A021BD31E6F}" type="datetime1">
              <a:rPr lang="en-US" altLang="en-US" smtClean="0">
                <a:solidFill>
                  <a:srgbClr val="000000"/>
                </a:solidFill>
              </a:rPr>
              <a:t>2/16/2024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726D1F-FAB7-4A47-B3F7-FBD27D5E5F62}" type="datetime1">
              <a:rPr lang="en-US" altLang="en-US" smtClean="0">
                <a:solidFill>
                  <a:srgbClr val="000000"/>
                </a:solidFill>
              </a:rPr>
              <a:t>2/16/2024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273CB0-8A2C-4939-8FD6-769EDD3A3120}" type="datetime1">
              <a:rPr lang="en-US" altLang="en-US" smtClean="0">
                <a:solidFill>
                  <a:srgbClr val="000000"/>
                </a:solidFill>
              </a:rPr>
              <a:t>2/16/2024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22C268-F86C-4BF2-BE5A-71C5BB7326EC}" type="datetime1">
              <a:rPr lang="en-US" altLang="en-US" smtClean="0">
                <a:solidFill>
                  <a:srgbClr val="000000"/>
                </a:solidFill>
              </a:rPr>
              <a:t>2/16/2024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2585FE-E25A-4DFE-924B-13CE823AFFAC}" type="datetime1">
              <a:rPr lang="en-US" altLang="en-US" smtClean="0">
                <a:solidFill>
                  <a:srgbClr val="000000"/>
                </a:solidFill>
              </a:rPr>
              <a:t>2/16/2024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0CF9D5-5942-47F7-93B6-C0CEE0E23018}" type="datetime1">
              <a:rPr lang="en-US" altLang="en-US" smtClean="0">
                <a:solidFill>
                  <a:srgbClr val="000000"/>
                </a:solidFill>
              </a:rPr>
              <a:t>2/16/2024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885E68-CB0A-4835-B170-CC54C713267C}" type="datetime1">
              <a:rPr lang="en-US" altLang="en-US" smtClean="0">
                <a:solidFill>
                  <a:srgbClr val="000000"/>
                </a:solidFill>
              </a:rPr>
              <a:t>2/16/2024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36638"/>
            <a:ext cx="4038600" cy="4906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36638"/>
            <a:ext cx="4038600" cy="4906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4EC319D-961C-4233-8E1F-697B375A4E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3194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36638"/>
            <a:ext cx="4038600" cy="23764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36638"/>
            <a:ext cx="4038600" cy="23764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565525"/>
            <a:ext cx="4038600" cy="23780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565525"/>
            <a:ext cx="4038600" cy="23780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0723167-CDCA-4B6C-A223-926F12C5CC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183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36638"/>
            <a:ext cx="8229600" cy="49069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4CC3529-86E2-4F04-8B95-1A832F9779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21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fld id="{C869143A-EEF6-456D-B3F4-4BCF5C6ACB6C}" type="datetime1">
              <a:rPr lang="en-US" altLang="en-US" smtClean="0">
                <a:solidFill>
                  <a:srgbClr val="000000"/>
                </a:solidFill>
              </a:rPr>
              <a:t>2/16/2024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3DD8A3-CBDC-431E-A9B8-D06B678A9EDE}" type="datetime1">
              <a:rPr lang="en-US" altLang="en-US" smtClean="0">
                <a:solidFill>
                  <a:srgbClr val="000000"/>
                </a:solidFill>
              </a:rPr>
              <a:t>2/16/2024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fld id="{7E67135D-17F2-4855-A120-42FA0BD2BA7C}" type="datetime1">
              <a:rPr lang="en-US" altLang="en-US" smtClean="0">
                <a:solidFill>
                  <a:srgbClr val="000000"/>
                </a:solidFill>
              </a:rPr>
              <a:t>2/16/2024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34EDD7-661C-4C53-ACC4-79AB398EF3EF}" type="datetime1">
              <a:rPr lang="en-US" altLang="en-US" smtClean="0">
                <a:solidFill>
                  <a:srgbClr val="000000"/>
                </a:solidFill>
              </a:rPr>
              <a:t>2/16/2024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D7E369-EF57-49FF-95E1-42B6B44B6ED6}" type="datetime1">
              <a:rPr lang="en-US" altLang="en-US" smtClean="0">
                <a:solidFill>
                  <a:srgbClr val="000000"/>
                </a:solidFill>
              </a:rPr>
              <a:t>2/16/2024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BCA8D5-62CF-436B-A43C-B2F87A255321}" type="datetime1">
              <a:rPr lang="en-US" altLang="en-US" smtClean="0">
                <a:solidFill>
                  <a:srgbClr val="000000"/>
                </a:solidFill>
              </a:rPr>
              <a:t>2/16/2024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B9B6AA-27EA-411C-8365-1C902619D6BD}" type="datetime1">
              <a:rPr lang="en-US" altLang="en-US" smtClean="0">
                <a:solidFill>
                  <a:srgbClr val="000000"/>
                </a:solidFill>
              </a:rPr>
              <a:t>2/16/2024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C1E8A-4A2A-46BD-89A0-00DA93479F4B}" type="datetime1">
              <a:rPr lang="en-US" altLang="en-US" smtClean="0">
                <a:solidFill>
                  <a:srgbClr val="000000"/>
                </a:solidFill>
              </a:rPr>
              <a:t>2/16/2024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1A8C1C-7B99-48DE-9FD3-84C9EF7CA303}" type="datetime1">
              <a:rPr lang="en-US" altLang="en-US" smtClean="0">
                <a:solidFill>
                  <a:srgbClr val="000000"/>
                </a:solidFill>
              </a:rPr>
              <a:t>2/16/2024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3717" y="1320921"/>
            <a:ext cx="8229600" cy="4997450"/>
          </a:xfrm>
        </p:spPr>
        <p:txBody>
          <a:bodyPr>
            <a:normAutofit/>
          </a:bodyPr>
          <a:lstStyle/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b="1" dirty="0">
                <a:solidFill>
                  <a:srgbClr val="0070C0"/>
                </a:solidFill>
              </a:rPr>
              <a:t>Parallel and Distributed Computing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dirty="0">
                <a:solidFill>
                  <a:srgbClr val="0070C0"/>
                </a:solidFill>
              </a:rPr>
              <a:t>CS3006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endParaRPr lang="en-GB" sz="2800" dirty="0"/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dirty="0"/>
              <a:t>Lecture 7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b="1" dirty="0">
                <a:solidFill>
                  <a:srgbClr val="FF0000"/>
                </a:solidFill>
              </a:rPr>
              <a:t>Mapping Schemes </a:t>
            </a:r>
          </a:p>
          <a:p>
            <a:pPr marL="0" indent="0" algn="r">
              <a:buFont typeface="Monotype Sorts" pitchFamily="-84" charset="2"/>
              <a:buNone/>
              <a:defRPr/>
            </a:pPr>
            <a:endParaRPr lang="en-GB" sz="1200" dirty="0">
              <a:solidFill>
                <a:srgbClr val="00B050"/>
              </a:solidFill>
            </a:endParaRPr>
          </a:p>
          <a:p>
            <a:pPr marL="0" indent="0" algn="r">
              <a:buFont typeface="Monotype Sorts" pitchFamily="-84" charset="2"/>
              <a:buNone/>
              <a:defRPr/>
            </a:pPr>
            <a:r>
              <a:rPr lang="en-GB" sz="1200" dirty="0"/>
              <a:t> 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cy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Task Interactions 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Interactions may be read-only or read-write. </a:t>
            </a:r>
          </a:p>
          <a:p>
            <a:r>
              <a:rPr lang="en-US" altLang="en-US"/>
              <a:t>In read-only interactions, tasks just read data items associated with other tasks. </a:t>
            </a:r>
          </a:p>
          <a:p>
            <a:r>
              <a:rPr lang="en-US" altLang="en-US"/>
              <a:t>In read-write interactions tasks read, as well as modily data items associated with other tasks. </a:t>
            </a:r>
          </a:p>
          <a:p>
            <a:r>
              <a:rPr lang="en-US" altLang="en-US"/>
              <a:t>In general, read-write interactions are harder to code, since they require additional synchronization primitives. </a:t>
            </a:r>
          </a:p>
        </p:txBody>
      </p:sp>
    </p:spTree>
    <p:extLst>
      <p:ext uri="{BB962C8B-B14F-4D97-AF65-F5344CB8AC3E}">
        <p14:creationId xmlns:p14="http://schemas.microsoft.com/office/powerpoint/2010/main" val="33862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Task Interactions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Interactions may be one-way or two-way. </a:t>
            </a:r>
          </a:p>
          <a:p>
            <a:r>
              <a:rPr lang="en-US" altLang="en-US"/>
              <a:t>A one-way interaction can be initiated and accomplished by one of the two interacting tasks. </a:t>
            </a:r>
          </a:p>
          <a:p>
            <a:r>
              <a:rPr lang="en-US" altLang="en-US"/>
              <a:t>A two-way interaction requires participation from both tasks involved in an interaction. </a:t>
            </a:r>
          </a:p>
          <a:p>
            <a:r>
              <a:rPr lang="en-US" altLang="en-US"/>
              <a:t>One way interactions are somewhat harder to code in message passing APIs. </a:t>
            </a:r>
          </a:p>
        </p:txBody>
      </p:sp>
    </p:spTree>
    <p:extLst>
      <p:ext uri="{BB962C8B-B14F-4D97-AF65-F5344CB8AC3E}">
        <p14:creationId xmlns:p14="http://schemas.microsoft.com/office/powerpoint/2010/main" val="18868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Mapping Techniques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Once a problem has been decomposed into concurrent tasks, these must be mapped to processes (that can be executed on a parallel platform). </a:t>
            </a:r>
          </a:p>
          <a:p>
            <a:r>
              <a:rPr lang="en-US" altLang="en-US"/>
              <a:t>Mappings must minimize overheads. </a:t>
            </a:r>
          </a:p>
          <a:p>
            <a:r>
              <a:rPr lang="en-US" altLang="en-US"/>
              <a:t>Primary overheads are communication and idling. </a:t>
            </a:r>
          </a:p>
          <a:p>
            <a:r>
              <a:rPr lang="en-US" altLang="en-US"/>
              <a:t>Minimizing these overheads often represents contradicting objectives. </a:t>
            </a:r>
          </a:p>
          <a:p>
            <a:r>
              <a:rPr lang="en-US" altLang="en-US"/>
              <a:t>Assigning all work to one processor trivially minimizes communication at the expense of significant idling. </a:t>
            </a:r>
          </a:p>
        </p:txBody>
      </p:sp>
    </p:spTree>
    <p:extLst>
      <p:ext uri="{BB962C8B-B14F-4D97-AF65-F5344CB8AC3E}">
        <p14:creationId xmlns:p14="http://schemas.microsoft.com/office/powerpoint/2010/main" val="14731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Mapping Techniques for Minimum Idling </a:t>
            </a:r>
          </a:p>
        </p:txBody>
      </p:sp>
      <p:pic>
        <p:nvPicPr>
          <p:cNvPr id="93188" name="Picture 4" descr="bgsynch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362200"/>
            <a:ext cx="7454900" cy="318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457200" y="1036638"/>
            <a:ext cx="82296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	Mapping must simultaneously minimize idling and load balance. Merely balancing load does not minimize idling. </a:t>
            </a:r>
          </a:p>
        </p:txBody>
      </p:sp>
    </p:spTree>
    <p:extLst>
      <p:ext uri="{BB962C8B-B14F-4D97-AF65-F5344CB8AC3E}">
        <p14:creationId xmlns:p14="http://schemas.microsoft.com/office/powerpoint/2010/main" val="31489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Mapping Techniques for Minimum Idling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en-US"/>
              <a:t>	Mapping techniques can be static or dynamic. 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Static Mapping: Tasks are mapped to processes a-priori. For this to work, we must have a good estimate of the size of each task. Even in these cases, the problem may be NP complete. </a:t>
            </a:r>
          </a:p>
          <a:p>
            <a:r>
              <a:rPr lang="en-US" altLang="en-US"/>
              <a:t>Dynamic Mapping: Tasks are mapped to processes at runtime. This may be because the tasks are generated at runtime, or that their sizes are not known. </a:t>
            </a:r>
          </a:p>
          <a:p>
            <a:pPr>
              <a:buFontTx/>
              <a:buNone/>
            </a:pPr>
            <a:r>
              <a:rPr lang="en-US" altLang="en-US"/>
              <a:t>	</a:t>
            </a:r>
          </a:p>
          <a:p>
            <a:pPr>
              <a:buFontTx/>
              <a:buNone/>
            </a:pPr>
            <a:r>
              <a:rPr lang="en-US" altLang="en-US"/>
              <a:t>	Other factors that determine the choice of techniques include the</a:t>
            </a:r>
          </a:p>
          <a:p>
            <a:pPr>
              <a:buFontTx/>
              <a:buNone/>
            </a:pPr>
            <a:r>
              <a:rPr lang="en-US" altLang="en-US"/>
              <a:t> size of data associated with a task and the nature of underlying</a:t>
            </a:r>
          </a:p>
          <a:p>
            <a:pPr>
              <a:buFontTx/>
              <a:buNone/>
            </a:pPr>
            <a:r>
              <a:rPr lang="en-US" altLang="en-US"/>
              <a:t> domain.</a:t>
            </a:r>
          </a:p>
        </p:txBody>
      </p:sp>
    </p:spTree>
    <p:extLst>
      <p:ext uri="{BB962C8B-B14F-4D97-AF65-F5344CB8AC3E}">
        <p14:creationId xmlns:p14="http://schemas.microsoft.com/office/powerpoint/2010/main" val="362692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Schemes for Static Mapping 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Mappings based on data partitioning. </a:t>
            </a:r>
          </a:p>
          <a:p>
            <a:r>
              <a:rPr lang="en-US" altLang="en-US"/>
              <a:t>Mappings based on task graph partitioning. </a:t>
            </a:r>
          </a:p>
          <a:p>
            <a:r>
              <a:rPr lang="en-US" altLang="en-US"/>
              <a:t>Hybrid mappings. </a:t>
            </a:r>
          </a:p>
        </p:txBody>
      </p:sp>
    </p:spTree>
    <p:extLst>
      <p:ext uri="{BB962C8B-B14F-4D97-AF65-F5344CB8AC3E}">
        <p14:creationId xmlns:p14="http://schemas.microsoft.com/office/powerpoint/2010/main" val="27776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Mappings Based on Data Partitioning </a:t>
            </a:r>
          </a:p>
        </p:txBody>
      </p:sp>
      <p:pic>
        <p:nvPicPr>
          <p:cNvPr id="96260" name="Picture 4" descr="img51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9788" y="2982913"/>
            <a:ext cx="7313612" cy="3265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457200" y="1036638"/>
            <a:ext cx="8229600" cy="140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	We can combine data partitioning with the ``owner-computes'' rule to partition the computation into subtasks. The simplest data decomposition schemes for dense matrices are 1-D block distribution schemes. </a:t>
            </a:r>
          </a:p>
        </p:txBody>
      </p:sp>
    </p:spTree>
    <p:extLst>
      <p:ext uri="{BB962C8B-B14F-4D97-AF65-F5344CB8AC3E}">
        <p14:creationId xmlns:p14="http://schemas.microsoft.com/office/powerpoint/2010/main" val="6730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Block Array Distribution Schemes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36638"/>
            <a:ext cx="8077200" cy="13255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		Block distribution schemes can be generalized to higher dimensions as well. </a:t>
            </a:r>
          </a:p>
        </p:txBody>
      </p:sp>
      <p:pic>
        <p:nvPicPr>
          <p:cNvPr id="97284" name="Picture 4" descr="img52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2286000"/>
            <a:ext cx="7313613" cy="3346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392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Block Array Distribution Schemes: Examples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For multiplying two dense matrices </a:t>
            </a:r>
            <a:r>
              <a:rPr lang="en-US" altLang="en-US" b="1" i="1"/>
              <a:t>A</a:t>
            </a:r>
            <a:r>
              <a:rPr lang="en-US" altLang="en-US"/>
              <a:t> and </a:t>
            </a:r>
            <a:r>
              <a:rPr lang="en-US" altLang="en-US" b="1" i="1"/>
              <a:t>B</a:t>
            </a:r>
            <a:r>
              <a:rPr lang="en-US" altLang="en-US"/>
              <a:t>, we can partition the output matrix </a:t>
            </a:r>
            <a:r>
              <a:rPr lang="en-US" altLang="en-US" b="1" i="1"/>
              <a:t>C</a:t>
            </a:r>
            <a:r>
              <a:rPr lang="en-US" altLang="en-US"/>
              <a:t> using a block decomposition. </a:t>
            </a:r>
          </a:p>
          <a:p>
            <a:r>
              <a:rPr lang="en-US" altLang="en-US"/>
              <a:t>For load balance, we give each task the same number of elements of </a:t>
            </a:r>
            <a:r>
              <a:rPr lang="en-US" altLang="en-US" b="1" i="1"/>
              <a:t>C</a:t>
            </a:r>
            <a:r>
              <a:rPr lang="en-US" altLang="en-US"/>
              <a:t>. (Note that each element of </a:t>
            </a:r>
            <a:r>
              <a:rPr lang="en-US" altLang="en-US" b="1" i="1"/>
              <a:t>C </a:t>
            </a:r>
            <a:r>
              <a:rPr lang="en-US" altLang="en-US"/>
              <a:t>corresponds to a single dot product.) </a:t>
            </a:r>
          </a:p>
          <a:p>
            <a:r>
              <a:rPr lang="en-US" altLang="en-US"/>
              <a:t>The choice of precise decomposition (1-D or 2-D) is determined by the associated communication overhead. </a:t>
            </a:r>
          </a:p>
          <a:p>
            <a:r>
              <a:rPr lang="en-US" altLang="en-US"/>
              <a:t>In general, higher dimension decomposition allows the use of larger number of processes. </a:t>
            </a:r>
          </a:p>
        </p:txBody>
      </p:sp>
    </p:spTree>
    <p:extLst>
      <p:ext uri="{BB962C8B-B14F-4D97-AF65-F5344CB8AC3E}">
        <p14:creationId xmlns:p14="http://schemas.microsoft.com/office/powerpoint/2010/main" val="16178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Data Sharing in Dense Matrix Multiplication </a:t>
            </a:r>
          </a:p>
        </p:txBody>
      </p:sp>
      <p:pic>
        <p:nvPicPr>
          <p:cNvPr id="99332" name="Picture 4" descr="img53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2550" y="1250252"/>
            <a:ext cx="7027863" cy="52537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1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Tasks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	Once a problem has been decomposed into independent tasks, the characteristics of these tasks critically impact choice and performance of parallel algorithms. Relevant task characteristics include: </a:t>
            </a:r>
          </a:p>
          <a:p>
            <a:r>
              <a:rPr lang="en-US" altLang="en-US"/>
              <a:t>Task generation. </a:t>
            </a:r>
          </a:p>
          <a:p>
            <a:r>
              <a:rPr lang="en-US" altLang="en-US"/>
              <a:t>Task sizes. </a:t>
            </a:r>
          </a:p>
          <a:p>
            <a:r>
              <a:rPr lang="en-US" altLang="en-US"/>
              <a:t>Size of data associated with tasks.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27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Cyclic and Block Cyclic Distributions 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the amount of computation associated with data items varies, a block decomposition may lead to significant load imbalances. </a:t>
            </a:r>
          </a:p>
          <a:p>
            <a:r>
              <a:rPr lang="en-US" altLang="en-US"/>
              <a:t>A simple example of this is in LU decomposition (or Gaussian Elimination) of dense matrices. </a:t>
            </a:r>
          </a:p>
        </p:txBody>
      </p:sp>
    </p:spTree>
    <p:extLst>
      <p:ext uri="{BB962C8B-B14F-4D97-AF65-F5344CB8AC3E}">
        <p14:creationId xmlns:p14="http://schemas.microsoft.com/office/powerpoint/2010/main" val="23790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/>
              <a:t>LU Factorization of a Dense Matrix 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457200" y="1036638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None/>
            </a:pPr>
            <a:r>
              <a:rPr lang="en-US" altLang="en-US"/>
              <a:t>	A decomposition of LU factorization into 14 tasks - notice the </a:t>
            </a:r>
          </a:p>
          <a:p>
            <a:pPr algn="just">
              <a:buFontTx/>
              <a:buNone/>
            </a:pPr>
            <a:r>
              <a:rPr lang="en-US" altLang="en-US"/>
              <a:t> significant load imbalance. </a:t>
            </a:r>
          </a:p>
        </p:txBody>
      </p:sp>
      <p:graphicFrame>
        <p:nvGraphicFramePr>
          <p:cNvPr id="101608" name="Group 232"/>
          <p:cNvGraphicFramePr>
            <a:graphicFrameLocks noGrp="1"/>
          </p:cNvGraphicFramePr>
          <p:nvPr>
            <p:ph sz="quarter" idx="2"/>
          </p:nvPr>
        </p:nvGraphicFramePr>
        <p:xfrm>
          <a:off x="381000" y="3308350"/>
          <a:ext cx="8382000" cy="2478024"/>
        </p:xfrm>
        <a:graphic>
          <a:graphicData uri="http://schemas.openxmlformats.org/drawingml/2006/table">
            <a:tbl>
              <a:tblPr/>
              <a:tblGrid>
                <a:gridCol w="2692400">
                  <a:extLst>
                    <a:ext uri="{9D8B030D-6E8A-4147-A177-3AD203B41FA5}">
                      <a16:colId xmlns:a16="http://schemas.microsoft.com/office/drawing/2014/main" val="1928636432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1668249355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443545056"/>
                    </a:ext>
                  </a:extLst>
                </a:gridCol>
              </a:tblGrid>
              <a:tr h="1905000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5: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076353"/>
                  </a:ext>
                </a:extLst>
              </a:tr>
            </a:tbl>
          </a:graphicData>
        </a:graphic>
      </p:graphicFrame>
      <p:pic>
        <p:nvPicPr>
          <p:cNvPr id="101380" name="Picture 4" descr="img54"/>
          <p:cNvPicPr>
            <a:picLocks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4988" y="1947863"/>
            <a:ext cx="7313612" cy="10239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1598" name="Group 222"/>
          <p:cNvGrpSpPr>
            <a:grpSpLocks/>
          </p:cNvGrpSpPr>
          <p:nvPr/>
        </p:nvGrpSpPr>
        <p:grpSpPr bwMode="auto">
          <a:xfrm>
            <a:off x="762000" y="3351213"/>
            <a:ext cx="7924800" cy="2516187"/>
            <a:chOff x="480" y="2016"/>
            <a:chExt cx="4992" cy="1585"/>
          </a:xfrm>
        </p:grpSpPr>
        <p:pic>
          <p:nvPicPr>
            <p:cNvPr id="101526" name="Picture 150" descr="img6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" y="2976"/>
              <a:ext cx="1417" cy="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596" name="Group 220"/>
            <p:cNvGrpSpPr>
              <a:grpSpLocks/>
            </p:cNvGrpSpPr>
            <p:nvPr/>
          </p:nvGrpSpPr>
          <p:grpSpPr bwMode="auto">
            <a:xfrm>
              <a:off x="480" y="2016"/>
              <a:ext cx="4992" cy="1585"/>
              <a:chOff x="480" y="2495"/>
              <a:chExt cx="4992" cy="1585"/>
            </a:xfrm>
          </p:grpSpPr>
          <p:grpSp>
            <p:nvGrpSpPr>
              <p:cNvPr id="101531" name="Group 155"/>
              <p:cNvGrpSpPr>
                <a:grpSpLocks/>
              </p:cNvGrpSpPr>
              <p:nvPr/>
            </p:nvGrpSpPr>
            <p:grpSpPr bwMode="auto">
              <a:xfrm>
                <a:off x="4055" y="2495"/>
                <a:ext cx="1417" cy="1297"/>
                <a:chOff x="3648" y="2496"/>
                <a:chExt cx="1417" cy="1297"/>
              </a:xfrm>
            </p:grpSpPr>
            <p:pic>
              <p:nvPicPr>
                <p:cNvPr id="101532" name="Picture 156" descr="img57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48" y="2496"/>
                  <a:ext cx="939" cy="2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1533" name="Picture 157" descr="img60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48" y="2832"/>
                  <a:ext cx="927" cy="2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1534" name="Picture 158" descr="img63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48" y="3168"/>
                  <a:ext cx="1417" cy="2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1535" name="Picture 159" descr="img66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48" y="3504"/>
                  <a:ext cx="1019" cy="2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1558" name="Group 182"/>
              <p:cNvGrpSpPr>
                <a:grpSpLocks/>
              </p:cNvGrpSpPr>
              <p:nvPr/>
            </p:nvGrpSpPr>
            <p:grpSpPr bwMode="auto">
              <a:xfrm>
                <a:off x="480" y="2495"/>
                <a:ext cx="1019" cy="1585"/>
                <a:chOff x="864" y="2495"/>
                <a:chExt cx="1019" cy="1585"/>
              </a:xfrm>
            </p:grpSpPr>
            <p:grpSp>
              <p:nvGrpSpPr>
                <p:cNvPr id="101528" name="Group 152"/>
                <p:cNvGrpSpPr>
                  <a:grpSpLocks/>
                </p:cNvGrpSpPr>
                <p:nvPr/>
              </p:nvGrpSpPr>
              <p:grpSpPr bwMode="auto">
                <a:xfrm>
                  <a:off x="864" y="2495"/>
                  <a:ext cx="1019" cy="1248"/>
                  <a:chOff x="240" y="2496"/>
                  <a:chExt cx="1019" cy="1248"/>
                </a:xfrm>
              </p:grpSpPr>
              <p:pic>
                <p:nvPicPr>
                  <p:cNvPr id="101514" name="Picture 138" descr="img55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0" y="2496"/>
                    <a:ext cx="10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01519" name="Picture 143" descr="img58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1" y="2784"/>
                    <a:ext cx="939" cy="28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1522" name="Picture 146" descr="img61"/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1" y="3120"/>
                    <a:ext cx="939" cy="28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1525" name="Picture 149" descr="img64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3" y="3456"/>
                    <a:ext cx="927" cy="28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01556" name="Picture 180" descr="img67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2" y="3792"/>
                  <a:ext cx="927" cy="2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1593" name="Group 217"/>
              <p:cNvGrpSpPr>
                <a:grpSpLocks/>
              </p:cNvGrpSpPr>
              <p:nvPr/>
            </p:nvGrpSpPr>
            <p:grpSpPr bwMode="auto">
              <a:xfrm>
                <a:off x="2206" y="2496"/>
                <a:ext cx="1417" cy="1584"/>
                <a:chOff x="2206" y="2496"/>
                <a:chExt cx="1417" cy="1584"/>
              </a:xfrm>
            </p:grpSpPr>
            <p:pic>
              <p:nvPicPr>
                <p:cNvPr id="101516" name="Picture 140" descr="img56"/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" y="2496"/>
                  <a:ext cx="1417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1520" name="Picture 144" descr="img59"/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" y="2784"/>
                  <a:ext cx="1417" cy="2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1523" name="Picture 147" descr="img62"/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" y="3120"/>
                  <a:ext cx="1417" cy="2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1557" name="Picture 181" descr="img68"/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34" y="3791"/>
                  <a:ext cx="1019" cy="2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77814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8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Block Cyclic Distributions </a:t>
            </a:r>
          </a:p>
        </p:txBody>
      </p:sp>
      <p:sp>
        <p:nvSpPr>
          <p:cNvPr id="102442" name="Rectangle 42"/>
          <p:cNvSpPr>
            <a:spLocks noChangeArrowheads="1"/>
          </p:cNvSpPr>
          <p:nvPr/>
        </p:nvSpPr>
        <p:spPr bwMode="auto">
          <a:xfrm>
            <a:off x="457200" y="1036638"/>
            <a:ext cx="8229600" cy="490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Variation of the block distribution scheme that can be used to alleviate the load-imbalance and idling problems. </a:t>
            </a:r>
          </a:p>
          <a:p>
            <a:r>
              <a:rPr lang="en-US" altLang="en-US"/>
              <a:t>Partition an array into many more blocks than the number of available processes. </a:t>
            </a:r>
          </a:p>
          <a:p>
            <a:r>
              <a:rPr lang="en-US" altLang="en-US"/>
              <a:t>Blocks are assigned to processes in a round-robin manner so that each process gets several non-adjacent blocks. </a:t>
            </a:r>
          </a:p>
        </p:txBody>
      </p:sp>
    </p:spTree>
    <p:extLst>
      <p:ext uri="{BB962C8B-B14F-4D97-AF65-F5344CB8AC3E}">
        <p14:creationId xmlns:p14="http://schemas.microsoft.com/office/powerpoint/2010/main" val="5451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Block-Cyclic Distribution for Gaussian Elimination </a:t>
            </a:r>
          </a:p>
        </p:txBody>
      </p:sp>
      <p:pic>
        <p:nvPicPr>
          <p:cNvPr id="103428" name="Picture 4" descr="c4f-gauss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8388" y="2530475"/>
            <a:ext cx="7313612" cy="3717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457200" y="1036638"/>
            <a:ext cx="82296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		The active part of the matrix in Gaussian Elimination changes. By assigning blocks in a block-cyclic fashion, each processor receives blocks from different parts of the matrix. </a:t>
            </a:r>
          </a:p>
        </p:txBody>
      </p:sp>
    </p:spTree>
    <p:extLst>
      <p:ext uri="{BB962C8B-B14F-4D97-AF65-F5344CB8AC3E}">
        <p14:creationId xmlns:p14="http://schemas.microsoft.com/office/powerpoint/2010/main" val="8273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Block-Cyclic Distribution: Examples </a:t>
            </a:r>
          </a:p>
        </p:txBody>
      </p:sp>
      <p:pic>
        <p:nvPicPr>
          <p:cNvPr id="104452" name="Picture 4" descr="gaussworkdist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2133600"/>
            <a:ext cx="4113213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457200" y="1036638"/>
            <a:ext cx="82296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		One- and two-dimensional block-cyclic distributions among 4 processes. </a:t>
            </a:r>
          </a:p>
        </p:txBody>
      </p:sp>
    </p:spTree>
    <p:extLst>
      <p:ext uri="{BB962C8B-B14F-4D97-AF65-F5344CB8AC3E}">
        <p14:creationId xmlns:p14="http://schemas.microsoft.com/office/powerpoint/2010/main" val="14247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Block-Cyclic Distribution </a:t>
            </a:r>
          </a:p>
        </p:txBody>
      </p:sp>
      <p:pic>
        <p:nvPicPr>
          <p:cNvPr id="105476" name="Picture 4" descr="img71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781300"/>
            <a:ext cx="8229600" cy="3619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457200" y="1036638"/>
            <a:ext cx="8229600" cy="140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 cyclic distribution is a special case in which block size is one. </a:t>
            </a:r>
          </a:p>
          <a:p>
            <a:r>
              <a:rPr lang="en-US" altLang="en-US"/>
              <a:t>A block distribution is a special case in which block size is </a:t>
            </a:r>
            <a:r>
              <a:rPr lang="en-US" altLang="en-US" b="1" i="1"/>
              <a:t>n/p</a:t>
            </a:r>
            <a:r>
              <a:rPr lang="en-US" altLang="en-US"/>
              <a:t>  , where </a:t>
            </a:r>
            <a:r>
              <a:rPr lang="en-US" altLang="en-US" b="1" i="1"/>
              <a:t>n</a:t>
            </a:r>
            <a:r>
              <a:rPr lang="en-US" altLang="en-US"/>
              <a:t> is the dimension of the matrix and </a:t>
            </a:r>
            <a:r>
              <a:rPr lang="en-US" altLang="en-US" b="1" i="1"/>
              <a:t>p</a:t>
            </a:r>
            <a:r>
              <a:rPr lang="en-US" altLang="en-US"/>
              <a:t> is the number of processes. </a:t>
            </a:r>
          </a:p>
        </p:txBody>
      </p:sp>
    </p:spTree>
    <p:extLst>
      <p:ext uri="{BB962C8B-B14F-4D97-AF65-F5344CB8AC3E}">
        <p14:creationId xmlns:p14="http://schemas.microsoft.com/office/powerpoint/2010/main" val="920856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Graph Partitioning Dased Data Decomposition 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case of sparse matrices, block decompositions are more complex. </a:t>
            </a:r>
          </a:p>
          <a:p>
            <a:r>
              <a:rPr lang="en-US" altLang="en-US"/>
              <a:t>Consider the problem of multiplying a sparse matrix with a vector. </a:t>
            </a:r>
          </a:p>
          <a:p>
            <a:r>
              <a:rPr lang="en-US" altLang="en-US"/>
              <a:t>The graph of the matrix is a useful indicator of the work (number of nodes) and communication (the degree of each node). </a:t>
            </a:r>
          </a:p>
          <a:p>
            <a:r>
              <a:rPr lang="en-US" altLang="en-US"/>
              <a:t>In this case, we would like to partition the graph so as to assign equal number of nodes to each process, while minimizing edge count of the graph partition.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871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Partitioning the Graph of Lake Superior </a:t>
            </a:r>
          </a:p>
        </p:txBody>
      </p:sp>
      <p:pic>
        <p:nvPicPr>
          <p:cNvPr id="107524" name="Picture 4" descr="superior-random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990600"/>
            <a:ext cx="4038600" cy="2001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7526" name="Picture 6" descr="superior-metis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2388" y="3810000"/>
            <a:ext cx="3656012" cy="181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533400" y="3200400"/>
            <a:ext cx="815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/>
              <a:t>Random Partitioning</a:t>
            </a: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533400" y="5699125"/>
            <a:ext cx="815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Partitioning for minimum edge-cut.</a:t>
            </a:r>
          </a:p>
        </p:txBody>
      </p:sp>
    </p:spTree>
    <p:extLst>
      <p:ext uri="{BB962C8B-B14F-4D97-AF65-F5344CB8AC3E}">
        <p14:creationId xmlns:p14="http://schemas.microsoft.com/office/powerpoint/2010/main" val="3615328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Mappings Based on Task Paritioning 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Partitioning a given task-dependency graph across processes. </a:t>
            </a:r>
          </a:p>
          <a:p>
            <a:r>
              <a:rPr lang="en-US" altLang="en-US"/>
              <a:t>Determining an optimal mapping for a general task-dependency graph is an NP-complete problem. </a:t>
            </a:r>
          </a:p>
          <a:p>
            <a:r>
              <a:rPr lang="en-US" altLang="en-US"/>
              <a:t>Excellent heuristics exist for structured graphs. </a:t>
            </a:r>
          </a:p>
        </p:txBody>
      </p:sp>
    </p:spTree>
    <p:extLst>
      <p:ext uri="{BB962C8B-B14F-4D97-AF65-F5344CB8AC3E}">
        <p14:creationId xmlns:p14="http://schemas.microsoft.com/office/powerpoint/2010/main" val="2970849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Task Paritioning: Mapping a Binary Tree Dependency Graph</a:t>
            </a:r>
          </a:p>
        </p:txBody>
      </p:sp>
      <p:pic>
        <p:nvPicPr>
          <p:cNvPr id="109572" name="Picture 4" descr="embed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2057400"/>
            <a:ext cx="5484813" cy="4291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457200" y="1036638"/>
            <a:ext cx="82296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	Example illustrates the dependency graph of one view of quick-sort</a:t>
            </a:r>
          </a:p>
          <a:p>
            <a:pPr>
              <a:buFontTx/>
              <a:buNone/>
            </a:pPr>
            <a:r>
              <a:rPr lang="en-US" altLang="en-US"/>
              <a:t> and how it can be assigned to processes in a hypercube. </a:t>
            </a:r>
          </a:p>
        </p:txBody>
      </p:sp>
    </p:spTree>
    <p:extLst>
      <p:ext uri="{BB962C8B-B14F-4D97-AF65-F5344CB8AC3E}">
        <p14:creationId xmlns:p14="http://schemas.microsoft.com/office/powerpoint/2010/main" val="22944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Task Generation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Static task generation: Concurrent tasks can be identified a-priori. Typical matrix operations, graph algorithms, image processing applications, and other regularly structured problems fall in this class. These can typically be decomposed using data or recursive decomposition techniques. </a:t>
            </a:r>
          </a:p>
          <a:p>
            <a:r>
              <a:rPr lang="en-US" altLang="en-US"/>
              <a:t>Dynamic task generation: Tasks are generated as we perform computation. A classic example of this is in game playing - each 15 puzzle board is generated from the previous one. These applications are typically decomposed using exploratory or speculative decompositions. </a:t>
            </a:r>
          </a:p>
        </p:txBody>
      </p:sp>
    </p:spTree>
    <p:extLst>
      <p:ext uri="{BB962C8B-B14F-4D97-AF65-F5344CB8AC3E}">
        <p14:creationId xmlns:p14="http://schemas.microsoft.com/office/powerpoint/2010/main" val="18795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Task Paritioning: Mapping a Sparse Graph 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110596" name="Picture 4" descr="sparse-matvec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516063"/>
            <a:ext cx="5027613" cy="19129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0598" name="Picture 6" descr="sparse-matvec2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3602038"/>
            <a:ext cx="5027613" cy="31797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457200" y="1036638"/>
            <a:ext cx="82296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		Sparse graph for computing a sparse matrix-vector product and its mapping. </a:t>
            </a:r>
          </a:p>
        </p:txBody>
      </p:sp>
    </p:spTree>
    <p:extLst>
      <p:ext uri="{BB962C8B-B14F-4D97-AF65-F5344CB8AC3E}">
        <p14:creationId xmlns:p14="http://schemas.microsoft.com/office/powerpoint/2010/main" val="89098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Task Sizes 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Task sizes may be uniform (i.e., all tasks are the same size) or non-uniform. </a:t>
            </a:r>
          </a:p>
          <a:p>
            <a:r>
              <a:rPr lang="en-US" altLang="en-US"/>
              <a:t>Non-uniform task sizes may be such that they can be determined (or estimated) a-priori or not. </a:t>
            </a:r>
          </a:p>
          <a:p>
            <a:r>
              <a:rPr lang="en-US" altLang="en-US"/>
              <a:t>Examples in this class include discrete optimization problems, in which it is difficult to estimate the effective size of a state space. </a:t>
            </a:r>
          </a:p>
        </p:txBody>
      </p:sp>
    </p:spTree>
    <p:extLst>
      <p:ext uri="{BB962C8B-B14F-4D97-AF65-F5344CB8AC3E}">
        <p14:creationId xmlns:p14="http://schemas.microsoft.com/office/powerpoint/2010/main" val="280570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Size of Data Associated with Tasks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/>
              <a:t>The size of data associated with a task may be small or large when viewed in the context of the size of the task. </a:t>
            </a:r>
          </a:p>
          <a:p>
            <a:pPr algn="just"/>
            <a:r>
              <a:rPr lang="en-US" altLang="en-US"/>
              <a:t>A small context of a task implies that an algorithm can easily communicate this task to other processes dynamically (e.g., the 15 puzzle). </a:t>
            </a:r>
          </a:p>
          <a:p>
            <a:pPr algn="just"/>
            <a:r>
              <a:rPr lang="en-US" altLang="en-US"/>
              <a:t>A large context ties the task to a process, or alternately, an algorithm may attempt to reconstruct the context at another processes as opposed to communicating the context of the task (e.g., 0/1 integer programming). </a:t>
            </a:r>
          </a:p>
        </p:txBody>
      </p:sp>
    </p:spTree>
    <p:extLst>
      <p:ext uri="{BB962C8B-B14F-4D97-AF65-F5344CB8AC3E}">
        <p14:creationId xmlns:p14="http://schemas.microsoft.com/office/powerpoint/2010/main" val="38564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Task Interactions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/>
              <a:t>Tasks may communicate with each other in various ways. The associated dichotomy is: </a:t>
            </a:r>
          </a:p>
          <a:p>
            <a:pPr algn="just"/>
            <a:r>
              <a:rPr lang="en-US" altLang="en-US"/>
              <a:t>Static interactions: The tasks and their interactions are known a-priori. These are relatively simpler to code into programs. </a:t>
            </a:r>
          </a:p>
          <a:p>
            <a:pPr algn="just"/>
            <a:r>
              <a:rPr lang="en-US" altLang="en-US"/>
              <a:t>Dynamic interactions: The timing or interacting tasks cannot be determined a-priori. These interactions are harder to code, especitally, as we shall see, using message passing APIs.</a:t>
            </a:r>
          </a:p>
        </p:txBody>
      </p:sp>
    </p:spTree>
    <p:extLst>
      <p:ext uri="{BB962C8B-B14F-4D97-AF65-F5344CB8AC3E}">
        <p14:creationId xmlns:p14="http://schemas.microsoft.com/office/powerpoint/2010/main" val="36836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Task Interactions 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r>
              <a:rPr lang="en-US" altLang="en-US"/>
              <a:t>Regular interactions: There is a definite pattern (in the graph sense) to the interactions. These patterns can be exploited for efficient implementation. </a:t>
            </a:r>
          </a:p>
          <a:p>
            <a:r>
              <a:rPr lang="en-US" altLang="en-US"/>
              <a:t>Irregular interactions: Interactions lack well-defined topologies. </a:t>
            </a:r>
          </a:p>
        </p:txBody>
      </p:sp>
    </p:spTree>
    <p:extLst>
      <p:ext uri="{BB962C8B-B14F-4D97-AF65-F5344CB8AC3E}">
        <p14:creationId xmlns:p14="http://schemas.microsoft.com/office/powerpoint/2010/main" val="412215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Characteristics of Task Interactions: Example </a:t>
            </a:r>
          </a:p>
        </p:txBody>
      </p:sp>
      <p:pic>
        <p:nvPicPr>
          <p:cNvPr id="73732" name="Picture 4" descr="dither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98700" y="2590800"/>
            <a:ext cx="4570413" cy="3702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457200" y="1036638"/>
            <a:ext cx="82296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None/>
            </a:pPr>
            <a:r>
              <a:rPr lang="en-US" altLang="en-US"/>
              <a:t>	A simple example of a regular static interaction pattern is in image dithering. The underlying communication pattern is a structured (2-D mesh) one as shown here: </a:t>
            </a:r>
          </a:p>
        </p:txBody>
      </p:sp>
    </p:spTree>
    <p:extLst>
      <p:ext uri="{BB962C8B-B14F-4D97-AF65-F5344CB8AC3E}">
        <p14:creationId xmlns:p14="http://schemas.microsoft.com/office/powerpoint/2010/main" val="19474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Characteristics of Task Interactions: Example </a:t>
            </a:r>
          </a:p>
        </p:txBody>
      </p:sp>
      <p:pic>
        <p:nvPicPr>
          <p:cNvPr id="74756" name="Picture 4" descr="sparse-matvec1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2479675"/>
            <a:ext cx="7313613" cy="27352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457200" y="1036638"/>
            <a:ext cx="82296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None/>
            </a:pPr>
            <a:r>
              <a:rPr lang="en-US" altLang="en-US"/>
              <a:t>	The multiplication of a sparse matrix with a vector is a good example of a static irregular interaction pattern. Here is an example of a sparse matrix and its associated interaction pattern. </a:t>
            </a:r>
          </a:p>
        </p:txBody>
      </p:sp>
    </p:spTree>
    <p:extLst>
      <p:ext uri="{BB962C8B-B14F-4D97-AF65-F5344CB8AC3E}">
        <p14:creationId xmlns:p14="http://schemas.microsoft.com/office/powerpoint/2010/main" val="162097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1038</Words>
  <Application>Microsoft Office PowerPoint</Application>
  <PresentationFormat>On-screen Show (4:3)</PresentationFormat>
  <Paragraphs>125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Monotype Sorts</vt:lpstr>
      <vt:lpstr>Wingdings 3</vt:lpstr>
      <vt:lpstr>1_Wisp</vt:lpstr>
      <vt:lpstr>PowerPoint Presentation</vt:lpstr>
      <vt:lpstr>Characteristics of Tasks </vt:lpstr>
      <vt:lpstr>Task Generation </vt:lpstr>
      <vt:lpstr>Task Sizes </vt:lpstr>
      <vt:lpstr>Size of Data Associated with Tasks </vt:lpstr>
      <vt:lpstr>Characteristics of Task Interactions </vt:lpstr>
      <vt:lpstr>Characteristics of Task Interactions </vt:lpstr>
      <vt:lpstr>Characteristics of Task Interactions: Example </vt:lpstr>
      <vt:lpstr>Characteristics of Task Interactions: Example </vt:lpstr>
      <vt:lpstr>Characteristics of Task Interactions </vt:lpstr>
      <vt:lpstr>Characteristics of Task Interactions </vt:lpstr>
      <vt:lpstr>Mapping Techniques </vt:lpstr>
      <vt:lpstr>Mapping Techniques for Minimum Idling </vt:lpstr>
      <vt:lpstr>Mapping Techniques for Minimum Idling</vt:lpstr>
      <vt:lpstr>Schemes for Static Mapping </vt:lpstr>
      <vt:lpstr>Mappings Based on Data Partitioning </vt:lpstr>
      <vt:lpstr>Block Array Distribution Schemes </vt:lpstr>
      <vt:lpstr>Block Array Distribution Schemes: Examples </vt:lpstr>
      <vt:lpstr>Data Sharing in Dense Matrix Multiplication </vt:lpstr>
      <vt:lpstr>Cyclic and Block Cyclic Distributions </vt:lpstr>
      <vt:lpstr>LU Factorization of a Dense Matrix </vt:lpstr>
      <vt:lpstr>Block Cyclic Distributions </vt:lpstr>
      <vt:lpstr>Block-Cyclic Distribution for Gaussian Elimination </vt:lpstr>
      <vt:lpstr>Block-Cyclic Distribution: Examples </vt:lpstr>
      <vt:lpstr>Block-Cyclic Distribution </vt:lpstr>
      <vt:lpstr>Graph Partitioning Dased Data Decomposition </vt:lpstr>
      <vt:lpstr>Partitioning the Graph of Lake Superior </vt:lpstr>
      <vt:lpstr>Mappings Based on Task Paritioning </vt:lpstr>
      <vt:lpstr>Task Paritioning: Mapping a Binary Tree Dependency Graph</vt:lpstr>
      <vt:lpstr>Task Paritioning: Mapping a Sparse Graph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CS416 – Parallel and Distributed Computing</dc:title>
  <dc:creator>Muhammad Husnain</dc:creator>
  <cp:lastModifiedBy>Zeeshan Ali Khan</cp:lastModifiedBy>
  <cp:revision>77</cp:revision>
  <cp:lastPrinted>2021-10-11T09:32:48Z</cp:lastPrinted>
  <dcterms:created xsi:type="dcterms:W3CDTF">2020-02-25T04:15:16Z</dcterms:created>
  <dcterms:modified xsi:type="dcterms:W3CDTF">2024-02-16T09:41:09Z</dcterms:modified>
</cp:coreProperties>
</file>