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3.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7.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8.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9.xml" ContentType="application/vnd.openxmlformats-officedocument.presentationml.notesSlide+xml"/>
  <Override PartName="/ppt/charts/chart2.xml" ContentType="application/vnd.openxmlformats-officedocument.drawingml.chart+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0.xml" ContentType="application/vnd.openxmlformats-officedocument.presentationml.notesSlide+xml"/>
  <Override PartName="/ppt/charts/chart3.xml" ContentType="application/vnd.openxmlformats-officedocument.drawingml.chart+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1.xml" ContentType="application/vnd.openxmlformats-officedocument.presentationml.notesSlide+xml"/>
  <Override PartName="/ppt/charts/chart4.xml" ContentType="application/vnd.openxmlformats-officedocument.drawingml.chart+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2.xml" ContentType="application/vnd.openxmlformats-officedocument.presentationml.notesSlide+xml"/>
  <Override PartName="/ppt/charts/chart5.xml" ContentType="application/vnd.openxmlformats-officedocument.drawingml.chart+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3.xml" ContentType="application/vnd.openxmlformats-officedocument.presentationml.notesSlide+xml"/>
  <Override PartName="/ppt/charts/chart6.xml" ContentType="application/vnd.openxmlformats-officedocument.drawingml.chart+xml"/>
  <Override PartName="/ppt/tags/tag107.xml" ContentType="application/vnd.openxmlformats-officedocument.presentationml.tags+xml"/>
  <Override PartName="/ppt/tags/tag108.xml" ContentType="application/vnd.openxmlformats-officedocument.presentationml.tags+xml"/>
  <Override PartName="/ppt/notesSlides/notesSlide14.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5.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6.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17.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tags/tag138.xml" ContentType="application/vnd.openxmlformats-officedocument.presentationml.tags+xml"/>
  <Override PartName="/ppt/tags/tag139.xml" ContentType="application/vnd.openxmlformats-officedocument.presentationml.tags+xml"/>
  <Override PartName="/ppt/notesSlides/notesSlide18.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19.xml" ContentType="application/vnd.openxmlformats-officedocument.presentationml.notesSlide+xml"/>
  <Override PartName="/ppt/charts/chart11.xml" ContentType="application/vnd.openxmlformats-officedocument.drawingml.chart+xml"/>
  <Override PartName="/ppt/drawings/drawing1.xml" ContentType="application/vnd.openxmlformats-officedocument.drawingml.chartshape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20.xml" ContentType="application/vnd.openxmlformats-officedocument.presentationml.notesSlide+xml"/>
  <Override PartName="/ppt/charts/chart12.xml" ContentType="application/vnd.openxmlformats-officedocument.drawingml.chart+xml"/>
  <Override PartName="/ppt/drawings/drawing2.xml" ContentType="application/vnd.openxmlformats-officedocument.drawingml.chartshape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21.xml" ContentType="application/vnd.openxmlformats-officedocument.presentationml.notesSlide+xml"/>
  <Override PartName="/ppt/charts/chart13.xml" ContentType="application/vnd.openxmlformats-officedocument.drawingml.chart+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22.xml" ContentType="application/vnd.openxmlformats-officedocument.presentationml.notesSlide+xml"/>
  <Override PartName="/ppt/charts/chart14.xml" ContentType="application/vnd.openxmlformats-officedocument.drawingml.chart+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23.xml" ContentType="application/vnd.openxmlformats-officedocument.presentationml.notesSlide+xml"/>
  <Override PartName="/ppt/charts/chart15.xml" ContentType="application/vnd.openxmlformats-officedocument.drawingml.chart+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24.xml" ContentType="application/vnd.openxmlformats-officedocument.presentationml.notesSlide+xml"/>
  <Override PartName="/ppt/charts/chart16.xml" ContentType="application/vnd.openxmlformats-officedocument.drawingml.chart+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25.xml" ContentType="application/vnd.openxmlformats-officedocument.presentationml.notesSlide+xml"/>
  <Override PartName="/ppt/charts/chart17.xml" ContentType="application/vnd.openxmlformats-officedocument.drawingml.chart+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notesSlides/notesSlide26.xml" ContentType="application/vnd.openxmlformats-officedocument.presentationml.notesSlide+xml"/>
  <Override PartName="/ppt/charts/chart18.xml" ContentType="application/vnd.openxmlformats-officedocument.drawingml.chart+xml"/>
  <Override PartName="/ppt/tags/tag196.xml" ContentType="application/vnd.openxmlformats-officedocument.presentationml.tags+xml"/>
  <Override PartName="/ppt/tags/tag197.xml" ContentType="application/vnd.openxmlformats-officedocument.presentationml.tags+xml"/>
  <Override PartName="/ppt/notesSlides/notesSlide27.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28.xml" ContentType="application/vnd.openxmlformats-officedocument.presentationml.notesSlide+xml"/>
  <Override PartName="/ppt/charts/chart19.xml" ContentType="application/vnd.openxmlformats-officedocument.drawingml.chart+xml"/>
  <Override PartName="/ppt/drawings/drawing3.xml" ContentType="application/vnd.openxmlformats-officedocument.drawingml.chartshape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29.xml" ContentType="application/vnd.openxmlformats-officedocument.presentationml.notesSlide+xml"/>
  <Override PartName="/ppt/charts/chart20.xml" ContentType="application/vnd.openxmlformats-officedocument.drawingml.chart+xml"/>
  <Override PartName="/ppt/drawings/drawing4.xml" ContentType="application/vnd.openxmlformats-officedocument.drawingml.chartshape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30.xml" ContentType="application/vnd.openxmlformats-officedocument.presentationml.notesSlide+xml"/>
  <Override PartName="/ppt/charts/chart21.xml" ContentType="application/vnd.openxmlformats-officedocument.drawingml.chart+xml"/>
  <Override PartName="/ppt/drawings/drawing5.xml" ContentType="application/vnd.openxmlformats-officedocument.drawingml.chartshape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31.xml" ContentType="application/vnd.openxmlformats-officedocument.presentationml.notesSlide+xml"/>
  <Override PartName="/ppt/charts/chart22.xml" ContentType="application/vnd.openxmlformats-officedocument.drawingml.chart+xml"/>
  <Override PartName="/ppt/drawings/drawing6.xml" ContentType="application/vnd.openxmlformats-officedocument.drawingml.chartshape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32.xml" ContentType="application/vnd.openxmlformats-officedocument.presentationml.notesSlide+xml"/>
  <Override PartName="/ppt/charts/chart23.xml" ContentType="application/vnd.openxmlformats-officedocument.drawingml.chart+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33.xml" ContentType="application/vnd.openxmlformats-officedocument.presentationml.notesSlide+xml"/>
  <Override PartName="/ppt/charts/chart24.xml" ContentType="application/vnd.openxmlformats-officedocument.drawingml.chart+xml"/>
  <Override PartName="/ppt/drawings/drawing7.xml" ContentType="application/vnd.openxmlformats-officedocument.drawingml.chartshape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34.xml" ContentType="application/vnd.openxmlformats-officedocument.presentationml.notesSlide+xml"/>
  <Override PartName="/ppt/charts/chart25.xml" ContentType="application/vnd.openxmlformats-officedocument.drawingml.chart+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notesSlides/notesSlide35.xml" ContentType="application/vnd.openxmlformats-officedocument.presentationml.notesSlide+xml"/>
  <Override PartName="/ppt/charts/chart26.xml" ContentType="application/vnd.openxmlformats-officedocument.drawingml.chart+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36.xml" ContentType="application/vnd.openxmlformats-officedocument.presentationml.notesSlide+xml"/>
  <Override PartName="/ppt/charts/chart27.xml" ContentType="application/vnd.openxmlformats-officedocument.drawingml.chart+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notesSlides/notesSlide37.xml" ContentType="application/vnd.openxmlformats-officedocument.presentationml.notesSlide+xml"/>
  <Override PartName="/ppt/charts/chart28.xml" ContentType="application/vnd.openxmlformats-officedocument.drawingml.chart+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notesSlides/notesSlide38.xml" ContentType="application/vnd.openxmlformats-officedocument.presentationml.notesSlide+xml"/>
  <Override PartName="/ppt/charts/chart29.xml" ContentType="application/vnd.openxmlformats-officedocument.drawingml.chart+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notesSlides/notesSlide39.xml" ContentType="application/vnd.openxmlformats-officedocument.presentationml.notesSlide+xml"/>
  <Override PartName="/ppt/charts/chart30.xml" ContentType="application/vnd.openxmlformats-officedocument.drawingml.chart+xml"/>
  <Override PartName="/ppt/tags/tag297.xml" ContentType="application/vnd.openxmlformats-officedocument.presentationml.tags+xml"/>
  <Override PartName="/ppt/tags/tag298.xml" ContentType="application/vnd.openxmlformats-officedocument.presentationml.tags+xml"/>
  <Override PartName="/ppt/notesSlides/notesSlide40.xml" ContentType="application/vnd.openxmlformats-officedocument.presentationml.notesSlide+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notesSlides/notesSlide41.xml" ContentType="application/vnd.openxmlformats-officedocument.presentationml.notesSlide+xml"/>
  <Override PartName="/ppt/charts/chart31.xml" ContentType="application/vnd.openxmlformats-officedocument.drawingml.chart+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notesSlides/notesSlide42.xml" ContentType="application/vnd.openxmlformats-officedocument.presentationml.notesSlide+xml"/>
  <Override PartName="/ppt/charts/chart32.xml" ContentType="application/vnd.openxmlformats-officedocument.drawingml.chart+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notesSlides/notesSlide43.xml" ContentType="application/vnd.openxmlformats-officedocument.presentationml.notesSlide+xml"/>
  <Override PartName="/ppt/charts/chart33.xml" ContentType="application/vnd.openxmlformats-officedocument.drawingml.chart+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notesSlides/notesSlide44.xml" ContentType="application/vnd.openxmlformats-officedocument.presentationml.notesSlide+xml"/>
  <Override PartName="/ppt/charts/chart34.xml" ContentType="application/vnd.openxmlformats-officedocument.drawingml.chart+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notesSlides/notesSlide45.xml" ContentType="application/vnd.openxmlformats-officedocument.presentationml.notesSlide+xml"/>
  <Override PartName="/ppt/charts/chart35.xml" ContentType="application/vnd.openxmlformats-officedocument.drawingml.chart+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notesSlides/notesSlide46.xml" ContentType="application/vnd.openxmlformats-officedocument.presentationml.notesSlide+xml"/>
  <Override PartName="/ppt/charts/chart36.xml" ContentType="application/vnd.openxmlformats-officedocument.drawingml.chart+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notesSlides/notesSlide47.xml" ContentType="application/vnd.openxmlformats-officedocument.presentationml.notesSlide+xml"/>
  <Override PartName="/ppt/charts/chart37.xml" ContentType="application/vnd.openxmlformats-officedocument.drawingml.chart+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notesSlides/notesSlide48.xml" ContentType="application/vnd.openxmlformats-officedocument.presentationml.notesSlide+xml"/>
  <Override PartName="/ppt/charts/chart38.xml" ContentType="application/vnd.openxmlformats-officedocument.drawingml.chart+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notesSlides/notesSlide49.xml" ContentType="application/vnd.openxmlformats-officedocument.presentationml.notesSlide+xml"/>
  <Override PartName="/ppt/charts/chart39.xml" ContentType="application/vnd.openxmlformats-officedocument.drawingml.chart+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notesSlides/notesSlide50.xml" ContentType="application/vnd.openxmlformats-officedocument.presentationml.notesSlide+xml"/>
  <Override PartName="/ppt/charts/chart40.xml" ContentType="application/vnd.openxmlformats-officedocument.drawingml.chart+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notesSlides/notesSlide51.xml" ContentType="application/vnd.openxmlformats-officedocument.presentationml.notesSlide+xml"/>
  <Override PartName="/ppt/charts/chart41.xml" ContentType="application/vnd.openxmlformats-officedocument.drawingml.chart+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notesSlides/notesSlide52.xml" ContentType="application/vnd.openxmlformats-officedocument.presentationml.notesSlide+xml"/>
  <Override PartName="/ppt/charts/chart42.xml" ContentType="application/vnd.openxmlformats-officedocument.drawingml.chart+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notesSlides/notesSlide53.xml" ContentType="application/vnd.openxmlformats-officedocument.presentationml.notesSlide+xml"/>
  <Override PartName="/ppt/charts/chart43.xml" ContentType="application/vnd.openxmlformats-officedocument.drawingml.chart+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notesSlides/notesSlide54.xml" ContentType="application/vnd.openxmlformats-officedocument.presentationml.notesSlide+xml"/>
  <Override PartName="/ppt/charts/chart44.xml" ContentType="application/vnd.openxmlformats-officedocument.drawingml.chart+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notesSlides/notesSlide55.xml" ContentType="application/vnd.openxmlformats-officedocument.presentationml.notesSlide+xml"/>
  <Override PartName="/ppt/charts/chart45.xml" ContentType="application/vnd.openxmlformats-officedocument.drawingml.chart+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notesSlides/notesSlide56.xml" ContentType="application/vnd.openxmlformats-officedocument.presentationml.notesSlide+xml"/>
  <Override PartName="/ppt/charts/chart46.xml" ContentType="application/vnd.openxmlformats-officedocument.drawingml.chart+xml"/>
  <Override PartName="/ppt/tags/tag427.xml" ContentType="application/vnd.openxmlformats-officedocument.presentationml.tags+xml"/>
  <Override PartName="/ppt/tags/tag428.xml" ContentType="application/vnd.openxmlformats-officedocument.presentationml.tags+xml"/>
  <Override PartName="/ppt/notesSlides/notesSlide57.xml" ContentType="application/vnd.openxmlformats-officedocument.presentationml.notesSlide+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notesSlides/notesSlide58.xml" ContentType="application/vnd.openxmlformats-officedocument.presentationml.notesSlide+xml"/>
  <Override PartName="/ppt/charts/chart47.xml" ContentType="application/vnd.openxmlformats-officedocument.drawingml.chart+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notesSlides/notesSlide59.xml" ContentType="application/vnd.openxmlformats-officedocument.presentationml.notesSlide+xml"/>
  <Override PartName="/ppt/charts/chart48.xml" ContentType="application/vnd.openxmlformats-officedocument.drawingml.chart+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notesSlides/notesSlide60.xml" ContentType="application/vnd.openxmlformats-officedocument.presentationml.notesSlide+xml"/>
  <Override PartName="/ppt/charts/chart49.xml" ContentType="application/vnd.openxmlformats-officedocument.drawingml.chart+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notesSlides/notesSlide61.xml" ContentType="application/vnd.openxmlformats-officedocument.presentationml.notesSlide+xml"/>
  <Override PartName="/ppt/charts/chart50.xml" ContentType="application/vnd.openxmlformats-officedocument.drawingml.chart+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notesSlides/notesSlide62.xml" ContentType="application/vnd.openxmlformats-officedocument.presentationml.notesSlide+xml"/>
  <Override PartName="/ppt/charts/chart51.xml" ContentType="application/vnd.openxmlformats-officedocument.drawingml.chart+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notesSlides/notesSlide63.xml" ContentType="application/vnd.openxmlformats-officedocument.presentationml.notesSlide+xml"/>
  <Override PartName="/ppt/charts/chart52.xml" ContentType="application/vnd.openxmlformats-officedocument.drawingml.chart+xml"/>
  <Override PartName="/ppt/tags/tag472.xml" ContentType="application/vnd.openxmlformats-officedocument.presentationml.tags+xml"/>
  <Override PartName="/ppt/tags/tag473.xml" ContentType="application/vnd.openxmlformats-officedocument.presentationml.tags+xml"/>
  <Override PartName="/ppt/notesSlides/notesSlide64.xml" ContentType="application/vnd.openxmlformats-officedocument.presentationml.notesSlide+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notesSlides/notesSlide65.xml" ContentType="application/vnd.openxmlformats-officedocument.presentationml.notesSlide+xml"/>
  <Override PartName="/ppt/charts/chart53.xml" ContentType="application/vnd.openxmlformats-officedocument.drawingml.chart+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notesSlides/notesSlide66.xml" ContentType="application/vnd.openxmlformats-officedocument.presentationml.notesSlide+xml"/>
  <Override PartName="/ppt/charts/chart54.xml" ContentType="application/vnd.openxmlformats-officedocument.drawingml.chart+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notesSlides/notesSlide67.xml" ContentType="application/vnd.openxmlformats-officedocument.presentationml.notesSlide+xml"/>
  <Override PartName="/ppt/charts/chart55.xml" ContentType="application/vnd.openxmlformats-officedocument.drawingml.chart+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notesSlides/notesSlide68.xml" ContentType="application/vnd.openxmlformats-officedocument.presentationml.notesSlide+xml"/>
  <Override PartName="/ppt/charts/chart56.xml" ContentType="application/vnd.openxmlformats-officedocument.drawingml.chart+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notesSlides/notesSlide69.xml" ContentType="application/vnd.openxmlformats-officedocument.presentationml.notesSlide+xml"/>
  <Override PartName="/ppt/charts/chart57.xml" ContentType="application/vnd.openxmlformats-officedocument.drawingml.chart+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notesSlides/notesSlide70.xml" ContentType="application/vnd.openxmlformats-officedocument.presentationml.notesSlide+xml"/>
  <Override PartName="/ppt/charts/chart58.xml" ContentType="application/vnd.openxmlformats-officedocument.drawingml.chart+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notesSlides/notesSlide71.xml" ContentType="application/vnd.openxmlformats-officedocument.presentationml.notesSlide+xml"/>
  <Override PartName="/ppt/charts/chart59.xml" ContentType="application/vnd.openxmlformats-officedocument.drawingml.chart+xml"/>
  <Override PartName="/ppt/notesSlides/notesSlide72.xml" ContentType="application/vnd.openxmlformats-officedocument.presentationml.notesSlide+xml"/>
  <Override PartName="/ppt/charts/chart60.xml" ContentType="application/vnd.openxmlformats-officedocument.drawingml.chart+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notesSlides/notesSlide73.xml" ContentType="application/vnd.openxmlformats-officedocument.presentationml.notesSlide+xml"/>
  <Override PartName="/ppt/charts/chart61.xml" ContentType="application/vnd.openxmlformats-officedocument.drawingml.chart+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notesSlides/notesSlide74.xml" ContentType="application/vnd.openxmlformats-officedocument.presentationml.notesSlide+xml"/>
  <Override PartName="/ppt/charts/chart62.xml" ContentType="application/vnd.openxmlformats-officedocument.drawingml.chart+xml"/>
  <Override PartName="/ppt/drawings/drawing8.xml" ContentType="application/vnd.openxmlformats-officedocument.drawingml.chartshape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notesSlides/notesSlide75.xml" ContentType="application/vnd.openxmlformats-officedocument.presentationml.notesSlide+xml"/>
  <Override PartName="/ppt/charts/chart63.xml" ContentType="application/vnd.openxmlformats-officedocument.drawingml.chart+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notesSlides/notesSlide76.xml" ContentType="application/vnd.openxmlformats-officedocument.presentationml.notesSlide+xml"/>
  <Override PartName="/ppt/charts/chart64.xml" ContentType="application/vnd.openxmlformats-officedocument.drawingml.chart+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notesSlides/notesSlide77.xml" ContentType="application/vnd.openxmlformats-officedocument.presentationml.notesSlide+xml"/>
  <Override PartName="/ppt/charts/chart65.xml" ContentType="application/vnd.openxmlformats-officedocument.drawingml.chart+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notesSlides/notesSlide78.xml" ContentType="application/vnd.openxmlformats-officedocument.presentationml.notesSlide+xml"/>
  <Override PartName="/ppt/charts/chart66.xml" ContentType="application/vnd.openxmlformats-officedocument.drawingml.chart+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notesSlides/notesSlide79.xml" ContentType="application/vnd.openxmlformats-officedocument.presentationml.notesSlide+xml"/>
  <Override PartName="/ppt/charts/chart67.xml" ContentType="application/vnd.openxmlformats-officedocument.drawingml.chart+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notesSlides/notesSlide80.xml" ContentType="application/vnd.openxmlformats-officedocument.presentationml.notesSlide+xml"/>
  <Override PartName="/ppt/charts/chart68.xml" ContentType="application/vnd.openxmlformats-officedocument.drawingml.chart+xml"/>
  <Override PartName="/ppt/tags/tag584.xml" ContentType="application/vnd.openxmlformats-officedocument.presentationml.tags+xml"/>
  <Override PartName="/ppt/tags/tag585.xml" ContentType="application/vnd.openxmlformats-officedocument.presentationml.tags+xml"/>
  <Override PartName="/ppt/notesSlides/notesSlide81.xml" ContentType="application/vnd.openxmlformats-officedocument.presentationml.notesSlide+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notesSlides/notesSlide82.xml" ContentType="application/vnd.openxmlformats-officedocument.presentationml.notesSlide+xml"/>
  <Override PartName="/ppt/charts/chart69.xml" ContentType="application/vnd.openxmlformats-officedocument.drawingml.chart+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notesSlides/notesSlide83.xml" ContentType="application/vnd.openxmlformats-officedocument.presentationml.notesSlide+xml"/>
  <Override PartName="/ppt/charts/chart70.xml" ContentType="application/vnd.openxmlformats-officedocument.drawingml.chart+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notesSlides/notesSlide84.xml" ContentType="application/vnd.openxmlformats-officedocument.presentationml.notesSlide+xml"/>
  <Override PartName="/ppt/charts/chart71.xml" ContentType="application/vnd.openxmlformats-officedocument.drawingml.chart+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notesSlides/notesSlide85.xml" ContentType="application/vnd.openxmlformats-officedocument.presentationml.notesSlide+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notesSlides/notesSlide86.xml" ContentType="application/vnd.openxmlformats-officedocument.presentationml.notesSlide+xml"/>
  <Override PartName="/ppt/charts/chart7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93" r:id="rId4"/>
  </p:sldMasterIdLst>
  <p:notesMasterIdLst>
    <p:notesMasterId r:id="rId91"/>
  </p:notesMasterIdLst>
  <p:handoutMasterIdLst>
    <p:handoutMasterId r:id="rId92"/>
  </p:handoutMasterIdLst>
  <p:sldIdLst>
    <p:sldId id="293" r:id="rId5"/>
    <p:sldId id="730" r:id="rId6"/>
    <p:sldId id="732" r:id="rId7"/>
    <p:sldId id="733" r:id="rId8"/>
    <p:sldId id="734" r:id="rId9"/>
    <p:sldId id="735" r:id="rId10"/>
    <p:sldId id="484" r:id="rId11"/>
    <p:sldId id="496" r:id="rId12"/>
    <p:sldId id="343" r:id="rId13"/>
    <p:sldId id="583" r:id="rId14"/>
    <p:sldId id="588" r:id="rId15"/>
    <p:sldId id="590" r:id="rId16"/>
    <p:sldId id="591" r:id="rId17"/>
    <p:sldId id="737" r:id="rId18"/>
    <p:sldId id="736" r:id="rId19"/>
    <p:sldId id="595" r:id="rId20"/>
    <p:sldId id="594" r:id="rId21"/>
    <p:sldId id="690" r:id="rId22"/>
    <p:sldId id="596" r:id="rId23"/>
    <p:sldId id="597" r:id="rId24"/>
    <p:sldId id="701" r:id="rId25"/>
    <p:sldId id="598" r:id="rId26"/>
    <p:sldId id="600" r:id="rId27"/>
    <p:sldId id="602" r:id="rId28"/>
    <p:sldId id="604" r:id="rId29"/>
    <p:sldId id="605" r:id="rId30"/>
    <p:sldId id="691" r:id="rId31"/>
    <p:sldId id="601" r:id="rId32"/>
    <p:sldId id="603" r:id="rId33"/>
    <p:sldId id="648" r:id="rId34"/>
    <p:sldId id="649" r:id="rId35"/>
    <p:sldId id="650" r:id="rId36"/>
    <p:sldId id="651" r:id="rId37"/>
    <p:sldId id="713" r:id="rId38"/>
    <p:sldId id="712" r:id="rId39"/>
    <p:sldId id="654" r:id="rId40"/>
    <p:sldId id="655" r:id="rId41"/>
    <p:sldId id="656" r:id="rId42"/>
    <p:sldId id="657" r:id="rId43"/>
    <p:sldId id="692" r:id="rId44"/>
    <p:sldId id="613" r:id="rId45"/>
    <p:sldId id="614" r:id="rId46"/>
    <p:sldId id="623" r:id="rId47"/>
    <p:sldId id="624" r:id="rId48"/>
    <p:sldId id="625" r:id="rId49"/>
    <p:sldId id="626" r:id="rId50"/>
    <p:sldId id="628" r:id="rId51"/>
    <p:sldId id="629" r:id="rId52"/>
    <p:sldId id="631" r:id="rId53"/>
    <p:sldId id="632" r:id="rId54"/>
    <p:sldId id="633" r:id="rId55"/>
    <p:sldId id="634" r:id="rId56"/>
    <p:sldId id="635" r:id="rId57"/>
    <p:sldId id="636" r:id="rId58"/>
    <p:sldId id="637" r:id="rId59"/>
    <p:sldId id="638" r:id="rId60"/>
    <p:sldId id="693" r:id="rId61"/>
    <p:sldId id="639" r:id="rId62"/>
    <p:sldId id="707" r:id="rId63"/>
    <p:sldId id="646" r:id="rId64"/>
    <p:sldId id="647" r:id="rId65"/>
    <p:sldId id="644" r:id="rId66"/>
    <p:sldId id="645" r:id="rId67"/>
    <p:sldId id="694" r:id="rId68"/>
    <p:sldId id="662" r:id="rId69"/>
    <p:sldId id="708" r:id="rId70"/>
    <p:sldId id="706" r:id="rId71"/>
    <p:sldId id="663" r:id="rId72"/>
    <p:sldId id="666" r:id="rId73"/>
    <p:sldId id="667" r:id="rId74"/>
    <p:sldId id="726" r:id="rId75"/>
    <p:sldId id="738" r:id="rId76"/>
    <p:sldId id="739" r:id="rId77"/>
    <p:sldId id="606" r:id="rId78"/>
    <p:sldId id="607" r:id="rId79"/>
    <p:sldId id="609" r:id="rId80"/>
    <p:sldId id="610" r:id="rId81"/>
    <p:sldId id="608" r:id="rId82"/>
    <p:sldId id="716" r:id="rId83"/>
    <p:sldId id="717" r:id="rId84"/>
    <p:sldId id="695" r:id="rId85"/>
    <p:sldId id="669" r:id="rId86"/>
    <p:sldId id="670" r:id="rId87"/>
    <p:sldId id="672" r:id="rId88"/>
    <p:sldId id="728" r:id="rId89"/>
    <p:sldId id="725" r:id="rId90"/>
  </p:sldIdLst>
  <p:sldSz cx="9144000" cy="5143500" type="screen16x9"/>
  <p:notesSz cx="6858000" cy="9144000"/>
  <p:custDataLst>
    <p:tags r:id="rId94"/>
  </p:custDataLst>
  <p:defaultTex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99FF"/>
    <a:srgbClr val="CC99FF"/>
    <a:srgbClr val="000000"/>
    <a:srgbClr val="FFFF00"/>
    <a:srgbClr val="C00000"/>
    <a:srgbClr val="CCCCFF"/>
    <a:srgbClr val="CC3300"/>
    <a:srgbClr val="FFCC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53" autoAdjust="0"/>
    <p:restoredTop sz="77087" autoAdjust="0"/>
  </p:normalViewPr>
  <p:slideViewPr>
    <p:cSldViewPr showGuides="1">
      <p:cViewPr>
        <p:scale>
          <a:sx n="70" d="100"/>
          <a:sy n="70" d="100"/>
        </p:scale>
        <p:origin x="-1944" y="-304"/>
      </p:cViewPr>
      <p:guideLst>
        <p:guide orient="horz" pos="162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howGuides="1">
      <p:cViewPr varScale="1">
        <p:scale>
          <a:sx n="59" d="100"/>
          <a:sy n="59" d="100"/>
        </p:scale>
        <p:origin x="-168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90" Type="http://schemas.openxmlformats.org/officeDocument/2006/relationships/slide" Target="slides/slide86.xml"/><Relationship Id="rId91" Type="http://schemas.openxmlformats.org/officeDocument/2006/relationships/notesMaster" Target="notesMasters/notesMaster1.xml"/><Relationship Id="rId92" Type="http://schemas.openxmlformats.org/officeDocument/2006/relationships/handoutMaster" Target="handoutMasters/handoutMaster1.xml"/><Relationship Id="rId93" Type="http://schemas.openxmlformats.org/officeDocument/2006/relationships/printerSettings" Target="printerSettings/printerSettings1.bin"/><Relationship Id="rId94" Type="http://schemas.openxmlformats.org/officeDocument/2006/relationships/tags" Target="tags/tag1.xml"/><Relationship Id="rId95" Type="http://schemas.openxmlformats.org/officeDocument/2006/relationships/presProps" Target="presProps.xml"/><Relationship Id="rId96" Type="http://schemas.openxmlformats.org/officeDocument/2006/relationships/viewProps" Target="viewProps.xml"/><Relationship Id="rId97" Type="http://schemas.openxmlformats.org/officeDocument/2006/relationships/theme" Target="theme/theme1.xml"/><Relationship Id="rId98" Type="http://schemas.openxmlformats.org/officeDocument/2006/relationships/tableStyles" Target="tableStyle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B6%20Safety%20Critical.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C1-Peak%20Engineers-ZZZ.xlsx" TargetMode="External"/><Relationship Id="rId2" Type="http://schemas.openxmlformats.org/officeDocument/2006/relationships/chartUserShapes" Target="../drawings/drawing1.xml"/></Relationships>
</file>

<file path=ppt/charts/_rels/chart12.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C1-Peak%20Engineers-ZZZ.xlsx" TargetMode="External"/><Relationship Id="rId2" Type="http://schemas.openxmlformats.org/officeDocument/2006/relationships/chartUserShapes" Target="../drawings/drawing2.xml"/></Relationships>
</file>

<file path=ppt/charts/_rels/chart13.xml.rels><?xml version="1.0" encoding="UTF-8" standalone="yes"?>
<Relationships xmlns="http://schemas.openxmlformats.org/package/2006/relationships"><Relationship Id="rId1" Type="http://schemas.openxmlformats.org/officeDocument/2006/relationships/oleObject" Target="file:///C:\Users\hfoster\Desktop\Industry%20Survey\2014%20Wilson%20Research%20Group%20Study\C1-Peak%20Engineers.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C1-Peak%20Engineers-ZZZ.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hfoster\Desktop\Industry%20Survey\2014%20Wilson%20Research%20Group%20Study\C3%20Designer%20Effort.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hfoster\Desktop\Industry%20Survey\2014%20Wilson%20Research%20Group%20Study\C3%20Designer%20Effort.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C4%20Verification%20Task.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C4%20Verification%20Task.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C5%20Time%20Spent%20In%20Verification.xlsx" TargetMode="External"/><Relationship Id="rId2" Type="http://schemas.openxmlformats.org/officeDocument/2006/relationships/chartUserShapes" Target="../drawings/drawing3.xml"/></Relationships>
</file>

<file path=ppt/charts/_rels/chart2.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B1a-Gates.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C5%20Time%20Spent%20In%20Verification.xlsx" TargetMode="External"/><Relationship Id="rId2" Type="http://schemas.openxmlformats.org/officeDocument/2006/relationships/chartUserShapes" Target="../drawings/drawing4.xml"/></Relationships>
</file>

<file path=ppt/charts/_rels/chart21.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I1%20Schedule.xlsx" TargetMode="External"/><Relationship Id="rId2" Type="http://schemas.openxmlformats.org/officeDocument/2006/relationships/chartUserShapes" Target="../drawings/drawing5.xml"/></Relationships>
</file>

<file path=ppt/charts/_rels/chart22.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I1%20Schedule.xlsx" TargetMode="External"/><Relationship Id="rId2" Type="http://schemas.openxmlformats.org/officeDocument/2006/relationships/chartUserShapes" Target="../drawings/drawing6.xml"/></Relationships>
</file>

<file path=ppt/charts/_rels/chart23.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I2%20Spins.xlsx" TargetMode="External"/></Relationships>
</file>

<file path=ppt/charts/_rels/chart24.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I2%20FPGA%20Production%20Errors.xlsx" TargetMode="External"/><Relationship Id="rId2" Type="http://schemas.openxmlformats.org/officeDocument/2006/relationships/chartUserShapes" Target="../drawings/drawing7.xml"/></Relationships>
</file>

<file path=ppt/charts/_rels/chart25.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I2%20Spins.xlsx" TargetMode="External"/></Relationships>
</file>

<file path=ppt/charts/_rels/chart26.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B6%20Safety%20Critical.xlsx" TargetMode="External"/></Relationships>
</file>

<file path=ppt/charts/_rels/chart27.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I3%20Types%20of%20Flaws.xlsx" TargetMode="External"/></Relationships>
</file>

<file path=ppt/charts/_rels/chart28.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I3b%20Caluse%20of%20Failures.xlsx" TargetMode="External"/></Relationships>
</file>

<file path=ppt/charts/_rels/chart29.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I3%20Types%20of%20Flaw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hfoster\Desktop\Industry%20Survey\2014%20Wilson%20Research%20Group%20Study\B2%20Embedded%20Processors.xlsx" TargetMode="External"/></Relationships>
</file>

<file path=ppt/charts/_rels/chart30.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I3b%20Caluse%20of%20Failures.xlsx" TargetMode="External"/></Relationships>
</file>

<file path=ppt/charts/_rels/chart31.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E1%20Languages%20and%20Libraries.xlsx" TargetMode="External"/></Relationships>
</file>

<file path=ppt/charts/_rels/chart32.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E1%20Languages%20and%20Libraries.xlsx" TargetMode="External"/></Relationships>
</file>

<file path=ppt/charts/_rels/chart33.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E1%20Languages%20and%20Libraries.xlsx" TargetMode="External"/></Relationships>
</file>

<file path=ppt/charts/_rels/chart34.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E1%20Languages%20and%20Libraries.xlsx" TargetMode="External"/></Relationships>
</file>

<file path=ppt/charts/_rels/chart35.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E1%20Languages%20and%20Libraries.xlsx" TargetMode="External"/></Relationships>
</file>

<file path=ppt/charts/_rels/chart36.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E1%20Languages%20and%20Libraries.xlsx" TargetMode="External"/></Relationships>
</file>

<file path=ppt/charts/_rels/chart37.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E1%20Languages%20and%20Libraries.xlsx" TargetMode="External"/></Relationships>
</file>

<file path=ppt/charts/_rels/chart38.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E1%20Languages%20and%20Libraries.xlsx" TargetMode="External"/></Relationships>
</file>

<file path=ppt/charts/_rels/chart39.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G1%20Methodologies%20and%20Base%20Class%20Libraries-ZZZ.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B2%20Embedded%20Processors-ZZZ.xlsx" TargetMode="External"/></Relationships>
</file>

<file path=ppt/charts/_rels/chart40.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G1%20Methodologies%20and%20Base%20Class%20Libraries-ZZZ.xlsx" TargetMode="External"/></Relationships>
</file>

<file path=ppt/charts/_rels/chart41.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G1%20Methodologies%20and%20Base%20Class%20Libraries-ZZZ.xlsx" TargetMode="External"/></Relationships>
</file>

<file path=ppt/charts/_rels/chart42.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G1%20Methodologies%20and%20Base%20Class%20Libraries-ZZZ.xlsx" TargetMode="External"/></Relationships>
</file>

<file path=ppt/charts/_rels/chart43.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E1%20Languages%20and%20Libraries.xlsx" TargetMode="External"/></Relationships>
</file>

<file path=ppt/charts/_rels/chart44.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E1%20Languages%20and%20Libraries.xlsx" TargetMode="External"/></Relationships>
</file>

<file path=ppt/charts/_rels/chart45.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E1%20Languages%20and%20Libraries.xlsx" TargetMode="External"/></Relationships>
</file>

<file path=ppt/charts/_rels/chart46.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E1%20Languages%20and%20Libraries.xlsx" TargetMode="External"/></Relationships>
</file>

<file path=ppt/charts/_rels/chart47.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F1%20Clocking.xlsx" TargetMode="External"/></Relationships>
</file>

<file path=ppt/charts/_rels/chart48.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F1%20Clocking.xlsx" TargetMode="External"/></Relationships>
</file>

<file path=ppt/charts/_rels/chart49.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F1%20Clocking.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B4%20DSP%20Cores.xlsx" TargetMode="External"/></Relationships>
</file>

<file path=ppt/charts/_rels/chart50.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F2%20Actively%20Managed%20Power.xlsx" TargetMode="External"/></Relationships>
</file>

<file path=ppt/charts/_rels/chart51.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F2b%20Aspect%20Power%20Verified.xlsx" TargetMode="External"/></Relationships>
</file>

<file path=ppt/charts/_rels/chart52.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F2f%20Power%20Intent%20Notation.xlsx" TargetMode="External"/></Relationships>
</file>

<file path=ppt/charts/_rels/chart53.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H1%20Static%20Techniques-ZZZ.xlsx" TargetMode="External"/></Relationships>
</file>

<file path=ppt/charts/_rels/chart54.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H1%20Static%20Techniques-ZZZ.xlsx" TargetMode="External"/></Relationships>
</file>

<file path=ppt/charts/_rels/chart55.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H1%20Static%20Techniques.xlsx" TargetMode="External"/></Relationships>
</file>

<file path=ppt/charts/_rels/chart56.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H1%20Static%20Techniques-ZZZ.xlsx" TargetMode="External"/></Relationships>
</file>

<file path=ppt/charts/_rels/chart57.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H2%20Dynamic%20Techniques-ZZZ.xlsx" TargetMode="External"/></Relationships>
</file>

<file path=ppt/charts/_rels/chart58.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H2%20Dynamic%20Techniques-ZZZ.xlsx" TargetMode="External"/></Relationships>
</file>

<file path=ppt/charts/_rels/chart59.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H2%20Dynamic%20Technique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B4%20DSP%20Cores.xlsx" TargetMode="External"/></Relationships>
</file>

<file path=ppt/charts/_rels/chart60.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H2%20Dynamic%20Techniques.xlsx" TargetMode="External"/></Relationships>
</file>

<file path=ppt/charts/_rels/chart61.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H2%20Dynamic%20Techniques.xlsx" TargetMode="External"/></Relationships>
</file>

<file path=ppt/charts/_rels/chart62.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D1-Number%20of%20Test%20Created.xlsx" TargetMode="External"/><Relationship Id="rId2" Type="http://schemas.openxmlformats.org/officeDocument/2006/relationships/chartUserShapes" Target="../drawings/drawing8.xml"/></Relationships>
</file>

<file path=ppt/charts/_rels/chart63.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D1-Number%20of%20Test%20Created.xlsx" TargetMode="External"/></Relationships>
</file>

<file path=ppt/charts/_rels/chart64.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D2-Test-Length-Time.xlsx" TargetMode="External"/></Relationships>
</file>

<file path=ppt/charts/_rels/chart65.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D2-Test-Length-Time.xlsx" TargetMode="External"/></Relationships>
</file>

<file path=ppt/charts/_rels/chart66.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D2-Longest-Time.xlsx" TargetMode="External"/></Relationships>
</file>

<file path=ppt/charts/_rels/chart67.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H5%20Signoff%20Criteria.xlsx" TargetMode="External"/></Relationships>
</file>

<file path=ppt/charts/_rels/chart68.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H5%20Signoff%20Criteria-ZZZ.xlsx" TargetMode="External"/></Relationships>
</file>

<file path=ppt/charts/_rels/chart69.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H2a%20Emulation%20Prototyping%20Objectiver-ZZZ.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B7%20Security%20Features.xlsx" TargetMode="External"/></Relationships>
</file>

<file path=ppt/charts/_rels/chart70.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H2a%20Emulation%20Prototyping%20Objectiver-ZZZ.xlsx" TargetMode="External"/></Relationships>
</file>

<file path=ppt/charts/_rels/chart71.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H2b%20FPGA%20Prototyping%20Challenges.xlsx" TargetMode="External"/></Relationships>
</file>

<file path=ppt/charts/_rels/chart72.xml.rels><?xml version="1.0" encoding="UTF-8" standalone="yes"?>
<Relationships xmlns="http://schemas.openxmlformats.org/package/2006/relationships"><Relationship Id="rId1" Type="http://schemas.openxmlformats.org/officeDocument/2006/relationships/oleObject" Target="file:///C:\Users\hfoster\AppData\Roaming\Microsoft\Excel\A1-Describe-Company%20(version%201).xlsb"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B7%20Security%20Feature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hfoster\Desktop\Industry%20Survey\2016%20Wilson%20Research%20Group%20Study\B6%20Safety%20Critic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effectLst>
              <a:outerShdw blurRad="50800" dist="38100" dir="2700000" algn="tl" rotWithShape="0">
                <a:prstClr val="black">
                  <a:alpha val="40000"/>
                </a:prstClr>
              </a:outerShdw>
            </a:effectLst>
            <a:scene3d>
              <a:camera prst="orthographicFront"/>
              <a:lightRig rig="threePt" dir="t"/>
            </a:scene3d>
            <a:sp3d>
              <a:bevelT w="190500" h="38100"/>
            </a:sp3d>
          </c:spPr>
          <c:invertIfNegative val="0"/>
          <c:dPt>
            <c:idx val="7"/>
            <c:invertIfNegative val="0"/>
            <c:bubble3D val="0"/>
            <c:spPr>
              <a:pattFill prst="wdUpDiag">
                <a:fgClr>
                  <a:schemeClr val="accent1">
                    <a:lumMod val="50000"/>
                  </a:schemeClr>
                </a:fgClr>
                <a:bgClr>
                  <a:schemeClr val="bg1"/>
                </a:bgClr>
              </a:pattFill>
              <a:effectLst>
                <a:outerShdw blurRad="50800" dist="38100" dir="2700000" algn="tl" rotWithShape="0">
                  <a:prstClr val="black">
                    <a:alpha val="40000"/>
                  </a:prstClr>
                </a:outerShdw>
              </a:effectLst>
              <a:scene3d>
                <a:camera prst="orthographicFront"/>
                <a:lightRig rig="threePt" dir="t"/>
              </a:scene3d>
              <a:sp3d>
                <a:bevelT w="190500" h="38100"/>
              </a:sp3d>
            </c:spPr>
          </c:dPt>
          <c:dLbls>
            <c:spPr>
              <a:noFill/>
            </c:spPr>
            <c:txPr>
              <a:bodyPr/>
              <a:lstStyle/>
              <a:p>
                <a:pPr>
                  <a:defRPr b="1"/>
                </a:pPr>
                <a:endParaRPr lang="en-US"/>
              </a:p>
            </c:txPr>
            <c:showLegendKey val="0"/>
            <c:showVal val="1"/>
            <c:showCatName val="0"/>
            <c:showSerName val="0"/>
            <c:showPercent val="0"/>
            <c:showBubbleSize val="0"/>
            <c:showLeaderLines val="0"/>
          </c:dLbls>
          <c:cat>
            <c:strRef>
              <c:f>Sheet2!$B$3:$B$10</c:f>
              <c:strCache>
                <c:ptCount val="8"/>
                <c:pt idx="0">
                  <c:v>2009</c:v>
                </c:pt>
                <c:pt idx="1">
                  <c:v>2010</c:v>
                </c:pt>
                <c:pt idx="2">
                  <c:v>2011</c:v>
                </c:pt>
                <c:pt idx="3">
                  <c:v>2012</c:v>
                </c:pt>
                <c:pt idx="4">
                  <c:v>2013</c:v>
                </c:pt>
                <c:pt idx="5">
                  <c:v>2014</c:v>
                </c:pt>
                <c:pt idx="6">
                  <c:v>2015</c:v>
                </c:pt>
                <c:pt idx="7">
                  <c:v>2016 (May)</c:v>
                </c:pt>
              </c:strCache>
            </c:strRef>
          </c:cat>
          <c:val>
            <c:numRef>
              <c:f>Sheet2!$C$3:$C$10</c:f>
              <c:numCache>
                <c:formatCode>General</c:formatCode>
                <c:ptCount val="8"/>
                <c:pt idx="0">
                  <c:v>1544.0</c:v>
                </c:pt>
                <c:pt idx="1">
                  <c:v>3651.0</c:v>
                </c:pt>
                <c:pt idx="2">
                  <c:v>8444.0</c:v>
                </c:pt>
                <c:pt idx="3">
                  <c:v>14833.0</c:v>
                </c:pt>
                <c:pt idx="4">
                  <c:v>21730.0</c:v>
                </c:pt>
                <c:pt idx="5">
                  <c:v>28322.0</c:v>
                </c:pt>
                <c:pt idx="6">
                  <c:v>34876.0</c:v>
                </c:pt>
                <c:pt idx="7">
                  <c:v>37428.0</c:v>
                </c:pt>
              </c:numCache>
            </c:numRef>
          </c:val>
        </c:ser>
        <c:dLbls>
          <c:showLegendKey val="0"/>
          <c:showVal val="0"/>
          <c:showCatName val="0"/>
          <c:showSerName val="0"/>
          <c:showPercent val="0"/>
          <c:showBubbleSize val="0"/>
        </c:dLbls>
        <c:gapWidth val="48"/>
        <c:axId val="-2107697496"/>
        <c:axId val="-2107712632"/>
      </c:barChart>
      <c:catAx>
        <c:axId val="-2107697496"/>
        <c:scaling>
          <c:orientation val="minMax"/>
        </c:scaling>
        <c:delete val="0"/>
        <c:axPos val="b"/>
        <c:majorTickMark val="out"/>
        <c:minorTickMark val="none"/>
        <c:tickLblPos val="nextTo"/>
        <c:crossAx val="-2107712632"/>
        <c:crosses val="autoZero"/>
        <c:auto val="1"/>
        <c:lblAlgn val="ctr"/>
        <c:lblOffset val="100"/>
        <c:noMultiLvlLbl val="0"/>
      </c:catAx>
      <c:valAx>
        <c:axId val="-2107712632"/>
        <c:scaling>
          <c:orientation val="minMax"/>
        </c:scaling>
        <c:delete val="0"/>
        <c:axPos val="l"/>
        <c:majorGridlines/>
        <c:numFmt formatCode="General" sourceLinked="1"/>
        <c:majorTickMark val="out"/>
        <c:minorTickMark val="none"/>
        <c:tickLblPos val="nextTo"/>
        <c:crossAx val="-2107697496"/>
        <c:crosses val="autoZero"/>
        <c:crossBetween val="between"/>
      </c:valAx>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FPGA</a:t>
            </a:r>
            <a:endParaRPr lang="en-US" dirty="0"/>
          </a:p>
        </c:rich>
      </c:tx>
      <c:layout>
        <c:manualLayout>
          <c:xMode val="edge"/>
          <c:yMode val="edge"/>
          <c:x val="0.269121209142161"/>
          <c:y val="0.709995083874902"/>
        </c:manualLayout>
      </c:layout>
      <c:overlay val="0"/>
    </c:title>
    <c:autoTitleDeleted val="0"/>
    <c:view3D>
      <c:rotX val="30"/>
      <c:rotY val="30"/>
      <c:rAngAx val="0"/>
      <c:perspective val="30"/>
    </c:view3D>
    <c:floor>
      <c:thickness val="0"/>
    </c:floor>
    <c:sideWall>
      <c:thickness val="0"/>
    </c:sideWall>
    <c:backWall>
      <c:thickness val="0"/>
    </c:backWall>
    <c:plotArea>
      <c:layout>
        <c:manualLayout>
          <c:layoutTarget val="inner"/>
          <c:xMode val="edge"/>
          <c:yMode val="edge"/>
          <c:x val="0.0724154374668038"/>
          <c:y val="0.146388514936101"/>
          <c:w val="0.571634258936874"/>
          <c:h val="0.74858272469492"/>
        </c:manualLayout>
      </c:layout>
      <c:pie3DChart>
        <c:varyColors val="1"/>
        <c:ser>
          <c:idx val="0"/>
          <c:order val="0"/>
          <c:tx>
            <c:strRef>
              <c:f>'FPGA Safety Critical'!$B$2</c:f>
              <c:strCache>
                <c:ptCount val="1"/>
                <c:pt idx="0">
                  <c:v>2016</c:v>
                </c:pt>
              </c:strCache>
            </c:strRef>
          </c:tx>
          <c:spPr>
            <a:effectLst>
              <a:outerShdw blurRad="228600" dist="368300" algn="ctr" rotWithShape="0">
                <a:srgbClr val="000000">
                  <a:alpha val="43137"/>
                </a:srgbClr>
              </a:outerShdw>
            </a:effectLst>
          </c:spPr>
          <c:explosion val="15"/>
          <c:dPt>
            <c:idx val="0"/>
            <c:bubble3D val="0"/>
            <c:spPr>
              <a:solidFill>
                <a:srgbClr val="00FF00"/>
              </a:solidFill>
              <a:effectLst>
                <a:outerShdw blurRad="228600" dist="368300" algn="ctr" rotWithShape="0">
                  <a:srgbClr val="000000">
                    <a:alpha val="43137"/>
                  </a:srgbClr>
                </a:outerShdw>
              </a:effectLst>
            </c:spPr>
          </c:dPt>
          <c:dLbls>
            <c:dLbl>
              <c:idx val="0"/>
              <c:spPr/>
              <c:txPr>
                <a:bodyPr/>
                <a:lstStyle/>
                <a:p>
                  <a:pPr>
                    <a:defRPr sz="2400" b="1">
                      <a:solidFill>
                        <a:sysClr val="windowText" lastClr="000000"/>
                      </a:solidFill>
                      <a:effectLst/>
                    </a:defRPr>
                  </a:pPr>
                  <a:endParaRPr lang="en-US"/>
                </a:p>
              </c:txPr>
              <c:showLegendKey val="0"/>
              <c:showVal val="1"/>
              <c:showCatName val="0"/>
              <c:showSerName val="0"/>
              <c:showPercent val="0"/>
              <c:showBubbleSize val="0"/>
            </c:dLbl>
            <c:txPr>
              <a:bodyPr/>
              <a:lstStyle/>
              <a:p>
                <a:pPr>
                  <a:defRPr sz="2400" b="1">
                    <a:solidFill>
                      <a:schemeClr val="bg1"/>
                    </a:solidFill>
                    <a:effectLst>
                      <a:outerShdw blurRad="38100" dist="38100" dir="2700000" algn="tl">
                        <a:srgbClr val="000000">
                          <a:alpha val="43137"/>
                        </a:srgbClr>
                      </a:outerShdw>
                    </a:effectLst>
                  </a:defRPr>
                </a:pPr>
                <a:endParaRPr lang="en-US"/>
              </a:p>
            </c:txPr>
            <c:showLegendKey val="0"/>
            <c:showVal val="1"/>
            <c:showCatName val="0"/>
            <c:showSerName val="0"/>
            <c:showPercent val="0"/>
            <c:showBubbleSize val="0"/>
            <c:showLeaderLines val="1"/>
          </c:dLbls>
          <c:cat>
            <c:strRef>
              <c:f>'FPGA Safety Critical'!$C$1:$D$1</c:f>
              <c:strCache>
                <c:ptCount val="2"/>
                <c:pt idx="0">
                  <c:v>Safety Critical Design</c:v>
                </c:pt>
                <c:pt idx="1">
                  <c:v>Not Safety Critical</c:v>
                </c:pt>
              </c:strCache>
            </c:strRef>
          </c:cat>
          <c:val>
            <c:numRef>
              <c:f>'FPGA Safety Critical'!$C$2:$D$2</c:f>
              <c:numCache>
                <c:formatCode>0%</c:formatCode>
                <c:ptCount val="2"/>
                <c:pt idx="0">
                  <c:v>0.442</c:v>
                </c:pt>
                <c:pt idx="1">
                  <c:v>0.558</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20040600119882"/>
          <c:y val="0.806842955732057"/>
          <c:w val="0.402809068156589"/>
          <c:h val="0.13453878656757"/>
        </c:manualLayout>
      </c:layout>
      <c:overlay val="0"/>
      <c:spPr>
        <a:solidFill>
          <a:schemeClr val="bg1"/>
        </a:solidFill>
        <a:ln>
          <a:solidFill>
            <a:schemeClr val="bg1">
              <a:lumMod val="85000"/>
            </a:schemeClr>
          </a:solidFill>
        </a:ln>
        <a:effectLst>
          <a:outerShdw blurRad="50800" dist="38100" dir="5400000" algn="t" rotWithShape="0">
            <a:prstClr val="black">
              <a:alpha val="40000"/>
            </a:prstClr>
          </a:outerShdw>
        </a:effectLst>
      </c:spPr>
      <c:txPr>
        <a:bodyPr/>
        <a:lstStyle/>
        <a:p>
          <a:pPr>
            <a:defRPr sz="1600" b="1"/>
          </a:pPr>
          <a:endParaRPr lang="en-US"/>
        </a:p>
      </c:txPr>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02779340082489"/>
          <c:y val="0.0327464412860342"/>
          <c:w val="0.662368532058493"/>
          <c:h val="0.892023968702025"/>
        </c:manualLayout>
      </c:layout>
      <c:barChart>
        <c:barDir val="col"/>
        <c:grouping val="stacked"/>
        <c:varyColors val="0"/>
        <c:ser>
          <c:idx val="0"/>
          <c:order val="0"/>
          <c:tx>
            <c:strRef>
              <c:f>'ASIC-IC Peak-Engineers'!$P$3</c:f>
              <c:strCache>
                <c:ptCount val="1"/>
                <c:pt idx="0">
                  <c:v>Design Engineers</c:v>
                </c:pt>
              </c:strCache>
            </c:strRef>
          </c:tx>
          <c:spPr>
            <a:solidFill>
              <a:schemeClr val="accent1"/>
            </a:solidFill>
            <a:ln>
              <a:noFill/>
            </a:ln>
            <a:scene3d>
              <a:camera prst="orthographicFront"/>
              <a:lightRig rig="balanced" dir="t">
                <a:rot lat="0" lon="0" rev="8700000"/>
              </a:lightRig>
            </a:scene3d>
            <a:sp3d>
              <a:bevelT w="190500" h="38100"/>
            </a:sp3d>
          </c:spPr>
          <c:invertIfNegative val="0"/>
          <c:dLbls>
            <c:txPr>
              <a:bodyPr/>
              <a:lstStyle/>
              <a:p>
                <a:pPr>
                  <a:defRPr sz="1600" b="1">
                    <a:solidFill>
                      <a:schemeClr val="bg1"/>
                    </a:solidFill>
                  </a:defRPr>
                </a:pPr>
                <a:endParaRPr lang="en-US"/>
              </a:p>
            </c:txPr>
            <c:showLegendKey val="0"/>
            <c:showVal val="1"/>
            <c:showCatName val="0"/>
            <c:showSerName val="0"/>
            <c:showPercent val="0"/>
            <c:showBubbleSize val="0"/>
            <c:showLeaderLines val="0"/>
          </c:dLbls>
          <c:cat>
            <c:numRef>
              <c:f>'ASIC-IC Peak-Engineers'!$O$4:$O$8</c:f>
              <c:numCache>
                <c:formatCode>General</c:formatCode>
                <c:ptCount val="5"/>
                <c:pt idx="0">
                  <c:v>2007.0</c:v>
                </c:pt>
                <c:pt idx="1">
                  <c:v>2010.0</c:v>
                </c:pt>
                <c:pt idx="2">
                  <c:v>2012.0</c:v>
                </c:pt>
                <c:pt idx="3">
                  <c:v>2014.0</c:v>
                </c:pt>
                <c:pt idx="4">
                  <c:v>2016.0</c:v>
                </c:pt>
              </c:numCache>
            </c:numRef>
          </c:cat>
          <c:val>
            <c:numRef>
              <c:f>'ASIC-IC Peak-Engineers'!$P$4:$P$8</c:f>
              <c:numCache>
                <c:formatCode>0.0</c:formatCode>
                <c:ptCount val="5"/>
                <c:pt idx="0">
                  <c:v>7.8</c:v>
                </c:pt>
                <c:pt idx="1">
                  <c:v>8.1</c:v>
                </c:pt>
                <c:pt idx="2">
                  <c:v>8.530000000000001</c:v>
                </c:pt>
                <c:pt idx="3">
                  <c:v>10.05</c:v>
                </c:pt>
                <c:pt idx="4">
                  <c:v>10.48</c:v>
                </c:pt>
              </c:numCache>
            </c:numRef>
          </c:val>
        </c:ser>
        <c:ser>
          <c:idx val="1"/>
          <c:order val="1"/>
          <c:tx>
            <c:strRef>
              <c:f>'ASIC-IC Peak-Engineers'!$Q$3</c:f>
              <c:strCache>
                <c:ptCount val="1"/>
                <c:pt idx="0">
                  <c:v>Verification Engineers</c:v>
                </c:pt>
              </c:strCache>
            </c:strRef>
          </c:tx>
          <c:spPr>
            <a:solidFill>
              <a:srgbClr val="00FF00"/>
            </a:solidFill>
            <a:ln>
              <a:noFill/>
            </a:ln>
            <a:scene3d>
              <a:camera prst="orthographicFront"/>
              <a:lightRig rig="balanced" dir="t">
                <a:rot lat="0" lon="0" rev="8700000"/>
              </a:lightRig>
            </a:scene3d>
            <a:sp3d>
              <a:bevelT w="190500" h="38100"/>
            </a:sp3d>
          </c:spPr>
          <c:invertIfNegative val="0"/>
          <c:dLbls>
            <c:txPr>
              <a:bodyPr/>
              <a:lstStyle/>
              <a:p>
                <a:pPr>
                  <a:defRPr sz="1600" b="1"/>
                </a:pPr>
                <a:endParaRPr lang="en-US"/>
              </a:p>
            </c:txPr>
            <c:showLegendKey val="0"/>
            <c:showVal val="1"/>
            <c:showCatName val="0"/>
            <c:showSerName val="0"/>
            <c:showPercent val="0"/>
            <c:showBubbleSize val="0"/>
            <c:showLeaderLines val="0"/>
          </c:dLbls>
          <c:cat>
            <c:numRef>
              <c:f>'ASIC-IC Peak-Engineers'!$O$4:$O$8</c:f>
              <c:numCache>
                <c:formatCode>General</c:formatCode>
                <c:ptCount val="5"/>
                <c:pt idx="0">
                  <c:v>2007.0</c:v>
                </c:pt>
                <c:pt idx="1">
                  <c:v>2010.0</c:v>
                </c:pt>
                <c:pt idx="2">
                  <c:v>2012.0</c:v>
                </c:pt>
                <c:pt idx="3">
                  <c:v>2014.0</c:v>
                </c:pt>
                <c:pt idx="4">
                  <c:v>2016.0</c:v>
                </c:pt>
              </c:numCache>
            </c:numRef>
          </c:cat>
          <c:val>
            <c:numRef>
              <c:f>'ASIC-IC Peak-Engineers'!$Q$4:$Q$8</c:f>
              <c:numCache>
                <c:formatCode>0.0</c:formatCode>
                <c:ptCount val="5"/>
                <c:pt idx="0">
                  <c:v>4.8</c:v>
                </c:pt>
                <c:pt idx="1">
                  <c:v>7.6</c:v>
                </c:pt>
                <c:pt idx="2">
                  <c:v>8.370000000000002</c:v>
                </c:pt>
                <c:pt idx="3">
                  <c:v>10.96</c:v>
                </c:pt>
                <c:pt idx="4">
                  <c:v>11.58</c:v>
                </c:pt>
              </c:numCache>
            </c:numRef>
          </c:val>
        </c:ser>
        <c:dLbls>
          <c:showLegendKey val="0"/>
          <c:showVal val="0"/>
          <c:showCatName val="0"/>
          <c:showSerName val="0"/>
          <c:showPercent val="0"/>
          <c:showBubbleSize val="0"/>
        </c:dLbls>
        <c:gapWidth val="40"/>
        <c:overlap val="100"/>
        <c:axId val="-2104988440"/>
        <c:axId val="-2105013000"/>
      </c:barChart>
      <c:catAx>
        <c:axId val="-2104988440"/>
        <c:scaling>
          <c:orientation val="minMax"/>
        </c:scaling>
        <c:delete val="0"/>
        <c:axPos val="b"/>
        <c:numFmt formatCode="General" sourceLinked="1"/>
        <c:majorTickMark val="out"/>
        <c:minorTickMark val="none"/>
        <c:tickLblPos val="nextTo"/>
        <c:txPr>
          <a:bodyPr/>
          <a:lstStyle/>
          <a:p>
            <a:pPr>
              <a:defRPr sz="1100" b="1"/>
            </a:pPr>
            <a:endParaRPr lang="en-US"/>
          </a:p>
        </c:txPr>
        <c:crossAx val="-2105013000"/>
        <c:crossesAt val="0.0"/>
        <c:auto val="1"/>
        <c:lblAlgn val="ctr"/>
        <c:lblOffset val="100"/>
        <c:noMultiLvlLbl val="0"/>
      </c:catAx>
      <c:valAx>
        <c:axId val="-2105013000"/>
        <c:scaling>
          <c:orientation val="minMax"/>
        </c:scaling>
        <c:delete val="0"/>
        <c:axPos val="l"/>
        <c:majorGridlines>
          <c:spPr>
            <a:ln>
              <a:solidFill>
                <a:schemeClr val="bg1">
                  <a:lumMod val="85000"/>
                </a:schemeClr>
              </a:solidFill>
            </a:ln>
          </c:spPr>
        </c:majorGridlines>
        <c:title>
          <c:tx>
            <c:rich>
              <a:bodyPr rot="-5400000" vert="horz"/>
              <a:lstStyle/>
              <a:p>
                <a:pPr>
                  <a:defRPr sz="1200"/>
                </a:pPr>
                <a:r>
                  <a:rPr lang="en-US" sz="1200" dirty="0" smtClean="0"/>
                  <a:t>ASIC/IC Mean </a:t>
                </a:r>
                <a:r>
                  <a:rPr lang="en-US" sz="1200" dirty="0"/>
                  <a:t>Peak Number of Engineers</a:t>
                </a:r>
              </a:p>
            </c:rich>
          </c:tx>
          <c:layout>
            <c:manualLayout>
              <c:xMode val="edge"/>
              <c:yMode val="edge"/>
              <c:x val="0.0"/>
              <c:y val="0.101091445586841"/>
            </c:manualLayout>
          </c:layout>
          <c:overlay val="0"/>
        </c:title>
        <c:numFmt formatCode="0" sourceLinked="0"/>
        <c:majorTickMark val="out"/>
        <c:minorTickMark val="none"/>
        <c:tickLblPos val="nextTo"/>
        <c:spPr>
          <a:ln>
            <a:noFill/>
          </a:ln>
        </c:spPr>
        <c:txPr>
          <a:bodyPr/>
          <a:lstStyle/>
          <a:p>
            <a:pPr>
              <a:defRPr sz="1100"/>
            </a:pPr>
            <a:endParaRPr lang="en-US"/>
          </a:p>
        </c:txPr>
        <c:crossAx val="-2104988440"/>
        <c:crosses val="autoZero"/>
        <c:crossBetween val="between"/>
      </c:valAx>
    </c:plotArea>
    <c:legend>
      <c:legendPos val="r"/>
      <c:layout>
        <c:manualLayout>
          <c:xMode val="edge"/>
          <c:yMode val="edge"/>
          <c:x val="0.74566290700149"/>
          <c:y val="0.44989015680107"/>
          <c:w val="0.24870646236788"/>
          <c:h val="0.141176700245063"/>
        </c:manualLayout>
      </c:layout>
      <c:overlay val="0"/>
      <c:spPr>
        <a:solidFill>
          <a:schemeClr val="bg1"/>
        </a:solidFill>
        <a:scene3d>
          <a:camera prst="orthographicFront"/>
          <a:lightRig rig="threePt" dir="t"/>
        </a:scene3d>
        <a:sp3d>
          <a:bevelT w="190500" h="38100"/>
        </a:sp3d>
      </c:spPr>
      <c:txPr>
        <a:bodyPr/>
        <a:lstStyle/>
        <a:p>
          <a:pPr>
            <a:defRPr sz="1400" b="1"/>
          </a:pPr>
          <a:endParaRPr lang="en-US"/>
        </a:p>
      </c:txPr>
    </c:legend>
    <c:plotVisOnly val="1"/>
    <c:dispBlanksAs val="gap"/>
    <c:showDLblsOverMax val="0"/>
  </c:chart>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790206260714872"/>
          <c:y val="0.0236575563902481"/>
          <c:w val="0.658981348996815"/>
          <c:h val="0.921993079281062"/>
        </c:manualLayout>
      </c:layout>
      <c:barChart>
        <c:barDir val="col"/>
        <c:grouping val="clustered"/>
        <c:varyColors val="0"/>
        <c:ser>
          <c:idx val="0"/>
          <c:order val="0"/>
          <c:tx>
            <c:strRef>
              <c:f>'ASIC-IC Peak-Engineers'!$P$3</c:f>
              <c:strCache>
                <c:ptCount val="1"/>
                <c:pt idx="0">
                  <c:v>Design Engineers</c:v>
                </c:pt>
              </c:strCache>
            </c:strRef>
          </c:tx>
          <c:spPr>
            <a:solidFill>
              <a:schemeClr val="accent1"/>
            </a:solidFill>
            <a:ln>
              <a:noFill/>
            </a:ln>
            <a:scene3d>
              <a:camera prst="orthographicFront"/>
              <a:lightRig rig="balanced" dir="t">
                <a:rot lat="0" lon="0" rev="8700000"/>
              </a:lightRig>
            </a:scene3d>
            <a:sp3d>
              <a:bevelT w="190500" h="38100"/>
            </a:sp3d>
          </c:spPr>
          <c:invertIfNegative val="0"/>
          <c:dLbls>
            <c:dLbl>
              <c:idx val="0"/>
              <c:layout>
                <c:manualLayout>
                  <c:x val="-0.00293540050246198"/>
                  <c:y val="0.090223931293666"/>
                </c:manualLayout>
              </c:layout>
              <c:showLegendKey val="0"/>
              <c:showVal val="1"/>
              <c:showCatName val="0"/>
              <c:showSerName val="0"/>
              <c:showPercent val="0"/>
              <c:showBubbleSize val="0"/>
            </c:dLbl>
            <c:dLbl>
              <c:idx val="1"/>
              <c:layout>
                <c:manualLayout>
                  <c:x val="-0.00293540050246198"/>
                  <c:y val="0.0922432393690285"/>
                </c:manualLayout>
              </c:layout>
              <c:showLegendKey val="0"/>
              <c:showVal val="1"/>
              <c:showCatName val="0"/>
              <c:showSerName val="0"/>
              <c:showPercent val="0"/>
              <c:showBubbleSize val="0"/>
            </c:dLbl>
            <c:dLbl>
              <c:idx val="2"/>
              <c:layout>
                <c:manualLayout>
                  <c:x val="0.00293540050246198"/>
                  <c:y val="0.10692709923902"/>
                </c:manualLayout>
              </c:layout>
              <c:showLegendKey val="0"/>
              <c:showVal val="1"/>
              <c:showCatName val="0"/>
              <c:showSerName val="0"/>
              <c:showPercent val="0"/>
              <c:showBubbleSize val="0"/>
            </c:dLbl>
            <c:dLbl>
              <c:idx val="3"/>
              <c:layout>
                <c:manualLayout>
                  <c:x val="0.00146770025123099"/>
                  <c:y val="0.130013275080866"/>
                </c:manualLayout>
              </c:layout>
              <c:showLegendKey val="0"/>
              <c:showVal val="1"/>
              <c:showCatName val="0"/>
              <c:showSerName val="0"/>
              <c:showPercent val="0"/>
              <c:showBubbleSize val="0"/>
            </c:dLbl>
            <c:dLbl>
              <c:idx val="4"/>
              <c:layout>
                <c:manualLayout>
                  <c:x val="0.00146481107750809"/>
                  <c:y val="0.106379143788446"/>
                </c:manualLayout>
              </c:layout>
              <c:showLegendKey val="0"/>
              <c:showVal val="1"/>
              <c:showCatName val="0"/>
              <c:showSerName val="0"/>
              <c:showPercent val="0"/>
              <c:showBubbleSize val="0"/>
            </c:dLbl>
            <c:numFmt formatCode="#,##0.00" sourceLinked="0"/>
            <c:spPr>
              <a:noFill/>
            </c:spPr>
            <c:txPr>
              <a:bodyPr/>
              <a:lstStyle/>
              <a:p>
                <a:pPr>
                  <a:defRPr sz="1200" b="1">
                    <a:solidFill>
                      <a:schemeClr val="bg1"/>
                    </a:solidFill>
                    <a:effectLst>
                      <a:outerShdw blurRad="38100" dist="38100" dir="2700000" algn="tl">
                        <a:srgbClr val="000000">
                          <a:alpha val="43137"/>
                        </a:srgbClr>
                      </a:outerShdw>
                    </a:effectLst>
                  </a:defRPr>
                </a:pPr>
                <a:endParaRPr lang="en-US"/>
              </a:p>
            </c:txPr>
            <c:showLegendKey val="0"/>
            <c:showVal val="1"/>
            <c:showCatName val="0"/>
            <c:showSerName val="0"/>
            <c:showPercent val="0"/>
            <c:showBubbleSize val="0"/>
            <c:showLeaderLines val="0"/>
          </c:dLbls>
          <c:trendline>
            <c:spPr>
              <a:ln w="38100">
                <a:solidFill>
                  <a:schemeClr val="accent1"/>
                </a:solidFill>
              </a:ln>
              <a:effectLst>
                <a:outerShdw blurRad="50800" dist="38100" dir="2700000" algn="tl" rotWithShape="0">
                  <a:prstClr val="black">
                    <a:alpha val="40000"/>
                  </a:prstClr>
                </a:outerShdw>
              </a:effectLst>
            </c:spPr>
            <c:trendlineType val="linear"/>
            <c:dispRSqr val="0"/>
            <c:dispEq val="0"/>
          </c:trendline>
          <c:cat>
            <c:numRef>
              <c:f>'ASIC-IC Peak-Engineers'!$O$4:$O$8</c:f>
              <c:numCache>
                <c:formatCode>General</c:formatCode>
                <c:ptCount val="5"/>
                <c:pt idx="0">
                  <c:v>2007.0</c:v>
                </c:pt>
                <c:pt idx="1">
                  <c:v>2010.0</c:v>
                </c:pt>
                <c:pt idx="2">
                  <c:v>2012.0</c:v>
                </c:pt>
                <c:pt idx="3">
                  <c:v>2014.0</c:v>
                </c:pt>
                <c:pt idx="4">
                  <c:v>2016.0</c:v>
                </c:pt>
              </c:numCache>
            </c:numRef>
          </c:cat>
          <c:val>
            <c:numRef>
              <c:f>'ASIC-IC Peak-Engineers'!$P$4:$P$8</c:f>
              <c:numCache>
                <c:formatCode>0.0</c:formatCode>
                <c:ptCount val="5"/>
                <c:pt idx="0">
                  <c:v>7.8</c:v>
                </c:pt>
                <c:pt idx="1">
                  <c:v>8.1</c:v>
                </c:pt>
                <c:pt idx="2">
                  <c:v>8.530000000000001</c:v>
                </c:pt>
                <c:pt idx="3">
                  <c:v>10.05</c:v>
                </c:pt>
                <c:pt idx="4">
                  <c:v>10.48</c:v>
                </c:pt>
              </c:numCache>
            </c:numRef>
          </c:val>
        </c:ser>
        <c:ser>
          <c:idx val="1"/>
          <c:order val="1"/>
          <c:tx>
            <c:strRef>
              <c:f>'ASIC-IC Peak-Engineers'!$Q$3</c:f>
              <c:strCache>
                <c:ptCount val="1"/>
                <c:pt idx="0">
                  <c:v>Verification Engineers</c:v>
                </c:pt>
              </c:strCache>
            </c:strRef>
          </c:tx>
          <c:spPr>
            <a:solidFill>
              <a:srgbClr val="00FF00"/>
            </a:solidFill>
            <a:ln>
              <a:noFill/>
            </a:ln>
            <a:scene3d>
              <a:camera prst="orthographicFront"/>
              <a:lightRig rig="balanced" dir="t">
                <a:rot lat="0" lon="0" rev="8700000"/>
              </a:lightRig>
            </a:scene3d>
            <a:sp3d>
              <a:bevelT w="190500" h="38100"/>
            </a:sp3d>
          </c:spPr>
          <c:invertIfNegative val="0"/>
          <c:dLbls>
            <c:dLbl>
              <c:idx val="0"/>
              <c:layout>
                <c:manualLayout>
                  <c:x val="0.0"/>
                  <c:y val="0.0896251191952684"/>
                </c:manualLayout>
              </c:layout>
              <c:showLegendKey val="0"/>
              <c:showVal val="1"/>
              <c:showCatName val="0"/>
              <c:showSerName val="0"/>
              <c:showPercent val="0"/>
              <c:showBubbleSize val="0"/>
            </c:dLbl>
            <c:dLbl>
              <c:idx val="1"/>
              <c:layout>
                <c:manualLayout>
                  <c:x val="-0.00439436635313267"/>
                  <c:y val="0.084815538130261"/>
                </c:manualLayout>
              </c:layout>
              <c:showLegendKey val="0"/>
              <c:showVal val="1"/>
              <c:showCatName val="0"/>
              <c:showSerName val="0"/>
              <c:showPercent val="0"/>
              <c:showBubbleSize val="0"/>
            </c:dLbl>
            <c:dLbl>
              <c:idx val="2"/>
              <c:layout>
                <c:manualLayout>
                  <c:x val="-1.15566948915826E-7"/>
                  <c:y val="0.0769608166979327"/>
                </c:manualLayout>
              </c:layout>
              <c:showLegendKey val="0"/>
              <c:showVal val="1"/>
              <c:showCatName val="0"/>
              <c:showSerName val="0"/>
              <c:showPercent val="0"/>
              <c:showBubbleSize val="0"/>
            </c:dLbl>
            <c:dLbl>
              <c:idx val="3"/>
              <c:layout>
                <c:manualLayout>
                  <c:x val="0.00440310075369297"/>
                  <c:y val="0.0864590435709344"/>
                </c:manualLayout>
              </c:layout>
              <c:showLegendKey val="0"/>
              <c:showVal val="1"/>
              <c:showCatName val="0"/>
              <c:showSerName val="0"/>
              <c:showPercent val="0"/>
              <c:showBubbleSize val="0"/>
            </c:dLbl>
            <c:dLbl>
              <c:idx val="4"/>
              <c:layout>
                <c:manualLayout>
                  <c:x val="0.00293251132873908"/>
                  <c:y val="0.0752152370505637"/>
                </c:manualLayout>
              </c:layout>
              <c:showLegendKey val="0"/>
              <c:showVal val="1"/>
              <c:showCatName val="0"/>
              <c:showSerName val="0"/>
              <c:showPercent val="0"/>
              <c:showBubbleSize val="0"/>
            </c:dLbl>
            <c:txPr>
              <a:bodyPr/>
              <a:lstStyle/>
              <a:p>
                <a:pPr>
                  <a:defRPr sz="1200" b="1"/>
                </a:pPr>
                <a:endParaRPr lang="en-US"/>
              </a:p>
            </c:txPr>
            <c:showLegendKey val="0"/>
            <c:showVal val="1"/>
            <c:showCatName val="0"/>
            <c:showSerName val="0"/>
            <c:showPercent val="0"/>
            <c:showBubbleSize val="0"/>
            <c:showLeaderLines val="0"/>
          </c:dLbls>
          <c:trendline>
            <c:spPr>
              <a:ln w="38100">
                <a:solidFill>
                  <a:srgbClr val="00FF00"/>
                </a:solidFill>
              </a:ln>
              <a:effectLst>
                <a:outerShdw blurRad="50800" dist="38100" dir="2700000" algn="tl" rotWithShape="0">
                  <a:prstClr val="black">
                    <a:alpha val="40000"/>
                  </a:prstClr>
                </a:outerShdw>
              </a:effectLst>
            </c:spPr>
            <c:trendlineType val="poly"/>
            <c:order val="2"/>
            <c:dispRSqr val="0"/>
            <c:dispEq val="0"/>
          </c:trendline>
          <c:cat>
            <c:numRef>
              <c:f>'ASIC-IC Peak-Engineers'!$O$4:$O$8</c:f>
              <c:numCache>
                <c:formatCode>General</c:formatCode>
                <c:ptCount val="5"/>
                <c:pt idx="0">
                  <c:v>2007.0</c:v>
                </c:pt>
                <c:pt idx="1">
                  <c:v>2010.0</c:v>
                </c:pt>
                <c:pt idx="2">
                  <c:v>2012.0</c:v>
                </c:pt>
                <c:pt idx="3">
                  <c:v>2014.0</c:v>
                </c:pt>
                <c:pt idx="4">
                  <c:v>2016.0</c:v>
                </c:pt>
              </c:numCache>
            </c:numRef>
          </c:cat>
          <c:val>
            <c:numRef>
              <c:f>'ASIC-IC Peak-Engineers'!$Q$4:$Q$8</c:f>
              <c:numCache>
                <c:formatCode>0.0</c:formatCode>
                <c:ptCount val="5"/>
                <c:pt idx="0">
                  <c:v>4.8</c:v>
                </c:pt>
                <c:pt idx="1">
                  <c:v>7.6</c:v>
                </c:pt>
                <c:pt idx="2">
                  <c:v>8.370000000000002</c:v>
                </c:pt>
                <c:pt idx="3">
                  <c:v>10.96</c:v>
                </c:pt>
                <c:pt idx="4">
                  <c:v>11.58</c:v>
                </c:pt>
              </c:numCache>
            </c:numRef>
          </c:val>
        </c:ser>
        <c:dLbls>
          <c:showLegendKey val="0"/>
          <c:showVal val="0"/>
          <c:showCatName val="0"/>
          <c:showSerName val="0"/>
          <c:showPercent val="0"/>
          <c:showBubbleSize val="0"/>
        </c:dLbls>
        <c:gapWidth val="41"/>
        <c:axId val="-2104550424"/>
        <c:axId val="-2104605304"/>
      </c:barChart>
      <c:catAx>
        <c:axId val="-2104550424"/>
        <c:scaling>
          <c:orientation val="minMax"/>
        </c:scaling>
        <c:delete val="0"/>
        <c:axPos val="b"/>
        <c:numFmt formatCode="General" sourceLinked="1"/>
        <c:majorTickMark val="out"/>
        <c:minorTickMark val="none"/>
        <c:tickLblPos val="nextTo"/>
        <c:txPr>
          <a:bodyPr/>
          <a:lstStyle/>
          <a:p>
            <a:pPr>
              <a:defRPr sz="1100" b="1"/>
            </a:pPr>
            <a:endParaRPr lang="en-US"/>
          </a:p>
        </c:txPr>
        <c:crossAx val="-2104605304"/>
        <c:crossesAt val="0.0"/>
        <c:auto val="1"/>
        <c:lblAlgn val="ctr"/>
        <c:lblOffset val="100"/>
        <c:noMultiLvlLbl val="0"/>
      </c:catAx>
      <c:valAx>
        <c:axId val="-2104605304"/>
        <c:scaling>
          <c:orientation val="minMax"/>
          <c:max val="12.0"/>
          <c:min val="0.0"/>
        </c:scaling>
        <c:delete val="0"/>
        <c:axPos val="l"/>
        <c:majorGridlines>
          <c:spPr>
            <a:ln>
              <a:solidFill>
                <a:schemeClr val="bg1">
                  <a:lumMod val="85000"/>
                </a:schemeClr>
              </a:solidFill>
            </a:ln>
          </c:spPr>
        </c:majorGridlines>
        <c:title>
          <c:tx>
            <c:rich>
              <a:bodyPr rot="-5400000" vert="horz"/>
              <a:lstStyle/>
              <a:p>
                <a:pPr>
                  <a:defRPr sz="1200"/>
                </a:pPr>
                <a:r>
                  <a:rPr lang="en-US" sz="1200" dirty="0" smtClean="0"/>
                  <a:t>ASIC/IC</a:t>
                </a:r>
                <a:r>
                  <a:rPr lang="en-US" sz="1200" baseline="0" dirty="0" smtClean="0"/>
                  <a:t> </a:t>
                </a:r>
                <a:r>
                  <a:rPr lang="en-US" sz="1200" dirty="0" smtClean="0"/>
                  <a:t>Mean </a:t>
                </a:r>
                <a:r>
                  <a:rPr lang="en-US" sz="1200" dirty="0"/>
                  <a:t>Peak Number of Engineers</a:t>
                </a:r>
              </a:p>
            </c:rich>
          </c:tx>
          <c:layout>
            <c:manualLayout>
              <c:xMode val="edge"/>
              <c:yMode val="edge"/>
              <c:x val="0.00448469101962754"/>
              <c:y val="0.131889237212607"/>
            </c:manualLayout>
          </c:layout>
          <c:overlay val="0"/>
        </c:title>
        <c:numFmt formatCode="0" sourceLinked="0"/>
        <c:majorTickMark val="out"/>
        <c:minorTickMark val="none"/>
        <c:tickLblPos val="nextTo"/>
        <c:spPr>
          <a:ln>
            <a:noFill/>
          </a:ln>
        </c:spPr>
        <c:txPr>
          <a:bodyPr/>
          <a:lstStyle/>
          <a:p>
            <a:pPr>
              <a:defRPr sz="1100"/>
            </a:pPr>
            <a:endParaRPr lang="en-US"/>
          </a:p>
        </c:txPr>
        <c:crossAx val="-2104550424"/>
        <c:crosses val="autoZero"/>
        <c:crossBetween val="between"/>
        <c:majorUnit val="2.0"/>
        <c:minorUnit val="0.4"/>
      </c:valAx>
    </c:plotArea>
    <c:legend>
      <c:legendPos val="r"/>
      <c:legendEntry>
        <c:idx val="2"/>
        <c:delete val="1"/>
      </c:legendEntry>
      <c:legendEntry>
        <c:idx val="3"/>
        <c:delete val="1"/>
      </c:legendEntry>
      <c:layout>
        <c:manualLayout>
          <c:xMode val="edge"/>
          <c:yMode val="edge"/>
          <c:x val="0.744446574728536"/>
          <c:y val="0.411593321325514"/>
          <c:w val="0.248200362579746"/>
          <c:h val="0.158948962611638"/>
        </c:manualLayout>
      </c:layout>
      <c:overlay val="0"/>
      <c:txPr>
        <a:bodyPr/>
        <a:lstStyle/>
        <a:p>
          <a:pPr>
            <a:defRPr sz="1400" b="1"/>
          </a:pPr>
          <a:endParaRPr lang="en-US"/>
        </a:p>
      </c:txPr>
    </c:legend>
    <c:plotVisOnly val="1"/>
    <c:dispBlanksAs val="gap"/>
    <c:showDLblsOverMax val="0"/>
  </c:chart>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79249994193204"/>
          <c:y val="0.0224293326970492"/>
          <c:w val="0.893007223654565"/>
          <c:h val="0.794385486922782"/>
        </c:manualLayout>
      </c:layout>
      <c:barChart>
        <c:barDir val="col"/>
        <c:grouping val="clustered"/>
        <c:varyColors val="0"/>
        <c:ser>
          <c:idx val="0"/>
          <c:order val="0"/>
          <c:tx>
            <c:strRef>
              <c:f>'ASIC-IC Peak-Engineers'!$P$13</c:f>
              <c:strCache>
                <c:ptCount val="1"/>
                <c:pt idx="0">
                  <c:v>Design Engineers</c:v>
                </c:pt>
              </c:strCache>
            </c:strRef>
          </c:tx>
          <c:spPr>
            <a:scene3d>
              <a:camera prst="orthographicFront"/>
              <a:lightRig rig="balanced" dir="t">
                <a:rot lat="0" lon="0" rev="8700000"/>
              </a:lightRig>
            </a:scene3d>
            <a:sp3d>
              <a:bevelT w="190500" h="38100"/>
            </a:sp3d>
          </c:spPr>
          <c:invertIfNegative val="0"/>
          <c:dLbls>
            <c:dLbl>
              <c:idx val="0"/>
              <c:layout>
                <c:manualLayout>
                  <c:x val="-0.00144927536231884"/>
                  <c:y val="0.123849553173917"/>
                </c:manualLayout>
              </c:layout>
              <c:showLegendKey val="0"/>
              <c:showVal val="1"/>
              <c:showCatName val="0"/>
              <c:showSerName val="0"/>
              <c:showPercent val="0"/>
              <c:showBubbleSize val="0"/>
            </c:dLbl>
            <c:dLbl>
              <c:idx val="1"/>
              <c:layout>
                <c:manualLayout>
                  <c:x val="0.00144927536231884"/>
                  <c:y val="0.139727701016727"/>
                </c:manualLayout>
              </c:layout>
              <c:showLegendKey val="0"/>
              <c:showVal val="1"/>
              <c:showCatName val="0"/>
              <c:showSerName val="0"/>
              <c:showPercent val="0"/>
              <c:showBubbleSize val="0"/>
            </c:dLbl>
            <c:dLbl>
              <c:idx val="2"/>
              <c:layout>
                <c:manualLayout>
                  <c:x val="0.0"/>
                  <c:y val="0.136552071448165"/>
                </c:manualLayout>
              </c:layout>
              <c:showLegendKey val="0"/>
              <c:showVal val="1"/>
              <c:showCatName val="0"/>
              <c:showSerName val="0"/>
              <c:showPercent val="0"/>
              <c:showBubbleSize val="0"/>
            </c:dLbl>
            <c:txPr>
              <a:bodyPr/>
              <a:lstStyle/>
              <a:p>
                <a:pPr>
                  <a:defRPr sz="1600" b="1">
                    <a:solidFill>
                      <a:schemeClr val="bg1"/>
                    </a:solidFill>
                    <a:effectLst>
                      <a:outerShdw blurRad="38100" dist="38100" dir="2700000" algn="tl">
                        <a:srgbClr val="000000">
                          <a:alpha val="43137"/>
                        </a:srgbClr>
                      </a:outerShdw>
                    </a:effectLst>
                  </a:defRPr>
                </a:pPr>
                <a:endParaRPr lang="en-US"/>
              </a:p>
            </c:txPr>
            <c:showLegendKey val="0"/>
            <c:showVal val="1"/>
            <c:showCatName val="0"/>
            <c:showSerName val="0"/>
            <c:showPercent val="0"/>
            <c:showBubbleSize val="0"/>
            <c:showLeaderLines val="0"/>
          </c:dLbls>
          <c:cat>
            <c:strRef>
              <c:f>'ASIC-IC Peak-Engineers'!$O$14:$O$16</c:f>
              <c:strCache>
                <c:ptCount val="3"/>
                <c:pt idx="0">
                  <c:v>&lt;5M</c:v>
                </c:pt>
                <c:pt idx="1">
                  <c:v>5M-80M</c:v>
                </c:pt>
                <c:pt idx="2">
                  <c:v>&gt;80M</c:v>
                </c:pt>
              </c:strCache>
            </c:strRef>
          </c:cat>
          <c:val>
            <c:numRef>
              <c:f>'ASIC-IC Peak-Engineers'!$P$14:$P$16</c:f>
              <c:numCache>
                <c:formatCode>0.0</c:formatCode>
                <c:ptCount val="3"/>
                <c:pt idx="0">
                  <c:v>5.91</c:v>
                </c:pt>
                <c:pt idx="1">
                  <c:v>10.24</c:v>
                </c:pt>
                <c:pt idx="2">
                  <c:v>15.44</c:v>
                </c:pt>
              </c:numCache>
            </c:numRef>
          </c:val>
        </c:ser>
        <c:ser>
          <c:idx val="1"/>
          <c:order val="1"/>
          <c:tx>
            <c:strRef>
              <c:f>'ASIC-IC Peak-Engineers'!$Q$13</c:f>
              <c:strCache>
                <c:ptCount val="1"/>
                <c:pt idx="0">
                  <c:v>Verification Engineers</c:v>
                </c:pt>
              </c:strCache>
            </c:strRef>
          </c:tx>
          <c:spPr>
            <a:solidFill>
              <a:srgbClr val="00FF00"/>
            </a:solidFill>
            <a:scene3d>
              <a:camera prst="orthographicFront"/>
              <a:lightRig rig="balanced" dir="t">
                <a:rot lat="0" lon="0" rev="8700000"/>
              </a:lightRig>
            </a:scene3d>
            <a:sp3d>
              <a:bevelT w="190500" h="38100"/>
            </a:sp3d>
          </c:spPr>
          <c:invertIfNegative val="0"/>
          <c:dLbls>
            <c:dLbl>
              <c:idx val="0"/>
              <c:layout>
                <c:manualLayout>
                  <c:x val="0.00999098482254935"/>
                  <c:y val="0.127025182742479"/>
                </c:manualLayout>
              </c:layout>
              <c:showLegendKey val="0"/>
              <c:showVal val="1"/>
              <c:showCatName val="0"/>
              <c:showSerName val="0"/>
              <c:showPercent val="0"/>
              <c:showBubbleSize val="0"/>
            </c:dLbl>
            <c:dLbl>
              <c:idx val="1"/>
              <c:layout>
                <c:manualLayout>
                  <c:x val="0.007272052949903"/>
                  <c:y val="0.139727701016727"/>
                </c:manualLayout>
              </c:layout>
              <c:showLegendKey val="0"/>
              <c:showVal val="1"/>
              <c:showCatName val="0"/>
              <c:showSerName val="0"/>
              <c:showPercent val="0"/>
              <c:showBubbleSize val="0"/>
            </c:dLbl>
            <c:dLbl>
              <c:idx val="2"/>
              <c:layout>
                <c:manualLayout>
                  <c:x val="-0.00294990300125528"/>
                  <c:y val="0.136552071448165"/>
                </c:manualLayout>
              </c:layout>
              <c:showLegendKey val="0"/>
              <c:showVal val="1"/>
              <c:showCatName val="0"/>
              <c:showSerName val="0"/>
              <c:showPercent val="0"/>
              <c:showBubbleSize val="0"/>
            </c:dLbl>
            <c:txPr>
              <a:bodyPr/>
              <a:lstStyle/>
              <a:p>
                <a:pPr>
                  <a:defRPr sz="1600" b="1"/>
                </a:pPr>
                <a:endParaRPr lang="en-US"/>
              </a:p>
            </c:txPr>
            <c:showLegendKey val="0"/>
            <c:showVal val="1"/>
            <c:showCatName val="0"/>
            <c:showSerName val="0"/>
            <c:showPercent val="0"/>
            <c:showBubbleSize val="0"/>
            <c:showLeaderLines val="0"/>
          </c:dLbls>
          <c:cat>
            <c:strRef>
              <c:f>'ASIC-IC Peak-Engineers'!$O$14:$O$16</c:f>
              <c:strCache>
                <c:ptCount val="3"/>
                <c:pt idx="0">
                  <c:v>&lt;5M</c:v>
                </c:pt>
                <c:pt idx="1">
                  <c:v>5M-80M</c:v>
                </c:pt>
                <c:pt idx="2">
                  <c:v>&gt;80M</c:v>
                </c:pt>
              </c:strCache>
            </c:strRef>
          </c:cat>
          <c:val>
            <c:numRef>
              <c:f>'ASIC-IC Peak-Engineers'!$Q$14:$Q$16</c:f>
              <c:numCache>
                <c:formatCode>0.0</c:formatCode>
                <c:ptCount val="3"/>
                <c:pt idx="0">
                  <c:v>5.6</c:v>
                </c:pt>
                <c:pt idx="1">
                  <c:v>11.2</c:v>
                </c:pt>
                <c:pt idx="2">
                  <c:v>17.8</c:v>
                </c:pt>
              </c:numCache>
            </c:numRef>
          </c:val>
        </c:ser>
        <c:dLbls>
          <c:showLegendKey val="0"/>
          <c:showVal val="0"/>
          <c:showCatName val="0"/>
          <c:showSerName val="0"/>
          <c:showPercent val="0"/>
          <c:showBubbleSize val="0"/>
        </c:dLbls>
        <c:gapWidth val="55"/>
        <c:axId val="-2098876248"/>
        <c:axId val="-2101989880"/>
      </c:barChart>
      <c:catAx>
        <c:axId val="-2098876248"/>
        <c:scaling>
          <c:orientation val="minMax"/>
        </c:scaling>
        <c:delete val="0"/>
        <c:axPos val="b"/>
        <c:title>
          <c:tx>
            <c:rich>
              <a:bodyPr/>
              <a:lstStyle/>
              <a:p>
                <a:pPr>
                  <a:defRPr sz="1600"/>
                </a:pPr>
                <a:r>
                  <a:rPr lang="en-US" sz="1600" dirty="0"/>
                  <a:t>Design Size  (Gate Count Excluding Memories)</a:t>
                </a:r>
              </a:p>
            </c:rich>
          </c:tx>
          <c:layout>
            <c:manualLayout>
              <c:xMode val="edge"/>
              <c:yMode val="edge"/>
              <c:x val="0.29240877523053"/>
              <c:y val="0.898973971589868"/>
            </c:manualLayout>
          </c:layout>
          <c:overlay val="0"/>
        </c:title>
        <c:majorTickMark val="out"/>
        <c:minorTickMark val="none"/>
        <c:tickLblPos val="nextTo"/>
        <c:txPr>
          <a:bodyPr/>
          <a:lstStyle/>
          <a:p>
            <a:pPr>
              <a:defRPr sz="1600" b="1"/>
            </a:pPr>
            <a:endParaRPr lang="en-US"/>
          </a:p>
        </c:txPr>
        <c:crossAx val="-2101989880"/>
        <c:crosses val="autoZero"/>
        <c:auto val="1"/>
        <c:lblAlgn val="ctr"/>
        <c:lblOffset val="100"/>
        <c:noMultiLvlLbl val="0"/>
      </c:catAx>
      <c:valAx>
        <c:axId val="-2101989880"/>
        <c:scaling>
          <c:orientation val="minMax"/>
          <c:max val="20.0"/>
          <c:min val="0.0"/>
        </c:scaling>
        <c:delete val="0"/>
        <c:axPos val="l"/>
        <c:majorGridlines>
          <c:spPr>
            <a:ln>
              <a:solidFill>
                <a:schemeClr val="bg1">
                  <a:lumMod val="75000"/>
                </a:schemeClr>
              </a:solidFill>
            </a:ln>
          </c:spPr>
        </c:majorGridlines>
        <c:title>
          <c:tx>
            <c:rich>
              <a:bodyPr rot="-5400000" vert="horz"/>
              <a:lstStyle/>
              <a:p>
                <a:pPr>
                  <a:defRPr sz="1400" b="1"/>
                </a:pPr>
                <a:r>
                  <a:rPr lang="en-US" sz="1400" b="1" dirty="0"/>
                  <a:t>Mean Peak Number of </a:t>
                </a:r>
                <a:r>
                  <a:rPr lang="en-US" sz="1400" b="1" dirty="0" smtClean="0"/>
                  <a:t>SIC/IC Engineers</a:t>
                </a:r>
                <a:endParaRPr lang="en-US" sz="1400" b="1" dirty="0"/>
              </a:p>
            </c:rich>
          </c:tx>
          <c:layout>
            <c:manualLayout>
              <c:xMode val="edge"/>
              <c:yMode val="edge"/>
              <c:x val="0.0"/>
              <c:y val="0.0191357574838538"/>
            </c:manualLayout>
          </c:layout>
          <c:overlay val="0"/>
        </c:title>
        <c:numFmt formatCode="0" sourceLinked="0"/>
        <c:majorTickMark val="out"/>
        <c:minorTickMark val="none"/>
        <c:tickLblPos val="nextTo"/>
        <c:spPr>
          <a:ln>
            <a:noFill/>
          </a:ln>
        </c:spPr>
        <c:txPr>
          <a:bodyPr/>
          <a:lstStyle/>
          <a:p>
            <a:pPr>
              <a:defRPr sz="1400"/>
            </a:pPr>
            <a:endParaRPr lang="en-US"/>
          </a:p>
        </c:txPr>
        <c:crossAx val="-2098876248"/>
        <c:crosses val="autoZero"/>
        <c:crossBetween val="between"/>
        <c:majorUnit val="4.0"/>
        <c:minorUnit val="0.4"/>
      </c:valAx>
    </c:plotArea>
    <c:legend>
      <c:legendPos val="r"/>
      <c:layout>
        <c:manualLayout>
          <c:xMode val="edge"/>
          <c:yMode val="edge"/>
          <c:x val="0.119216364258815"/>
          <c:y val="0.0756044885898629"/>
          <c:w val="0.288012682043063"/>
          <c:h val="0.157029224320418"/>
        </c:manualLayout>
      </c:layout>
      <c:overlay val="0"/>
      <c:spPr>
        <a:solidFill>
          <a:schemeClr val="bg1"/>
        </a:solidFill>
        <a:scene3d>
          <a:camera prst="orthographicFront"/>
          <a:lightRig rig="threePt" dir="t"/>
        </a:scene3d>
        <a:sp3d>
          <a:bevelT w="190500" h="38100"/>
        </a:sp3d>
      </c:spPr>
      <c:txPr>
        <a:bodyPr/>
        <a:lstStyle/>
        <a:p>
          <a:pPr>
            <a:defRPr sz="1400" b="1"/>
          </a:pPr>
          <a:endParaRPr lang="en-US"/>
        </a:p>
      </c:txPr>
    </c:legend>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'FPGA Peak Engineers'!$P$4</c:f>
              <c:strCache>
                <c:ptCount val="1"/>
                <c:pt idx="0">
                  <c:v>Design Engineers</c:v>
                </c:pt>
              </c:strCache>
            </c:strRef>
          </c:tx>
          <c:spPr>
            <a:solidFill>
              <a:srgbClr val="C00000"/>
            </a:solidFill>
            <a:ln>
              <a:noFill/>
            </a:ln>
            <a:scene3d>
              <a:camera prst="orthographicFront"/>
              <a:lightRig rig="balanced" dir="t">
                <a:rot lat="0" lon="0" rev="8700000"/>
              </a:lightRig>
            </a:scene3d>
            <a:sp3d>
              <a:bevelT w="190500" h="38100"/>
            </a:sp3d>
          </c:spPr>
          <c:invertIfNegative val="0"/>
          <c:dLbls>
            <c:txPr>
              <a:bodyPr/>
              <a:lstStyle/>
              <a:p>
                <a:pPr>
                  <a:defRPr sz="1600" b="1">
                    <a:solidFill>
                      <a:schemeClr val="bg1"/>
                    </a:solidFill>
                    <a:effectLst>
                      <a:outerShdw blurRad="38100" dist="38100" dir="2700000" algn="tl">
                        <a:srgbClr val="000000">
                          <a:alpha val="43137"/>
                        </a:srgbClr>
                      </a:outerShdw>
                    </a:effectLst>
                  </a:defRPr>
                </a:pPr>
                <a:endParaRPr lang="en-US"/>
              </a:p>
            </c:txPr>
            <c:showLegendKey val="0"/>
            <c:showVal val="1"/>
            <c:showCatName val="0"/>
            <c:showSerName val="0"/>
            <c:showPercent val="0"/>
            <c:showBubbleSize val="0"/>
            <c:showLeaderLines val="0"/>
          </c:dLbls>
          <c:cat>
            <c:numRef>
              <c:f>'FPGA Peak Engineers'!$O$5:$O$7</c:f>
              <c:numCache>
                <c:formatCode>General</c:formatCode>
                <c:ptCount val="3"/>
                <c:pt idx="0">
                  <c:v>2012.0</c:v>
                </c:pt>
                <c:pt idx="1">
                  <c:v>2014.0</c:v>
                </c:pt>
                <c:pt idx="2">
                  <c:v>2016.0</c:v>
                </c:pt>
              </c:numCache>
            </c:numRef>
          </c:cat>
          <c:val>
            <c:numRef>
              <c:f>'FPGA Peak Engineers'!$P$5:$P$7</c:f>
              <c:numCache>
                <c:formatCode>0.0</c:formatCode>
                <c:ptCount val="3"/>
                <c:pt idx="0">
                  <c:v>4.0</c:v>
                </c:pt>
                <c:pt idx="1">
                  <c:v>4.3</c:v>
                </c:pt>
                <c:pt idx="2">
                  <c:v>4.3</c:v>
                </c:pt>
              </c:numCache>
            </c:numRef>
          </c:val>
        </c:ser>
        <c:ser>
          <c:idx val="1"/>
          <c:order val="1"/>
          <c:tx>
            <c:strRef>
              <c:f>'FPGA Peak Engineers'!$Q$4</c:f>
              <c:strCache>
                <c:ptCount val="1"/>
                <c:pt idx="0">
                  <c:v>Verification Engineers</c:v>
                </c:pt>
              </c:strCache>
            </c:strRef>
          </c:tx>
          <c:spPr>
            <a:solidFill>
              <a:schemeClr val="accent2">
                <a:lumMod val="20000"/>
                <a:lumOff val="80000"/>
              </a:schemeClr>
            </a:solidFill>
            <a:ln>
              <a:noFill/>
            </a:ln>
            <a:scene3d>
              <a:camera prst="orthographicFront"/>
              <a:lightRig rig="balanced" dir="t">
                <a:rot lat="0" lon="0" rev="8700000"/>
              </a:lightRig>
            </a:scene3d>
            <a:sp3d>
              <a:bevelT w="190500" h="38100"/>
            </a:sp3d>
          </c:spPr>
          <c:invertIfNegative val="0"/>
          <c:dLbls>
            <c:txPr>
              <a:bodyPr/>
              <a:lstStyle/>
              <a:p>
                <a:pPr>
                  <a:defRPr sz="1600" b="1"/>
                </a:pPr>
                <a:endParaRPr lang="en-US"/>
              </a:p>
            </c:txPr>
            <c:showLegendKey val="0"/>
            <c:showVal val="1"/>
            <c:showCatName val="0"/>
            <c:showSerName val="0"/>
            <c:showPercent val="0"/>
            <c:showBubbleSize val="0"/>
            <c:showLeaderLines val="0"/>
          </c:dLbls>
          <c:cat>
            <c:numRef>
              <c:f>'FPGA Peak Engineers'!$O$5:$O$7</c:f>
              <c:numCache>
                <c:formatCode>General</c:formatCode>
                <c:ptCount val="3"/>
                <c:pt idx="0">
                  <c:v>2012.0</c:v>
                </c:pt>
                <c:pt idx="1">
                  <c:v>2014.0</c:v>
                </c:pt>
                <c:pt idx="2">
                  <c:v>2016.0</c:v>
                </c:pt>
              </c:numCache>
            </c:numRef>
          </c:cat>
          <c:val>
            <c:numRef>
              <c:f>'FPGA Peak Engineers'!$Q$5:$Q$7</c:f>
              <c:numCache>
                <c:formatCode>General</c:formatCode>
                <c:ptCount val="3"/>
                <c:pt idx="0" formatCode="0.0">
                  <c:v>2.57</c:v>
                </c:pt>
                <c:pt idx="1">
                  <c:v>3.5</c:v>
                </c:pt>
                <c:pt idx="2">
                  <c:v>3.6</c:v>
                </c:pt>
              </c:numCache>
            </c:numRef>
          </c:val>
        </c:ser>
        <c:dLbls>
          <c:showLegendKey val="0"/>
          <c:showVal val="0"/>
          <c:showCatName val="0"/>
          <c:showSerName val="0"/>
          <c:showPercent val="0"/>
          <c:showBubbleSize val="0"/>
        </c:dLbls>
        <c:gapWidth val="73"/>
        <c:overlap val="100"/>
        <c:axId val="-2099873032"/>
        <c:axId val="-2102305784"/>
      </c:barChart>
      <c:catAx>
        <c:axId val="-2099873032"/>
        <c:scaling>
          <c:orientation val="minMax"/>
        </c:scaling>
        <c:delete val="0"/>
        <c:axPos val="b"/>
        <c:numFmt formatCode="General" sourceLinked="1"/>
        <c:majorTickMark val="out"/>
        <c:minorTickMark val="none"/>
        <c:tickLblPos val="nextTo"/>
        <c:txPr>
          <a:bodyPr/>
          <a:lstStyle/>
          <a:p>
            <a:pPr>
              <a:defRPr sz="1100" b="1"/>
            </a:pPr>
            <a:endParaRPr lang="en-US"/>
          </a:p>
        </c:txPr>
        <c:crossAx val="-2102305784"/>
        <c:crossesAt val="0.0"/>
        <c:auto val="1"/>
        <c:lblAlgn val="ctr"/>
        <c:lblOffset val="100"/>
        <c:noMultiLvlLbl val="0"/>
      </c:catAx>
      <c:valAx>
        <c:axId val="-2102305784"/>
        <c:scaling>
          <c:orientation val="minMax"/>
          <c:max val="10.0"/>
          <c:min val="0.0"/>
        </c:scaling>
        <c:delete val="0"/>
        <c:axPos val="l"/>
        <c:majorGridlines>
          <c:spPr>
            <a:ln>
              <a:solidFill>
                <a:schemeClr val="bg1">
                  <a:lumMod val="85000"/>
                </a:schemeClr>
              </a:solidFill>
            </a:ln>
          </c:spPr>
        </c:majorGridlines>
        <c:title>
          <c:tx>
            <c:rich>
              <a:bodyPr rot="-5400000" vert="horz"/>
              <a:lstStyle/>
              <a:p>
                <a:pPr>
                  <a:defRPr sz="1200"/>
                </a:pPr>
                <a:r>
                  <a:rPr lang="en-US" sz="1200" dirty="0"/>
                  <a:t>FPGA Mean Peak Number of Engineers</a:t>
                </a:r>
              </a:p>
            </c:rich>
          </c:tx>
          <c:layout>
            <c:manualLayout>
              <c:xMode val="edge"/>
              <c:yMode val="edge"/>
              <c:x val="0.00297619047619048"/>
              <c:y val="0.130602878305066"/>
            </c:manualLayout>
          </c:layout>
          <c:overlay val="0"/>
        </c:title>
        <c:numFmt formatCode="0" sourceLinked="0"/>
        <c:majorTickMark val="out"/>
        <c:minorTickMark val="none"/>
        <c:tickLblPos val="nextTo"/>
        <c:spPr>
          <a:ln>
            <a:noFill/>
          </a:ln>
        </c:spPr>
        <c:txPr>
          <a:bodyPr/>
          <a:lstStyle/>
          <a:p>
            <a:pPr>
              <a:defRPr sz="1100"/>
            </a:pPr>
            <a:endParaRPr lang="en-US"/>
          </a:p>
        </c:txPr>
        <c:crossAx val="-2099873032"/>
        <c:crosses val="autoZero"/>
        <c:crossBetween val="between"/>
        <c:majorUnit val="2.0"/>
        <c:minorUnit val="0.4"/>
      </c:valAx>
    </c:plotArea>
    <c:legend>
      <c:legendPos val="r"/>
      <c:layout/>
      <c:overlay val="0"/>
      <c:spPr>
        <a:solidFill>
          <a:schemeClr val="bg1"/>
        </a:solidFill>
        <a:scene3d>
          <a:camera prst="orthographicFront"/>
          <a:lightRig rig="threePt" dir="t"/>
        </a:scene3d>
        <a:sp3d>
          <a:bevelT w="190500" h="38100"/>
        </a:sp3d>
      </c:spPr>
      <c:txPr>
        <a:bodyPr/>
        <a:lstStyle/>
        <a:p>
          <a:pPr>
            <a:defRPr sz="1400"/>
          </a:pPr>
          <a:endParaRPr lang="en-US"/>
        </a:p>
      </c:txPr>
    </c:legend>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'ASIC-IC Design Effort'!$S$2</c:f>
              <c:strCache>
                <c:ptCount val="1"/>
                <c:pt idx="0">
                  <c:v>Doing Design</c:v>
                </c:pt>
              </c:strCache>
            </c:strRef>
          </c:tx>
          <c:spPr>
            <a:solidFill>
              <a:schemeClr val="accent1"/>
            </a:solidFill>
            <a:ln>
              <a:noFill/>
            </a:ln>
            <a:scene3d>
              <a:camera prst="orthographicFront"/>
              <a:lightRig rig="balanced" dir="t">
                <a:rot lat="0" lon="0" rev="8700000"/>
              </a:lightRig>
            </a:scene3d>
            <a:sp3d>
              <a:bevelT w="190500" h="38100"/>
            </a:sp3d>
          </c:spPr>
          <c:invertIfNegative val="0"/>
          <c:dLbls>
            <c:txPr>
              <a:bodyPr/>
              <a:lstStyle/>
              <a:p>
                <a:pPr>
                  <a:defRPr sz="1600" b="1">
                    <a:solidFill>
                      <a:schemeClr val="bg1"/>
                    </a:solidFill>
                    <a:effectLst>
                      <a:outerShdw blurRad="38100" dist="38100" dir="2700000" algn="tl">
                        <a:srgbClr val="000000">
                          <a:alpha val="43137"/>
                        </a:srgbClr>
                      </a:outerShdw>
                    </a:effectLst>
                  </a:defRPr>
                </a:pPr>
                <a:endParaRPr lang="en-US"/>
              </a:p>
            </c:txPr>
            <c:showLegendKey val="0"/>
            <c:showVal val="1"/>
            <c:showCatName val="0"/>
            <c:showSerName val="0"/>
            <c:showPercent val="0"/>
            <c:showBubbleSize val="0"/>
            <c:showLeaderLines val="0"/>
          </c:dLbls>
          <c:cat>
            <c:numRef>
              <c:f>'ASIC-IC Design Effort'!$R$3:$R$7</c:f>
              <c:numCache>
                <c:formatCode>General</c:formatCode>
                <c:ptCount val="5"/>
                <c:pt idx="0">
                  <c:v>2007.0</c:v>
                </c:pt>
                <c:pt idx="1">
                  <c:v>2010.0</c:v>
                </c:pt>
                <c:pt idx="2">
                  <c:v>2012.0</c:v>
                </c:pt>
                <c:pt idx="3">
                  <c:v>2014.0</c:v>
                </c:pt>
                <c:pt idx="4">
                  <c:v>2016.0</c:v>
                </c:pt>
              </c:numCache>
            </c:numRef>
          </c:cat>
          <c:val>
            <c:numRef>
              <c:f>'ASIC-IC Design Effort'!$S$3:$S$7</c:f>
              <c:numCache>
                <c:formatCode>0%</c:formatCode>
                <c:ptCount val="5"/>
                <c:pt idx="0">
                  <c:v>0.54</c:v>
                </c:pt>
                <c:pt idx="1">
                  <c:v>0.49</c:v>
                </c:pt>
                <c:pt idx="2">
                  <c:v>0.47</c:v>
                </c:pt>
                <c:pt idx="3">
                  <c:v>0.533333333333333</c:v>
                </c:pt>
                <c:pt idx="4">
                  <c:v>0.533333333333333</c:v>
                </c:pt>
              </c:numCache>
            </c:numRef>
          </c:val>
        </c:ser>
        <c:ser>
          <c:idx val="1"/>
          <c:order val="1"/>
          <c:tx>
            <c:strRef>
              <c:f>'ASIC-IC Design Effort'!$T$2</c:f>
              <c:strCache>
                <c:ptCount val="1"/>
                <c:pt idx="0">
                  <c:v>Doing Verification</c:v>
                </c:pt>
              </c:strCache>
            </c:strRef>
          </c:tx>
          <c:spPr>
            <a:solidFill>
              <a:srgbClr val="00FF00"/>
            </a:solidFill>
            <a:scene3d>
              <a:camera prst="orthographicFront"/>
              <a:lightRig rig="balanced" dir="t">
                <a:rot lat="0" lon="0" rev="8700000"/>
              </a:lightRig>
            </a:scene3d>
            <a:sp3d>
              <a:bevelT w="190500" h="38100"/>
            </a:sp3d>
          </c:spPr>
          <c:invertIfNegative val="0"/>
          <c:dLbls>
            <c:txPr>
              <a:bodyPr/>
              <a:lstStyle/>
              <a:p>
                <a:pPr>
                  <a:defRPr sz="1600" b="1"/>
                </a:pPr>
                <a:endParaRPr lang="en-US"/>
              </a:p>
            </c:txPr>
            <c:showLegendKey val="0"/>
            <c:showVal val="1"/>
            <c:showCatName val="0"/>
            <c:showSerName val="0"/>
            <c:showPercent val="0"/>
            <c:showBubbleSize val="0"/>
            <c:showLeaderLines val="0"/>
          </c:dLbls>
          <c:cat>
            <c:numRef>
              <c:f>'ASIC-IC Design Effort'!$R$3:$R$7</c:f>
              <c:numCache>
                <c:formatCode>General</c:formatCode>
                <c:ptCount val="5"/>
                <c:pt idx="0">
                  <c:v>2007.0</c:v>
                </c:pt>
                <c:pt idx="1">
                  <c:v>2010.0</c:v>
                </c:pt>
                <c:pt idx="2">
                  <c:v>2012.0</c:v>
                </c:pt>
                <c:pt idx="3">
                  <c:v>2014.0</c:v>
                </c:pt>
                <c:pt idx="4">
                  <c:v>2016.0</c:v>
                </c:pt>
              </c:numCache>
            </c:numRef>
          </c:cat>
          <c:val>
            <c:numRef>
              <c:f>'ASIC-IC Design Effort'!$T$3:$T$7</c:f>
              <c:numCache>
                <c:formatCode>0%</c:formatCode>
                <c:ptCount val="5"/>
                <c:pt idx="0">
                  <c:v>0.46</c:v>
                </c:pt>
                <c:pt idx="1">
                  <c:v>0.51</c:v>
                </c:pt>
                <c:pt idx="2">
                  <c:v>0.53</c:v>
                </c:pt>
                <c:pt idx="3">
                  <c:v>0.466666666666667</c:v>
                </c:pt>
                <c:pt idx="4">
                  <c:v>0.466666666666667</c:v>
                </c:pt>
              </c:numCache>
            </c:numRef>
          </c:val>
        </c:ser>
        <c:dLbls>
          <c:showLegendKey val="0"/>
          <c:showVal val="0"/>
          <c:showCatName val="0"/>
          <c:showSerName val="0"/>
          <c:showPercent val="0"/>
          <c:showBubbleSize val="0"/>
        </c:dLbls>
        <c:gapWidth val="48"/>
        <c:overlap val="100"/>
        <c:axId val="-2101671176"/>
        <c:axId val="-2101668104"/>
      </c:barChart>
      <c:catAx>
        <c:axId val="-2101671176"/>
        <c:scaling>
          <c:orientation val="minMax"/>
        </c:scaling>
        <c:delete val="0"/>
        <c:axPos val="b"/>
        <c:numFmt formatCode="General" sourceLinked="1"/>
        <c:majorTickMark val="out"/>
        <c:minorTickMark val="none"/>
        <c:tickLblPos val="nextTo"/>
        <c:txPr>
          <a:bodyPr/>
          <a:lstStyle/>
          <a:p>
            <a:pPr>
              <a:defRPr sz="1200" b="1"/>
            </a:pPr>
            <a:endParaRPr lang="en-US"/>
          </a:p>
        </c:txPr>
        <c:crossAx val="-2101668104"/>
        <c:crosses val="autoZero"/>
        <c:auto val="1"/>
        <c:lblAlgn val="ctr"/>
        <c:lblOffset val="100"/>
        <c:noMultiLvlLbl val="0"/>
      </c:catAx>
      <c:valAx>
        <c:axId val="-2101668104"/>
        <c:scaling>
          <c:orientation val="minMax"/>
          <c:max val="1.0"/>
          <c:min val="0.0"/>
        </c:scaling>
        <c:delete val="0"/>
        <c:axPos val="l"/>
        <c:majorGridlines>
          <c:spPr>
            <a:ln>
              <a:solidFill>
                <a:schemeClr val="bg1">
                  <a:lumMod val="75000"/>
                </a:schemeClr>
              </a:solidFill>
            </a:ln>
          </c:spPr>
        </c:majorGridlines>
        <c:title>
          <c:tx>
            <c:rich>
              <a:bodyPr rot="-5400000" vert="horz"/>
              <a:lstStyle/>
              <a:p>
                <a:pPr>
                  <a:defRPr sz="900"/>
                </a:pPr>
                <a:r>
                  <a:rPr lang="en-US" sz="1600" b="1" i="0" baseline="0" dirty="0">
                    <a:effectLst/>
                  </a:rPr>
                  <a:t>Mean time </a:t>
                </a:r>
                <a:r>
                  <a:rPr lang="en-US" sz="1600" b="1" i="0" baseline="0" dirty="0" smtClean="0">
                    <a:effectLst/>
                  </a:rPr>
                  <a:t>where ASIC/IC design </a:t>
                </a:r>
                <a:r>
                  <a:rPr lang="en-US" sz="1600" b="1" i="0" baseline="0" dirty="0">
                    <a:effectLst/>
                  </a:rPr>
                  <a:t>engineer spends in </a:t>
                </a:r>
                <a:br>
                  <a:rPr lang="en-US" sz="1600" b="1" i="0" baseline="0" dirty="0">
                    <a:effectLst/>
                  </a:rPr>
                </a:br>
                <a:r>
                  <a:rPr lang="en-US" sz="1600" b="1" i="0" baseline="0" dirty="0">
                    <a:effectLst/>
                  </a:rPr>
                  <a:t>design vs. verification</a:t>
                </a:r>
                <a:endParaRPr lang="en-US" sz="900" dirty="0">
                  <a:effectLst/>
                </a:endParaRPr>
              </a:p>
            </c:rich>
          </c:tx>
          <c:layout>
            <c:manualLayout>
              <c:xMode val="edge"/>
              <c:yMode val="edge"/>
              <c:x val="0.000684989836659736"/>
              <c:y val="0.145833930608098"/>
            </c:manualLayout>
          </c:layout>
          <c:overlay val="0"/>
        </c:title>
        <c:numFmt formatCode="0%" sourceLinked="1"/>
        <c:majorTickMark val="out"/>
        <c:minorTickMark val="none"/>
        <c:tickLblPos val="nextTo"/>
        <c:spPr>
          <a:ln>
            <a:noFill/>
          </a:ln>
        </c:spPr>
        <c:crossAx val="-2101671176"/>
        <c:crosses val="autoZero"/>
        <c:crossBetween val="between"/>
        <c:majorUnit val="0.2"/>
        <c:minorUnit val="0.04"/>
      </c:valAx>
    </c:plotArea>
    <c:legend>
      <c:legendPos val="r"/>
      <c:layout/>
      <c:overlay val="0"/>
      <c:spPr>
        <a:solidFill>
          <a:schemeClr val="bg1"/>
        </a:solidFill>
        <a:scene3d>
          <a:camera prst="orthographicFront"/>
          <a:lightRig rig="balanced" dir="t">
            <a:rot lat="0" lon="0" rev="8700000"/>
          </a:lightRig>
        </a:scene3d>
        <a:sp3d>
          <a:bevelT w="190500" h="38100"/>
        </a:sp3d>
      </c:spPr>
      <c:txPr>
        <a:bodyPr/>
        <a:lstStyle/>
        <a:p>
          <a:pPr>
            <a:defRPr sz="1200"/>
          </a:pPr>
          <a:endParaRPr lang="en-US"/>
        </a:p>
      </c:txPr>
    </c:legend>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0470640628405"/>
          <c:y val="0.0322513280611166"/>
          <c:w val="0.666247477188095"/>
          <c:h val="0.884185065102156"/>
        </c:manualLayout>
      </c:layout>
      <c:barChart>
        <c:barDir val="col"/>
        <c:grouping val="stacked"/>
        <c:varyColors val="0"/>
        <c:ser>
          <c:idx val="0"/>
          <c:order val="0"/>
          <c:tx>
            <c:strRef>
              <c:f>'FPGA Design Effort'!$S$2</c:f>
              <c:strCache>
                <c:ptCount val="1"/>
                <c:pt idx="0">
                  <c:v>Doing Design</c:v>
                </c:pt>
              </c:strCache>
            </c:strRef>
          </c:tx>
          <c:spPr>
            <a:solidFill>
              <a:schemeClr val="accent2">
                <a:lumMod val="75000"/>
              </a:schemeClr>
            </a:solidFill>
            <a:scene3d>
              <a:camera prst="orthographicFront"/>
              <a:lightRig rig="balanced" dir="t">
                <a:rot lat="0" lon="0" rev="8700000"/>
              </a:lightRig>
            </a:scene3d>
            <a:sp3d>
              <a:bevelT w="190500" h="38100"/>
            </a:sp3d>
          </c:spPr>
          <c:invertIfNegative val="0"/>
          <c:dLbls>
            <c:txPr>
              <a:bodyPr/>
              <a:lstStyle/>
              <a:p>
                <a:pPr>
                  <a:defRPr sz="1800" b="1">
                    <a:solidFill>
                      <a:schemeClr val="bg1"/>
                    </a:solidFill>
                    <a:effectLst>
                      <a:outerShdw blurRad="38100" dist="38100" dir="2700000" algn="tl">
                        <a:srgbClr val="000000">
                          <a:alpha val="43137"/>
                        </a:srgbClr>
                      </a:outerShdw>
                    </a:effectLst>
                  </a:defRPr>
                </a:pPr>
                <a:endParaRPr lang="en-US"/>
              </a:p>
            </c:txPr>
            <c:showLegendKey val="0"/>
            <c:showVal val="1"/>
            <c:showCatName val="0"/>
            <c:showSerName val="0"/>
            <c:showPercent val="0"/>
            <c:showBubbleSize val="0"/>
            <c:showLeaderLines val="0"/>
          </c:dLbls>
          <c:cat>
            <c:numRef>
              <c:f>'FPGA Design Effort'!$R$3:$R$4</c:f>
              <c:numCache>
                <c:formatCode>General</c:formatCode>
                <c:ptCount val="2"/>
                <c:pt idx="0">
                  <c:v>2014.0</c:v>
                </c:pt>
                <c:pt idx="1">
                  <c:v>2016.0</c:v>
                </c:pt>
              </c:numCache>
            </c:numRef>
          </c:cat>
          <c:val>
            <c:numRef>
              <c:f>'FPGA Design Effort'!$S$3:$S$4</c:f>
              <c:numCache>
                <c:formatCode>0%</c:formatCode>
                <c:ptCount val="2"/>
                <c:pt idx="0">
                  <c:v>0.49</c:v>
                </c:pt>
                <c:pt idx="1">
                  <c:v>0.49</c:v>
                </c:pt>
              </c:numCache>
            </c:numRef>
          </c:val>
        </c:ser>
        <c:ser>
          <c:idx val="1"/>
          <c:order val="1"/>
          <c:tx>
            <c:strRef>
              <c:f>'FPGA Design Effort'!$T$2</c:f>
              <c:strCache>
                <c:ptCount val="1"/>
                <c:pt idx="0">
                  <c:v>Doing Verification</c:v>
                </c:pt>
              </c:strCache>
            </c:strRef>
          </c:tx>
          <c:spPr>
            <a:solidFill>
              <a:schemeClr val="accent2">
                <a:lumMod val="20000"/>
                <a:lumOff val="80000"/>
              </a:schemeClr>
            </a:solidFill>
            <a:scene3d>
              <a:camera prst="orthographicFront"/>
              <a:lightRig rig="balanced" dir="t">
                <a:rot lat="0" lon="0" rev="8700000"/>
              </a:lightRig>
            </a:scene3d>
            <a:sp3d>
              <a:bevelT w="190500" h="38100"/>
            </a:sp3d>
          </c:spPr>
          <c:invertIfNegative val="0"/>
          <c:dLbls>
            <c:txPr>
              <a:bodyPr/>
              <a:lstStyle/>
              <a:p>
                <a:pPr>
                  <a:defRPr sz="1800" b="1"/>
                </a:pPr>
                <a:endParaRPr lang="en-US"/>
              </a:p>
            </c:txPr>
            <c:showLegendKey val="0"/>
            <c:showVal val="1"/>
            <c:showCatName val="0"/>
            <c:showSerName val="0"/>
            <c:showPercent val="0"/>
            <c:showBubbleSize val="0"/>
            <c:showLeaderLines val="0"/>
          </c:dLbls>
          <c:cat>
            <c:numRef>
              <c:f>'FPGA Design Effort'!$R$3:$R$4</c:f>
              <c:numCache>
                <c:formatCode>General</c:formatCode>
                <c:ptCount val="2"/>
                <c:pt idx="0">
                  <c:v>2014.0</c:v>
                </c:pt>
                <c:pt idx="1">
                  <c:v>2016.0</c:v>
                </c:pt>
              </c:numCache>
            </c:numRef>
          </c:cat>
          <c:val>
            <c:numRef>
              <c:f>'FPGA Design Effort'!$T$3:$T$4</c:f>
              <c:numCache>
                <c:formatCode>0%</c:formatCode>
                <c:ptCount val="2"/>
                <c:pt idx="0">
                  <c:v>0.51</c:v>
                </c:pt>
                <c:pt idx="1">
                  <c:v>0.51</c:v>
                </c:pt>
              </c:numCache>
            </c:numRef>
          </c:val>
        </c:ser>
        <c:dLbls>
          <c:showLegendKey val="0"/>
          <c:showVal val="0"/>
          <c:showCatName val="0"/>
          <c:showSerName val="0"/>
          <c:showPercent val="0"/>
          <c:showBubbleSize val="0"/>
        </c:dLbls>
        <c:gapWidth val="68"/>
        <c:overlap val="100"/>
        <c:axId val="-2105367592"/>
        <c:axId val="-2105356520"/>
      </c:barChart>
      <c:catAx>
        <c:axId val="-2105367592"/>
        <c:scaling>
          <c:orientation val="minMax"/>
        </c:scaling>
        <c:delete val="0"/>
        <c:axPos val="b"/>
        <c:numFmt formatCode="General" sourceLinked="1"/>
        <c:majorTickMark val="out"/>
        <c:minorTickMark val="none"/>
        <c:tickLblPos val="nextTo"/>
        <c:txPr>
          <a:bodyPr/>
          <a:lstStyle/>
          <a:p>
            <a:pPr>
              <a:defRPr sz="1200" b="1"/>
            </a:pPr>
            <a:endParaRPr lang="en-US"/>
          </a:p>
        </c:txPr>
        <c:crossAx val="-2105356520"/>
        <c:crosses val="autoZero"/>
        <c:auto val="1"/>
        <c:lblAlgn val="ctr"/>
        <c:lblOffset val="100"/>
        <c:noMultiLvlLbl val="0"/>
      </c:catAx>
      <c:valAx>
        <c:axId val="-2105356520"/>
        <c:scaling>
          <c:orientation val="minMax"/>
          <c:max val="1.0"/>
          <c:min val="0.0"/>
        </c:scaling>
        <c:delete val="0"/>
        <c:axPos val="l"/>
        <c:majorGridlines>
          <c:spPr>
            <a:ln>
              <a:solidFill>
                <a:schemeClr val="bg1">
                  <a:lumMod val="75000"/>
                </a:schemeClr>
              </a:solidFill>
            </a:ln>
          </c:spPr>
        </c:majorGridlines>
        <c:title>
          <c:tx>
            <c:rich>
              <a:bodyPr rot="-5400000" vert="horz"/>
              <a:lstStyle/>
              <a:p>
                <a:pPr>
                  <a:defRPr sz="800"/>
                </a:pPr>
                <a:r>
                  <a:rPr lang="en-US" sz="1400" b="1" i="0" baseline="0" dirty="0">
                    <a:effectLst/>
                  </a:rPr>
                  <a:t>Mean time FPGA design engineer spends in </a:t>
                </a:r>
                <a:br>
                  <a:rPr lang="en-US" sz="1400" b="1" i="0" baseline="0" dirty="0">
                    <a:effectLst/>
                  </a:rPr>
                </a:br>
                <a:r>
                  <a:rPr lang="en-US" sz="1400" b="1" i="0" baseline="0" dirty="0">
                    <a:effectLst/>
                  </a:rPr>
                  <a:t>design vs. verification</a:t>
                </a:r>
                <a:endParaRPr lang="en-US" sz="800" dirty="0">
                  <a:effectLst/>
                </a:endParaRPr>
              </a:p>
            </c:rich>
          </c:tx>
          <c:layout>
            <c:manualLayout>
              <c:xMode val="edge"/>
              <c:yMode val="edge"/>
              <c:x val="0.0112314480545527"/>
              <c:y val="0.121352020539916"/>
            </c:manualLayout>
          </c:layout>
          <c:overlay val="0"/>
        </c:title>
        <c:numFmt formatCode="0%" sourceLinked="1"/>
        <c:majorTickMark val="out"/>
        <c:minorTickMark val="none"/>
        <c:tickLblPos val="nextTo"/>
        <c:spPr>
          <a:ln>
            <a:noFill/>
          </a:ln>
        </c:spPr>
        <c:crossAx val="-2105367592"/>
        <c:crosses val="autoZero"/>
        <c:crossBetween val="between"/>
        <c:majorUnit val="0.2"/>
        <c:minorUnit val="0.04"/>
      </c:valAx>
    </c:plotArea>
    <c:legend>
      <c:legendPos val="r"/>
      <c:layout>
        <c:manualLayout>
          <c:xMode val="edge"/>
          <c:yMode val="edge"/>
          <c:x val="0.798322610395722"/>
          <c:y val="0.42301065308013"/>
          <c:w val="0.171192030599063"/>
          <c:h val="0.119120077310598"/>
        </c:manualLayout>
      </c:layout>
      <c:overlay val="0"/>
      <c:spPr>
        <a:solidFill>
          <a:schemeClr val="bg1"/>
        </a:solidFill>
        <a:scene3d>
          <a:camera prst="orthographicFront"/>
          <a:lightRig rig="threePt" dir="t"/>
        </a:scene3d>
        <a:sp3d>
          <a:bevelT w="190500" h="38100"/>
        </a:sp3d>
      </c:spPr>
      <c:txPr>
        <a:bodyPr/>
        <a:lstStyle/>
        <a:p>
          <a:pPr>
            <a:defRPr sz="1200"/>
          </a:pPr>
          <a:endParaRPr lang="en-US"/>
        </a:p>
      </c:txPr>
    </c:legend>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a:pPr>
            <a:r>
              <a:rPr lang="en-US" sz="1800" dirty="0" smtClean="0"/>
              <a:t>2016</a:t>
            </a:r>
            <a:r>
              <a:rPr lang="en-US" sz="1800" baseline="0" dirty="0" smtClean="0"/>
              <a:t> </a:t>
            </a:r>
            <a:r>
              <a:rPr lang="en-US" sz="1800" dirty="0" smtClean="0"/>
              <a:t>Where </a:t>
            </a:r>
            <a:r>
              <a:rPr lang="en-US" sz="2000" b="1" i="0" u="none" strike="noStrike" baseline="0" dirty="0" smtClean="0">
                <a:effectLst/>
              </a:rPr>
              <a:t>ASIC/IC </a:t>
            </a:r>
            <a:r>
              <a:rPr lang="en-US" sz="1800" dirty="0" smtClean="0"/>
              <a:t>Verification </a:t>
            </a:r>
            <a:r>
              <a:rPr lang="en-US" sz="1800" dirty="0"/>
              <a:t>Engineers Spend Their Time</a:t>
            </a:r>
          </a:p>
        </c:rich>
      </c:tx>
      <c:layout>
        <c:manualLayout>
          <c:xMode val="edge"/>
          <c:yMode val="edge"/>
          <c:x val="0.140666447944007"/>
          <c:y val="0.034363751734288"/>
        </c:manualLayout>
      </c:layout>
      <c:overlay val="0"/>
    </c:title>
    <c:autoTitleDeleted val="0"/>
    <c:plotArea>
      <c:layout>
        <c:manualLayout>
          <c:layoutTarget val="inner"/>
          <c:xMode val="edge"/>
          <c:yMode val="edge"/>
          <c:x val="0.103148092065415"/>
          <c:y val="0.13792266552455"/>
          <c:w val="0.482459494245912"/>
          <c:h val="0.83976213224393"/>
        </c:manualLayout>
      </c:layout>
      <c:pieChart>
        <c:varyColors val="1"/>
        <c:ser>
          <c:idx val="1"/>
          <c:order val="0"/>
          <c:tx>
            <c:strRef>
              <c:f>'ASIC-IC Verification Task'!$K$14</c:f>
              <c:strCache>
                <c:ptCount val="1"/>
                <c:pt idx="0">
                  <c:v>2016</c:v>
                </c:pt>
              </c:strCache>
            </c:strRef>
          </c:tx>
          <c:spPr>
            <a:effectLst>
              <a:softEdge rad="304800"/>
            </a:effectLst>
            <a:scene3d>
              <a:camera prst="orthographicFront"/>
              <a:lightRig rig="threePt" dir="t"/>
            </a:scene3d>
            <a:sp3d>
              <a:bevelT/>
              <a:bevelB/>
            </a:sp3d>
          </c:spPr>
          <c:explosion val="6"/>
          <c:dPt>
            <c:idx val="0"/>
            <c:bubble3D val="0"/>
            <c:spPr>
              <a:solidFill>
                <a:srgbClr val="002060"/>
              </a:solidFill>
              <a:effectLst>
                <a:softEdge rad="304800"/>
              </a:effectLst>
              <a:scene3d>
                <a:camera prst="orthographicFront"/>
                <a:lightRig rig="threePt" dir="t"/>
              </a:scene3d>
              <a:sp3d>
                <a:bevelT/>
                <a:bevelB/>
              </a:sp3d>
            </c:spPr>
          </c:dPt>
          <c:dPt>
            <c:idx val="1"/>
            <c:bubble3D val="0"/>
            <c:spPr>
              <a:solidFill>
                <a:schemeClr val="accent1">
                  <a:lumMod val="60000"/>
                  <a:lumOff val="40000"/>
                </a:schemeClr>
              </a:solidFill>
              <a:effectLst>
                <a:softEdge rad="304800"/>
              </a:effectLst>
              <a:scene3d>
                <a:camera prst="orthographicFront"/>
                <a:lightRig rig="threePt" dir="t"/>
              </a:scene3d>
              <a:sp3d>
                <a:bevelT/>
                <a:bevelB/>
              </a:sp3d>
            </c:spPr>
          </c:dPt>
          <c:dPt>
            <c:idx val="2"/>
            <c:bubble3D val="0"/>
            <c:spPr>
              <a:solidFill>
                <a:srgbClr val="00FF00"/>
              </a:solidFill>
              <a:effectLst>
                <a:softEdge rad="304800"/>
              </a:effectLst>
              <a:scene3d>
                <a:camera prst="orthographicFront"/>
                <a:lightRig rig="threePt" dir="t"/>
              </a:scene3d>
              <a:sp3d>
                <a:bevelT/>
                <a:bevelB/>
              </a:sp3d>
            </c:spPr>
          </c:dPt>
          <c:dPt>
            <c:idx val="3"/>
            <c:bubble3D val="0"/>
            <c:spPr>
              <a:solidFill>
                <a:srgbClr val="FF0000"/>
              </a:solidFill>
              <a:effectLst>
                <a:softEdge rad="304800"/>
              </a:effectLst>
              <a:scene3d>
                <a:camera prst="orthographicFront"/>
                <a:lightRig rig="threePt" dir="t"/>
              </a:scene3d>
              <a:sp3d>
                <a:bevelT/>
                <a:bevelB/>
              </a:sp3d>
            </c:spPr>
          </c:dPt>
          <c:dPt>
            <c:idx val="4"/>
            <c:bubble3D val="0"/>
            <c:spPr>
              <a:solidFill>
                <a:srgbClr val="006600"/>
              </a:solidFill>
              <a:effectLst>
                <a:softEdge rad="304800"/>
              </a:effectLst>
              <a:scene3d>
                <a:camera prst="orthographicFront"/>
                <a:lightRig rig="threePt" dir="t"/>
              </a:scene3d>
              <a:sp3d>
                <a:bevelT/>
                <a:bevelB/>
              </a:sp3d>
            </c:spPr>
          </c:dPt>
          <c:dLbls>
            <c:dLbl>
              <c:idx val="0"/>
              <c:layout>
                <c:manualLayout>
                  <c:x val="-0.0634155436099334"/>
                  <c:y val="-0.112342986415401"/>
                </c:manualLayout>
              </c:layout>
              <c:spPr/>
              <c:txPr>
                <a:bodyPr/>
                <a:lstStyle/>
                <a:p>
                  <a:pPr>
                    <a:defRPr sz="2400" b="1">
                      <a:solidFill>
                        <a:schemeClr val="bg1"/>
                      </a:solidFill>
                      <a:effectLst>
                        <a:outerShdw blurRad="38100" dist="38100" dir="2700000" algn="tl">
                          <a:srgbClr val="000000">
                            <a:alpha val="43137"/>
                          </a:srgbClr>
                        </a:outerShdw>
                      </a:effectLst>
                    </a:defRPr>
                  </a:pPr>
                  <a:endParaRPr lang="en-US"/>
                </a:p>
              </c:txPr>
              <c:showLegendKey val="0"/>
              <c:showVal val="1"/>
              <c:showCatName val="0"/>
              <c:showSerName val="0"/>
              <c:showPercent val="0"/>
              <c:showBubbleSize val="0"/>
            </c:dLbl>
            <c:dLbl>
              <c:idx val="1"/>
              <c:layout>
                <c:manualLayout>
                  <c:x val="0.0733768044619423"/>
                  <c:y val="-0.115132386694341"/>
                </c:manualLayout>
              </c:layout>
              <c:spPr/>
              <c:txPr>
                <a:bodyPr/>
                <a:lstStyle/>
                <a:p>
                  <a:pPr>
                    <a:defRPr sz="2400" b="1">
                      <a:effectLst/>
                    </a:defRPr>
                  </a:pPr>
                  <a:endParaRPr lang="en-US"/>
                </a:p>
              </c:txPr>
              <c:showLegendKey val="0"/>
              <c:showVal val="1"/>
              <c:showCatName val="0"/>
              <c:showSerName val="0"/>
              <c:showPercent val="0"/>
              <c:showBubbleSize val="0"/>
            </c:dLbl>
            <c:dLbl>
              <c:idx val="2"/>
              <c:layout>
                <c:manualLayout>
                  <c:x val="0.103618244226871"/>
                  <c:y val="0.0334999858589511"/>
                </c:manualLayout>
              </c:layout>
              <c:spPr/>
              <c:txPr>
                <a:bodyPr/>
                <a:lstStyle/>
                <a:p>
                  <a:pPr>
                    <a:defRPr sz="2400" b="1">
                      <a:effectLst/>
                    </a:defRPr>
                  </a:pPr>
                  <a:endParaRPr lang="en-US"/>
                </a:p>
              </c:txPr>
              <c:showLegendKey val="0"/>
              <c:showVal val="1"/>
              <c:showCatName val="0"/>
              <c:showSerName val="0"/>
              <c:showPercent val="0"/>
              <c:showBubbleSize val="0"/>
            </c:dLbl>
            <c:dLbl>
              <c:idx val="3"/>
              <c:layout>
                <c:manualLayout>
                  <c:x val="-0.0520479051918132"/>
                  <c:y val="0.149091302555844"/>
                </c:manualLayout>
              </c:layout>
              <c:spPr/>
              <c:txPr>
                <a:bodyPr/>
                <a:lstStyle/>
                <a:p>
                  <a:pPr>
                    <a:defRPr sz="2400" b="1">
                      <a:solidFill>
                        <a:schemeClr val="bg1"/>
                      </a:solidFill>
                      <a:effectLst>
                        <a:outerShdw blurRad="38100" dist="38100" dir="2700000" algn="tl">
                          <a:srgbClr val="000000">
                            <a:alpha val="43137"/>
                          </a:srgbClr>
                        </a:outerShdw>
                      </a:effectLst>
                    </a:defRPr>
                  </a:pPr>
                  <a:endParaRPr lang="en-US"/>
                </a:p>
              </c:txPr>
              <c:showLegendKey val="0"/>
              <c:showVal val="1"/>
              <c:showCatName val="0"/>
              <c:showSerName val="0"/>
              <c:showPercent val="0"/>
              <c:showBubbleSize val="0"/>
            </c:dLbl>
            <c:dLbl>
              <c:idx val="4"/>
              <c:layout>
                <c:manualLayout>
                  <c:x val="-0.0422853237095363"/>
                  <c:y val="-0.0327337822655336"/>
                </c:manualLayout>
              </c:layout>
              <c:spPr/>
              <c:txPr>
                <a:bodyPr/>
                <a:lstStyle/>
                <a:p>
                  <a:pPr>
                    <a:defRPr sz="1000" b="1">
                      <a:solidFill>
                        <a:schemeClr val="bg1"/>
                      </a:solidFill>
                      <a:effectLst>
                        <a:outerShdw blurRad="38100" dist="38100" dir="2700000" algn="tl">
                          <a:srgbClr val="000000">
                            <a:alpha val="43137"/>
                          </a:srgbClr>
                        </a:outerShdw>
                      </a:effectLst>
                    </a:defRPr>
                  </a:pPr>
                  <a:endParaRPr lang="en-US"/>
                </a:p>
              </c:txPr>
              <c:showLegendKey val="0"/>
              <c:showVal val="1"/>
              <c:showCatName val="0"/>
              <c:showSerName val="0"/>
              <c:showPercent val="0"/>
              <c:showBubbleSize val="0"/>
            </c:dLbl>
            <c:txPr>
              <a:bodyPr/>
              <a:lstStyle/>
              <a:p>
                <a:pPr>
                  <a:defRPr sz="2400" b="1">
                    <a:effectLst>
                      <a:outerShdw blurRad="38100" dist="38100" dir="2700000" algn="tl">
                        <a:srgbClr val="000000">
                          <a:alpha val="43137"/>
                        </a:srgbClr>
                      </a:outerShdw>
                    </a:effectLst>
                  </a:defRPr>
                </a:pPr>
                <a:endParaRPr lang="en-US"/>
              </a:p>
            </c:txPr>
            <c:showLegendKey val="0"/>
            <c:showVal val="1"/>
            <c:showCatName val="0"/>
            <c:showSerName val="0"/>
            <c:showPercent val="0"/>
            <c:showBubbleSize val="0"/>
            <c:showLeaderLines val="1"/>
          </c:dLbls>
          <c:cat>
            <c:strRef>
              <c:f>'ASIC-IC Verification Task'!$L$13:$P$13</c:f>
              <c:strCache>
                <c:ptCount val="5"/>
                <c:pt idx="0">
                  <c:v>Test Planning </c:v>
                </c:pt>
                <c:pt idx="1">
                  <c:v>Testbench Development</c:v>
                </c:pt>
                <c:pt idx="2">
                  <c:v>Creating Test and Running Simulation </c:v>
                </c:pt>
                <c:pt idx="3">
                  <c:v>Debug </c:v>
                </c:pt>
                <c:pt idx="4">
                  <c:v>Other</c:v>
                </c:pt>
              </c:strCache>
            </c:strRef>
          </c:cat>
          <c:val>
            <c:numRef>
              <c:f>'ASIC-IC Verification Task'!$L$14:$P$14</c:f>
              <c:numCache>
                <c:formatCode>0%</c:formatCode>
                <c:ptCount val="5"/>
                <c:pt idx="0">
                  <c:v>0.137</c:v>
                </c:pt>
                <c:pt idx="1">
                  <c:v>0.221</c:v>
                </c:pt>
                <c:pt idx="2">
                  <c:v>0.219</c:v>
                </c:pt>
                <c:pt idx="3">
                  <c:v>0.392</c:v>
                </c:pt>
                <c:pt idx="4">
                  <c:v>0.032</c:v>
                </c:pt>
              </c:numCache>
            </c:numRef>
          </c:val>
        </c:ser>
        <c:dLbls>
          <c:showLegendKey val="0"/>
          <c:showVal val="0"/>
          <c:showCatName val="0"/>
          <c:showSerName val="0"/>
          <c:showPercent val="0"/>
          <c:showBubbleSize val="0"/>
          <c:showLeaderLines val="1"/>
        </c:dLbls>
        <c:firstSliceAng val="120"/>
      </c:pieChart>
    </c:plotArea>
    <c:legend>
      <c:legendPos val="r"/>
      <c:layout>
        <c:manualLayout>
          <c:xMode val="edge"/>
          <c:yMode val="edge"/>
          <c:x val="0.547601487314086"/>
          <c:y val="0.221283362184465"/>
          <c:w val="0.430081802274716"/>
          <c:h val="0.62300266859948"/>
        </c:manualLayout>
      </c:layout>
      <c:overlay val="0"/>
      <c:txPr>
        <a:bodyPr/>
        <a:lstStyle/>
        <a:p>
          <a:pPr>
            <a:defRPr sz="1600" b="1"/>
          </a:pPr>
          <a:endParaRPr lang="en-US"/>
        </a:p>
      </c:txPr>
    </c:legend>
    <c:plotVisOnly val="1"/>
    <c:dispBlanksAs val="gap"/>
    <c:showDLblsOverMax val="0"/>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en-US" sz="1800" dirty="0"/>
              <a:t>2016 Where FPGA Verification Engineers Spend Their Time</a:t>
            </a:r>
          </a:p>
        </c:rich>
      </c:tx>
      <c:layout>
        <c:manualLayout>
          <c:xMode val="edge"/>
          <c:yMode val="edge"/>
          <c:x val="0.133721986674743"/>
          <c:y val="0.0251046025104602"/>
        </c:manualLayout>
      </c:layout>
      <c:overlay val="0"/>
    </c:title>
    <c:autoTitleDeleted val="0"/>
    <c:plotArea>
      <c:layout>
        <c:manualLayout>
          <c:layoutTarget val="inner"/>
          <c:xMode val="edge"/>
          <c:yMode val="edge"/>
          <c:x val="0.103148092065415"/>
          <c:y val="0.13792266552455"/>
          <c:w val="0.482459494245912"/>
          <c:h val="0.83976213224393"/>
        </c:manualLayout>
      </c:layout>
      <c:pieChart>
        <c:varyColors val="1"/>
        <c:ser>
          <c:idx val="1"/>
          <c:order val="0"/>
          <c:tx>
            <c:strRef>
              <c:f>'FPGA Verification Task'!$L$5</c:f>
              <c:strCache>
                <c:ptCount val="1"/>
                <c:pt idx="0">
                  <c:v>2016</c:v>
                </c:pt>
              </c:strCache>
            </c:strRef>
          </c:tx>
          <c:spPr>
            <a:scene3d>
              <a:camera prst="orthographicFront"/>
              <a:lightRig rig="threePt" dir="t"/>
            </a:scene3d>
            <a:sp3d>
              <a:bevelT/>
              <a:bevelB/>
            </a:sp3d>
          </c:spPr>
          <c:explosion val="6"/>
          <c:dPt>
            <c:idx val="0"/>
            <c:bubble3D val="0"/>
            <c:spPr>
              <a:solidFill>
                <a:srgbClr val="002060"/>
              </a:solidFill>
              <a:scene3d>
                <a:camera prst="orthographicFront"/>
                <a:lightRig rig="threePt" dir="t"/>
              </a:scene3d>
              <a:sp3d>
                <a:bevelT/>
                <a:bevelB/>
              </a:sp3d>
            </c:spPr>
          </c:dPt>
          <c:dPt>
            <c:idx val="1"/>
            <c:bubble3D val="0"/>
            <c:spPr>
              <a:solidFill>
                <a:schemeClr val="accent1"/>
              </a:solidFill>
              <a:scene3d>
                <a:camera prst="orthographicFront"/>
                <a:lightRig rig="threePt" dir="t"/>
              </a:scene3d>
              <a:sp3d>
                <a:bevelT/>
                <a:bevelB/>
              </a:sp3d>
            </c:spPr>
          </c:dPt>
          <c:dPt>
            <c:idx val="2"/>
            <c:bubble3D val="0"/>
            <c:spPr>
              <a:solidFill>
                <a:srgbClr val="00FF00"/>
              </a:solidFill>
              <a:scene3d>
                <a:camera prst="orthographicFront"/>
                <a:lightRig rig="threePt" dir="t"/>
              </a:scene3d>
              <a:sp3d>
                <a:bevelT/>
                <a:bevelB/>
              </a:sp3d>
            </c:spPr>
          </c:dPt>
          <c:dPt>
            <c:idx val="3"/>
            <c:bubble3D val="0"/>
            <c:spPr>
              <a:solidFill>
                <a:srgbClr val="FF0000"/>
              </a:solidFill>
              <a:scene3d>
                <a:camera prst="orthographicFront"/>
                <a:lightRig rig="threePt" dir="t"/>
              </a:scene3d>
              <a:sp3d>
                <a:bevelT/>
                <a:bevelB/>
              </a:sp3d>
            </c:spPr>
          </c:dPt>
          <c:dPt>
            <c:idx val="4"/>
            <c:bubble3D val="0"/>
            <c:spPr>
              <a:solidFill>
                <a:schemeClr val="accent3"/>
              </a:solidFill>
              <a:scene3d>
                <a:camera prst="orthographicFront"/>
                <a:lightRig rig="threePt" dir="t"/>
              </a:scene3d>
              <a:sp3d>
                <a:bevelT/>
                <a:bevelB/>
              </a:sp3d>
            </c:spPr>
          </c:dPt>
          <c:dLbls>
            <c:dLbl>
              <c:idx val="0"/>
              <c:layout>
                <c:manualLayout>
                  <c:x val="-0.0634155436099334"/>
                  <c:y val="-0.112342986415401"/>
                </c:manualLayout>
              </c:layout>
              <c:showLegendKey val="0"/>
              <c:showVal val="1"/>
              <c:showCatName val="0"/>
              <c:showSerName val="0"/>
              <c:showPercent val="0"/>
              <c:showBubbleSize val="0"/>
            </c:dLbl>
            <c:dLbl>
              <c:idx val="1"/>
              <c:layout>
                <c:manualLayout>
                  <c:x val="0.0733768044619423"/>
                  <c:y val="-0.115132386694341"/>
                </c:manualLayout>
              </c:layout>
              <c:spPr/>
              <c:txPr>
                <a:bodyPr/>
                <a:lstStyle/>
                <a:p>
                  <a:pPr>
                    <a:defRPr sz="2400" b="1">
                      <a:solidFill>
                        <a:schemeClr val="tx1"/>
                      </a:solidFill>
                      <a:effectLst/>
                    </a:defRPr>
                  </a:pPr>
                  <a:endParaRPr lang="en-US"/>
                </a:p>
              </c:txPr>
              <c:showLegendKey val="0"/>
              <c:showVal val="1"/>
              <c:showCatName val="0"/>
              <c:showSerName val="0"/>
              <c:showPercent val="0"/>
              <c:showBubbleSize val="0"/>
            </c:dLbl>
            <c:dLbl>
              <c:idx val="2"/>
              <c:layout>
                <c:manualLayout>
                  <c:x val="0.103618244226871"/>
                  <c:y val="0.0334999858589511"/>
                </c:manualLayout>
              </c:layout>
              <c:spPr/>
              <c:txPr>
                <a:bodyPr/>
                <a:lstStyle/>
                <a:p>
                  <a:pPr>
                    <a:defRPr sz="2400" b="1">
                      <a:solidFill>
                        <a:schemeClr val="tx1"/>
                      </a:solidFill>
                      <a:effectLst/>
                    </a:defRPr>
                  </a:pPr>
                  <a:endParaRPr lang="en-US"/>
                </a:p>
              </c:txPr>
              <c:showLegendKey val="0"/>
              <c:showVal val="1"/>
              <c:showCatName val="0"/>
              <c:showSerName val="0"/>
              <c:showPercent val="0"/>
              <c:showBubbleSize val="0"/>
            </c:dLbl>
            <c:dLbl>
              <c:idx val="3"/>
              <c:layout>
                <c:manualLayout>
                  <c:x val="-0.0520479051918132"/>
                  <c:y val="0.149091302555844"/>
                </c:manualLayout>
              </c:layout>
              <c:showLegendKey val="0"/>
              <c:showVal val="1"/>
              <c:showCatName val="0"/>
              <c:showSerName val="0"/>
              <c:showPercent val="0"/>
              <c:showBubbleSize val="0"/>
            </c:dLbl>
            <c:dLbl>
              <c:idx val="4"/>
              <c:layout>
                <c:manualLayout>
                  <c:x val="-0.0419322478757952"/>
                  <c:y val="-0.0358997984681184"/>
                </c:manualLayout>
              </c:layout>
              <c:spPr/>
              <c:txPr>
                <a:bodyPr/>
                <a:lstStyle/>
                <a:p>
                  <a:pPr>
                    <a:defRPr sz="1100" b="1">
                      <a:solidFill>
                        <a:schemeClr val="bg1"/>
                      </a:solidFill>
                      <a:effectLst>
                        <a:outerShdw blurRad="38100" dist="38100" dir="2700000" algn="tl">
                          <a:srgbClr val="000000">
                            <a:alpha val="43137"/>
                          </a:srgbClr>
                        </a:outerShdw>
                      </a:effectLst>
                    </a:defRPr>
                  </a:pPr>
                  <a:endParaRPr lang="en-US"/>
                </a:p>
              </c:txPr>
              <c:showLegendKey val="0"/>
              <c:showVal val="1"/>
              <c:showCatName val="0"/>
              <c:showSerName val="0"/>
              <c:showPercent val="0"/>
              <c:showBubbleSize val="0"/>
            </c:dLbl>
            <c:txPr>
              <a:bodyPr/>
              <a:lstStyle/>
              <a:p>
                <a:pPr>
                  <a:defRPr sz="2400" b="1">
                    <a:solidFill>
                      <a:schemeClr val="bg1"/>
                    </a:solidFill>
                    <a:effectLst>
                      <a:outerShdw blurRad="38100" dist="38100" dir="2700000" algn="tl">
                        <a:srgbClr val="000000">
                          <a:alpha val="43137"/>
                        </a:srgbClr>
                      </a:outerShdw>
                    </a:effectLst>
                  </a:defRPr>
                </a:pPr>
                <a:endParaRPr lang="en-US"/>
              </a:p>
            </c:txPr>
            <c:showLegendKey val="0"/>
            <c:showVal val="1"/>
            <c:showCatName val="0"/>
            <c:showSerName val="0"/>
            <c:showPercent val="0"/>
            <c:showBubbleSize val="0"/>
            <c:showLeaderLines val="1"/>
          </c:dLbls>
          <c:cat>
            <c:strRef>
              <c:f>'FPGA Verification Task'!$M$4:$Q$4</c:f>
              <c:strCache>
                <c:ptCount val="5"/>
                <c:pt idx="0">
                  <c:v>Test Planning </c:v>
                </c:pt>
                <c:pt idx="1">
                  <c:v>Testbench Development</c:v>
                </c:pt>
                <c:pt idx="2">
                  <c:v>Creating Test and Running Simulation </c:v>
                </c:pt>
                <c:pt idx="3">
                  <c:v>Debug </c:v>
                </c:pt>
                <c:pt idx="4">
                  <c:v>Other</c:v>
                </c:pt>
              </c:strCache>
            </c:strRef>
          </c:cat>
          <c:val>
            <c:numRef>
              <c:f>'FPGA Verification Task'!$M$5:$Q$5</c:f>
              <c:numCache>
                <c:formatCode>0%</c:formatCode>
                <c:ptCount val="5"/>
                <c:pt idx="0">
                  <c:v>0.127</c:v>
                </c:pt>
                <c:pt idx="1">
                  <c:v>0.204</c:v>
                </c:pt>
                <c:pt idx="2">
                  <c:v>0.207</c:v>
                </c:pt>
                <c:pt idx="3">
                  <c:v>0.426</c:v>
                </c:pt>
                <c:pt idx="4">
                  <c:v>0.032</c:v>
                </c:pt>
              </c:numCache>
            </c:numRef>
          </c:val>
        </c:ser>
        <c:dLbls>
          <c:showLegendKey val="0"/>
          <c:showVal val="0"/>
          <c:showCatName val="0"/>
          <c:showSerName val="0"/>
          <c:showPercent val="0"/>
          <c:showBubbleSize val="0"/>
          <c:showLeaderLines val="1"/>
        </c:dLbls>
        <c:firstSliceAng val="120"/>
      </c:pieChart>
    </c:plotArea>
    <c:legend>
      <c:legendPos val="r"/>
      <c:layout>
        <c:manualLayout>
          <c:xMode val="edge"/>
          <c:yMode val="edge"/>
          <c:x val="0.531819587170248"/>
          <c:y val="0.211864753260558"/>
          <c:w val="0.466981404866765"/>
          <c:h val="0.62300266859948"/>
        </c:manualLayout>
      </c:layout>
      <c:overlay val="0"/>
      <c:txPr>
        <a:bodyPr/>
        <a:lstStyle/>
        <a:p>
          <a:pPr>
            <a:defRPr sz="1600" b="1"/>
          </a:pPr>
          <a:endParaRPr lang="en-US"/>
        </a:p>
      </c:txPr>
    </c:legend>
    <c:plotVisOnly val="1"/>
    <c:dispBlanksAs val="gap"/>
    <c:showDLblsOverMax val="0"/>
  </c:chart>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89494330137391"/>
          <c:y val="0.0347428875830268"/>
          <c:w val="0.858519075683859"/>
          <c:h val="0.818919167873572"/>
        </c:manualLayout>
      </c:layout>
      <c:lineChart>
        <c:grouping val="standard"/>
        <c:varyColors val="0"/>
        <c:ser>
          <c:idx val="0"/>
          <c:order val="0"/>
          <c:tx>
            <c:strRef>
              <c:f>'ASIC-IC Time Verification'!$C$10</c:f>
              <c:strCache>
                <c:ptCount val="1"/>
                <c:pt idx="0">
                  <c:v>2007</c:v>
                </c:pt>
              </c:strCache>
            </c:strRef>
          </c:tx>
          <c:spPr>
            <a:ln w="76200">
              <a:solidFill>
                <a:srgbClr val="00B050"/>
              </a:solidFill>
            </a:ln>
          </c:spPr>
          <c:marker>
            <c:symbol val="none"/>
          </c:marker>
          <c:cat>
            <c:strRef>
              <c:f>'ASIC-IC Time Verification'!$D$9:$K$9</c:f>
              <c:strCache>
                <c:ptCount val="8"/>
                <c:pt idx="0">
                  <c:v>1%-20%</c:v>
                </c:pt>
                <c:pt idx="1">
                  <c:v>21%-30%</c:v>
                </c:pt>
                <c:pt idx="2">
                  <c:v>31%-40%</c:v>
                </c:pt>
                <c:pt idx="3">
                  <c:v>41%-50%</c:v>
                </c:pt>
                <c:pt idx="4">
                  <c:v>51%-60%</c:v>
                </c:pt>
                <c:pt idx="5">
                  <c:v>61%-70%</c:v>
                </c:pt>
                <c:pt idx="6">
                  <c:v>71%-80%</c:v>
                </c:pt>
                <c:pt idx="7">
                  <c:v>&gt;80%</c:v>
                </c:pt>
              </c:strCache>
            </c:strRef>
          </c:cat>
          <c:val>
            <c:numRef>
              <c:f>'ASIC-IC Time Verification'!$D$10:$K$10</c:f>
              <c:numCache>
                <c:formatCode>0%</c:formatCode>
                <c:ptCount val="8"/>
                <c:pt idx="0">
                  <c:v>0.053</c:v>
                </c:pt>
                <c:pt idx="1">
                  <c:v>0.125</c:v>
                </c:pt>
                <c:pt idx="2">
                  <c:v>0.168</c:v>
                </c:pt>
                <c:pt idx="3">
                  <c:v>0.165</c:v>
                </c:pt>
                <c:pt idx="4">
                  <c:v>0.203</c:v>
                </c:pt>
                <c:pt idx="5">
                  <c:v>0.185</c:v>
                </c:pt>
                <c:pt idx="6">
                  <c:v>0.073</c:v>
                </c:pt>
                <c:pt idx="7">
                  <c:v>0.03</c:v>
                </c:pt>
              </c:numCache>
            </c:numRef>
          </c:val>
          <c:smooth val="0"/>
        </c:ser>
        <c:ser>
          <c:idx val="2"/>
          <c:order val="1"/>
          <c:tx>
            <c:strRef>
              <c:f>'ASIC-IC Time Verification'!$C$12</c:f>
              <c:strCache>
                <c:ptCount val="1"/>
                <c:pt idx="0">
                  <c:v>2012</c:v>
                </c:pt>
              </c:strCache>
            </c:strRef>
          </c:tx>
          <c:spPr>
            <a:ln w="76200">
              <a:solidFill>
                <a:schemeClr val="accent1">
                  <a:lumMod val="60000"/>
                  <a:lumOff val="40000"/>
                </a:schemeClr>
              </a:solidFill>
            </a:ln>
          </c:spPr>
          <c:marker>
            <c:symbol val="none"/>
          </c:marker>
          <c:cat>
            <c:strRef>
              <c:f>'ASIC-IC Time Verification'!$D$9:$K$9</c:f>
              <c:strCache>
                <c:ptCount val="8"/>
                <c:pt idx="0">
                  <c:v>1%-20%</c:v>
                </c:pt>
                <c:pt idx="1">
                  <c:v>21%-30%</c:v>
                </c:pt>
                <c:pt idx="2">
                  <c:v>31%-40%</c:v>
                </c:pt>
                <c:pt idx="3">
                  <c:v>41%-50%</c:v>
                </c:pt>
                <c:pt idx="4">
                  <c:v>51%-60%</c:v>
                </c:pt>
                <c:pt idx="5">
                  <c:v>61%-70%</c:v>
                </c:pt>
                <c:pt idx="6">
                  <c:v>71%-80%</c:v>
                </c:pt>
                <c:pt idx="7">
                  <c:v>&gt;80%</c:v>
                </c:pt>
              </c:strCache>
            </c:strRef>
          </c:cat>
          <c:val>
            <c:numRef>
              <c:f>'ASIC-IC Time Verification'!$D$12:$K$12</c:f>
              <c:numCache>
                <c:formatCode>0%</c:formatCode>
                <c:ptCount val="8"/>
                <c:pt idx="0">
                  <c:v>0.065359477124183</c:v>
                </c:pt>
                <c:pt idx="1">
                  <c:v>0.0686274509803921</c:v>
                </c:pt>
                <c:pt idx="2">
                  <c:v>0.111111111111111</c:v>
                </c:pt>
                <c:pt idx="3">
                  <c:v>0.137254901960784</c:v>
                </c:pt>
                <c:pt idx="4">
                  <c:v>0.215686274509804</c:v>
                </c:pt>
                <c:pt idx="5">
                  <c:v>0.258169934640523</c:v>
                </c:pt>
                <c:pt idx="6">
                  <c:v>0.101307189542484</c:v>
                </c:pt>
                <c:pt idx="7">
                  <c:v>0.0490196078431373</c:v>
                </c:pt>
              </c:numCache>
            </c:numRef>
          </c:val>
          <c:smooth val="0"/>
        </c:ser>
        <c:ser>
          <c:idx val="3"/>
          <c:order val="2"/>
          <c:tx>
            <c:strRef>
              <c:f>'ASIC-IC Time Verification'!$C$13</c:f>
              <c:strCache>
                <c:ptCount val="1"/>
                <c:pt idx="0">
                  <c:v>2014</c:v>
                </c:pt>
              </c:strCache>
            </c:strRef>
          </c:tx>
          <c:spPr>
            <a:ln w="76200" cmpd="sng">
              <a:solidFill>
                <a:srgbClr val="00FF00"/>
              </a:solidFill>
            </a:ln>
          </c:spPr>
          <c:marker>
            <c:symbol val="none"/>
          </c:marker>
          <c:cat>
            <c:strRef>
              <c:f>'ASIC-IC Time Verification'!$D$9:$K$9</c:f>
              <c:strCache>
                <c:ptCount val="8"/>
                <c:pt idx="0">
                  <c:v>1%-20%</c:v>
                </c:pt>
                <c:pt idx="1">
                  <c:v>21%-30%</c:v>
                </c:pt>
                <c:pt idx="2">
                  <c:v>31%-40%</c:v>
                </c:pt>
                <c:pt idx="3">
                  <c:v>41%-50%</c:v>
                </c:pt>
                <c:pt idx="4">
                  <c:v>51%-60%</c:v>
                </c:pt>
                <c:pt idx="5">
                  <c:v>61%-70%</c:v>
                </c:pt>
                <c:pt idx="6">
                  <c:v>71%-80%</c:v>
                </c:pt>
                <c:pt idx="7">
                  <c:v>&gt;80%</c:v>
                </c:pt>
              </c:strCache>
            </c:strRef>
          </c:cat>
          <c:val>
            <c:numRef>
              <c:f>'ASIC-IC Time Verification'!$D$13:$K$13</c:f>
              <c:numCache>
                <c:formatCode>0%</c:formatCode>
                <c:ptCount val="8"/>
                <c:pt idx="0">
                  <c:v>0.035</c:v>
                </c:pt>
                <c:pt idx="1">
                  <c:v>0.071</c:v>
                </c:pt>
                <c:pt idx="2">
                  <c:v>0.109</c:v>
                </c:pt>
                <c:pt idx="3">
                  <c:v>0.141</c:v>
                </c:pt>
                <c:pt idx="4">
                  <c:v>0.197</c:v>
                </c:pt>
                <c:pt idx="5">
                  <c:v>0.234</c:v>
                </c:pt>
                <c:pt idx="6">
                  <c:v>0.127</c:v>
                </c:pt>
                <c:pt idx="7">
                  <c:v>0.087</c:v>
                </c:pt>
              </c:numCache>
            </c:numRef>
          </c:val>
          <c:smooth val="0"/>
        </c:ser>
        <c:ser>
          <c:idx val="4"/>
          <c:order val="3"/>
          <c:tx>
            <c:strRef>
              <c:f>'ASIC-IC Time Verification'!$C$14</c:f>
              <c:strCache>
                <c:ptCount val="1"/>
                <c:pt idx="0">
                  <c:v>2016</c:v>
                </c:pt>
              </c:strCache>
            </c:strRef>
          </c:tx>
          <c:spPr>
            <a:ln w="76200">
              <a:solidFill>
                <a:srgbClr val="002060"/>
              </a:solidFill>
            </a:ln>
          </c:spPr>
          <c:marker>
            <c:symbol val="none"/>
          </c:marker>
          <c:cat>
            <c:strRef>
              <c:f>'ASIC-IC Time Verification'!$D$9:$K$9</c:f>
              <c:strCache>
                <c:ptCount val="8"/>
                <c:pt idx="0">
                  <c:v>1%-20%</c:v>
                </c:pt>
                <c:pt idx="1">
                  <c:v>21%-30%</c:v>
                </c:pt>
                <c:pt idx="2">
                  <c:v>31%-40%</c:v>
                </c:pt>
                <c:pt idx="3">
                  <c:v>41%-50%</c:v>
                </c:pt>
                <c:pt idx="4">
                  <c:v>51%-60%</c:v>
                </c:pt>
                <c:pt idx="5">
                  <c:v>61%-70%</c:v>
                </c:pt>
                <c:pt idx="6">
                  <c:v>71%-80%</c:v>
                </c:pt>
                <c:pt idx="7">
                  <c:v>&gt;80%</c:v>
                </c:pt>
              </c:strCache>
            </c:strRef>
          </c:cat>
          <c:val>
            <c:numRef>
              <c:f>'ASIC-IC Time Verification'!$D$14:$K$14</c:f>
              <c:numCache>
                <c:formatCode>0%</c:formatCode>
                <c:ptCount val="8"/>
                <c:pt idx="0">
                  <c:v>0.046</c:v>
                </c:pt>
                <c:pt idx="1">
                  <c:v>0.082</c:v>
                </c:pt>
                <c:pt idx="2">
                  <c:v>0.106</c:v>
                </c:pt>
                <c:pt idx="3">
                  <c:v>0.172</c:v>
                </c:pt>
                <c:pt idx="4">
                  <c:v>0.221</c:v>
                </c:pt>
                <c:pt idx="5">
                  <c:v>0.215</c:v>
                </c:pt>
                <c:pt idx="6">
                  <c:v>0.095</c:v>
                </c:pt>
                <c:pt idx="7">
                  <c:v>0.065</c:v>
                </c:pt>
              </c:numCache>
            </c:numRef>
          </c:val>
          <c:smooth val="0"/>
        </c:ser>
        <c:dLbls>
          <c:showLegendKey val="0"/>
          <c:showVal val="0"/>
          <c:showCatName val="0"/>
          <c:showSerName val="0"/>
          <c:showPercent val="0"/>
          <c:showBubbleSize val="0"/>
        </c:dLbls>
        <c:marker val="1"/>
        <c:smooth val="0"/>
        <c:axId val="-2098267592"/>
        <c:axId val="-2098261688"/>
      </c:lineChart>
      <c:catAx>
        <c:axId val="-2098267592"/>
        <c:scaling>
          <c:orientation val="minMax"/>
        </c:scaling>
        <c:delete val="0"/>
        <c:axPos val="b"/>
        <c:title>
          <c:tx>
            <c:rich>
              <a:bodyPr/>
              <a:lstStyle/>
              <a:p>
                <a:pPr>
                  <a:defRPr sz="1600"/>
                </a:pPr>
                <a:r>
                  <a:rPr lang="en-US" sz="1600" dirty="0"/>
                  <a:t>Percentage of </a:t>
                </a:r>
                <a:r>
                  <a:rPr lang="en-US" sz="1600" dirty="0" smtClean="0"/>
                  <a:t>ASIC/IC Project </a:t>
                </a:r>
                <a:r>
                  <a:rPr lang="en-US" sz="1600" dirty="0"/>
                  <a:t>Time Spent in Verification</a:t>
                </a:r>
              </a:p>
            </c:rich>
          </c:tx>
          <c:layout>
            <c:manualLayout>
              <c:xMode val="edge"/>
              <c:yMode val="edge"/>
              <c:x val="0.290425818900812"/>
              <c:y val="0.936490486257928"/>
            </c:manualLayout>
          </c:layout>
          <c:overlay val="0"/>
        </c:title>
        <c:majorTickMark val="out"/>
        <c:minorTickMark val="none"/>
        <c:tickLblPos val="nextTo"/>
        <c:txPr>
          <a:bodyPr/>
          <a:lstStyle/>
          <a:p>
            <a:pPr>
              <a:defRPr sz="1200" b="0"/>
            </a:pPr>
            <a:endParaRPr lang="en-US"/>
          </a:p>
        </c:txPr>
        <c:crossAx val="-2098261688"/>
        <c:crosses val="autoZero"/>
        <c:auto val="1"/>
        <c:lblAlgn val="ctr"/>
        <c:lblOffset val="100"/>
        <c:noMultiLvlLbl val="0"/>
      </c:catAx>
      <c:valAx>
        <c:axId val="-2098261688"/>
        <c:scaling>
          <c:orientation val="minMax"/>
        </c:scaling>
        <c:delete val="0"/>
        <c:axPos val="l"/>
        <c:majorGridlines>
          <c:spPr>
            <a:ln>
              <a:solidFill>
                <a:schemeClr val="bg1">
                  <a:lumMod val="65000"/>
                </a:schemeClr>
              </a:solidFill>
            </a:ln>
          </c:spPr>
        </c:majorGridlines>
        <c:title>
          <c:tx>
            <c:rich>
              <a:bodyPr rot="-5400000" vert="horz"/>
              <a:lstStyle/>
              <a:p>
                <a:pPr>
                  <a:defRPr sz="1400"/>
                </a:pPr>
                <a:r>
                  <a:rPr lang="en-US" sz="1400" dirty="0" smtClean="0"/>
                  <a:t>Design Projects</a:t>
                </a:r>
                <a:endParaRPr lang="en-US" sz="1400" dirty="0"/>
              </a:p>
            </c:rich>
          </c:tx>
          <c:layout>
            <c:manualLayout>
              <c:xMode val="edge"/>
              <c:yMode val="edge"/>
              <c:x val="0.00465175848134637"/>
              <c:y val="0.298215330981962"/>
            </c:manualLayout>
          </c:layout>
          <c:overlay val="0"/>
        </c:title>
        <c:numFmt formatCode="0%" sourceLinked="1"/>
        <c:majorTickMark val="out"/>
        <c:minorTickMark val="none"/>
        <c:tickLblPos val="nextTo"/>
        <c:spPr>
          <a:ln>
            <a:noFill/>
          </a:ln>
        </c:spPr>
        <c:txPr>
          <a:bodyPr/>
          <a:lstStyle/>
          <a:p>
            <a:pPr>
              <a:defRPr sz="1200"/>
            </a:pPr>
            <a:endParaRPr lang="en-US"/>
          </a:p>
        </c:txPr>
        <c:crossAx val="-2098267592"/>
        <c:crosses val="autoZero"/>
        <c:crossBetween val="between"/>
      </c:valAx>
    </c:plotArea>
    <c:legend>
      <c:legendPos val="r"/>
      <c:layout>
        <c:manualLayout>
          <c:xMode val="edge"/>
          <c:yMode val="edge"/>
          <c:x val="0.83993550987505"/>
          <c:y val="0.0879750073524107"/>
          <c:w val="0.0855145999073608"/>
          <c:h val="0.231414918439381"/>
        </c:manualLayout>
      </c:layout>
      <c:overlay val="0"/>
      <c:spPr>
        <a:solidFill>
          <a:schemeClr val="bg1"/>
        </a:solidFill>
        <a:scene3d>
          <a:camera prst="orthographicFront"/>
          <a:lightRig rig="threePt" dir="t"/>
        </a:scene3d>
        <a:sp3d>
          <a:bevelT w="190500" h="38100"/>
        </a:sp3d>
      </c:spPr>
      <c:txPr>
        <a:bodyPr/>
        <a:lstStyle/>
        <a:p>
          <a:pPr>
            <a:defRPr sz="1400" b="0"/>
          </a:pPr>
          <a:endParaRPr lang="en-US"/>
        </a:p>
      </c:txPr>
    </c:legend>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75653076698746"/>
          <c:y val="0.0319726988770032"/>
          <c:w val="0.897106678331875"/>
          <c:h val="0.748272081540563"/>
        </c:manualLayout>
      </c:layout>
      <c:barChart>
        <c:barDir val="col"/>
        <c:grouping val="clustered"/>
        <c:varyColors val="0"/>
        <c:ser>
          <c:idx val="4"/>
          <c:order val="0"/>
          <c:tx>
            <c:strRef>
              <c:f>'Gate Count'!$C$14</c:f>
              <c:strCache>
                <c:ptCount val="1"/>
                <c:pt idx="0">
                  <c:v>2014</c:v>
                </c:pt>
              </c:strCache>
            </c:strRef>
          </c:tx>
          <c:spPr>
            <a:solidFill>
              <a:srgbClr val="00FF00"/>
            </a:solidFill>
            <a:ln>
              <a:noFill/>
            </a:ln>
            <a:scene3d>
              <a:camera prst="orthographicFront"/>
              <a:lightRig rig="threePt" dir="t"/>
            </a:scene3d>
            <a:sp3d>
              <a:bevelT/>
              <a:bevelB/>
            </a:sp3d>
          </c:spPr>
          <c:invertIfNegative val="0"/>
          <c:cat>
            <c:strRef>
              <c:f>'Gate Count'!$D$9:$O$9</c:f>
              <c:strCache>
                <c:ptCount val="12"/>
                <c:pt idx="0">
                  <c:v>Less than 100K</c:v>
                </c:pt>
                <c:pt idx="1">
                  <c:v>100K - 499K</c:v>
                </c:pt>
                <c:pt idx="2">
                  <c:v>500K - 999K</c:v>
                </c:pt>
                <c:pt idx="3">
                  <c:v>1M - 4.9M</c:v>
                </c:pt>
                <c:pt idx="4">
                  <c:v>5M - 9.9M</c:v>
                </c:pt>
                <c:pt idx="5">
                  <c:v>10M - 19.9M</c:v>
                </c:pt>
                <c:pt idx="6">
                  <c:v>20M - 39.9M</c:v>
                </c:pt>
                <c:pt idx="7">
                  <c:v>40M - 59.9M</c:v>
                </c:pt>
                <c:pt idx="8">
                  <c:v>60M -79.9M</c:v>
                </c:pt>
                <c:pt idx="9">
                  <c:v>80M-199.9M</c:v>
                </c:pt>
                <c:pt idx="10">
                  <c:v>200M-499.9M</c:v>
                </c:pt>
                <c:pt idx="11">
                  <c:v>500M or more</c:v>
                </c:pt>
              </c:strCache>
            </c:strRef>
          </c:cat>
          <c:val>
            <c:numRef>
              <c:f>'Gate Count'!$D$14:$O$14</c:f>
              <c:numCache>
                <c:formatCode>0%</c:formatCode>
                <c:ptCount val="12"/>
                <c:pt idx="0">
                  <c:v>0.088</c:v>
                </c:pt>
                <c:pt idx="1">
                  <c:v>0.09</c:v>
                </c:pt>
                <c:pt idx="2">
                  <c:v>0.077</c:v>
                </c:pt>
                <c:pt idx="3">
                  <c:v>0.138</c:v>
                </c:pt>
                <c:pt idx="4">
                  <c:v>0.062</c:v>
                </c:pt>
                <c:pt idx="5">
                  <c:v>0.113</c:v>
                </c:pt>
                <c:pt idx="6">
                  <c:v>0.052</c:v>
                </c:pt>
                <c:pt idx="7">
                  <c:v>0.04</c:v>
                </c:pt>
                <c:pt idx="8">
                  <c:v>0.034</c:v>
                </c:pt>
                <c:pt idx="9">
                  <c:v>0.054</c:v>
                </c:pt>
                <c:pt idx="10">
                  <c:v>0.09</c:v>
                </c:pt>
                <c:pt idx="11">
                  <c:v>0.163</c:v>
                </c:pt>
              </c:numCache>
            </c:numRef>
          </c:val>
        </c:ser>
        <c:ser>
          <c:idx val="5"/>
          <c:order val="1"/>
          <c:tx>
            <c:strRef>
              <c:f>'Gate Count'!$C$15</c:f>
              <c:strCache>
                <c:ptCount val="1"/>
                <c:pt idx="0">
                  <c:v>2016</c:v>
                </c:pt>
              </c:strCache>
            </c:strRef>
          </c:tx>
          <c:spPr>
            <a:solidFill>
              <a:srgbClr val="002060"/>
            </a:solidFill>
            <a:scene3d>
              <a:camera prst="orthographicFront"/>
              <a:lightRig rig="threePt" dir="t"/>
            </a:scene3d>
            <a:sp3d>
              <a:bevelT w="190500" h="38100"/>
            </a:sp3d>
          </c:spPr>
          <c:invertIfNegative val="0"/>
          <c:cat>
            <c:strRef>
              <c:f>'Gate Count'!$D$9:$O$9</c:f>
              <c:strCache>
                <c:ptCount val="12"/>
                <c:pt idx="0">
                  <c:v>Less than 100K</c:v>
                </c:pt>
                <c:pt idx="1">
                  <c:v>100K - 499K</c:v>
                </c:pt>
                <c:pt idx="2">
                  <c:v>500K - 999K</c:v>
                </c:pt>
                <c:pt idx="3">
                  <c:v>1M - 4.9M</c:v>
                </c:pt>
                <c:pt idx="4">
                  <c:v>5M - 9.9M</c:v>
                </c:pt>
                <c:pt idx="5">
                  <c:v>10M - 19.9M</c:v>
                </c:pt>
                <c:pt idx="6">
                  <c:v>20M - 39.9M</c:v>
                </c:pt>
                <c:pt idx="7">
                  <c:v>40M - 59.9M</c:v>
                </c:pt>
                <c:pt idx="8">
                  <c:v>60M -79.9M</c:v>
                </c:pt>
                <c:pt idx="9">
                  <c:v>80M-199.9M</c:v>
                </c:pt>
                <c:pt idx="10">
                  <c:v>200M-499.9M</c:v>
                </c:pt>
                <c:pt idx="11">
                  <c:v>500M or more</c:v>
                </c:pt>
              </c:strCache>
            </c:strRef>
          </c:cat>
          <c:val>
            <c:numRef>
              <c:f>'Gate Count'!$D$15:$O$15</c:f>
              <c:numCache>
                <c:formatCode>0%</c:formatCode>
                <c:ptCount val="12"/>
                <c:pt idx="0">
                  <c:v>0.139</c:v>
                </c:pt>
                <c:pt idx="1">
                  <c:v>0.069</c:v>
                </c:pt>
                <c:pt idx="2">
                  <c:v>0.076</c:v>
                </c:pt>
                <c:pt idx="3">
                  <c:v>0.12</c:v>
                </c:pt>
                <c:pt idx="4">
                  <c:v>0.068</c:v>
                </c:pt>
                <c:pt idx="5">
                  <c:v>0.083</c:v>
                </c:pt>
                <c:pt idx="6">
                  <c:v>0.056</c:v>
                </c:pt>
                <c:pt idx="7">
                  <c:v>0.044</c:v>
                </c:pt>
                <c:pt idx="8">
                  <c:v>0.036</c:v>
                </c:pt>
                <c:pt idx="9">
                  <c:v>0.063</c:v>
                </c:pt>
                <c:pt idx="10">
                  <c:v>0.051</c:v>
                </c:pt>
                <c:pt idx="11">
                  <c:v>0.196</c:v>
                </c:pt>
              </c:numCache>
            </c:numRef>
          </c:val>
        </c:ser>
        <c:dLbls>
          <c:showLegendKey val="0"/>
          <c:showVal val="0"/>
          <c:showCatName val="0"/>
          <c:showSerName val="0"/>
          <c:showPercent val="0"/>
          <c:showBubbleSize val="0"/>
        </c:dLbls>
        <c:gapWidth val="150"/>
        <c:axId val="-2106501528"/>
        <c:axId val="-2101699880"/>
      </c:barChart>
      <c:catAx>
        <c:axId val="-2106501528"/>
        <c:scaling>
          <c:orientation val="minMax"/>
        </c:scaling>
        <c:delete val="0"/>
        <c:axPos val="b"/>
        <c:title>
          <c:tx>
            <c:rich>
              <a:bodyPr/>
              <a:lstStyle/>
              <a:p>
                <a:pPr>
                  <a:defRPr sz="1200"/>
                </a:pPr>
                <a:r>
                  <a:rPr lang="en-US" sz="1200" dirty="0"/>
                  <a:t>Gates of Logic and Datapath Excluding Memories </a:t>
                </a:r>
              </a:p>
            </c:rich>
          </c:tx>
          <c:layout/>
          <c:overlay val="0"/>
        </c:title>
        <c:majorTickMark val="out"/>
        <c:minorTickMark val="none"/>
        <c:tickLblPos val="nextTo"/>
        <c:txPr>
          <a:bodyPr/>
          <a:lstStyle/>
          <a:p>
            <a:pPr>
              <a:defRPr b="1"/>
            </a:pPr>
            <a:endParaRPr lang="en-US"/>
          </a:p>
        </c:txPr>
        <c:crossAx val="-2101699880"/>
        <c:crosses val="autoZero"/>
        <c:auto val="1"/>
        <c:lblAlgn val="ctr"/>
        <c:lblOffset val="100"/>
        <c:noMultiLvlLbl val="0"/>
      </c:catAx>
      <c:valAx>
        <c:axId val="-2101699880"/>
        <c:scaling>
          <c:orientation val="minMax"/>
          <c:max val="0.2"/>
          <c:min val="0.0"/>
        </c:scaling>
        <c:delete val="0"/>
        <c:axPos val="l"/>
        <c:majorGridlines>
          <c:spPr>
            <a:ln>
              <a:solidFill>
                <a:schemeClr val="bg1">
                  <a:lumMod val="75000"/>
                </a:schemeClr>
              </a:solidFill>
            </a:ln>
          </c:spPr>
        </c:majorGridlines>
        <c:title>
          <c:tx>
            <c:rich>
              <a:bodyPr rot="-5400000" vert="horz"/>
              <a:lstStyle/>
              <a:p>
                <a:pPr>
                  <a:defRPr sz="1200"/>
                </a:pPr>
                <a:r>
                  <a:rPr lang="en-US" sz="1200" dirty="0" smtClean="0"/>
                  <a:t>Design Projects</a:t>
                </a:r>
                <a:endParaRPr lang="en-US" sz="1200" dirty="0"/>
              </a:p>
            </c:rich>
          </c:tx>
          <c:layout>
            <c:manualLayout>
              <c:xMode val="edge"/>
              <c:yMode val="edge"/>
              <c:x val="0.00541475648877224"/>
              <c:y val="0.306173477775321"/>
            </c:manualLayout>
          </c:layout>
          <c:overlay val="0"/>
        </c:title>
        <c:numFmt formatCode="0%" sourceLinked="1"/>
        <c:majorTickMark val="out"/>
        <c:minorTickMark val="none"/>
        <c:tickLblPos val="nextTo"/>
        <c:spPr>
          <a:ln>
            <a:noFill/>
          </a:ln>
        </c:spPr>
        <c:txPr>
          <a:bodyPr/>
          <a:lstStyle/>
          <a:p>
            <a:pPr>
              <a:defRPr b="1"/>
            </a:pPr>
            <a:endParaRPr lang="en-US"/>
          </a:p>
        </c:txPr>
        <c:crossAx val="-2106501528"/>
        <c:crosses val="autoZero"/>
        <c:crossBetween val="between"/>
        <c:majorUnit val="0.05"/>
        <c:minorUnit val="0.01"/>
      </c:valAx>
    </c:plotArea>
    <c:legend>
      <c:legendPos val="r"/>
      <c:layout>
        <c:manualLayout>
          <c:xMode val="edge"/>
          <c:yMode val="edge"/>
          <c:x val="0.806671063339774"/>
          <c:y val="0.053855973710916"/>
          <c:w val="0.0591671015517901"/>
          <c:h val="0.112832222134148"/>
        </c:manualLayout>
      </c:layout>
      <c:overlay val="0"/>
      <c:spPr>
        <a:solidFill>
          <a:schemeClr val="bg1"/>
        </a:solidFill>
        <a:scene3d>
          <a:camera prst="orthographicFront"/>
          <a:lightRig rig="threePt" dir="t"/>
        </a:scene3d>
        <a:sp3d>
          <a:bevelT w="190500" h="38100"/>
        </a:sp3d>
      </c:spPr>
      <c:txPr>
        <a:bodyPr/>
        <a:lstStyle/>
        <a:p>
          <a:pPr>
            <a:defRPr sz="1100" b="1"/>
          </a:pPr>
          <a:endParaRPr lang="en-US"/>
        </a:p>
      </c:txPr>
    </c:legend>
    <c:plotVisOnly val="1"/>
    <c:dispBlanksAs val="gap"/>
    <c:showDLblsOverMax val="0"/>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89494330137391"/>
          <c:y val="0.0347428875830268"/>
          <c:w val="0.858519075683859"/>
          <c:h val="0.818919167873572"/>
        </c:manualLayout>
      </c:layout>
      <c:lineChart>
        <c:grouping val="standard"/>
        <c:varyColors val="0"/>
        <c:ser>
          <c:idx val="0"/>
          <c:order val="0"/>
          <c:tx>
            <c:strRef>
              <c:f>'FPGA Time Verification'!$C$29</c:f>
              <c:strCache>
                <c:ptCount val="1"/>
                <c:pt idx="0">
                  <c:v>2012</c:v>
                </c:pt>
              </c:strCache>
            </c:strRef>
          </c:tx>
          <c:spPr>
            <a:ln w="76200">
              <a:solidFill>
                <a:srgbClr val="CC99FF"/>
              </a:solidFill>
            </a:ln>
          </c:spPr>
          <c:marker>
            <c:symbol val="none"/>
          </c:marker>
          <c:cat>
            <c:strRef>
              <c:f>'FPGA Time Verification'!$D$28:$K$28</c:f>
              <c:strCache>
                <c:ptCount val="8"/>
                <c:pt idx="0">
                  <c:v>1%-20%</c:v>
                </c:pt>
                <c:pt idx="1">
                  <c:v>21%-30%</c:v>
                </c:pt>
                <c:pt idx="2">
                  <c:v>31%-40%</c:v>
                </c:pt>
                <c:pt idx="3">
                  <c:v>41%-50%</c:v>
                </c:pt>
                <c:pt idx="4">
                  <c:v>51%-60%</c:v>
                </c:pt>
                <c:pt idx="5">
                  <c:v>61%-70%</c:v>
                </c:pt>
                <c:pt idx="6">
                  <c:v>71%-80%</c:v>
                </c:pt>
                <c:pt idx="7">
                  <c:v>&gt;80%</c:v>
                </c:pt>
              </c:strCache>
            </c:strRef>
          </c:cat>
          <c:val>
            <c:numRef>
              <c:f>'FPGA Time Verification'!$D$29:$K$29</c:f>
              <c:numCache>
                <c:formatCode>0%</c:formatCode>
                <c:ptCount val="8"/>
                <c:pt idx="0">
                  <c:v>0.109042553191489</c:v>
                </c:pt>
                <c:pt idx="1">
                  <c:v>0.140957446808511</c:v>
                </c:pt>
                <c:pt idx="2">
                  <c:v>0.191489361702128</c:v>
                </c:pt>
                <c:pt idx="3">
                  <c:v>0.170212765957447</c:v>
                </c:pt>
                <c:pt idx="4">
                  <c:v>0.170212765957447</c:v>
                </c:pt>
                <c:pt idx="5">
                  <c:v>0.162234042553192</c:v>
                </c:pt>
                <c:pt idx="6">
                  <c:v>0.0372340425531915</c:v>
                </c:pt>
                <c:pt idx="7">
                  <c:v>0.0186170212765957</c:v>
                </c:pt>
              </c:numCache>
            </c:numRef>
          </c:val>
          <c:smooth val="0"/>
        </c:ser>
        <c:ser>
          <c:idx val="1"/>
          <c:order val="1"/>
          <c:tx>
            <c:strRef>
              <c:f>'FPGA Time Verification'!$C$30</c:f>
              <c:strCache>
                <c:ptCount val="1"/>
                <c:pt idx="0">
                  <c:v>2014</c:v>
                </c:pt>
              </c:strCache>
            </c:strRef>
          </c:tx>
          <c:spPr>
            <a:ln w="76200">
              <a:solidFill>
                <a:srgbClr val="FF99CC"/>
              </a:solidFill>
            </a:ln>
          </c:spPr>
          <c:marker>
            <c:symbol val="none"/>
          </c:marker>
          <c:cat>
            <c:strRef>
              <c:f>'FPGA Time Verification'!$D$28:$K$28</c:f>
              <c:strCache>
                <c:ptCount val="8"/>
                <c:pt idx="0">
                  <c:v>1%-20%</c:v>
                </c:pt>
                <c:pt idx="1">
                  <c:v>21%-30%</c:v>
                </c:pt>
                <c:pt idx="2">
                  <c:v>31%-40%</c:v>
                </c:pt>
                <c:pt idx="3">
                  <c:v>41%-50%</c:v>
                </c:pt>
                <c:pt idx="4">
                  <c:v>51%-60%</c:v>
                </c:pt>
                <c:pt idx="5">
                  <c:v>61%-70%</c:v>
                </c:pt>
                <c:pt idx="6">
                  <c:v>71%-80%</c:v>
                </c:pt>
                <c:pt idx="7">
                  <c:v>&gt;80%</c:v>
                </c:pt>
              </c:strCache>
            </c:strRef>
          </c:cat>
          <c:val>
            <c:numRef>
              <c:f>'FPGA Time Verification'!$D$30:$K$30</c:f>
              <c:numCache>
                <c:formatCode>0%</c:formatCode>
                <c:ptCount val="8"/>
                <c:pt idx="0">
                  <c:v>0.113</c:v>
                </c:pt>
                <c:pt idx="1">
                  <c:v>0.117</c:v>
                </c:pt>
                <c:pt idx="2">
                  <c:v>0.188</c:v>
                </c:pt>
                <c:pt idx="3">
                  <c:v>0.127</c:v>
                </c:pt>
                <c:pt idx="4">
                  <c:v>0.184</c:v>
                </c:pt>
                <c:pt idx="5">
                  <c:v>0.16</c:v>
                </c:pt>
                <c:pt idx="6">
                  <c:v>0.083</c:v>
                </c:pt>
                <c:pt idx="7">
                  <c:v>0.026</c:v>
                </c:pt>
              </c:numCache>
            </c:numRef>
          </c:val>
          <c:smooth val="0"/>
        </c:ser>
        <c:ser>
          <c:idx val="2"/>
          <c:order val="2"/>
          <c:tx>
            <c:strRef>
              <c:f>'FPGA Time Verification'!$C$31</c:f>
              <c:strCache>
                <c:ptCount val="1"/>
                <c:pt idx="0">
                  <c:v>2016</c:v>
                </c:pt>
              </c:strCache>
            </c:strRef>
          </c:tx>
          <c:spPr>
            <a:ln w="76200">
              <a:solidFill>
                <a:srgbClr val="C00000"/>
              </a:solidFill>
            </a:ln>
          </c:spPr>
          <c:marker>
            <c:symbol val="none"/>
          </c:marker>
          <c:cat>
            <c:strRef>
              <c:f>'FPGA Time Verification'!$D$28:$K$28</c:f>
              <c:strCache>
                <c:ptCount val="8"/>
                <c:pt idx="0">
                  <c:v>1%-20%</c:v>
                </c:pt>
                <c:pt idx="1">
                  <c:v>21%-30%</c:v>
                </c:pt>
                <c:pt idx="2">
                  <c:v>31%-40%</c:v>
                </c:pt>
                <c:pt idx="3">
                  <c:v>41%-50%</c:v>
                </c:pt>
                <c:pt idx="4">
                  <c:v>51%-60%</c:v>
                </c:pt>
                <c:pt idx="5">
                  <c:v>61%-70%</c:v>
                </c:pt>
                <c:pt idx="6">
                  <c:v>71%-80%</c:v>
                </c:pt>
                <c:pt idx="7">
                  <c:v>&gt;80%</c:v>
                </c:pt>
              </c:strCache>
            </c:strRef>
          </c:cat>
          <c:val>
            <c:numRef>
              <c:f>'FPGA Time Verification'!$D$31:$K$31</c:f>
              <c:numCache>
                <c:formatCode>0%</c:formatCode>
                <c:ptCount val="8"/>
                <c:pt idx="0">
                  <c:v>0.083</c:v>
                </c:pt>
                <c:pt idx="1">
                  <c:v>0.106</c:v>
                </c:pt>
                <c:pt idx="2">
                  <c:v>0.146</c:v>
                </c:pt>
                <c:pt idx="3">
                  <c:v>0.178</c:v>
                </c:pt>
                <c:pt idx="4">
                  <c:v>0.184</c:v>
                </c:pt>
                <c:pt idx="5">
                  <c:v>0.184</c:v>
                </c:pt>
                <c:pt idx="6">
                  <c:v>0.089</c:v>
                </c:pt>
                <c:pt idx="7">
                  <c:v>0.049</c:v>
                </c:pt>
              </c:numCache>
            </c:numRef>
          </c:val>
          <c:smooth val="0"/>
        </c:ser>
        <c:dLbls>
          <c:showLegendKey val="0"/>
          <c:showVal val="0"/>
          <c:showCatName val="0"/>
          <c:showSerName val="0"/>
          <c:showPercent val="0"/>
          <c:showBubbleSize val="0"/>
        </c:dLbls>
        <c:marker val="1"/>
        <c:smooth val="0"/>
        <c:axId val="2128477512"/>
        <c:axId val="2128469976"/>
      </c:lineChart>
      <c:catAx>
        <c:axId val="2128477512"/>
        <c:scaling>
          <c:orientation val="minMax"/>
        </c:scaling>
        <c:delete val="0"/>
        <c:axPos val="b"/>
        <c:title>
          <c:tx>
            <c:rich>
              <a:bodyPr/>
              <a:lstStyle/>
              <a:p>
                <a:pPr>
                  <a:defRPr sz="1600"/>
                </a:pPr>
                <a:r>
                  <a:rPr lang="en-US" sz="1600" dirty="0"/>
                  <a:t>Percentage of FPGA Project Time Spent in Verification</a:t>
                </a:r>
              </a:p>
            </c:rich>
          </c:tx>
          <c:layout>
            <c:manualLayout>
              <c:xMode val="edge"/>
              <c:yMode val="edge"/>
              <c:x val="0.290425818900812"/>
              <c:y val="0.936490486257928"/>
            </c:manualLayout>
          </c:layout>
          <c:overlay val="0"/>
        </c:title>
        <c:majorTickMark val="out"/>
        <c:minorTickMark val="none"/>
        <c:tickLblPos val="nextTo"/>
        <c:txPr>
          <a:bodyPr/>
          <a:lstStyle/>
          <a:p>
            <a:pPr>
              <a:defRPr sz="1200" b="0"/>
            </a:pPr>
            <a:endParaRPr lang="en-US"/>
          </a:p>
        </c:txPr>
        <c:crossAx val="2128469976"/>
        <c:crosses val="autoZero"/>
        <c:auto val="1"/>
        <c:lblAlgn val="ctr"/>
        <c:lblOffset val="100"/>
        <c:noMultiLvlLbl val="0"/>
      </c:catAx>
      <c:valAx>
        <c:axId val="2128469976"/>
        <c:scaling>
          <c:orientation val="minMax"/>
        </c:scaling>
        <c:delete val="0"/>
        <c:axPos val="l"/>
        <c:majorGridlines>
          <c:spPr>
            <a:ln>
              <a:solidFill>
                <a:schemeClr val="bg1">
                  <a:lumMod val="65000"/>
                </a:schemeClr>
              </a:solidFill>
            </a:ln>
          </c:spPr>
        </c:majorGridlines>
        <c:title>
          <c:tx>
            <c:rich>
              <a:bodyPr rot="-5400000" vert="horz"/>
              <a:lstStyle/>
              <a:p>
                <a:pPr>
                  <a:defRPr sz="1200"/>
                </a:pPr>
                <a:r>
                  <a:rPr lang="en-US" sz="1200" dirty="0" smtClean="0"/>
                  <a:t>Design Projects</a:t>
                </a:r>
                <a:endParaRPr lang="en-US" sz="1200" dirty="0"/>
              </a:p>
            </c:rich>
          </c:tx>
          <c:layout>
            <c:manualLayout>
              <c:xMode val="edge"/>
              <c:yMode val="edge"/>
              <c:x val="0.00172339091350792"/>
              <c:y val="0.34211130865071"/>
            </c:manualLayout>
          </c:layout>
          <c:overlay val="0"/>
        </c:title>
        <c:numFmt formatCode="0%" sourceLinked="1"/>
        <c:majorTickMark val="out"/>
        <c:minorTickMark val="none"/>
        <c:tickLblPos val="nextTo"/>
        <c:spPr>
          <a:ln>
            <a:noFill/>
          </a:ln>
        </c:spPr>
        <c:txPr>
          <a:bodyPr/>
          <a:lstStyle/>
          <a:p>
            <a:pPr>
              <a:defRPr sz="1200"/>
            </a:pPr>
            <a:endParaRPr lang="en-US"/>
          </a:p>
        </c:txPr>
        <c:crossAx val="2128477512"/>
        <c:crosses val="autoZero"/>
        <c:crossBetween val="between"/>
      </c:valAx>
    </c:plotArea>
    <c:legend>
      <c:legendPos val="r"/>
      <c:layout>
        <c:manualLayout>
          <c:xMode val="edge"/>
          <c:yMode val="edge"/>
          <c:x val="0.850190495833639"/>
          <c:y val="0.0960342316133157"/>
          <c:w val="0.103106763951738"/>
          <c:h val="0.15488010904999"/>
        </c:manualLayout>
      </c:layout>
      <c:overlay val="0"/>
      <c:spPr>
        <a:solidFill>
          <a:schemeClr val="bg1"/>
        </a:solidFill>
        <a:scene3d>
          <a:camera prst="orthographicFront"/>
          <a:lightRig rig="threePt" dir="t"/>
        </a:scene3d>
        <a:sp3d>
          <a:bevelT w="190500" h="38100"/>
        </a:sp3d>
      </c:spPr>
      <c:txPr>
        <a:bodyPr/>
        <a:lstStyle/>
        <a:p>
          <a:pPr>
            <a:defRPr sz="1400" b="1"/>
          </a:pPr>
          <a:endParaRPr lang="en-US"/>
        </a:p>
      </c:txPr>
    </c:legend>
    <c:plotVisOnly val="1"/>
    <c:dispBlanksAs val="gap"/>
    <c:showDLblsOverMax val="0"/>
  </c:chart>
  <c:externalData r:id="rId1">
    <c:autoUpdate val="0"/>
  </c:externalData>
  <c:userShapes r:id="rId2"/>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780987149051199"/>
          <c:y val="0.0337366144566702"/>
          <c:w val="0.905039278733682"/>
          <c:h val="0.786402725577229"/>
        </c:manualLayout>
      </c:layout>
      <c:lineChart>
        <c:grouping val="standard"/>
        <c:varyColors val="0"/>
        <c:ser>
          <c:idx val="0"/>
          <c:order val="0"/>
          <c:tx>
            <c:strRef>
              <c:f>'ASIC-IC Schedule'!$D$10</c:f>
              <c:strCache>
                <c:ptCount val="1"/>
                <c:pt idx="0">
                  <c:v>2007</c:v>
                </c:pt>
              </c:strCache>
            </c:strRef>
          </c:tx>
          <c:spPr>
            <a:ln w="57150">
              <a:solidFill>
                <a:schemeClr val="accent1">
                  <a:lumMod val="40000"/>
                  <a:lumOff val="60000"/>
                </a:schemeClr>
              </a:solidFill>
            </a:ln>
          </c:spPr>
          <c:marker>
            <c:symbol val="none"/>
          </c:marker>
          <c:cat>
            <c:strRef>
              <c:f>'ASIC-IC Schedule'!$E$9:$M$9</c:f>
              <c:strCache>
                <c:ptCount val="9"/>
                <c:pt idx="0">
                  <c:v>More than 10% EARLY</c:v>
                </c:pt>
                <c:pt idx="1">
                  <c:v>10% EARLY</c:v>
                </c:pt>
                <c:pt idx="2">
                  <c:v>ON-SCHEDULE</c:v>
                </c:pt>
                <c:pt idx="3">
                  <c:v>10% BEHIND SCHEDULE</c:v>
                </c:pt>
                <c:pt idx="4">
                  <c:v>20%</c:v>
                </c:pt>
                <c:pt idx="5">
                  <c:v>30%</c:v>
                </c:pt>
                <c:pt idx="6">
                  <c:v>40%</c:v>
                </c:pt>
                <c:pt idx="7">
                  <c:v>50%</c:v>
                </c:pt>
                <c:pt idx="8">
                  <c:v>&gt;50% BEHIND SCHEDULE</c:v>
                </c:pt>
              </c:strCache>
            </c:strRef>
          </c:cat>
          <c:val>
            <c:numRef>
              <c:f>'ASIC-IC Schedule'!$E$10:$M$10</c:f>
              <c:numCache>
                <c:formatCode>0%</c:formatCode>
                <c:ptCount val="9"/>
                <c:pt idx="0">
                  <c:v>0.01</c:v>
                </c:pt>
                <c:pt idx="1">
                  <c:v>0.04</c:v>
                </c:pt>
                <c:pt idx="2">
                  <c:v>0.28</c:v>
                </c:pt>
                <c:pt idx="3">
                  <c:v>0.28</c:v>
                </c:pt>
                <c:pt idx="4">
                  <c:v>0.16</c:v>
                </c:pt>
                <c:pt idx="5">
                  <c:v>0.11</c:v>
                </c:pt>
                <c:pt idx="6">
                  <c:v>0.04</c:v>
                </c:pt>
                <c:pt idx="7">
                  <c:v>0.03</c:v>
                </c:pt>
                <c:pt idx="8">
                  <c:v>0.06</c:v>
                </c:pt>
              </c:numCache>
            </c:numRef>
          </c:val>
          <c:smooth val="0"/>
        </c:ser>
        <c:ser>
          <c:idx val="3"/>
          <c:order val="1"/>
          <c:tx>
            <c:strRef>
              <c:f>'ASIC-IC Schedule'!$D$12</c:f>
              <c:strCache>
                <c:ptCount val="1"/>
                <c:pt idx="0">
                  <c:v>2012</c:v>
                </c:pt>
              </c:strCache>
            </c:strRef>
          </c:tx>
          <c:spPr>
            <a:ln w="57150">
              <a:solidFill>
                <a:schemeClr val="accent1"/>
              </a:solidFill>
            </a:ln>
          </c:spPr>
          <c:marker>
            <c:symbol val="none"/>
          </c:marker>
          <c:cat>
            <c:strRef>
              <c:f>'ASIC-IC Schedule'!$E$9:$M$9</c:f>
              <c:strCache>
                <c:ptCount val="9"/>
                <c:pt idx="0">
                  <c:v>More than 10% EARLY</c:v>
                </c:pt>
                <c:pt idx="1">
                  <c:v>10% EARLY</c:v>
                </c:pt>
                <c:pt idx="2">
                  <c:v>ON-SCHEDULE</c:v>
                </c:pt>
                <c:pt idx="3">
                  <c:v>10% BEHIND SCHEDULE</c:v>
                </c:pt>
                <c:pt idx="4">
                  <c:v>20%</c:v>
                </c:pt>
                <c:pt idx="5">
                  <c:v>30%</c:v>
                </c:pt>
                <c:pt idx="6">
                  <c:v>40%</c:v>
                </c:pt>
                <c:pt idx="7">
                  <c:v>50%</c:v>
                </c:pt>
                <c:pt idx="8">
                  <c:v>&gt;50% BEHIND SCHEDULE</c:v>
                </c:pt>
              </c:strCache>
            </c:strRef>
          </c:cat>
          <c:val>
            <c:numRef>
              <c:f>'ASIC-IC Schedule'!$E$12:$M$12</c:f>
              <c:numCache>
                <c:formatCode>0%</c:formatCode>
                <c:ptCount val="9"/>
                <c:pt idx="0">
                  <c:v>0.0225806451612903</c:v>
                </c:pt>
                <c:pt idx="1">
                  <c:v>0.0258064516129032</c:v>
                </c:pt>
                <c:pt idx="2">
                  <c:v>0.283870967741936</c:v>
                </c:pt>
                <c:pt idx="3">
                  <c:v>0.270967741935484</c:v>
                </c:pt>
                <c:pt idx="4">
                  <c:v>0.180645161290323</c:v>
                </c:pt>
                <c:pt idx="5">
                  <c:v>0.1</c:v>
                </c:pt>
                <c:pt idx="6">
                  <c:v>0.0225806451612903</c:v>
                </c:pt>
                <c:pt idx="7">
                  <c:v>0.032258064516129</c:v>
                </c:pt>
                <c:pt idx="8">
                  <c:v>0.0612903225806452</c:v>
                </c:pt>
              </c:numCache>
            </c:numRef>
          </c:val>
          <c:smooth val="0"/>
        </c:ser>
        <c:ser>
          <c:idx val="1"/>
          <c:order val="2"/>
          <c:tx>
            <c:strRef>
              <c:f>'ASIC-IC Schedule'!$D$13</c:f>
              <c:strCache>
                <c:ptCount val="1"/>
                <c:pt idx="0">
                  <c:v>2014</c:v>
                </c:pt>
              </c:strCache>
            </c:strRef>
          </c:tx>
          <c:spPr>
            <a:ln w="57150">
              <a:solidFill>
                <a:srgbClr val="00FF00"/>
              </a:solidFill>
            </a:ln>
          </c:spPr>
          <c:marker>
            <c:symbol val="none"/>
          </c:marker>
          <c:cat>
            <c:strRef>
              <c:f>'ASIC-IC Schedule'!$E$9:$M$9</c:f>
              <c:strCache>
                <c:ptCount val="9"/>
                <c:pt idx="0">
                  <c:v>More than 10% EARLY</c:v>
                </c:pt>
                <c:pt idx="1">
                  <c:v>10% EARLY</c:v>
                </c:pt>
                <c:pt idx="2">
                  <c:v>ON-SCHEDULE</c:v>
                </c:pt>
                <c:pt idx="3">
                  <c:v>10% BEHIND SCHEDULE</c:v>
                </c:pt>
                <c:pt idx="4">
                  <c:v>20%</c:v>
                </c:pt>
                <c:pt idx="5">
                  <c:v>30%</c:v>
                </c:pt>
                <c:pt idx="6">
                  <c:v>40%</c:v>
                </c:pt>
                <c:pt idx="7">
                  <c:v>50%</c:v>
                </c:pt>
                <c:pt idx="8">
                  <c:v>&gt;50% BEHIND SCHEDULE</c:v>
                </c:pt>
              </c:strCache>
            </c:strRef>
          </c:cat>
          <c:val>
            <c:numRef>
              <c:f>'ASIC-IC Schedule'!$E$13:$M$13</c:f>
              <c:numCache>
                <c:formatCode>0%</c:formatCode>
                <c:ptCount val="9"/>
                <c:pt idx="0">
                  <c:v>0.032</c:v>
                </c:pt>
                <c:pt idx="1">
                  <c:v>0.043</c:v>
                </c:pt>
                <c:pt idx="2">
                  <c:v>0.319</c:v>
                </c:pt>
                <c:pt idx="3">
                  <c:v>0.26</c:v>
                </c:pt>
                <c:pt idx="4">
                  <c:v>0.146</c:v>
                </c:pt>
                <c:pt idx="5">
                  <c:v>0.066</c:v>
                </c:pt>
                <c:pt idx="6">
                  <c:v>0.028</c:v>
                </c:pt>
                <c:pt idx="7">
                  <c:v>0.034</c:v>
                </c:pt>
                <c:pt idx="8">
                  <c:v>0.071</c:v>
                </c:pt>
              </c:numCache>
            </c:numRef>
          </c:val>
          <c:smooth val="0"/>
        </c:ser>
        <c:ser>
          <c:idx val="4"/>
          <c:order val="3"/>
          <c:tx>
            <c:strRef>
              <c:f>'ASIC-IC Schedule'!$D$14</c:f>
              <c:strCache>
                <c:ptCount val="1"/>
                <c:pt idx="0">
                  <c:v>2016</c:v>
                </c:pt>
              </c:strCache>
            </c:strRef>
          </c:tx>
          <c:spPr>
            <a:ln w="57150">
              <a:solidFill>
                <a:srgbClr val="002060"/>
              </a:solidFill>
            </a:ln>
          </c:spPr>
          <c:marker>
            <c:symbol val="none"/>
          </c:marker>
          <c:cat>
            <c:strRef>
              <c:f>'ASIC-IC Schedule'!$E$9:$M$9</c:f>
              <c:strCache>
                <c:ptCount val="9"/>
                <c:pt idx="0">
                  <c:v>More than 10% EARLY</c:v>
                </c:pt>
                <c:pt idx="1">
                  <c:v>10% EARLY</c:v>
                </c:pt>
                <c:pt idx="2">
                  <c:v>ON-SCHEDULE</c:v>
                </c:pt>
                <c:pt idx="3">
                  <c:v>10% BEHIND SCHEDULE</c:v>
                </c:pt>
                <c:pt idx="4">
                  <c:v>20%</c:v>
                </c:pt>
                <c:pt idx="5">
                  <c:v>30%</c:v>
                </c:pt>
                <c:pt idx="6">
                  <c:v>40%</c:v>
                </c:pt>
                <c:pt idx="7">
                  <c:v>50%</c:v>
                </c:pt>
                <c:pt idx="8">
                  <c:v>&gt;50% BEHIND SCHEDULE</c:v>
                </c:pt>
              </c:strCache>
            </c:strRef>
          </c:cat>
          <c:val>
            <c:numRef>
              <c:f>'ASIC-IC Schedule'!$E$14:$M$14</c:f>
              <c:numCache>
                <c:formatCode>0%</c:formatCode>
                <c:ptCount val="9"/>
                <c:pt idx="0">
                  <c:v>0.011</c:v>
                </c:pt>
                <c:pt idx="1">
                  <c:v>0.031</c:v>
                </c:pt>
                <c:pt idx="2">
                  <c:v>0.263</c:v>
                </c:pt>
                <c:pt idx="3">
                  <c:v>0.218</c:v>
                </c:pt>
                <c:pt idx="4">
                  <c:v>0.187</c:v>
                </c:pt>
                <c:pt idx="5">
                  <c:v>0.127</c:v>
                </c:pt>
                <c:pt idx="6">
                  <c:v>0.024</c:v>
                </c:pt>
                <c:pt idx="7">
                  <c:v>0.038</c:v>
                </c:pt>
                <c:pt idx="8">
                  <c:v>0.1</c:v>
                </c:pt>
              </c:numCache>
            </c:numRef>
          </c:val>
          <c:smooth val="0"/>
        </c:ser>
        <c:dLbls>
          <c:showLegendKey val="0"/>
          <c:showVal val="0"/>
          <c:showCatName val="0"/>
          <c:showSerName val="0"/>
          <c:showPercent val="0"/>
          <c:showBubbleSize val="0"/>
        </c:dLbls>
        <c:marker val="1"/>
        <c:smooth val="0"/>
        <c:axId val="-2104277240"/>
        <c:axId val="-2104297960"/>
      </c:lineChart>
      <c:catAx>
        <c:axId val="-2104277240"/>
        <c:scaling>
          <c:orientation val="minMax"/>
        </c:scaling>
        <c:delete val="0"/>
        <c:axPos val="b"/>
        <c:title>
          <c:tx>
            <c:rich>
              <a:bodyPr/>
              <a:lstStyle/>
              <a:p>
                <a:pPr>
                  <a:defRPr sz="800"/>
                </a:pPr>
                <a:r>
                  <a:rPr lang="en-US" sz="1400" b="1" i="0" baseline="0" dirty="0">
                    <a:effectLst/>
                  </a:rPr>
                  <a:t>Actual ASIC-IC design completion compared to project's original schedule</a:t>
                </a:r>
                <a:endParaRPr lang="en-US" sz="800" dirty="0">
                  <a:effectLst/>
                </a:endParaRPr>
              </a:p>
            </c:rich>
          </c:tx>
          <c:layout>
            <c:manualLayout>
              <c:xMode val="edge"/>
              <c:yMode val="edge"/>
              <c:x val="0.114392387038116"/>
              <c:y val="0.924875811576185"/>
            </c:manualLayout>
          </c:layout>
          <c:overlay val="0"/>
        </c:title>
        <c:majorTickMark val="out"/>
        <c:minorTickMark val="none"/>
        <c:tickLblPos val="nextTo"/>
        <c:txPr>
          <a:bodyPr/>
          <a:lstStyle/>
          <a:p>
            <a:pPr>
              <a:defRPr sz="900" b="1"/>
            </a:pPr>
            <a:endParaRPr lang="en-US"/>
          </a:p>
        </c:txPr>
        <c:crossAx val="-2104297960"/>
        <c:crosses val="autoZero"/>
        <c:auto val="1"/>
        <c:lblAlgn val="ctr"/>
        <c:lblOffset val="100"/>
        <c:noMultiLvlLbl val="0"/>
      </c:catAx>
      <c:valAx>
        <c:axId val="-2104297960"/>
        <c:scaling>
          <c:orientation val="minMax"/>
        </c:scaling>
        <c:delete val="0"/>
        <c:axPos val="l"/>
        <c:majorGridlines>
          <c:spPr>
            <a:ln>
              <a:solidFill>
                <a:schemeClr val="bg1">
                  <a:lumMod val="85000"/>
                </a:schemeClr>
              </a:solidFill>
            </a:ln>
          </c:spPr>
        </c:majorGridlines>
        <c:title>
          <c:tx>
            <c:rich>
              <a:bodyPr rot="-5400000" vert="horz"/>
              <a:lstStyle/>
              <a:p>
                <a:pPr>
                  <a:defRPr sz="1200" b="1"/>
                </a:pPr>
                <a:r>
                  <a:rPr lang="en-US" sz="1200" b="1" dirty="0" smtClean="0"/>
                  <a:t>Design Projects</a:t>
                </a:r>
                <a:endParaRPr lang="en-US" sz="1200" b="1" dirty="0"/>
              </a:p>
            </c:rich>
          </c:tx>
          <c:layout>
            <c:manualLayout>
              <c:xMode val="edge"/>
              <c:yMode val="edge"/>
              <c:x val="0.00117899035951135"/>
              <c:y val="0.288671639729244"/>
            </c:manualLayout>
          </c:layout>
          <c:overlay val="0"/>
        </c:title>
        <c:numFmt formatCode="0%" sourceLinked="1"/>
        <c:majorTickMark val="out"/>
        <c:minorTickMark val="none"/>
        <c:tickLblPos val="nextTo"/>
        <c:spPr>
          <a:ln>
            <a:noFill/>
          </a:ln>
        </c:spPr>
        <c:txPr>
          <a:bodyPr/>
          <a:lstStyle/>
          <a:p>
            <a:pPr>
              <a:defRPr sz="1100"/>
            </a:pPr>
            <a:endParaRPr lang="en-US"/>
          </a:p>
        </c:txPr>
        <c:crossAx val="-2104277240"/>
        <c:crosses val="autoZero"/>
        <c:crossBetween val="between"/>
      </c:valAx>
    </c:plotArea>
    <c:legend>
      <c:legendPos val="r"/>
      <c:layout>
        <c:manualLayout>
          <c:xMode val="edge"/>
          <c:yMode val="edge"/>
          <c:x val="0.907630700778643"/>
          <c:y val="0.0617973617228732"/>
          <c:w val="0.0766196067900218"/>
          <c:h val="0.155745381040889"/>
        </c:manualLayout>
      </c:layout>
      <c:overlay val="0"/>
      <c:spPr>
        <a:solidFill>
          <a:schemeClr val="bg1"/>
        </a:solidFill>
        <a:scene3d>
          <a:camera prst="orthographicFront"/>
          <a:lightRig rig="threePt" dir="t"/>
        </a:scene3d>
        <a:sp3d>
          <a:bevelT w="190500" h="38100"/>
        </a:sp3d>
      </c:spPr>
      <c:txPr>
        <a:bodyPr/>
        <a:lstStyle/>
        <a:p>
          <a:pPr>
            <a:defRPr sz="1100"/>
          </a:pPr>
          <a:endParaRPr lang="en-US"/>
        </a:p>
      </c:txPr>
    </c:legend>
    <c:plotVisOnly val="1"/>
    <c:dispBlanksAs val="gap"/>
    <c:showDLblsOverMax val="0"/>
  </c:chart>
  <c:externalData r:id="rId1">
    <c:autoUpdate val="0"/>
  </c:externalData>
  <c:userShapes r:id="rId2"/>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54527132264858"/>
          <c:y val="0.0337366144566702"/>
          <c:w val="0.887435763425679"/>
          <c:h val="0.786402725577229"/>
        </c:manualLayout>
      </c:layout>
      <c:lineChart>
        <c:grouping val="standard"/>
        <c:varyColors val="0"/>
        <c:ser>
          <c:idx val="1"/>
          <c:order val="0"/>
          <c:tx>
            <c:strRef>
              <c:f>'FPGA Schedule'!$C$10</c:f>
              <c:strCache>
                <c:ptCount val="1"/>
                <c:pt idx="0">
                  <c:v>2012</c:v>
                </c:pt>
              </c:strCache>
            </c:strRef>
          </c:tx>
          <c:spPr>
            <a:ln w="57150">
              <a:solidFill>
                <a:srgbClr val="FF9999"/>
              </a:solidFill>
            </a:ln>
          </c:spPr>
          <c:marker>
            <c:symbol val="none"/>
          </c:marker>
          <c:cat>
            <c:strRef>
              <c:f>'FPGA Schedule'!$D$9:$L$9</c:f>
              <c:strCache>
                <c:ptCount val="9"/>
                <c:pt idx="0">
                  <c:v>More than 10% EARLY</c:v>
                </c:pt>
                <c:pt idx="1">
                  <c:v>10% EARLY</c:v>
                </c:pt>
                <c:pt idx="2">
                  <c:v>ON-SCHEDULE</c:v>
                </c:pt>
                <c:pt idx="3">
                  <c:v>10% BEHIND SCHEDULE</c:v>
                </c:pt>
                <c:pt idx="4">
                  <c:v>20%</c:v>
                </c:pt>
                <c:pt idx="5">
                  <c:v>30%</c:v>
                </c:pt>
                <c:pt idx="6">
                  <c:v>40%</c:v>
                </c:pt>
                <c:pt idx="7">
                  <c:v>50%</c:v>
                </c:pt>
                <c:pt idx="8">
                  <c:v>&gt;50% BEHIND SCHEDULE</c:v>
                </c:pt>
              </c:strCache>
            </c:strRef>
          </c:cat>
          <c:val>
            <c:numRef>
              <c:f>'FPGA Schedule'!$D$10:$L$10</c:f>
              <c:numCache>
                <c:formatCode>0%</c:formatCode>
                <c:ptCount val="9"/>
                <c:pt idx="0">
                  <c:v>0.012</c:v>
                </c:pt>
                <c:pt idx="1">
                  <c:v>0.031</c:v>
                </c:pt>
                <c:pt idx="2">
                  <c:v>0.283</c:v>
                </c:pt>
                <c:pt idx="3">
                  <c:v>0.252</c:v>
                </c:pt>
                <c:pt idx="4">
                  <c:v>0.189</c:v>
                </c:pt>
                <c:pt idx="5">
                  <c:v>0.118</c:v>
                </c:pt>
                <c:pt idx="6">
                  <c:v>0.031</c:v>
                </c:pt>
                <c:pt idx="7">
                  <c:v>0.012</c:v>
                </c:pt>
                <c:pt idx="8">
                  <c:v>0.071</c:v>
                </c:pt>
              </c:numCache>
            </c:numRef>
          </c:val>
          <c:smooth val="0"/>
        </c:ser>
        <c:ser>
          <c:idx val="2"/>
          <c:order val="1"/>
          <c:tx>
            <c:strRef>
              <c:f>'FPGA Schedule'!$C$11</c:f>
              <c:strCache>
                <c:ptCount val="1"/>
                <c:pt idx="0">
                  <c:v>2014</c:v>
                </c:pt>
              </c:strCache>
            </c:strRef>
          </c:tx>
          <c:spPr>
            <a:ln w="57150">
              <a:solidFill>
                <a:srgbClr val="C00000"/>
              </a:solidFill>
            </a:ln>
          </c:spPr>
          <c:marker>
            <c:symbol val="none"/>
          </c:marker>
          <c:cat>
            <c:strRef>
              <c:f>'FPGA Schedule'!$D$9:$L$9</c:f>
              <c:strCache>
                <c:ptCount val="9"/>
                <c:pt idx="0">
                  <c:v>More than 10% EARLY</c:v>
                </c:pt>
                <c:pt idx="1">
                  <c:v>10% EARLY</c:v>
                </c:pt>
                <c:pt idx="2">
                  <c:v>ON-SCHEDULE</c:v>
                </c:pt>
                <c:pt idx="3">
                  <c:v>10% BEHIND SCHEDULE</c:v>
                </c:pt>
                <c:pt idx="4">
                  <c:v>20%</c:v>
                </c:pt>
                <c:pt idx="5">
                  <c:v>30%</c:v>
                </c:pt>
                <c:pt idx="6">
                  <c:v>40%</c:v>
                </c:pt>
                <c:pt idx="7">
                  <c:v>50%</c:v>
                </c:pt>
                <c:pt idx="8">
                  <c:v>&gt;50% BEHIND SCHEDULE</c:v>
                </c:pt>
              </c:strCache>
            </c:strRef>
          </c:cat>
          <c:val>
            <c:numRef>
              <c:f>'FPGA Schedule'!$D$11:$L$11</c:f>
              <c:numCache>
                <c:formatCode>0%</c:formatCode>
                <c:ptCount val="9"/>
                <c:pt idx="0">
                  <c:v>0.023</c:v>
                </c:pt>
                <c:pt idx="1">
                  <c:v>0.037</c:v>
                </c:pt>
                <c:pt idx="2">
                  <c:v>0.347</c:v>
                </c:pt>
                <c:pt idx="3">
                  <c:v>0.21</c:v>
                </c:pt>
                <c:pt idx="4">
                  <c:v>0.17</c:v>
                </c:pt>
                <c:pt idx="5">
                  <c:v>0.075</c:v>
                </c:pt>
                <c:pt idx="6">
                  <c:v>0.031</c:v>
                </c:pt>
                <c:pt idx="7">
                  <c:v>0.04</c:v>
                </c:pt>
                <c:pt idx="8">
                  <c:v>0.067</c:v>
                </c:pt>
              </c:numCache>
            </c:numRef>
          </c:val>
          <c:smooth val="0"/>
        </c:ser>
        <c:ser>
          <c:idx val="0"/>
          <c:order val="2"/>
          <c:tx>
            <c:strRef>
              <c:f>'FPGA Schedule'!$C$12</c:f>
              <c:strCache>
                <c:ptCount val="1"/>
                <c:pt idx="0">
                  <c:v>2016</c:v>
                </c:pt>
              </c:strCache>
            </c:strRef>
          </c:tx>
          <c:spPr>
            <a:ln w="57150">
              <a:solidFill>
                <a:srgbClr val="7030A0"/>
              </a:solidFill>
            </a:ln>
          </c:spPr>
          <c:marker>
            <c:symbol val="none"/>
          </c:marker>
          <c:cat>
            <c:strRef>
              <c:f>'FPGA Schedule'!$D$9:$L$9</c:f>
              <c:strCache>
                <c:ptCount val="9"/>
                <c:pt idx="0">
                  <c:v>More than 10% EARLY</c:v>
                </c:pt>
                <c:pt idx="1">
                  <c:v>10% EARLY</c:v>
                </c:pt>
                <c:pt idx="2">
                  <c:v>ON-SCHEDULE</c:v>
                </c:pt>
                <c:pt idx="3">
                  <c:v>10% BEHIND SCHEDULE</c:v>
                </c:pt>
                <c:pt idx="4">
                  <c:v>20%</c:v>
                </c:pt>
                <c:pt idx="5">
                  <c:v>30%</c:v>
                </c:pt>
                <c:pt idx="6">
                  <c:v>40%</c:v>
                </c:pt>
                <c:pt idx="7">
                  <c:v>50%</c:v>
                </c:pt>
                <c:pt idx="8">
                  <c:v>&gt;50% BEHIND SCHEDULE</c:v>
                </c:pt>
              </c:strCache>
            </c:strRef>
          </c:cat>
          <c:val>
            <c:numRef>
              <c:f>'FPGA Schedule'!$D$12:$L$12</c:f>
              <c:numCache>
                <c:formatCode>0%</c:formatCode>
                <c:ptCount val="9"/>
                <c:pt idx="0">
                  <c:v>0.016</c:v>
                </c:pt>
                <c:pt idx="1">
                  <c:v>0.043</c:v>
                </c:pt>
                <c:pt idx="2">
                  <c:v>0.292</c:v>
                </c:pt>
                <c:pt idx="3">
                  <c:v>0.198</c:v>
                </c:pt>
                <c:pt idx="4">
                  <c:v>0.158</c:v>
                </c:pt>
                <c:pt idx="5">
                  <c:v>0.119</c:v>
                </c:pt>
                <c:pt idx="6">
                  <c:v>0.032</c:v>
                </c:pt>
                <c:pt idx="7">
                  <c:v>0.043</c:v>
                </c:pt>
                <c:pt idx="8">
                  <c:v>0.099</c:v>
                </c:pt>
              </c:numCache>
            </c:numRef>
          </c:val>
          <c:smooth val="0"/>
        </c:ser>
        <c:dLbls>
          <c:showLegendKey val="0"/>
          <c:showVal val="0"/>
          <c:showCatName val="0"/>
          <c:showSerName val="0"/>
          <c:showPercent val="0"/>
          <c:showBubbleSize val="0"/>
        </c:dLbls>
        <c:marker val="1"/>
        <c:smooth val="0"/>
        <c:axId val="-2088433016"/>
        <c:axId val="-2088427144"/>
      </c:lineChart>
      <c:catAx>
        <c:axId val="-2088433016"/>
        <c:scaling>
          <c:orientation val="minMax"/>
        </c:scaling>
        <c:delete val="0"/>
        <c:axPos val="b"/>
        <c:title>
          <c:tx>
            <c:rich>
              <a:bodyPr/>
              <a:lstStyle/>
              <a:p>
                <a:pPr>
                  <a:defRPr sz="800"/>
                </a:pPr>
                <a:r>
                  <a:rPr lang="en-US" sz="1400" b="1" i="0" baseline="0" dirty="0">
                    <a:effectLst/>
                  </a:rPr>
                  <a:t>Actual FPGA design completion compared to project's original schedule</a:t>
                </a:r>
                <a:endParaRPr lang="en-US" sz="800" dirty="0">
                  <a:effectLst/>
                </a:endParaRPr>
              </a:p>
            </c:rich>
          </c:tx>
          <c:layout>
            <c:manualLayout>
              <c:xMode val="edge"/>
              <c:yMode val="edge"/>
              <c:x val="0.222745132386817"/>
              <c:y val="0.931893448524118"/>
            </c:manualLayout>
          </c:layout>
          <c:overlay val="0"/>
        </c:title>
        <c:majorTickMark val="out"/>
        <c:minorTickMark val="none"/>
        <c:tickLblPos val="nextTo"/>
        <c:txPr>
          <a:bodyPr/>
          <a:lstStyle/>
          <a:p>
            <a:pPr>
              <a:defRPr sz="900" b="1"/>
            </a:pPr>
            <a:endParaRPr lang="en-US"/>
          </a:p>
        </c:txPr>
        <c:crossAx val="-2088427144"/>
        <c:crosses val="autoZero"/>
        <c:auto val="1"/>
        <c:lblAlgn val="ctr"/>
        <c:lblOffset val="100"/>
        <c:noMultiLvlLbl val="0"/>
      </c:catAx>
      <c:valAx>
        <c:axId val="-2088427144"/>
        <c:scaling>
          <c:orientation val="minMax"/>
        </c:scaling>
        <c:delete val="0"/>
        <c:axPos val="l"/>
        <c:majorGridlines>
          <c:spPr>
            <a:ln>
              <a:solidFill>
                <a:schemeClr val="bg1">
                  <a:lumMod val="85000"/>
                </a:schemeClr>
              </a:solidFill>
            </a:ln>
          </c:spPr>
        </c:majorGridlines>
        <c:title>
          <c:tx>
            <c:rich>
              <a:bodyPr rot="-5400000" vert="horz"/>
              <a:lstStyle/>
              <a:p>
                <a:pPr>
                  <a:defRPr sz="1200"/>
                </a:pPr>
                <a:r>
                  <a:rPr lang="en-US" sz="1200" dirty="0" smtClean="0"/>
                  <a:t>Design Projects</a:t>
                </a:r>
                <a:endParaRPr lang="en-US" sz="1200" dirty="0"/>
              </a:p>
            </c:rich>
          </c:tx>
          <c:layout>
            <c:manualLayout>
              <c:xMode val="edge"/>
              <c:yMode val="edge"/>
              <c:x val="0.00117902948449575"/>
              <c:y val="0.309724211039495"/>
            </c:manualLayout>
          </c:layout>
          <c:overlay val="0"/>
        </c:title>
        <c:numFmt formatCode="0%" sourceLinked="1"/>
        <c:majorTickMark val="out"/>
        <c:minorTickMark val="none"/>
        <c:tickLblPos val="nextTo"/>
        <c:spPr>
          <a:ln>
            <a:noFill/>
          </a:ln>
        </c:spPr>
        <c:txPr>
          <a:bodyPr/>
          <a:lstStyle/>
          <a:p>
            <a:pPr>
              <a:defRPr sz="1100"/>
            </a:pPr>
            <a:endParaRPr lang="en-US"/>
          </a:p>
        </c:txPr>
        <c:crossAx val="-2088433016"/>
        <c:crosses val="autoZero"/>
        <c:crossBetween val="between"/>
      </c:valAx>
    </c:plotArea>
    <c:legend>
      <c:legendPos val="r"/>
      <c:layout>
        <c:manualLayout>
          <c:xMode val="edge"/>
          <c:yMode val="edge"/>
          <c:x val="0.84533927853977"/>
          <c:y val="0.0855093244923332"/>
          <c:w val="0.0928933113307695"/>
          <c:h val="0.152031219781738"/>
        </c:manualLayout>
      </c:layout>
      <c:overlay val="0"/>
      <c:spPr>
        <a:solidFill>
          <a:schemeClr val="bg1"/>
        </a:solidFill>
        <a:scene3d>
          <a:camera prst="orthographicFront"/>
          <a:lightRig rig="threePt" dir="t"/>
        </a:scene3d>
        <a:sp3d>
          <a:bevelT w="190500" h="38100"/>
        </a:sp3d>
      </c:spPr>
      <c:txPr>
        <a:bodyPr/>
        <a:lstStyle/>
        <a:p>
          <a:pPr>
            <a:defRPr sz="1100" b="1"/>
          </a:pPr>
          <a:endParaRPr lang="en-US"/>
        </a:p>
      </c:txPr>
    </c:legend>
    <c:plotVisOnly val="1"/>
    <c:dispBlanksAs val="gap"/>
    <c:showDLblsOverMax val="0"/>
  </c:chart>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50969202244215"/>
          <c:y val="0.0327358283401826"/>
          <c:w val="0.883427414673369"/>
          <c:h val="0.767743109803267"/>
        </c:manualLayout>
      </c:layout>
      <c:barChart>
        <c:barDir val="col"/>
        <c:grouping val="clustered"/>
        <c:varyColors val="0"/>
        <c:ser>
          <c:idx val="0"/>
          <c:order val="0"/>
          <c:tx>
            <c:strRef>
              <c:f>'ASIC-IC Spins'!$C$10</c:f>
              <c:strCache>
                <c:ptCount val="1"/>
                <c:pt idx="0">
                  <c:v>2007</c:v>
                </c:pt>
              </c:strCache>
            </c:strRef>
          </c:tx>
          <c:spPr>
            <a:solidFill>
              <a:schemeClr val="accent1">
                <a:lumMod val="40000"/>
                <a:lumOff val="60000"/>
              </a:schemeClr>
            </a:solidFill>
            <a:scene3d>
              <a:camera prst="orthographicFront"/>
              <a:lightRig rig="threePt" dir="t"/>
            </a:scene3d>
            <a:sp3d>
              <a:bevelT/>
              <a:bevelB/>
            </a:sp3d>
          </c:spPr>
          <c:invertIfNegative val="0"/>
          <c:cat>
            <c:strRef>
              <c:f>'ASIC-IC Spins'!$D$9:$J$9</c:f>
              <c:strCache>
                <c:ptCount val="7"/>
                <c:pt idx="0">
                  <c:v>1 (FIRST SILICON SUCCESS)</c:v>
                </c:pt>
                <c:pt idx="1">
                  <c:v>2</c:v>
                </c:pt>
                <c:pt idx="2">
                  <c:v>3</c:v>
                </c:pt>
                <c:pt idx="3">
                  <c:v>4</c:v>
                </c:pt>
                <c:pt idx="4">
                  <c:v>5</c:v>
                </c:pt>
                <c:pt idx="5">
                  <c:v>6</c:v>
                </c:pt>
                <c:pt idx="6">
                  <c:v>7 SPINS or MORE</c:v>
                </c:pt>
              </c:strCache>
            </c:strRef>
          </c:cat>
          <c:val>
            <c:numRef>
              <c:f>'ASIC-IC Spins'!$D$10:$J$10</c:f>
              <c:numCache>
                <c:formatCode>0%</c:formatCode>
                <c:ptCount val="7"/>
                <c:pt idx="0">
                  <c:v>0.28</c:v>
                </c:pt>
                <c:pt idx="1">
                  <c:v>0.42</c:v>
                </c:pt>
                <c:pt idx="2">
                  <c:v>0.21</c:v>
                </c:pt>
                <c:pt idx="3">
                  <c:v>0.06</c:v>
                </c:pt>
                <c:pt idx="4">
                  <c:v>0.007</c:v>
                </c:pt>
                <c:pt idx="5">
                  <c:v>0.007</c:v>
                </c:pt>
                <c:pt idx="6">
                  <c:v>0.02</c:v>
                </c:pt>
              </c:numCache>
            </c:numRef>
          </c:val>
        </c:ser>
        <c:ser>
          <c:idx val="2"/>
          <c:order val="1"/>
          <c:tx>
            <c:strRef>
              <c:f>'ASIC-IC Spins'!$C$12</c:f>
              <c:strCache>
                <c:ptCount val="1"/>
                <c:pt idx="0">
                  <c:v>2012</c:v>
                </c:pt>
              </c:strCache>
            </c:strRef>
          </c:tx>
          <c:spPr>
            <a:solidFill>
              <a:schemeClr val="accent1"/>
            </a:solidFill>
            <a:scene3d>
              <a:camera prst="orthographicFront"/>
              <a:lightRig rig="threePt" dir="t"/>
            </a:scene3d>
            <a:sp3d>
              <a:bevelT/>
              <a:bevelB/>
            </a:sp3d>
          </c:spPr>
          <c:invertIfNegative val="0"/>
          <c:cat>
            <c:strRef>
              <c:f>'ASIC-IC Spins'!$D$9:$J$9</c:f>
              <c:strCache>
                <c:ptCount val="7"/>
                <c:pt idx="0">
                  <c:v>1 (FIRST SILICON SUCCESS)</c:v>
                </c:pt>
                <c:pt idx="1">
                  <c:v>2</c:v>
                </c:pt>
                <c:pt idx="2">
                  <c:v>3</c:v>
                </c:pt>
                <c:pt idx="3">
                  <c:v>4</c:v>
                </c:pt>
                <c:pt idx="4">
                  <c:v>5</c:v>
                </c:pt>
                <c:pt idx="5">
                  <c:v>6</c:v>
                </c:pt>
                <c:pt idx="6">
                  <c:v>7 SPINS or MORE</c:v>
                </c:pt>
              </c:strCache>
            </c:strRef>
          </c:cat>
          <c:val>
            <c:numRef>
              <c:f>'ASIC-IC Spins'!$D$12:$J$12</c:f>
              <c:numCache>
                <c:formatCode>0%</c:formatCode>
                <c:ptCount val="7"/>
                <c:pt idx="0">
                  <c:v>0.334437086092715</c:v>
                </c:pt>
                <c:pt idx="1">
                  <c:v>0.480132450331126</c:v>
                </c:pt>
                <c:pt idx="2">
                  <c:v>0.122516556291391</c:v>
                </c:pt>
                <c:pt idx="3">
                  <c:v>0.043046357615894</c:v>
                </c:pt>
                <c:pt idx="4">
                  <c:v>0.00662251655629139</c:v>
                </c:pt>
                <c:pt idx="5">
                  <c:v>0.00662251655629139</c:v>
                </c:pt>
                <c:pt idx="6">
                  <c:v>0.00662251655629139</c:v>
                </c:pt>
              </c:numCache>
            </c:numRef>
          </c:val>
        </c:ser>
        <c:ser>
          <c:idx val="3"/>
          <c:order val="2"/>
          <c:tx>
            <c:strRef>
              <c:f>'ASIC-IC Spins'!$C$13</c:f>
              <c:strCache>
                <c:ptCount val="1"/>
                <c:pt idx="0">
                  <c:v>2014</c:v>
                </c:pt>
              </c:strCache>
            </c:strRef>
          </c:tx>
          <c:spPr>
            <a:solidFill>
              <a:srgbClr val="00FF00"/>
            </a:solidFill>
            <a:scene3d>
              <a:camera prst="orthographicFront"/>
              <a:lightRig rig="threePt" dir="t"/>
            </a:scene3d>
            <a:sp3d>
              <a:bevelT/>
              <a:bevelB/>
            </a:sp3d>
          </c:spPr>
          <c:invertIfNegative val="0"/>
          <c:cat>
            <c:strRef>
              <c:f>'ASIC-IC Spins'!$D$9:$J$9</c:f>
              <c:strCache>
                <c:ptCount val="7"/>
                <c:pt idx="0">
                  <c:v>1 (FIRST SILICON SUCCESS)</c:v>
                </c:pt>
                <c:pt idx="1">
                  <c:v>2</c:v>
                </c:pt>
                <c:pt idx="2">
                  <c:v>3</c:v>
                </c:pt>
                <c:pt idx="3">
                  <c:v>4</c:v>
                </c:pt>
                <c:pt idx="4">
                  <c:v>5</c:v>
                </c:pt>
                <c:pt idx="5">
                  <c:v>6</c:v>
                </c:pt>
                <c:pt idx="6">
                  <c:v>7 SPINS or MORE</c:v>
                </c:pt>
              </c:strCache>
            </c:strRef>
          </c:cat>
          <c:val>
            <c:numRef>
              <c:f>'ASIC-IC Spins'!$D$13:$J$13</c:f>
              <c:numCache>
                <c:formatCode>0%</c:formatCode>
                <c:ptCount val="7"/>
                <c:pt idx="0">
                  <c:v>0.311</c:v>
                </c:pt>
                <c:pt idx="1">
                  <c:v>0.447</c:v>
                </c:pt>
                <c:pt idx="2">
                  <c:v>0.18</c:v>
                </c:pt>
                <c:pt idx="3">
                  <c:v>0.032</c:v>
                </c:pt>
                <c:pt idx="4">
                  <c:v>0.012</c:v>
                </c:pt>
                <c:pt idx="5">
                  <c:v>0.004</c:v>
                </c:pt>
                <c:pt idx="6">
                  <c:v>0.014</c:v>
                </c:pt>
              </c:numCache>
            </c:numRef>
          </c:val>
        </c:ser>
        <c:ser>
          <c:idx val="4"/>
          <c:order val="3"/>
          <c:tx>
            <c:strRef>
              <c:f>'ASIC-IC Spins'!$C$14</c:f>
              <c:strCache>
                <c:ptCount val="1"/>
                <c:pt idx="0">
                  <c:v>2016</c:v>
                </c:pt>
              </c:strCache>
            </c:strRef>
          </c:tx>
          <c:spPr>
            <a:solidFill>
              <a:srgbClr val="002060"/>
            </a:solidFill>
            <a:scene3d>
              <a:camera prst="orthographicFront"/>
              <a:lightRig rig="threePt" dir="t"/>
            </a:scene3d>
            <a:sp3d>
              <a:bevelT w="190500" h="38100"/>
            </a:sp3d>
          </c:spPr>
          <c:invertIfNegative val="0"/>
          <c:cat>
            <c:strRef>
              <c:f>'ASIC-IC Spins'!$D$9:$J$9</c:f>
              <c:strCache>
                <c:ptCount val="7"/>
                <c:pt idx="0">
                  <c:v>1 (FIRST SILICON SUCCESS)</c:v>
                </c:pt>
                <c:pt idx="1">
                  <c:v>2</c:v>
                </c:pt>
                <c:pt idx="2">
                  <c:v>3</c:v>
                </c:pt>
                <c:pt idx="3">
                  <c:v>4</c:v>
                </c:pt>
                <c:pt idx="4">
                  <c:v>5</c:v>
                </c:pt>
                <c:pt idx="5">
                  <c:v>6</c:v>
                </c:pt>
                <c:pt idx="6">
                  <c:v>7 SPINS or MORE</c:v>
                </c:pt>
              </c:strCache>
            </c:strRef>
          </c:cat>
          <c:val>
            <c:numRef>
              <c:f>'ASIC-IC Spins'!$D$14:$J$14</c:f>
              <c:numCache>
                <c:formatCode>0%</c:formatCode>
                <c:ptCount val="7"/>
                <c:pt idx="0">
                  <c:v>0.333</c:v>
                </c:pt>
                <c:pt idx="1">
                  <c:v>0.385</c:v>
                </c:pt>
                <c:pt idx="2">
                  <c:v>0.175</c:v>
                </c:pt>
                <c:pt idx="3">
                  <c:v>0.044</c:v>
                </c:pt>
                <c:pt idx="4">
                  <c:v>0.04</c:v>
                </c:pt>
                <c:pt idx="5">
                  <c:v>0.007</c:v>
                </c:pt>
                <c:pt idx="6">
                  <c:v>0.026</c:v>
                </c:pt>
              </c:numCache>
            </c:numRef>
          </c:val>
        </c:ser>
        <c:dLbls>
          <c:showLegendKey val="0"/>
          <c:showVal val="0"/>
          <c:showCatName val="0"/>
          <c:showSerName val="0"/>
          <c:showPercent val="0"/>
          <c:showBubbleSize val="0"/>
        </c:dLbls>
        <c:gapWidth val="78"/>
        <c:axId val="-2099165432"/>
        <c:axId val="-2099159848"/>
      </c:barChart>
      <c:catAx>
        <c:axId val="-2099165432"/>
        <c:scaling>
          <c:orientation val="minMax"/>
        </c:scaling>
        <c:delete val="0"/>
        <c:axPos val="b"/>
        <c:title>
          <c:tx>
            <c:rich>
              <a:bodyPr/>
              <a:lstStyle/>
              <a:p>
                <a:pPr>
                  <a:defRPr sz="1400"/>
                </a:pPr>
                <a:r>
                  <a:rPr lang="en-US" sz="1400" dirty="0"/>
                  <a:t>Number of Required Spins</a:t>
                </a:r>
              </a:p>
            </c:rich>
          </c:tx>
          <c:layout>
            <c:manualLayout>
              <c:xMode val="edge"/>
              <c:yMode val="edge"/>
              <c:x val="0.371226251535072"/>
              <c:y val="0.91742363877822"/>
            </c:manualLayout>
          </c:layout>
          <c:overlay val="0"/>
        </c:title>
        <c:majorTickMark val="out"/>
        <c:minorTickMark val="none"/>
        <c:tickLblPos val="nextTo"/>
        <c:txPr>
          <a:bodyPr/>
          <a:lstStyle/>
          <a:p>
            <a:pPr>
              <a:defRPr sz="1400" b="1"/>
            </a:pPr>
            <a:endParaRPr lang="en-US"/>
          </a:p>
        </c:txPr>
        <c:crossAx val="-2099159848"/>
        <c:crosses val="autoZero"/>
        <c:auto val="1"/>
        <c:lblAlgn val="ctr"/>
        <c:lblOffset val="100"/>
        <c:noMultiLvlLbl val="0"/>
      </c:catAx>
      <c:valAx>
        <c:axId val="-2099159848"/>
        <c:scaling>
          <c:orientation val="minMax"/>
          <c:max val="0.5"/>
          <c:min val="0.0"/>
        </c:scaling>
        <c:delete val="0"/>
        <c:axPos val="l"/>
        <c:majorGridlines>
          <c:spPr>
            <a:ln>
              <a:solidFill>
                <a:schemeClr val="bg1">
                  <a:lumMod val="75000"/>
                </a:schemeClr>
              </a:solidFill>
            </a:ln>
          </c:spPr>
        </c:majorGridlines>
        <c:title>
          <c:tx>
            <c:rich>
              <a:bodyPr rot="-5400000" vert="horz"/>
              <a:lstStyle/>
              <a:p>
                <a:pPr>
                  <a:defRPr sz="1200"/>
                </a:pPr>
                <a:r>
                  <a:rPr lang="en-US" sz="1600" dirty="0"/>
                  <a:t>Design Projects</a:t>
                </a:r>
              </a:p>
            </c:rich>
          </c:tx>
          <c:layout>
            <c:manualLayout>
              <c:xMode val="edge"/>
              <c:yMode val="edge"/>
              <c:x val="0.00764525993883792"/>
              <c:y val="0.237301920925223"/>
            </c:manualLayout>
          </c:layout>
          <c:overlay val="0"/>
        </c:title>
        <c:numFmt formatCode="0%" sourceLinked="1"/>
        <c:majorTickMark val="out"/>
        <c:minorTickMark val="none"/>
        <c:tickLblPos val="nextTo"/>
        <c:spPr>
          <a:ln>
            <a:noFill/>
          </a:ln>
        </c:spPr>
        <c:txPr>
          <a:bodyPr/>
          <a:lstStyle/>
          <a:p>
            <a:pPr>
              <a:defRPr sz="1200" b="0"/>
            </a:pPr>
            <a:endParaRPr lang="en-US"/>
          </a:p>
        </c:txPr>
        <c:crossAx val="-2099165432"/>
        <c:crosses val="autoZero"/>
        <c:crossBetween val="between"/>
        <c:majorUnit val="0.1"/>
        <c:minorUnit val="0.02"/>
      </c:valAx>
    </c:plotArea>
    <c:legend>
      <c:legendPos val="r"/>
      <c:layout>
        <c:manualLayout>
          <c:xMode val="edge"/>
          <c:yMode val="edge"/>
          <c:x val="0.918355667010971"/>
          <c:y val="0.202244119552127"/>
          <c:w val="0.063734779597451"/>
          <c:h val="0.165494760344177"/>
        </c:manualLayout>
      </c:layout>
      <c:overlay val="0"/>
      <c:spPr>
        <a:solidFill>
          <a:schemeClr val="bg1"/>
        </a:solidFill>
        <a:scene3d>
          <a:camera prst="orthographicFront"/>
          <a:lightRig rig="threePt" dir="t"/>
        </a:scene3d>
        <a:sp3d>
          <a:bevelT w="190500" h="38100"/>
        </a:sp3d>
      </c:spPr>
      <c:txPr>
        <a:bodyPr/>
        <a:lstStyle/>
        <a:p>
          <a:pPr>
            <a:defRPr sz="1200"/>
          </a:pPr>
          <a:endParaRPr lang="en-US"/>
        </a:p>
      </c:txPr>
    </c:legend>
    <c:plotVisOnly val="1"/>
    <c:dispBlanksAs val="gap"/>
    <c:showDLblsOverMax val="0"/>
  </c:chart>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950969202244215"/>
          <c:y val="0.0327358283401826"/>
          <c:w val="0.89660545086466"/>
          <c:h val="0.798714636951011"/>
        </c:manualLayout>
      </c:layout>
      <c:barChart>
        <c:barDir val="col"/>
        <c:grouping val="clustered"/>
        <c:varyColors val="0"/>
        <c:ser>
          <c:idx val="0"/>
          <c:order val="0"/>
          <c:tx>
            <c:strRef>
              <c:f>'FPGA Bug Escapes'!$C$10</c:f>
              <c:strCache>
                <c:ptCount val="1"/>
                <c:pt idx="0">
                  <c:v>2016</c:v>
                </c:pt>
              </c:strCache>
            </c:strRef>
          </c:tx>
          <c:spPr>
            <a:solidFill>
              <a:srgbClr val="C00000"/>
            </a:solidFill>
            <a:effectLst>
              <a:outerShdw blurRad="50800" dist="38100" dir="2700000" algn="tl" rotWithShape="0">
                <a:prstClr val="black">
                  <a:alpha val="40000"/>
                </a:prstClr>
              </a:outerShdw>
            </a:effectLst>
            <a:scene3d>
              <a:camera prst="orthographicFront"/>
              <a:lightRig rig="balanced" dir="t">
                <a:rot lat="0" lon="0" rev="8700000"/>
              </a:lightRig>
            </a:scene3d>
            <a:sp3d>
              <a:bevelT w="190500" h="38100"/>
            </a:sp3d>
          </c:spPr>
          <c:invertIfNegative val="0"/>
          <c:dPt>
            <c:idx val="0"/>
            <c:invertIfNegative val="0"/>
            <c:bubble3D val="0"/>
            <c:spPr>
              <a:solidFill>
                <a:srgbClr val="00FF00"/>
              </a:solidFill>
              <a:effectLst>
                <a:outerShdw blurRad="50800" dist="38100" dir="2700000" algn="tl" rotWithShape="0">
                  <a:prstClr val="black">
                    <a:alpha val="40000"/>
                  </a:prstClr>
                </a:outerShdw>
              </a:effectLst>
              <a:scene3d>
                <a:camera prst="orthographicFront"/>
                <a:lightRig rig="balanced" dir="t">
                  <a:rot lat="0" lon="0" rev="8700000"/>
                </a:lightRig>
              </a:scene3d>
              <a:sp3d>
                <a:bevelT w="190500" h="38100"/>
              </a:sp3d>
            </c:spPr>
          </c:dPt>
          <c:cat>
            <c:strRef>
              <c:f>'FPGA Bug Escapes'!$D$9:$J$9</c:f>
              <c:strCache>
                <c:ptCount val="7"/>
                <c:pt idx="0">
                  <c:v>0</c:v>
                </c:pt>
                <c:pt idx="1">
                  <c:v>1</c:v>
                </c:pt>
                <c:pt idx="2">
                  <c:v>2</c:v>
                </c:pt>
                <c:pt idx="3">
                  <c:v>3</c:v>
                </c:pt>
                <c:pt idx="4">
                  <c:v>4</c:v>
                </c:pt>
                <c:pt idx="5">
                  <c:v>5</c:v>
                </c:pt>
                <c:pt idx="6">
                  <c:v>6 or More</c:v>
                </c:pt>
              </c:strCache>
            </c:strRef>
          </c:cat>
          <c:val>
            <c:numRef>
              <c:f>'FPGA Bug Escapes'!$D$10:$J$10</c:f>
              <c:numCache>
                <c:formatCode>0%</c:formatCode>
                <c:ptCount val="7"/>
                <c:pt idx="0">
                  <c:v>0.221</c:v>
                </c:pt>
                <c:pt idx="1">
                  <c:v>0.316</c:v>
                </c:pt>
                <c:pt idx="2">
                  <c:v>0.262</c:v>
                </c:pt>
                <c:pt idx="3">
                  <c:v>0.102</c:v>
                </c:pt>
                <c:pt idx="4">
                  <c:v>0.02</c:v>
                </c:pt>
                <c:pt idx="5">
                  <c:v>0.012</c:v>
                </c:pt>
                <c:pt idx="6">
                  <c:v>0.066</c:v>
                </c:pt>
              </c:numCache>
            </c:numRef>
          </c:val>
        </c:ser>
        <c:dLbls>
          <c:showLegendKey val="0"/>
          <c:showVal val="0"/>
          <c:showCatName val="0"/>
          <c:showSerName val="0"/>
          <c:showPercent val="0"/>
          <c:showBubbleSize val="0"/>
        </c:dLbls>
        <c:gapWidth val="62"/>
        <c:axId val="-2099051112"/>
        <c:axId val="-2099063576"/>
      </c:barChart>
      <c:catAx>
        <c:axId val="-2099051112"/>
        <c:scaling>
          <c:orientation val="minMax"/>
        </c:scaling>
        <c:delete val="0"/>
        <c:axPos val="b"/>
        <c:title>
          <c:tx>
            <c:rich>
              <a:bodyPr/>
              <a:lstStyle/>
              <a:p>
                <a:pPr>
                  <a:defRPr sz="1400"/>
                </a:pPr>
                <a:r>
                  <a:rPr lang="en-US" sz="1400" dirty="0"/>
                  <a:t>2016 FPGA Non-Trivial</a:t>
                </a:r>
                <a:r>
                  <a:rPr lang="en-US" sz="1400" baseline="0" dirty="0"/>
                  <a:t> Bug Escapes to Production</a:t>
                </a:r>
                <a:endParaRPr lang="en-US" sz="1400" dirty="0"/>
              </a:p>
            </c:rich>
          </c:tx>
          <c:layout>
            <c:manualLayout>
              <c:xMode val="edge"/>
              <c:yMode val="edge"/>
              <c:x val="0.284806070151656"/>
              <c:y val="0.936769438956056"/>
            </c:manualLayout>
          </c:layout>
          <c:overlay val="0"/>
        </c:title>
        <c:majorTickMark val="out"/>
        <c:minorTickMark val="none"/>
        <c:tickLblPos val="nextTo"/>
        <c:txPr>
          <a:bodyPr/>
          <a:lstStyle/>
          <a:p>
            <a:pPr>
              <a:defRPr sz="1400" b="1"/>
            </a:pPr>
            <a:endParaRPr lang="en-US"/>
          </a:p>
        </c:txPr>
        <c:crossAx val="-2099063576"/>
        <c:crosses val="autoZero"/>
        <c:auto val="1"/>
        <c:lblAlgn val="ctr"/>
        <c:lblOffset val="100"/>
        <c:noMultiLvlLbl val="0"/>
      </c:catAx>
      <c:valAx>
        <c:axId val="-2099063576"/>
        <c:scaling>
          <c:orientation val="minMax"/>
        </c:scaling>
        <c:delete val="0"/>
        <c:axPos val="l"/>
        <c:majorGridlines>
          <c:spPr>
            <a:ln>
              <a:solidFill>
                <a:schemeClr val="bg1">
                  <a:lumMod val="75000"/>
                </a:schemeClr>
              </a:solidFill>
            </a:ln>
          </c:spPr>
        </c:majorGridlines>
        <c:title>
          <c:tx>
            <c:rich>
              <a:bodyPr rot="-5400000" vert="horz"/>
              <a:lstStyle/>
              <a:p>
                <a:pPr>
                  <a:defRPr sz="1200"/>
                </a:pPr>
                <a:r>
                  <a:rPr lang="en-US" sz="1200" dirty="0"/>
                  <a:t>Design Projects</a:t>
                </a:r>
              </a:p>
            </c:rich>
          </c:tx>
          <c:layout>
            <c:manualLayout>
              <c:xMode val="edge"/>
              <c:yMode val="edge"/>
              <c:x val="0.00764525976225449"/>
              <c:y val="0.316120748068197"/>
            </c:manualLayout>
          </c:layout>
          <c:overlay val="0"/>
        </c:title>
        <c:numFmt formatCode="0%" sourceLinked="1"/>
        <c:majorTickMark val="out"/>
        <c:minorTickMark val="none"/>
        <c:tickLblPos val="nextTo"/>
        <c:spPr>
          <a:ln>
            <a:noFill/>
          </a:ln>
        </c:spPr>
        <c:txPr>
          <a:bodyPr/>
          <a:lstStyle/>
          <a:p>
            <a:pPr>
              <a:defRPr sz="1200" b="1"/>
            </a:pPr>
            <a:endParaRPr lang="en-US"/>
          </a:p>
        </c:txPr>
        <c:crossAx val="-2099051112"/>
        <c:crosses val="autoZero"/>
        <c:crossBetween val="between"/>
      </c:valAx>
    </c:plotArea>
    <c:plotVisOnly val="1"/>
    <c:dispBlanksAs val="gap"/>
    <c:showDLblsOverMax val="0"/>
  </c:chart>
  <c:externalData r:id="rId1">
    <c:autoUpdate val="0"/>
  </c:externalData>
  <c:userShapes r:id="rId2"/>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50969202244215"/>
          <c:y val="0.0327358283401826"/>
          <c:w val="0.883427414673369"/>
          <c:h val="0.718030136671163"/>
        </c:manualLayout>
      </c:layout>
      <c:barChart>
        <c:barDir val="col"/>
        <c:grouping val="clustered"/>
        <c:varyColors val="0"/>
        <c:ser>
          <c:idx val="0"/>
          <c:order val="0"/>
          <c:tx>
            <c:strRef>
              <c:f>'ASIC-IC Spins'!$L$18</c:f>
              <c:strCache>
                <c:ptCount val="1"/>
                <c:pt idx="0">
                  <c:v>Safety Critical Design</c:v>
                </c:pt>
              </c:strCache>
            </c:strRef>
          </c:tx>
          <c:spPr>
            <a:solidFill>
              <a:srgbClr val="00FF00"/>
            </a:solidFill>
            <a:scene3d>
              <a:camera prst="orthographicFront"/>
              <a:lightRig rig="threePt" dir="t"/>
            </a:scene3d>
            <a:sp3d>
              <a:bevelT/>
              <a:bevelB/>
            </a:sp3d>
          </c:spPr>
          <c:invertIfNegative val="0"/>
          <c:cat>
            <c:strRef>
              <c:f>'ASIC-IC Spins'!$M$17:$S$17</c:f>
              <c:strCache>
                <c:ptCount val="7"/>
                <c:pt idx="0">
                  <c:v>1 (FIRST SILICON SUCCESS)</c:v>
                </c:pt>
                <c:pt idx="1">
                  <c:v>2</c:v>
                </c:pt>
                <c:pt idx="2">
                  <c:v>3</c:v>
                </c:pt>
                <c:pt idx="3">
                  <c:v>4</c:v>
                </c:pt>
                <c:pt idx="4">
                  <c:v>5</c:v>
                </c:pt>
                <c:pt idx="5">
                  <c:v>6</c:v>
                </c:pt>
                <c:pt idx="6">
                  <c:v>7 SPINS or MORE</c:v>
                </c:pt>
              </c:strCache>
            </c:strRef>
          </c:cat>
          <c:val>
            <c:numRef>
              <c:f>'ASIC-IC Spins'!$M$18:$S$18</c:f>
              <c:numCache>
                <c:formatCode>0%</c:formatCode>
                <c:ptCount val="7"/>
                <c:pt idx="0">
                  <c:v>0.276</c:v>
                </c:pt>
                <c:pt idx="1">
                  <c:v>0.383</c:v>
                </c:pt>
                <c:pt idx="2">
                  <c:v>0.184</c:v>
                </c:pt>
                <c:pt idx="3">
                  <c:v>0.077</c:v>
                </c:pt>
                <c:pt idx="4">
                  <c:v>0.031</c:v>
                </c:pt>
                <c:pt idx="5">
                  <c:v>0.01</c:v>
                </c:pt>
                <c:pt idx="6">
                  <c:v>0.041</c:v>
                </c:pt>
              </c:numCache>
            </c:numRef>
          </c:val>
        </c:ser>
        <c:ser>
          <c:idx val="2"/>
          <c:order val="1"/>
          <c:tx>
            <c:strRef>
              <c:f>'ASIC-IC Spins'!$L$19</c:f>
              <c:strCache>
                <c:ptCount val="1"/>
                <c:pt idx="0">
                  <c:v>Not Safety Critical Design</c:v>
                </c:pt>
              </c:strCache>
            </c:strRef>
          </c:tx>
          <c:spPr>
            <a:solidFill>
              <a:schemeClr val="accent1"/>
            </a:solidFill>
            <a:scene3d>
              <a:camera prst="orthographicFront"/>
              <a:lightRig rig="threePt" dir="t"/>
            </a:scene3d>
            <a:sp3d>
              <a:bevelT/>
              <a:bevelB/>
            </a:sp3d>
          </c:spPr>
          <c:invertIfNegative val="0"/>
          <c:cat>
            <c:strRef>
              <c:f>'ASIC-IC Spins'!$M$17:$S$17</c:f>
              <c:strCache>
                <c:ptCount val="7"/>
                <c:pt idx="0">
                  <c:v>1 (FIRST SILICON SUCCESS)</c:v>
                </c:pt>
                <c:pt idx="1">
                  <c:v>2</c:v>
                </c:pt>
                <c:pt idx="2">
                  <c:v>3</c:v>
                </c:pt>
                <c:pt idx="3">
                  <c:v>4</c:v>
                </c:pt>
                <c:pt idx="4">
                  <c:v>5</c:v>
                </c:pt>
                <c:pt idx="5">
                  <c:v>6</c:v>
                </c:pt>
                <c:pt idx="6">
                  <c:v>7 SPINS or MORE</c:v>
                </c:pt>
              </c:strCache>
            </c:strRef>
          </c:cat>
          <c:val>
            <c:numRef>
              <c:f>'ASIC-IC Spins'!$M$19:$S$19</c:f>
              <c:numCache>
                <c:formatCode>0%</c:formatCode>
                <c:ptCount val="7"/>
                <c:pt idx="0">
                  <c:v>0.371</c:v>
                </c:pt>
                <c:pt idx="1">
                  <c:v>0.389</c:v>
                </c:pt>
                <c:pt idx="2">
                  <c:v>0.17</c:v>
                </c:pt>
                <c:pt idx="3">
                  <c:v>0.022</c:v>
                </c:pt>
                <c:pt idx="4">
                  <c:v>0.031</c:v>
                </c:pt>
                <c:pt idx="5">
                  <c:v>0.004</c:v>
                </c:pt>
                <c:pt idx="6">
                  <c:v>0.013</c:v>
                </c:pt>
              </c:numCache>
            </c:numRef>
          </c:val>
        </c:ser>
        <c:dLbls>
          <c:showLegendKey val="0"/>
          <c:showVal val="0"/>
          <c:showCatName val="0"/>
          <c:showSerName val="0"/>
          <c:showPercent val="0"/>
          <c:showBubbleSize val="0"/>
        </c:dLbls>
        <c:gapWidth val="150"/>
        <c:axId val="-2097757192"/>
        <c:axId val="-2097554008"/>
      </c:barChart>
      <c:catAx>
        <c:axId val="-2097757192"/>
        <c:scaling>
          <c:orientation val="minMax"/>
        </c:scaling>
        <c:delete val="0"/>
        <c:axPos val="b"/>
        <c:title>
          <c:tx>
            <c:rich>
              <a:bodyPr/>
              <a:lstStyle/>
              <a:p>
                <a:pPr>
                  <a:defRPr sz="1400"/>
                </a:pPr>
                <a:r>
                  <a:rPr lang="en-US" sz="1400"/>
                  <a:t>Number of Required Spins</a:t>
                </a:r>
              </a:p>
            </c:rich>
          </c:tx>
          <c:layout>
            <c:manualLayout>
              <c:xMode val="edge"/>
              <c:yMode val="edge"/>
              <c:x val="0.371226233512497"/>
              <c:y val="0.858841397835105"/>
            </c:manualLayout>
          </c:layout>
          <c:overlay val="0"/>
        </c:title>
        <c:majorTickMark val="out"/>
        <c:minorTickMark val="none"/>
        <c:tickLblPos val="nextTo"/>
        <c:txPr>
          <a:bodyPr/>
          <a:lstStyle/>
          <a:p>
            <a:pPr>
              <a:defRPr sz="1400" b="1"/>
            </a:pPr>
            <a:endParaRPr lang="en-US"/>
          </a:p>
        </c:txPr>
        <c:crossAx val="-2097554008"/>
        <c:crosses val="autoZero"/>
        <c:auto val="1"/>
        <c:lblAlgn val="ctr"/>
        <c:lblOffset val="100"/>
        <c:noMultiLvlLbl val="0"/>
      </c:catAx>
      <c:valAx>
        <c:axId val="-2097554008"/>
        <c:scaling>
          <c:orientation val="minMax"/>
          <c:max val="0.4"/>
          <c:min val="0.0"/>
        </c:scaling>
        <c:delete val="0"/>
        <c:axPos val="l"/>
        <c:majorGridlines>
          <c:spPr>
            <a:ln>
              <a:solidFill>
                <a:schemeClr val="bg1">
                  <a:lumMod val="75000"/>
                </a:schemeClr>
              </a:solidFill>
            </a:ln>
          </c:spPr>
        </c:majorGridlines>
        <c:title>
          <c:tx>
            <c:rich>
              <a:bodyPr rot="-5400000" vert="horz"/>
              <a:lstStyle/>
              <a:p>
                <a:pPr>
                  <a:defRPr sz="1200"/>
                </a:pPr>
                <a:r>
                  <a:rPr lang="en-US" sz="1600"/>
                  <a:t>Design Projects</a:t>
                </a:r>
              </a:p>
            </c:rich>
          </c:tx>
          <c:layout>
            <c:manualLayout>
              <c:xMode val="edge"/>
              <c:yMode val="edge"/>
              <c:x val="0.00764525993883792"/>
              <c:y val="0.237301920925223"/>
            </c:manualLayout>
          </c:layout>
          <c:overlay val="0"/>
        </c:title>
        <c:numFmt formatCode="0%" sourceLinked="1"/>
        <c:majorTickMark val="out"/>
        <c:minorTickMark val="none"/>
        <c:tickLblPos val="nextTo"/>
        <c:spPr>
          <a:ln>
            <a:noFill/>
          </a:ln>
        </c:spPr>
        <c:txPr>
          <a:bodyPr/>
          <a:lstStyle/>
          <a:p>
            <a:pPr>
              <a:defRPr sz="1200" b="0"/>
            </a:pPr>
            <a:endParaRPr lang="en-US"/>
          </a:p>
        </c:txPr>
        <c:crossAx val="-2097757192"/>
        <c:crosses val="autoZero"/>
        <c:crossBetween val="between"/>
        <c:majorUnit val="0.1"/>
        <c:minorUnit val="0.01"/>
      </c:valAx>
    </c:plotArea>
    <c:legend>
      <c:legendPos val="r"/>
      <c:layout>
        <c:manualLayout>
          <c:xMode val="edge"/>
          <c:yMode val="edge"/>
          <c:x val="0.638024900748215"/>
          <c:y val="0.350241247992837"/>
          <c:w val="0.342597873360119"/>
          <c:h val="0.165494760344177"/>
        </c:manualLayout>
      </c:layout>
      <c:overlay val="0"/>
      <c:spPr>
        <a:solidFill>
          <a:schemeClr val="bg1"/>
        </a:solidFill>
        <a:scene3d>
          <a:camera prst="orthographicFront"/>
          <a:lightRig rig="threePt" dir="t"/>
        </a:scene3d>
        <a:sp3d>
          <a:bevelT w="190500" h="38100"/>
        </a:sp3d>
      </c:spPr>
      <c:txPr>
        <a:bodyPr/>
        <a:lstStyle/>
        <a:p>
          <a:pPr>
            <a:defRPr sz="1600" b="1"/>
          </a:pPr>
          <a:endParaRPr lang="en-US"/>
        </a:p>
      </c:txPr>
    </c:legend>
    <c:plotVisOnly val="1"/>
    <c:dispBlanksAs val="gap"/>
    <c:showDLblsOverMax val="0"/>
  </c:chart>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Percentage</a:t>
            </a:r>
            <a:r>
              <a:rPr lang="en-US" baseline="0" dirty="0"/>
              <a:t> of FPGA Projects Working on Safety Critical Designs with </a:t>
            </a:r>
            <a:r>
              <a:rPr lang="en-US" baseline="0" dirty="0" smtClean="0"/>
              <a:t>Non-trivial Bug </a:t>
            </a:r>
            <a:r>
              <a:rPr lang="en-US" baseline="0" dirty="0"/>
              <a:t>Escapes </a:t>
            </a:r>
            <a:r>
              <a:rPr lang="en-US" baseline="0" dirty="0" smtClean="0"/>
              <a:t>into </a:t>
            </a:r>
            <a:r>
              <a:rPr lang="en-US" baseline="0" dirty="0"/>
              <a:t>Production</a:t>
            </a:r>
            <a:endParaRPr lang="en-US" dirty="0"/>
          </a:p>
        </c:rich>
      </c:tx>
      <c:layout>
        <c:manualLayout>
          <c:xMode val="edge"/>
          <c:yMode val="edge"/>
          <c:x val="0.184586010126248"/>
          <c:y val="0.0645721601834459"/>
        </c:manualLayout>
      </c:layout>
      <c:overlay val="0"/>
    </c:title>
    <c:autoTitleDeleted val="0"/>
    <c:view3D>
      <c:rotX val="30"/>
      <c:rotY val="30"/>
      <c:rAngAx val="0"/>
      <c:perspective val="30"/>
    </c:view3D>
    <c:floor>
      <c:thickness val="0"/>
    </c:floor>
    <c:sideWall>
      <c:thickness val="0"/>
    </c:sideWall>
    <c:backWall>
      <c:thickness val="0"/>
    </c:backWall>
    <c:plotArea>
      <c:layout>
        <c:manualLayout>
          <c:layoutTarget val="inner"/>
          <c:xMode val="edge"/>
          <c:yMode val="edge"/>
          <c:x val="0.0612999112361064"/>
          <c:y val="0.136067680432316"/>
          <c:w val="0.559383229344863"/>
          <c:h val="0.702864644261679"/>
        </c:manualLayout>
      </c:layout>
      <c:pie3DChart>
        <c:varyColors val="1"/>
        <c:ser>
          <c:idx val="0"/>
          <c:order val="0"/>
          <c:tx>
            <c:strRef>
              <c:f>'FPGA Safety Critical'!$B$7</c:f>
              <c:strCache>
                <c:ptCount val="1"/>
                <c:pt idx="0">
                  <c:v>2016</c:v>
                </c:pt>
              </c:strCache>
            </c:strRef>
          </c:tx>
          <c:spPr>
            <a:effectLst>
              <a:outerShdw blurRad="228600" dist="368300" algn="ctr" rotWithShape="0">
                <a:srgbClr val="000000">
                  <a:alpha val="43137"/>
                </a:srgbClr>
              </a:outerShdw>
            </a:effectLst>
          </c:spPr>
          <c:explosion val="15"/>
          <c:dPt>
            <c:idx val="0"/>
            <c:bubble3D val="0"/>
            <c:spPr>
              <a:solidFill>
                <a:srgbClr val="00FF00"/>
              </a:solidFill>
              <a:effectLst>
                <a:outerShdw blurRad="228600" dist="368300" algn="ctr" rotWithShape="0">
                  <a:srgbClr val="000000">
                    <a:alpha val="43137"/>
                  </a:srgbClr>
                </a:outerShdw>
              </a:effectLst>
            </c:spPr>
          </c:dPt>
          <c:dLbls>
            <c:dLbl>
              <c:idx val="0"/>
              <c:spPr/>
              <c:txPr>
                <a:bodyPr/>
                <a:lstStyle/>
                <a:p>
                  <a:pPr>
                    <a:defRPr sz="2800" b="1">
                      <a:solidFill>
                        <a:sysClr val="windowText" lastClr="000000"/>
                      </a:solidFill>
                      <a:effectLst/>
                    </a:defRPr>
                  </a:pPr>
                  <a:endParaRPr lang="en-US"/>
                </a:p>
              </c:txPr>
              <c:showLegendKey val="0"/>
              <c:showVal val="1"/>
              <c:showCatName val="0"/>
              <c:showSerName val="0"/>
              <c:showPercent val="0"/>
              <c:showBubbleSize val="0"/>
            </c:dLbl>
            <c:txPr>
              <a:bodyPr/>
              <a:lstStyle/>
              <a:p>
                <a:pPr>
                  <a:defRPr sz="2800" b="1">
                    <a:solidFill>
                      <a:schemeClr val="bg1"/>
                    </a:solidFill>
                    <a:effectLst>
                      <a:outerShdw blurRad="38100" dist="38100" dir="2700000" algn="tl">
                        <a:srgbClr val="000000">
                          <a:alpha val="43137"/>
                        </a:srgbClr>
                      </a:outerShdw>
                    </a:effectLst>
                  </a:defRPr>
                </a:pPr>
                <a:endParaRPr lang="en-US"/>
              </a:p>
            </c:txPr>
            <c:showLegendKey val="0"/>
            <c:showVal val="1"/>
            <c:showCatName val="0"/>
            <c:showSerName val="0"/>
            <c:showPercent val="0"/>
            <c:showBubbleSize val="0"/>
            <c:showLeaderLines val="1"/>
          </c:dLbls>
          <c:cat>
            <c:strRef>
              <c:f>'FPGA Safety Critical'!$C$6:$D$6</c:f>
              <c:strCache>
                <c:ptCount val="2"/>
                <c:pt idx="0">
                  <c:v>No Bug Escapes to Production</c:v>
                </c:pt>
                <c:pt idx="1">
                  <c:v>Bug Escapes to Production</c:v>
                </c:pt>
              </c:strCache>
            </c:strRef>
          </c:cat>
          <c:val>
            <c:numRef>
              <c:f>'FPGA Safety Critical'!$C$7:$D$7</c:f>
              <c:numCache>
                <c:formatCode>0%</c:formatCode>
                <c:ptCount val="2"/>
                <c:pt idx="0">
                  <c:v>0.25</c:v>
                </c:pt>
                <c:pt idx="1">
                  <c:v>0.75</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63168520374174"/>
          <c:y val="0.388520466592752"/>
          <c:w val="0.3595247948373"/>
          <c:h val="0.102926180229416"/>
        </c:manualLayout>
      </c:layout>
      <c:overlay val="0"/>
      <c:txPr>
        <a:bodyPr/>
        <a:lstStyle/>
        <a:p>
          <a:pPr>
            <a:defRPr sz="1600"/>
          </a:pPr>
          <a:endParaRPr lang="en-US"/>
        </a:p>
      </c:txPr>
    </c:legend>
    <c:plotVisOnly val="1"/>
    <c:dispBlanksAs val="gap"/>
    <c:showDLblsOverMax val="0"/>
  </c:chart>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00283866057653"/>
          <c:y val="0.0271026742296666"/>
          <c:w val="0.895910840267436"/>
          <c:h val="0.662225946336063"/>
        </c:manualLayout>
      </c:layout>
      <c:barChart>
        <c:barDir val="col"/>
        <c:grouping val="clustered"/>
        <c:varyColors val="0"/>
        <c:ser>
          <c:idx val="2"/>
          <c:order val="0"/>
          <c:tx>
            <c:strRef>
              <c:f>'ASIC-IC Faults'!$C$24</c:f>
              <c:strCache>
                <c:ptCount val="1"/>
                <c:pt idx="0">
                  <c:v>2012</c:v>
                </c:pt>
              </c:strCache>
            </c:strRef>
          </c:tx>
          <c:spPr>
            <a:solidFill>
              <a:schemeClr val="accent1"/>
            </a:solidFill>
            <a:scene3d>
              <a:camera prst="orthographicFront"/>
              <a:lightRig rig="threePt" dir="t"/>
            </a:scene3d>
            <a:sp3d>
              <a:bevelT/>
              <a:bevelB/>
            </a:sp3d>
          </c:spPr>
          <c:invertIfNegative val="0"/>
          <c:cat>
            <c:strRef>
              <c:f>'ASIC-IC Faults'!$D$21:$O$21</c:f>
              <c:strCache>
                <c:ptCount val="12"/>
                <c:pt idx="0">
                  <c:v>LOGIC OR FUNCTIONAL</c:v>
                </c:pt>
                <c:pt idx="1">
                  <c:v>CLOCKING</c:v>
                </c:pt>
                <c:pt idx="2">
                  <c:v>TUNING ANALOG CIRCUIT</c:v>
                </c:pt>
                <c:pt idx="3">
                  <c:v>CROSSTALK</c:v>
                </c:pt>
                <c:pt idx="4">
                  <c:v>POWER CONSUMPTION</c:v>
                </c:pt>
                <c:pt idx="5">
                  <c:v>MIXED-SIGNAL INTERFACE</c:v>
                </c:pt>
                <c:pt idx="6">
                  <c:v>YIELD OR RELIABILITY</c:v>
                </c:pt>
                <c:pt idx="7">
                  <c:v>TIMING – PATH TOO SLOW</c:v>
                </c:pt>
                <c:pt idx="8">
                  <c:v>FIRMWARE</c:v>
                </c:pt>
                <c:pt idx="9">
                  <c:v>TIMING – PATH TOO FAST</c:v>
                </c:pt>
                <c:pt idx="10">
                  <c:v>IR DROPS</c:v>
                </c:pt>
                <c:pt idx="11">
                  <c:v>OTHER</c:v>
                </c:pt>
              </c:strCache>
            </c:strRef>
          </c:cat>
          <c:val>
            <c:numRef>
              <c:f>'ASIC-IC Faults'!$D$24:$O$24</c:f>
              <c:numCache>
                <c:formatCode>0%</c:formatCode>
                <c:ptCount val="12"/>
                <c:pt idx="0">
                  <c:v>0.492462311557789</c:v>
                </c:pt>
                <c:pt idx="1">
                  <c:v>0.331658291457286</c:v>
                </c:pt>
                <c:pt idx="2">
                  <c:v>0.206030150753769</c:v>
                </c:pt>
                <c:pt idx="3">
                  <c:v>0.251256281407035</c:v>
                </c:pt>
                <c:pt idx="4">
                  <c:v>0.226130653266332</c:v>
                </c:pt>
                <c:pt idx="5">
                  <c:v>0.256281407035176</c:v>
                </c:pt>
                <c:pt idx="6">
                  <c:v>0.190954773869347</c:v>
                </c:pt>
                <c:pt idx="7">
                  <c:v>0.0804020100502512</c:v>
                </c:pt>
                <c:pt idx="8">
                  <c:v>0.135678391959799</c:v>
                </c:pt>
                <c:pt idx="9">
                  <c:v>0.147</c:v>
                </c:pt>
                <c:pt idx="10">
                  <c:v>0.100502512562814</c:v>
                </c:pt>
                <c:pt idx="11">
                  <c:v>0.0351758793969849</c:v>
                </c:pt>
              </c:numCache>
            </c:numRef>
          </c:val>
        </c:ser>
        <c:ser>
          <c:idx val="3"/>
          <c:order val="1"/>
          <c:tx>
            <c:strRef>
              <c:f>'ASIC-IC Faults'!$C$25</c:f>
              <c:strCache>
                <c:ptCount val="1"/>
                <c:pt idx="0">
                  <c:v>2014</c:v>
                </c:pt>
              </c:strCache>
            </c:strRef>
          </c:tx>
          <c:spPr>
            <a:solidFill>
              <a:srgbClr val="00FF00"/>
            </a:solidFill>
            <a:scene3d>
              <a:camera prst="orthographicFront"/>
              <a:lightRig rig="threePt" dir="t"/>
            </a:scene3d>
            <a:sp3d>
              <a:bevelT/>
              <a:bevelB/>
            </a:sp3d>
          </c:spPr>
          <c:invertIfNegative val="0"/>
          <c:cat>
            <c:strRef>
              <c:f>'ASIC-IC Faults'!$D$21:$O$21</c:f>
              <c:strCache>
                <c:ptCount val="12"/>
                <c:pt idx="0">
                  <c:v>LOGIC OR FUNCTIONAL</c:v>
                </c:pt>
                <c:pt idx="1">
                  <c:v>CLOCKING</c:v>
                </c:pt>
                <c:pt idx="2">
                  <c:v>TUNING ANALOG CIRCUIT</c:v>
                </c:pt>
                <c:pt idx="3">
                  <c:v>CROSSTALK</c:v>
                </c:pt>
                <c:pt idx="4">
                  <c:v>POWER CONSUMPTION</c:v>
                </c:pt>
                <c:pt idx="5">
                  <c:v>MIXED-SIGNAL INTERFACE</c:v>
                </c:pt>
                <c:pt idx="6">
                  <c:v>YIELD OR RELIABILITY</c:v>
                </c:pt>
                <c:pt idx="7">
                  <c:v>TIMING – PATH TOO SLOW</c:v>
                </c:pt>
                <c:pt idx="8">
                  <c:v>FIRMWARE</c:v>
                </c:pt>
                <c:pt idx="9">
                  <c:v>TIMING – PATH TOO FAST</c:v>
                </c:pt>
                <c:pt idx="10">
                  <c:v>IR DROPS</c:v>
                </c:pt>
                <c:pt idx="11">
                  <c:v>OTHER</c:v>
                </c:pt>
              </c:strCache>
            </c:strRef>
          </c:cat>
          <c:val>
            <c:numRef>
              <c:f>'ASIC-IC Faults'!$D$25:$O$25</c:f>
              <c:numCache>
                <c:formatCode>0%</c:formatCode>
                <c:ptCount val="12"/>
                <c:pt idx="0">
                  <c:v>0.495</c:v>
                </c:pt>
                <c:pt idx="1">
                  <c:v>0.274</c:v>
                </c:pt>
                <c:pt idx="2">
                  <c:v>0.205</c:v>
                </c:pt>
                <c:pt idx="3">
                  <c:v>0.161</c:v>
                </c:pt>
                <c:pt idx="4">
                  <c:v>0.227</c:v>
                </c:pt>
                <c:pt idx="5">
                  <c:v>0.16</c:v>
                </c:pt>
                <c:pt idx="6">
                  <c:v>0.187</c:v>
                </c:pt>
                <c:pt idx="7">
                  <c:v>0.118</c:v>
                </c:pt>
                <c:pt idx="8">
                  <c:v>0.118</c:v>
                </c:pt>
                <c:pt idx="9">
                  <c:v>0.125</c:v>
                </c:pt>
                <c:pt idx="10">
                  <c:v>0.099</c:v>
                </c:pt>
                <c:pt idx="11">
                  <c:v>0.059</c:v>
                </c:pt>
              </c:numCache>
            </c:numRef>
          </c:val>
        </c:ser>
        <c:ser>
          <c:idx val="4"/>
          <c:order val="2"/>
          <c:tx>
            <c:strRef>
              <c:f>'ASIC-IC Faults'!$C$26</c:f>
              <c:strCache>
                <c:ptCount val="1"/>
                <c:pt idx="0">
                  <c:v>2016</c:v>
                </c:pt>
              </c:strCache>
            </c:strRef>
          </c:tx>
          <c:spPr>
            <a:solidFill>
              <a:srgbClr val="002060"/>
            </a:solidFill>
            <a:scene3d>
              <a:camera prst="orthographicFront"/>
              <a:lightRig rig="threePt" dir="t"/>
            </a:scene3d>
            <a:sp3d>
              <a:bevelT w="190500" h="38100"/>
            </a:sp3d>
          </c:spPr>
          <c:invertIfNegative val="0"/>
          <c:cat>
            <c:strRef>
              <c:f>'ASIC-IC Faults'!$D$21:$O$21</c:f>
              <c:strCache>
                <c:ptCount val="12"/>
                <c:pt idx="0">
                  <c:v>LOGIC OR FUNCTIONAL</c:v>
                </c:pt>
                <c:pt idx="1">
                  <c:v>CLOCKING</c:v>
                </c:pt>
                <c:pt idx="2">
                  <c:v>TUNING ANALOG CIRCUIT</c:v>
                </c:pt>
                <c:pt idx="3">
                  <c:v>CROSSTALK</c:v>
                </c:pt>
                <c:pt idx="4">
                  <c:v>POWER CONSUMPTION</c:v>
                </c:pt>
                <c:pt idx="5">
                  <c:v>MIXED-SIGNAL INTERFACE</c:v>
                </c:pt>
                <c:pt idx="6">
                  <c:v>YIELD OR RELIABILITY</c:v>
                </c:pt>
                <c:pt idx="7">
                  <c:v>TIMING – PATH TOO SLOW</c:v>
                </c:pt>
                <c:pt idx="8">
                  <c:v>FIRMWARE</c:v>
                </c:pt>
                <c:pt idx="9">
                  <c:v>TIMING – PATH TOO FAST</c:v>
                </c:pt>
                <c:pt idx="10">
                  <c:v>IR DROPS</c:v>
                </c:pt>
                <c:pt idx="11">
                  <c:v>OTHER</c:v>
                </c:pt>
              </c:strCache>
            </c:strRef>
          </c:cat>
          <c:val>
            <c:numRef>
              <c:f>'ASIC-IC Faults'!$D$26:$O$26</c:f>
              <c:numCache>
                <c:formatCode>0%</c:formatCode>
                <c:ptCount val="12"/>
                <c:pt idx="0">
                  <c:v>0.478</c:v>
                </c:pt>
                <c:pt idx="1">
                  <c:v>0.253</c:v>
                </c:pt>
                <c:pt idx="2">
                  <c:v>0.215</c:v>
                </c:pt>
                <c:pt idx="3">
                  <c:v>0.172</c:v>
                </c:pt>
                <c:pt idx="4">
                  <c:v>0.339</c:v>
                </c:pt>
                <c:pt idx="5">
                  <c:v>0.161</c:v>
                </c:pt>
                <c:pt idx="6">
                  <c:v>0.183</c:v>
                </c:pt>
                <c:pt idx="7">
                  <c:v>0.097</c:v>
                </c:pt>
                <c:pt idx="8">
                  <c:v>0.134</c:v>
                </c:pt>
                <c:pt idx="9">
                  <c:v>0.124</c:v>
                </c:pt>
                <c:pt idx="10">
                  <c:v>0.14</c:v>
                </c:pt>
                <c:pt idx="11">
                  <c:v>0.054</c:v>
                </c:pt>
              </c:numCache>
            </c:numRef>
          </c:val>
        </c:ser>
        <c:dLbls>
          <c:showLegendKey val="0"/>
          <c:showVal val="0"/>
          <c:showCatName val="0"/>
          <c:showSerName val="0"/>
          <c:showPercent val="0"/>
          <c:showBubbleSize val="0"/>
        </c:dLbls>
        <c:gapWidth val="150"/>
        <c:axId val="-2087376824"/>
        <c:axId val="-2087395608"/>
      </c:barChart>
      <c:catAx>
        <c:axId val="-2087376824"/>
        <c:scaling>
          <c:orientation val="minMax"/>
        </c:scaling>
        <c:delete val="0"/>
        <c:axPos val="b"/>
        <c:title>
          <c:tx>
            <c:rich>
              <a:bodyPr/>
              <a:lstStyle/>
              <a:p>
                <a:pPr>
                  <a:defRPr sz="1400"/>
                </a:pPr>
                <a:r>
                  <a:rPr lang="en-US" sz="1400" dirty="0"/>
                  <a:t>Trends in Types of Flaws Resulting in Respins</a:t>
                </a:r>
              </a:p>
            </c:rich>
          </c:tx>
          <c:layout>
            <c:manualLayout>
              <c:xMode val="edge"/>
              <c:yMode val="edge"/>
              <c:x val="0.273743399390322"/>
              <c:y val="0.946103274999768"/>
            </c:manualLayout>
          </c:layout>
          <c:overlay val="0"/>
        </c:title>
        <c:majorTickMark val="out"/>
        <c:minorTickMark val="none"/>
        <c:tickLblPos val="nextTo"/>
        <c:txPr>
          <a:bodyPr/>
          <a:lstStyle/>
          <a:p>
            <a:pPr>
              <a:defRPr sz="700" b="1"/>
            </a:pPr>
            <a:endParaRPr lang="en-US"/>
          </a:p>
        </c:txPr>
        <c:crossAx val="-2087395608"/>
        <c:crosses val="autoZero"/>
        <c:auto val="1"/>
        <c:lblAlgn val="ctr"/>
        <c:lblOffset val="100"/>
        <c:noMultiLvlLbl val="0"/>
      </c:catAx>
      <c:valAx>
        <c:axId val="-2087395608"/>
        <c:scaling>
          <c:orientation val="minMax"/>
          <c:max val="0.5"/>
          <c:min val="0.0"/>
        </c:scaling>
        <c:delete val="0"/>
        <c:axPos val="l"/>
        <c:majorGridlines>
          <c:spPr>
            <a:ln>
              <a:solidFill>
                <a:schemeClr val="bg1">
                  <a:lumMod val="75000"/>
                </a:schemeClr>
              </a:solidFill>
            </a:ln>
          </c:spPr>
        </c:majorGridlines>
        <c:title>
          <c:tx>
            <c:rich>
              <a:bodyPr rot="-5400000" vert="horz"/>
              <a:lstStyle/>
              <a:p>
                <a:pPr>
                  <a:defRPr sz="1200"/>
                </a:pPr>
                <a:r>
                  <a:rPr lang="en-US" sz="1200" dirty="0"/>
                  <a:t>Design Projects</a:t>
                </a:r>
              </a:p>
            </c:rich>
          </c:tx>
          <c:layout>
            <c:manualLayout>
              <c:xMode val="edge"/>
              <c:yMode val="edge"/>
              <c:x val="0.00154496586304498"/>
              <c:y val="0.184830871164441"/>
            </c:manualLayout>
          </c:layout>
          <c:overlay val="0"/>
        </c:title>
        <c:numFmt formatCode="0%" sourceLinked="1"/>
        <c:majorTickMark val="out"/>
        <c:minorTickMark val="none"/>
        <c:tickLblPos val="nextTo"/>
        <c:spPr>
          <a:ln>
            <a:noFill/>
          </a:ln>
        </c:spPr>
        <c:txPr>
          <a:bodyPr/>
          <a:lstStyle/>
          <a:p>
            <a:pPr>
              <a:defRPr sz="1100" b="0"/>
            </a:pPr>
            <a:endParaRPr lang="en-US"/>
          </a:p>
        </c:txPr>
        <c:crossAx val="-2087376824"/>
        <c:crosses val="autoZero"/>
        <c:crossBetween val="between"/>
        <c:majorUnit val="0.1"/>
        <c:minorUnit val="0.02"/>
      </c:valAx>
    </c:plotArea>
    <c:legend>
      <c:legendPos val="r"/>
      <c:layout>
        <c:manualLayout>
          <c:xMode val="edge"/>
          <c:yMode val="edge"/>
          <c:x val="0.924067886847258"/>
          <c:y val="0.158151402890979"/>
          <c:w val="0.0637256937331953"/>
          <c:h val="0.165620862777873"/>
        </c:manualLayout>
      </c:layout>
      <c:overlay val="0"/>
      <c:spPr>
        <a:solidFill>
          <a:schemeClr val="bg1"/>
        </a:solidFill>
        <a:scene3d>
          <a:camera prst="orthographicFront"/>
          <a:lightRig rig="threePt" dir="t"/>
        </a:scene3d>
        <a:sp3d>
          <a:bevelT w="190500" h="38100"/>
        </a:sp3d>
      </c:spPr>
      <c:txPr>
        <a:bodyPr/>
        <a:lstStyle/>
        <a:p>
          <a:pPr>
            <a:defRPr sz="1200"/>
          </a:pPr>
          <a:endParaRPr lang="en-US"/>
        </a:p>
      </c:txPr>
    </c:legend>
    <c:plotVisOnly val="1"/>
    <c:dispBlanksAs val="gap"/>
    <c:showDLblsOverMax val="0"/>
  </c:chart>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40817493132854"/>
          <c:y val="0.0330651696140453"/>
          <c:w val="0.879365286771867"/>
          <c:h val="0.694885196821095"/>
        </c:manualLayout>
      </c:layout>
      <c:barChart>
        <c:barDir val="col"/>
        <c:grouping val="clustered"/>
        <c:varyColors val="0"/>
        <c:ser>
          <c:idx val="2"/>
          <c:order val="0"/>
          <c:tx>
            <c:strRef>
              <c:f>'ASIC-IC Cause Failure'!$C$23</c:f>
              <c:strCache>
                <c:ptCount val="1"/>
                <c:pt idx="0">
                  <c:v>2012</c:v>
                </c:pt>
              </c:strCache>
            </c:strRef>
          </c:tx>
          <c:spPr>
            <a:solidFill>
              <a:schemeClr val="accent1">
                <a:lumMod val="40000"/>
                <a:lumOff val="60000"/>
              </a:schemeClr>
            </a:solidFill>
            <a:scene3d>
              <a:camera prst="orthographicFront"/>
              <a:lightRig rig="balanced" dir="t">
                <a:rot lat="0" lon="0" rev="8700000"/>
              </a:lightRig>
            </a:scene3d>
            <a:sp3d>
              <a:bevelT w="190500" h="38100"/>
            </a:sp3d>
          </c:spPr>
          <c:invertIfNegative val="0"/>
          <c:cat>
            <c:strRef>
              <c:f>'ASIC-IC Cause Failure'!$D$21:$H$21</c:f>
              <c:strCache>
                <c:ptCount val="5"/>
                <c:pt idx="0">
                  <c:v>DESIGN ERROR</c:v>
                </c:pt>
                <c:pt idx="1">
                  <c:v>CHANGES IN SPECIFICATION</c:v>
                </c:pt>
                <c:pt idx="2">
                  <c:v>INCORRECT or INCOMPLETE SPECIFICATION</c:v>
                </c:pt>
                <c:pt idx="3">
                  <c:v>FLAW IN INTERNAL REUSED BLOCK, CELL, MEGACELL or IP</c:v>
                </c:pt>
                <c:pt idx="4">
                  <c:v>FLAW IN EXTERNAL IP BLOCK or TESTBENCH</c:v>
                </c:pt>
              </c:strCache>
            </c:strRef>
          </c:cat>
          <c:val>
            <c:numRef>
              <c:f>'ASIC-IC Cause Failure'!$D$23:$H$23</c:f>
              <c:numCache>
                <c:formatCode>0%</c:formatCode>
                <c:ptCount val="5"/>
                <c:pt idx="0">
                  <c:v>0.492462311557789</c:v>
                </c:pt>
                <c:pt idx="1">
                  <c:v>0.331658291457286</c:v>
                </c:pt>
                <c:pt idx="2">
                  <c:v>0.206030150753769</c:v>
                </c:pt>
                <c:pt idx="3">
                  <c:v>0.251256281407035</c:v>
                </c:pt>
                <c:pt idx="4">
                  <c:v>0.226130653266332</c:v>
                </c:pt>
              </c:numCache>
            </c:numRef>
          </c:val>
        </c:ser>
        <c:ser>
          <c:idx val="3"/>
          <c:order val="1"/>
          <c:tx>
            <c:strRef>
              <c:f>'ASIC-IC Cause Failure'!$C$24</c:f>
              <c:strCache>
                <c:ptCount val="1"/>
                <c:pt idx="0">
                  <c:v>2014</c:v>
                </c:pt>
              </c:strCache>
            </c:strRef>
          </c:tx>
          <c:spPr>
            <a:solidFill>
              <a:srgbClr val="00FF00"/>
            </a:solidFill>
            <a:scene3d>
              <a:camera prst="orthographicFront"/>
              <a:lightRig rig="balanced" dir="t">
                <a:rot lat="0" lon="0" rev="8700000"/>
              </a:lightRig>
            </a:scene3d>
            <a:sp3d>
              <a:bevelT w="190500" h="38100"/>
            </a:sp3d>
          </c:spPr>
          <c:invertIfNegative val="0"/>
          <c:cat>
            <c:strRef>
              <c:f>'ASIC-IC Cause Failure'!$D$21:$H$21</c:f>
              <c:strCache>
                <c:ptCount val="5"/>
                <c:pt idx="0">
                  <c:v>DESIGN ERROR</c:v>
                </c:pt>
                <c:pt idx="1">
                  <c:v>CHANGES IN SPECIFICATION</c:v>
                </c:pt>
                <c:pt idx="2">
                  <c:v>INCORRECT or INCOMPLETE SPECIFICATION</c:v>
                </c:pt>
                <c:pt idx="3">
                  <c:v>FLAW IN INTERNAL REUSED BLOCK, CELL, MEGACELL or IP</c:v>
                </c:pt>
                <c:pt idx="4">
                  <c:v>FLAW IN EXTERNAL IP BLOCK or TESTBENCH</c:v>
                </c:pt>
              </c:strCache>
            </c:strRef>
          </c:cat>
          <c:val>
            <c:numRef>
              <c:f>'ASIC-IC Cause Failure'!$D$24:$H$24</c:f>
              <c:numCache>
                <c:formatCode>0%</c:formatCode>
                <c:ptCount val="5"/>
                <c:pt idx="0">
                  <c:v>0.672</c:v>
                </c:pt>
                <c:pt idx="1">
                  <c:v>0.437</c:v>
                </c:pt>
                <c:pt idx="2">
                  <c:v>0.471</c:v>
                </c:pt>
                <c:pt idx="3">
                  <c:v>0.184</c:v>
                </c:pt>
                <c:pt idx="4">
                  <c:v>0.172</c:v>
                </c:pt>
              </c:numCache>
            </c:numRef>
          </c:val>
        </c:ser>
        <c:ser>
          <c:idx val="4"/>
          <c:order val="2"/>
          <c:tx>
            <c:strRef>
              <c:f>'ASIC-IC Cause Failure'!$C$25</c:f>
              <c:strCache>
                <c:ptCount val="1"/>
                <c:pt idx="0">
                  <c:v>2016</c:v>
                </c:pt>
              </c:strCache>
            </c:strRef>
          </c:tx>
          <c:spPr>
            <a:solidFill>
              <a:srgbClr val="002060"/>
            </a:solidFill>
            <a:scene3d>
              <a:camera prst="orthographicFront"/>
              <a:lightRig rig="threePt" dir="t"/>
            </a:scene3d>
            <a:sp3d>
              <a:bevelT w="190500" h="38100"/>
            </a:sp3d>
          </c:spPr>
          <c:invertIfNegative val="0"/>
          <c:cat>
            <c:strRef>
              <c:f>'ASIC-IC Cause Failure'!$D$21:$H$21</c:f>
              <c:strCache>
                <c:ptCount val="5"/>
                <c:pt idx="0">
                  <c:v>DESIGN ERROR</c:v>
                </c:pt>
                <c:pt idx="1">
                  <c:v>CHANGES IN SPECIFICATION</c:v>
                </c:pt>
                <c:pt idx="2">
                  <c:v>INCORRECT or INCOMPLETE SPECIFICATION</c:v>
                </c:pt>
                <c:pt idx="3">
                  <c:v>FLAW IN INTERNAL REUSED BLOCK, CELL, MEGACELL or IP</c:v>
                </c:pt>
                <c:pt idx="4">
                  <c:v>FLAW IN EXTERNAL IP BLOCK or TESTBENCH</c:v>
                </c:pt>
              </c:strCache>
            </c:strRef>
          </c:cat>
          <c:val>
            <c:numRef>
              <c:f>'ASIC-IC Cause Failure'!$D$25:$H$25</c:f>
              <c:numCache>
                <c:formatCode>0%</c:formatCode>
                <c:ptCount val="5"/>
                <c:pt idx="0">
                  <c:v>0.716</c:v>
                </c:pt>
                <c:pt idx="1">
                  <c:v>0.375</c:v>
                </c:pt>
                <c:pt idx="2">
                  <c:v>0.5</c:v>
                </c:pt>
                <c:pt idx="3">
                  <c:v>0.136</c:v>
                </c:pt>
                <c:pt idx="4">
                  <c:v>0.17</c:v>
                </c:pt>
              </c:numCache>
            </c:numRef>
          </c:val>
        </c:ser>
        <c:dLbls>
          <c:showLegendKey val="0"/>
          <c:showVal val="0"/>
          <c:showCatName val="0"/>
          <c:showSerName val="0"/>
          <c:showPercent val="0"/>
          <c:showBubbleSize val="0"/>
        </c:dLbls>
        <c:gapWidth val="150"/>
        <c:axId val="-2097637576"/>
        <c:axId val="-2099515864"/>
      </c:barChart>
      <c:catAx>
        <c:axId val="-2097637576"/>
        <c:scaling>
          <c:orientation val="minMax"/>
        </c:scaling>
        <c:delete val="0"/>
        <c:axPos val="b"/>
        <c:title>
          <c:tx>
            <c:rich>
              <a:bodyPr/>
              <a:lstStyle/>
              <a:p>
                <a:pPr>
                  <a:defRPr sz="1600"/>
                </a:pPr>
                <a:r>
                  <a:rPr lang="en-US" sz="1600" dirty="0"/>
                  <a:t>Root Cause of Functional Flaws</a:t>
                </a:r>
              </a:p>
            </c:rich>
          </c:tx>
          <c:layout>
            <c:manualLayout>
              <c:xMode val="edge"/>
              <c:yMode val="edge"/>
              <c:x val="0.341917574184166"/>
              <c:y val="0.926143512232136"/>
            </c:manualLayout>
          </c:layout>
          <c:overlay val="0"/>
        </c:title>
        <c:majorTickMark val="out"/>
        <c:minorTickMark val="none"/>
        <c:tickLblPos val="nextTo"/>
        <c:txPr>
          <a:bodyPr/>
          <a:lstStyle/>
          <a:p>
            <a:pPr>
              <a:defRPr b="0"/>
            </a:pPr>
            <a:endParaRPr lang="en-US"/>
          </a:p>
        </c:txPr>
        <c:crossAx val="-2099515864"/>
        <c:crosses val="autoZero"/>
        <c:auto val="1"/>
        <c:lblAlgn val="ctr"/>
        <c:lblOffset val="100"/>
        <c:noMultiLvlLbl val="0"/>
      </c:catAx>
      <c:valAx>
        <c:axId val="-2099515864"/>
        <c:scaling>
          <c:orientation val="minMax"/>
        </c:scaling>
        <c:delete val="0"/>
        <c:axPos val="l"/>
        <c:majorGridlines>
          <c:spPr>
            <a:ln>
              <a:solidFill>
                <a:schemeClr val="bg1">
                  <a:lumMod val="75000"/>
                </a:schemeClr>
              </a:solidFill>
            </a:ln>
          </c:spPr>
        </c:majorGridlines>
        <c:title>
          <c:tx>
            <c:rich>
              <a:bodyPr rot="-5400000" vert="horz"/>
              <a:lstStyle/>
              <a:p>
                <a:pPr>
                  <a:defRPr/>
                </a:pPr>
                <a:r>
                  <a:rPr lang="en-US" dirty="0"/>
                  <a:t>Design Projects</a:t>
                </a:r>
              </a:p>
            </c:rich>
          </c:tx>
          <c:layout>
            <c:manualLayout>
              <c:xMode val="edge"/>
              <c:yMode val="edge"/>
              <c:x val="0.00171775644106783"/>
              <c:y val="0.219582589281781"/>
            </c:manualLayout>
          </c:layout>
          <c:overlay val="0"/>
        </c:title>
        <c:numFmt formatCode="0%" sourceLinked="1"/>
        <c:majorTickMark val="out"/>
        <c:minorTickMark val="none"/>
        <c:tickLblPos val="nextTo"/>
        <c:spPr>
          <a:ln>
            <a:noFill/>
          </a:ln>
        </c:spPr>
        <c:crossAx val="-2097637576"/>
        <c:crosses val="autoZero"/>
        <c:crossBetween val="between"/>
      </c:valAx>
    </c:plotArea>
    <c:legend>
      <c:legendPos val="r"/>
      <c:layout>
        <c:manualLayout>
          <c:xMode val="edge"/>
          <c:yMode val="edge"/>
          <c:x val="0.92339014728502"/>
          <c:y val="0.0673804649166315"/>
          <c:w val="0.0637256937331953"/>
          <c:h val="0.165620862777873"/>
        </c:manualLayout>
      </c:layout>
      <c:overlay val="0"/>
      <c:spPr>
        <a:solidFill>
          <a:schemeClr val="bg1"/>
        </a:solidFill>
        <a:scene3d>
          <a:camera prst="orthographicFront"/>
          <a:lightRig rig="threePt" dir="t"/>
        </a:scene3d>
        <a:sp3d>
          <a:bevelT w="190500" h="38100"/>
        </a:sp3d>
      </c:spPr>
    </c:legend>
    <c:plotVisOnly val="1"/>
    <c:dispBlanksAs val="gap"/>
    <c:showDLblsOverMax val="0"/>
  </c:chart>
  <c:txPr>
    <a:bodyPr/>
    <a:lstStyle/>
    <a:p>
      <a:pPr>
        <a:defRPr sz="12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00283866057653"/>
          <c:y val="0.0271026742296666"/>
          <c:w val="0.82267142607232"/>
          <c:h val="0.606305677911179"/>
        </c:manualLayout>
      </c:layout>
      <c:barChart>
        <c:barDir val="col"/>
        <c:grouping val="clustered"/>
        <c:varyColors val="0"/>
        <c:ser>
          <c:idx val="0"/>
          <c:order val="0"/>
          <c:tx>
            <c:strRef>
              <c:f>'FPGA Faults'!$B$2</c:f>
              <c:strCache>
                <c:ptCount val="1"/>
                <c:pt idx="0">
                  <c:v>2012</c:v>
                </c:pt>
              </c:strCache>
            </c:strRef>
          </c:tx>
          <c:spPr>
            <a:solidFill>
              <a:srgbClr val="CC99FF"/>
            </a:solidFill>
            <a:scene3d>
              <a:camera prst="orthographicFront"/>
              <a:lightRig rig="balanced" dir="t">
                <a:rot lat="0" lon="0" rev="8700000"/>
              </a:lightRig>
            </a:scene3d>
            <a:sp3d>
              <a:bevelT w="190500" h="38100"/>
            </a:sp3d>
          </c:spPr>
          <c:invertIfNegative val="0"/>
          <c:cat>
            <c:strRef>
              <c:f>'FPGA Faults'!$C$1:$L$1</c:f>
              <c:strCache>
                <c:ptCount val="10"/>
                <c:pt idx="0">
                  <c:v>LOGIC OR FUNCTIONAL</c:v>
                </c:pt>
                <c:pt idx="1">
                  <c:v>CLOCKING</c:v>
                </c:pt>
                <c:pt idx="2">
                  <c:v>TUNING ANALOG CIRCUIT</c:v>
                </c:pt>
                <c:pt idx="3">
                  <c:v>CROSSTALK</c:v>
                </c:pt>
                <c:pt idx="4">
                  <c:v>POWER CONSUMPTION</c:v>
                </c:pt>
                <c:pt idx="5">
                  <c:v>MIXED-SIGNAL INTERFACE</c:v>
                </c:pt>
                <c:pt idx="6">
                  <c:v>TIMING – PATH TOO SLOW</c:v>
                </c:pt>
                <c:pt idx="7">
                  <c:v>FIRMWARE</c:v>
                </c:pt>
                <c:pt idx="8">
                  <c:v>TIMING – PATH TOO FAST</c:v>
                </c:pt>
                <c:pt idx="9">
                  <c:v>OTHER</c:v>
                </c:pt>
              </c:strCache>
            </c:strRef>
          </c:cat>
          <c:val>
            <c:numRef>
              <c:f>'FPGA Faults'!$C$2:$L$2</c:f>
              <c:numCache>
                <c:formatCode>0%</c:formatCode>
                <c:ptCount val="10"/>
                <c:pt idx="0">
                  <c:v>0.526</c:v>
                </c:pt>
                <c:pt idx="1">
                  <c:v>0.365</c:v>
                </c:pt>
                <c:pt idx="2">
                  <c:v>0.088</c:v>
                </c:pt>
                <c:pt idx="3">
                  <c:v>0.19</c:v>
                </c:pt>
                <c:pt idx="4">
                  <c:v>0.124</c:v>
                </c:pt>
                <c:pt idx="5">
                  <c:v>0.161</c:v>
                </c:pt>
                <c:pt idx="6">
                  <c:v>0.219</c:v>
                </c:pt>
                <c:pt idx="7">
                  <c:v>0.241</c:v>
                </c:pt>
                <c:pt idx="8">
                  <c:v>0.175</c:v>
                </c:pt>
                <c:pt idx="9">
                  <c:v>0.117</c:v>
                </c:pt>
              </c:numCache>
            </c:numRef>
          </c:val>
        </c:ser>
        <c:ser>
          <c:idx val="1"/>
          <c:order val="1"/>
          <c:tx>
            <c:strRef>
              <c:f>'FPGA Faults'!$B$3</c:f>
              <c:strCache>
                <c:ptCount val="1"/>
                <c:pt idx="0">
                  <c:v>2014</c:v>
                </c:pt>
              </c:strCache>
            </c:strRef>
          </c:tx>
          <c:spPr>
            <a:solidFill>
              <a:schemeClr val="accent2">
                <a:lumMod val="20000"/>
                <a:lumOff val="80000"/>
              </a:schemeClr>
            </a:solidFill>
            <a:scene3d>
              <a:camera prst="orthographicFront"/>
              <a:lightRig rig="balanced" dir="t">
                <a:rot lat="0" lon="0" rev="8700000"/>
              </a:lightRig>
            </a:scene3d>
            <a:sp3d>
              <a:bevelT w="190500" h="38100"/>
            </a:sp3d>
          </c:spPr>
          <c:invertIfNegative val="0"/>
          <c:cat>
            <c:strRef>
              <c:f>'FPGA Faults'!$C$1:$L$1</c:f>
              <c:strCache>
                <c:ptCount val="10"/>
                <c:pt idx="0">
                  <c:v>LOGIC OR FUNCTIONAL</c:v>
                </c:pt>
                <c:pt idx="1">
                  <c:v>CLOCKING</c:v>
                </c:pt>
                <c:pt idx="2">
                  <c:v>TUNING ANALOG CIRCUIT</c:v>
                </c:pt>
                <c:pt idx="3">
                  <c:v>CROSSTALK</c:v>
                </c:pt>
                <c:pt idx="4">
                  <c:v>POWER CONSUMPTION</c:v>
                </c:pt>
                <c:pt idx="5">
                  <c:v>MIXED-SIGNAL INTERFACE</c:v>
                </c:pt>
                <c:pt idx="6">
                  <c:v>TIMING – PATH TOO SLOW</c:v>
                </c:pt>
                <c:pt idx="7">
                  <c:v>FIRMWARE</c:v>
                </c:pt>
                <c:pt idx="8">
                  <c:v>TIMING – PATH TOO FAST</c:v>
                </c:pt>
                <c:pt idx="9">
                  <c:v>OTHER</c:v>
                </c:pt>
              </c:strCache>
            </c:strRef>
          </c:cat>
          <c:val>
            <c:numRef>
              <c:f>'FPGA Faults'!$C$3:$L$3</c:f>
              <c:numCache>
                <c:formatCode>0%</c:formatCode>
                <c:ptCount val="10"/>
                <c:pt idx="0">
                  <c:v>0.552</c:v>
                </c:pt>
                <c:pt idx="1">
                  <c:v>0.417</c:v>
                </c:pt>
                <c:pt idx="2">
                  <c:v>0.097</c:v>
                </c:pt>
                <c:pt idx="3">
                  <c:v>0.198</c:v>
                </c:pt>
                <c:pt idx="4">
                  <c:v>0.155</c:v>
                </c:pt>
                <c:pt idx="5">
                  <c:v>0.116</c:v>
                </c:pt>
                <c:pt idx="6">
                  <c:v>0.244</c:v>
                </c:pt>
                <c:pt idx="7">
                  <c:v>0.227</c:v>
                </c:pt>
                <c:pt idx="8">
                  <c:v>0.125</c:v>
                </c:pt>
                <c:pt idx="9">
                  <c:v>0.167</c:v>
                </c:pt>
              </c:numCache>
            </c:numRef>
          </c:val>
        </c:ser>
        <c:ser>
          <c:idx val="2"/>
          <c:order val="2"/>
          <c:tx>
            <c:strRef>
              <c:f>'FPGA Faults'!$B$4</c:f>
              <c:strCache>
                <c:ptCount val="1"/>
                <c:pt idx="0">
                  <c:v>2016</c:v>
                </c:pt>
              </c:strCache>
            </c:strRef>
          </c:tx>
          <c:spPr>
            <a:solidFill>
              <a:srgbClr val="C00000"/>
            </a:solidFill>
            <a:scene3d>
              <a:camera prst="orthographicFront"/>
              <a:lightRig rig="threePt" dir="t"/>
            </a:scene3d>
            <a:sp3d>
              <a:bevelT w="190500" h="38100"/>
            </a:sp3d>
          </c:spPr>
          <c:invertIfNegative val="0"/>
          <c:cat>
            <c:strRef>
              <c:f>'FPGA Faults'!$C$1:$L$1</c:f>
              <c:strCache>
                <c:ptCount val="10"/>
                <c:pt idx="0">
                  <c:v>LOGIC OR FUNCTIONAL</c:v>
                </c:pt>
                <c:pt idx="1">
                  <c:v>CLOCKING</c:v>
                </c:pt>
                <c:pt idx="2">
                  <c:v>TUNING ANALOG CIRCUIT</c:v>
                </c:pt>
                <c:pt idx="3">
                  <c:v>CROSSTALK</c:v>
                </c:pt>
                <c:pt idx="4">
                  <c:v>POWER CONSUMPTION</c:v>
                </c:pt>
                <c:pt idx="5">
                  <c:v>MIXED-SIGNAL INTERFACE</c:v>
                </c:pt>
                <c:pt idx="6">
                  <c:v>TIMING – PATH TOO SLOW</c:v>
                </c:pt>
                <c:pt idx="7">
                  <c:v>FIRMWARE</c:v>
                </c:pt>
                <c:pt idx="8">
                  <c:v>TIMING – PATH TOO FAST</c:v>
                </c:pt>
                <c:pt idx="9">
                  <c:v>OTHER</c:v>
                </c:pt>
              </c:strCache>
            </c:strRef>
          </c:cat>
          <c:val>
            <c:numRef>
              <c:f>'FPGA Faults'!$C$4:$L$4</c:f>
              <c:numCache>
                <c:formatCode>0%</c:formatCode>
                <c:ptCount val="10"/>
                <c:pt idx="0">
                  <c:v>0.574</c:v>
                </c:pt>
                <c:pt idx="1">
                  <c:v>0.409</c:v>
                </c:pt>
                <c:pt idx="2">
                  <c:v>0.077</c:v>
                </c:pt>
                <c:pt idx="3">
                  <c:v>0.174</c:v>
                </c:pt>
                <c:pt idx="4">
                  <c:v>0.145</c:v>
                </c:pt>
                <c:pt idx="5">
                  <c:v>0.094</c:v>
                </c:pt>
                <c:pt idx="6">
                  <c:v>0.226</c:v>
                </c:pt>
                <c:pt idx="7">
                  <c:v>0.196</c:v>
                </c:pt>
                <c:pt idx="8">
                  <c:v>0.209</c:v>
                </c:pt>
                <c:pt idx="9">
                  <c:v>0.085</c:v>
                </c:pt>
              </c:numCache>
            </c:numRef>
          </c:val>
        </c:ser>
        <c:dLbls>
          <c:showLegendKey val="0"/>
          <c:showVal val="0"/>
          <c:showCatName val="0"/>
          <c:showSerName val="0"/>
          <c:showPercent val="0"/>
          <c:showBubbleSize val="0"/>
        </c:dLbls>
        <c:gapWidth val="90"/>
        <c:axId val="-2097695640"/>
        <c:axId val="-2105303736"/>
      </c:barChart>
      <c:catAx>
        <c:axId val="-2097695640"/>
        <c:scaling>
          <c:orientation val="minMax"/>
        </c:scaling>
        <c:delete val="0"/>
        <c:axPos val="b"/>
        <c:title>
          <c:tx>
            <c:rich>
              <a:bodyPr/>
              <a:lstStyle/>
              <a:p>
                <a:pPr>
                  <a:defRPr sz="1400"/>
                </a:pPr>
                <a:r>
                  <a:rPr lang="en-US" sz="1400" dirty="0"/>
                  <a:t>Trends in Types of Flaws Resulting in </a:t>
                </a:r>
                <a:r>
                  <a:rPr lang="en-US" sz="1400" dirty="0" smtClean="0"/>
                  <a:t>Rework</a:t>
                </a:r>
                <a:endParaRPr lang="en-US" sz="1400" dirty="0"/>
              </a:p>
            </c:rich>
          </c:tx>
          <c:layout>
            <c:manualLayout>
              <c:xMode val="edge"/>
              <c:yMode val="edge"/>
              <c:x val="0.273743399390322"/>
              <c:y val="0.946103274999768"/>
            </c:manualLayout>
          </c:layout>
          <c:overlay val="0"/>
        </c:title>
        <c:majorTickMark val="out"/>
        <c:minorTickMark val="none"/>
        <c:tickLblPos val="nextTo"/>
        <c:txPr>
          <a:bodyPr/>
          <a:lstStyle/>
          <a:p>
            <a:pPr>
              <a:defRPr sz="900" b="1"/>
            </a:pPr>
            <a:endParaRPr lang="en-US"/>
          </a:p>
        </c:txPr>
        <c:crossAx val="-2105303736"/>
        <c:crosses val="autoZero"/>
        <c:auto val="1"/>
        <c:lblAlgn val="ctr"/>
        <c:lblOffset val="100"/>
        <c:noMultiLvlLbl val="0"/>
      </c:catAx>
      <c:valAx>
        <c:axId val="-2105303736"/>
        <c:scaling>
          <c:orientation val="minMax"/>
          <c:max val="0.6"/>
          <c:min val="0.0"/>
        </c:scaling>
        <c:delete val="0"/>
        <c:axPos val="l"/>
        <c:majorGridlines>
          <c:spPr>
            <a:ln>
              <a:solidFill>
                <a:schemeClr val="bg1">
                  <a:lumMod val="75000"/>
                </a:schemeClr>
              </a:solidFill>
            </a:ln>
          </c:spPr>
        </c:majorGridlines>
        <c:title>
          <c:tx>
            <c:rich>
              <a:bodyPr rot="-5400000" vert="horz"/>
              <a:lstStyle/>
              <a:p>
                <a:pPr>
                  <a:defRPr sz="1200"/>
                </a:pPr>
                <a:r>
                  <a:rPr lang="en-US" sz="1200" dirty="0" smtClean="0"/>
                  <a:t>Design Projects</a:t>
                </a:r>
                <a:endParaRPr lang="en-US" sz="1200" dirty="0"/>
              </a:p>
            </c:rich>
          </c:tx>
          <c:layout>
            <c:manualLayout>
              <c:xMode val="edge"/>
              <c:yMode val="edge"/>
              <c:x val="0.00154505340666166"/>
              <c:y val="0.139356154999058"/>
            </c:manualLayout>
          </c:layout>
          <c:overlay val="0"/>
        </c:title>
        <c:numFmt formatCode="0%" sourceLinked="1"/>
        <c:majorTickMark val="out"/>
        <c:minorTickMark val="none"/>
        <c:tickLblPos val="nextTo"/>
        <c:spPr>
          <a:ln>
            <a:noFill/>
          </a:ln>
        </c:spPr>
        <c:txPr>
          <a:bodyPr/>
          <a:lstStyle/>
          <a:p>
            <a:pPr>
              <a:defRPr sz="1100" b="0"/>
            </a:pPr>
            <a:endParaRPr lang="en-US"/>
          </a:p>
        </c:txPr>
        <c:crossAx val="-2097695640"/>
        <c:crosses val="autoZero"/>
        <c:crossBetween val="between"/>
        <c:majorUnit val="0.1"/>
        <c:minorUnit val="0.02"/>
      </c:valAx>
    </c:plotArea>
    <c:legend>
      <c:legendPos val="r"/>
      <c:layout>
        <c:manualLayout>
          <c:xMode val="edge"/>
          <c:yMode val="edge"/>
          <c:x val="0.899166479523177"/>
          <c:y val="0.164209649331083"/>
          <c:w val="0.063734779597451"/>
          <c:h val="0.124121070258133"/>
        </c:manualLayout>
      </c:layout>
      <c:overlay val="0"/>
      <c:spPr>
        <a:solidFill>
          <a:schemeClr val="bg1"/>
        </a:solidFill>
        <a:scene3d>
          <a:camera prst="orthographicFront"/>
          <a:lightRig rig="threePt" dir="t"/>
        </a:scene3d>
        <a:sp3d>
          <a:bevelT w="190500" h="38100"/>
        </a:sp3d>
      </c:spPr>
      <c:txPr>
        <a:bodyPr/>
        <a:lstStyle/>
        <a:p>
          <a:pPr>
            <a:defRPr sz="1200"/>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1629538781833"/>
          <c:y val="0.0236395437112531"/>
          <c:w val="0.882628773291732"/>
          <c:h val="0.845923412908531"/>
        </c:manualLayout>
      </c:layout>
      <c:lineChart>
        <c:grouping val="standard"/>
        <c:varyColors val="0"/>
        <c:ser>
          <c:idx val="2"/>
          <c:order val="0"/>
          <c:tx>
            <c:strRef>
              <c:f>'ASIC-IC Embedded Processors'!$C$28</c:f>
              <c:strCache>
                <c:ptCount val="1"/>
                <c:pt idx="0">
                  <c:v>2012</c:v>
                </c:pt>
              </c:strCache>
            </c:strRef>
          </c:tx>
          <c:spPr>
            <a:ln w="57150">
              <a:solidFill>
                <a:schemeClr val="accent1">
                  <a:lumMod val="75000"/>
                </a:schemeClr>
              </a:solidFill>
            </a:ln>
          </c:spPr>
          <c:marker>
            <c:symbol val="none"/>
          </c:marker>
          <c:cat>
            <c:strRef>
              <c:f>'ASIC-IC Embedded Processors'!$D$25:$I$25</c:f>
              <c:strCache>
                <c:ptCount val="6"/>
                <c:pt idx="0">
                  <c:v>0</c:v>
                </c:pt>
                <c:pt idx="1">
                  <c:v>1</c:v>
                </c:pt>
                <c:pt idx="2">
                  <c:v>2</c:v>
                </c:pt>
                <c:pt idx="3">
                  <c:v>3</c:v>
                </c:pt>
                <c:pt idx="4">
                  <c:v>4</c:v>
                </c:pt>
                <c:pt idx="5">
                  <c:v>5 or more</c:v>
                </c:pt>
              </c:strCache>
            </c:strRef>
          </c:cat>
          <c:val>
            <c:numRef>
              <c:f>'ASIC-IC Embedded Processors'!$D$28:$I$28</c:f>
              <c:numCache>
                <c:formatCode>0%</c:formatCode>
                <c:ptCount val="6"/>
                <c:pt idx="0">
                  <c:v>0.293</c:v>
                </c:pt>
                <c:pt idx="1">
                  <c:v>0.268</c:v>
                </c:pt>
                <c:pt idx="2">
                  <c:v>0.187</c:v>
                </c:pt>
                <c:pt idx="3">
                  <c:v>0.056</c:v>
                </c:pt>
                <c:pt idx="4">
                  <c:v>0.066</c:v>
                </c:pt>
                <c:pt idx="5">
                  <c:v>0.131</c:v>
                </c:pt>
              </c:numCache>
            </c:numRef>
          </c:val>
          <c:smooth val="0"/>
        </c:ser>
        <c:ser>
          <c:idx val="3"/>
          <c:order val="1"/>
          <c:tx>
            <c:strRef>
              <c:f>'ASIC-IC Embedded Processors'!$C$29</c:f>
              <c:strCache>
                <c:ptCount val="1"/>
                <c:pt idx="0">
                  <c:v>2014</c:v>
                </c:pt>
              </c:strCache>
            </c:strRef>
          </c:tx>
          <c:spPr>
            <a:ln w="57150">
              <a:solidFill>
                <a:srgbClr val="00FF00"/>
              </a:solidFill>
            </a:ln>
          </c:spPr>
          <c:marker>
            <c:symbol val="none"/>
          </c:marker>
          <c:cat>
            <c:strRef>
              <c:f>'ASIC-IC Embedded Processors'!$D$25:$I$25</c:f>
              <c:strCache>
                <c:ptCount val="6"/>
                <c:pt idx="0">
                  <c:v>0</c:v>
                </c:pt>
                <c:pt idx="1">
                  <c:v>1</c:v>
                </c:pt>
                <c:pt idx="2">
                  <c:v>2</c:v>
                </c:pt>
                <c:pt idx="3">
                  <c:v>3</c:v>
                </c:pt>
                <c:pt idx="4">
                  <c:v>4</c:v>
                </c:pt>
                <c:pt idx="5">
                  <c:v>5 or more</c:v>
                </c:pt>
              </c:strCache>
            </c:strRef>
          </c:cat>
          <c:val>
            <c:numRef>
              <c:f>'ASIC-IC Embedded Processors'!$D$29:$I$29</c:f>
              <c:numCache>
                <c:formatCode>0%</c:formatCode>
                <c:ptCount val="6"/>
                <c:pt idx="0">
                  <c:v>0.294</c:v>
                </c:pt>
                <c:pt idx="1">
                  <c:v>0.246</c:v>
                </c:pt>
                <c:pt idx="2">
                  <c:v>0.171</c:v>
                </c:pt>
                <c:pt idx="3">
                  <c:v>0.043</c:v>
                </c:pt>
                <c:pt idx="4">
                  <c:v>0.1</c:v>
                </c:pt>
                <c:pt idx="5">
                  <c:v>0.144</c:v>
                </c:pt>
              </c:numCache>
            </c:numRef>
          </c:val>
          <c:smooth val="0"/>
        </c:ser>
        <c:ser>
          <c:idx val="4"/>
          <c:order val="2"/>
          <c:tx>
            <c:strRef>
              <c:f>'ASIC-IC Embedded Processors'!$C$30</c:f>
              <c:strCache>
                <c:ptCount val="1"/>
                <c:pt idx="0">
                  <c:v>2016</c:v>
                </c:pt>
              </c:strCache>
            </c:strRef>
          </c:tx>
          <c:spPr>
            <a:ln w="57150">
              <a:solidFill>
                <a:srgbClr val="002060"/>
              </a:solidFill>
            </a:ln>
          </c:spPr>
          <c:marker>
            <c:symbol val="none"/>
          </c:marker>
          <c:cat>
            <c:strRef>
              <c:f>'ASIC-IC Embedded Processors'!$D$25:$I$25</c:f>
              <c:strCache>
                <c:ptCount val="6"/>
                <c:pt idx="0">
                  <c:v>0</c:v>
                </c:pt>
                <c:pt idx="1">
                  <c:v>1</c:v>
                </c:pt>
                <c:pt idx="2">
                  <c:v>2</c:v>
                </c:pt>
                <c:pt idx="3">
                  <c:v>3</c:v>
                </c:pt>
                <c:pt idx="4">
                  <c:v>4</c:v>
                </c:pt>
                <c:pt idx="5">
                  <c:v>5 or more</c:v>
                </c:pt>
              </c:strCache>
            </c:strRef>
          </c:cat>
          <c:val>
            <c:numRef>
              <c:f>'ASIC-IC Embedded Processors'!$D$30:$I$30</c:f>
              <c:numCache>
                <c:formatCode>0%</c:formatCode>
                <c:ptCount val="6"/>
                <c:pt idx="0">
                  <c:v>0.288</c:v>
                </c:pt>
                <c:pt idx="1">
                  <c:v>0.208</c:v>
                </c:pt>
                <c:pt idx="2">
                  <c:v>0.15</c:v>
                </c:pt>
                <c:pt idx="3">
                  <c:v>0.031</c:v>
                </c:pt>
                <c:pt idx="4">
                  <c:v>0.119</c:v>
                </c:pt>
                <c:pt idx="5">
                  <c:v>0.2</c:v>
                </c:pt>
              </c:numCache>
            </c:numRef>
          </c:val>
          <c:smooth val="0"/>
        </c:ser>
        <c:dLbls>
          <c:showLegendKey val="0"/>
          <c:showVal val="0"/>
          <c:showCatName val="0"/>
          <c:showSerName val="0"/>
          <c:showPercent val="0"/>
          <c:showBubbleSize val="0"/>
        </c:dLbls>
        <c:marker val="1"/>
        <c:smooth val="0"/>
        <c:axId val="-2108043800"/>
        <c:axId val="-2107937112"/>
      </c:lineChart>
      <c:catAx>
        <c:axId val="-2108043800"/>
        <c:scaling>
          <c:orientation val="minMax"/>
        </c:scaling>
        <c:delete val="0"/>
        <c:axPos val="b"/>
        <c:title>
          <c:tx>
            <c:rich>
              <a:bodyPr/>
              <a:lstStyle/>
              <a:p>
                <a:pPr>
                  <a:defRPr sz="1200"/>
                </a:pPr>
                <a:r>
                  <a:rPr lang="en-US" sz="1200" dirty="0"/>
                  <a:t>Number of Embedded Processor Cores </a:t>
                </a:r>
                <a:r>
                  <a:rPr lang="en-US" sz="1200" b="1" i="0" u="none" strike="noStrike" baseline="0" dirty="0">
                    <a:effectLst/>
                  </a:rPr>
                  <a:t>in ASIC-IC Designs</a:t>
                </a:r>
                <a:endParaRPr lang="en-US" sz="1200" dirty="0"/>
              </a:p>
            </c:rich>
          </c:tx>
          <c:layout>
            <c:manualLayout>
              <c:xMode val="edge"/>
              <c:yMode val="edge"/>
              <c:x val="0.34685068728825"/>
              <c:y val="0.93615221987315"/>
            </c:manualLayout>
          </c:layout>
          <c:overlay val="0"/>
        </c:title>
        <c:numFmt formatCode="General" sourceLinked="1"/>
        <c:majorTickMark val="out"/>
        <c:minorTickMark val="none"/>
        <c:tickLblPos val="nextTo"/>
        <c:txPr>
          <a:bodyPr/>
          <a:lstStyle/>
          <a:p>
            <a:pPr>
              <a:defRPr sz="1200" b="1"/>
            </a:pPr>
            <a:endParaRPr lang="en-US"/>
          </a:p>
        </c:txPr>
        <c:crossAx val="-2107937112"/>
        <c:crosses val="autoZero"/>
        <c:auto val="1"/>
        <c:lblAlgn val="ctr"/>
        <c:lblOffset val="100"/>
        <c:noMultiLvlLbl val="0"/>
      </c:catAx>
      <c:valAx>
        <c:axId val="-2107937112"/>
        <c:scaling>
          <c:orientation val="minMax"/>
          <c:max val="0.4"/>
          <c:min val="0.0"/>
        </c:scaling>
        <c:delete val="0"/>
        <c:axPos val="l"/>
        <c:majorGridlines>
          <c:spPr>
            <a:ln>
              <a:solidFill>
                <a:schemeClr val="bg1">
                  <a:lumMod val="75000"/>
                </a:schemeClr>
              </a:solidFill>
            </a:ln>
          </c:spPr>
        </c:majorGridlines>
        <c:title>
          <c:tx>
            <c:rich>
              <a:bodyPr rot="-5400000" vert="horz"/>
              <a:lstStyle/>
              <a:p>
                <a:pPr>
                  <a:defRPr sz="1200"/>
                </a:pPr>
                <a:r>
                  <a:rPr lang="en-US" sz="1200" dirty="0" smtClean="0"/>
                  <a:t>Design Projects</a:t>
                </a:r>
                <a:endParaRPr lang="en-US" sz="1200" dirty="0"/>
              </a:p>
            </c:rich>
          </c:tx>
          <c:layout>
            <c:manualLayout>
              <c:xMode val="edge"/>
              <c:yMode val="edge"/>
              <c:x val="0.00447427293064877"/>
              <c:y val="0.304853035019671"/>
            </c:manualLayout>
          </c:layout>
          <c:overlay val="0"/>
        </c:title>
        <c:numFmt formatCode="0%" sourceLinked="1"/>
        <c:majorTickMark val="out"/>
        <c:minorTickMark val="none"/>
        <c:tickLblPos val="nextTo"/>
        <c:spPr>
          <a:ln>
            <a:noFill/>
          </a:ln>
        </c:spPr>
        <c:txPr>
          <a:bodyPr/>
          <a:lstStyle/>
          <a:p>
            <a:pPr>
              <a:defRPr sz="1400" b="1"/>
            </a:pPr>
            <a:endParaRPr lang="en-US"/>
          </a:p>
        </c:txPr>
        <c:crossAx val="-2108043800"/>
        <c:crosses val="autoZero"/>
        <c:crossBetween val="between"/>
        <c:majorUnit val="0.1"/>
        <c:minorUnit val="0.02"/>
      </c:valAx>
    </c:plotArea>
    <c:legend>
      <c:legendPos val="r"/>
      <c:layout>
        <c:manualLayout>
          <c:xMode val="edge"/>
          <c:yMode val="edge"/>
          <c:x val="0.891963461344134"/>
          <c:y val="0.701948556893826"/>
          <c:w val="0.0971000429578833"/>
          <c:h val="0.127967075479783"/>
        </c:manualLayout>
      </c:layout>
      <c:overlay val="0"/>
      <c:spPr>
        <a:solidFill>
          <a:schemeClr val="bg1"/>
        </a:solidFill>
        <a:scene3d>
          <a:camera prst="orthographicFront"/>
          <a:lightRig rig="balanced" dir="t">
            <a:rot lat="0" lon="0" rev="8700000"/>
          </a:lightRig>
        </a:scene3d>
        <a:sp3d>
          <a:bevelT w="190500" h="38100"/>
        </a:sp3d>
      </c:spPr>
    </c:legend>
    <c:plotVisOnly val="1"/>
    <c:dispBlanksAs val="gap"/>
    <c:showDLblsOverMax val="0"/>
  </c:chart>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40817493132854"/>
          <c:y val="0.0330651696140453"/>
          <c:w val="0.879365286771867"/>
          <c:h val="0.656010320402271"/>
        </c:manualLayout>
      </c:layout>
      <c:barChart>
        <c:barDir val="col"/>
        <c:grouping val="clustered"/>
        <c:varyColors val="0"/>
        <c:ser>
          <c:idx val="0"/>
          <c:order val="0"/>
          <c:tx>
            <c:strRef>
              <c:f>'FPGA Cause Failure'!$C$3</c:f>
              <c:strCache>
                <c:ptCount val="1"/>
                <c:pt idx="0">
                  <c:v>2012</c:v>
                </c:pt>
              </c:strCache>
            </c:strRef>
          </c:tx>
          <c:spPr>
            <a:solidFill>
              <a:srgbClr val="CC99FF"/>
            </a:solidFill>
            <a:scene3d>
              <a:camera prst="orthographicFront"/>
              <a:lightRig rig="balanced" dir="t">
                <a:rot lat="0" lon="0" rev="8700000"/>
              </a:lightRig>
            </a:scene3d>
            <a:sp3d>
              <a:bevelT w="190500" h="38100"/>
            </a:sp3d>
          </c:spPr>
          <c:invertIfNegative val="0"/>
          <c:cat>
            <c:strRef>
              <c:f>'FPGA Cause Failure'!$D$2:$H$2</c:f>
              <c:strCache>
                <c:ptCount val="5"/>
                <c:pt idx="0">
                  <c:v>DESIGN ERROR</c:v>
                </c:pt>
                <c:pt idx="1">
                  <c:v>CHANGES IN SPECIFICATION</c:v>
                </c:pt>
                <c:pt idx="2">
                  <c:v>INCORRECT or INCOMPLETE SPECIFICATION</c:v>
                </c:pt>
                <c:pt idx="3">
                  <c:v>FLAW IN INTERNAL REUSED BLOCK, CELL, MEGACELL or IP</c:v>
                </c:pt>
                <c:pt idx="4">
                  <c:v>FLAW IN EXTERNAL IP BLOCK or TESTBENCH</c:v>
                </c:pt>
              </c:strCache>
            </c:strRef>
          </c:cat>
          <c:val>
            <c:numRef>
              <c:f>'FPGA Cause Failure'!$D$3:$H$3</c:f>
              <c:numCache>
                <c:formatCode>0%</c:formatCode>
                <c:ptCount val="5"/>
                <c:pt idx="0">
                  <c:v>0.681</c:v>
                </c:pt>
                <c:pt idx="1">
                  <c:v>0.458</c:v>
                </c:pt>
                <c:pt idx="2">
                  <c:v>0.479</c:v>
                </c:pt>
                <c:pt idx="3">
                  <c:v>0.132</c:v>
                </c:pt>
                <c:pt idx="4">
                  <c:v>0.111</c:v>
                </c:pt>
              </c:numCache>
            </c:numRef>
          </c:val>
        </c:ser>
        <c:ser>
          <c:idx val="1"/>
          <c:order val="1"/>
          <c:tx>
            <c:strRef>
              <c:f>'FPGA Cause Failure'!$C$4</c:f>
              <c:strCache>
                <c:ptCount val="1"/>
                <c:pt idx="0">
                  <c:v>2014</c:v>
                </c:pt>
              </c:strCache>
            </c:strRef>
          </c:tx>
          <c:spPr>
            <a:solidFill>
              <a:schemeClr val="accent2">
                <a:lumMod val="20000"/>
                <a:lumOff val="80000"/>
              </a:schemeClr>
            </a:solidFill>
            <a:scene3d>
              <a:camera prst="orthographicFront"/>
              <a:lightRig rig="balanced" dir="t">
                <a:rot lat="0" lon="0" rev="8700000"/>
              </a:lightRig>
            </a:scene3d>
            <a:sp3d>
              <a:bevelT w="190500" h="38100"/>
            </a:sp3d>
          </c:spPr>
          <c:invertIfNegative val="0"/>
          <c:cat>
            <c:strRef>
              <c:f>'FPGA Cause Failure'!$D$2:$H$2</c:f>
              <c:strCache>
                <c:ptCount val="5"/>
                <c:pt idx="0">
                  <c:v>DESIGN ERROR</c:v>
                </c:pt>
                <c:pt idx="1">
                  <c:v>CHANGES IN SPECIFICATION</c:v>
                </c:pt>
                <c:pt idx="2">
                  <c:v>INCORRECT or INCOMPLETE SPECIFICATION</c:v>
                </c:pt>
                <c:pt idx="3">
                  <c:v>FLAW IN INTERNAL REUSED BLOCK, CELL, MEGACELL or IP</c:v>
                </c:pt>
                <c:pt idx="4">
                  <c:v>FLAW IN EXTERNAL IP BLOCK or TESTBENCH</c:v>
                </c:pt>
              </c:strCache>
            </c:strRef>
          </c:cat>
          <c:val>
            <c:numRef>
              <c:f>'FPGA Cause Failure'!$D$4:$H$4</c:f>
              <c:numCache>
                <c:formatCode>0%</c:formatCode>
                <c:ptCount val="5"/>
                <c:pt idx="0">
                  <c:v>0.79</c:v>
                </c:pt>
                <c:pt idx="1">
                  <c:v>0.595</c:v>
                </c:pt>
                <c:pt idx="2">
                  <c:v>0.615</c:v>
                </c:pt>
                <c:pt idx="3">
                  <c:v>0.176</c:v>
                </c:pt>
                <c:pt idx="4">
                  <c:v>0.141</c:v>
                </c:pt>
              </c:numCache>
            </c:numRef>
          </c:val>
        </c:ser>
        <c:ser>
          <c:idx val="2"/>
          <c:order val="2"/>
          <c:tx>
            <c:strRef>
              <c:f>'FPGA Cause Failure'!$C$5</c:f>
              <c:strCache>
                <c:ptCount val="1"/>
                <c:pt idx="0">
                  <c:v>2016</c:v>
                </c:pt>
              </c:strCache>
            </c:strRef>
          </c:tx>
          <c:spPr>
            <a:solidFill>
              <a:srgbClr val="C00000"/>
            </a:solidFill>
            <a:scene3d>
              <a:camera prst="orthographicFront"/>
              <a:lightRig rig="threePt" dir="t"/>
            </a:scene3d>
            <a:sp3d>
              <a:bevelT w="190500" h="38100"/>
            </a:sp3d>
          </c:spPr>
          <c:invertIfNegative val="0"/>
          <c:cat>
            <c:strRef>
              <c:f>'FPGA Cause Failure'!$D$2:$H$2</c:f>
              <c:strCache>
                <c:ptCount val="5"/>
                <c:pt idx="0">
                  <c:v>DESIGN ERROR</c:v>
                </c:pt>
                <c:pt idx="1">
                  <c:v>CHANGES IN SPECIFICATION</c:v>
                </c:pt>
                <c:pt idx="2">
                  <c:v>INCORRECT or INCOMPLETE SPECIFICATION</c:v>
                </c:pt>
                <c:pt idx="3">
                  <c:v>FLAW IN INTERNAL REUSED BLOCK, CELL, MEGACELL or IP</c:v>
                </c:pt>
                <c:pt idx="4">
                  <c:v>FLAW IN EXTERNAL IP BLOCK or TESTBENCH</c:v>
                </c:pt>
              </c:strCache>
            </c:strRef>
          </c:cat>
          <c:val>
            <c:numRef>
              <c:f>'FPGA Cause Failure'!$D$5:$H$5</c:f>
              <c:numCache>
                <c:formatCode>0%</c:formatCode>
                <c:ptCount val="5"/>
                <c:pt idx="0">
                  <c:v>0.748</c:v>
                </c:pt>
                <c:pt idx="1">
                  <c:v>0.588</c:v>
                </c:pt>
                <c:pt idx="2">
                  <c:v>0.557</c:v>
                </c:pt>
                <c:pt idx="3">
                  <c:v>0.206</c:v>
                </c:pt>
                <c:pt idx="4">
                  <c:v>0.092</c:v>
                </c:pt>
              </c:numCache>
            </c:numRef>
          </c:val>
        </c:ser>
        <c:dLbls>
          <c:showLegendKey val="0"/>
          <c:showVal val="0"/>
          <c:showCatName val="0"/>
          <c:showSerName val="0"/>
          <c:showPercent val="0"/>
          <c:showBubbleSize val="0"/>
        </c:dLbls>
        <c:gapWidth val="150"/>
        <c:axId val="-2088532984"/>
        <c:axId val="-2088483064"/>
      </c:barChart>
      <c:catAx>
        <c:axId val="-2088532984"/>
        <c:scaling>
          <c:orientation val="minMax"/>
        </c:scaling>
        <c:delete val="0"/>
        <c:axPos val="b"/>
        <c:title>
          <c:tx>
            <c:rich>
              <a:bodyPr/>
              <a:lstStyle/>
              <a:p>
                <a:pPr>
                  <a:defRPr sz="1600"/>
                </a:pPr>
                <a:r>
                  <a:rPr lang="en-US" sz="1600" dirty="0"/>
                  <a:t>Root Cause of Functional Flaws</a:t>
                </a:r>
              </a:p>
            </c:rich>
          </c:tx>
          <c:layout>
            <c:manualLayout>
              <c:xMode val="edge"/>
              <c:yMode val="edge"/>
              <c:x val="0.341917574184166"/>
              <c:y val="0.926143512232136"/>
            </c:manualLayout>
          </c:layout>
          <c:overlay val="0"/>
        </c:title>
        <c:majorTickMark val="out"/>
        <c:minorTickMark val="none"/>
        <c:tickLblPos val="nextTo"/>
        <c:txPr>
          <a:bodyPr/>
          <a:lstStyle/>
          <a:p>
            <a:pPr>
              <a:defRPr b="0"/>
            </a:pPr>
            <a:endParaRPr lang="en-US"/>
          </a:p>
        </c:txPr>
        <c:crossAx val="-2088483064"/>
        <c:crosses val="autoZero"/>
        <c:auto val="1"/>
        <c:lblAlgn val="ctr"/>
        <c:lblOffset val="100"/>
        <c:noMultiLvlLbl val="0"/>
      </c:catAx>
      <c:valAx>
        <c:axId val="-2088483064"/>
        <c:scaling>
          <c:orientation val="minMax"/>
          <c:max val="0.8"/>
          <c:min val="0.0"/>
        </c:scaling>
        <c:delete val="0"/>
        <c:axPos val="l"/>
        <c:majorGridlines>
          <c:spPr>
            <a:ln>
              <a:solidFill>
                <a:schemeClr val="bg1">
                  <a:lumMod val="75000"/>
                </a:schemeClr>
              </a:solidFill>
            </a:ln>
          </c:spPr>
        </c:majorGridlines>
        <c:title>
          <c:tx>
            <c:rich>
              <a:bodyPr rot="-5400000" vert="horz"/>
              <a:lstStyle/>
              <a:p>
                <a:pPr>
                  <a:defRPr/>
                </a:pPr>
                <a:r>
                  <a:rPr lang="en-US" dirty="0"/>
                  <a:t>Design Projects</a:t>
                </a:r>
              </a:p>
            </c:rich>
          </c:tx>
          <c:layout>
            <c:manualLayout>
              <c:xMode val="edge"/>
              <c:yMode val="edge"/>
              <c:x val="0.00758434428458139"/>
              <c:y val="0.197165805315028"/>
            </c:manualLayout>
          </c:layout>
          <c:overlay val="0"/>
        </c:title>
        <c:numFmt formatCode="0%" sourceLinked="1"/>
        <c:majorTickMark val="out"/>
        <c:minorTickMark val="none"/>
        <c:tickLblPos val="nextTo"/>
        <c:spPr>
          <a:ln>
            <a:noFill/>
          </a:ln>
        </c:spPr>
        <c:crossAx val="-2088532984"/>
        <c:crosses val="autoZero"/>
        <c:crossBetween val="between"/>
        <c:majorUnit val="0.1"/>
        <c:minorUnit val="0.02"/>
      </c:valAx>
    </c:plotArea>
    <c:legend>
      <c:legendPos val="r"/>
      <c:layout>
        <c:manualLayout>
          <c:xMode val="edge"/>
          <c:yMode val="edge"/>
          <c:x val="0.92339014728502"/>
          <c:y val="0.0673804649166315"/>
          <c:w val="0.0638438722355293"/>
          <c:h val="0.124533448920618"/>
        </c:manualLayout>
      </c:layout>
      <c:overlay val="0"/>
      <c:spPr>
        <a:solidFill>
          <a:schemeClr val="bg1"/>
        </a:solidFill>
        <a:scene3d>
          <a:camera prst="orthographicFront"/>
          <a:lightRig rig="threePt" dir="t"/>
        </a:scene3d>
        <a:sp3d>
          <a:bevelT w="190500" h="38100"/>
        </a:sp3d>
      </c:spPr>
    </c:legend>
    <c:plotVisOnly val="1"/>
    <c:dispBlanksAs val="gap"/>
    <c:showDLblsOverMax val="0"/>
  </c:chart>
  <c:txPr>
    <a:bodyPr/>
    <a:lstStyle/>
    <a:p>
      <a:pPr>
        <a:defRPr sz="12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70281526545123"/>
          <c:y val="0.0321400257066632"/>
          <c:w val="0.864528168697739"/>
          <c:h val="0.812921810699589"/>
        </c:manualLayout>
      </c:layout>
      <c:barChart>
        <c:barDir val="col"/>
        <c:grouping val="clustered"/>
        <c:varyColors val="0"/>
        <c:ser>
          <c:idx val="0"/>
          <c:order val="0"/>
          <c:tx>
            <c:strRef>
              <c:f>'ASIC-IC Design Language'!$C$10</c:f>
              <c:strCache>
                <c:ptCount val="1"/>
                <c:pt idx="0">
                  <c:v>2007</c:v>
                </c:pt>
              </c:strCache>
            </c:strRef>
          </c:tx>
          <c:spPr>
            <a:solidFill>
              <a:schemeClr val="accent1">
                <a:lumMod val="40000"/>
                <a:lumOff val="60000"/>
              </a:schemeClr>
            </a:solidFill>
            <a:scene3d>
              <a:camera prst="orthographicFront"/>
              <a:lightRig rig="threePt" dir="t"/>
            </a:scene3d>
            <a:sp3d>
              <a:bevelT/>
              <a:bevelB/>
            </a:sp3d>
          </c:spPr>
          <c:invertIfNegative val="0"/>
          <c:cat>
            <c:strRef>
              <c:f>'ASIC-IC Design Language'!$D$9:$I$9</c:f>
              <c:strCache>
                <c:ptCount val="6"/>
                <c:pt idx="0">
                  <c:v>VHDL</c:v>
                </c:pt>
                <c:pt idx="1">
                  <c:v>Verilog</c:v>
                </c:pt>
                <c:pt idx="2">
                  <c:v>System C</c:v>
                </c:pt>
                <c:pt idx="3">
                  <c:v>SystemVerilog</c:v>
                </c:pt>
                <c:pt idx="4">
                  <c:v>C/C++</c:v>
                </c:pt>
                <c:pt idx="5">
                  <c:v>OTHER Design</c:v>
                </c:pt>
              </c:strCache>
            </c:strRef>
          </c:cat>
          <c:val>
            <c:numRef>
              <c:f>'ASIC-IC Design Language'!$D$10:$I$10</c:f>
              <c:numCache>
                <c:formatCode>0%</c:formatCode>
                <c:ptCount val="6"/>
                <c:pt idx="0">
                  <c:v>0.37</c:v>
                </c:pt>
                <c:pt idx="1">
                  <c:v>0.81</c:v>
                </c:pt>
                <c:pt idx="2">
                  <c:v>0.11</c:v>
                </c:pt>
                <c:pt idx="3">
                  <c:v>0.15</c:v>
                </c:pt>
                <c:pt idx="4">
                  <c:v>0.22</c:v>
                </c:pt>
                <c:pt idx="5">
                  <c:v>0.03</c:v>
                </c:pt>
              </c:numCache>
            </c:numRef>
          </c:val>
        </c:ser>
        <c:ser>
          <c:idx val="2"/>
          <c:order val="1"/>
          <c:tx>
            <c:strRef>
              <c:f>'ASIC-IC Design Language'!$C$12</c:f>
              <c:strCache>
                <c:ptCount val="1"/>
                <c:pt idx="0">
                  <c:v>2012</c:v>
                </c:pt>
              </c:strCache>
            </c:strRef>
          </c:tx>
          <c:spPr>
            <a:solidFill>
              <a:schemeClr val="accent1"/>
            </a:solidFill>
            <a:scene3d>
              <a:camera prst="orthographicFront"/>
              <a:lightRig rig="threePt" dir="t"/>
            </a:scene3d>
            <a:sp3d>
              <a:bevelT/>
              <a:bevelB/>
            </a:sp3d>
          </c:spPr>
          <c:invertIfNegative val="0"/>
          <c:cat>
            <c:strRef>
              <c:f>'ASIC-IC Design Language'!$D$9:$I$9</c:f>
              <c:strCache>
                <c:ptCount val="6"/>
                <c:pt idx="0">
                  <c:v>VHDL</c:v>
                </c:pt>
                <c:pt idx="1">
                  <c:v>Verilog</c:v>
                </c:pt>
                <c:pt idx="2">
                  <c:v>System C</c:v>
                </c:pt>
                <c:pt idx="3">
                  <c:v>SystemVerilog</c:v>
                </c:pt>
                <c:pt idx="4">
                  <c:v>C/C++</c:v>
                </c:pt>
                <c:pt idx="5">
                  <c:v>OTHER Design</c:v>
                </c:pt>
              </c:strCache>
            </c:strRef>
          </c:cat>
          <c:val>
            <c:numRef>
              <c:f>'ASIC-IC Design Language'!$D$12:$I$12</c:f>
              <c:numCache>
                <c:formatCode>0%</c:formatCode>
                <c:ptCount val="6"/>
                <c:pt idx="0">
                  <c:v>0.342948717948718</c:v>
                </c:pt>
                <c:pt idx="1">
                  <c:v>0.756410256410256</c:v>
                </c:pt>
                <c:pt idx="2">
                  <c:v>0.0993589743589744</c:v>
                </c:pt>
                <c:pt idx="3">
                  <c:v>0.352564102564103</c:v>
                </c:pt>
                <c:pt idx="4">
                  <c:v>0.205128205128205</c:v>
                </c:pt>
                <c:pt idx="5">
                  <c:v>0.0128205128205128</c:v>
                </c:pt>
              </c:numCache>
            </c:numRef>
          </c:val>
        </c:ser>
        <c:ser>
          <c:idx val="3"/>
          <c:order val="2"/>
          <c:tx>
            <c:strRef>
              <c:f>'ASIC-IC Design Language'!$C$13</c:f>
              <c:strCache>
                <c:ptCount val="1"/>
                <c:pt idx="0">
                  <c:v>2014</c:v>
                </c:pt>
              </c:strCache>
            </c:strRef>
          </c:tx>
          <c:spPr>
            <a:solidFill>
              <a:srgbClr val="00FF00"/>
            </a:solidFill>
            <a:ln>
              <a:solidFill>
                <a:schemeClr val="accent1"/>
              </a:solidFill>
            </a:ln>
            <a:scene3d>
              <a:camera prst="orthographicFront"/>
              <a:lightRig rig="threePt" dir="t"/>
            </a:scene3d>
            <a:sp3d>
              <a:bevelT/>
              <a:bevelB/>
            </a:sp3d>
          </c:spPr>
          <c:invertIfNegative val="0"/>
          <c:cat>
            <c:strRef>
              <c:f>'ASIC-IC Design Language'!$D$9:$I$9</c:f>
              <c:strCache>
                <c:ptCount val="6"/>
                <c:pt idx="0">
                  <c:v>VHDL</c:v>
                </c:pt>
                <c:pt idx="1">
                  <c:v>Verilog</c:v>
                </c:pt>
                <c:pt idx="2">
                  <c:v>System C</c:v>
                </c:pt>
                <c:pt idx="3">
                  <c:v>SystemVerilog</c:v>
                </c:pt>
                <c:pt idx="4">
                  <c:v>C/C++</c:v>
                </c:pt>
                <c:pt idx="5">
                  <c:v>OTHER Design</c:v>
                </c:pt>
              </c:strCache>
            </c:strRef>
          </c:cat>
          <c:val>
            <c:numRef>
              <c:f>'ASIC-IC Design Language'!$D$13:$I$13</c:f>
              <c:numCache>
                <c:formatCode>0%</c:formatCode>
                <c:ptCount val="6"/>
                <c:pt idx="0">
                  <c:v>0.298</c:v>
                </c:pt>
                <c:pt idx="1">
                  <c:v>0.792</c:v>
                </c:pt>
                <c:pt idx="2">
                  <c:v>0.063</c:v>
                </c:pt>
                <c:pt idx="3">
                  <c:v>0.388</c:v>
                </c:pt>
                <c:pt idx="4">
                  <c:v>0.162</c:v>
                </c:pt>
                <c:pt idx="5">
                  <c:v>0.032</c:v>
                </c:pt>
              </c:numCache>
            </c:numRef>
          </c:val>
        </c:ser>
        <c:ser>
          <c:idx val="4"/>
          <c:order val="3"/>
          <c:tx>
            <c:strRef>
              <c:f>'ASIC-IC Design Language'!$C$14</c:f>
              <c:strCache>
                <c:ptCount val="1"/>
                <c:pt idx="0">
                  <c:v>2016</c:v>
                </c:pt>
              </c:strCache>
            </c:strRef>
          </c:tx>
          <c:spPr>
            <a:solidFill>
              <a:srgbClr val="002060"/>
            </a:solidFill>
            <a:scene3d>
              <a:camera prst="orthographicFront"/>
              <a:lightRig rig="threePt" dir="t"/>
            </a:scene3d>
            <a:sp3d>
              <a:bevelT/>
              <a:bevelB/>
            </a:sp3d>
          </c:spPr>
          <c:invertIfNegative val="0"/>
          <c:cat>
            <c:strRef>
              <c:f>'ASIC-IC Design Language'!$D$9:$I$9</c:f>
              <c:strCache>
                <c:ptCount val="6"/>
                <c:pt idx="0">
                  <c:v>VHDL</c:v>
                </c:pt>
                <c:pt idx="1">
                  <c:v>Verilog</c:v>
                </c:pt>
                <c:pt idx="2">
                  <c:v>System C</c:v>
                </c:pt>
                <c:pt idx="3">
                  <c:v>SystemVerilog</c:v>
                </c:pt>
                <c:pt idx="4">
                  <c:v>C/C++</c:v>
                </c:pt>
                <c:pt idx="5">
                  <c:v>OTHER Design</c:v>
                </c:pt>
              </c:strCache>
            </c:strRef>
          </c:cat>
          <c:val>
            <c:numRef>
              <c:f>'ASIC-IC Design Language'!$D$14:$I$14</c:f>
              <c:numCache>
                <c:formatCode>0%</c:formatCode>
                <c:ptCount val="6"/>
                <c:pt idx="0">
                  <c:v>0.214</c:v>
                </c:pt>
                <c:pt idx="1">
                  <c:v>0.771</c:v>
                </c:pt>
                <c:pt idx="2">
                  <c:v>0.096</c:v>
                </c:pt>
                <c:pt idx="3">
                  <c:v>0.396</c:v>
                </c:pt>
                <c:pt idx="4">
                  <c:v>0.142</c:v>
                </c:pt>
                <c:pt idx="5">
                  <c:v>0.04</c:v>
                </c:pt>
              </c:numCache>
            </c:numRef>
          </c:val>
        </c:ser>
        <c:ser>
          <c:idx val="5"/>
          <c:order val="4"/>
          <c:tx>
            <c:strRef>
              <c:f>'ASIC-IC Design Language'!$C$15</c:f>
              <c:strCache>
                <c:ptCount val="1"/>
                <c:pt idx="0">
                  <c:v>Next Year</c:v>
                </c:pt>
              </c:strCache>
            </c:strRef>
          </c:tx>
          <c:spPr>
            <a:noFill/>
            <a:scene3d>
              <a:camera prst="orthographicFront"/>
              <a:lightRig rig="threePt" dir="t"/>
            </a:scene3d>
            <a:sp3d>
              <a:bevelT w="190500" h="38100"/>
            </a:sp3d>
          </c:spPr>
          <c:invertIfNegative val="0"/>
          <c:cat>
            <c:strRef>
              <c:f>'ASIC-IC Design Language'!$D$9:$I$9</c:f>
              <c:strCache>
                <c:ptCount val="6"/>
                <c:pt idx="0">
                  <c:v>VHDL</c:v>
                </c:pt>
                <c:pt idx="1">
                  <c:v>Verilog</c:v>
                </c:pt>
                <c:pt idx="2">
                  <c:v>System C</c:v>
                </c:pt>
                <c:pt idx="3">
                  <c:v>SystemVerilog</c:v>
                </c:pt>
                <c:pt idx="4">
                  <c:v>C/C++</c:v>
                </c:pt>
                <c:pt idx="5">
                  <c:v>OTHER Design</c:v>
                </c:pt>
              </c:strCache>
            </c:strRef>
          </c:cat>
          <c:val>
            <c:numRef>
              <c:f>'ASIC-IC Design Language'!$D$15:$I$15</c:f>
              <c:numCache>
                <c:formatCode>0%</c:formatCode>
                <c:ptCount val="6"/>
                <c:pt idx="0">
                  <c:v>0.197</c:v>
                </c:pt>
                <c:pt idx="1">
                  <c:v>0.684</c:v>
                </c:pt>
                <c:pt idx="2">
                  <c:v>0.113</c:v>
                </c:pt>
                <c:pt idx="3">
                  <c:v>0.428</c:v>
                </c:pt>
                <c:pt idx="4">
                  <c:v>0.156</c:v>
                </c:pt>
                <c:pt idx="5">
                  <c:v>0.031</c:v>
                </c:pt>
              </c:numCache>
            </c:numRef>
          </c:val>
        </c:ser>
        <c:dLbls>
          <c:showLegendKey val="0"/>
          <c:showVal val="0"/>
          <c:showCatName val="0"/>
          <c:showSerName val="0"/>
          <c:showPercent val="0"/>
          <c:showBubbleSize val="0"/>
        </c:dLbls>
        <c:gapWidth val="150"/>
        <c:axId val="-2088709112"/>
        <c:axId val="-2088703128"/>
      </c:barChart>
      <c:catAx>
        <c:axId val="-2088709112"/>
        <c:scaling>
          <c:orientation val="minMax"/>
        </c:scaling>
        <c:delete val="0"/>
        <c:axPos val="b"/>
        <c:title>
          <c:tx>
            <c:rich>
              <a:bodyPr/>
              <a:lstStyle/>
              <a:p>
                <a:pPr>
                  <a:defRPr sz="1600"/>
                </a:pPr>
                <a:r>
                  <a:rPr lang="en-US" sz="1600" dirty="0"/>
                  <a:t>Languages Used for </a:t>
                </a:r>
                <a:r>
                  <a:rPr lang="en-US" sz="1600" dirty="0" smtClean="0"/>
                  <a:t>ASIC/IC Design</a:t>
                </a:r>
                <a:endParaRPr lang="en-US" sz="1600" dirty="0"/>
              </a:p>
            </c:rich>
          </c:tx>
          <c:layout/>
          <c:overlay val="0"/>
        </c:title>
        <c:majorTickMark val="out"/>
        <c:minorTickMark val="none"/>
        <c:tickLblPos val="nextTo"/>
        <c:txPr>
          <a:bodyPr/>
          <a:lstStyle/>
          <a:p>
            <a:pPr>
              <a:defRPr sz="1400"/>
            </a:pPr>
            <a:endParaRPr lang="en-US"/>
          </a:p>
        </c:txPr>
        <c:crossAx val="-2088703128"/>
        <c:crosses val="autoZero"/>
        <c:auto val="1"/>
        <c:lblAlgn val="ctr"/>
        <c:lblOffset val="100"/>
        <c:noMultiLvlLbl val="0"/>
      </c:catAx>
      <c:valAx>
        <c:axId val="-2088703128"/>
        <c:scaling>
          <c:orientation val="minMax"/>
        </c:scaling>
        <c:delete val="0"/>
        <c:axPos val="l"/>
        <c:majorGridlines>
          <c:spPr>
            <a:ln>
              <a:solidFill>
                <a:schemeClr val="bg1">
                  <a:lumMod val="75000"/>
                </a:schemeClr>
              </a:solidFill>
            </a:ln>
          </c:spPr>
        </c:majorGridlines>
        <c:title>
          <c:tx>
            <c:rich>
              <a:bodyPr rot="-5400000" vert="horz"/>
              <a:lstStyle/>
              <a:p>
                <a:pPr>
                  <a:defRPr sz="1400"/>
                </a:pPr>
                <a:r>
                  <a:rPr lang="en-US" sz="1400" dirty="0" smtClean="0"/>
                  <a:t>Design Projects</a:t>
                </a:r>
                <a:endParaRPr lang="en-US" sz="1400" dirty="0"/>
              </a:p>
            </c:rich>
          </c:tx>
          <c:layout>
            <c:manualLayout>
              <c:xMode val="edge"/>
              <c:yMode val="edge"/>
              <c:x val="0.006519967400163"/>
              <c:y val="0.300246913580247"/>
            </c:manualLayout>
          </c:layout>
          <c:overlay val="0"/>
        </c:title>
        <c:numFmt formatCode="0%" sourceLinked="1"/>
        <c:majorTickMark val="out"/>
        <c:minorTickMark val="none"/>
        <c:tickLblPos val="nextTo"/>
        <c:spPr>
          <a:ln>
            <a:noFill/>
          </a:ln>
        </c:spPr>
        <c:txPr>
          <a:bodyPr/>
          <a:lstStyle/>
          <a:p>
            <a:pPr>
              <a:defRPr sz="1100" b="0"/>
            </a:pPr>
            <a:endParaRPr lang="en-US"/>
          </a:p>
        </c:txPr>
        <c:crossAx val="-2088709112"/>
        <c:crosses val="autoZero"/>
        <c:crossBetween val="between"/>
      </c:valAx>
    </c:plotArea>
    <c:legend>
      <c:legendPos val="r"/>
      <c:legendEntry>
        <c:idx val="4"/>
        <c:delete val="1"/>
      </c:legendEntry>
      <c:layout>
        <c:manualLayout>
          <c:xMode val="edge"/>
          <c:yMode val="edge"/>
          <c:x val="0.868241458371689"/>
          <c:y val="0.116731184790077"/>
          <c:w val="0.0932781294541118"/>
          <c:h val="0.266065461464133"/>
        </c:manualLayout>
      </c:layout>
      <c:overlay val="0"/>
      <c:spPr>
        <a:solidFill>
          <a:schemeClr val="bg1"/>
        </a:solidFill>
        <a:scene3d>
          <a:camera prst="orthographicFront"/>
          <a:lightRig rig="threePt" dir="t"/>
        </a:scene3d>
        <a:sp3d>
          <a:bevelT w="190500" h="38100"/>
        </a:sp3d>
      </c:spPr>
      <c:txPr>
        <a:bodyPr/>
        <a:lstStyle/>
        <a:p>
          <a:pPr>
            <a:defRPr sz="1400"/>
          </a:pPr>
          <a:endParaRPr lang="en-US"/>
        </a:p>
      </c:txPr>
    </c:legend>
    <c:plotVisOnly val="1"/>
    <c:dispBlanksAs val="gap"/>
    <c:showDLblsOverMax val="0"/>
  </c:chart>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70281526545123"/>
          <c:y val="0.0321400257066632"/>
          <c:w val="0.864528168697739"/>
          <c:h val="0.812921810699589"/>
        </c:manualLayout>
      </c:layout>
      <c:barChart>
        <c:barDir val="col"/>
        <c:grouping val="clustered"/>
        <c:varyColors val="0"/>
        <c:ser>
          <c:idx val="0"/>
          <c:order val="0"/>
          <c:tx>
            <c:strRef>
              <c:f>'ASIC-IC Design Language'!$C$10</c:f>
              <c:strCache>
                <c:ptCount val="1"/>
                <c:pt idx="0">
                  <c:v>2007</c:v>
                </c:pt>
              </c:strCache>
            </c:strRef>
          </c:tx>
          <c:spPr>
            <a:solidFill>
              <a:schemeClr val="accent1">
                <a:lumMod val="40000"/>
                <a:lumOff val="60000"/>
              </a:schemeClr>
            </a:solidFill>
            <a:scene3d>
              <a:camera prst="orthographicFront"/>
              <a:lightRig rig="threePt" dir="t"/>
            </a:scene3d>
            <a:sp3d>
              <a:bevelT/>
              <a:bevelB/>
            </a:sp3d>
          </c:spPr>
          <c:invertIfNegative val="0"/>
          <c:cat>
            <c:strRef>
              <c:f>'ASIC-IC Design Language'!$D$9:$I$9</c:f>
              <c:strCache>
                <c:ptCount val="6"/>
                <c:pt idx="0">
                  <c:v>VHDL</c:v>
                </c:pt>
                <c:pt idx="1">
                  <c:v>Verilog</c:v>
                </c:pt>
                <c:pt idx="2">
                  <c:v>System C</c:v>
                </c:pt>
                <c:pt idx="3">
                  <c:v>SystemVerilog</c:v>
                </c:pt>
                <c:pt idx="4">
                  <c:v>C/C++</c:v>
                </c:pt>
                <c:pt idx="5">
                  <c:v>OTHER Design</c:v>
                </c:pt>
              </c:strCache>
            </c:strRef>
          </c:cat>
          <c:val>
            <c:numRef>
              <c:f>'ASIC-IC Design Language'!$D$10:$I$10</c:f>
              <c:numCache>
                <c:formatCode>0%</c:formatCode>
                <c:ptCount val="6"/>
                <c:pt idx="0">
                  <c:v>0.37</c:v>
                </c:pt>
                <c:pt idx="1">
                  <c:v>0.81</c:v>
                </c:pt>
                <c:pt idx="2">
                  <c:v>0.11</c:v>
                </c:pt>
                <c:pt idx="3">
                  <c:v>0.15</c:v>
                </c:pt>
                <c:pt idx="4">
                  <c:v>0.22</c:v>
                </c:pt>
                <c:pt idx="5">
                  <c:v>0.03</c:v>
                </c:pt>
              </c:numCache>
            </c:numRef>
          </c:val>
        </c:ser>
        <c:ser>
          <c:idx val="2"/>
          <c:order val="1"/>
          <c:tx>
            <c:strRef>
              <c:f>'ASIC-IC Design Language'!$C$12</c:f>
              <c:strCache>
                <c:ptCount val="1"/>
                <c:pt idx="0">
                  <c:v>2012</c:v>
                </c:pt>
              </c:strCache>
            </c:strRef>
          </c:tx>
          <c:spPr>
            <a:solidFill>
              <a:schemeClr val="accent1"/>
            </a:solidFill>
            <a:scene3d>
              <a:camera prst="orthographicFront"/>
              <a:lightRig rig="threePt" dir="t"/>
            </a:scene3d>
            <a:sp3d>
              <a:bevelT/>
              <a:bevelB/>
            </a:sp3d>
          </c:spPr>
          <c:invertIfNegative val="0"/>
          <c:cat>
            <c:strRef>
              <c:f>'ASIC-IC Design Language'!$D$9:$I$9</c:f>
              <c:strCache>
                <c:ptCount val="6"/>
                <c:pt idx="0">
                  <c:v>VHDL</c:v>
                </c:pt>
                <c:pt idx="1">
                  <c:v>Verilog</c:v>
                </c:pt>
                <c:pt idx="2">
                  <c:v>System C</c:v>
                </c:pt>
                <c:pt idx="3">
                  <c:v>SystemVerilog</c:v>
                </c:pt>
                <c:pt idx="4">
                  <c:v>C/C++</c:v>
                </c:pt>
                <c:pt idx="5">
                  <c:v>OTHER Design</c:v>
                </c:pt>
              </c:strCache>
            </c:strRef>
          </c:cat>
          <c:val>
            <c:numRef>
              <c:f>'ASIC-IC Design Language'!$D$12:$I$12</c:f>
              <c:numCache>
                <c:formatCode>0%</c:formatCode>
                <c:ptCount val="6"/>
                <c:pt idx="0">
                  <c:v>0.342948717948718</c:v>
                </c:pt>
                <c:pt idx="1">
                  <c:v>0.756410256410256</c:v>
                </c:pt>
                <c:pt idx="2">
                  <c:v>0.0993589743589744</c:v>
                </c:pt>
                <c:pt idx="3">
                  <c:v>0.352564102564103</c:v>
                </c:pt>
                <c:pt idx="4">
                  <c:v>0.205128205128205</c:v>
                </c:pt>
                <c:pt idx="5">
                  <c:v>0.0128205128205128</c:v>
                </c:pt>
              </c:numCache>
            </c:numRef>
          </c:val>
        </c:ser>
        <c:ser>
          <c:idx val="3"/>
          <c:order val="2"/>
          <c:tx>
            <c:strRef>
              <c:f>'ASIC-IC Design Language'!$C$13</c:f>
              <c:strCache>
                <c:ptCount val="1"/>
                <c:pt idx="0">
                  <c:v>2014</c:v>
                </c:pt>
              </c:strCache>
            </c:strRef>
          </c:tx>
          <c:spPr>
            <a:solidFill>
              <a:srgbClr val="00FF00"/>
            </a:solidFill>
            <a:ln>
              <a:solidFill>
                <a:schemeClr val="accent1"/>
              </a:solidFill>
            </a:ln>
            <a:scene3d>
              <a:camera prst="orthographicFront"/>
              <a:lightRig rig="threePt" dir="t"/>
            </a:scene3d>
            <a:sp3d>
              <a:bevelT/>
              <a:bevelB/>
            </a:sp3d>
          </c:spPr>
          <c:invertIfNegative val="0"/>
          <c:cat>
            <c:strRef>
              <c:f>'ASIC-IC Design Language'!$D$9:$I$9</c:f>
              <c:strCache>
                <c:ptCount val="6"/>
                <c:pt idx="0">
                  <c:v>VHDL</c:v>
                </c:pt>
                <c:pt idx="1">
                  <c:v>Verilog</c:v>
                </c:pt>
                <c:pt idx="2">
                  <c:v>System C</c:v>
                </c:pt>
                <c:pt idx="3">
                  <c:v>SystemVerilog</c:v>
                </c:pt>
                <c:pt idx="4">
                  <c:v>C/C++</c:v>
                </c:pt>
                <c:pt idx="5">
                  <c:v>OTHER Design</c:v>
                </c:pt>
              </c:strCache>
            </c:strRef>
          </c:cat>
          <c:val>
            <c:numRef>
              <c:f>'ASIC-IC Design Language'!$D$13:$I$13</c:f>
              <c:numCache>
                <c:formatCode>0%</c:formatCode>
                <c:ptCount val="6"/>
                <c:pt idx="0">
                  <c:v>0.298</c:v>
                </c:pt>
                <c:pt idx="1">
                  <c:v>0.792</c:v>
                </c:pt>
                <c:pt idx="2">
                  <c:v>0.063</c:v>
                </c:pt>
                <c:pt idx="3">
                  <c:v>0.388</c:v>
                </c:pt>
                <c:pt idx="4">
                  <c:v>0.162</c:v>
                </c:pt>
                <c:pt idx="5">
                  <c:v>0.032</c:v>
                </c:pt>
              </c:numCache>
            </c:numRef>
          </c:val>
        </c:ser>
        <c:ser>
          <c:idx val="4"/>
          <c:order val="3"/>
          <c:tx>
            <c:strRef>
              <c:f>'ASIC-IC Design Language'!$C$14</c:f>
              <c:strCache>
                <c:ptCount val="1"/>
                <c:pt idx="0">
                  <c:v>2016</c:v>
                </c:pt>
              </c:strCache>
            </c:strRef>
          </c:tx>
          <c:spPr>
            <a:solidFill>
              <a:srgbClr val="002060"/>
            </a:solidFill>
            <a:scene3d>
              <a:camera prst="orthographicFront"/>
              <a:lightRig rig="threePt" dir="t"/>
            </a:scene3d>
            <a:sp3d>
              <a:bevelT/>
              <a:bevelB/>
            </a:sp3d>
          </c:spPr>
          <c:invertIfNegative val="0"/>
          <c:cat>
            <c:strRef>
              <c:f>'ASIC-IC Design Language'!$D$9:$I$9</c:f>
              <c:strCache>
                <c:ptCount val="6"/>
                <c:pt idx="0">
                  <c:v>VHDL</c:v>
                </c:pt>
                <c:pt idx="1">
                  <c:v>Verilog</c:v>
                </c:pt>
                <c:pt idx="2">
                  <c:v>System C</c:v>
                </c:pt>
                <c:pt idx="3">
                  <c:v>SystemVerilog</c:v>
                </c:pt>
                <c:pt idx="4">
                  <c:v>C/C++</c:v>
                </c:pt>
                <c:pt idx="5">
                  <c:v>OTHER Design</c:v>
                </c:pt>
              </c:strCache>
            </c:strRef>
          </c:cat>
          <c:val>
            <c:numRef>
              <c:f>'ASIC-IC Design Language'!$D$14:$I$14</c:f>
              <c:numCache>
                <c:formatCode>0%</c:formatCode>
                <c:ptCount val="6"/>
                <c:pt idx="0">
                  <c:v>0.214</c:v>
                </c:pt>
                <c:pt idx="1">
                  <c:v>0.771</c:v>
                </c:pt>
                <c:pt idx="2">
                  <c:v>0.096</c:v>
                </c:pt>
                <c:pt idx="3">
                  <c:v>0.396</c:v>
                </c:pt>
                <c:pt idx="4">
                  <c:v>0.142</c:v>
                </c:pt>
                <c:pt idx="5">
                  <c:v>0.04</c:v>
                </c:pt>
              </c:numCache>
            </c:numRef>
          </c:val>
        </c:ser>
        <c:ser>
          <c:idx val="5"/>
          <c:order val="4"/>
          <c:tx>
            <c:strRef>
              <c:f>'ASIC-IC Design Language'!$C$15</c:f>
              <c:strCache>
                <c:ptCount val="1"/>
                <c:pt idx="0">
                  <c:v>Next Year</c:v>
                </c:pt>
              </c:strCache>
            </c:strRef>
          </c:tx>
          <c:spPr>
            <a:solidFill>
              <a:srgbClr val="7030A0"/>
            </a:solidFill>
            <a:scene3d>
              <a:camera prst="orthographicFront"/>
              <a:lightRig rig="threePt" dir="t"/>
            </a:scene3d>
            <a:sp3d>
              <a:bevelT w="190500" h="38100"/>
            </a:sp3d>
          </c:spPr>
          <c:invertIfNegative val="0"/>
          <c:cat>
            <c:strRef>
              <c:f>'ASIC-IC Design Language'!$D$9:$I$9</c:f>
              <c:strCache>
                <c:ptCount val="6"/>
                <c:pt idx="0">
                  <c:v>VHDL</c:v>
                </c:pt>
                <c:pt idx="1">
                  <c:v>Verilog</c:v>
                </c:pt>
                <c:pt idx="2">
                  <c:v>System C</c:v>
                </c:pt>
                <c:pt idx="3">
                  <c:v>SystemVerilog</c:v>
                </c:pt>
                <c:pt idx="4">
                  <c:v>C/C++</c:v>
                </c:pt>
                <c:pt idx="5">
                  <c:v>OTHER Design</c:v>
                </c:pt>
              </c:strCache>
            </c:strRef>
          </c:cat>
          <c:val>
            <c:numRef>
              <c:f>'ASIC-IC Design Language'!$D$15:$I$15</c:f>
              <c:numCache>
                <c:formatCode>0%</c:formatCode>
                <c:ptCount val="6"/>
                <c:pt idx="0">
                  <c:v>0.197</c:v>
                </c:pt>
                <c:pt idx="1">
                  <c:v>0.684</c:v>
                </c:pt>
                <c:pt idx="2">
                  <c:v>0.113</c:v>
                </c:pt>
                <c:pt idx="3">
                  <c:v>0.428</c:v>
                </c:pt>
                <c:pt idx="4">
                  <c:v>0.156</c:v>
                </c:pt>
                <c:pt idx="5">
                  <c:v>0.031</c:v>
                </c:pt>
              </c:numCache>
            </c:numRef>
          </c:val>
        </c:ser>
        <c:dLbls>
          <c:showLegendKey val="0"/>
          <c:showVal val="0"/>
          <c:showCatName val="0"/>
          <c:showSerName val="0"/>
          <c:showPercent val="0"/>
          <c:showBubbleSize val="0"/>
        </c:dLbls>
        <c:gapWidth val="150"/>
        <c:axId val="-2087797224"/>
        <c:axId val="-2088698808"/>
      </c:barChart>
      <c:catAx>
        <c:axId val="-2087797224"/>
        <c:scaling>
          <c:orientation val="minMax"/>
        </c:scaling>
        <c:delete val="0"/>
        <c:axPos val="b"/>
        <c:title>
          <c:tx>
            <c:rich>
              <a:bodyPr/>
              <a:lstStyle/>
              <a:p>
                <a:pPr>
                  <a:defRPr sz="1600"/>
                </a:pPr>
                <a:r>
                  <a:rPr lang="en-US" sz="1600" dirty="0"/>
                  <a:t>Languages Used for </a:t>
                </a:r>
                <a:r>
                  <a:rPr lang="en-US" sz="1600" dirty="0" smtClean="0"/>
                  <a:t>ASIC/IC Design</a:t>
                </a:r>
                <a:endParaRPr lang="en-US" sz="1600" dirty="0"/>
              </a:p>
            </c:rich>
          </c:tx>
          <c:layout/>
          <c:overlay val="0"/>
        </c:title>
        <c:majorTickMark val="out"/>
        <c:minorTickMark val="none"/>
        <c:tickLblPos val="nextTo"/>
        <c:txPr>
          <a:bodyPr/>
          <a:lstStyle/>
          <a:p>
            <a:pPr>
              <a:defRPr sz="1400"/>
            </a:pPr>
            <a:endParaRPr lang="en-US"/>
          </a:p>
        </c:txPr>
        <c:crossAx val="-2088698808"/>
        <c:crosses val="autoZero"/>
        <c:auto val="1"/>
        <c:lblAlgn val="ctr"/>
        <c:lblOffset val="100"/>
        <c:noMultiLvlLbl val="0"/>
      </c:catAx>
      <c:valAx>
        <c:axId val="-2088698808"/>
        <c:scaling>
          <c:orientation val="minMax"/>
        </c:scaling>
        <c:delete val="0"/>
        <c:axPos val="l"/>
        <c:majorGridlines>
          <c:spPr>
            <a:ln>
              <a:solidFill>
                <a:schemeClr val="bg1">
                  <a:lumMod val="75000"/>
                </a:schemeClr>
              </a:solidFill>
            </a:ln>
          </c:spPr>
        </c:majorGridlines>
        <c:title>
          <c:tx>
            <c:rich>
              <a:bodyPr rot="-5400000" vert="horz"/>
              <a:lstStyle/>
              <a:p>
                <a:pPr>
                  <a:defRPr sz="1400"/>
                </a:pPr>
                <a:r>
                  <a:rPr lang="en-US" sz="1400" dirty="0" smtClean="0"/>
                  <a:t>Design Projects</a:t>
                </a:r>
                <a:endParaRPr lang="en-US" sz="1400" dirty="0"/>
              </a:p>
            </c:rich>
          </c:tx>
          <c:layout>
            <c:manualLayout>
              <c:xMode val="edge"/>
              <c:yMode val="edge"/>
              <c:x val="0.006519967400163"/>
              <c:y val="0.300246913580247"/>
            </c:manualLayout>
          </c:layout>
          <c:overlay val="0"/>
        </c:title>
        <c:numFmt formatCode="0%" sourceLinked="1"/>
        <c:majorTickMark val="out"/>
        <c:minorTickMark val="none"/>
        <c:tickLblPos val="nextTo"/>
        <c:spPr>
          <a:ln>
            <a:noFill/>
          </a:ln>
        </c:spPr>
        <c:txPr>
          <a:bodyPr/>
          <a:lstStyle/>
          <a:p>
            <a:pPr>
              <a:defRPr sz="1100" b="0"/>
            </a:pPr>
            <a:endParaRPr lang="en-US"/>
          </a:p>
        </c:txPr>
        <c:crossAx val="-2087797224"/>
        <c:crosses val="autoZero"/>
        <c:crossBetween val="between"/>
      </c:valAx>
    </c:plotArea>
    <c:legend>
      <c:legendPos val="r"/>
      <c:layout>
        <c:manualLayout>
          <c:xMode val="edge"/>
          <c:yMode val="edge"/>
          <c:x val="0.82136153419166"/>
          <c:y val="0.116731184790077"/>
          <c:w val="0.157738025201651"/>
          <c:h val="0.266065461464133"/>
        </c:manualLayout>
      </c:layout>
      <c:overlay val="0"/>
      <c:spPr>
        <a:solidFill>
          <a:schemeClr val="bg1"/>
        </a:solidFill>
        <a:scene3d>
          <a:camera prst="orthographicFront"/>
          <a:lightRig rig="threePt" dir="t"/>
        </a:scene3d>
        <a:sp3d>
          <a:bevelT w="190500" h="38100"/>
        </a:sp3d>
      </c:spPr>
      <c:txPr>
        <a:bodyPr/>
        <a:lstStyle/>
        <a:p>
          <a:pPr>
            <a:defRPr sz="1400"/>
          </a:pPr>
          <a:endParaRPr lang="en-US"/>
        </a:p>
      </c:txPr>
    </c:legend>
    <c:plotVisOnly val="1"/>
    <c:dispBlanksAs val="gap"/>
    <c:showDLblsOverMax val="0"/>
  </c:chart>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70281526545123"/>
          <c:y val="0.0321400257066632"/>
          <c:w val="0.895293158714844"/>
          <c:h val="0.812921810699589"/>
        </c:manualLayout>
      </c:layout>
      <c:barChart>
        <c:barDir val="col"/>
        <c:grouping val="clustered"/>
        <c:varyColors val="0"/>
        <c:ser>
          <c:idx val="0"/>
          <c:order val="0"/>
          <c:tx>
            <c:strRef>
              <c:f>'FPGA Design Languages'!$C$3</c:f>
              <c:strCache>
                <c:ptCount val="1"/>
                <c:pt idx="0">
                  <c:v>2012</c:v>
                </c:pt>
              </c:strCache>
            </c:strRef>
          </c:tx>
          <c:spPr>
            <a:solidFill>
              <a:srgbClr val="CC99FF"/>
            </a:solidFill>
            <a:scene3d>
              <a:camera prst="orthographicFront"/>
              <a:lightRig rig="balanced" dir="t">
                <a:rot lat="0" lon="0" rev="8700000"/>
              </a:lightRig>
            </a:scene3d>
            <a:sp3d>
              <a:bevelT w="190500" h="38100"/>
            </a:sp3d>
          </c:spPr>
          <c:invertIfNegative val="0"/>
          <c:cat>
            <c:strRef>
              <c:f>'FPGA Design Languages'!$D$2:$I$2</c:f>
              <c:strCache>
                <c:ptCount val="6"/>
                <c:pt idx="0">
                  <c:v>VHDL</c:v>
                </c:pt>
                <c:pt idx="1">
                  <c:v>Verilog</c:v>
                </c:pt>
                <c:pt idx="2">
                  <c:v>System C</c:v>
                </c:pt>
                <c:pt idx="3">
                  <c:v>SystemVerilog</c:v>
                </c:pt>
                <c:pt idx="4">
                  <c:v>C/C++</c:v>
                </c:pt>
                <c:pt idx="5">
                  <c:v>OTHER Design</c:v>
                </c:pt>
              </c:strCache>
            </c:strRef>
          </c:cat>
          <c:val>
            <c:numRef>
              <c:f>'FPGA Design Languages'!$D$3:$I$3</c:f>
              <c:numCache>
                <c:formatCode>0%</c:formatCode>
                <c:ptCount val="6"/>
                <c:pt idx="0">
                  <c:v>0.767</c:v>
                </c:pt>
                <c:pt idx="1">
                  <c:v>0.479</c:v>
                </c:pt>
                <c:pt idx="2">
                  <c:v>0.035</c:v>
                </c:pt>
                <c:pt idx="3">
                  <c:v>0.125</c:v>
                </c:pt>
                <c:pt idx="4">
                  <c:v>0.156</c:v>
                </c:pt>
                <c:pt idx="5">
                  <c:v>0.019</c:v>
                </c:pt>
              </c:numCache>
            </c:numRef>
          </c:val>
        </c:ser>
        <c:ser>
          <c:idx val="1"/>
          <c:order val="1"/>
          <c:tx>
            <c:strRef>
              <c:f>'FPGA Design Languages'!$C$4</c:f>
              <c:strCache>
                <c:ptCount val="1"/>
                <c:pt idx="0">
                  <c:v>2014</c:v>
                </c:pt>
              </c:strCache>
            </c:strRef>
          </c:tx>
          <c:spPr>
            <a:solidFill>
              <a:schemeClr val="accent2">
                <a:lumMod val="20000"/>
                <a:lumOff val="80000"/>
              </a:schemeClr>
            </a:solidFill>
            <a:scene3d>
              <a:camera prst="orthographicFront"/>
              <a:lightRig rig="balanced" dir="t">
                <a:rot lat="0" lon="0" rev="8700000"/>
              </a:lightRig>
            </a:scene3d>
            <a:sp3d>
              <a:bevelT w="190500" h="38100"/>
            </a:sp3d>
          </c:spPr>
          <c:invertIfNegative val="0"/>
          <c:cat>
            <c:strRef>
              <c:f>'FPGA Design Languages'!$D$2:$I$2</c:f>
              <c:strCache>
                <c:ptCount val="6"/>
                <c:pt idx="0">
                  <c:v>VHDL</c:v>
                </c:pt>
                <c:pt idx="1">
                  <c:v>Verilog</c:v>
                </c:pt>
                <c:pt idx="2">
                  <c:v>System C</c:v>
                </c:pt>
                <c:pt idx="3">
                  <c:v>SystemVerilog</c:v>
                </c:pt>
                <c:pt idx="4">
                  <c:v>C/C++</c:v>
                </c:pt>
                <c:pt idx="5">
                  <c:v>OTHER Design</c:v>
                </c:pt>
              </c:strCache>
            </c:strRef>
          </c:cat>
          <c:val>
            <c:numRef>
              <c:f>'FPGA Design Languages'!$D$4:$I$4</c:f>
              <c:numCache>
                <c:formatCode>0%</c:formatCode>
                <c:ptCount val="6"/>
                <c:pt idx="0">
                  <c:v>0.66</c:v>
                </c:pt>
                <c:pt idx="1">
                  <c:v>0.57</c:v>
                </c:pt>
                <c:pt idx="2">
                  <c:v>0.051</c:v>
                </c:pt>
                <c:pt idx="3">
                  <c:v>0.176</c:v>
                </c:pt>
                <c:pt idx="4">
                  <c:v>0.163</c:v>
                </c:pt>
                <c:pt idx="5">
                  <c:v>0.05</c:v>
                </c:pt>
              </c:numCache>
            </c:numRef>
          </c:val>
        </c:ser>
        <c:ser>
          <c:idx val="2"/>
          <c:order val="2"/>
          <c:tx>
            <c:strRef>
              <c:f>'FPGA Design Languages'!$C$5</c:f>
              <c:strCache>
                <c:ptCount val="1"/>
                <c:pt idx="0">
                  <c:v>2016</c:v>
                </c:pt>
              </c:strCache>
            </c:strRef>
          </c:tx>
          <c:spPr>
            <a:solidFill>
              <a:srgbClr val="C00000"/>
            </a:solidFill>
            <a:scene3d>
              <a:camera prst="orthographicFront"/>
              <a:lightRig rig="balanced" dir="t">
                <a:rot lat="0" lon="0" rev="8700000"/>
              </a:lightRig>
            </a:scene3d>
            <a:sp3d>
              <a:bevelT w="190500" h="38100"/>
            </a:sp3d>
          </c:spPr>
          <c:invertIfNegative val="0"/>
          <c:cat>
            <c:strRef>
              <c:f>'FPGA Design Languages'!$D$2:$I$2</c:f>
              <c:strCache>
                <c:ptCount val="6"/>
                <c:pt idx="0">
                  <c:v>VHDL</c:v>
                </c:pt>
                <c:pt idx="1">
                  <c:v>Verilog</c:v>
                </c:pt>
                <c:pt idx="2">
                  <c:v>System C</c:v>
                </c:pt>
                <c:pt idx="3">
                  <c:v>SystemVerilog</c:v>
                </c:pt>
                <c:pt idx="4">
                  <c:v>C/C++</c:v>
                </c:pt>
                <c:pt idx="5">
                  <c:v>OTHER Design</c:v>
                </c:pt>
              </c:strCache>
            </c:strRef>
          </c:cat>
          <c:val>
            <c:numRef>
              <c:f>'FPGA Design Languages'!$D$5:$I$5</c:f>
              <c:numCache>
                <c:formatCode>0%</c:formatCode>
                <c:ptCount val="6"/>
                <c:pt idx="0">
                  <c:v>0.62</c:v>
                </c:pt>
                <c:pt idx="1">
                  <c:v>0.557</c:v>
                </c:pt>
                <c:pt idx="2">
                  <c:v>0.052</c:v>
                </c:pt>
                <c:pt idx="3">
                  <c:v>0.218</c:v>
                </c:pt>
                <c:pt idx="4">
                  <c:v>0.162</c:v>
                </c:pt>
                <c:pt idx="5">
                  <c:v>0.022</c:v>
                </c:pt>
              </c:numCache>
            </c:numRef>
          </c:val>
        </c:ser>
        <c:ser>
          <c:idx val="3"/>
          <c:order val="3"/>
          <c:tx>
            <c:strRef>
              <c:f>'FPGA Design Languages'!$C$6</c:f>
              <c:strCache>
                <c:ptCount val="1"/>
                <c:pt idx="0">
                  <c:v>Next Year</c:v>
                </c:pt>
              </c:strCache>
            </c:strRef>
          </c:tx>
          <c:spPr>
            <a:noFill/>
            <a:scene3d>
              <a:camera prst="orthographicFront"/>
              <a:lightRig rig="threePt" dir="t"/>
            </a:scene3d>
            <a:sp3d>
              <a:bevelT w="190500" h="38100"/>
            </a:sp3d>
          </c:spPr>
          <c:invertIfNegative val="0"/>
          <c:cat>
            <c:strRef>
              <c:f>'FPGA Design Languages'!$D$2:$I$2</c:f>
              <c:strCache>
                <c:ptCount val="6"/>
                <c:pt idx="0">
                  <c:v>VHDL</c:v>
                </c:pt>
                <c:pt idx="1">
                  <c:v>Verilog</c:v>
                </c:pt>
                <c:pt idx="2">
                  <c:v>System C</c:v>
                </c:pt>
                <c:pt idx="3">
                  <c:v>SystemVerilog</c:v>
                </c:pt>
                <c:pt idx="4">
                  <c:v>C/C++</c:v>
                </c:pt>
                <c:pt idx="5">
                  <c:v>OTHER Design</c:v>
                </c:pt>
              </c:strCache>
            </c:strRef>
          </c:cat>
          <c:val>
            <c:numRef>
              <c:f>'FPGA Design Languages'!$D$6:$I$6</c:f>
              <c:numCache>
                <c:formatCode>0%</c:formatCode>
                <c:ptCount val="6"/>
                <c:pt idx="0">
                  <c:v>0.581</c:v>
                </c:pt>
                <c:pt idx="1">
                  <c:v>0.519</c:v>
                </c:pt>
                <c:pt idx="2">
                  <c:v>0.059</c:v>
                </c:pt>
                <c:pt idx="3">
                  <c:v>0.267</c:v>
                </c:pt>
                <c:pt idx="4">
                  <c:v>0.174</c:v>
                </c:pt>
                <c:pt idx="5">
                  <c:v>0.019</c:v>
                </c:pt>
              </c:numCache>
            </c:numRef>
          </c:val>
        </c:ser>
        <c:dLbls>
          <c:showLegendKey val="0"/>
          <c:showVal val="0"/>
          <c:showCatName val="0"/>
          <c:showSerName val="0"/>
          <c:showPercent val="0"/>
          <c:showBubbleSize val="0"/>
        </c:dLbls>
        <c:gapWidth val="150"/>
        <c:axId val="-2087285400"/>
        <c:axId val="-2087279784"/>
      </c:barChart>
      <c:catAx>
        <c:axId val="-2087285400"/>
        <c:scaling>
          <c:orientation val="minMax"/>
        </c:scaling>
        <c:delete val="0"/>
        <c:axPos val="b"/>
        <c:title>
          <c:tx>
            <c:rich>
              <a:bodyPr/>
              <a:lstStyle/>
              <a:p>
                <a:pPr>
                  <a:defRPr sz="1600"/>
                </a:pPr>
                <a:r>
                  <a:rPr lang="en-US" sz="1600" dirty="0"/>
                  <a:t>Languages Used for FPGA Design</a:t>
                </a:r>
              </a:p>
            </c:rich>
          </c:tx>
          <c:layout>
            <c:manualLayout>
              <c:xMode val="edge"/>
              <c:yMode val="edge"/>
              <c:x val="0.349892305371027"/>
              <c:y val="0.933509073449991"/>
            </c:manualLayout>
          </c:layout>
          <c:overlay val="0"/>
        </c:title>
        <c:majorTickMark val="out"/>
        <c:minorTickMark val="none"/>
        <c:tickLblPos val="nextTo"/>
        <c:txPr>
          <a:bodyPr/>
          <a:lstStyle/>
          <a:p>
            <a:pPr>
              <a:defRPr sz="1400" b="1"/>
            </a:pPr>
            <a:endParaRPr lang="en-US"/>
          </a:p>
        </c:txPr>
        <c:crossAx val="-2087279784"/>
        <c:crosses val="autoZero"/>
        <c:auto val="1"/>
        <c:lblAlgn val="ctr"/>
        <c:lblOffset val="100"/>
        <c:noMultiLvlLbl val="0"/>
      </c:catAx>
      <c:valAx>
        <c:axId val="-2087279784"/>
        <c:scaling>
          <c:orientation val="minMax"/>
        </c:scaling>
        <c:delete val="0"/>
        <c:axPos val="l"/>
        <c:majorGridlines>
          <c:spPr>
            <a:ln>
              <a:solidFill>
                <a:schemeClr val="bg1">
                  <a:lumMod val="75000"/>
                </a:schemeClr>
              </a:solidFill>
            </a:ln>
          </c:spPr>
        </c:majorGridlines>
        <c:title>
          <c:tx>
            <c:rich>
              <a:bodyPr rot="-5400000" vert="horz"/>
              <a:lstStyle/>
              <a:p>
                <a:pPr>
                  <a:defRPr sz="1400"/>
                </a:pPr>
                <a:r>
                  <a:rPr lang="en-US" sz="1400" dirty="0" smtClean="0"/>
                  <a:t>Design Projects</a:t>
                </a:r>
                <a:endParaRPr lang="en-US" sz="1400" dirty="0"/>
              </a:p>
            </c:rich>
          </c:tx>
          <c:layout>
            <c:manualLayout>
              <c:xMode val="edge"/>
              <c:yMode val="edge"/>
              <c:x val="0.00505493395052415"/>
              <c:y val="0.306461079272656"/>
            </c:manualLayout>
          </c:layout>
          <c:overlay val="0"/>
        </c:title>
        <c:numFmt formatCode="0%" sourceLinked="1"/>
        <c:majorTickMark val="out"/>
        <c:minorTickMark val="none"/>
        <c:tickLblPos val="nextTo"/>
        <c:spPr>
          <a:ln>
            <a:noFill/>
          </a:ln>
        </c:spPr>
        <c:txPr>
          <a:bodyPr/>
          <a:lstStyle/>
          <a:p>
            <a:pPr>
              <a:defRPr sz="1100" b="1"/>
            </a:pPr>
            <a:endParaRPr lang="en-US"/>
          </a:p>
        </c:txPr>
        <c:crossAx val="-2087285400"/>
        <c:crosses val="autoZero"/>
        <c:crossBetween val="between"/>
      </c:valAx>
    </c:plotArea>
    <c:legend>
      <c:legendPos val="r"/>
      <c:legendEntry>
        <c:idx val="3"/>
        <c:delete val="1"/>
      </c:legendEntry>
      <c:layout>
        <c:manualLayout>
          <c:xMode val="edge"/>
          <c:yMode val="edge"/>
          <c:x val="0.857986474957307"/>
          <c:y val="0.151558113505281"/>
          <c:w val="0.113788096282874"/>
          <c:h val="0.184990978538095"/>
        </c:manualLayout>
      </c:layout>
      <c:overlay val="0"/>
      <c:spPr>
        <a:solidFill>
          <a:schemeClr val="bg1"/>
        </a:solidFill>
        <a:scene3d>
          <a:camera prst="orthographicFront"/>
          <a:lightRig rig="threePt" dir="t"/>
        </a:scene3d>
        <a:sp3d>
          <a:bevelT w="190500" h="38100"/>
        </a:sp3d>
      </c:spPr>
      <c:txPr>
        <a:bodyPr/>
        <a:lstStyle/>
        <a:p>
          <a:pPr>
            <a:defRPr sz="1400"/>
          </a:pPr>
          <a:endParaRPr lang="en-US"/>
        </a:p>
      </c:txPr>
    </c:legend>
    <c:plotVisOnly val="1"/>
    <c:dispBlanksAs val="gap"/>
    <c:showDLblsOverMax val="0"/>
  </c:chart>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70281526545123"/>
          <c:y val="0.0321400257066632"/>
          <c:w val="0.895293158714844"/>
          <c:h val="0.812921810699589"/>
        </c:manualLayout>
      </c:layout>
      <c:barChart>
        <c:barDir val="col"/>
        <c:grouping val="clustered"/>
        <c:varyColors val="0"/>
        <c:ser>
          <c:idx val="0"/>
          <c:order val="0"/>
          <c:tx>
            <c:strRef>
              <c:f>'FPGA Design Languages'!$C$3</c:f>
              <c:strCache>
                <c:ptCount val="1"/>
                <c:pt idx="0">
                  <c:v>2012</c:v>
                </c:pt>
              </c:strCache>
            </c:strRef>
          </c:tx>
          <c:spPr>
            <a:solidFill>
              <a:srgbClr val="CC99FF"/>
            </a:solidFill>
            <a:scene3d>
              <a:camera prst="orthographicFront"/>
              <a:lightRig rig="balanced" dir="t">
                <a:rot lat="0" lon="0" rev="8700000"/>
              </a:lightRig>
            </a:scene3d>
            <a:sp3d>
              <a:bevelT w="190500" h="38100"/>
            </a:sp3d>
          </c:spPr>
          <c:invertIfNegative val="0"/>
          <c:cat>
            <c:strRef>
              <c:f>'FPGA Design Languages'!$D$2:$I$2</c:f>
              <c:strCache>
                <c:ptCount val="6"/>
                <c:pt idx="0">
                  <c:v>VHDL</c:v>
                </c:pt>
                <c:pt idx="1">
                  <c:v>Verilog</c:v>
                </c:pt>
                <c:pt idx="2">
                  <c:v>System C</c:v>
                </c:pt>
                <c:pt idx="3">
                  <c:v>SystemVerilog</c:v>
                </c:pt>
                <c:pt idx="4">
                  <c:v>C/C++</c:v>
                </c:pt>
                <c:pt idx="5">
                  <c:v>OTHER Design</c:v>
                </c:pt>
              </c:strCache>
            </c:strRef>
          </c:cat>
          <c:val>
            <c:numRef>
              <c:f>'FPGA Design Languages'!$D$3:$I$3</c:f>
              <c:numCache>
                <c:formatCode>0%</c:formatCode>
                <c:ptCount val="6"/>
                <c:pt idx="0">
                  <c:v>0.767</c:v>
                </c:pt>
                <c:pt idx="1">
                  <c:v>0.479</c:v>
                </c:pt>
                <c:pt idx="2">
                  <c:v>0.035</c:v>
                </c:pt>
                <c:pt idx="3">
                  <c:v>0.125</c:v>
                </c:pt>
                <c:pt idx="4">
                  <c:v>0.156</c:v>
                </c:pt>
                <c:pt idx="5">
                  <c:v>0.019</c:v>
                </c:pt>
              </c:numCache>
            </c:numRef>
          </c:val>
        </c:ser>
        <c:ser>
          <c:idx val="1"/>
          <c:order val="1"/>
          <c:tx>
            <c:strRef>
              <c:f>'FPGA Design Languages'!$C$4</c:f>
              <c:strCache>
                <c:ptCount val="1"/>
                <c:pt idx="0">
                  <c:v>2014</c:v>
                </c:pt>
              </c:strCache>
            </c:strRef>
          </c:tx>
          <c:spPr>
            <a:solidFill>
              <a:schemeClr val="accent2">
                <a:lumMod val="20000"/>
                <a:lumOff val="80000"/>
              </a:schemeClr>
            </a:solidFill>
            <a:scene3d>
              <a:camera prst="orthographicFront"/>
              <a:lightRig rig="balanced" dir="t">
                <a:rot lat="0" lon="0" rev="8700000"/>
              </a:lightRig>
            </a:scene3d>
            <a:sp3d>
              <a:bevelT w="190500" h="38100"/>
            </a:sp3d>
          </c:spPr>
          <c:invertIfNegative val="0"/>
          <c:cat>
            <c:strRef>
              <c:f>'FPGA Design Languages'!$D$2:$I$2</c:f>
              <c:strCache>
                <c:ptCount val="6"/>
                <c:pt idx="0">
                  <c:v>VHDL</c:v>
                </c:pt>
                <c:pt idx="1">
                  <c:v>Verilog</c:v>
                </c:pt>
                <c:pt idx="2">
                  <c:v>System C</c:v>
                </c:pt>
                <c:pt idx="3">
                  <c:v>SystemVerilog</c:v>
                </c:pt>
                <c:pt idx="4">
                  <c:v>C/C++</c:v>
                </c:pt>
                <c:pt idx="5">
                  <c:v>OTHER Design</c:v>
                </c:pt>
              </c:strCache>
            </c:strRef>
          </c:cat>
          <c:val>
            <c:numRef>
              <c:f>'FPGA Design Languages'!$D$4:$I$4</c:f>
              <c:numCache>
                <c:formatCode>0%</c:formatCode>
                <c:ptCount val="6"/>
                <c:pt idx="0">
                  <c:v>0.66</c:v>
                </c:pt>
                <c:pt idx="1">
                  <c:v>0.57</c:v>
                </c:pt>
                <c:pt idx="2">
                  <c:v>0.051</c:v>
                </c:pt>
                <c:pt idx="3">
                  <c:v>0.176</c:v>
                </c:pt>
                <c:pt idx="4">
                  <c:v>0.163</c:v>
                </c:pt>
                <c:pt idx="5">
                  <c:v>0.05</c:v>
                </c:pt>
              </c:numCache>
            </c:numRef>
          </c:val>
        </c:ser>
        <c:ser>
          <c:idx val="2"/>
          <c:order val="2"/>
          <c:tx>
            <c:strRef>
              <c:f>'FPGA Design Languages'!$C$5</c:f>
              <c:strCache>
                <c:ptCount val="1"/>
                <c:pt idx="0">
                  <c:v>2016</c:v>
                </c:pt>
              </c:strCache>
            </c:strRef>
          </c:tx>
          <c:spPr>
            <a:solidFill>
              <a:srgbClr val="C00000"/>
            </a:solidFill>
            <a:scene3d>
              <a:camera prst="orthographicFront"/>
              <a:lightRig rig="balanced" dir="t">
                <a:rot lat="0" lon="0" rev="8700000"/>
              </a:lightRig>
            </a:scene3d>
            <a:sp3d>
              <a:bevelT w="190500" h="38100"/>
            </a:sp3d>
          </c:spPr>
          <c:invertIfNegative val="0"/>
          <c:cat>
            <c:strRef>
              <c:f>'FPGA Design Languages'!$D$2:$I$2</c:f>
              <c:strCache>
                <c:ptCount val="6"/>
                <c:pt idx="0">
                  <c:v>VHDL</c:v>
                </c:pt>
                <c:pt idx="1">
                  <c:v>Verilog</c:v>
                </c:pt>
                <c:pt idx="2">
                  <c:v>System C</c:v>
                </c:pt>
                <c:pt idx="3">
                  <c:v>SystemVerilog</c:v>
                </c:pt>
                <c:pt idx="4">
                  <c:v>C/C++</c:v>
                </c:pt>
                <c:pt idx="5">
                  <c:v>OTHER Design</c:v>
                </c:pt>
              </c:strCache>
            </c:strRef>
          </c:cat>
          <c:val>
            <c:numRef>
              <c:f>'FPGA Design Languages'!$D$5:$I$5</c:f>
              <c:numCache>
                <c:formatCode>0%</c:formatCode>
                <c:ptCount val="6"/>
                <c:pt idx="0">
                  <c:v>0.62</c:v>
                </c:pt>
                <c:pt idx="1">
                  <c:v>0.557</c:v>
                </c:pt>
                <c:pt idx="2">
                  <c:v>0.052</c:v>
                </c:pt>
                <c:pt idx="3">
                  <c:v>0.218</c:v>
                </c:pt>
                <c:pt idx="4">
                  <c:v>0.162</c:v>
                </c:pt>
                <c:pt idx="5">
                  <c:v>0.022</c:v>
                </c:pt>
              </c:numCache>
            </c:numRef>
          </c:val>
        </c:ser>
        <c:ser>
          <c:idx val="3"/>
          <c:order val="3"/>
          <c:tx>
            <c:strRef>
              <c:f>'FPGA Design Languages'!$C$6</c:f>
              <c:strCache>
                <c:ptCount val="1"/>
                <c:pt idx="0">
                  <c:v>Next Year</c:v>
                </c:pt>
              </c:strCache>
            </c:strRef>
          </c:tx>
          <c:spPr>
            <a:solidFill>
              <a:srgbClr val="7030A0"/>
            </a:solidFill>
            <a:scene3d>
              <a:camera prst="orthographicFront"/>
              <a:lightRig rig="threePt" dir="t"/>
            </a:scene3d>
            <a:sp3d>
              <a:bevelT w="190500" h="38100"/>
            </a:sp3d>
          </c:spPr>
          <c:invertIfNegative val="0"/>
          <c:cat>
            <c:strRef>
              <c:f>'FPGA Design Languages'!$D$2:$I$2</c:f>
              <c:strCache>
                <c:ptCount val="6"/>
                <c:pt idx="0">
                  <c:v>VHDL</c:v>
                </c:pt>
                <c:pt idx="1">
                  <c:v>Verilog</c:v>
                </c:pt>
                <c:pt idx="2">
                  <c:v>System C</c:v>
                </c:pt>
                <c:pt idx="3">
                  <c:v>SystemVerilog</c:v>
                </c:pt>
                <c:pt idx="4">
                  <c:v>C/C++</c:v>
                </c:pt>
                <c:pt idx="5">
                  <c:v>OTHER Design</c:v>
                </c:pt>
              </c:strCache>
            </c:strRef>
          </c:cat>
          <c:val>
            <c:numRef>
              <c:f>'FPGA Design Languages'!$D$6:$I$6</c:f>
              <c:numCache>
                <c:formatCode>0%</c:formatCode>
                <c:ptCount val="6"/>
                <c:pt idx="0">
                  <c:v>0.581</c:v>
                </c:pt>
                <c:pt idx="1">
                  <c:v>0.519</c:v>
                </c:pt>
                <c:pt idx="2">
                  <c:v>0.059</c:v>
                </c:pt>
                <c:pt idx="3">
                  <c:v>0.267</c:v>
                </c:pt>
                <c:pt idx="4">
                  <c:v>0.174</c:v>
                </c:pt>
                <c:pt idx="5">
                  <c:v>0.019</c:v>
                </c:pt>
              </c:numCache>
            </c:numRef>
          </c:val>
        </c:ser>
        <c:dLbls>
          <c:showLegendKey val="0"/>
          <c:showVal val="0"/>
          <c:showCatName val="0"/>
          <c:showSerName val="0"/>
          <c:showPercent val="0"/>
          <c:showBubbleSize val="0"/>
        </c:dLbls>
        <c:gapWidth val="150"/>
        <c:axId val="-2097519320"/>
        <c:axId val="-2097513720"/>
      </c:barChart>
      <c:catAx>
        <c:axId val="-2097519320"/>
        <c:scaling>
          <c:orientation val="minMax"/>
        </c:scaling>
        <c:delete val="0"/>
        <c:axPos val="b"/>
        <c:title>
          <c:tx>
            <c:rich>
              <a:bodyPr/>
              <a:lstStyle/>
              <a:p>
                <a:pPr>
                  <a:defRPr sz="1600"/>
                </a:pPr>
                <a:r>
                  <a:rPr lang="en-US" sz="1600" dirty="0"/>
                  <a:t>Languages Used for FPGA Design</a:t>
                </a:r>
              </a:p>
            </c:rich>
          </c:tx>
          <c:layout>
            <c:manualLayout>
              <c:xMode val="edge"/>
              <c:yMode val="edge"/>
              <c:x val="0.349892305371027"/>
              <c:y val="0.933509073449991"/>
            </c:manualLayout>
          </c:layout>
          <c:overlay val="0"/>
        </c:title>
        <c:majorTickMark val="out"/>
        <c:minorTickMark val="none"/>
        <c:tickLblPos val="nextTo"/>
        <c:txPr>
          <a:bodyPr/>
          <a:lstStyle/>
          <a:p>
            <a:pPr>
              <a:defRPr sz="1400" b="1"/>
            </a:pPr>
            <a:endParaRPr lang="en-US"/>
          </a:p>
        </c:txPr>
        <c:crossAx val="-2097513720"/>
        <c:crosses val="autoZero"/>
        <c:auto val="1"/>
        <c:lblAlgn val="ctr"/>
        <c:lblOffset val="100"/>
        <c:noMultiLvlLbl val="0"/>
      </c:catAx>
      <c:valAx>
        <c:axId val="-2097513720"/>
        <c:scaling>
          <c:orientation val="minMax"/>
        </c:scaling>
        <c:delete val="0"/>
        <c:axPos val="l"/>
        <c:majorGridlines>
          <c:spPr>
            <a:ln>
              <a:solidFill>
                <a:schemeClr val="bg1">
                  <a:lumMod val="75000"/>
                </a:schemeClr>
              </a:solidFill>
            </a:ln>
          </c:spPr>
        </c:majorGridlines>
        <c:title>
          <c:tx>
            <c:rich>
              <a:bodyPr rot="-5400000" vert="horz"/>
              <a:lstStyle/>
              <a:p>
                <a:pPr>
                  <a:defRPr sz="1400"/>
                </a:pPr>
                <a:r>
                  <a:rPr lang="en-US" sz="1400" dirty="0" smtClean="0"/>
                  <a:t>Design Projects</a:t>
                </a:r>
                <a:endParaRPr lang="en-US" sz="1400" dirty="0"/>
              </a:p>
            </c:rich>
          </c:tx>
          <c:layout>
            <c:manualLayout>
              <c:xMode val="edge"/>
              <c:yMode val="edge"/>
              <c:x val="0.00505493395052415"/>
              <c:y val="0.306461079272656"/>
            </c:manualLayout>
          </c:layout>
          <c:overlay val="0"/>
        </c:title>
        <c:numFmt formatCode="0%" sourceLinked="1"/>
        <c:majorTickMark val="out"/>
        <c:minorTickMark val="none"/>
        <c:tickLblPos val="nextTo"/>
        <c:spPr>
          <a:ln>
            <a:noFill/>
          </a:ln>
        </c:spPr>
        <c:txPr>
          <a:bodyPr/>
          <a:lstStyle/>
          <a:p>
            <a:pPr>
              <a:defRPr sz="1100" b="1"/>
            </a:pPr>
            <a:endParaRPr lang="en-US"/>
          </a:p>
        </c:txPr>
        <c:crossAx val="-2097519320"/>
        <c:crosses val="autoZero"/>
        <c:crossBetween val="between"/>
      </c:valAx>
    </c:plotArea>
    <c:legend>
      <c:legendPos val="r"/>
      <c:layout>
        <c:manualLayout>
          <c:xMode val="edge"/>
          <c:yMode val="edge"/>
          <c:x val="0.824291556078979"/>
          <c:y val="0.151558061415163"/>
          <c:w val="0.148948039417895"/>
          <c:h val="0.222275610248381"/>
        </c:manualLayout>
      </c:layout>
      <c:overlay val="0"/>
      <c:spPr>
        <a:solidFill>
          <a:schemeClr val="bg1"/>
        </a:solidFill>
        <a:scene3d>
          <a:camera prst="orthographicFront"/>
          <a:lightRig rig="threePt" dir="t"/>
        </a:scene3d>
        <a:sp3d>
          <a:bevelT w="190500" h="38100"/>
        </a:sp3d>
      </c:spPr>
      <c:txPr>
        <a:bodyPr/>
        <a:lstStyle/>
        <a:p>
          <a:pPr>
            <a:defRPr sz="1400"/>
          </a:pPr>
          <a:endParaRPr lang="en-US"/>
        </a:p>
      </c:txPr>
    </c:legend>
    <c:plotVisOnly val="1"/>
    <c:dispBlanksAs val="gap"/>
    <c:showDLblsOverMax val="0"/>
  </c:chart>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89552678230257"/>
          <c:y val="0.0328667716535433"/>
          <c:w val="0.861290912621603"/>
          <c:h val="0.80569280406784"/>
        </c:manualLayout>
      </c:layout>
      <c:barChart>
        <c:barDir val="col"/>
        <c:grouping val="clustered"/>
        <c:varyColors val="0"/>
        <c:ser>
          <c:idx val="0"/>
          <c:order val="0"/>
          <c:tx>
            <c:strRef>
              <c:f>'ASIC-IC Verification Languages'!$C$10</c:f>
              <c:strCache>
                <c:ptCount val="1"/>
                <c:pt idx="0">
                  <c:v>2007</c:v>
                </c:pt>
              </c:strCache>
            </c:strRef>
          </c:tx>
          <c:spPr>
            <a:solidFill>
              <a:schemeClr val="accent1">
                <a:lumMod val="40000"/>
                <a:lumOff val="60000"/>
              </a:schemeClr>
            </a:solidFill>
            <a:ln>
              <a:solidFill>
                <a:srgbClr val="00B050"/>
              </a:solidFill>
            </a:ln>
            <a:scene3d>
              <a:camera prst="orthographicFront"/>
              <a:lightRig rig="threePt" dir="t"/>
            </a:scene3d>
            <a:sp3d>
              <a:bevelT/>
              <a:bevelB/>
            </a:sp3d>
          </c:spPr>
          <c:invertIfNegative val="0"/>
          <c:cat>
            <c:strRef>
              <c:f>'ASIC-IC Verification Languages'!$D$9:$K$9</c:f>
              <c:strCache>
                <c:ptCount val="8"/>
                <c:pt idx="0">
                  <c:v>VHDL</c:v>
                </c:pt>
                <c:pt idx="1">
                  <c:v>Verilog</c:v>
                </c:pt>
                <c:pt idx="2">
                  <c:v>Vera</c:v>
                </c:pt>
                <c:pt idx="3">
                  <c:v>System C</c:v>
                </c:pt>
                <c:pt idx="4">
                  <c:v>SystemVerilog</c:v>
                </c:pt>
                <c:pt idx="5">
                  <c:v>Specman e</c:v>
                </c:pt>
                <c:pt idx="6">
                  <c:v>C/C++</c:v>
                </c:pt>
                <c:pt idx="7">
                  <c:v>OTHER Testbench</c:v>
                </c:pt>
              </c:strCache>
            </c:strRef>
          </c:cat>
          <c:val>
            <c:numRef>
              <c:f>'ASIC-IC Verification Languages'!$D$10:$K$10</c:f>
              <c:numCache>
                <c:formatCode>0%</c:formatCode>
                <c:ptCount val="8"/>
                <c:pt idx="0">
                  <c:v>0.27</c:v>
                </c:pt>
                <c:pt idx="1">
                  <c:v>0.68</c:v>
                </c:pt>
                <c:pt idx="2">
                  <c:v>0.11</c:v>
                </c:pt>
                <c:pt idx="3">
                  <c:v>0.17</c:v>
                </c:pt>
                <c:pt idx="4">
                  <c:v>0.24</c:v>
                </c:pt>
                <c:pt idx="5">
                  <c:v>0.16</c:v>
                </c:pt>
                <c:pt idx="6">
                  <c:v>0.3</c:v>
                </c:pt>
                <c:pt idx="7">
                  <c:v>0.05</c:v>
                </c:pt>
              </c:numCache>
            </c:numRef>
          </c:val>
        </c:ser>
        <c:ser>
          <c:idx val="2"/>
          <c:order val="1"/>
          <c:tx>
            <c:strRef>
              <c:f>'ASIC-IC Verification Languages'!$C$12</c:f>
              <c:strCache>
                <c:ptCount val="1"/>
                <c:pt idx="0">
                  <c:v>2012</c:v>
                </c:pt>
              </c:strCache>
            </c:strRef>
          </c:tx>
          <c:spPr>
            <a:solidFill>
              <a:schemeClr val="accent1"/>
            </a:solidFill>
            <a:scene3d>
              <a:camera prst="orthographicFront"/>
              <a:lightRig rig="threePt" dir="t"/>
            </a:scene3d>
            <a:sp3d>
              <a:bevelT/>
              <a:bevelB/>
            </a:sp3d>
          </c:spPr>
          <c:invertIfNegative val="0"/>
          <c:cat>
            <c:strRef>
              <c:f>'ASIC-IC Verification Languages'!$D$9:$K$9</c:f>
              <c:strCache>
                <c:ptCount val="8"/>
                <c:pt idx="0">
                  <c:v>VHDL</c:v>
                </c:pt>
                <c:pt idx="1">
                  <c:v>Verilog</c:v>
                </c:pt>
                <c:pt idx="2">
                  <c:v>Vera</c:v>
                </c:pt>
                <c:pt idx="3">
                  <c:v>System C</c:v>
                </c:pt>
                <c:pt idx="4">
                  <c:v>SystemVerilog</c:v>
                </c:pt>
                <c:pt idx="5">
                  <c:v>Specman e</c:v>
                </c:pt>
                <c:pt idx="6">
                  <c:v>C/C++</c:v>
                </c:pt>
                <c:pt idx="7">
                  <c:v>OTHER Testbench</c:v>
                </c:pt>
              </c:strCache>
            </c:strRef>
          </c:cat>
          <c:val>
            <c:numRef>
              <c:f>'ASIC-IC Verification Languages'!$D$12:$K$12</c:f>
              <c:numCache>
                <c:formatCode>0%</c:formatCode>
                <c:ptCount val="8"/>
                <c:pt idx="0">
                  <c:v>0.189102564102564</c:v>
                </c:pt>
                <c:pt idx="1">
                  <c:v>0.447</c:v>
                </c:pt>
                <c:pt idx="2">
                  <c:v>0.0512820512820513</c:v>
                </c:pt>
                <c:pt idx="3">
                  <c:v>0.147435897435897</c:v>
                </c:pt>
                <c:pt idx="4">
                  <c:v>0.72</c:v>
                </c:pt>
                <c:pt idx="5">
                  <c:v>0.121</c:v>
                </c:pt>
                <c:pt idx="6">
                  <c:v>0.326</c:v>
                </c:pt>
                <c:pt idx="7">
                  <c:v>0.0352564102564102</c:v>
                </c:pt>
              </c:numCache>
            </c:numRef>
          </c:val>
        </c:ser>
        <c:ser>
          <c:idx val="3"/>
          <c:order val="2"/>
          <c:tx>
            <c:strRef>
              <c:f>'ASIC-IC Verification Languages'!$C$13</c:f>
              <c:strCache>
                <c:ptCount val="1"/>
                <c:pt idx="0">
                  <c:v>2014</c:v>
                </c:pt>
              </c:strCache>
            </c:strRef>
          </c:tx>
          <c:spPr>
            <a:solidFill>
              <a:srgbClr val="00FF00"/>
            </a:solidFill>
            <a:scene3d>
              <a:camera prst="orthographicFront"/>
              <a:lightRig rig="threePt" dir="t"/>
            </a:scene3d>
            <a:sp3d>
              <a:bevelT/>
              <a:bevelB/>
            </a:sp3d>
          </c:spPr>
          <c:invertIfNegative val="0"/>
          <c:cat>
            <c:strRef>
              <c:f>'ASIC-IC Verification Languages'!$D$9:$K$9</c:f>
              <c:strCache>
                <c:ptCount val="8"/>
                <c:pt idx="0">
                  <c:v>VHDL</c:v>
                </c:pt>
                <c:pt idx="1">
                  <c:v>Verilog</c:v>
                </c:pt>
                <c:pt idx="2">
                  <c:v>Vera</c:v>
                </c:pt>
                <c:pt idx="3">
                  <c:v>System C</c:v>
                </c:pt>
                <c:pt idx="4">
                  <c:v>SystemVerilog</c:v>
                </c:pt>
                <c:pt idx="5">
                  <c:v>Specman e</c:v>
                </c:pt>
                <c:pt idx="6">
                  <c:v>C/C++</c:v>
                </c:pt>
                <c:pt idx="7">
                  <c:v>OTHER Testbench</c:v>
                </c:pt>
              </c:strCache>
            </c:strRef>
          </c:cat>
          <c:val>
            <c:numRef>
              <c:f>'ASIC-IC Verification Languages'!$D$13:$K$13</c:f>
              <c:numCache>
                <c:formatCode>0%</c:formatCode>
                <c:ptCount val="8"/>
                <c:pt idx="0">
                  <c:v>0.172</c:v>
                </c:pt>
                <c:pt idx="1">
                  <c:v>0.477</c:v>
                </c:pt>
                <c:pt idx="2">
                  <c:v>0.03</c:v>
                </c:pt>
                <c:pt idx="3">
                  <c:v>0.142</c:v>
                </c:pt>
                <c:pt idx="4">
                  <c:v>0.745</c:v>
                </c:pt>
                <c:pt idx="5">
                  <c:v>0.11</c:v>
                </c:pt>
                <c:pt idx="6">
                  <c:v>0.348</c:v>
                </c:pt>
                <c:pt idx="7">
                  <c:v>0.075</c:v>
                </c:pt>
              </c:numCache>
            </c:numRef>
          </c:val>
        </c:ser>
        <c:ser>
          <c:idx val="4"/>
          <c:order val="3"/>
          <c:tx>
            <c:strRef>
              <c:f>'ASIC-IC Verification Languages'!$C$14</c:f>
              <c:strCache>
                <c:ptCount val="1"/>
                <c:pt idx="0">
                  <c:v>2016</c:v>
                </c:pt>
              </c:strCache>
            </c:strRef>
          </c:tx>
          <c:spPr>
            <a:solidFill>
              <a:srgbClr val="002060"/>
            </a:solidFill>
            <a:scene3d>
              <a:camera prst="orthographicFront"/>
              <a:lightRig rig="threePt" dir="t"/>
            </a:scene3d>
            <a:sp3d>
              <a:bevelT/>
              <a:bevelB/>
            </a:sp3d>
          </c:spPr>
          <c:invertIfNegative val="0"/>
          <c:cat>
            <c:strRef>
              <c:f>'ASIC-IC Verification Languages'!$D$9:$K$9</c:f>
              <c:strCache>
                <c:ptCount val="8"/>
                <c:pt idx="0">
                  <c:v>VHDL</c:v>
                </c:pt>
                <c:pt idx="1">
                  <c:v>Verilog</c:v>
                </c:pt>
                <c:pt idx="2">
                  <c:v>Vera</c:v>
                </c:pt>
                <c:pt idx="3">
                  <c:v>System C</c:v>
                </c:pt>
                <c:pt idx="4">
                  <c:v>SystemVerilog</c:v>
                </c:pt>
                <c:pt idx="5">
                  <c:v>Specman e</c:v>
                </c:pt>
                <c:pt idx="6">
                  <c:v>C/C++</c:v>
                </c:pt>
                <c:pt idx="7">
                  <c:v>OTHER Testbench</c:v>
                </c:pt>
              </c:strCache>
            </c:strRef>
          </c:cat>
          <c:val>
            <c:numRef>
              <c:f>'ASIC-IC Verification Languages'!$D$14:$K$14</c:f>
              <c:numCache>
                <c:formatCode>0%</c:formatCode>
                <c:ptCount val="8"/>
                <c:pt idx="0">
                  <c:v>0.096</c:v>
                </c:pt>
                <c:pt idx="1">
                  <c:v>0.341</c:v>
                </c:pt>
                <c:pt idx="2">
                  <c:v>0.034</c:v>
                </c:pt>
                <c:pt idx="3">
                  <c:v>0.099</c:v>
                </c:pt>
                <c:pt idx="4">
                  <c:v>0.768</c:v>
                </c:pt>
                <c:pt idx="5">
                  <c:v>0.099</c:v>
                </c:pt>
                <c:pt idx="6">
                  <c:v>0.368</c:v>
                </c:pt>
                <c:pt idx="7">
                  <c:v>0.105</c:v>
                </c:pt>
              </c:numCache>
            </c:numRef>
          </c:val>
        </c:ser>
        <c:ser>
          <c:idx val="5"/>
          <c:order val="4"/>
          <c:tx>
            <c:strRef>
              <c:f>'ASIC-IC Verification Languages'!$C$15</c:f>
              <c:strCache>
                <c:ptCount val="1"/>
                <c:pt idx="0">
                  <c:v>Next Year</c:v>
                </c:pt>
              </c:strCache>
            </c:strRef>
          </c:tx>
          <c:spPr>
            <a:noFill/>
            <a:scene3d>
              <a:camera prst="orthographicFront"/>
              <a:lightRig rig="threePt" dir="t"/>
            </a:scene3d>
            <a:sp3d>
              <a:bevelT w="190500" h="38100"/>
            </a:sp3d>
          </c:spPr>
          <c:invertIfNegative val="0"/>
          <c:cat>
            <c:strRef>
              <c:f>'ASIC-IC Verification Languages'!$D$9:$K$9</c:f>
              <c:strCache>
                <c:ptCount val="8"/>
                <c:pt idx="0">
                  <c:v>VHDL</c:v>
                </c:pt>
                <c:pt idx="1">
                  <c:v>Verilog</c:v>
                </c:pt>
                <c:pt idx="2">
                  <c:v>Vera</c:v>
                </c:pt>
                <c:pt idx="3">
                  <c:v>System C</c:v>
                </c:pt>
                <c:pt idx="4">
                  <c:v>SystemVerilog</c:v>
                </c:pt>
                <c:pt idx="5">
                  <c:v>Specman e</c:v>
                </c:pt>
                <c:pt idx="6">
                  <c:v>C/C++</c:v>
                </c:pt>
                <c:pt idx="7">
                  <c:v>OTHER Testbench</c:v>
                </c:pt>
              </c:strCache>
            </c:strRef>
          </c:cat>
          <c:val>
            <c:numRef>
              <c:f>'ASIC-IC Verification Languages'!$D$15:$K$15</c:f>
              <c:numCache>
                <c:formatCode>0%</c:formatCode>
                <c:ptCount val="8"/>
                <c:pt idx="0">
                  <c:v>0.097</c:v>
                </c:pt>
                <c:pt idx="1">
                  <c:v>0.294</c:v>
                </c:pt>
                <c:pt idx="2">
                  <c:v>0.019</c:v>
                </c:pt>
                <c:pt idx="3">
                  <c:v>0.144</c:v>
                </c:pt>
                <c:pt idx="4">
                  <c:v>0.766</c:v>
                </c:pt>
                <c:pt idx="5">
                  <c:v>0.066</c:v>
                </c:pt>
                <c:pt idx="6">
                  <c:v>0.325</c:v>
                </c:pt>
                <c:pt idx="7">
                  <c:v>0.084</c:v>
                </c:pt>
              </c:numCache>
            </c:numRef>
          </c:val>
        </c:ser>
        <c:dLbls>
          <c:showLegendKey val="0"/>
          <c:showVal val="0"/>
          <c:showCatName val="0"/>
          <c:showSerName val="0"/>
          <c:showPercent val="0"/>
          <c:showBubbleSize val="0"/>
        </c:dLbls>
        <c:gapWidth val="150"/>
        <c:axId val="-2097416952"/>
        <c:axId val="-2097410888"/>
      </c:barChart>
      <c:catAx>
        <c:axId val="-2097416952"/>
        <c:scaling>
          <c:orientation val="minMax"/>
        </c:scaling>
        <c:delete val="0"/>
        <c:axPos val="b"/>
        <c:title>
          <c:tx>
            <c:rich>
              <a:bodyPr/>
              <a:lstStyle/>
              <a:p>
                <a:pPr>
                  <a:defRPr sz="1400"/>
                </a:pPr>
                <a:r>
                  <a:rPr lang="en-US" sz="1400" dirty="0"/>
                  <a:t>Languages Used for </a:t>
                </a:r>
                <a:r>
                  <a:rPr lang="en-US" sz="1400" dirty="0" smtClean="0"/>
                  <a:t>ASIC/IC Verification </a:t>
                </a:r>
                <a:r>
                  <a:rPr lang="en-US" sz="1400" dirty="0"/>
                  <a:t>(Testbenches)</a:t>
                </a:r>
              </a:p>
            </c:rich>
          </c:tx>
          <c:layout/>
          <c:overlay val="0"/>
        </c:title>
        <c:majorTickMark val="out"/>
        <c:minorTickMark val="none"/>
        <c:tickLblPos val="nextTo"/>
        <c:txPr>
          <a:bodyPr/>
          <a:lstStyle/>
          <a:p>
            <a:pPr>
              <a:defRPr sz="1100"/>
            </a:pPr>
            <a:endParaRPr lang="en-US"/>
          </a:p>
        </c:txPr>
        <c:crossAx val="-2097410888"/>
        <c:crosses val="autoZero"/>
        <c:auto val="1"/>
        <c:lblAlgn val="ctr"/>
        <c:lblOffset val="100"/>
        <c:noMultiLvlLbl val="0"/>
      </c:catAx>
      <c:valAx>
        <c:axId val="-2097410888"/>
        <c:scaling>
          <c:orientation val="minMax"/>
          <c:max val="0.8"/>
          <c:min val="0.0"/>
        </c:scaling>
        <c:delete val="0"/>
        <c:axPos val="l"/>
        <c:majorGridlines>
          <c:spPr>
            <a:ln>
              <a:solidFill>
                <a:schemeClr val="bg1">
                  <a:lumMod val="75000"/>
                </a:schemeClr>
              </a:solidFill>
            </a:ln>
          </c:spPr>
        </c:majorGridlines>
        <c:title>
          <c:tx>
            <c:rich>
              <a:bodyPr rot="-5400000" vert="horz"/>
              <a:lstStyle/>
              <a:p>
                <a:pPr>
                  <a:defRPr/>
                </a:pPr>
                <a:r>
                  <a:rPr lang="en-US" dirty="0"/>
                  <a:t>Design Projects</a:t>
                </a:r>
              </a:p>
            </c:rich>
          </c:tx>
          <c:layout>
            <c:manualLayout>
              <c:xMode val="edge"/>
              <c:yMode val="edge"/>
              <c:x val="0.00222160546206487"/>
              <c:y val="0.269349959817177"/>
            </c:manualLayout>
          </c:layout>
          <c:overlay val="0"/>
        </c:title>
        <c:numFmt formatCode="0%" sourceLinked="1"/>
        <c:majorTickMark val="out"/>
        <c:minorTickMark val="none"/>
        <c:tickLblPos val="nextTo"/>
        <c:spPr>
          <a:ln>
            <a:noFill/>
          </a:ln>
        </c:spPr>
        <c:txPr>
          <a:bodyPr/>
          <a:lstStyle/>
          <a:p>
            <a:pPr>
              <a:defRPr b="0"/>
            </a:pPr>
            <a:endParaRPr lang="en-US"/>
          </a:p>
        </c:txPr>
        <c:crossAx val="-2097416952"/>
        <c:crosses val="autoZero"/>
        <c:crossBetween val="between"/>
        <c:majorUnit val="0.1"/>
        <c:minorUnit val="0.02"/>
      </c:valAx>
    </c:plotArea>
    <c:legend>
      <c:legendPos val="r"/>
      <c:legendEntry>
        <c:idx val="4"/>
        <c:delete val="1"/>
      </c:legendEntry>
      <c:layout>
        <c:manualLayout>
          <c:xMode val="edge"/>
          <c:yMode val="edge"/>
          <c:x val="0.874327326029354"/>
          <c:y val="0.105314435695538"/>
          <c:w val="0.0995840691878565"/>
          <c:h val="0.228775410546753"/>
        </c:manualLayout>
      </c:layout>
      <c:overlay val="0"/>
      <c:spPr>
        <a:solidFill>
          <a:schemeClr val="bg1"/>
        </a:solidFill>
        <a:scene3d>
          <a:camera prst="orthographicFront"/>
          <a:lightRig rig="threePt" dir="t"/>
        </a:scene3d>
        <a:sp3d>
          <a:bevelT w="190500" h="38100"/>
        </a:sp3d>
      </c:spPr>
    </c:legend>
    <c:plotVisOnly val="1"/>
    <c:dispBlanksAs val="gap"/>
    <c:showDLblsOverMax val="0"/>
  </c:chart>
  <c:txPr>
    <a:bodyPr/>
    <a:lstStyle/>
    <a:p>
      <a:pPr>
        <a:defRPr sz="1200" b="1"/>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89552678230257"/>
          <c:y val="0.0328667716535433"/>
          <c:w val="0.861290912621603"/>
          <c:h val="0.80569280406784"/>
        </c:manualLayout>
      </c:layout>
      <c:barChart>
        <c:barDir val="col"/>
        <c:grouping val="clustered"/>
        <c:varyColors val="0"/>
        <c:ser>
          <c:idx val="0"/>
          <c:order val="0"/>
          <c:tx>
            <c:strRef>
              <c:f>'ASIC-IC Verification Languages'!$C$10</c:f>
              <c:strCache>
                <c:ptCount val="1"/>
                <c:pt idx="0">
                  <c:v>2007</c:v>
                </c:pt>
              </c:strCache>
            </c:strRef>
          </c:tx>
          <c:spPr>
            <a:solidFill>
              <a:schemeClr val="accent1">
                <a:lumMod val="40000"/>
                <a:lumOff val="60000"/>
              </a:schemeClr>
            </a:solidFill>
            <a:ln>
              <a:solidFill>
                <a:srgbClr val="00B050"/>
              </a:solidFill>
            </a:ln>
            <a:scene3d>
              <a:camera prst="orthographicFront"/>
              <a:lightRig rig="threePt" dir="t"/>
            </a:scene3d>
            <a:sp3d>
              <a:bevelT/>
              <a:bevelB/>
            </a:sp3d>
          </c:spPr>
          <c:invertIfNegative val="0"/>
          <c:cat>
            <c:strRef>
              <c:f>'ASIC-IC Verification Languages'!$D$9:$K$9</c:f>
              <c:strCache>
                <c:ptCount val="8"/>
                <c:pt idx="0">
                  <c:v>VHDL</c:v>
                </c:pt>
                <c:pt idx="1">
                  <c:v>Verilog</c:v>
                </c:pt>
                <c:pt idx="2">
                  <c:v>Vera</c:v>
                </c:pt>
                <c:pt idx="3">
                  <c:v>System C</c:v>
                </c:pt>
                <c:pt idx="4">
                  <c:v>SystemVerilog</c:v>
                </c:pt>
                <c:pt idx="5">
                  <c:v>Specman e</c:v>
                </c:pt>
                <c:pt idx="6">
                  <c:v>C/C++</c:v>
                </c:pt>
                <c:pt idx="7">
                  <c:v>OTHER Testbench</c:v>
                </c:pt>
              </c:strCache>
            </c:strRef>
          </c:cat>
          <c:val>
            <c:numRef>
              <c:f>'ASIC-IC Verification Languages'!$D$10:$K$10</c:f>
              <c:numCache>
                <c:formatCode>0%</c:formatCode>
                <c:ptCount val="8"/>
                <c:pt idx="0">
                  <c:v>0.27</c:v>
                </c:pt>
                <c:pt idx="1">
                  <c:v>0.68</c:v>
                </c:pt>
                <c:pt idx="2">
                  <c:v>0.11</c:v>
                </c:pt>
                <c:pt idx="3">
                  <c:v>0.17</c:v>
                </c:pt>
                <c:pt idx="4">
                  <c:v>0.24</c:v>
                </c:pt>
                <c:pt idx="5">
                  <c:v>0.16</c:v>
                </c:pt>
                <c:pt idx="6">
                  <c:v>0.3</c:v>
                </c:pt>
                <c:pt idx="7">
                  <c:v>0.05</c:v>
                </c:pt>
              </c:numCache>
            </c:numRef>
          </c:val>
        </c:ser>
        <c:ser>
          <c:idx val="2"/>
          <c:order val="1"/>
          <c:tx>
            <c:strRef>
              <c:f>'ASIC-IC Verification Languages'!$C$12</c:f>
              <c:strCache>
                <c:ptCount val="1"/>
                <c:pt idx="0">
                  <c:v>2012</c:v>
                </c:pt>
              </c:strCache>
            </c:strRef>
          </c:tx>
          <c:spPr>
            <a:solidFill>
              <a:schemeClr val="accent1"/>
            </a:solidFill>
            <a:scene3d>
              <a:camera prst="orthographicFront"/>
              <a:lightRig rig="threePt" dir="t"/>
            </a:scene3d>
            <a:sp3d>
              <a:bevelT/>
              <a:bevelB/>
            </a:sp3d>
          </c:spPr>
          <c:invertIfNegative val="0"/>
          <c:cat>
            <c:strRef>
              <c:f>'ASIC-IC Verification Languages'!$D$9:$K$9</c:f>
              <c:strCache>
                <c:ptCount val="8"/>
                <c:pt idx="0">
                  <c:v>VHDL</c:v>
                </c:pt>
                <c:pt idx="1">
                  <c:v>Verilog</c:v>
                </c:pt>
                <c:pt idx="2">
                  <c:v>Vera</c:v>
                </c:pt>
                <c:pt idx="3">
                  <c:v>System C</c:v>
                </c:pt>
                <c:pt idx="4">
                  <c:v>SystemVerilog</c:v>
                </c:pt>
                <c:pt idx="5">
                  <c:v>Specman e</c:v>
                </c:pt>
                <c:pt idx="6">
                  <c:v>C/C++</c:v>
                </c:pt>
                <c:pt idx="7">
                  <c:v>OTHER Testbench</c:v>
                </c:pt>
              </c:strCache>
            </c:strRef>
          </c:cat>
          <c:val>
            <c:numRef>
              <c:f>'ASIC-IC Verification Languages'!$D$12:$K$12</c:f>
              <c:numCache>
                <c:formatCode>0%</c:formatCode>
                <c:ptCount val="8"/>
                <c:pt idx="0">
                  <c:v>0.189102564102564</c:v>
                </c:pt>
                <c:pt idx="1">
                  <c:v>0.447</c:v>
                </c:pt>
                <c:pt idx="2">
                  <c:v>0.0512820512820513</c:v>
                </c:pt>
                <c:pt idx="3">
                  <c:v>0.147435897435897</c:v>
                </c:pt>
                <c:pt idx="4">
                  <c:v>0.72</c:v>
                </c:pt>
                <c:pt idx="5">
                  <c:v>0.121</c:v>
                </c:pt>
                <c:pt idx="6">
                  <c:v>0.326</c:v>
                </c:pt>
                <c:pt idx="7">
                  <c:v>0.0352564102564102</c:v>
                </c:pt>
              </c:numCache>
            </c:numRef>
          </c:val>
        </c:ser>
        <c:ser>
          <c:idx val="3"/>
          <c:order val="2"/>
          <c:tx>
            <c:strRef>
              <c:f>'ASIC-IC Verification Languages'!$C$13</c:f>
              <c:strCache>
                <c:ptCount val="1"/>
                <c:pt idx="0">
                  <c:v>2014</c:v>
                </c:pt>
              </c:strCache>
            </c:strRef>
          </c:tx>
          <c:spPr>
            <a:solidFill>
              <a:srgbClr val="00FF00"/>
            </a:solidFill>
            <a:scene3d>
              <a:camera prst="orthographicFront"/>
              <a:lightRig rig="threePt" dir="t"/>
            </a:scene3d>
            <a:sp3d>
              <a:bevelT/>
              <a:bevelB/>
            </a:sp3d>
          </c:spPr>
          <c:invertIfNegative val="0"/>
          <c:cat>
            <c:strRef>
              <c:f>'ASIC-IC Verification Languages'!$D$9:$K$9</c:f>
              <c:strCache>
                <c:ptCount val="8"/>
                <c:pt idx="0">
                  <c:v>VHDL</c:v>
                </c:pt>
                <c:pt idx="1">
                  <c:v>Verilog</c:v>
                </c:pt>
                <c:pt idx="2">
                  <c:v>Vera</c:v>
                </c:pt>
                <c:pt idx="3">
                  <c:v>System C</c:v>
                </c:pt>
                <c:pt idx="4">
                  <c:v>SystemVerilog</c:v>
                </c:pt>
                <c:pt idx="5">
                  <c:v>Specman e</c:v>
                </c:pt>
                <c:pt idx="6">
                  <c:v>C/C++</c:v>
                </c:pt>
                <c:pt idx="7">
                  <c:v>OTHER Testbench</c:v>
                </c:pt>
              </c:strCache>
            </c:strRef>
          </c:cat>
          <c:val>
            <c:numRef>
              <c:f>'ASIC-IC Verification Languages'!$D$13:$K$13</c:f>
              <c:numCache>
                <c:formatCode>0%</c:formatCode>
                <c:ptCount val="8"/>
                <c:pt idx="0">
                  <c:v>0.172</c:v>
                </c:pt>
                <c:pt idx="1">
                  <c:v>0.477</c:v>
                </c:pt>
                <c:pt idx="2">
                  <c:v>0.03</c:v>
                </c:pt>
                <c:pt idx="3">
                  <c:v>0.142</c:v>
                </c:pt>
                <c:pt idx="4">
                  <c:v>0.745</c:v>
                </c:pt>
                <c:pt idx="5">
                  <c:v>0.11</c:v>
                </c:pt>
                <c:pt idx="6">
                  <c:v>0.348</c:v>
                </c:pt>
                <c:pt idx="7">
                  <c:v>0.075</c:v>
                </c:pt>
              </c:numCache>
            </c:numRef>
          </c:val>
        </c:ser>
        <c:ser>
          <c:idx val="4"/>
          <c:order val="3"/>
          <c:tx>
            <c:strRef>
              <c:f>'ASIC-IC Verification Languages'!$C$14</c:f>
              <c:strCache>
                <c:ptCount val="1"/>
                <c:pt idx="0">
                  <c:v>2016</c:v>
                </c:pt>
              </c:strCache>
            </c:strRef>
          </c:tx>
          <c:spPr>
            <a:solidFill>
              <a:srgbClr val="002060"/>
            </a:solidFill>
            <a:scene3d>
              <a:camera prst="orthographicFront"/>
              <a:lightRig rig="threePt" dir="t"/>
            </a:scene3d>
            <a:sp3d>
              <a:bevelT/>
              <a:bevelB/>
            </a:sp3d>
          </c:spPr>
          <c:invertIfNegative val="0"/>
          <c:cat>
            <c:strRef>
              <c:f>'ASIC-IC Verification Languages'!$D$9:$K$9</c:f>
              <c:strCache>
                <c:ptCount val="8"/>
                <c:pt idx="0">
                  <c:v>VHDL</c:v>
                </c:pt>
                <c:pt idx="1">
                  <c:v>Verilog</c:v>
                </c:pt>
                <c:pt idx="2">
                  <c:v>Vera</c:v>
                </c:pt>
                <c:pt idx="3">
                  <c:v>System C</c:v>
                </c:pt>
                <c:pt idx="4">
                  <c:v>SystemVerilog</c:v>
                </c:pt>
                <c:pt idx="5">
                  <c:v>Specman e</c:v>
                </c:pt>
                <c:pt idx="6">
                  <c:v>C/C++</c:v>
                </c:pt>
                <c:pt idx="7">
                  <c:v>OTHER Testbench</c:v>
                </c:pt>
              </c:strCache>
            </c:strRef>
          </c:cat>
          <c:val>
            <c:numRef>
              <c:f>'ASIC-IC Verification Languages'!$D$14:$K$14</c:f>
              <c:numCache>
                <c:formatCode>0%</c:formatCode>
                <c:ptCount val="8"/>
                <c:pt idx="0">
                  <c:v>0.096</c:v>
                </c:pt>
                <c:pt idx="1">
                  <c:v>0.341</c:v>
                </c:pt>
                <c:pt idx="2">
                  <c:v>0.034</c:v>
                </c:pt>
                <c:pt idx="3">
                  <c:v>0.099</c:v>
                </c:pt>
                <c:pt idx="4">
                  <c:v>0.768</c:v>
                </c:pt>
                <c:pt idx="5">
                  <c:v>0.099</c:v>
                </c:pt>
                <c:pt idx="6">
                  <c:v>0.368</c:v>
                </c:pt>
                <c:pt idx="7">
                  <c:v>0.105</c:v>
                </c:pt>
              </c:numCache>
            </c:numRef>
          </c:val>
        </c:ser>
        <c:ser>
          <c:idx val="5"/>
          <c:order val="4"/>
          <c:tx>
            <c:strRef>
              <c:f>'ASIC-IC Verification Languages'!$C$15</c:f>
              <c:strCache>
                <c:ptCount val="1"/>
                <c:pt idx="0">
                  <c:v>Next Year</c:v>
                </c:pt>
              </c:strCache>
            </c:strRef>
          </c:tx>
          <c:spPr>
            <a:solidFill>
              <a:srgbClr val="7030A0"/>
            </a:solidFill>
            <a:scene3d>
              <a:camera prst="orthographicFront"/>
              <a:lightRig rig="threePt" dir="t"/>
            </a:scene3d>
            <a:sp3d>
              <a:bevelT w="190500" h="38100"/>
            </a:sp3d>
          </c:spPr>
          <c:invertIfNegative val="0"/>
          <c:cat>
            <c:strRef>
              <c:f>'ASIC-IC Verification Languages'!$D$9:$K$9</c:f>
              <c:strCache>
                <c:ptCount val="8"/>
                <c:pt idx="0">
                  <c:v>VHDL</c:v>
                </c:pt>
                <c:pt idx="1">
                  <c:v>Verilog</c:v>
                </c:pt>
                <c:pt idx="2">
                  <c:v>Vera</c:v>
                </c:pt>
                <c:pt idx="3">
                  <c:v>System C</c:v>
                </c:pt>
                <c:pt idx="4">
                  <c:v>SystemVerilog</c:v>
                </c:pt>
                <c:pt idx="5">
                  <c:v>Specman e</c:v>
                </c:pt>
                <c:pt idx="6">
                  <c:v>C/C++</c:v>
                </c:pt>
                <c:pt idx="7">
                  <c:v>OTHER Testbench</c:v>
                </c:pt>
              </c:strCache>
            </c:strRef>
          </c:cat>
          <c:val>
            <c:numRef>
              <c:f>'ASIC-IC Verification Languages'!$D$15:$K$15</c:f>
              <c:numCache>
                <c:formatCode>0%</c:formatCode>
                <c:ptCount val="8"/>
                <c:pt idx="0">
                  <c:v>0.097</c:v>
                </c:pt>
                <c:pt idx="1">
                  <c:v>0.294</c:v>
                </c:pt>
                <c:pt idx="2">
                  <c:v>0.019</c:v>
                </c:pt>
                <c:pt idx="3">
                  <c:v>0.144</c:v>
                </c:pt>
                <c:pt idx="4">
                  <c:v>0.766</c:v>
                </c:pt>
                <c:pt idx="5">
                  <c:v>0.066</c:v>
                </c:pt>
                <c:pt idx="6">
                  <c:v>0.325</c:v>
                </c:pt>
                <c:pt idx="7">
                  <c:v>0.084</c:v>
                </c:pt>
              </c:numCache>
            </c:numRef>
          </c:val>
        </c:ser>
        <c:dLbls>
          <c:showLegendKey val="0"/>
          <c:showVal val="0"/>
          <c:showCatName val="0"/>
          <c:showSerName val="0"/>
          <c:showPercent val="0"/>
          <c:showBubbleSize val="0"/>
        </c:dLbls>
        <c:gapWidth val="150"/>
        <c:axId val="-2087188232"/>
        <c:axId val="-2087182184"/>
      </c:barChart>
      <c:catAx>
        <c:axId val="-2087188232"/>
        <c:scaling>
          <c:orientation val="minMax"/>
        </c:scaling>
        <c:delete val="0"/>
        <c:axPos val="b"/>
        <c:title>
          <c:tx>
            <c:rich>
              <a:bodyPr/>
              <a:lstStyle/>
              <a:p>
                <a:pPr>
                  <a:defRPr sz="1400"/>
                </a:pPr>
                <a:r>
                  <a:rPr lang="en-US" sz="1400" dirty="0"/>
                  <a:t>Languages Used for </a:t>
                </a:r>
                <a:r>
                  <a:rPr lang="en-US" sz="1400" dirty="0" smtClean="0"/>
                  <a:t>ASIC/IC Verification </a:t>
                </a:r>
                <a:r>
                  <a:rPr lang="en-US" sz="1400" dirty="0"/>
                  <a:t>(Testbenches)</a:t>
                </a:r>
              </a:p>
            </c:rich>
          </c:tx>
          <c:layout/>
          <c:overlay val="0"/>
        </c:title>
        <c:majorTickMark val="out"/>
        <c:minorTickMark val="none"/>
        <c:tickLblPos val="nextTo"/>
        <c:txPr>
          <a:bodyPr/>
          <a:lstStyle/>
          <a:p>
            <a:pPr>
              <a:defRPr sz="1100"/>
            </a:pPr>
            <a:endParaRPr lang="en-US"/>
          </a:p>
        </c:txPr>
        <c:crossAx val="-2087182184"/>
        <c:crosses val="autoZero"/>
        <c:auto val="1"/>
        <c:lblAlgn val="ctr"/>
        <c:lblOffset val="100"/>
        <c:noMultiLvlLbl val="0"/>
      </c:catAx>
      <c:valAx>
        <c:axId val="-2087182184"/>
        <c:scaling>
          <c:orientation val="minMax"/>
          <c:max val="0.8"/>
          <c:min val="0.0"/>
        </c:scaling>
        <c:delete val="0"/>
        <c:axPos val="l"/>
        <c:majorGridlines>
          <c:spPr>
            <a:ln>
              <a:solidFill>
                <a:schemeClr val="bg1">
                  <a:lumMod val="75000"/>
                </a:schemeClr>
              </a:solidFill>
            </a:ln>
          </c:spPr>
        </c:majorGridlines>
        <c:title>
          <c:tx>
            <c:rich>
              <a:bodyPr rot="-5400000" vert="horz"/>
              <a:lstStyle/>
              <a:p>
                <a:pPr>
                  <a:defRPr/>
                </a:pPr>
                <a:r>
                  <a:rPr lang="en-US" dirty="0"/>
                  <a:t>Design Projects</a:t>
                </a:r>
              </a:p>
            </c:rich>
          </c:tx>
          <c:layout>
            <c:manualLayout>
              <c:xMode val="edge"/>
              <c:yMode val="edge"/>
              <c:x val="0.00222160546206487"/>
              <c:y val="0.269349959817177"/>
            </c:manualLayout>
          </c:layout>
          <c:overlay val="0"/>
        </c:title>
        <c:numFmt formatCode="0%" sourceLinked="1"/>
        <c:majorTickMark val="out"/>
        <c:minorTickMark val="none"/>
        <c:tickLblPos val="nextTo"/>
        <c:spPr>
          <a:ln>
            <a:noFill/>
          </a:ln>
        </c:spPr>
        <c:txPr>
          <a:bodyPr/>
          <a:lstStyle/>
          <a:p>
            <a:pPr>
              <a:defRPr b="0"/>
            </a:pPr>
            <a:endParaRPr lang="en-US"/>
          </a:p>
        </c:txPr>
        <c:crossAx val="-2087188232"/>
        <c:crosses val="autoZero"/>
        <c:crossBetween val="between"/>
        <c:majorUnit val="0.1"/>
        <c:minorUnit val="0.02"/>
      </c:valAx>
    </c:plotArea>
    <c:legend>
      <c:legendPos val="r"/>
      <c:layout>
        <c:manualLayout>
          <c:xMode val="edge"/>
          <c:yMode val="edge"/>
          <c:x val="0.874327326029354"/>
          <c:y val="0.105314435695538"/>
          <c:w val="0.0995840691878565"/>
          <c:h val="0.228775410546753"/>
        </c:manualLayout>
      </c:layout>
      <c:overlay val="0"/>
      <c:spPr>
        <a:solidFill>
          <a:schemeClr val="bg1"/>
        </a:solidFill>
        <a:scene3d>
          <a:camera prst="orthographicFront"/>
          <a:lightRig rig="threePt" dir="t"/>
        </a:scene3d>
        <a:sp3d>
          <a:bevelT w="190500" h="38100"/>
        </a:sp3d>
      </c:spPr>
    </c:legend>
    <c:plotVisOnly val="1"/>
    <c:dispBlanksAs val="gap"/>
    <c:showDLblsOverMax val="0"/>
  </c:chart>
  <c:txPr>
    <a:bodyPr/>
    <a:lstStyle/>
    <a:p>
      <a:pPr>
        <a:defRPr sz="1200" b="1"/>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89552678230257"/>
          <c:y val="0.0328667716535433"/>
          <c:w val="0.861290912621603"/>
          <c:h val="0.80566356804787"/>
        </c:manualLayout>
      </c:layout>
      <c:barChart>
        <c:barDir val="col"/>
        <c:grouping val="clustered"/>
        <c:varyColors val="0"/>
        <c:ser>
          <c:idx val="1"/>
          <c:order val="0"/>
          <c:tx>
            <c:strRef>
              <c:f>'FPGA Testbench Lang'!$A$10</c:f>
              <c:strCache>
                <c:ptCount val="1"/>
                <c:pt idx="0">
                  <c:v>2012</c:v>
                </c:pt>
              </c:strCache>
            </c:strRef>
          </c:tx>
          <c:spPr>
            <a:solidFill>
              <a:srgbClr val="CC99FF"/>
            </a:solidFill>
            <a:scene3d>
              <a:camera prst="orthographicFront"/>
              <a:lightRig rig="balanced" dir="t">
                <a:rot lat="0" lon="0" rev="8700000"/>
              </a:lightRig>
            </a:scene3d>
            <a:sp3d>
              <a:bevelT w="190500" h="38100"/>
            </a:sp3d>
          </c:spPr>
          <c:invertIfNegative val="0"/>
          <c:cat>
            <c:strRef>
              <c:f>'FPGA Testbench Lang'!$B$9:$I$9</c:f>
              <c:strCache>
                <c:ptCount val="8"/>
                <c:pt idx="0">
                  <c:v>VHDL</c:v>
                </c:pt>
                <c:pt idx="1">
                  <c:v>Verilog</c:v>
                </c:pt>
                <c:pt idx="2">
                  <c:v>Synopsys Vera</c:v>
                </c:pt>
                <c:pt idx="3">
                  <c:v>SystemC</c:v>
                </c:pt>
                <c:pt idx="4">
                  <c:v>SystemVerilog</c:v>
                </c:pt>
                <c:pt idx="5">
                  <c:v>Specman e</c:v>
                </c:pt>
                <c:pt idx="6">
                  <c:v>C/C++</c:v>
                </c:pt>
                <c:pt idx="7">
                  <c:v>OTHER Testbench</c:v>
                </c:pt>
              </c:strCache>
            </c:strRef>
          </c:cat>
          <c:val>
            <c:numRef>
              <c:f>'FPGA Testbench Lang'!$B$10:$I$10</c:f>
              <c:numCache>
                <c:formatCode>0%</c:formatCode>
                <c:ptCount val="8"/>
                <c:pt idx="0">
                  <c:v>0.638</c:v>
                </c:pt>
                <c:pt idx="1">
                  <c:v>0.358</c:v>
                </c:pt>
                <c:pt idx="2">
                  <c:v>0.019</c:v>
                </c:pt>
                <c:pt idx="3">
                  <c:v>0.058</c:v>
                </c:pt>
                <c:pt idx="4">
                  <c:v>0.315</c:v>
                </c:pt>
                <c:pt idx="5">
                  <c:v>0.008</c:v>
                </c:pt>
                <c:pt idx="6">
                  <c:v>0.198</c:v>
                </c:pt>
                <c:pt idx="7">
                  <c:v>0.051</c:v>
                </c:pt>
              </c:numCache>
            </c:numRef>
          </c:val>
        </c:ser>
        <c:ser>
          <c:idx val="2"/>
          <c:order val="1"/>
          <c:tx>
            <c:strRef>
              <c:f>'FPGA Testbench Lang'!$A$11</c:f>
              <c:strCache>
                <c:ptCount val="1"/>
                <c:pt idx="0">
                  <c:v>2014</c:v>
                </c:pt>
              </c:strCache>
            </c:strRef>
          </c:tx>
          <c:spPr>
            <a:solidFill>
              <a:schemeClr val="accent2">
                <a:lumMod val="20000"/>
                <a:lumOff val="80000"/>
              </a:schemeClr>
            </a:solidFill>
            <a:scene3d>
              <a:camera prst="orthographicFront"/>
              <a:lightRig rig="balanced" dir="t">
                <a:rot lat="0" lon="0" rev="8700000"/>
              </a:lightRig>
            </a:scene3d>
            <a:sp3d>
              <a:bevelT w="190500" h="38100"/>
            </a:sp3d>
          </c:spPr>
          <c:invertIfNegative val="0"/>
          <c:cat>
            <c:strRef>
              <c:f>'FPGA Testbench Lang'!$B$9:$I$9</c:f>
              <c:strCache>
                <c:ptCount val="8"/>
                <c:pt idx="0">
                  <c:v>VHDL</c:v>
                </c:pt>
                <c:pt idx="1">
                  <c:v>Verilog</c:v>
                </c:pt>
                <c:pt idx="2">
                  <c:v>Synopsys Vera</c:v>
                </c:pt>
                <c:pt idx="3">
                  <c:v>SystemC</c:v>
                </c:pt>
                <c:pt idx="4">
                  <c:v>SystemVerilog</c:v>
                </c:pt>
                <c:pt idx="5">
                  <c:v>Specman e</c:v>
                </c:pt>
                <c:pt idx="6">
                  <c:v>C/C++</c:v>
                </c:pt>
                <c:pt idx="7">
                  <c:v>OTHER Testbench</c:v>
                </c:pt>
              </c:strCache>
            </c:strRef>
          </c:cat>
          <c:val>
            <c:numRef>
              <c:f>'FPGA Testbench Lang'!$B$11:$I$11</c:f>
              <c:numCache>
                <c:formatCode>0%</c:formatCode>
                <c:ptCount val="8"/>
                <c:pt idx="0">
                  <c:v>0.54</c:v>
                </c:pt>
                <c:pt idx="1">
                  <c:v>0.426</c:v>
                </c:pt>
                <c:pt idx="2">
                  <c:v>0.013</c:v>
                </c:pt>
                <c:pt idx="3">
                  <c:v>0.054</c:v>
                </c:pt>
                <c:pt idx="4">
                  <c:v>0.383</c:v>
                </c:pt>
                <c:pt idx="5">
                  <c:v>0.018</c:v>
                </c:pt>
                <c:pt idx="6">
                  <c:v>0.194</c:v>
                </c:pt>
                <c:pt idx="7">
                  <c:v>0.093</c:v>
                </c:pt>
              </c:numCache>
            </c:numRef>
          </c:val>
        </c:ser>
        <c:ser>
          <c:idx val="3"/>
          <c:order val="2"/>
          <c:tx>
            <c:strRef>
              <c:f>'FPGA Testbench Lang'!$A$12</c:f>
              <c:strCache>
                <c:ptCount val="1"/>
                <c:pt idx="0">
                  <c:v>2016</c:v>
                </c:pt>
              </c:strCache>
            </c:strRef>
          </c:tx>
          <c:spPr>
            <a:solidFill>
              <a:srgbClr val="C00000"/>
            </a:solidFill>
            <a:scene3d>
              <a:camera prst="orthographicFront"/>
              <a:lightRig rig="balanced" dir="t">
                <a:rot lat="0" lon="0" rev="8700000"/>
              </a:lightRig>
            </a:scene3d>
            <a:sp3d>
              <a:bevelT w="190500" h="38100"/>
            </a:sp3d>
          </c:spPr>
          <c:invertIfNegative val="0"/>
          <c:cat>
            <c:strRef>
              <c:f>'FPGA Testbench Lang'!$B$9:$I$9</c:f>
              <c:strCache>
                <c:ptCount val="8"/>
                <c:pt idx="0">
                  <c:v>VHDL</c:v>
                </c:pt>
                <c:pt idx="1">
                  <c:v>Verilog</c:v>
                </c:pt>
                <c:pt idx="2">
                  <c:v>Synopsys Vera</c:v>
                </c:pt>
                <c:pt idx="3">
                  <c:v>SystemC</c:v>
                </c:pt>
                <c:pt idx="4">
                  <c:v>SystemVerilog</c:v>
                </c:pt>
                <c:pt idx="5">
                  <c:v>Specman e</c:v>
                </c:pt>
                <c:pt idx="6">
                  <c:v>C/C++</c:v>
                </c:pt>
                <c:pt idx="7">
                  <c:v>OTHER Testbench</c:v>
                </c:pt>
              </c:strCache>
            </c:strRef>
          </c:cat>
          <c:val>
            <c:numRef>
              <c:f>'FPGA Testbench Lang'!$B$12:$I$12</c:f>
              <c:numCache>
                <c:formatCode>0%</c:formatCode>
                <c:ptCount val="8"/>
                <c:pt idx="0">
                  <c:v>0.443</c:v>
                </c:pt>
                <c:pt idx="1">
                  <c:v>0.321</c:v>
                </c:pt>
                <c:pt idx="2">
                  <c:v>0.026</c:v>
                </c:pt>
                <c:pt idx="3">
                  <c:v>0.044</c:v>
                </c:pt>
                <c:pt idx="4">
                  <c:v>0.465</c:v>
                </c:pt>
                <c:pt idx="5">
                  <c:v>0.015</c:v>
                </c:pt>
                <c:pt idx="6">
                  <c:v>0.199</c:v>
                </c:pt>
                <c:pt idx="7">
                  <c:v>0.081</c:v>
                </c:pt>
              </c:numCache>
            </c:numRef>
          </c:val>
        </c:ser>
        <c:ser>
          <c:idx val="0"/>
          <c:order val="3"/>
          <c:tx>
            <c:strRef>
              <c:f>'FPGA Testbench Lang'!$A$13</c:f>
              <c:strCache>
                <c:ptCount val="1"/>
                <c:pt idx="0">
                  <c:v>Next Year</c:v>
                </c:pt>
              </c:strCache>
            </c:strRef>
          </c:tx>
          <c:spPr>
            <a:noFill/>
            <a:scene3d>
              <a:camera prst="orthographicFront"/>
              <a:lightRig rig="threePt" dir="t"/>
            </a:scene3d>
            <a:sp3d>
              <a:bevelT w="190500" h="38100"/>
            </a:sp3d>
          </c:spPr>
          <c:invertIfNegative val="0"/>
          <c:cat>
            <c:strRef>
              <c:f>'FPGA Testbench Lang'!$B$9:$I$9</c:f>
              <c:strCache>
                <c:ptCount val="8"/>
                <c:pt idx="0">
                  <c:v>VHDL</c:v>
                </c:pt>
                <c:pt idx="1">
                  <c:v>Verilog</c:v>
                </c:pt>
                <c:pt idx="2">
                  <c:v>Synopsys Vera</c:v>
                </c:pt>
                <c:pt idx="3">
                  <c:v>SystemC</c:v>
                </c:pt>
                <c:pt idx="4">
                  <c:v>SystemVerilog</c:v>
                </c:pt>
                <c:pt idx="5">
                  <c:v>Specman e</c:v>
                </c:pt>
                <c:pt idx="6">
                  <c:v>C/C++</c:v>
                </c:pt>
                <c:pt idx="7">
                  <c:v>OTHER Testbench</c:v>
                </c:pt>
              </c:strCache>
            </c:strRef>
          </c:cat>
          <c:val>
            <c:numRef>
              <c:f>'FPGA Testbench Lang'!$B$13:$I$13</c:f>
              <c:numCache>
                <c:formatCode>0%</c:formatCode>
                <c:ptCount val="8"/>
                <c:pt idx="0">
                  <c:v>0.419</c:v>
                </c:pt>
                <c:pt idx="1">
                  <c:v>0.322</c:v>
                </c:pt>
                <c:pt idx="2">
                  <c:v>0.037</c:v>
                </c:pt>
                <c:pt idx="3">
                  <c:v>0.07</c:v>
                </c:pt>
                <c:pt idx="4">
                  <c:v>0.493</c:v>
                </c:pt>
                <c:pt idx="5">
                  <c:v>0.015</c:v>
                </c:pt>
                <c:pt idx="6">
                  <c:v>0.226</c:v>
                </c:pt>
                <c:pt idx="7">
                  <c:v>0.074</c:v>
                </c:pt>
              </c:numCache>
            </c:numRef>
          </c:val>
        </c:ser>
        <c:dLbls>
          <c:showLegendKey val="0"/>
          <c:showVal val="0"/>
          <c:showCatName val="0"/>
          <c:showSerName val="0"/>
          <c:showPercent val="0"/>
          <c:showBubbleSize val="0"/>
        </c:dLbls>
        <c:gapWidth val="60"/>
        <c:axId val="-2097329976"/>
        <c:axId val="-2097324296"/>
      </c:barChart>
      <c:catAx>
        <c:axId val="-2097329976"/>
        <c:scaling>
          <c:orientation val="minMax"/>
        </c:scaling>
        <c:delete val="0"/>
        <c:axPos val="b"/>
        <c:title>
          <c:tx>
            <c:rich>
              <a:bodyPr/>
              <a:lstStyle/>
              <a:p>
                <a:pPr>
                  <a:defRPr sz="1400"/>
                </a:pPr>
                <a:r>
                  <a:rPr lang="en-US" sz="1400" dirty="0"/>
                  <a:t>Languages Used for Verification (Testbenches)</a:t>
                </a:r>
              </a:p>
            </c:rich>
          </c:tx>
          <c:layout/>
          <c:overlay val="0"/>
        </c:title>
        <c:majorTickMark val="out"/>
        <c:minorTickMark val="none"/>
        <c:tickLblPos val="nextTo"/>
        <c:txPr>
          <a:bodyPr/>
          <a:lstStyle/>
          <a:p>
            <a:pPr>
              <a:defRPr sz="1050"/>
            </a:pPr>
            <a:endParaRPr lang="en-US"/>
          </a:p>
        </c:txPr>
        <c:crossAx val="-2097324296"/>
        <c:crosses val="autoZero"/>
        <c:auto val="1"/>
        <c:lblAlgn val="ctr"/>
        <c:lblOffset val="100"/>
        <c:noMultiLvlLbl val="0"/>
      </c:catAx>
      <c:valAx>
        <c:axId val="-2097324296"/>
        <c:scaling>
          <c:orientation val="minMax"/>
          <c:max val="0.7"/>
          <c:min val="0.0"/>
        </c:scaling>
        <c:delete val="0"/>
        <c:axPos val="l"/>
        <c:majorGridlines>
          <c:spPr>
            <a:ln>
              <a:solidFill>
                <a:schemeClr val="bg1">
                  <a:lumMod val="75000"/>
                </a:schemeClr>
              </a:solidFill>
            </a:ln>
          </c:spPr>
        </c:majorGridlines>
        <c:title>
          <c:tx>
            <c:rich>
              <a:bodyPr rot="-5400000" vert="horz"/>
              <a:lstStyle/>
              <a:p>
                <a:pPr>
                  <a:defRPr/>
                </a:pPr>
                <a:r>
                  <a:rPr lang="en-US" dirty="0"/>
                  <a:t>Design Projects</a:t>
                </a:r>
              </a:p>
            </c:rich>
          </c:tx>
          <c:layout>
            <c:manualLayout>
              <c:xMode val="edge"/>
              <c:yMode val="edge"/>
              <c:x val="0.00954659361519426"/>
              <c:y val="0.265314199805712"/>
            </c:manualLayout>
          </c:layout>
          <c:overlay val="0"/>
        </c:title>
        <c:numFmt formatCode="0%" sourceLinked="1"/>
        <c:majorTickMark val="out"/>
        <c:minorTickMark val="none"/>
        <c:tickLblPos val="nextTo"/>
        <c:spPr>
          <a:ln>
            <a:noFill/>
          </a:ln>
        </c:spPr>
        <c:txPr>
          <a:bodyPr/>
          <a:lstStyle/>
          <a:p>
            <a:pPr>
              <a:defRPr b="0"/>
            </a:pPr>
            <a:endParaRPr lang="en-US"/>
          </a:p>
        </c:txPr>
        <c:crossAx val="-2097329976"/>
        <c:crosses val="autoZero"/>
        <c:crossBetween val="between"/>
        <c:majorUnit val="0.1"/>
        <c:minorUnit val="0.02"/>
      </c:valAx>
    </c:plotArea>
    <c:legend>
      <c:legendPos val="r"/>
      <c:legendEntry>
        <c:idx val="3"/>
        <c:delete val="1"/>
      </c:legendEntry>
      <c:layout>
        <c:manualLayout>
          <c:xMode val="edge"/>
          <c:yMode val="edge"/>
          <c:x val="0.833307378650901"/>
          <c:y val="0.105314435695538"/>
          <c:w val="0.109839062512256"/>
          <c:h val="0.219629866816094"/>
        </c:manualLayout>
      </c:layout>
      <c:overlay val="0"/>
      <c:spPr>
        <a:solidFill>
          <a:schemeClr val="bg1"/>
        </a:solidFill>
        <a:scene3d>
          <a:camera prst="orthographicFront"/>
          <a:lightRig rig="threePt" dir="t"/>
        </a:scene3d>
        <a:sp3d>
          <a:bevelT w="190500" h="38100"/>
        </a:sp3d>
      </c:spPr>
    </c:legend>
    <c:plotVisOnly val="1"/>
    <c:dispBlanksAs val="gap"/>
    <c:showDLblsOverMax val="0"/>
  </c:chart>
  <c:txPr>
    <a:bodyPr/>
    <a:lstStyle/>
    <a:p>
      <a:pPr>
        <a:defRPr sz="1200" b="1"/>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89552678230257"/>
          <c:y val="0.0328667716535433"/>
          <c:w val="0.861290912621603"/>
          <c:h val="0.80566356804787"/>
        </c:manualLayout>
      </c:layout>
      <c:barChart>
        <c:barDir val="col"/>
        <c:grouping val="clustered"/>
        <c:varyColors val="0"/>
        <c:ser>
          <c:idx val="1"/>
          <c:order val="0"/>
          <c:tx>
            <c:strRef>
              <c:f>'FPGA Testbench Lang'!$A$10</c:f>
              <c:strCache>
                <c:ptCount val="1"/>
                <c:pt idx="0">
                  <c:v>2012</c:v>
                </c:pt>
              </c:strCache>
            </c:strRef>
          </c:tx>
          <c:spPr>
            <a:solidFill>
              <a:srgbClr val="CC99FF"/>
            </a:solidFill>
            <a:scene3d>
              <a:camera prst="orthographicFront"/>
              <a:lightRig rig="balanced" dir="t">
                <a:rot lat="0" lon="0" rev="8700000"/>
              </a:lightRig>
            </a:scene3d>
            <a:sp3d>
              <a:bevelT w="190500" h="38100"/>
            </a:sp3d>
          </c:spPr>
          <c:invertIfNegative val="0"/>
          <c:cat>
            <c:strRef>
              <c:f>'FPGA Testbench Lang'!$B$9:$I$9</c:f>
              <c:strCache>
                <c:ptCount val="8"/>
                <c:pt idx="0">
                  <c:v>VHDL</c:v>
                </c:pt>
                <c:pt idx="1">
                  <c:v>Verilog</c:v>
                </c:pt>
                <c:pt idx="2">
                  <c:v>Synopsys Vera</c:v>
                </c:pt>
                <c:pt idx="3">
                  <c:v>SystemC</c:v>
                </c:pt>
                <c:pt idx="4">
                  <c:v>SystemVerilog</c:v>
                </c:pt>
                <c:pt idx="5">
                  <c:v>Specman e</c:v>
                </c:pt>
                <c:pt idx="6">
                  <c:v>C/C++</c:v>
                </c:pt>
                <c:pt idx="7">
                  <c:v>OTHER Testbench</c:v>
                </c:pt>
              </c:strCache>
            </c:strRef>
          </c:cat>
          <c:val>
            <c:numRef>
              <c:f>'FPGA Testbench Lang'!$B$10:$I$10</c:f>
              <c:numCache>
                <c:formatCode>0%</c:formatCode>
                <c:ptCount val="8"/>
                <c:pt idx="0">
                  <c:v>0.638</c:v>
                </c:pt>
                <c:pt idx="1">
                  <c:v>0.358</c:v>
                </c:pt>
                <c:pt idx="2">
                  <c:v>0.019</c:v>
                </c:pt>
                <c:pt idx="3">
                  <c:v>0.058</c:v>
                </c:pt>
                <c:pt idx="4">
                  <c:v>0.315</c:v>
                </c:pt>
                <c:pt idx="5">
                  <c:v>0.008</c:v>
                </c:pt>
                <c:pt idx="6">
                  <c:v>0.198</c:v>
                </c:pt>
                <c:pt idx="7">
                  <c:v>0.051</c:v>
                </c:pt>
              </c:numCache>
            </c:numRef>
          </c:val>
        </c:ser>
        <c:ser>
          <c:idx val="2"/>
          <c:order val="1"/>
          <c:tx>
            <c:strRef>
              <c:f>'FPGA Testbench Lang'!$A$11</c:f>
              <c:strCache>
                <c:ptCount val="1"/>
                <c:pt idx="0">
                  <c:v>2014</c:v>
                </c:pt>
              </c:strCache>
            </c:strRef>
          </c:tx>
          <c:spPr>
            <a:solidFill>
              <a:schemeClr val="accent2">
                <a:lumMod val="20000"/>
                <a:lumOff val="80000"/>
              </a:schemeClr>
            </a:solidFill>
            <a:scene3d>
              <a:camera prst="orthographicFront"/>
              <a:lightRig rig="balanced" dir="t">
                <a:rot lat="0" lon="0" rev="8700000"/>
              </a:lightRig>
            </a:scene3d>
            <a:sp3d>
              <a:bevelT w="190500" h="38100"/>
            </a:sp3d>
          </c:spPr>
          <c:invertIfNegative val="0"/>
          <c:cat>
            <c:strRef>
              <c:f>'FPGA Testbench Lang'!$B$9:$I$9</c:f>
              <c:strCache>
                <c:ptCount val="8"/>
                <c:pt idx="0">
                  <c:v>VHDL</c:v>
                </c:pt>
                <c:pt idx="1">
                  <c:v>Verilog</c:v>
                </c:pt>
                <c:pt idx="2">
                  <c:v>Synopsys Vera</c:v>
                </c:pt>
                <c:pt idx="3">
                  <c:v>SystemC</c:v>
                </c:pt>
                <c:pt idx="4">
                  <c:v>SystemVerilog</c:v>
                </c:pt>
                <c:pt idx="5">
                  <c:v>Specman e</c:v>
                </c:pt>
                <c:pt idx="6">
                  <c:v>C/C++</c:v>
                </c:pt>
                <c:pt idx="7">
                  <c:v>OTHER Testbench</c:v>
                </c:pt>
              </c:strCache>
            </c:strRef>
          </c:cat>
          <c:val>
            <c:numRef>
              <c:f>'FPGA Testbench Lang'!$B$11:$I$11</c:f>
              <c:numCache>
                <c:formatCode>0%</c:formatCode>
                <c:ptCount val="8"/>
                <c:pt idx="0">
                  <c:v>0.54</c:v>
                </c:pt>
                <c:pt idx="1">
                  <c:v>0.426</c:v>
                </c:pt>
                <c:pt idx="2">
                  <c:v>0.013</c:v>
                </c:pt>
                <c:pt idx="3">
                  <c:v>0.054</c:v>
                </c:pt>
                <c:pt idx="4">
                  <c:v>0.383</c:v>
                </c:pt>
                <c:pt idx="5">
                  <c:v>0.018</c:v>
                </c:pt>
                <c:pt idx="6">
                  <c:v>0.194</c:v>
                </c:pt>
                <c:pt idx="7">
                  <c:v>0.093</c:v>
                </c:pt>
              </c:numCache>
            </c:numRef>
          </c:val>
        </c:ser>
        <c:ser>
          <c:idx val="3"/>
          <c:order val="2"/>
          <c:tx>
            <c:strRef>
              <c:f>'FPGA Testbench Lang'!$A$12</c:f>
              <c:strCache>
                <c:ptCount val="1"/>
                <c:pt idx="0">
                  <c:v>2016</c:v>
                </c:pt>
              </c:strCache>
            </c:strRef>
          </c:tx>
          <c:spPr>
            <a:solidFill>
              <a:srgbClr val="C00000"/>
            </a:solidFill>
            <a:scene3d>
              <a:camera prst="orthographicFront"/>
              <a:lightRig rig="balanced" dir="t">
                <a:rot lat="0" lon="0" rev="8700000"/>
              </a:lightRig>
            </a:scene3d>
            <a:sp3d>
              <a:bevelT w="190500" h="38100"/>
            </a:sp3d>
          </c:spPr>
          <c:invertIfNegative val="0"/>
          <c:cat>
            <c:strRef>
              <c:f>'FPGA Testbench Lang'!$B$9:$I$9</c:f>
              <c:strCache>
                <c:ptCount val="8"/>
                <c:pt idx="0">
                  <c:v>VHDL</c:v>
                </c:pt>
                <c:pt idx="1">
                  <c:v>Verilog</c:v>
                </c:pt>
                <c:pt idx="2">
                  <c:v>Synopsys Vera</c:v>
                </c:pt>
                <c:pt idx="3">
                  <c:v>SystemC</c:v>
                </c:pt>
                <c:pt idx="4">
                  <c:v>SystemVerilog</c:v>
                </c:pt>
                <c:pt idx="5">
                  <c:v>Specman e</c:v>
                </c:pt>
                <c:pt idx="6">
                  <c:v>C/C++</c:v>
                </c:pt>
                <c:pt idx="7">
                  <c:v>OTHER Testbench</c:v>
                </c:pt>
              </c:strCache>
            </c:strRef>
          </c:cat>
          <c:val>
            <c:numRef>
              <c:f>'FPGA Testbench Lang'!$B$12:$I$12</c:f>
              <c:numCache>
                <c:formatCode>0%</c:formatCode>
                <c:ptCount val="8"/>
                <c:pt idx="0">
                  <c:v>0.443</c:v>
                </c:pt>
                <c:pt idx="1">
                  <c:v>0.321</c:v>
                </c:pt>
                <c:pt idx="2">
                  <c:v>0.026</c:v>
                </c:pt>
                <c:pt idx="3">
                  <c:v>0.044</c:v>
                </c:pt>
                <c:pt idx="4">
                  <c:v>0.465</c:v>
                </c:pt>
                <c:pt idx="5">
                  <c:v>0.015</c:v>
                </c:pt>
                <c:pt idx="6">
                  <c:v>0.199</c:v>
                </c:pt>
                <c:pt idx="7">
                  <c:v>0.081</c:v>
                </c:pt>
              </c:numCache>
            </c:numRef>
          </c:val>
        </c:ser>
        <c:ser>
          <c:idx val="0"/>
          <c:order val="3"/>
          <c:tx>
            <c:strRef>
              <c:f>'FPGA Testbench Lang'!$A$13</c:f>
              <c:strCache>
                <c:ptCount val="1"/>
                <c:pt idx="0">
                  <c:v>Next Year</c:v>
                </c:pt>
              </c:strCache>
            </c:strRef>
          </c:tx>
          <c:spPr>
            <a:solidFill>
              <a:srgbClr val="7030A0"/>
            </a:solidFill>
            <a:scene3d>
              <a:camera prst="orthographicFront"/>
              <a:lightRig rig="threePt" dir="t"/>
            </a:scene3d>
            <a:sp3d>
              <a:bevelT w="190500" h="38100"/>
            </a:sp3d>
          </c:spPr>
          <c:invertIfNegative val="0"/>
          <c:cat>
            <c:strRef>
              <c:f>'FPGA Testbench Lang'!$B$9:$I$9</c:f>
              <c:strCache>
                <c:ptCount val="8"/>
                <c:pt idx="0">
                  <c:v>VHDL</c:v>
                </c:pt>
                <c:pt idx="1">
                  <c:v>Verilog</c:v>
                </c:pt>
                <c:pt idx="2">
                  <c:v>Synopsys Vera</c:v>
                </c:pt>
                <c:pt idx="3">
                  <c:v>SystemC</c:v>
                </c:pt>
                <c:pt idx="4">
                  <c:v>SystemVerilog</c:v>
                </c:pt>
                <c:pt idx="5">
                  <c:v>Specman e</c:v>
                </c:pt>
                <c:pt idx="6">
                  <c:v>C/C++</c:v>
                </c:pt>
                <c:pt idx="7">
                  <c:v>OTHER Testbench</c:v>
                </c:pt>
              </c:strCache>
            </c:strRef>
          </c:cat>
          <c:val>
            <c:numRef>
              <c:f>'FPGA Testbench Lang'!$B$13:$I$13</c:f>
              <c:numCache>
                <c:formatCode>0%</c:formatCode>
                <c:ptCount val="8"/>
                <c:pt idx="0">
                  <c:v>0.419</c:v>
                </c:pt>
                <c:pt idx="1">
                  <c:v>0.322</c:v>
                </c:pt>
                <c:pt idx="2">
                  <c:v>0.037</c:v>
                </c:pt>
                <c:pt idx="3">
                  <c:v>0.07</c:v>
                </c:pt>
                <c:pt idx="4">
                  <c:v>0.493</c:v>
                </c:pt>
                <c:pt idx="5">
                  <c:v>0.015</c:v>
                </c:pt>
                <c:pt idx="6">
                  <c:v>0.226</c:v>
                </c:pt>
                <c:pt idx="7">
                  <c:v>0.074</c:v>
                </c:pt>
              </c:numCache>
            </c:numRef>
          </c:val>
        </c:ser>
        <c:dLbls>
          <c:showLegendKey val="0"/>
          <c:showVal val="0"/>
          <c:showCatName val="0"/>
          <c:showSerName val="0"/>
          <c:showPercent val="0"/>
          <c:showBubbleSize val="0"/>
        </c:dLbls>
        <c:gapWidth val="60"/>
        <c:axId val="-2087098456"/>
        <c:axId val="-2087092792"/>
      </c:barChart>
      <c:catAx>
        <c:axId val="-2087098456"/>
        <c:scaling>
          <c:orientation val="minMax"/>
        </c:scaling>
        <c:delete val="0"/>
        <c:axPos val="b"/>
        <c:title>
          <c:tx>
            <c:rich>
              <a:bodyPr/>
              <a:lstStyle/>
              <a:p>
                <a:pPr>
                  <a:defRPr sz="1400"/>
                </a:pPr>
                <a:r>
                  <a:rPr lang="en-US" sz="1400" dirty="0"/>
                  <a:t>Languages Used for Verification (Testbenches)</a:t>
                </a:r>
              </a:p>
            </c:rich>
          </c:tx>
          <c:layout/>
          <c:overlay val="0"/>
        </c:title>
        <c:majorTickMark val="out"/>
        <c:minorTickMark val="none"/>
        <c:tickLblPos val="nextTo"/>
        <c:txPr>
          <a:bodyPr/>
          <a:lstStyle/>
          <a:p>
            <a:pPr>
              <a:defRPr sz="1050"/>
            </a:pPr>
            <a:endParaRPr lang="en-US"/>
          </a:p>
        </c:txPr>
        <c:crossAx val="-2087092792"/>
        <c:crosses val="autoZero"/>
        <c:auto val="1"/>
        <c:lblAlgn val="ctr"/>
        <c:lblOffset val="100"/>
        <c:noMultiLvlLbl val="0"/>
      </c:catAx>
      <c:valAx>
        <c:axId val="-2087092792"/>
        <c:scaling>
          <c:orientation val="minMax"/>
          <c:max val="0.7"/>
          <c:min val="0.0"/>
        </c:scaling>
        <c:delete val="0"/>
        <c:axPos val="l"/>
        <c:majorGridlines>
          <c:spPr>
            <a:ln>
              <a:solidFill>
                <a:schemeClr val="bg1">
                  <a:lumMod val="75000"/>
                </a:schemeClr>
              </a:solidFill>
            </a:ln>
          </c:spPr>
        </c:majorGridlines>
        <c:title>
          <c:tx>
            <c:rich>
              <a:bodyPr rot="-5400000" vert="horz"/>
              <a:lstStyle/>
              <a:p>
                <a:pPr>
                  <a:defRPr/>
                </a:pPr>
                <a:r>
                  <a:rPr lang="en-US" dirty="0"/>
                  <a:t>Design Projects</a:t>
                </a:r>
              </a:p>
            </c:rich>
          </c:tx>
          <c:layout>
            <c:manualLayout>
              <c:xMode val="edge"/>
              <c:yMode val="edge"/>
              <c:x val="0.00954659361519426"/>
              <c:y val="0.265314199805712"/>
            </c:manualLayout>
          </c:layout>
          <c:overlay val="0"/>
        </c:title>
        <c:numFmt formatCode="0%" sourceLinked="1"/>
        <c:majorTickMark val="out"/>
        <c:minorTickMark val="none"/>
        <c:tickLblPos val="nextTo"/>
        <c:spPr>
          <a:ln>
            <a:noFill/>
          </a:ln>
        </c:spPr>
        <c:txPr>
          <a:bodyPr/>
          <a:lstStyle/>
          <a:p>
            <a:pPr>
              <a:defRPr b="0"/>
            </a:pPr>
            <a:endParaRPr lang="en-US"/>
          </a:p>
        </c:txPr>
        <c:crossAx val="-2087098456"/>
        <c:crosses val="autoZero"/>
        <c:crossBetween val="between"/>
        <c:majorUnit val="0.1"/>
        <c:minorUnit val="0.02"/>
      </c:valAx>
    </c:plotArea>
    <c:legend>
      <c:legendPos val="r"/>
      <c:layout>
        <c:manualLayout>
          <c:xMode val="edge"/>
          <c:yMode val="edge"/>
          <c:x val="0.833307378650901"/>
          <c:y val="0.105314435695538"/>
          <c:w val="0.1406040127554"/>
          <c:h val="0.219629866816094"/>
        </c:manualLayout>
      </c:layout>
      <c:overlay val="0"/>
      <c:spPr>
        <a:solidFill>
          <a:schemeClr val="bg1"/>
        </a:solidFill>
        <a:scene3d>
          <a:camera prst="orthographicFront"/>
          <a:lightRig rig="threePt" dir="t"/>
        </a:scene3d>
        <a:sp3d>
          <a:bevelT w="190500" h="38100"/>
        </a:sp3d>
      </c:spPr>
    </c:legend>
    <c:plotVisOnly val="1"/>
    <c:dispBlanksAs val="gap"/>
    <c:showDLblsOverMax val="0"/>
  </c:chart>
  <c:txPr>
    <a:bodyPr/>
    <a:lstStyle/>
    <a:p>
      <a:pPr>
        <a:defRPr sz="1200" b="1"/>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29617074260963"/>
          <c:y val="0.0297256216466917"/>
          <c:w val="0.909203945665429"/>
          <c:h val="0.791511925696933"/>
        </c:manualLayout>
      </c:layout>
      <c:barChart>
        <c:barDir val="col"/>
        <c:grouping val="clustered"/>
        <c:varyColors val="0"/>
        <c:ser>
          <c:idx val="1"/>
          <c:order val="0"/>
          <c:tx>
            <c:strRef>
              <c:f>'ASIC-IC Methodologies'!$C$11</c:f>
              <c:strCache>
                <c:ptCount val="1"/>
                <c:pt idx="0">
                  <c:v>2012</c:v>
                </c:pt>
              </c:strCache>
            </c:strRef>
          </c:tx>
          <c:spPr>
            <a:solidFill>
              <a:schemeClr val="accent1"/>
            </a:solidFill>
            <a:scene3d>
              <a:camera prst="orthographicFront"/>
              <a:lightRig rig="threePt" dir="t"/>
            </a:scene3d>
            <a:sp3d>
              <a:bevelT/>
              <a:bevelB/>
            </a:sp3d>
          </c:spPr>
          <c:invertIfNegative val="0"/>
          <c:cat>
            <c:strRef>
              <c:f>'ASIC-IC Methodologies'!$D$9:$J$9</c:f>
              <c:strCache>
                <c:ptCount val="7"/>
                <c:pt idx="0">
                  <c:v>Accellera UVM</c:v>
                </c:pt>
                <c:pt idx="1">
                  <c:v>OVM</c:v>
                </c:pt>
                <c:pt idx="2">
                  <c:v>Mentor AVM</c:v>
                </c:pt>
                <c:pt idx="3">
                  <c:v>Synopsys VMM</c:v>
                </c:pt>
                <c:pt idx="4">
                  <c:v>Synopsys RVM</c:v>
                </c:pt>
                <c:pt idx="5">
                  <c:v>Cadence eRM</c:v>
                </c:pt>
                <c:pt idx="6">
                  <c:v>Cadence URM</c:v>
                </c:pt>
              </c:strCache>
            </c:strRef>
          </c:cat>
          <c:val>
            <c:numRef>
              <c:f>'ASIC-IC Methodologies'!$D$11:$J$11</c:f>
              <c:numCache>
                <c:formatCode>0%</c:formatCode>
                <c:ptCount val="7"/>
                <c:pt idx="0">
                  <c:v>0.407142857142857</c:v>
                </c:pt>
                <c:pt idx="1">
                  <c:v>0.342857142857143</c:v>
                </c:pt>
                <c:pt idx="2">
                  <c:v>0.075</c:v>
                </c:pt>
                <c:pt idx="3">
                  <c:v>0.2</c:v>
                </c:pt>
                <c:pt idx="4">
                  <c:v>0.0285714285714286</c:v>
                </c:pt>
                <c:pt idx="5">
                  <c:v>0.110714285714286</c:v>
                </c:pt>
                <c:pt idx="6">
                  <c:v>0.03788</c:v>
                </c:pt>
              </c:numCache>
            </c:numRef>
          </c:val>
        </c:ser>
        <c:ser>
          <c:idx val="2"/>
          <c:order val="1"/>
          <c:tx>
            <c:strRef>
              <c:f>'ASIC-IC Methodologies'!$C$12</c:f>
              <c:strCache>
                <c:ptCount val="1"/>
                <c:pt idx="0">
                  <c:v>2014</c:v>
                </c:pt>
              </c:strCache>
            </c:strRef>
          </c:tx>
          <c:spPr>
            <a:solidFill>
              <a:srgbClr val="00FF00"/>
            </a:solidFill>
            <a:scene3d>
              <a:camera prst="orthographicFront"/>
              <a:lightRig rig="threePt" dir="t"/>
            </a:scene3d>
            <a:sp3d>
              <a:bevelT/>
              <a:bevelB/>
            </a:sp3d>
          </c:spPr>
          <c:invertIfNegative val="0"/>
          <c:cat>
            <c:strRef>
              <c:f>'ASIC-IC Methodologies'!$D$9:$J$9</c:f>
              <c:strCache>
                <c:ptCount val="7"/>
                <c:pt idx="0">
                  <c:v>Accellera UVM</c:v>
                </c:pt>
                <c:pt idx="1">
                  <c:v>OVM</c:v>
                </c:pt>
                <c:pt idx="2">
                  <c:v>Mentor AVM</c:v>
                </c:pt>
                <c:pt idx="3">
                  <c:v>Synopsys VMM</c:v>
                </c:pt>
                <c:pt idx="4">
                  <c:v>Synopsys RVM</c:v>
                </c:pt>
                <c:pt idx="5">
                  <c:v>Cadence eRM</c:v>
                </c:pt>
                <c:pt idx="6">
                  <c:v>Cadence URM</c:v>
                </c:pt>
              </c:strCache>
            </c:strRef>
          </c:cat>
          <c:val>
            <c:numRef>
              <c:f>'ASIC-IC Methodologies'!$D$12:$J$12</c:f>
              <c:numCache>
                <c:formatCode>0%</c:formatCode>
                <c:ptCount val="7"/>
                <c:pt idx="0">
                  <c:v>0.634</c:v>
                </c:pt>
                <c:pt idx="1">
                  <c:v>0.224</c:v>
                </c:pt>
                <c:pt idx="2">
                  <c:v>0.055</c:v>
                </c:pt>
                <c:pt idx="3">
                  <c:v>0.168</c:v>
                </c:pt>
                <c:pt idx="4">
                  <c:v>0.023</c:v>
                </c:pt>
                <c:pt idx="5">
                  <c:v>0.084</c:v>
                </c:pt>
                <c:pt idx="6">
                  <c:v>0.025</c:v>
                </c:pt>
              </c:numCache>
            </c:numRef>
          </c:val>
        </c:ser>
        <c:ser>
          <c:idx val="3"/>
          <c:order val="2"/>
          <c:tx>
            <c:strRef>
              <c:f>'ASIC-IC Methodologies'!$C$13</c:f>
              <c:strCache>
                <c:ptCount val="1"/>
                <c:pt idx="0">
                  <c:v>2016</c:v>
                </c:pt>
              </c:strCache>
            </c:strRef>
          </c:tx>
          <c:spPr>
            <a:solidFill>
              <a:srgbClr val="002060"/>
            </a:solidFill>
            <a:scene3d>
              <a:camera prst="orthographicFront"/>
              <a:lightRig rig="threePt" dir="t"/>
            </a:scene3d>
            <a:sp3d>
              <a:bevelT/>
              <a:bevelB/>
            </a:sp3d>
          </c:spPr>
          <c:invertIfNegative val="0"/>
          <c:cat>
            <c:strRef>
              <c:f>'ASIC-IC Methodologies'!$D$9:$J$9</c:f>
              <c:strCache>
                <c:ptCount val="7"/>
                <c:pt idx="0">
                  <c:v>Accellera UVM</c:v>
                </c:pt>
                <c:pt idx="1">
                  <c:v>OVM</c:v>
                </c:pt>
                <c:pt idx="2">
                  <c:v>Mentor AVM</c:v>
                </c:pt>
                <c:pt idx="3">
                  <c:v>Synopsys VMM</c:v>
                </c:pt>
                <c:pt idx="4">
                  <c:v>Synopsys RVM</c:v>
                </c:pt>
                <c:pt idx="5">
                  <c:v>Cadence eRM</c:v>
                </c:pt>
                <c:pt idx="6">
                  <c:v>Cadence URM</c:v>
                </c:pt>
              </c:strCache>
            </c:strRef>
          </c:cat>
          <c:val>
            <c:numRef>
              <c:f>'ASIC-IC Methodologies'!$D$13:$J$13</c:f>
              <c:numCache>
                <c:formatCode>0%</c:formatCode>
                <c:ptCount val="7"/>
                <c:pt idx="0">
                  <c:v>0.709</c:v>
                </c:pt>
                <c:pt idx="1">
                  <c:v>0.175</c:v>
                </c:pt>
                <c:pt idx="2">
                  <c:v>0.048</c:v>
                </c:pt>
                <c:pt idx="3">
                  <c:v>0.116</c:v>
                </c:pt>
                <c:pt idx="4">
                  <c:v>0.038</c:v>
                </c:pt>
                <c:pt idx="5">
                  <c:v>0.082</c:v>
                </c:pt>
                <c:pt idx="6">
                  <c:v>0.041</c:v>
                </c:pt>
              </c:numCache>
            </c:numRef>
          </c:val>
        </c:ser>
        <c:ser>
          <c:idx val="4"/>
          <c:order val="3"/>
          <c:tx>
            <c:strRef>
              <c:f>'ASIC-IC Methodologies'!$C$14</c:f>
              <c:strCache>
                <c:ptCount val="1"/>
                <c:pt idx="0">
                  <c:v>Next Year</c:v>
                </c:pt>
              </c:strCache>
            </c:strRef>
          </c:tx>
          <c:spPr>
            <a:noFill/>
            <a:scene3d>
              <a:camera prst="orthographicFront"/>
              <a:lightRig rig="threePt" dir="t"/>
            </a:scene3d>
            <a:sp3d>
              <a:bevelT w="190500" h="38100"/>
            </a:sp3d>
          </c:spPr>
          <c:invertIfNegative val="0"/>
          <c:cat>
            <c:strRef>
              <c:f>'ASIC-IC Methodologies'!$D$9:$J$9</c:f>
              <c:strCache>
                <c:ptCount val="7"/>
                <c:pt idx="0">
                  <c:v>Accellera UVM</c:v>
                </c:pt>
                <c:pt idx="1">
                  <c:v>OVM</c:v>
                </c:pt>
                <c:pt idx="2">
                  <c:v>Mentor AVM</c:v>
                </c:pt>
                <c:pt idx="3">
                  <c:v>Synopsys VMM</c:v>
                </c:pt>
                <c:pt idx="4">
                  <c:v>Synopsys RVM</c:v>
                </c:pt>
                <c:pt idx="5">
                  <c:v>Cadence eRM</c:v>
                </c:pt>
                <c:pt idx="6">
                  <c:v>Cadence URM</c:v>
                </c:pt>
              </c:strCache>
            </c:strRef>
          </c:cat>
          <c:val>
            <c:numRef>
              <c:f>'ASIC-IC Methodologies'!$D$14:$J$14</c:f>
              <c:numCache>
                <c:formatCode>0%</c:formatCode>
                <c:ptCount val="7"/>
                <c:pt idx="0">
                  <c:v>0.75</c:v>
                </c:pt>
                <c:pt idx="1">
                  <c:v>0.154</c:v>
                </c:pt>
                <c:pt idx="2">
                  <c:v>0.051</c:v>
                </c:pt>
                <c:pt idx="3">
                  <c:v>0.079</c:v>
                </c:pt>
                <c:pt idx="4">
                  <c:v>0.017</c:v>
                </c:pt>
                <c:pt idx="5">
                  <c:v>0.065</c:v>
                </c:pt>
                <c:pt idx="6">
                  <c:v>0.038</c:v>
                </c:pt>
              </c:numCache>
            </c:numRef>
          </c:val>
        </c:ser>
        <c:dLbls>
          <c:showLegendKey val="0"/>
          <c:showVal val="0"/>
          <c:showCatName val="0"/>
          <c:showSerName val="0"/>
          <c:showPercent val="0"/>
          <c:showBubbleSize val="0"/>
        </c:dLbls>
        <c:gapWidth val="95"/>
        <c:axId val="-2097236232"/>
        <c:axId val="-2097230440"/>
      </c:barChart>
      <c:catAx>
        <c:axId val="-2097236232"/>
        <c:scaling>
          <c:orientation val="minMax"/>
        </c:scaling>
        <c:delete val="0"/>
        <c:axPos val="b"/>
        <c:title>
          <c:tx>
            <c:rich>
              <a:bodyPr/>
              <a:lstStyle/>
              <a:p>
                <a:pPr>
                  <a:defRPr sz="1400"/>
                </a:pPr>
                <a:r>
                  <a:rPr lang="en-US" sz="1400" dirty="0" smtClean="0"/>
                  <a:t>ASIC/IC Methodologies </a:t>
                </a:r>
                <a:r>
                  <a:rPr lang="en-US" sz="1400" dirty="0"/>
                  <a:t>and Testbench Base-Class Libraries</a:t>
                </a:r>
              </a:p>
            </c:rich>
          </c:tx>
          <c:layout>
            <c:manualLayout>
              <c:xMode val="edge"/>
              <c:yMode val="edge"/>
              <c:x val="0.229842440081597"/>
              <c:y val="0.940655309046463"/>
            </c:manualLayout>
          </c:layout>
          <c:overlay val="0"/>
        </c:title>
        <c:majorTickMark val="out"/>
        <c:minorTickMark val="none"/>
        <c:tickLblPos val="nextTo"/>
        <c:txPr>
          <a:bodyPr/>
          <a:lstStyle/>
          <a:p>
            <a:pPr>
              <a:defRPr sz="1400"/>
            </a:pPr>
            <a:endParaRPr lang="en-US"/>
          </a:p>
        </c:txPr>
        <c:crossAx val="-2097230440"/>
        <c:crosses val="autoZero"/>
        <c:auto val="1"/>
        <c:lblAlgn val="ctr"/>
        <c:lblOffset val="100"/>
        <c:noMultiLvlLbl val="0"/>
      </c:catAx>
      <c:valAx>
        <c:axId val="-2097230440"/>
        <c:scaling>
          <c:orientation val="minMax"/>
        </c:scaling>
        <c:delete val="0"/>
        <c:axPos val="l"/>
        <c:majorGridlines>
          <c:spPr>
            <a:ln>
              <a:solidFill>
                <a:schemeClr val="bg1">
                  <a:lumMod val="75000"/>
                </a:schemeClr>
              </a:solidFill>
            </a:ln>
          </c:spPr>
        </c:majorGridlines>
        <c:title>
          <c:tx>
            <c:rich>
              <a:bodyPr rot="-5400000" vert="horz"/>
              <a:lstStyle/>
              <a:p>
                <a:pPr>
                  <a:defRPr sz="1400"/>
                </a:pPr>
                <a:r>
                  <a:rPr lang="en-US" sz="1400" dirty="0"/>
                  <a:t>Design Projects</a:t>
                </a:r>
              </a:p>
            </c:rich>
          </c:tx>
          <c:layout>
            <c:manualLayout>
              <c:xMode val="edge"/>
              <c:yMode val="edge"/>
              <c:x val="1.75338299098531E-5"/>
              <c:y val="0.327268677068335"/>
            </c:manualLayout>
          </c:layout>
          <c:overlay val="0"/>
        </c:title>
        <c:numFmt formatCode="0%" sourceLinked="1"/>
        <c:majorTickMark val="out"/>
        <c:minorTickMark val="none"/>
        <c:tickLblPos val="nextTo"/>
        <c:spPr>
          <a:ln>
            <a:noFill/>
          </a:ln>
        </c:spPr>
        <c:txPr>
          <a:bodyPr/>
          <a:lstStyle/>
          <a:p>
            <a:pPr>
              <a:defRPr sz="1100" b="0"/>
            </a:pPr>
            <a:endParaRPr lang="en-US"/>
          </a:p>
        </c:txPr>
        <c:crossAx val="-2097236232"/>
        <c:crosses val="autoZero"/>
        <c:crossBetween val="between"/>
      </c:valAx>
    </c:plotArea>
    <c:legend>
      <c:legendPos val="r"/>
      <c:legendEntry>
        <c:idx val="3"/>
        <c:delete val="1"/>
      </c:legendEntry>
      <c:layout>
        <c:manualLayout>
          <c:xMode val="edge"/>
          <c:yMode val="edge"/>
          <c:x val="0.850402862813008"/>
          <c:y val="0.0562105640409407"/>
          <c:w val="0.0878640980528682"/>
          <c:h val="0.24120361807629"/>
        </c:manualLayout>
      </c:layout>
      <c:overlay val="0"/>
      <c:spPr>
        <a:solidFill>
          <a:schemeClr val="bg1"/>
        </a:solidFill>
        <a:scene3d>
          <a:camera prst="orthographicFront"/>
          <a:lightRig rig="threePt" dir="t"/>
        </a:scene3d>
        <a:sp3d>
          <a:bevelT w="190500" h="38100"/>
        </a:sp3d>
      </c:spPr>
      <c:txPr>
        <a:bodyPr/>
        <a:lstStyle/>
        <a:p>
          <a:pPr>
            <a:defRPr sz="1200" b="1"/>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91586657306177"/>
          <c:y val="0.0343629688579601"/>
          <c:w val="0.900222667714198"/>
          <c:h val="0.811601510852882"/>
        </c:manualLayout>
      </c:layout>
      <c:lineChart>
        <c:grouping val="standard"/>
        <c:varyColors val="0"/>
        <c:ser>
          <c:idx val="3"/>
          <c:order val="0"/>
          <c:tx>
            <c:strRef>
              <c:f>'FPGA Embedded Processors'!$C$11</c:f>
              <c:strCache>
                <c:ptCount val="1"/>
                <c:pt idx="0">
                  <c:v>2012</c:v>
                </c:pt>
              </c:strCache>
            </c:strRef>
          </c:tx>
          <c:spPr>
            <a:ln w="57150">
              <a:solidFill>
                <a:srgbClr val="CC99FF"/>
              </a:solidFill>
            </a:ln>
          </c:spPr>
          <c:marker>
            <c:symbol val="none"/>
          </c:marker>
          <c:cat>
            <c:strRef>
              <c:f>'FPGA Embedded Processors'!$D$9:$I$9</c:f>
              <c:strCache>
                <c:ptCount val="6"/>
                <c:pt idx="0">
                  <c:v>0</c:v>
                </c:pt>
                <c:pt idx="1">
                  <c:v>1</c:v>
                </c:pt>
                <c:pt idx="2">
                  <c:v>2</c:v>
                </c:pt>
                <c:pt idx="3">
                  <c:v>3</c:v>
                </c:pt>
                <c:pt idx="4">
                  <c:v>4</c:v>
                </c:pt>
                <c:pt idx="5">
                  <c:v>5 or more</c:v>
                </c:pt>
              </c:strCache>
            </c:strRef>
          </c:cat>
          <c:val>
            <c:numRef>
              <c:f>'FPGA Embedded Processors'!$D$11:$I$11</c:f>
              <c:numCache>
                <c:formatCode>0%</c:formatCode>
                <c:ptCount val="6"/>
                <c:pt idx="0">
                  <c:v>0.44</c:v>
                </c:pt>
                <c:pt idx="1">
                  <c:v>0.38</c:v>
                </c:pt>
                <c:pt idx="2">
                  <c:v>0.11</c:v>
                </c:pt>
                <c:pt idx="3">
                  <c:v>0.01</c:v>
                </c:pt>
                <c:pt idx="4">
                  <c:v>0.04</c:v>
                </c:pt>
                <c:pt idx="5">
                  <c:v>0.02</c:v>
                </c:pt>
              </c:numCache>
            </c:numRef>
          </c:val>
          <c:smooth val="0"/>
        </c:ser>
        <c:ser>
          <c:idx val="4"/>
          <c:order val="1"/>
          <c:tx>
            <c:strRef>
              <c:f>'FPGA Embedded Processors'!$C$12</c:f>
              <c:strCache>
                <c:ptCount val="1"/>
                <c:pt idx="0">
                  <c:v>2014</c:v>
                </c:pt>
              </c:strCache>
            </c:strRef>
          </c:tx>
          <c:spPr>
            <a:ln w="57150">
              <a:solidFill>
                <a:srgbClr val="FF9999"/>
              </a:solidFill>
            </a:ln>
          </c:spPr>
          <c:marker>
            <c:symbol val="none"/>
          </c:marker>
          <c:cat>
            <c:strRef>
              <c:f>'FPGA Embedded Processors'!$D$9:$I$9</c:f>
              <c:strCache>
                <c:ptCount val="6"/>
                <c:pt idx="0">
                  <c:v>0</c:v>
                </c:pt>
                <c:pt idx="1">
                  <c:v>1</c:v>
                </c:pt>
                <c:pt idx="2">
                  <c:v>2</c:v>
                </c:pt>
                <c:pt idx="3">
                  <c:v>3</c:v>
                </c:pt>
                <c:pt idx="4">
                  <c:v>4</c:v>
                </c:pt>
                <c:pt idx="5">
                  <c:v>5 or more</c:v>
                </c:pt>
              </c:strCache>
            </c:strRef>
          </c:cat>
          <c:val>
            <c:numRef>
              <c:f>'FPGA Embedded Processors'!$D$12:$I$12</c:f>
              <c:numCache>
                <c:formatCode>0%</c:formatCode>
                <c:ptCount val="6"/>
                <c:pt idx="0">
                  <c:v>0.444</c:v>
                </c:pt>
                <c:pt idx="1">
                  <c:v>0.291</c:v>
                </c:pt>
                <c:pt idx="2">
                  <c:v>0.16</c:v>
                </c:pt>
                <c:pt idx="3">
                  <c:v>0.031</c:v>
                </c:pt>
                <c:pt idx="4">
                  <c:v>0.038</c:v>
                </c:pt>
                <c:pt idx="5">
                  <c:v>0.037</c:v>
                </c:pt>
              </c:numCache>
            </c:numRef>
          </c:val>
          <c:smooth val="0"/>
        </c:ser>
        <c:ser>
          <c:idx val="5"/>
          <c:order val="2"/>
          <c:tx>
            <c:strRef>
              <c:f>'FPGA Embedded Processors'!$C$13</c:f>
              <c:strCache>
                <c:ptCount val="1"/>
                <c:pt idx="0">
                  <c:v>2016</c:v>
                </c:pt>
              </c:strCache>
            </c:strRef>
          </c:tx>
          <c:spPr>
            <a:ln w="57150">
              <a:solidFill>
                <a:srgbClr val="C00000"/>
              </a:solidFill>
            </a:ln>
          </c:spPr>
          <c:marker>
            <c:symbol val="none"/>
          </c:marker>
          <c:cat>
            <c:strRef>
              <c:f>'FPGA Embedded Processors'!$D$9:$I$9</c:f>
              <c:strCache>
                <c:ptCount val="6"/>
                <c:pt idx="0">
                  <c:v>0</c:v>
                </c:pt>
                <c:pt idx="1">
                  <c:v>1</c:v>
                </c:pt>
                <c:pt idx="2">
                  <c:v>2</c:v>
                </c:pt>
                <c:pt idx="3">
                  <c:v>3</c:v>
                </c:pt>
                <c:pt idx="4">
                  <c:v>4</c:v>
                </c:pt>
                <c:pt idx="5">
                  <c:v>5 or more</c:v>
                </c:pt>
              </c:strCache>
            </c:strRef>
          </c:cat>
          <c:val>
            <c:numRef>
              <c:f>'FPGA Embedded Processors'!$D$13:$I$13</c:f>
              <c:numCache>
                <c:formatCode>0%</c:formatCode>
                <c:ptCount val="6"/>
                <c:pt idx="0">
                  <c:v>0.409</c:v>
                </c:pt>
                <c:pt idx="1">
                  <c:v>0.269</c:v>
                </c:pt>
                <c:pt idx="2">
                  <c:v>0.214</c:v>
                </c:pt>
                <c:pt idx="3">
                  <c:v>0.029</c:v>
                </c:pt>
                <c:pt idx="4">
                  <c:v>0.039</c:v>
                </c:pt>
                <c:pt idx="5">
                  <c:v>0.039</c:v>
                </c:pt>
              </c:numCache>
            </c:numRef>
          </c:val>
          <c:smooth val="0"/>
        </c:ser>
        <c:dLbls>
          <c:showLegendKey val="0"/>
          <c:showVal val="0"/>
          <c:showCatName val="0"/>
          <c:showSerName val="0"/>
          <c:showPercent val="0"/>
          <c:showBubbleSize val="0"/>
        </c:dLbls>
        <c:marker val="1"/>
        <c:smooth val="0"/>
        <c:axId val="-2100023912"/>
        <c:axId val="-2100018008"/>
      </c:lineChart>
      <c:catAx>
        <c:axId val="-2100023912"/>
        <c:scaling>
          <c:orientation val="minMax"/>
        </c:scaling>
        <c:delete val="0"/>
        <c:axPos val="b"/>
        <c:title>
          <c:tx>
            <c:rich>
              <a:bodyPr/>
              <a:lstStyle/>
              <a:p>
                <a:pPr>
                  <a:defRPr sz="1200"/>
                </a:pPr>
                <a:r>
                  <a:rPr lang="en-US" sz="1200" dirty="0"/>
                  <a:t>Number of Embedded Processor Cores </a:t>
                </a:r>
                <a:r>
                  <a:rPr lang="en-US" sz="1200" b="1" i="0" u="none" strike="noStrike" baseline="0" dirty="0">
                    <a:effectLst/>
                  </a:rPr>
                  <a:t>in FPGA Designs</a:t>
                </a:r>
                <a:endParaRPr lang="en-US" sz="1200" dirty="0"/>
              </a:p>
            </c:rich>
          </c:tx>
          <c:layout>
            <c:manualLayout>
              <c:xMode val="edge"/>
              <c:yMode val="edge"/>
              <c:x val="0.34685068728825"/>
              <c:y val="0.93615221987315"/>
            </c:manualLayout>
          </c:layout>
          <c:overlay val="0"/>
        </c:title>
        <c:numFmt formatCode="General" sourceLinked="1"/>
        <c:majorTickMark val="out"/>
        <c:minorTickMark val="none"/>
        <c:tickLblPos val="nextTo"/>
        <c:txPr>
          <a:bodyPr/>
          <a:lstStyle/>
          <a:p>
            <a:pPr>
              <a:defRPr sz="1200" b="1"/>
            </a:pPr>
            <a:endParaRPr lang="en-US"/>
          </a:p>
        </c:txPr>
        <c:crossAx val="-2100018008"/>
        <c:crosses val="autoZero"/>
        <c:auto val="1"/>
        <c:lblAlgn val="ctr"/>
        <c:lblOffset val="100"/>
        <c:noMultiLvlLbl val="0"/>
      </c:catAx>
      <c:valAx>
        <c:axId val="-2100018008"/>
        <c:scaling>
          <c:orientation val="minMax"/>
          <c:max val="0.5"/>
          <c:min val="0.0"/>
        </c:scaling>
        <c:delete val="0"/>
        <c:axPos val="l"/>
        <c:majorGridlines>
          <c:spPr>
            <a:ln>
              <a:solidFill>
                <a:schemeClr val="bg1">
                  <a:lumMod val="75000"/>
                </a:schemeClr>
              </a:solidFill>
            </a:ln>
          </c:spPr>
        </c:majorGridlines>
        <c:title>
          <c:tx>
            <c:rich>
              <a:bodyPr rot="-5400000" vert="horz"/>
              <a:lstStyle/>
              <a:p>
                <a:pPr>
                  <a:defRPr sz="1200"/>
                </a:pPr>
                <a:r>
                  <a:rPr lang="en-US" sz="1200" dirty="0"/>
                  <a:t>Design Projects</a:t>
                </a:r>
              </a:p>
            </c:rich>
          </c:tx>
          <c:layout>
            <c:manualLayout>
              <c:xMode val="edge"/>
              <c:yMode val="edge"/>
              <c:x val="0.00447427293064877"/>
              <c:y val="0.304853035019671"/>
            </c:manualLayout>
          </c:layout>
          <c:overlay val="0"/>
        </c:title>
        <c:numFmt formatCode="0%" sourceLinked="1"/>
        <c:majorTickMark val="out"/>
        <c:minorTickMark val="none"/>
        <c:tickLblPos val="nextTo"/>
        <c:spPr>
          <a:ln>
            <a:noFill/>
          </a:ln>
        </c:spPr>
        <c:txPr>
          <a:bodyPr/>
          <a:lstStyle/>
          <a:p>
            <a:pPr>
              <a:defRPr sz="1200" b="1"/>
            </a:pPr>
            <a:endParaRPr lang="en-US"/>
          </a:p>
        </c:txPr>
        <c:crossAx val="-2100023912"/>
        <c:crosses val="autoZero"/>
        <c:crossBetween val="between"/>
        <c:majorUnit val="0.1"/>
        <c:minorUnit val="0.02"/>
      </c:valAx>
    </c:plotArea>
    <c:legend>
      <c:legendPos val="r"/>
      <c:layout/>
      <c:overlay val="0"/>
      <c:spPr>
        <a:solidFill>
          <a:schemeClr val="bg1"/>
        </a:solidFill>
        <a:scene3d>
          <a:camera prst="orthographicFront"/>
          <a:lightRig rig="threePt" dir="t"/>
        </a:scene3d>
        <a:sp3d>
          <a:bevelT w="190500" h="38100"/>
        </a:sp3d>
      </c:spPr>
    </c:legend>
    <c:plotVisOnly val="1"/>
    <c:dispBlanksAs val="gap"/>
    <c:showDLblsOverMax val="0"/>
  </c:chart>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29617074260963"/>
          <c:y val="0.0297256216466917"/>
          <c:w val="0.909203945665429"/>
          <c:h val="0.791511925696933"/>
        </c:manualLayout>
      </c:layout>
      <c:barChart>
        <c:barDir val="col"/>
        <c:grouping val="clustered"/>
        <c:varyColors val="0"/>
        <c:ser>
          <c:idx val="1"/>
          <c:order val="0"/>
          <c:tx>
            <c:strRef>
              <c:f>'ASIC-IC Methodologies'!$C$11</c:f>
              <c:strCache>
                <c:ptCount val="1"/>
                <c:pt idx="0">
                  <c:v>2012</c:v>
                </c:pt>
              </c:strCache>
            </c:strRef>
          </c:tx>
          <c:spPr>
            <a:solidFill>
              <a:schemeClr val="accent1"/>
            </a:solidFill>
            <a:scene3d>
              <a:camera prst="orthographicFront"/>
              <a:lightRig rig="threePt" dir="t"/>
            </a:scene3d>
            <a:sp3d>
              <a:bevelT/>
              <a:bevelB/>
            </a:sp3d>
          </c:spPr>
          <c:invertIfNegative val="0"/>
          <c:cat>
            <c:strRef>
              <c:f>'ASIC-IC Methodologies'!$D$9:$J$9</c:f>
              <c:strCache>
                <c:ptCount val="7"/>
                <c:pt idx="0">
                  <c:v>Accellera UVM</c:v>
                </c:pt>
                <c:pt idx="1">
                  <c:v>OVM</c:v>
                </c:pt>
                <c:pt idx="2">
                  <c:v>Mentor AVM</c:v>
                </c:pt>
                <c:pt idx="3">
                  <c:v>Synopsys VMM</c:v>
                </c:pt>
                <c:pt idx="4">
                  <c:v>Synopsys RVM</c:v>
                </c:pt>
                <c:pt idx="5">
                  <c:v>Cadence eRM</c:v>
                </c:pt>
                <c:pt idx="6">
                  <c:v>Cadence URM</c:v>
                </c:pt>
              </c:strCache>
            </c:strRef>
          </c:cat>
          <c:val>
            <c:numRef>
              <c:f>'ASIC-IC Methodologies'!$D$11:$J$11</c:f>
              <c:numCache>
                <c:formatCode>0%</c:formatCode>
                <c:ptCount val="7"/>
                <c:pt idx="0">
                  <c:v>0.407142857142857</c:v>
                </c:pt>
                <c:pt idx="1">
                  <c:v>0.342857142857143</c:v>
                </c:pt>
                <c:pt idx="2">
                  <c:v>0.075</c:v>
                </c:pt>
                <c:pt idx="3">
                  <c:v>0.2</c:v>
                </c:pt>
                <c:pt idx="4">
                  <c:v>0.0285714285714286</c:v>
                </c:pt>
                <c:pt idx="5">
                  <c:v>0.110714285714286</c:v>
                </c:pt>
                <c:pt idx="6">
                  <c:v>0.03788</c:v>
                </c:pt>
              </c:numCache>
            </c:numRef>
          </c:val>
        </c:ser>
        <c:ser>
          <c:idx val="2"/>
          <c:order val="1"/>
          <c:tx>
            <c:strRef>
              <c:f>'ASIC-IC Methodologies'!$C$12</c:f>
              <c:strCache>
                <c:ptCount val="1"/>
                <c:pt idx="0">
                  <c:v>2014</c:v>
                </c:pt>
              </c:strCache>
            </c:strRef>
          </c:tx>
          <c:spPr>
            <a:solidFill>
              <a:srgbClr val="00FF00"/>
            </a:solidFill>
            <a:scene3d>
              <a:camera prst="orthographicFront"/>
              <a:lightRig rig="threePt" dir="t"/>
            </a:scene3d>
            <a:sp3d>
              <a:bevelT/>
              <a:bevelB/>
            </a:sp3d>
          </c:spPr>
          <c:invertIfNegative val="0"/>
          <c:cat>
            <c:strRef>
              <c:f>'ASIC-IC Methodologies'!$D$9:$J$9</c:f>
              <c:strCache>
                <c:ptCount val="7"/>
                <c:pt idx="0">
                  <c:v>Accellera UVM</c:v>
                </c:pt>
                <c:pt idx="1">
                  <c:v>OVM</c:v>
                </c:pt>
                <c:pt idx="2">
                  <c:v>Mentor AVM</c:v>
                </c:pt>
                <c:pt idx="3">
                  <c:v>Synopsys VMM</c:v>
                </c:pt>
                <c:pt idx="4">
                  <c:v>Synopsys RVM</c:v>
                </c:pt>
                <c:pt idx="5">
                  <c:v>Cadence eRM</c:v>
                </c:pt>
                <c:pt idx="6">
                  <c:v>Cadence URM</c:v>
                </c:pt>
              </c:strCache>
            </c:strRef>
          </c:cat>
          <c:val>
            <c:numRef>
              <c:f>'ASIC-IC Methodologies'!$D$12:$J$12</c:f>
              <c:numCache>
                <c:formatCode>0%</c:formatCode>
                <c:ptCount val="7"/>
                <c:pt idx="0">
                  <c:v>0.634</c:v>
                </c:pt>
                <c:pt idx="1">
                  <c:v>0.224</c:v>
                </c:pt>
                <c:pt idx="2">
                  <c:v>0.055</c:v>
                </c:pt>
                <c:pt idx="3">
                  <c:v>0.168</c:v>
                </c:pt>
                <c:pt idx="4">
                  <c:v>0.023</c:v>
                </c:pt>
                <c:pt idx="5">
                  <c:v>0.084</c:v>
                </c:pt>
                <c:pt idx="6">
                  <c:v>0.025</c:v>
                </c:pt>
              </c:numCache>
            </c:numRef>
          </c:val>
        </c:ser>
        <c:ser>
          <c:idx val="3"/>
          <c:order val="2"/>
          <c:tx>
            <c:strRef>
              <c:f>'ASIC-IC Methodologies'!$C$13</c:f>
              <c:strCache>
                <c:ptCount val="1"/>
                <c:pt idx="0">
                  <c:v>2016</c:v>
                </c:pt>
              </c:strCache>
            </c:strRef>
          </c:tx>
          <c:spPr>
            <a:solidFill>
              <a:srgbClr val="002060"/>
            </a:solidFill>
            <a:scene3d>
              <a:camera prst="orthographicFront"/>
              <a:lightRig rig="threePt" dir="t"/>
            </a:scene3d>
            <a:sp3d>
              <a:bevelT/>
              <a:bevelB/>
            </a:sp3d>
          </c:spPr>
          <c:invertIfNegative val="0"/>
          <c:cat>
            <c:strRef>
              <c:f>'ASIC-IC Methodologies'!$D$9:$J$9</c:f>
              <c:strCache>
                <c:ptCount val="7"/>
                <c:pt idx="0">
                  <c:v>Accellera UVM</c:v>
                </c:pt>
                <c:pt idx="1">
                  <c:v>OVM</c:v>
                </c:pt>
                <c:pt idx="2">
                  <c:v>Mentor AVM</c:v>
                </c:pt>
                <c:pt idx="3">
                  <c:v>Synopsys VMM</c:v>
                </c:pt>
                <c:pt idx="4">
                  <c:v>Synopsys RVM</c:v>
                </c:pt>
                <c:pt idx="5">
                  <c:v>Cadence eRM</c:v>
                </c:pt>
                <c:pt idx="6">
                  <c:v>Cadence URM</c:v>
                </c:pt>
              </c:strCache>
            </c:strRef>
          </c:cat>
          <c:val>
            <c:numRef>
              <c:f>'ASIC-IC Methodologies'!$D$13:$J$13</c:f>
              <c:numCache>
                <c:formatCode>0%</c:formatCode>
                <c:ptCount val="7"/>
                <c:pt idx="0">
                  <c:v>0.709</c:v>
                </c:pt>
                <c:pt idx="1">
                  <c:v>0.175</c:v>
                </c:pt>
                <c:pt idx="2">
                  <c:v>0.048</c:v>
                </c:pt>
                <c:pt idx="3">
                  <c:v>0.116</c:v>
                </c:pt>
                <c:pt idx="4">
                  <c:v>0.038</c:v>
                </c:pt>
                <c:pt idx="5">
                  <c:v>0.082</c:v>
                </c:pt>
                <c:pt idx="6">
                  <c:v>0.041</c:v>
                </c:pt>
              </c:numCache>
            </c:numRef>
          </c:val>
        </c:ser>
        <c:ser>
          <c:idx val="4"/>
          <c:order val="3"/>
          <c:tx>
            <c:strRef>
              <c:f>'ASIC-IC Methodologies'!$C$14</c:f>
              <c:strCache>
                <c:ptCount val="1"/>
                <c:pt idx="0">
                  <c:v>Next Year</c:v>
                </c:pt>
              </c:strCache>
            </c:strRef>
          </c:tx>
          <c:spPr>
            <a:solidFill>
              <a:srgbClr val="7030A0"/>
            </a:solidFill>
            <a:scene3d>
              <a:camera prst="orthographicFront"/>
              <a:lightRig rig="threePt" dir="t"/>
            </a:scene3d>
            <a:sp3d>
              <a:bevelT w="190500" h="38100"/>
            </a:sp3d>
          </c:spPr>
          <c:invertIfNegative val="0"/>
          <c:cat>
            <c:strRef>
              <c:f>'ASIC-IC Methodologies'!$D$9:$J$9</c:f>
              <c:strCache>
                <c:ptCount val="7"/>
                <c:pt idx="0">
                  <c:v>Accellera UVM</c:v>
                </c:pt>
                <c:pt idx="1">
                  <c:v>OVM</c:v>
                </c:pt>
                <c:pt idx="2">
                  <c:v>Mentor AVM</c:v>
                </c:pt>
                <c:pt idx="3">
                  <c:v>Synopsys VMM</c:v>
                </c:pt>
                <c:pt idx="4">
                  <c:v>Synopsys RVM</c:v>
                </c:pt>
                <c:pt idx="5">
                  <c:v>Cadence eRM</c:v>
                </c:pt>
                <c:pt idx="6">
                  <c:v>Cadence URM</c:v>
                </c:pt>
              </c:strCache>
            </c:strRef>
          </c:cat>
          <c:val>
            <c:numRef>
              <c:f>'ASIC-IC Methodologies'!$D$14:$J$14</c:f>
              <c:numCache>
                <c:formatCode>0%</c:formatCode>
                <c:ptCount val="7"/>
                <c:pt idx="0">
                  <c:v>0.75</c:v>
                </c:pt>
                <c:pt idx="1">
                  <c:v>0.154</c:v>
                </c:pt>
                <c:pt idx="2">
                  <c:v>0.051</c:v>
                </c:pt>
                <c:pt idx="3">
                  <c:v>0.079</c:v>
                </c:pt>
                <c:pt idx="4">
                  <c:v>0.017</c:v>
                </c:pt>
                <c:pt idx="5">
                  <c:v>0.065</c:v>
                </c:pt>
                <c:pt idx="6">
                  <c:v>0.038</c:v>
                </c:pt>
              </c:numCache>
            </c:numRef>
          </c:val>
        </c:ser>
        <c:dLbls>
          <c:showLegendKey val="0"/>
          <c:showVal val="0"/>
          <c:showCatName val="0"/>
          <c:showSerName val="0"/>
          <c:showPercent val="0"/>
          <c:showBubbleSize val="0"/>
        </c:dLbls>
        <c:gapWidth val="95"/>
        <c:axId val="-2087006664"/>
        <c:axId val="-2087000888"/>
      </c:barChart>
      <c:catAx>
        <c:axId val="-2087006664"/>
        <c:scaling>
          <c:orientation val="minMax"/>
        </c:scaling>
        <c:delete val="0"/>
        <c:axPos val="b"/>
        <c:title>
          <c:tx>
            <c:rich>
              <a:bodyPr/>
              <a:lstStyle/>
              <a:p>
                <a:pPr>
                  <a:defRPr sz="1400"/>
                </a:pPr>
                <a:r>
                  <a:rPr lang="en-US" sz="1400" dirty="0" smtClean="0"/>
                  <a:t>ASIC/IC Methodologies </a:t>
                </a:r>
                <a:r>
                  <a:rPr lang="en-US" sz="1400" dirty="0"/>
                  <a:t>and Testbench Base-Class Libraries</a:t>
                </a:r>
              </a:p>
            </c:rich>
          </c:tx>
          <c:layout>
            <c:manualLayout>
              <c:xMode val="edge"/>
              <c:yMode val="edge"/>
              <c:x val="0.229842440081597"/>
              <c:y val="0.940655309046463"/>
            </c:manualLayout>
          </c:layout>
          <c:overlay val="0"/>
        </c:title>
        <c:majorTickMark val="out"/>
        <c:minorTickMark val="none"/>
        <c:tickLblPos val="nextTo"/>
        <c:txPr>
          <a:bodyPr/>
          <a:lstStyle/>
          <a:p>
            <a:pPr>
              <a:defRPr sz="1400"/>
            </a:pPr>
            <a:endParaRPr lang="en-US"/>
          </a:p>
        </c:txPr>
        <c:crossAx val="-2087000888"/>
        <c:crosses val="autoZero"/>
        <c:auto val="1"/>
        <c:lblAlgn val="ctr"/>
        <c:lblOffset val="100"/>
        <c:noMultiLvlLbl val="0"/>
      </c:catAx>
      <c:valAx>
        <c:axId val="-2087000888"/>
        <c:scaling>
          <c:orientation val="minMax"/>
        </c:scaling>
        <c:delete val="0"/>
        <c:axPos val="l"/>
        <c:majorGridlines>
          <c:spPr>
            <a:ln>
              <a:solidFill>
                <a:schemeClr val="bg1">
                  <a:lumMod val="75000"/>
                </a:schemeClr>
              </a:solidFill>
            </a:ln>
          </c:spPr>
        </c:majorGridlines>
        <c:title>
          <c:tx>
            <c:rich>
              <a:bodyPr rot="-5400000" vert="horz"/>
              <a:lstStyle/>
              <a:p>
                <a:pPr>
                  <a:defRPr sz="1400"/>
                </a:pPr>
                <a:r>
                  <a:rPr lang="en-US" sz="1400" dirty="0"/>
                  <a:t>Design Projects</a:t>
                </a:r>
              </a:p>
            </c:rich>
          </c:tx>
          <c:layout>
            <c:manualLayout>
              <c:xMode val="edge"/>
              <c:yMode val="edge"/>
              <c:x val="1.75338299098531E-5"/>
              <c:y val="0.327268677068335"/>
            </c:manualLayout>
          </c:layout>
          <c:overlay val="0"/>
        </c:title>
        <c:numFmt formatCode="0%" sourceLinked="1"/>
        <c:majorTickMark val="out"/>
        <c:minorTickMark val="none"/>
        <c:tickLblPos val="nextTo"/>
        <c:spPr>
          <a:ln>
            <a:noFill/>
          </a:ln>
        </c:spPr>
        <c:txPr>
          <a:bodyPr/>
          <a:lstStyle/>
          <a:p>
            <a:pPr>
              <a:defRPr sz="1100" b="0"/>
            </a:pPr>
            <a:endParaRPr lang="en-US"/>
          </a:p>
        </c:txPr>
        <c:crossAx val="-2087006664"/>
        <c:crosses val="autoZero"/>
        <c:crossBetween val="between"/>
      </c:valAx>
    </c:plotArea>
    <c:legend>
      <c:legendPos val="r"/>
      <c:layout>
        <c:manualLayout>
          <c:xMode val="edge"/>
          <c:yMode val="edge"/>
          <c:x val="0.850402862813008"/>
          <c:y val="0.0562105640409407"/>
          <c:w val="0.136209019863522"/>
          <c:h val="0.24120361807629"/>
        </c:manualLayout>
      </c:layout>
      <c:overlay val="0"/>
      <c:spPr>
        <a:solidFill>
          <a:schemeClr val="bg1"/>
        </a:solidFill>
        <a:scene3d>
          <a:camera prst="orthographicFront"/>
          <a:lightRig rig="threePt" dir="t"/>
        </a:scene3d>
        <a:sp3d>
          <a:bevelT w="190500" h="38100"/>
        </a:sp3d>
      </c:spPr>
      <c:txPr>
        <a:bodyPr/>
        <a:lstStyle/>
        <a:p>
          <a:pPr>
            <a:defRPr sz="1200" b="1"/>
          </a:pPr>
          <a:endParaRPr lang="en-US"/>
        </a:p>
      </c:txPr>
    </c:legend>
    <c:plotVisOnly val="1"/>
    <c:dispBlanksAs val="gap"/>
    <c:showDLblsOverMax val="0"/>
  </c:chart>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29617074260963"/>
          <c:y val="0.0297256216466917"/>
          <c:w val="0.901976775747754"/>
          <c:h val="0.792734541984194"/>
        </c:manualLayout>
      </c:layout>
      <c:barChart>
        <c:barDir val="col"/>
        <c:grouping val="clustered"/>
        <c:varyColors val="0"/>
        <c:ser>
          <c:idx val="0"/>
          <c:order val="0"/>
          <c:tx>
            <c:strRef>
              <c:f>'FPGA Methodologies'!$B$7</c:f>
              <c:strCache>
                <c:ptCount val="1"/>
                <c:pt idx="0">
                  <c:v>2012</c:v>
                </c:pt>
              </c:strCache>
            </c:strRef>
          </c:tx>
          <c:spPr>
            <a:solidFill>
              <a:srgbClr val="CC99FF"/>
            </a:solidFill>
            <a:scene3d>
              <a:camera prst="orthographicFront"/>
              <a:lightRig rig="balanced" dir="t">
                <a:rot lat="0" lon="0" rev="8700000"/>
              </a:lightRig>
            </a:scene3d>
            <a:sp3d>
              <a:bevelT w="190500" h="38100"/>
            </a:sp3d>
          </c:spPr>
          <c:invertIfNegative val="0"/>
          <c:cat>
            <c:strRef>
              <c:f>'FPGA Methodologies'!$C$6:$J$6</c:f>
              <c:strCache>
                <c:ptCount val="8"/>
                <c:pt idx="0">
                  <c:v>Accellera UVM</c:v>
                </c:pt>
                <c:pt idx="1">
                  <c:v>OVM</c:v>
                </c:pt>
                <c:pt idx="2">
                  <c:v>Mentor AVM</c:v>
                </c:pt>
                <c:pt idx="3">
                  <c:v>Synopsys VMM</c:v>
                </c:pt>
                <c:pt idx="4">
                  <c:v>Synopsys RVM</c:v>
                </c:pt>
                <c:pt idx="5">
                  <c:v>Cadence eRM</c:v>
                </c:pt>
                <c:pt idx="6">
                  <c:v>Cadence URM</c:v>
                </c:pt>
                <c:pt idx="7">
                  <c:v>None/Other</c:v>
                </c:pt>
              </c:strCache>
            </c:strRef>
          </c:cat>
          <c:val>
            <c:numRef>
              <c:f>'FPGA Methodologies'!$C$7:$J$7</c:f>
              <c:numCache>
                <c:formatCode>0%</c:formatCode>
                <c:ptCount val="8"/>
                <c:pt idx="0">
                  <c:v>0.317</c:v>
                </c:pt>
                <c:pt idx="1">
                  <c:v>0.305</c:v>
                </c:pt>
                <c:pt idx="2">
                  <c:v>0.171</c:v>
                </c:pt>
                <c:pt idx="3">
                  <c:v>0.134</c:v>
                </c:pt>
                <c:pt idx="4">
                  <c:v>0.024</c:v>
                </c:pt>
                <c:pt idx="5">
                  <c:v>0.043</c:v>
                </c:pt>
                <c:pt idx="6">
                  <c:v>0.024</c:v>
                </c:pt>
                <c:pt idx="7">
                  <c:v>0.213</c:v>
                </c:pt>
              </c:numCache>
            </c:numRef>
          </c:val>
        </c:ser>
        <c:ser>
          <c:idx val="1"/>
          <c:order val="1"/>
          <c:tx>
            <c:strRef>
              <c:f>'FPGA Methodologies'!$B$8</c:f>
              <c:strCache>
                <c:ptCount val="1"/>
                <c:pt idx="0">
                  <c:v>2014</c:v>
                </c:pt>
              </c:strCache>
            </c:strRef>
          </c:tx>
          <c:spPr>
            <a:solidFill>
              <a:schemeClr val="accent2">
                <a:lumMod val="20000"/>
                <a:lumOff val="80000"/>
              </a:schemeClr>
            </a:solidFill>
            <a:scene3d>
              <a:camera prst="orthographicFront"/>
              <a:lightRig rig="balanced" dir="t">
                <a:rot lat="0" lon="0" rev="8700000"/>
              </a:lightRig>
            </a:scene3d>
            <a:sp3d>
              <a:bevelT w="190500" h="38100"/>
            </a:sp3d>
          </c:spPr>
          <c:invertIfNegative val="0"/>
          <c:cat>
            <c:strRef>
              <c:f>'FPGA Methodologies'!$C$6:$J$6</c:f>
              <c:strCache>
                <c:ptCount val="8"/>
                <c:pt idx="0">
                  <c:v>Accellera UVM</c:v>
                </c:pt>
                <c:pt idx="1">
                  <c:v>OVM</c:v>
                </c:pt>
                <c:pt idx="2">
                  <c:v>Mentor AVM</c:v>
                </c:pt>
                <c:pt idx="3">
                  <c:v>Synopsys VMM</c:v>
                </c:pt>
                <c:pt idx="4">
                  <c:v>Synopsys RVM</c:v>
                </c:pt>
                <c:pt idx="5">
                  <c:v>Cadence eRM</c:v>
                </c:pt>
                <c:pt idx="6">
                  <c:v>Cadence URM</c:v>
                </c:pt>
                <c:pt idx="7">
                  <c:v>None/Other</c:v>
                </c:pt>
              </c:strCache>
            </c:strRef>
          </c:cat>
          <c:val>
            <c:numRef>
              <c:f>'FPGA Methodologies'!$C$8:$J$8</c:f>
              <c:numCache>
                <c:formatCode>0%</c:formatCode>
                <c:ptCount val="8"/>
                <c:pt idx="0">
                  <c:v>0.412</c:v>
                </c:pt>
                <c:pt idx="1">
                  <c:v>0.249</c:v>
                </c:pt>
                <c:pt idx="2">
                  <c:v>0.137</c:v>
                </c:pt>
                <c:pt idx="3">
                  <c:v>0.101</c:v>
                </c:pt>
                <c:pt idx="4">
                  <c:v>0.031</c:v>
                </c:pt>
                <c:pt idx="5">
                  <c:v>0.024</c:v>
                </c:pt>
                <c:pt idx="6">
                  <c:v>0.036</c:v>
                </c:pt>
                <c:pt idx="7">
                  <c:v>0.235</c:v>
                </c:pt>
              </c:numCache>
            </c:numRef>
          </c:val>
        </c:ser>
        <c:ser>
          <c:idx val="2"/>
          <c:order val="2"/>
          <c:tx>
            <c:strRef>
              <c:f>'FPGA Methodologies'!$B$9</c:f>
              <c:strCache>
                <c:ptCount val="1"/>
                <c:pt idx="0">
                  <c:v>2016</c:v>
                </c:pt>
              </c:strCache>
            </c:strRef>
          </c:tx>
          <c:spPr>
            <a:solidFill>
              <a:srgbClr val="C00000"/>
            </a:solidFill>
            <a:scene3d>
              <a:camera prst="orthographicFront"/>
              <a:lightRig rig="balanced" dir="t">
                <a:rot lat="0" lon="0" rev="8700000"/>
              </a:lightRig>
            </a:scene3d>
            <a:sp3d>
              <a:bevelT w="190500" h="38100"/>
            </a:sp3d>
          </c:spPr>
          <c:invertIfNegative val="0"/>
          <c:cat>
            <c:strRef>
              <c:f>'FPGA Methodologies'!$C$6:$J$6</c:f>
              <c:strCache>
                <c:ptCount val="8"/>
                <c:pt idx="0">
                  <c:v>Accellera UVM</c:v>
                </c:pt>
                <c:pt idx="1">
                  <c:v>OVM</c:v>
                </c:pt>
                <c:pt idx="2">
                  <c:v>Mentor AVM</c:v>
                </c:pt>
                <c:pt idx="3">
                  <c:v>Synopsys VMM</c:v>
                </c:pt>
                <c:pt idx="4">
                  <c:v>Synopsys RVM</c:v>
                </c:pt>
                <c:pt idx="5">
                  <c:v>Cadence eRM</c:v>
                </c:pt>
                <c:pt idx="6">
                  <c:v>Cadence URM</c:v>
                </c:pt>
                <c:pt idx="7">
                  <c:v>None/Other</c:v>
                </c:pt>
              </c:strCache>
            </c:strRef>
          </c:cat>
          <c:val>
            <c:numRef>
              <c:f>'FPGA Methodologies'!$C$9:$J$9</c:f>
              <c:numCache>
                <c:formatCode>0%</c:formatCode>
                <c:ptCount val="8"/>
                <c:pt idx="0">
                  <c:v>0.476</c:v>
                </c:pt>
                <c:pt idx="1">
                  <c:v>0.233</c:v>
                </c:pt>
                <c:pt idx="2">
                  <c:v>0.09</c:v>
                </c:pt>
                <c:pt idx="3">
                  <c:v>0.181</c:v>
                </c:pt>
                <c:pt idx="4">
                  <c:v>0.038</c:v>
                </c:pt>
                <c:pt idx="5">
                  <c:v>0.024</c:v>
                </c:pt>
                <c:pt idx="6">
                  <c:v>0.019</c:v>
                </c:pt>
                <c:pt idx="7">
                  <c:v>0.167</c:v>
                </c:pt>
              </c:numCache>
            </c:numRef>
          </c:val>
        </c:ser>
        <c:ser>
          <c:idx val="3"/>
          <c:order val="3"/>
          <c:tx>
            <c:strRef>
              <c:f>'FPGA Methodologies'!$B$10</c:f>
              <c:strCache>
                <c:ptCount val="1"/>
                <c:pt idx="0">
                  <c:v>Next Year</c:v>
                </c:pt>
              </c:strCache>
            </c:strRef>
          </c:tx>
          <c:spPr>
            <a:noFill/>
            <a:scene3d>
              <a:camera prst="orthographicFront"/>
              <a:lightRig rig="threePt" dir="t"/>
            </a:scene3d>
            <a:sp3d>
              <a:bevelT w="190500" h="38100"/>
            </a:sp3d>
          </c:spPr>
          <c:invertIfNegative val="0"/>
          <c:cat>
            <c:strRef>
              <c:f>'FPGA Methodologies'!$C$6:$J$6</c:f>
              <c:strCache>
                <c:ptCount val="8"/>
                <c:pt idx="0">
                  <c:v>Accellera UVM</c:v>
                </c:pt>
                <c:pt idx="1">
                  <c:v>OVM</c:v>
                </c:pt>
                <c:pt idx="2">
                  <c:v>Mentor AVM</c:v>
                </c:pt>
                <c:pt idx="3">
                  <c:v>Synopsys VMM</c:v>
                </c:pt>
                <c:pt idx="4">
                  <c:v>Synopsys RVM</c:v>
                </c:pt>
                <c:pt idx="5">
                  <c:v>Cadence eRM</c:v>
                </c:pt>
                <c:pt idx="6">
                  <c:v>Cadence URM</c:v>
                </c:pt>
                <c:pt idx="7">
                  <c:v>None/Other</c:v>
                </c:pt>
              </c:strCache>
            </c:strRef>
          </c:cat>
          <c:val>
            <c:numRef>
              <c:f>'FPGA Methodologies'!$C$10:$J$10</c:f>
              <c:numCache>
                <c:formatCode>0%</c:formatCode>
                <c:ptCount val="8"/>
                <c:pt idx="0">
                  <c:v>0.542</c:v>
                </c:pt>
                <c:pt idx="1">
                  <c:v>0.206</c:v>
                </c:pt>
                <c:pt idx="2">
                  <c:v>0.121</c:v>
                </c:pt>
                <c:pt idx="3">
                  <c:v>0.145</c:v>
                </c:pt>
                <c:pt idx="4">
                  <c:v>0.033</c:v>
                </c:pt>
                <c:pt idx="5">
                  <c:v>0.028</c:v>
                </c:pt>
                <c:pt idx="6">
                  <c:v>0.009</c:v>
                </c:pt>
                <c:pt idx="7">
                  <c:v>0.15</c:v>
                </c:pt>
              </c:numCache>
            </c:numRef>
          </c:val>
        </c:ser>
        <c:dLbls>
          <c:showLegendKey val="0"/>
          <c:showVal val="0"/>
          <c:showCatName val="0"/>
          <c:showSerName val="0"/>
          <c:showPercent val="0"/>
          <c:showBubbleSize val="0"/>
        </c:dLbls>
        <c:gapWidth val="150"/>
        <c:axId val="-2097945848"/>
        <c:axId val="-2097951672"/>
      </c:barChart>
      <c:catAx>
        <c:axId val="-2097945848"/>
        <c:scaling>
          <c:orientation val="minMax"/>
        </c:scaling>
        <c:delete val="0"/>
        <c:axPos val="b"/>
        <c:title>
          <c:tx>
            <c:rich>
              <a:bodyPr/>
              <a:lstStyle/>
              <a:p>
                <a:pPr>
                  <a:defRPr sz="1400"/>
                </a:pPr>
                <a:r>
                  <a:rPr lang="en-US" sz="1400" dirty="0" smtClean="0"/>
                  <a:t>FPGA Methodologies </a:t>
                </a:r>
                <a:r>
                  <a:rPr lang="en-US" sz="1400" dirty="0"/>
                  <a:t>and Testbench Base-Class Libraries</a:t>
                </a:r>
              </a:p>
            </c:rich>
          </c:tx>
          <c:layout>
            <c:manualLayout>
              <c:xMode val="edge"/>
              <c:yMode val="edge"/>
              <c:x val="0.266467401155734"/>
              <c:y val="0.943534136546185"/>
            </c:manualLayout>
          </c:layout>
          <c:overlay val="0"/>
        </c:title>
        <c:majorTickMark val="out"/>
        <c:minorTickMark val="none"/>
        <c:tickLblPos val="nextTo"/>
        <c:txPr>
          <a:bodyPr/>
          <a:lstStyle/>
          <a:p>
            <a:pPr>
              <a:defRPr sz="1200" b="1"/>
            </a:pPr>
            <a:endParaRPr lang="en-US"/>
          </a:p>
        </c:txPr>
        <c:crossAx val="-2097951672"/>
        <c:crosses val="autoZero"/>
        <c:auto val="1"/>
        <c:lblAlgn val="ctr"/>
        <c:lblOffset val="100"/>
        <c:noMultiLvlLbl val="0"/>
      </c:catAx>
      <c:valAx>
        <c:axId val="-2097951672"/>
        <c:scaling>
          <c:orientation val="minMax"/>
        </c:scaling>
        <c:delete val="0"/>
        <c:axPos val="l"/>
        <c:majorGridlines>
          <c:spPr>
            <a:ln>
              <a:solidFill>
                <a:schemeClr val="bg1">
                  <a:lumMod val="75000"/>
                </a:schemeClr>
              </a:solidFill>
            </a:ln>
          </c:spPr>
        </c:majorGridlines>
        <c:title>
          <c:tx>
            <c:rich>
              <a:bodyPr rot="-5400000" vert="horz"/>
              <a:lstStyle/>
              <a:p>
                <a:pPr>
                  <a:defRPr sz="1400"/>
                </a:pPr>
                <a:r>
                  <a:rPr lang="en-US" sz="1400" dirty="0"/>
                  <a:t>Design Projects</a:t>
                </a:r>
              </a:p>
            </c:rich>
          </c:tx>
          <c:layout>
            <c:manualLayout>
              <c:xMode val="edge"/>
              <c:yMode val="edge"/>
              <c:x val="0.00148250977742305"/>
              <c:y val="0.242517787686178"/>
            </c:manualLayout>
          </c:layout>
          <c:overlay val="0"/>
        </c:title>
        <c:numFmt formatCode="0%" sourceLinked="1"/>
        <c:majorTickMark val="out"/>
        <c:minorTickMark val="none"/>
        <c:tickLblPos val="nextTo"/>
        <c:spPr>
          <a:ln>
            <a:noFill/>
          </a:ln>
        </c:spPr>
        <c:txPr>
          <a:bodyPr/>
          <a:lstStyle/>
          <a:p>
            <a:pPr>
              <a:defRPr sz="1100" b="1"/>
            </a:pPr>
            <a:endParaRPr lang="en-US"/>
          </a:p>
        </c:txPr>
        <c:crossAx val="-2097945848"/>
        <c:crosses val="autoZero"/>
        <c:crossBetween val="between"/>
      </c:valAx>
    </c:plotArea>
    <c:legend>
      <c:legendPos val="r"/>
      <c:legendEntry>
        <c:idx val="3"/>
        <c:delete val="1"/>
      </c:legendEntry>
      <c:layout>
        <c:manualLayout>
          <c:xMode val="edge"/>
          <c:yMode val="edge"/>
          <c:x val="0.860612772402767"/>
          <c:y val="0.0562105640409407"/>
          <c:w val="0.0880287048642482"/>
          <c:h val="0.166044598560824"/>
        </c:manualLayout>
      </c:layout>
      <c:overlay val="0"/>
      <c:spPr>
        <a:solidFill>
          <a:schemeClr val="bg1"/>
        </a:solidFill>
        <a:scene3d>
          <a:camera prst="orthographicFront"/>
          <a:lightRig rig="threePt" dir="t"/>
        </a:scene3d>
        <a:sp3d>
          <a:bevelT w="190500" h="38100"/>
        </a:sp3d>
      </c:spPr>
      <c:txPr>
        <a:bodyPr/>
        <a:lstStyle/>
        <a:p>
          <a:pPr>
            <a:defRPr sz="1200" b="1"/>
          </a:pPr>
          <a:endParaRPr lang="en-US"/>
        </a:p>
      </c:txPr>
    </c:legend>
    <c:plotVisOnly val="1"/>
    <c:dispBlanksAs val="gap"/>
    <c:showDLblsOverMax val="0"/>
  </c:chart>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29617074260963"/>
          <c:y val="0.0297256216466917"/>
          <c:w val="0.901976775747754"/>
          <c:h val="0.792734541984194"/>
        </c:manualLayout>
      </c:layout>
      <c:barChart>
        <c:barDir val="col"/>
        <c:grouping val="clustered"/>
        <c:varyColors val="0"/>
        <c:ser>
          <c:idx val="0"/>
          <c:order val="0"/>
          <c:tx>
            <c:strRef>
              <c:f>'FPGA Methodologies'!$B$7</c:f>
              <c:strCache>
                <c:ptCount val="1"/>
                <c:pt idx="0">
                  <c:v>2012</c:v>
                </c:pt>
              </c:strCache>
            </c:strRef>
          </c:tx>
          <c:spPr>
            <a:solidFill>
              <a:srgbClr val="CC99FF"/>
            </a:solidFill>
            <a:scene3d>
              <a:camera prst="orthographicFront"/>
              <a:lightRig rig="balanced" dir="t">
                <a:rot lat="0" lon="0" rev="8700000"/>
              </a:lightRig>
            </a:scene3d>
            <a:sp3d>
              <a:bevelT w="190500" h="38100"/>
            </a:sp3d>
          </c:spPr>
          <c:invertIfNegative val="0"/>
          <c:cat>
            <c:strRef>
              <c:f>'FPGA Methodologies'!$C$6:$J$6</c:f>
              <c:strCache>
                <c:ptCount val="8"/>
                <c:pt idx="0">
                  <c:v>Accellera UVM</c:v>
                </c:pt>
                <c:pt idx="1">
                  <c:v>OVM</c:v>
                </c:pt>
                <c:pt idx="2">
                  <c:v>Mentor AVM</c:v>
                </c:pt>
                <c:pt idx="3">
                  <c:v>Synopsys VMM</c:v>
                </c:pt>
                <c:pt idx="4">
                  <c:v>Synopsys RVM</c:v>
                </c:pt>
                <c:pt idx="5">
                  <c:v>Cadence eRM</c:v>
                </c:pt>
                <c:pt idx="6">
                  <c:v>Cadence URM</c:v>
                </c:pt>
                <c:pt idx="7">
                  <c:v>None/Other</c:v>
                </c:pt>
              </c:strCache>
            </c:strRef>
          </c:cat>
          <c:val>
            <c:numRef>
              <c:f>'FPGA Methodologies'!$C$7:$J$7</c:f>
              <c:numCache>
                <c:formatCode>0%</c:formatCode>
                <c:ptCount val="8"/>
                <c:pt idx="0">
                  <c:v>0.317</c:v>
                </c:pt>
                <c:pt idx="1">
                  <c:v>0.305</c:v>
                </c:pt>
                <c:pt idx="2">
                  <c:v>0.171</c:v>
                </c:pt>
                <c:pt idx="3">
                  <c:v>0.134</c:v>
                </c:pt>
                <c:pt idx="4">
                  <c:v>0.024</c:v>
                </c:pt>
                <c:pt idx="5">
                  <c:v>0.043</c:v>
                </c:pt>
                <c:pt idx="6">
                  <c:v>0.024</c:v>
                </c:pt>
                <c:pt idx="7">
                  <c:v>0.213</c:v>
                </c:pt>
              </c:numCache>
            </c:numRef>
          </c:val>
        </c:ser>
        <c:ser>
          <c:idx val="1"/>
          <c:order val="1"/>
          <c:tx>
            <c:strRef>
              <c:f>'FPGA Methodologies'!$B$8</c:f>
              <c:strCache>
                <c:ptCount val="1"/>
                <c:pt idx="0">
                  <c:v>2014</c:v>
                </c:pt>
              </c:strCache>
            </c:strRef>
          </c:tx>
          <c:spPr>
            <a:solidFill>
              <a:schemeClr val="accent2">
                <a:lumMod val="20000"/>
                <a:lumOff val="80000"/>
              </a:schemeClr>
            </a:solidFill>
            <a:scene3d>
              <a:camera prst="orthographicFront"/>
              <a:lightRig rig="balanced" dir="t">
                <a:rot lat="0" lon="0" rev="8700000"/>
              </a:lightRig>
            </a:scene3d>
            <a:sp3d>
              <a:bevelT w="190500" h="38100"/>
            </a:sp3d>
          </c:spPr>
          <c:invertIfNegative val="0"/>
          <c:cat>
            <c:strRef>
              <c:f>'FPGA Methodologies'!$C$6:$J$6</c:f>
              <c:strCache>
                <c:ptCount val="8"/>
                <c:pt idx="0">
                  <c:v>Accellera UVM</c:v>
                </c:pt>
                <c:pt idx="1">
                  <c:v>OVM</c:v>
                </c:pt>
                <c:pt idx="2">
                  <c:v>Mentor AVM</c:v>
                </c:pt>
                <c:pt idx="3">
                  <c:v>Synopsys VMM</c:v>
                </c:pt>
                <c:pt idx="4">
                  <c:v>Synopsys RVM</c:v>
                </c:pt>
                <c:pt idx="5">
                  <c:v>Cadence eRM</c:v>
                </c:pt>
                <c:pt idx="6">
                  <c:v>Cadence URM</c:v>
                </c:pt>
                <c:pt idx="7">
                  <c:v>None/Other</c:v>
                </c:pt>
              </c:strCache>
            </c:strRef>
          </c:cat>
          <c:val>
            <c:numRef>
              <c:f>'FPGA Methodologies'!$C$8:$J$8</c:f>
              <c:numCache>
                <c:formatCode>0%</c:formatCode>
                <c:ptCount val="8"/>
                <c:pt idx="0">
                  <c:v>0.412</c:v>
                </c:pt>
                <c:pt idx="1">
                  <c:v>0.249</c:v>
                </c:pt>
                <c:pt idx="2">
                  <c:v>0.137</c:v>
                </c:pt>
                <c:pt idx="3">
                  <c:v>0.101</c:v>
                </c:pt>
                <c:pt idx="4">
                  <c:v>0.031</c:v>
                </c:pt>
                <c:pt idx="5">
                  <c:v>0.024</c:v>
                </c:pt>
                <c:pt idx="6">
                  <c:v>0.036</c:v>
                </c:pt>
                <c:pt idx="7">
                  <c:v>0.235</c:v>
                </c:pt>
              </c:numCache>
            </c:numRef>
          </c:val>
        </c:ser>
        <c:ser>
          <c:idx val="2"/>
          <c:order val="2"/>
          <c:tx>
            <c:strRef>
              <c:f>'FPGA Methodologies'!$B$9</c:f>
              <c:strCache>
                <c:ptCount val="1"/>
                <c:pt idx="0">
                  <c:v>2016</c:v>
                </c:pt>
              </c:strCache>
            </c:strRef>
          </c:tx>
          <c:spPr>
            <a:solidFill>
              <a:srgbClr val="C00000"/>
            </a:solidFill>
            <a:scene3d>
              <a:camera prst="orthographicFront"/>
              <a:lightRig rig="balanced" dir="t">
                <a:rot lat="0" lon="0" rev="8700000"/>
              </a:lightRig>
            </a:scene3d>
            <a:sp3d>
              <a:bevelT w="190500" h="38100"/>
            </a:sp3d>
          </c:spPr>
          <c:invertIfNegative val="0"/>
          <c:cat>
            <c:strRef>
              <c:f>'FPGA Methodologies'!$C$6:$J$6</c:f>
              <c:strCache>
                <c:ptCount val="8"/>
                <c:pt idx="0">
                  <c:v>Accellera UVM</c:v>
                </c:pt>
                <c:pt idx="1">
                  <c:v>OVM</c:v>
                </c:pt>
                <c:pt idx="2">
                  <c:v>Mentor AVM</c:v>
                </c:pt>
                <c:pt idx="3">
                  <c:v>Synopsys VMM</c:v>
                </c:pt>
                <c:pt idx="4">
                  <c:v>Synopsys RVM</c:v>
                </c:pt>
                <c:pt idx="5">
                  <c:v>Cadence eRM</c:v>
                </c:pt>
                <c:pt idx="6">
                  <c:v>Cadence URM</c:v>
                </c:pt>
                <c:pt idx="7">
                  <c:v>None/Other</c:v>
                </c:pt>
              </c:strCache>
            </c:strRef>
          </c:cat>
          <c:val>
            <c:numRef>
              <c:f>'FPGA Methodologies'!$C$9:$J$9</c:f>
              <c:numCache>
                <c:formatCode>0%</c:formatCode>
                <c:ptCount val="8"/>
                <c:pt idx="0">
                  <c:v>0.476</c:v>
                </c:pt>
                <c:pt idx="1">
                  <c:v>0.233</c:v>
                </c:pt>
                <c:pt idx="2">
                  <c:v>0.09</c:v>
                </c:pt>
                <c:pt idx="3">
                  <c:v>0.181</c:v>
                </c:pt>
                <c:pt idx="4">
                  <c:v>0.038</c:v>
                </c:pt>
                <c:pt idx="5">
                  <c:v>0.024</c:v>
                </c:pt>
                <c:pt idx="6">
                  <c:v>0.019</c:v>
                </c:pt>
                <c:pt idx="7">
                  <c:v>0.167</c:v>
                </c:pt>
              </c:numCache>
            </c:numRef>
          </c:val>
        </c:ser>
        <c:ser>
          <c:idx val="3"/>
          <c:order val="3"/>
          <c:tx>
            <c:strRef>
              <c:f>'FPGA Methodologies'!$B$10</c:f>
              <c:strCache>
                <c:ptCount val="1"/>
                <c:pt idx="0">
                  <c:v>Next Year</c:v>
                </c:pt>
              </c:strCache>
            </c:strRef>
          </c:tx>
          <c:spPr>
            <a:solidFill>
              <a:srgbClr val="7030A0"/>
            </a:solidFill>
            <a:scene3d>
              <a:camera prst="orthographicFront"/>
              <a:lightRig rig="threePt" dir="t"/>
            </a:scene3d>
            <a:sp3d>
              <a:bevelT w="190500" h="38100"/>
            </a:sp3d>
          </c:spPr>
          <c:invertIfNegative val="0"/>
          <c:cat>
            <c:strRef>
              <c:f>'FPGA Methodologies'!$C$6:$J$6</c:f>
              <c:strCache>
                <c:ptCount val="8"/>
                <c:pt idx="0">
                  <c:v>Accellera UVM</c:v>
                </c:pt>
                <c:pt idx="1">
                  <c:v>OVM</c:v>
                </c:pt>
                <c:pt idx="2">
                  <c:v>Mentor AVM</c:v>
                </c:pt>
                <c:pt idx="3">
                  <c:v>Synopsys VMM</c:v>
                </c:pt>
                <c:pt idx="4">
                  <c:v>Synopsys RVM</c:v>
                </c:pt>
                <c:pt idx="5">
                  <c:v>Cadence eRM</c:v>
                </c:pt>
                <c:pt idx="6">
                  <c:v>Cadence URM</c:v>
                </c:pt>
                <c:pt idx="7">
                  <c:v>None/Other</c:v>
                </c:pt>
              </c:strCache>
            </c:strRef>
          </c:cat>
          <c:val>
            <c:numRef>
              <c:f>'FPGA Methodologies'!$C$10:$J$10</c:f>
              <c:numCache>
                <c:formatCode>0%</c:formatCode>
                <c:ptCount val="8"/>
                <c:pt idx="0">
                  <c:v>0.542</c:v>
                </c:pt>
                <c:pt idx="1">
                  <c:v>0.206</c:v>
                </c:pt>
                <c:pt idx="2">
                  <c:v>0.121</c:v>
                </c:pt>
                <c:pt idx="3">
                  <c:v>0.145</c:v>
                </c:pt>
                <c:pt idx="4">
                  <c:v>0.033</c:v>
                </c:pt>
                <c:pt idx="5">
                  <c:v>0.028</c:v>
                </c:pt>
                <c:pt idx="6">
                  <c:v>0.009</c:v>
                </c:pt>
                <c:pt idx="7">
                  <c:v>0.15</c:v>
                </c:pt>
              </c:numCache>
            </c:numRef>
          </c:val>
        </c:ser>
        <c:dLbls>
          <c:showLegendKey val="0"/>
          <c:showVal val="0"/>
          <c:showCatName val="0"/>
          <c:showSerName val="0"/>
          <c:showPercent val="0"/>
          <c:showBubbleSize val="0"/>
        </c:dLbls>
        <c:gapWidth val="150"/>
        <c:axId val="-2086914216"/>
        <c:axId val="-2086908424"/>
      </c:barChart>
      <c:catAx>
        <c:axId val="-2086914216"/>
        <c:scaling>
          <c:orientation val="minMax"/>
        </c:scaling>
        <c:delete val="0"/>
        <c:axPos val="b"/>
        <c:title>
          <c:tx>
            <c:rich>
              <a:bodyPr/>
              <a:lstStyle/>
              <a:p>
                <a:pPr>
                  <a:defRPr sz="1400"/>
                </a:pPr>
                <a:r>
                  <a:rPr lang="en-US" sz="1400" dirty="0" smtClean="0"/>
                  <a:t>FPGA Methodologies </a:t>
                </a:r>
                <a:r>
                  <a:rPr lang="en-US" sz="1400" dirty="0"/>
                  <a:t>and Testbench Base-Class Libraries</a:t>
                </a:r>
              </a:p>
            </c:rich>
          </c:tx>
          <c:layout>
            <c:manualLayout>
              <c:xMode val="edge"/>
              <c:yMode val="edge"/>
              <c:x val="0.266467401155734"/>
              <c:y val="0.943534136546185"/>
            </c:manualLayout>
          </c:layout>
          <c:overlay val="0"/>
        </c:title>
        <c:majorTickMark val="out"/>
        <c:minorTickMark val="none"/>
        <c:tickLblPos val="nextTo"/>
        <c:txPr>
          <a:bodyPr/>
          <a:lstStyle/>
          <a:p>
            <a:pPr>
              <a:defRPr sz="1200" b="1"/>
            </a:pPr>
            <a:endParaRPr lang="en-US"/>
          </a:p>
        </c:txPr>
        <c:crossAx val="-2086908424"/>
        <c:crosses val="autoZero"/>
        <c:auto val="1"/>
        <c:lblAlgn val="ctr"/>
        <c:lblOffset val="100"/>
        <c:noMultiLvlLbl val="0"/>
      </c:catAx>
      <c:valAx>
        <c:axId val="-2086908424"/>
        <c:scaling>
          <c:orientation val="minMax"/>
        </c:scaling>
        <c:delete val="0"/>
        <c:axPos val="l"/>
        <c:majorGridlines>
          <c:spPr>
            <a:ln>
              <a:solidFill>
                <a:schemeClr val="bg1">
                  <a:lumMod val="75000"/>
                </a:schemeClr>
              </a:solidFill>
            </a:ln>
          </c:spPr>
        </c:majorGridlines>
        <c:title>
          <c:tx>
            <c:rich>
              <a:bodyPr rot="-5400000" vert="horz"/>
              <a:lstStyle/>
              <a:p>
                <a:pPr>
                  <a:defRPr sz="1400"/>
                </a:pPr>
                <a:r>
                  <a:rPr lang="en-US" sz="1400" dirty="0"/>
                  <a:t>Design Projects</a:t>
                </a:r>
              </a:p>
            </c:rich>
          </c:tx>
          <c:layout>
            <c:manualLayout>
              <c:xMode val="edge"/>
              <c:yMode val="edge"/>
              <c:x val="0.00148250977742305"/>
              <c:y val="0.242517787686178"/>
            </c:manualLayout>
          </c:layout>
          <c:overlay val="0"/>
        </c:title>
        <c:numFmt formatCode="0%" sourceLinked="1"/>
        <c:majorTickMark val="out"/>
        <c:minorTickMark val="none"/>
        <c:tickLblPos val="nextTo"/>
        <c:spPr>
          <a:ln>
            <a:noFill/>
          </a:ln>
        </c:spPr>
        <c:txPr>
          <a:bodyPr/>
          <a:lstStyle/>
          <a:p>
            <a:pPr>
              <a:defRPr sz="1100" b="1"/>
            </a:pPr>
            <a:endParaRPr lang="en-US"/>
          </a:p>
        </c:txPr>
        <c:crossAx val="-2086914216"/>
        <c:crosses val="autoZero"/>
        <c:crossBetween val="between"/>
      </c:valAx>
    </c:plotArea>
    <c:legend>
      <c:legendPos val="r"/>
      <c:layout>
        <c:manualLayout>
          <c:xMode val="edge"/>
          <c:yMode val="edge"/>
          <c:x val="0.860612772402767"/>
          <c:y val="0.0562105640409407"/>
          <c:w val="0.126183840502751"/>
          <c:h val="0.166044598560824"/>
        </c:manualLayout>
      </c:layout>
      <c:overlay val="0"/>
      <c:spPr>
        <a:solidFill>
          <a:schemeClr val="bg1"/>
        </a:solidFill>
        <a:scene3d>
          <a:camera prst="orthographicFront"/>
          <a:lightRig rig="threePt" dir="t"/>
        </a:scene3d>
        <a:sp3d>
          <a:bevelT w="190500" h="38100"/>
        </a:sp3d>
      </c:spPr>
      <c:txPr>
        <a:bodyPr/>
        <a:lstStyle/>
        <a:p>
          <a:pPr>
            <a:defRPr sz="1200" b="1"/>
          </a:pPr>
          <a:endParaRPr lang="en-US"/>
        </a:p>
      </c:txPr>
    </c:legend>
    <c:plotVisOnly val="1"/>
    <c:dispBlanksAs val="gap"/>
    <c:showDLblsOverMax val="0"/>
  </c:chart>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58215705746014"/>
          <c:y val="0.0316195394604015"/>
          <c:w val="0.863535577996114"/>
          <c:h val="0.740373404741411"/>
        </c:manualLayout>
      </c:layout>
      <c:barChart>
        <c:barDir val="col"/>
        <c:grouping val="clustered"/>
        <c:varyColors val="0"/>
        <c:ser>
          <c:idx val="3"/>
          <c:order val="0"/>
          <c:tx>
            <c:strRef>
              <c:f>'ASIC-IC Assertions'!$C$12</c:f>
              <c:strCache>
                <c:ptCount val="1"/>
                <c:pt idx="0">
                  <c:v>2012</c:v>
                </c:pt>
              </c:strCache>
            </c:strRef>
          </c:tx>
          <c:spPr>
            <a:solidFill>
              <a:srgbClr val="0070C0"/>
            </a:solidFill>
            <a:scene3d>
              <a:camera prst="orthographicFront"/>
              <a:lightRig rig="balanced" dir="t">
                <a:rot lat="0" lon="0" rev="8700000"/>
              </a:lightRig>
            </a:scene3d>
            <a:sp3d>
              <a:bevelT w="190500" h="38100"/>
            </a:sp3d>
          </c:spPr>
          <c:invertIfNegative val="0"/>
          <c:cat>
            <c:strRef>
              <c:f>'ASIC-IC Assertions'!$D$9:$G$9</c:f>
              <c:strCache>
                <c:ptCount val="4"/>
                <c:pt idx="0">
                  <c:v>Accellera Open Verification Library (OVL)</c:v>
                </c:pt>
                <c:pt idx="1">
                  <c:v>SystemVerilog Assertions (SVA)</c:v>
                </c:pt>
                <c:pt idx="2">
                  <c:v>PSL</c:v>
                </c:pt>
                <c:pt idx="3">
                  <c:v>Other</c:v>
                </c:pt>
              </c:strCache>
            </c:strRef>
          </c:cat>
          <c:val>
            <c:numRef>
              <c:f>'ASIC-IC Assertions'!$D$12:$G$12</c:f>
              <c:numCache>
                <c:formatCode>0%</c:formatCode>
                <c:ptCount val="4"/>
                <c:pt idx="0">
                  <c:v>0.133</c:v>
                </c:pt>
                <c:pt idx="1">
                  <c:v>0.75</c:v>
                </c:pt>
                <c:pt idx="2">
                  <c:v>0.14</c:v>
                </c:pt>
                <c:pt idx="3">
                  <c:v>0.079</c:v>
                </c:pt>
              </c:numCache>
            </c:numRef>
          </c:val>
        </c:ser>
        <c:ser>
          <c:idx val="4"/>
          <c:order val="1"/>
          <c:tx>
            <c:strRef>
              <c:f>'ASIC-IC Assertions'!$C$13</c:f>
              <c:strCache>
                <c:ptCount val="1"/>
                <c:pt idx="0">
                  <c:v>2014</c:v>
                </c:pt>
              </c:strCache>
            </c:strRef>
          </c:tx>
          <c:spPr>
            <a:solidFill>
              <a:srgbClr val="00FF00"/>
            </a:solidFill>
            <a:scene3d>
              <a:camera prst="orthographicFront"/>
              <a:lightRig rig="balanced" dir="t">
                <a:rot lat="0" lon="0" rev="8700000"/>
              </a:lightRig>
            </a:scene3d>
            <a:sp3d>
              <a:bevelT w="190500" h="38100"/>
            </a:sp3d>
          </c:spPr>
          <c:invertIfNegative val="0"/>
          <c:cat>
            <c:strRef>
              <c:f>'ASIC-IC Assertions'!$D$9:$G$9</c:f>
              <c:strCache>
                <c:ptCount val="4"/>
                <c:pt idx="0">
                  <c:v>Accellera Open Verification Library (OVL)</c:v>
                </c:pt>
                <c:pt idx="1">
                  <c:v>SystemVerilog Assertions (SVA)</c:v>
                </c:pt>
                <c:pt idx="2">
                  <c:v>PSL</c:v>
                </c:pt>
                <c:pt idx="3">
                  <c:v>Other</c:v>
                </c:pt>
              </c:strCache>
            </c:strRef>
          </c:cat>
          <c:val>
            <c:numRef>
              <c:f>'ASIC-IC Assertions'!$D$13:$G$13</c:f>
              <c:numCache>
                <c:formatCode>0%</c:formatCode>
                <c:ptCount val="4"/>
                <c:pt idx="0">
                  <c:v>0.147</c:v>
                </c:pt>
                <c:pt idx="1">
                  <c:v>0.745</c:v>
                </c:pt>
                <c:pt idx="2">
                  <c:v>0.103</c:v>
                </c:pt>
                <c:pt idx="3">
                  <c:v>0.048</c:v>
                </c:pt>
              </c:numCache>
            </c:numRef>
          </c:val>
        </c:ser>
        <c:ser>
          <c:idx val="1"/>
          <c:order val="2"/>
          <c:tx>
            <c:strRef>
              <c:f>'ASIC-IC Assertions'!$C$14</c:f>
              <c:strCache>
                <c:ptCount val="1"/>
                <c:pt idx="0">
                  <c:v>2016</c:v>
                </c:pt>
              </c:strCache>
            </c:strRef>
          </c:tx>
          <c:spPr>
            <a:solidFill>
              <a:srgbClr val="002060"/>
            </a:solidFill>
            <a:scene3d>
              <a:camera prst="orthographicFront"/>
              <a:lightRig rig="threePt" dir="t"/>
            </a:scene3d>
            <a:sp3d>
              <a:bevelT w="190500" h="38100"/>
            </a:sp3d>
          </c:spPr>
          <c:invertIfNegative val="0"/>
          <c:cat>
            <c:strRef>
              <c:f>'ASIC-IC Assertions'!$D$9:$G$9</c:f>
              <c:strCache>
                <c:ptCount val="4"/>
                <c:pt idx="0">
                  <c:v>Accellera Open Verification Library (OVL)</c:v>
                </c:pt>
                <c:pt idx="1">
                  <c:v>SystemVerilog Assertions (SVA)</c:v>
                </c:pt>
                <c:pt idx="2">
                  <c:v>PSL</c:v>
                </c:pt>
                <c:pt idx="3">
                  <c:v>Other</c:v>
                </c:pt>
              </c:strCache>
            </c:strRef>
          </c:cat>
          <c:val>
            <c:numRef>
              <c:f>'ASIC-IC Assertions'!$D$14:$G$14</c:f>
              <c:numCache>
                <c:formatCode>0%</c:formatCode>
                <c:ptCount val="4"/>
                <c:pt idx="0">
                  <c:v>0.111</c:v>
                </c:pt>
                <c:pt idx="1">
                  <c:v>0.771</c:v>
                </c:pt>
                <c:pt idx="2">
                  <c:v>0.084</c:v>
                </c:pt>
                <c:pt idx="3">
                  <c:v>0.062</c:v>
                </c:pt>
              </c:numCache>
            </c:numRef>
          </c:val>
        </c:ser>
        <c:ser>
          <c:idx val="5"/>
          <c:order val="3"/>
          <c:tx>
            <c:strRef>
              <c:f>'ASIC-IC Assertions'!$C$15</c:f>
              <c:strCache>
                <c:ptCount val="1"/>
                <c:pt idx="0">
                  <c:v>Next Year</c:v>
                </c:pt>
              </c:strCache>
            </c:strRef>
          </c:tx>
          <c:spPr>
            <a:noFill/>
            <a:scene3d>
              <a:camera prst="orthographicFront"/>
              <a:lightRig rig="threePt" dir="t"/>
            </a:scene3d>
            <a:sp3d>
              <a:bevelT w="190500" h="38100"/>
            </a:sp3d>
          </c:spPr>
          <c:invertIfNegative val="0"/>
          <c:cat>
            <c:strRef>
              <c:f>'ASIC-IC Assertions'!$D$9:$G$9</c:f>
              <c:strCache>
                <c:ptCount val="4"/>
                <c:pt idx="0">
                  <c:v>Accellera Open Verification Library (OVL)</c:v>
                </c:pt>
                <c:pt idx="1">
                  <c:v>SystemVerilog Assertions (SVA)</c:v>
                </c:pt>
                <c:pt idx="2">
                  <c:v>PSL</c:v>
                </c:pt>
                <c:pt idx="3">
                  <c:v>Other</c:v>
                </c:pt>
              </c:strCache>
            </c:strRef>
          </c:cat>
          <c:val>
            <c:numRef>
              <c:f>'ASIC-IC Assertions'!$D$15:$G$15</c:f>
              <c:numCache>
                <c:formatCode>0%</c:formatCode>
                <c:ptCount val="4"/>
                <c:pt idx="0">
                  <c:v>0.109</c:v>
                </c:pt>
                <c:pt idx="1">
                  <c:v>0.803</c:v>
                </c:pt>
                <c:pt idx="2">
                  <c:v>0.091</c:v>
                </c:pt>
                <c:pt idx="3">
                  <c:v>0.059</c:v>
                </c:pt>
              </c:numCache>
            </c:numRef>
          </c:val>
        </c:ser>
        <c:dLbls>
          <c:showLegendKey val="0"/>
          <c:showVal val="0"/>
          <c:showCatName val="0"/>
          <c:showSerName val="0"/>
          <c:showPercent val="0"/>
          <c:showBubbleSize val="0"/>
        </c:dLbls>
        <c:gapWidth val="86"/>
        <c:axId val="-2086797688"/>
        <c:axId val="-2086791912"/>
      </c:barChart>
      <c:catAx>
        <c:axId val="-2086797688"/>
        <c:scaling>
          <c:orientation val="minMax"/>
        </c:scaling>
        <c:delete val="0"/>
        <c:axPos val="b"/>
        <c:title>
          <c:tx>
            <c:rich>
              <a:bodyPr/>
              <a:lstStyle/>
              <a:p>
                <a:pPr>
                  <a:defRPr sz="1400"/>
                </a:pPr>
                <a:r>
                  <a:rPr lang="en-US" sz="1400" dirty="0" smtClean="0"/>
                  <a:t>ASIC/IC Assertion </a:t>
                </a:r>
                <a:r>
                  <a:rPr lang="en-US" sz="1400" dirty="0"/>
                  <a:t>Languages and Libraries</a:t>
                </a:r>
              </a:p>
            </c:rich>
          </c:tx>
          <c:layout>
            <c:manualLayout>
              <c:xMode val="edge"/>
              <c:yMode val="edge"/>
              <c:x val="0.35957912085125"/>
              <c:y val="0.945775978407557"/>
            </c:manualLayout>
          </c:layout>
          <c:overlay val="0"/>
        </c:title>
        <c:majorTickMark val="out"/>
        <c:minorTickMark val="none"/>
        <c:tickLblPos val="nextTo"/>
        <c:txPr>
          <a:bodyPr/>
          <a:lstStyle/>
          <a:p>
            <a:pPr>
              <a:defRPr sz="1400" b="1"/>
            </a:pPr>
            <a:endParaRPr lang="en-US"/>
          </a:p>
        </c:txPr>
        <c:crossAx val="-2086791912"/>
        <c:crosses val="autoZero"/>
        <c:auto val="1"/>
        <c:lblAlgn val="ctr"/>
        <c:lblOffset val="100"/>
        <c:noMultiLvlLbl val="0"/>
      </c:catAx>
      <c:valAx>
        <c:axId val="-2086791912"/>
        <c:scaling>
          <c:orientation val="minMax"/>
          <c:max val="0.85"/>
          <c:min val="0.0"/>
        </c:scaling>
        <c:delete val="0"/>
        <c:axPos val="l"/>
        <c:majorGridlines>
          <c:spPr>
            <a:ln>
              <a:solidFill>
                <a:schemeClr val="bg1">
                  <a:lumMod val="75000"/>
                </a:schemeClr>
              </a:solidFill>
            </a:ln>
          </c:spPr>
        </c:majorGridlines>
        <c:title>
          <c:tx>
            <c:rich>
              <a:bodyPr rot="-5400000" vert="horz"/>
              <a:lstStyle/>
              <a:p>
                <a:pPr>
                  <a:defRPr sz="1200"/>
                </a:pPr>
                <a:r>
                  <a:rPr lang="en-US" sz="1200" dirty="0" smtClean="0"/>
                  <a:t>Design Projects</a:t>
                </a:r>
                <a:endParaRPr lang="en-US" sz="1200" dirty="0"/>
              </a:p>
            </c:rich>
          </c:tx>
          <c:layout>
            <c:manualLayout>
              <c:xMode val="edge"/>
              <c:yMode val="edge"/>
              <c:x val="0.00277965288237176"/>
              <c:y val="0.24203555527219"/>
            </c:manualLayout>
          </c:layout>
          <c:overlay val="0"/>
        </c:title>
        <c:numFmt formatCode="0%" sourceLinked="1"/>
        <c:majorTickMark val="out"/>
        <c:minorTickMark val="none"/>
        <c:tickLblPos val="nextTo"/>
        <c:spPr>
          <a:ln>
            <a:noFill/>
          </a:ln>
        </c:spPr>
        <c:txPr>
          <a:bodyPr/>
          <a:lstStyle/>
          <a:p>
            <a:pPr>
              <a:defRPr sz="1100" b="0"/>
            </a:pPr>
            <a:endParaRPr lang="en-US"/>
          </a:p>
        </c:txPr>
        <c:crossAx val="-2086797688"/>
        <c:crosses val="autoZero"/>
        <c:crossBetween val="between"/>
        <c:majorUnit val="0.1"/>
        <c:minorUnit val="0.02"/>
      </c:valAx>
    </c:plotArea>
    <c:legend>
      <c:legendPos val="r"/>
      <c:legendEntry>
        <c:idx val="3"/>
        <c:delete val="1"/>
      </c:legendEntry>
      <c:layout>
        <c:manualLayout>
          <c:xMode val="edge"/>
          <c:yMode val="edge"/>
          <c:x val="0.873658216339814"/>
          <c:y val="0.0762291859266579"/>
          <c:w val="0.0975332495520284"/>
          <c:h val="0.207026078472341"/>
        </c:manualLayout>
      </c:layout>
      <c:overlay val="0"/>
      <c:spPr>
        <a:solidFill>
          <a:schemeClr val="bg1"/>
        </a:solidFill>
      </c:spPr>
      <c:txPr>
        <a:bodyPr/>
        <a:lstStyle/>
        <a:p>
          <a:pPr>
            <a:defRPr sz="1200"/>
          </a:pPr>
          <a:endParaRPr lang="en-US"/>
        </a:p>
      </c:txPr>
    </c:legend>
    <c:plotVisOnly val="1"/>
    <c:dispBlanksAs val="gap"/>
    <c:showDLblsOverMax val="0"/>
  </c:chart>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58215705746014"/>
          <c:y val="0.0316195394604015"/>
          <c:w val="0.863535577996114"/>
          <c:h val="0.740373404741411"/>
        </c:manualLayout>
      </c:layout>
      <c:barChart>
        <c:barDir val="col"/>
        <c:grouping val="clustered"/>
        <c:varyColors val="0"/>
        <c:ser>
          <c:idx val="3"/>
          <c:order val="0"/>
          <c:tx>
            <c:strRef>
              <c:f>'ASIC-IC Assertions'!$C$12</c:f>
              <c:strCache>
                <c:ptCount val="1"/>
                <c:pt idx="0">
                  <c:v>2012</c:v>
                </c:pt>
              </c:strCache>
            </c:strRef>
          </c:tx>
          <c:spPr>
            <a:solidFill>
              <a:srgbClr val="0070C0"/>
            </a:solidFill>
            <a:scene3d>
              <a:camera prst="orthographicFront"/>
              <a:lightRig rig="balanced" dir="t">
                <a:rot lat="0" lon="0" rev="8700000"/>
              </a:lightRig>
            </a:scene3d>
            <a:sp3d>
              <a:bevelT w="190500" h="38100"/>
            </a:sp3d>
          </c:spPr>
          <c:invertIfNegative val="0"/>
          <c:cat>
            <c:strRef>
              <c:f>'ASIC-IC Assertions'!$D$9:$G$9</c:f>
              <c:strCache>
                <c:ptCount val="4"/>
                <c:pt idx="0">
                  <c:v>Accellera Open Verification Library (OVL)</c:v>
                </c:pt>
                <c:pt idx="1">
                  <c:v>SystemVerilog Assertions (SVA)</c:v>
                </c:pt>
                <c:pt idx="2">
                  <c:v>PSL</c:v>
                </c:pt>
                <c:pt idx="3">
                  <c:v>Other</c:v>
                </c:pt>
              </c:strCache>
            </c:strRef>
          </c:cat>
          <c:val>
            <c:numRef>
              <c:f>'ASIC-IC Assertions'!$D$12:$G$12</c:f>
              <c:numCache>
                <c:formatCode>0%</c:formatCode>
                <c:ptCount val="4"/>
                <c:pt idx="0">
                  <c:v>0.133</c:v>
                </c:pt>
                <c:pt idx="1">
                  <c:v>0.75</c:v>
                </c:pt>
                <c:pt idx="2">
                  <c:v>0.14</c:v>
                </c:pt>
                <c:pt idx="3">
                  <c:v>0.079</c:v>
                </c:pt>
              </c:numCache>
            </c:numRef>
          </c:val>
        </c:ser>
        <c:ser>
          <c:idx val="4"/>
          <c:order val="1"/>
          <c:tx>
            <c:strRef>
              <c:f>'ASIC-IC Assertions'!$C$13</c:f>
              <c:strCache>
                <c:ptCount val="1"/>
                <c:pt idx="0">
                  <c:v>2014</c:v>
                </c:pt>
              </c:strCache>
            </c:strRef>
          </c:tx>
          <c:spPr>
            <a:solidFill>
              <a:srgbClr val="00FF00"/>
            </a:solidFill>
            <a:scene3d>
              <a:camera prst="orthographicFront"/>
              <a:lightRig rig="balanced" dir="t">
                <a:rot lat="0" lon="0" rev="8700000"/>
              </a:lightRig>
            </a:scene3d>
            <a:sp3d>
              <a:bevelT w="190500" h="38100"/>
            </a:sp3d>
          </c:spPr>
          <c:invertIfNegative val="0"/>
          <c:cat>
            <c:strRef>
              <c:f>'ASIC-IC Assertions'!$D$9:$G$9</c:f>
              <c:strCache>
                <c:ptCount val="4"/>
                <c:pt idx="0">
                  <c:v>Accellera Open Verification Library (OVL)</c:v>
                </c:pt>
                <c:pt idx="1">
                  <c:v>SystemVerilog Assertions (SVA)</c:v>
                </c:pt>
                <c:pt idx="2">
                  <c:v>PSL</c:v>
                </c:pt>
                <c:pt idx="3">
                  <c:v>Other</c:v>
                </c:pt>
              </c:strCache>
            </c:strRef>
          </c:cat>
          <c:val>
            <c:numRef>
              <c:f>'ASIC-IC Assertions'!$D$13:$G$13</c:f>
              <c:numCache>
                <c:formatCode>0%</c:formatCode>
                <c:ptCount val="4"/>
                <c:pt idx="0">
                  <c:v>0.147</c:v>
                </c:pt>
                <c:pt idx="1">
                  <c:v>0.745</c:v>
                </c:pt>
                <c:pt idx="2">
                  <c:v>0.103</c:v>
                </c:pt>
                <c:pt idx="3">
                  <c:v>0.048</c:v>
                </c:pt>
              </c:numCache>
            </c:numRef>
          </c:val>
        </c:ser>
        <c:ser>
          <c:idx val="1"/>
          <c:order val="2"/>
          <c:tx>
            <c:strRef>
              <c:f>'ASIC-IC Assertions'!$C$14</c:f>
              <c:strCache>
                <c:ptCount val="1"/>
                <c:pt idx="0">
                  <c:v>2016</c:v>
                </c:pt>
              </c:strCache>
            </c:strRef>
          </c:tx>
          <c:spPr>
            <a:solidFill>
              <a:srgbClr val="002060"/>
            </a:solidFill>
            <a:scene3d>
              <a:camera prst="orthographicFront"/>
              <a:lightRig rig="threePt" dir="t"/>
            </a:scene3d>
            <a:sp3d>
              <a:bevelT w="190500" h="38100"/>
            </a:sp3d>
          </c:spPr>
          <c:invertIfNegative val="0"/>
          <c:cat>
            <c:strRef>
              <c:f>'ASIC-IC Assertions'!$D$9:$G$9</c:f>
              <c:strCache>
                <c:ptCount val="4"/>
                <c:pt idx="0">
                  <c:v>Accellera Open Verification Library (OVL)</c:v>
                </c:pt>
                <c:pt idx="1">
                  <c:v>SystemVerilog Assertions (SVA)</c:v>
                </c:pt>
                <c:pt idx="2">
                  <c:v>PSL</c:v>
                </c:pt>
                <c:pt idx="3">
                  <c:v>Other</c:v>
                </c:pt>
              </c:strCache>
            </c:strRef>
          </c:cat>
          <c:val>
            <c:numRef>
              <c:f>'ASIC-IC Assertions'!$D$14:$G$14</c:f>
              <c:numCache>
                <c:formatCode>0%</c:formatCode>
                <c:ptCount val="4"/>
                <c:pt idx="0">
                  <c:v>0.111</c:v>
                </c:pt>
                <c:pt idx="1">
                  <c:v>0.771</c:v>
                </c:pt>
                <c:pt idx="2">
                  <c:v>0.084</c:v>
                </c:pt>
                <c:pt idx="3">
                  <c:v>0.062</c:v>
                </c:pt>
              </c:numCache>
            </c:numRef>
          </c:val>
        </c:ser>
        <c:ser>
          <c:idx val="5"/>
          <c:order val="3"/>
          <c:tx>
            <c:strRef>
              <c:f>'ASIC-IC Assertions'!$C$15</c:f>
              <c:strCache>
                <c:ptCount val="1"/>
                <c:pt idx="0">
                  <c:v>Next Year</c:v>
                </c:pt>
              </c:strCache>
            </c:strRef>
          </c:tx>
          <c:spPr>
            <a:solidFill>
              <a:srgbClr val="7030A0"/>
            </a:solidFill>
            <a:scene3d>
              <a:camera prst="orthographicFront"/>
              <a:lightRig rig="threePt" dir="t"/>
            </a:scene3d>
            <a:sp3d>
              <a:bevelT w="190500" h="38100"/>
            </a:sp3d>
          </c:spPr>
          <c:invertIfNegative val="0"/>
          <c:cat>
            <c:strRef>
              <c:f>'ASIC-IC Assertions'!$D$9:$G$9</c:f>
              <c:strCache>
                <c:ptCount val="4"/>
                <c:pt idx="0">
                  <c:v>Accellera Open Verification Library (OVL)</c:v>
                </c:pt>
                <c:pt idx="1">
                  <c:v>SystemVerilog Assertions (SVA)</c:v>
                </c:pt>
                <c:pt idx="2">
                  <c:v>PSL</c:v>
                </c:pt>
                <c:pt idx="3">
                  <c:v>Other</c:v>
                </c:pt>
              </c:strCache>
            </c:strRef>
          </c:cat>
          <c:val>
            <c:numRef>
              <c:f>'ASIC-IC Assertions'!$D$15:$G$15</c:f>
              <c:numCache>
                <c:formatCode>0%</c:formatCode>
                <c:ptCount val="4"/>
                <c:pt idx="0">
                  <c:v>0.109</c:v>
                </c:pt>
                <c:pt idx="1">
                  <c:v>0.803</c:v>
                </c:pt>
                <c:pt idx="2">
                  <c:v>0.091</c:v>
                </c:pt>
                <c:pt idx="3">
                  <c:v>0.059</c:v>
                </c:pt>
              </c:numCache>
            </c:numRef>
          </c:val>
        </c:ser>
        <c:dLbls>
          <c:showLegendKey val="0"/>
          <c:showVal val="0"/>
          <c:showCatName val="0"/>
          <c:showSerName val="0"/>
          <c:showPercent val="0"/>
          <c:showBubbleSize val="0"/>
        </c:dLbls>
        <c:gapWidth val="86"/>
        <c:axId val="-2098038136"/>
        <c:axId val="-2098043912"/>
      </c:barChart>
      <c:catAx>
        <c:axId val="-2098038136"/>
        <c:scaling>
          <c:orientation val="minMax"/>
        </c:scaling>
        <c:delete val="0"/>
        <c:axPos val="b"/>
        <c:title>
          <c:tx>
            <c:rich>
              <a:bodyPr/>
              <a:lstStyle/>
              <a:p>
                <a:pPr>
                  <a:defRPr sz="1400"/>
                </a:pPr>
                <a:r>
                  <a:rPr lang="en-US" sz="1400" dirty="0" smtClean="0"/>
                  <a:t>ASIC/IC Assertion </a:t>
                </a:r>
                <a:r>
                  <a:rPr lang="en-US" sz="1400" dirty="0"/>
                  <a:t>Languages and Libraries</a:t>
                </a:r>
              </a:p>
            </c:rich>
          </c:tx>
          <c:layout>
            <c:manualLayout>
              <c:xMode val="edge"/>
              <c:yMode val="edge"/>
              <c:x val="0.35957912085125"/>
              <c:y val="0.945775978407557"/>
            </c:manualLayout>
          </c:layout>
          <c:overlay val="0"/>
        </c:title>
        <c:majorTickMark val="out"/>
        <c:minorTickMark val="none"/>
        <c:tickLblPos val="nextTo"/>
        <c:txPr>
          <a:bodyPr/>
          <a:lstStyle/>
          <a:p>
            <a:pPr>
              <a:defRPr sz="1400" b="1"/>
            </a:pPr>
            <a:endParaRPr lang="en-US"/>
          </a:p>
        </c:txPr>
        <c:crossAx val="-2098043912"/>
        <c:crosses val="autoZero"/>
        <c:auto val="1"/>
        <c:lblAlgn val="ctr"/>
        <c:lblOffset val="100"/>
        <c:noMultiLvlLbl val="0"/>
      </c:catAx>
      <c:valAx>
        <c:axId val="-2098043912"/>
        <c:scaling>
          <c:orientation val="minMax"/>
          <c:max val="0.85"/>
          <c:min val="0.0"/>
        </c:scaling>
        <c:delete val="0"/>
        <c:axPos val="l"/>
        <c:majorGridlines>
          <c:spPr>
            <a:ln>
              <a:solidFill>
                <a:schemeClr val="bg1">
                  <a:lumMod val="75000"/>
                </a:schemeClr>
              </a:solidFill>
            </a:ln>
          </c:spPr>
        </c:majorGridlines>
        <c:title>
          <c:tx>
            <c:rich>
              <a:bodyPr rot="-5400000" vert="horz"/>
              <a:lstStyle/>
              <a:p>
                <a:pPr>
                  <a:defRPr sz="1200"/>
                </a:pPr>
                <a:r>
                  <a:rPr lang="en-US" sz="1200" dirty="0" smtClean="0"/>
                  <a:t>Design Projects</a:t>
                </a:r>
                <a:endParaRPr lang="en-US" sz="1200" dirty="0"/>
              </a:p>
            </c:rich>
          </c:tx>
          <c:layout>
            <c:manualLayout>
              <c:xMode val="edge"/>
              <c:yMode val="edge"/>
              <c:x val="0.00277965288237176"/>
              <c:y val="0.24203555527219"/>
            </c:manualLayout>
          </c:layout>
          <c:overlay val="0"/>
        </c:title>
        <c:numFmt formatCode="0%" sourceLinked="1"/>
        <c:majorTickMark val="out"/>
        <c:minorTickMark val="none"/>
        <c:tickLblPos val="nextTo"/>
        <c:spPr>
          <a:ln>
            <a:noFill/>
          </a:ln>
        </c:spPr>
        <c:txPr>
          <a:bodyPr/>
          <a:lstStyle/>
          <a:p>
            <a:pPr>
              <a:defRPr sz="1100" b="0"/>
            </a:pPr>
            <a:endParaRPr lang="en-US"/>
          </a:p>
        </c:txPr>
        <c:crossAx val="-2098038136"/>
        <c:crosses val="autoZero"/>
        <c:crossBetween val="between"/>
        <c:majorUnit val="0.1"/>
        <c:minorUnit val="0.02"/>
      </c:valAx>
    </c:plotArea>
    <c:legend>
      <c:legendPos val="r"/>
      <c:layout>
        <c:manualLayout>
          <c:xMode val="edge"/>
          <c:yMode val="edge"/>
          <c:x val="0.873658216339814"/>
          <c:y val="0.0762291859266579"/>
          <c:w val="0.0975332495520284"/>
          <c:h val="0.207026078472341"/>
        </c:manualLayout>
      </c:layout>
      <c:overlay val="0"/>
      <c:spPr>
        <a:solidFill>
          <a:schemeClr val="bg1"/>
        </a:solidFill>
      </c:spPr>
      <c:txPr>
        <a:bodyPr/>
        <a:lstStyle/>
        <a:p>
          <a:pPr>
            <a:defRPr sz="1200"/>
          </a:pPr>
          <a:endParaRPr lang="en-US"/>
        </a:p>
      </c:txPr>
    </c:legend>
    <c:plotVisOnly val="1"/>
    <c:dispBlanksAs val="gap"/>
    <c:showDLblsOverMax val="0"/>
  </c:chart>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58215705746014"/>
          <c:y val="0.0316195394604015"/>
          <c:w val="0.863535577996114"/>
          <c:h val="0.740373404741411"/>
        </c:manualLayout>
      </c:layout>
      <c:barChart>
        <c:barDir val="col"/>
        <c:grouping val="clustered"/>
        <c:varyColors val="0"/>
        <c:ser>
          <c:idx val="0"/>
          <c:order val="0"/>
          <c:tx>
            <c:strRef>
              <c:f>'FPGA Assertion Languages'!$B$2</c:f>
              <c:strCache>
                <c:ptCount val="1"/>
                <c:pt idx="0">
                  <c:v>2012</c:v>
                </c:pt>
              </c:strCache>
            </c:strRef>
          </c:tx>
          <c:spPr>
            <a:solidFill>
              <a:srgbClr val="CC99FF"/>
            </a:solidFill>
            <a:scene3d>
              <a:camera prst="orthographicFront"/>
              <a:lightRig rig="balanced" dir="t">
                <a:rot lat="0" lon="0" rev="8700000"/>
              </a:lightRig>
            </a:scene3d>
            <a:sp3d>
              <a:bevelT w="190500" h="38100"/>
            </a:sp3d>
          </c:spPr>
          <c:invertIfNegative val="0"/>
          <c:cat>
            <c:strRef>
              <c:f>'FPGA Assertion Languages'!$C$1:$F$1</c:f>
              <c:strCache>
                <c:ptCount val="4"/>
                <c:pt idx="0">
                  <c:v>Accellera Open Verification Library (OVL)</c:v>
                </c:pt>
                <c:pt idx="1">
                  <c:v>SystemVerilog Assertions (SVA)</c:v>
                </c:pt>
                <c:pt idx="2">
                  <c:v>PSL</c:v>
                </c:pt>
                <c:pt idx="3">
                  <c:v>Other</c:v>
                </c:pt>
              </c:strCache>
            </c:strRef>
          </c:cat>
          <c:val>
            <c:numRef>
              <c:f>'FPGA Assertion Languages'!$C$2:$F$2</c:f>
              <c:numCache>
                <c:formatCode>0%</c:formatCode>
                <c:ptCount val="4"/>
                <c:pt idx="0">
                  <c:v>0.109</c:v>
                </c:pt>
                <c:pt idx="1">
                  <c:v>0.311</c:v>
                </c:pt>
                <c:pt idx="2">
                  <c:v>0.074</c:v>
                </c:pt>
                <c:pt idx="3">
                  <c:v>0.146</c:v>
                </c:pt>
              </c:numCache>
            </c:numRef>
          </c:val>
        </c:ser>
        <c:ser>
          <c:idx val="2"/>
          <c:order val="1"/>
          <c:tx>
            <c:strRef>
              <c:f>'FPGA Assertion Languages'!$B$3</c:f>
              <c:strCache>
                <c:ptCount val="1"/>
                <c:pt idx="0">
                  <c:v>2014</c:v>
                </c:pt>
              </c:strCache>
            </c:strRef>
          </c:tx>
          <c:spPr>
            <a:solidFill>
              <a:schemeClr val="accent2">
                <a:lumMod val="20000"/>
                <a:lumOff val="80000"/>
              </a:schemeClr>
            </a:solidFill>
            <a:scene3d>
              <a:camera prst="orthographicFront"/>
              <a:lightRig rig="balanced" dir="t">
                <a:rot lat="0" lon="0" rev="8700000"/>
              </a:lightRig>
            </a:scene3d>
            <a:sp3d>
              <a:bevelT w="190500" h="38100"/>
            </a:sp3d>
          </c:spPr>
          <c:invertIfNegative val="0"/>
          <c:cat>
            <c:strRef>
              <c:f>'FPGA Assertion Languages'!$C$1:$F$1</c:f>
              <c:strCache>
                <c:ptCount val="4"/>
                <c:pt idx="0">
                  <c:v>Accellera Open Verification Library (OVL)</c:v>
                </c:pt>
                <c:pt idx="1">
                  <c:v>SystemVerilog Assertions (SVA)</c:v>
                </c:pt>
                <c:pt idx="2">
                  <c:v>PSL</c:v>
                </c:pt>
                <c:pt idx="3">
                  <c:v>Other</c:v>
                </c:pt>
              </c:strCache>
            </c:strRef>
          </c:cat>
          <c:val>
            <c:numRef>
              <c:f>'FPGA Assertion Languages'!$C$3:$F$3</c:f>
              <c:numCache>
                <c:formatCode>0%</c:formatCode>
                <c:ptCount val="4"/>
                <c:pt idx="0">
                  <c:v>0.109</c:v>
                </c:pt>
                <c:pt idx="1">
                  <c:v>0.407</c:v>
                </c:pt>
                <c:pt idx="2">
                  <c:v>0.067</c:v>
                </c:pt>
                <c:pt idx="3">
                  <c:v>0.091</c:v>
                </c:pt>
              </c:numCache>
            </c:numRef>
          </c:val>
        </c:ser>
        <c:ser>
          <c:idx val="3"/>
          <c:order val="2"/>
          <c:tx>
            <c:strRef>
              <c:f>'FPGA Assertion Languages'!$B$4</c:f>
              <c:strCache>
                <c:ptCount val="1"/>
                <c:pt idx="0">
                  <c:v>2016</c:v>
                </c:pt>
              </c:strCache>
            </c:strRef>
          </c:tx>
          <c:spPr>
            <a:solidFill>
              <a:srgbClr val="C00000"/>
            </a:solidFill>
            <a:scene3d>
              <a:camera prst="orthographicFront"/>
              <a:lightRig rig="balanced" dir="t">
                <a:rot lat="0" lon="0" rev="8700000"/>
              </a:lightRig>
            </a:scene3d>
            <a:sp3d>
              <a:bevelT w="190500" h="38100"/>
            </a:sp3d>
          </c:spPr>
          <c:invertIfNegative val="0"/>
          <c:cat>
            <c:strRef>
              <c:f>'FPGA Assertion Languages'!$C$1:$F$1</c:f>
              <c:strCache>
                <c:ptCount val="4"/>
                <c:pt idx="0">
                  <c:v>Accellera Open Verification Library (OVL)</c:v>
                </c:pt>
                <c:pt idx="1">
                  <c:v>SystemVerilog Assertions (SVA)</c:v>
                </c:pt>
                <c:pt idx="2">
                  <c:v>PSL</c:v>
                </c:pt>
                <c:pt idx="3">
                  <c:v>Other</c:v>
                </c:pt>
              </c:strCache>
            </c:strRef>
          </c:cat>
          <c:val>
            <c:numRef>
              <c:f>'FPGA Assertion Languages'!$C$4:$F$4</c:f>
              <c:numCache>
                <c:formatCode>0%</c:formatCode>
                <c:ptCount val="4"/>
                <c:pt idx="0">
                  <c:v>0.103</c:v>
                </c:pt>
                <c:pt idx="1">
                  <c:v>0.461</c:v>
                </c:pt>
                <c:pt idx="2">
                  <c:v>0.103</c:v>
                </c:pt>
                <c:pt idx="3">
                  <c:v>0.052</c:v>
                </c:pt>
              </c:numCache>
            </c:numRef>
          </c:val>
        </c:ser>
        <c:ser>
          <c:idx val="1"/>
          <c:order val="3"/>
          <c:tx>
            <c:strRef>
              <c:f>'FPGA Assertion Languages'!$B$5</c:f>
              <c:strCache>
                <c:ptCount val="1"/>
                <c:pt idx="0">
                  <c:v>Next Year</c:v>
                </c:pt>
              </c:strCache>
            </c:strRef>
          </c:tx>
          <c:spPr>
            <a:noFill/>
            <a:scene3d>
              <a:camera prst="orthographicFront"/>
              <a:lightRig rig="threePt" dir="t"/>
            </a:scene3d>
            <a:sp3d>
              <a:bevelT w="190500" h="38100"/>
            </a:sp3d>
          </c:spPr>
          <c:invertIfNegative val="0"/>
          <c:cat>
            <c:strRef>
              <c:f>'FPGA Assertion Languages'!$C$1:$F$1</c:f>
              <c:strCache>
                <c:ptCount val="4"/>
                <c:pt idx="0">
                  <c:v>Accellera Open Verification Library (OVL)</c:v>
                </c:pt>
                <c:pt idx="1">
                  <c:v>SystemVerilog Assertions (SVA)</c:v>
                </c:pt>
                <c:pt idx="2">
                  <c:v>PSL</c:v>
                </c:pt>
                <c:pt idx="3">
                  <c:v>Other</c:v>
                </c:pt>
              </c:strCache>
            </c:strRef>
          </c:cat>
          <c:val>
            <c:numRef>
              <c:f>'FPGA Assertion Languages'!$C$5:$F$5</c:f>
              <c:numCache>
                <c:formatCode>0%</c:formatCode>
                <c:ptCount val="4"/>
                <c:pt idx="0">
                  <c:v>0.13</c:v>
                </c:pt>
                <c:pt idx="1">
                  <c:v>0.478</c:v>
                </c:pt>
                <c:pt idx="2">
                  <c:v>0.122</c:v>
                </c:pt>
                <c:pt idx="3">
                  <c:v>0.026</c:v>
                </c:pt>
              </c:numCache>
            </c:numRef>
          </c:val>
        </c:ser>
        <c:dLbls>
          <c:showLegendKey val="0"/>
          <c:showVal val="0"/>
          <c:showCatName val="0"/>
          <c:showSerName val="0"/>
          <c:showPercent val="0"/>
          <c:showBubbleSize val="0"/>
        </c:dLbls>
        <c:gapWidth val="86"/>
        <c:axId val="-2098133160"/>
        <c:axId val="-2098138952"/>
      </c:barChart>
      <c:catAx>
        <c:axId val="-2098133160"/>
        <c:scaling>
          <c:orientation val="minMax"/>
        </c:scaling>
        <c:delete val="0"/>
        <c:axPos val="b"/>
        <c:title>
          <c:tx>
            <c:rich>
              <a:bodyPr/>
              <a:lstStyle/>
              <a:p>
                <a:pPr>
                  <a:defRPr sz="1400"/>
                </a:pPr>
                <a:r>
                  <a:rPr lang="en-US" sz="1400" dirty="0" smtClean="0"/>
                  <a:t>FPGA Assertion </a:t>
                </a:r>
                <a:r>
                  <a:rPr lang="en-US" sz="1400" dirty="0"/>
                  <a:t>Languages and Libraries</a:t>
                </a:r>
              </a:p>
            </c:rich>
          </c:tx>
          <c:layout>
            <c:manualLayout>
              <c:xMode val="edge"/>
              <c:yMode val="edge"/>
              <c:x val="0.35957912085125"/>
              <c:y val="0.945775978407557"/>
            </c:manualLayout>
          </c:layout>
          <c:overlay val="0"/>
        </c:title>
        <c:majorTickMark val="out"/>
        <c:minorTickMark val="none"/>
        <c:tickLblPos val="nextTo"/>
        <c:txPr>
          <a:bodyPr/>
          <a:lstStyle/>
          <a:p>
            <a:pPr>
              <a:defRPr sz="1400" b="1"/>
            </a:pPr>
            <a:endParaRPr lang="en-US"/>
          </a:p>
        </c:txPr>
        <c:crossAx val="-2098138952"/>
        <c:crosses val="autoZero"/>
        <c:auto val="1"/>
        <c:lblAlgn val="ctr"/>
        <c:lblOffset val="100"/>
        <c:noMultiLvlLbl val="0"/>
      </c:catAx>
      <c:valAx>
        <c:axId val="-2098138952"/>
        <c:scaling>
          <c:orientation val="minMax"/>
        </c:scaling>
        <c:delete val="0"/>
        <c:axPos val="l"/>
        <c:majorGridlines>
          <c:spPr>
            <a:ln>
              <a:solidFill>
                <a:schemeClr val="bg1">
                  <a:lumMod val="75000"/>
                </a:schemeClr>
              </a:solidFill>
            </a:ln>
          </c:spPr>
        </c:majorGridlines>
        <c:title>
          <c:tx>
            <c:rich>
              <a:bodyPr rot="-5400000" vert="horz"/>
              <a:lstStyle/>
              <a:p>
                <a:pPr>
                  <a:defRPr sz="1400"/>
                </a:pPr>
                <a:r>
                  <a:rPr lang="en-US" sz="1400" dirty="0"/>
                  <a:t>Design Projects</a:t>
                </a:r>
              </a:p>
            </c:rich>
          </c:tx>
          <c:layout>
            <c:manualLayout>
              <c:xMode val="edge"/>
              <c:yMode val="edge"/>
              <c:x val="0.00277975389703019"/>
              <c:y val="0.269894666933913"/>
            </c:manualLayout>
          </c:layout>
          <c:overlay val="0"/>
        </c:title>
        <c:numFmt formatCode="0%" sourceLinked="1"/>
        <c:majorTickMark val="out"/>
        <c:minorTickMark val="none"/>
        <c:tickLblPos val="nextTo"/>
        <c:spPr>
          <a:ln>
            <a:noFill/>
          </a:ln>
        </c:spPr>
        <c:txPr>
          <a:bodyPr/>
          <a:lstStyle/>
          <a:p>
            <a:pPr>
              <a:defRPr sz="1100" b="0"/>
            </a:pPr>
            <a:endParaRPr lang="en-US"/>
          </a:p>
        </c:txPr>
        <c:crossAx val="-2098133160"/>
        <c:crosses val="autoZero"/>
        <c:crossBetween val="between"/>
      </c:valAx>
    </c:plotArea>
    <c:legend>
      <c:legendPos val="r"/>
      <c:legendEntry>
        <c:idx val="3"/>
        <c:delete val="1"/>
      </c:legendEntry>
      <c:layout>
        <c:manualLayout>
          <c:xMode val="edge"/>
          <c:yMode val="edge"/>
          <c:x val="0.819460976181381"/>
          <c:y val="0.0762291859266579"/>
          <c:w val="0.110716348611426"/>
          <c:h val="0.22894236148298"/>
        </c:manualLayout>
      </c:layout>
      <c:overlay val="0"/>
      <c:spPr>
        <a:solidFill>
          <a:schemeClr val="bg1"/>
        </a:solidFill>
        <a:scene3d>
          <a:camera prst="orthographicFront"/>
          <a:lightRig rig="threePt" dir="t"/>
        </a:scene3d>
        <a:sp3d>
          <a:bevelT w="190500" h="38100"/>
        </a:sp3d>
      </c:spPr>
      <c:txPr>
        <a:bodyPr/>
        <a:lstStyle/>
        <a:p>
          <a:pPr>
            <a:defRPr sz="1200"/>
          </a:pPr>
          <a:endParaRPr lang="en-US"/>
        </a:p>
      </c:txPr>
    </c:legend>
    <c:plotVisOnly val="1"/>
    <c:dispBlanksAs val="gap"/>
    <c:showDLblsOverMax val="0"/>
  </c:chart>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58215705746014"/>
          <c:y val="0.0316195394604015"/>
          <c:w val="0.863535577996114"/>
          <c:h val="0.740373404741411"/>
        </c:manualLayout>
      </c:layout>
      <c:barChart>
        <c:barDir val="col"/>
        <c:grouping val="clustered"/>
        <c:varyColors val="0"/>
        <c:ser>
          <c:idx val="0"/>
          <c:order val="0"/>
          <c:tx>
            <c:strRef>
              <c:f>'FPGA Assertion Languages'!$B$2</c:f>
              <c:strCache>
                <c:ptCount val="1"/>
                <c:pt idx="0">
                  <c:v>2012</c:v>
                </c:pt>
              </c:strCache>
            </c:strRef>
          </c:tx>
          <c:spPr>
            <a:solidFill>
              <a:srgbClr val="CC99FF"/>
            </a:solidFill>
            <a:scene3d>
              <a:camera prst="orthographicFront"/>
              <a:lightRig rig="balanced" dir="t">
                <a:rot lat="0" lon="0" rev="8700000"/>
              </a:lightRig>
            </a:scene3d>
            <a:sp3d>
              <a:bevelT w="190500" h="38100"/>
            </a:sp3d>
          </c:spPr>
          <c:invertIfNegative val="0"/>
          <c:cat>
            <c:strRef>
              <c:f>'FPGA Assertion Languages'!$C$1:$F$1</c:f>
              <c:strCache>
                <c:ptCount val="4"/>
                <c:pt idx="0">
                  <c:v>Accellera Open Verification Library (OVL)</c:v>
                </c:pt>
                <c:pt idx="1">
                  <c:v>SystemVerilog Assertions (SVA)</c:v>
                </c:pt>
                <c:pt idx="2">
                  <c:v>PSL</c:v>
                </c:pt>
                <c:pt idx="3">
                  <c:v>Other</c:v>
                </c:pt>
              </c:strCache>
            </c:strRef>
          </c:cat>
          <c:val>
            <c:numRef>
              <c:f>'FPGA Assertion Languages'!$C$2:$F$2</c:f>
              <c:numCache>
                <c:formatCode>0%</c:formatCode>
                <c:ptCount val="4"/>
                <c:pt idx="0">
                  <c:v>0.109</c:v>
                </c:pt>
                <c:pt idx="1">
                  <c:v>0.311</c:v>
                </c:pt>
                <c:pt idx="2">
                  <c:v>0.074</c:v>
                </c:pt>
                <c:pt idx="3">
                  <c:v>0.146</c:v>
                </c:pt>
              </c:numCache>
            </c:numRef>
          </c:val>
        </c:ser>
        <c:ser>
          <c:idx val="2"/>
          <c:order val="1"/>
          <c:tx>
            <c:strRef>
              <c:f>'FPGA Assertion Languages'!$B$3</c:f>
              <c:strCache>
                <c:ptCount val="1"/>
                <c:pt idx="0">
                  <c:v>2014</c:v>
                </c:pt>
              </c:strCache>
            </c:strRef>
          </c:tx>
          <c:spPr>
            <a:solidFill>
              <a:schemeClr val="accent2">
                <a:lumMod val="20000"/>
                <a:lumOff val="80000"/>
              </a:schemeClr>
            </a:solidFill>
            <a:scene3d>
              <a:camera prst="orthographicFront"/>
              <a:lightRig rig="balanced" dir="t">
                <a:rot lat="0" lon="0" rev="8700000"/>
              </a:lightRig>
            </a:scene3d>
            <a:sp3d>
              <a:bevelT w="190500" h="38100"/>
            </a:sp3d>
          </c:spPr>
          <c:invertIfNegative val="0"/>
          <c:cat>
            <c:strRef>
              <c:f>'FPGA Assertion Languages'!$C$1:$F$1</c:f>
              <c:strCache>
                <c:ptCount val="4"/>
                <c:pt idx="0">
                  <c:v>Accellera Open Verification Library (OVL)</c:v>
                </c:pt>
                <c:pt idx="1">
                  <c:v>SystemVerilog Assertions (SVA)</c:v>
                </c:pt>
                <c:pt idx="2">
                  <c:v>PSL</c:v>
                </c:pt>
                <c:pt idx="3">
                  <c:v>Other</c:v>
                </c:pt>
              </c:strCache>
            </c:strRef>
          </c:cat>
          <c:val>
            <c:numRef>
              <c:f>'FPGA Assertion Languages'!$C$3:$F$3</c:f>
              <c:numCache>
                <c:formatCode>0%</c:formatCode>
                <c:ptCount val="4"/>
                <c:pt idx="0">
                  <c:v>0.109</c:v>
                </c:pt>
                <c:pt idx="1">
                  <c:v>0.407</c:v>
                </c:pt>
                <c:pt idx="2">
                  <c:v>0.067</c:v>
                </c:pt>
                <c:pt idx="3">
                  <c:v>0.091</c:v>
                </c:pt>
              </c:numCache>
            </c:numRef>
          </c:val>
        </c:ser>
        <c:ser>
          <c:idx val="3"/>
          <c:order val="2"/>
          <c:tx>
            <c:strRef>
              <c:f>'FPGA Assertion Languages'!$B$4</c:f>
              <c:strCache>
                <c:ptCount val="1"/>
                <c:pt idx="0">
                  <c:v>2016</c:v>
                </c:pt>
              </c:strCache>
            </c:strRef>
          </c:tx>
          <c:spPr>
            <a:solidFill>
              <a:srgbClr val="C00000"/>
            </a:solidFill>
            <a:scene3d>
              <a:camera prst="orthographicFront"/>
              <a:lightRig rig="balanced" dir="t">
                <a:rot lat="0" lon="0" rev="8700000"/>
              </a:lightRig>
            </a:scene3d>
            <a:sp3d>
              <a:bevelT w="190500" h="38100"/>
            </a:sp3d>
          </c:spPr>
          <c:invertIfNegative val="0"/>
          <c:cat>
            <c:strRef>
              <c:f>'FPGA Assertion Languages'!$C$1:$F$1</c:f>
              <c:strCache>
                <c:ptCount val="4"/>
                <c:pt idx="0">
                  <c:v>Accellera Open Verification Library (OVL)</c:v>
                </c:pt>
                <c:pt idx="1">
                  <c:v>SystemVerilog Assertions (SVA)</c:v>
                </c:pt>
                <c:pt idx="2">
                  <c:v>PSL</c:v>
                </c:pt>
                <c:pt idx="3">
                  <c:v>Other</c:v>
                </c:pt>
              </c:strCache>
            </c:strRef>
          </c:cat>
          <c:val>
            <c:numRef>
              <c:f>'FPGA Assertion Languages'!$C$4:$F$4</c:f>
              <c:numCache>
                <c:formatCode>0%</c:formatCode>
                <c:ptCount val="4"/>
                <c:pt idx="0">
                  <c:v>0.103</c:v>
                </c:pt>
                <c:pt idx="1">
                  <c:v>0.461</c:v>
                </c:pt>
                <c:pt idx="2">
                  <c:v>0.103</c:v>
                </c:pt>
                <c:pt idx="3">
                  <c:v>0.052</c:v>
                </c:pt>
              </c:numCache>
            </c:numRef>
          </c:val>
        </c:ser>
        <c:ser>
          <c:idx val="1"/>
          <c:order val="3"/>
          <c:tx>
            <c:strRef>
              <c:f>'FPGA Assertion Languages'!$B$5</c:f>
              <c:strCache>
                <c:ptCount val="1"/>
                <c:pt idx="0">
                  <c:v>Next Year</c:v>
                </c:pt>
              </c:strCache>
            </c:strRef>
          </c:tx>
          <c:spPr>
            <a:solidFill>
              <a:srgbClr val="7030A0"/>
            </a:solidFill>
            <a:scene3d>
              <a:camera prst="orthographicFront"/>
              <a:lightRig rig="threePt" dir="t"/>
            </a:scene3d>
            <a:sp3d>
              <a:bevelT w="190500" h="38100"/>
            </a:sp3d>
          </c:spPr>
          <c:invertIfNegative val="0"/>
          <c:cat>
            <c:strRef>
              <c:f>'FPGA Assertion Languages'!$C$1:$F$1</c:f>
              <c:strCache>
                <c:ptCount val="4"/>
                <c:pt idx="0">
                  <c:v>Accellera Open Verification Library (OVL)</c:v>
                </c:pt>
                <c:pt idx="1">
                  <c:v>SystemVerilog Assertions (SVA)</c:v>
                </c:pt>
                <c:pt idx="2">
                  <c:v>PSL</c:v>
                </c:pt>
                <c:pt idx="3">
                  <c:v>Other</c:v>
                </c:pt>
              </c:strCache>
            </c:strRef>
          </c:cat>
          <c:val>
            <c:numRef>
              <c:f>'FPGA Assertion Languages'!$C$5:$F$5</c:f>
              <c:numCache>
                <c:formatCode>0%</c:formatCode>
                <c:ptCount val="4"/>
                <c:pt idx="0">
                  <c:v>0.13</c:v>
                </c:pt>
                <c:pt idx="1">
                  <c:v>0.478</c:v>
                </c:pt>
                <c:pt idx="2">
                  <c:v>0.122</c:v>
                </c:pt>
                <c:pt idx="3">
                  <c:v>0.026</c:v>
                </c:pt>
              </c:numCache>
            </c:numRef>
          </c:val>
        </c:ser>
        <c:dLbls>
          <c:showLegendKey val="0"/>
          <c:showVal val="0"/>
          <c:showCatName val="0"/>
          <c:showSerName val="0"/>
          <c:showPercent val="0"/>
          <c:showBubbleSize val="0"/>
        </c:dLbls>
        <c:gapWidth val="86"/>
        <c:axId val="-2086360168"/>
        <c:axId val="-2086354408"/>
      </c:barChart>
      <c:catAx>
        <c:axId val="-2086360168"/>
        <c:scaling>
          <c:orientation val="minMax"/>
        </c:scaling>
        <c:delete val="0"/>
        <c:axPos val="b"/>
        <c:title>
          <c:tx>
            <c:rich>
              <a:bodyPr/>
              <a:lstStyle/>
              <a:p>
                <a:pPr>
                  <a:defRPr sz="1400"/>
                </a:pPr>
                <a:r>
                  <a:rPr lang="en-US" sz="1400" dirty="0" smtClean="0"/>
                  <a:t>FPGA Assertion </a:t>
                </a:r>
                <a:r>
                  <a:rPr lang="en-US" sz="1400" dirty="0"/>
                  <a:t>Languages and Libraries</a:t>
                </a:r>
              </a:p>
            </c:rich>
          </c:tx>
          <c:layout>
            <c:manualLayout>
              <c:xMode val="edge"/>
              <c:yMode val="edge"/>
              <c:x val="0.35957912085125"/>
              <c:y val="0.945775978407557"/>
            </c:manualLayout>
          </c:layout>
          <c:overlay val="0"/>
        </c:title>
        <c:majorTickMark val="out"/>
        <c:minorTickMark val="none"/>
        <c:tickLblPos val="nextTo"/>
        <c:txPr>
          <a:bodyPr/>
          <a:lstStyle/>
          <a:p>
            <a:pPr>
              <a:defRPr sz="1400" b="1"/>
            </a:pPr>
            <a:endParaRPr lang="en-US"/>
          </a:p>
        </c:txPr>
        <c:crossAx val="-2086354408"/>
        <c:crosses val="autoZero"/>
        <c:auto val="1"/>
        <c:lblAlgn val="ctr"/>
        <c:lblOffset val="100"/>
        <c:noMultiLvlLbl val="0"/>
      </c:catAx>
      <c:valAx>
        <c:axId val="-2086354408"/>
        <c:scaling>
          <c:orientation val="minMax"/>
        </c:scaling>
        <c:delete val="0"/>
        <c:axPos val="l"/>
        <c:majorGridlines>
          <c:spPr>
            <a:ln>
              <a:solidFill>
                <a:schemeClr val="bg1">
                  <a:lumMod val="75000"/>
                </a:schemeClr>
              </a:solidFill>
            </a:ln>
          </c:spPr>
        </c:majorGridlines>
        <c:title>
          <c:tx>
            <c:rich>
              <a:bodyPr rot="-5400000" vert="horz"/>
              <a:lstStyle/>
              <a:p>
                <a:pPr>
                  <a:defRPr sz="1400"/>
                </a:pPr>
                <a:r>
                  <a:rPr lang="en-US" sz="1400" dirty="0"/>
                  <a:t>Design Projects</a:t>
                </a:r>
              </a:p>
            </c:rich>
          </c:tx>
          <c:layout>
            <c:manualLayout>
              <c:xMode val="edge"/>
              <c:yMode val="edge"/>
              <c:x val="0.00277975389703019"/>
              <c:y val="0.269894666933913"/>
            </c:manualLayout>
          </c:layout>
          <c:overlay val="0"/>
        </c:title>
        <c:numFmt formatCode="0%" sourceLinked="1"/>
        <c:majorTickMark val="out"/>
        <c:minorTickMark val="none"/>
        <c:tickLblPos val="nextTo"/>
        <c:spPr>
          <a:ln>
            <a:noFill/>
          </a:ln>
        </c:spPr>
        <c:txPr>
          <a:bodyPr/>
          <a:lstStyle/>
          <a:p>
            <a:pPr>
              <a:defRPr sz="1100" b="0"/>
            </a:pPr>
            <a:endParaRPr lang="en-US"/>
          </a:p>
        </c:txPr>
        <c:crossAx val="-2086360168"/>
        <c:crosses val="autoZero"/>
        <c:crossBetween val="between"/>
      </c:valAx>
    </c:plotArea>
    <c:legend>
      <c:legendPos val="r"/>
      <c:layout>
        <c:manualLayout>
          <c:xMode val="edge"/>
          <c:yMode val="edge"/>
          <c:x val="0.819460976181381"/>
          <c:y val="0.0762291859266579"/>
          <c:w val="0.151730434573998"/>
          <c:h val="0.22894236148298"/>
        </c:manualLayout>
      </c:layout>
      <c:overlay val="0"/>
      <c:spPr>
        <a:solidFill>
          <a:schemeClr val="bg1"/>
        </a:solidFill>
        <a:scene3d>
          <a:camera prst="orthographicFront"/>
          <a:lightRig rig="threePt" dir="t"/>
        </a:scene3d>
        <a:sp3d>
          <a:bevelT w="190500" h="38100"/>
        </a:sp3d>
      </c:spPr>
      <c:txPr>
        <a:bodyPr/>
        <a:lstStyle/>
        <a:p>
          <a:pPr>
            <a:defRPr sz="1200"/>
          </a:pPr>
          <a:endParaRPr lang="en-US"/>
        </a:p>
      </c:txPr>
    </c:legend>
    <c:plotVisOnly val="1"/>
    <c:dispBlanksAs val="gap"/>
    <c:showDLblsOverMax val="0"/>
  </c:chart>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17817233968077"/>
          <c:y val="0.0328011761885523"/>
          <c:w val="0.870730796138036"/>
          <c:h val="0.822355529761602"/>
        </c:manualLayout>
      </c:layout>
      <c:lineChart>
        <c:grouping val="standard"/>
        <c:varyColors val="0"/>
        <c:ser>
          <c:idx val="2"/>
          <c:order val="0"/>
          <c:tx>
            <c:strRef>
              <c:f>'ASIC-IC Clocking'!$C$12</c:f>
              <c:strCache>
                <c:ptCount val="1"/>
                <c:pt idx="0">
                  <c:v>2012</c:v>
                </c:pt>
              </c:strCache>
            </c:strRef>
          </c:tx>
          <c:spPr>
            <a:ln w="57150">
              <a:solidFill>
                <a:schemeClr val="accent1">
                  <a:lumMod val="60000"/>
                  <a:lumOff val="40000"/>
                </a:schemeClr>
              </a:solidFill>
            </a:ln>
          </c:spPr>
          <c:marker>
            <c:symbol val="none"/>
          </c:marker>
          <c:cat>
            <c:strRef>
              <c:f>'ASIC-IC Clocking'!$D$9:$K$9</c:f>
              <c:strCache>
                <c:ptCount val="8"/>
                <c:pt idx="0">
                  <c:v>1</c:v>
                </c:pt>
                <c:pt idx="1">
                  <c:v>2</c:v>
                </c:pt>
                <c:pt idx="2">
                  <c:v>3--4</c:v>
                </c:pt>
                <c:pt idx="3">
                  <c:v>5--10</c:v>
                </c:pt>
                <c:pt idx="4">
                  <c:v>11--20</c:v>
                </c:pt>
                <c:pt idx="5">
                  <c:v>21--30</c:v>
                </c:pt>
                <c:pt idx="6">
                  <c:v>31--50</c:v>
                </c:pt>
                <c:pt idx="7">
                  <c:v>&gt;50</c:v>
                </c:pt>
              </c:strCache>
            </c:strRef>
          </c:cat>
          <c:val>
            <c:numRef>
              <c:f>'ASIC-IC Clocking'!$D$12:$K$12</c:f>
              <c:numCache>
                <c:formatCode>0%</c:formatCode>
                <c:ptCount val="8"/>
                <c:pt idx="0">
                  <c:v>0.0741935483870968</c:v>
                </c:pt>
                <c:pt idx="1">
                  <c:v>0.164516129032258</c:v>
                </c:pt>
                <c:pt idx="2">
                  <c:v>0.309677419354839</c:v>
                </c:pt>
                <c:pt idx="3">
                  <c:v>0.264516129032258</c:v>
                </c:pt>
                <c:pt idx="4">
                  <c:v>0.106451612903226</c:v>
                </c:pt>
                <c:pt idx="5">
                  <c:v>0.0258064516129032</c:v>
                </c:pt>
                <c:pt idx="6">
                  <c:v>0.0258064516129032</c:v>
                </c:pt>
                <c:pt idx="7">
                  <c:v>0.0290322580645161</c:v>
                </c:pt>
              </c:numCache>
            </c:numRef>
          </c:val>
          <c:smooth val="0"/>
        </c:ser>
        <c:ser>
          <c:idx val="3"/>
          <c:order val="1"/>
          <c:tx>
            <c:strRef>
              <c:f>'ASIC-IC Clocking'!$C$13</c:f>
              <c:strCache>
                <c:ptCount val="1"/>
                <c:pt idx="0">
                  <c:v>2014</c:v>
                </c:pt>
              </c:strCache>
            </c:strRef>
          </c:tx>
          <c:spPr>
            <a:ln w="57150">
              <a:solidFill>
                <a:srgbClr val="00FF00"/>
              </a:solidFill>
            </a:ln>
          </c:spPr>
          <c:marker>
            <c:symbol val="none"/>
          </c:marker>
          <c:cat>
            <c:strRef>
              <c:f>'ASIC-IC Clocking'!$D$9:$K$9</c:f>
              <c:strCache>
                <c:ptCount val="8"/>
                <c:pt idx="0">
                  <c:v>1</c:v>
                </c:pt>
                <c:pt idx="1">
                  <c:v>2</c:v>
                </c:pt>
                <c:pt idx="2">
                  <c:v>3--4</c:v>
                </c:pt>
                <c:pt idx="3">
                  <c:v>5--10</c:v>
                </c:pt>
                <c:pt idx="4">
                  <c:v>11--20</c:v>
                </c:pt>
                <c:pt idx="5">
                  <c:v>21--30</c:v>
                </c:pt>
                <c:pt idx="6">
                  <c:v>31--50</c:v>
                </c:pt>
                <c:pt idx="7">
                  <c:v>&gt;50</c:v>
                </c:pt>
              </c:strCache>
            </c:strRef>
          </c:cat>
          <c:val>
            <c:numRef>
              <c:f>'ASIC-IC Clocking'!$D$13:$K$13</c:f>
              <c:numCache>
                <c:formatCode>0%</c:formatCode>
                <c:ptCount val="8"/>
                <c:pt idx="0">
                  <c:v>0.065</c:v>
                </c:pt>
                <c:pt idx="1">
                  <c:v>0.143</c:v>
                </c:pt>
                <c:pt idx="2">
                  <c:v>0.332</c:v>
                </c:pt>
                <c:pt idx="3">
                  <c:v>0.26</c:v>
                </c:pt>
                <c:pt idx="4">
                  <c:v>0.109</c:v>
                </c:pt>
                <c:pt idx="5">
                  <c:v>0.041</c:v>
                </c:pt>
                <c:pt idx="6">
                  <c:v>0.026</c:v>
                </c:pt>
                <c:pt idx="7">
                  <c:v>0.026</c:v>
                </c:pt>
              </c:numCache>
            </c:numRef>
          </c:val>
          <c:smooth val="0"/>
        </c:ser>
        <c:ser>
          <c:idx val="4"/>
          <c:order val="2"/>
          <c:tx>
            <c:strRef>
              <c:f>'ASIC-IC Clocking'!$C$14</c:f>
              <c:strCache>
                <c:ptCount val="1"/>
                <c:pt idx="0">
                  <c:v>2016</c:v>
                </c:pt>
              </c:strCache>
            </c:strRef>
          </c:tx>
          <c:spPr>
            <a:ln w="57150">
              <a:solidFill>
                <a:srgbClr val="002060"/>
              </a:solidFill>
            </a:ln>
          </c:spPr>
          <c:marker>
            <c:symbol val="none"/>
          </c:marker>
          <c:cat>
            <c:strRef>
              <c:f>'ASIC-IC Clocking'!$D$9:$K$9</c:f>
              <c:strCache>
                <c:ptCount val="8"/>
                <c:pt idx="0">
                  <c:v>1</c:v>
                </c:pt>
                <c:pt idx="1">
                  <c:v>2</c:v>
                </c:pt>
                <c:pt idx="2">
                  <c:v>3--4</c:v>
                </c:pt>
                <c:pt idx="3">
                  <c:v>5--10</c:v>
                </c:pt>
                <c:pt idx="4">
                  <c:v>11--20</c:v>
                </c:pt>
                <c:pt idx="5">
                  <c:v>21--30</c:v>
                </c:pt>
                <c:pt idx="6">
                  <c:v>31--50</c:v>
                </c:pt>
                <c:pt idx="7">
                  <c:v>&gt;50</c:v>
                </c:pt>
              </c:strCache>
            </c:strRef>
          </c:cat>
          <c:val>
            <c:numRef>
              <c:f>'ASIC-IC Clocking'!$D$14:$K$14</c:f>
              <c:numCache>
                <c:formatCode>0%</c:formatCode>
                <c:ptCount val="8"/>
                <c:pt idx="0">
                  <c:v>0.088</c:v>
                </c:pt>
                <c:pt idx="1">
                  <c:v>0.155</c:v>
                </c:pt>
                <c:pt idx="2">
                  <c:v>0.306</c:v>
                </c:pt>
                <c:pt idx="3">
                  <c:v>0.227</c:v>
                </c:pt>
                <c:pt idx="4">
                  <c:v>0.104</c:v>
                </c:pt>
                <c:pt idx="5">
                  <c:v>0.038</c:v>
                </c:pt>
                <c:pt idx="6">
                  <c:v>0.041</c:v>
                </c:pt>
                <c:pt idx="7">
                  <c:v>0.041</c:v>
                </c:pt>
              </c:numCache>
            </c:numRef>
          </c:val>
          <c:smooth val="0"/>
        </c:ser>
        <c:dLbls>
          <c:showLegendKey val="0"/>
          <c:showVal val="0"/>
          <c:showCatName val="0"/>
          <c:showSerName val="0"/>
          <c:showPercent val="0"/>
          <c:showBubbleSize val="0"/>
        </c:dLbls>
        <c:marker val="1"/>
        <c:smooth val="0"/>
        <c:axId val="-2086716696"/>
        <c:axId val="-2086711112"/>
      </c:lineChart>
      <c:catAx>
        <c:axId val="-2086716696"/>
        <c:scaling>
          <c:orientation val="minMax"/>
        </c:scaling>
        <c:delete val="0"/>
        <c:axPos val="b"/>
        <c:title>
          <c:tx>
            <c:rich>
              <a:bodyPr/>
              <a:lstStyle/>
              <a:p>
                <a:pPr>
                  <a:defRPr sz="1400"/>
                </a:pPr>
                <a:r>
                  <a:rPr lang="en-US" sz="1400" dirty="0"/>
                  <a:t>ASIC/IC Number of Independent Clock Domains</a:t>
                </a:r>
              </a:p>
            </c:rich>
          </c:tx>
          <c:layout/>
          <c:overlay val="0"/>
        </c:title>
        <c:majorTickMark val="out"/>
        <c:minorTickMark val="none"/>
        <c:tickLblPos val="nextTo"/>
        <c:txPr>
          <a:bodyPr/>
          <a:lstStyle/>
          <a:p>
            <a:pPr>
              <a:defRPr sz="1400" b="1"/>
            </a:pPr>
            <a:endParaRPr lang="en-US"/>
          </a:p>
        </c:txPr>
        <c:crossAx val="-2086711112"/>
        <c:crosses val="autoZero"/>
        <c:auto val="1"/>
        <c:lblAlgn val="ctr"/>
        <c:lblOffset val="100"/>
        <c:noMultiLvlLbl val="0"/>
      </c:catAx>
      <c:valAx>
        <c:axId val="-2086711112"/>
        <c:scaling>
          <c:orientation val="minMax"/>
        </c:scaling>
        <c:delete val="0"/>
        <c:axPos val="l"/>
        <c:majorGridlines>
          <c:spPr>
            <a:ln>
              <a:solidFill>
                <a:schemeClr val="bg1">
                  <a:lumMod val="75000"/>
                </a:schemeClr>
              </a:solidFill>
            </a:ln>
          </c:spPr>
        </c:majorGridlines>
        <c:title>
          <c:tx>
            <c:rich>
              <a:bodyPr rot="-5400000" vert="horz"/>
              <a:lstStyle/>
              <a:p>
                <a:pPr>
                  <a:defRPr sz="1400"/>
                </a:pPr>
                <a:r>
                  <a:rPr lang="en-US" sz="1400" dirty="0"/>
                  <a:t>Design Projects</a:t>
                </a:r>
              </a:p>
            </c:rich>
          </c:tx>
          <c:layout>
            <c:manualLayout>
              <c:xMode val="edge"/>
              <c:yMode val="edge"/>
              <c:x val="0.000692355573150907"/>
              <c:y val="0.314685050242034"/>
            </c:manualLayout>
          </c:layout>
          <c:overlay val="0"/>
        </c:title>
        <c:numFmt formatCode="0%" sourceLinked="1"/>
        <c:majorTickMark val="out"/>
        <c:minorTickMark val="none"/>
        <c:tickLblPos val="nextTo"/>
        <c:spPr>
          <a:ln>
            <a:noFill/>
          </a:ln>
        </c:spPr>
        <c:txPr>
          <a:bodyPr/>
          <a:lstStyle/>
          <a:p>
            <a:pPr>
              <a:defRPr sz="1200" b="0"/>
            </a:pPr>
            <a:endParaRPr lang="en-US"/>
          </a:p>
        </c:txPr>
        <c:crossAx val="-2086716696"/>
        <c:crosses val="autoZero"/>
        <c:crossBetween val="between"/>
      </c:valAx>
    </c:plotArea>
    <c:legend>
      <c:legendPos val="r"/>
      <c:layout>
        <c:manualLayout>
          <c:xMode val="edge"/>
          <c:yMode val="edge"/>
          <c:x val="0.902396905302068"/>
          <c:y val="0.340300467893707"/>
          <c:w val="0.0795673267673888"/>
          <c:h val="0.124215647083405"/>
        </c:manualLayout>
      </c:layout>
      <c:overlay val="0"/>
      <c:spPr>
        <a:solidFill>
          <a:schemeClr val="bg1"/>
        </a:solidFill>
        <a:scene3d>
          <a:camera prst="orthographicFront"/>
          <a:lightRig rig="threePt" dir="t"/>
        </a:scene3d>
        <a:sp3d>
          <a:bevelT w="190500" h="38100"/>
        </a:sp3d>
      </c:spPr>
      <c:txPr>
        <a:bodyPr/>
        <a:lstStyle/>
        <a:p>
          <a:pPr>
            <a:defRPr sz="1200"/>
          </a:pPr>
          <a:endParaRPr lang="en-US"/>
        </a:p>
      </c:txPr>
    </c:legend>
    <c:plotVisOnly val="1"/>
    <c:dispBlanksAs val="gap"/>
    <c:showDLblsOverMax val="0"/>
  </c:chart>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Sheet3!$B$3</c:f>
              <c:strCache>
                <c:ptCount val="1"/>
                <c:pt idx="0">
                  <c:v>2016</c:v>
                </c:pt>
              </c:strCache>
            </c:strRef>
          </c:tx>
          <c:spPr>
            <a:scene3d>
              <a:camera prst="orthographicFront"/>
              <a:lightRig rig="threePt" dir="t"/>
            </a:scene3d>
            <a:sp3d>
              <a:bevelT w="190500" h="38100"/>
            </a:sp3d>
          </c:spPr>
          <c:invertIfNegative val="0"/>
          <c:dPt>
            <c:idx val="0"/>
            <c:invertIfNegative val="0"/>
            <c:bubble3D val="0"/>
            <c:spPr>
              <a:solidFill>
                <a:schemeClr val="accent1"/>
              </a:solidFill>
              <a:scene3d>
                <a:camera prst="orthographicFront"/>
                <a:lightRig rig="threePt" dir="t"/>
              </a:scene3d>
              <a:sp3d>
                <a:bevelT w="190500" h="38100"/>
              </a:sp3d>
            </c:spPr>
          </c:dPt>
          <c:dPt>
            <c:idx val="1"/>
            <c:invertIfNegative val="0"/>
            <c:bubble3D val="0"/>
            <c:spPr>
              <a:solidFill>
                <a:srgbClr val="00FF00"/>
              </a:solidFill>
              <a:scene3d>
                <a:camera prst="orthographicFront"/>
                <a:lightRig rig="threePt" dir="t"/>
              </a:scene3d>
              <a:sp3d>
                <a:bevelT w="190500" h="38100"/>
              </a:sp3d>
            </c:spPr>
          </c:dPt>
          <c:dPt>
            <c:idx val="2"/>
            <c:invertIfNegative val="0"/>
            <c:bubble3D val="0"/>
            <c:spPr>
              <a:solidFill>
                <a:srgbClr val="002060"/>
              </a:solidFill>
              <a:scene3d>
                <a:camera prst="orthographicFront"/>
                <a:lightRig rig="threePt" dir="t"/>
              </a:scene3d>
              <a:sp3d>
                <a:bevelT w="190500" h="38100"/>
              </a:sp3d>
            </c:spPr>
          </c:dPt>
          <c:dLbls>
            <c:dLbl>
              <c:idx val="0"/>
              <c:layout>
                <c:manualLayout>
                  <c:x val="-0.00146198830409357"/>
                  <c:y val="0.122448979591837"/>
                </c:manualLayout>
              </c:layout>
              <c:showLegendKey val="0"/>
              <c:showVal val="1"/>
              <c:showCatName val="0"/>
              <c:showSerName val="0"/>
              <c:showPercent val="0"/>
              <c:showBubbleSize val="0"/>
            </c:dLbl>
            <c:dLbl>
              <c:idx val="1"/>
              <c:layout>
                <c:manualLayout>
                  <c:x val="-0.00292397660818713"/>
                  <c:y val="0.105442176870748"/>
                </c:manualLayout>
              </c:layout>
              <c:showLegendKey val="0"/>
              <c:showVal val="1"/>
              <c:showCatName val="0"/>
              <c:showSerName val="0"/>
              <c:showPercent val="0"/>
              <c:showBubbleSize val="0"/>
            </c:dLbl>
            <c:dLbl>
              <c:idx val="2"/>
              <c:layout>
                <c:manualLayout>
                  <c:x val="0.010233918128655"/>
                  <c:y val="0.102040816326531"/>
                </c:manualLayout>
              </c:layout>
              <c:spPr/>
              <c:txPr>
                <a:bodyPr/>
                <a:lstStyle/>
                <a:p>
                  <a:pPr>
                    <a:defRPr sz="1600" b="1">
                      <a:solidFill>
                        <a:schemeClr val="bg1"/>
                      </a:solidFill>
                      <a:effectLst>
                        <a:outerShdw blurRad="38100" dist="38100" dir="2700000" algn="tl">
                          <a:srgbClr val="000000">
                            <a:alpha val="43137"/>
                          </a:srgbClr>
                        </a:outerShdw>
                      </a:effectLst>
                    </a:defRPr>
                  </a:pPr>
                  <a:endParaRPr lang="en-US"/>
                </a:p>
              </c:txPr>
              <c:showLegendKey val="0"/>
              <c:showVal val="1"/>
              <c:showCatName val="0"/>
              <c:showSerName val="0"/>
              <c:showPercent val="0"/>
              <c:showBubbleSize val="0"/>
            </c:dLbl>
            <c:txPr>
              <a:bodyPr/>
              <a:lstStyle/>
              <a:p>
                <a:pPr>
                  <a:defRPr sz="1600" b="1"/>
                </a:pPr>
                <a:endParaRPr lang="en-US"/>
              </a:p>
            </c:txPr>
            <c:showLegendKey val="0"/>
            <c:showVal val="1"/>
            <c:showCatName val="0"/>
            <c:showSerName val="0"/>
            <c:showPercent val="0"/>
            <c:showBubbleSize val="0"/>
            <c:showLeaderLines val="0"/>
          </c:dLbls>
          <c:cat>
            <c:strRef>
              <c:f>Sheet3!$C$2:$E$2</c:f>
              <c:strCache>
                <c:ptCount val="3"/>
                <c:pt idx="0">
                  <c:v>&lt; 5M </c:v>
                </c:pt>
                <c:pt idx="1">
                  <c:v>5M - 80M</c:v>
                </c:pt>
                <c:pt idx="2">
                  <c:v>&gt; 80M</c:v>
                </c:pt>
              </c:strCache>
            </c:strRef>
          </c:cat>
          <c:val>
            <c:numRef>
              <c:f>Sheet3!$C$3:$E$3</c:f>
              <c:numCache>
                <c:formatCode>General</c:formatCode>
                <c:ptCount val="3"/>
                <c:pt idx="0">
                  <c:v>4.59</c:v>
                </c:pt>
                <c:pt idx="1">
                  <c:v>9.86</c:v>
                </c:pt>
                <c:pt idx="2">
                  <c:v>15.56</c:v>
                </c:pt>
              </c:numCache>
            </c:numRef>
          </c:val>
        </c:ser>
        <c:dLbls>
          <c:showLegendKey val="0"/>
          <c:showVal val="0"/>
          <c:showCatName val="0"/>
          <c:showSerName val="0"/>
          <c:showPercent val="0"/>
          <c:showBubbleSize val="0"/>
        </c:dLbls>
        <c:gapWidth val="66"/>
        <c:axId val="-2086254216"/>
        <c:axId val="-2086248584"/>
      </c:barChart>
      <c:catAx>
        <c:axId val="-2086254216"/>
        <c:scaling>
          <c:orientation val="minMax"/>
        </c:scaling>
        <c:delete val="0"/>
        <c:axPos val="b"/>
        <c:title>
          <c:tx>
            <c:rich>
              <a:bodyPr/>
              <a:lstStyle/>
              <a:p>
                <a:pPr>
                  <a:defRPr sz="1600"/>
                </a:pPr>
                <a:r>
                  <a:rPr lang="en-US" sz="1600" dirty="0" smtClean="0"/>
                  <a:t>Gates</a:t>
                </a:r>
                <a:endParaRPr lang="en-US" sz="1600" dirty="0"/>
              </a:p>
            </c:rich>
          </c:tx>
          <c:layout>
            <c:manualLayout>
              <c:xMode val="edge"/>
              <c:yMode val="edge"/>
              <c:x val="0.520760233918129"/>
              <c:y val="0.927210884353742"/>
            </c:manualLayout>
          </c:layout>
          <c:overlay val="0"/>
        </c:title>
        <c:majorTickMark val="out"/>
        <c:minorTickMark val="none"/>
        <c:tickLblPos val="nextTo"/>
        <c:txPr>
          <a:bodyPr/>
          <a:lstStyle/>
          <a:p>
            <a:pPr>
              <a:defRPr sz="1400" b="1"/>
            </a:pPr>
            <a:endParaRPr lang="en-US"/>
          </a:p>
        </c:txPr>
        <c:crossAx val="-2086248584"/>
        <c:crosses val="autoZero"/>
        <c:auto val="1"/>
        <c:lblAlgn val="ctr"/>
        <c:lblOffset val="100"/>
        <c:noMultiLvlLbl val="0"/>
      </c:catAx>
      <c:valAx>
        <c:axId val="-2086248584"/>
        <c:scaling>
          <c:orientation val="minMax"/>
          <c:max val="16.1"/>
          <c:min val="0.0"/>
        </c:scaling>
        <c:delete val="0"/>
        <c:axPos val="l"/>
        <c:majorGridlines>
          <c:spPr>
            <a:ln>
              <a:solidFill>
                <a:schemeClr val="bg1">
                  <a:lumMod val="85000"/>
                </a:schemeClr>
              </a:solidFill>
            </a:ln>
          </c:spPr>
        </c:majorGridlines>
        <c:title>
          <c:tx>
            <c:rich>
              <a:bodyPr rot="-5400000" vert="horz"/>
              <a:lstStyle/>
              <a:p>
                <a:pPr>
                  <a:defRPr sz="1600"/>
                </a:pPr>
                <a:r>
                  <a:rPr lang="en-US" sz="1600" dirty="0" smtClean="0"/>
                  <a:t>Number of Clock</a:t>
                </a:r>
                <a:r>
                  <a:rPr lang="en-US" sz="1600" baseline="0" dirty="0" smtClean="0"/>
                  <a:t> Domains</a:t>
                </a:r>
                <a:endParaRPr lang="en-US" sz="1600" dirty="0"/>
              </a:p>
            </c:rich>
          </c:tx>
          <c:layout>
            <c:manualLayout>
              <c:xMode val="edge"/>
              <c:yMode val="edge"/>
              <c:x val="0.0"/>
              <c:y val="0.120152927312657"/>
            </c:manualLayout>
          </c:layout>
          <c:overlay val="0"/>
        </c:title>
        <c:numFmt formatCode="General" sourceLinked="1"/>
        <c:majorTickMark val="out"/>
        <c:minorTickMark val="none"/>
        <c:tickLblPos val="nextTo"/>
        <c:spPr>
          <a:ln>
            <a:noFill/>
          </a:ln>
        </c:spPr>
        <c:txPr>
          <a:bodyPr/>
          <a:lstStyle/>
          <a:p>
            <a:pPr>
              <a:defRPr sz="1400"/>
            </a:pPr>
            <a:endParaRPr lang="en-US"/>
          </a:p>
        </c:txPr>
        <c:crossAx val="-2086254216"/>
        <c:crosses val="autoZero"/>
        <c:crossBetween val="between"/>
        <c:majorUnit val="4.0"/>
        <c:minorUnit val="0.4"/>
      </c:valAx>
    </c:plotArea>
    <c:plotVisOnly val="1"/>
    <c:dispBlanksAs val="gap"/>
    <c:showDLblsOverMax val="0"/>
  </c:chart>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51034934310429"/>
          <c:y val="0.0299057832722571"/>
          <c:w val="0.877759098096703"/>
          <c:h val="0.813362138627671"/>
        </c:manualLayout>
      </c:layout>
      <c:lineChart>
        <c:grouping val="standard"/>
        <c:varyColors val="0"/>
        <c:ser>
          <c:idx val="0"/>
          <c:order val="0"/>
          <c:tx>
            <c:strRef>
              <c:f>'FPGA Clocking'!$B$16</c:f>
              <c:strCache>
                <c:ptCount val="1"/>
                <c:pt idx="0">
                  <c:v>2012</c:v>
                </c:pt>
              </c:strCache>
            </c:strRef>
          </c:tx>
          <c:spPr>
            <a:ln w="57150">
              <a:solidFill>
                <a:srgbClr val="CC99FF"/>
              </a:solidFill>
            </a:ln>
          </c:spPr>
          <c:marker>
            <c:symbol val="none"/>
          </c:marker>
          <c:cat>
            <c:strRef>
              <c:f>'FPGA Clocking'!$C$15:$J$15</c:f>
              <c:strCache>
                <c:ptCount val="8"/>
                <c:pt idx="0">
                  <c:v>1</c:v>
                </c:pt>
                <c:pt idx="1">
                  <c:v>2</c:v>
                </c:pt>
                <c:pt idx="2">
                  <c:v>3--4</c:v>
                </c:pt>
                <c:pt idx="3">
                  <c:v>5--10</c:v>
                </c:pt>
                <c:pt idx="4">
                  <c:v>11--20</c:v>
                </c:pt>
                <c:pt idx="5">
                  <c:v>21--30</c:v>
                </c:pt>
                <c:pt idx="6">
                  <c:v>31--50</c:v>
                </c:pt>
                <c:pt idx="7">
                  <c:v>&gt;50</c:v>
                </c:pt>
              </c:strCache>
            </c:strRef>
          </c:cat>
          <c:val>
            <c:numRef>
              <c:f>'FPGA Clocking'!$C$16:$J$16</c:f>
              <c:numCache>
                <c:formatCode>0%</c:formatCode>
                <c:ptCount val="8"/>
                <c:pt idx="0">
                  <c:v>0.126984126984127</c:v>
                </c:pt>
                <c:pt idx="1">
                  <c:v>0.182539682539683</c:v>
                </c:pt>
                <c:pt idx="2">
                  <c:v>0.386243386243386</c:v>
                </c:pt>
                <c:pt idx="3">
                  <c:v>0.224867724867725</c:v>
                </c:pt>
                <c:pt idx="4">
                  <c:v>0.0608465608465608</c:v>
                </c:pt>
                <c:pt idx="5">
                  <c:v>0.00793650793650794</c:v>
                </c:pt>
                <c:pt idx="6">
                  <c:v>0.00264550264550265</c:v>
                </c:pt>
                <c:pt idx="7">
                  <c:v>0.00793650793650794</c:v>
                </c:pt>
              </c:numCache>
            </c:numRef>
          </c:val>
          <c:smooth val="0"/>
        </c:ser>
        <c:ser>
          <c:idx val="1"/>
          <c:order val="1"/>
          <c:tx>
            <c:strRef>
              <c:f>'FPGA Clocking'!$B$17</c:f>
              <c:strCache>
                <c:ptCount val="1"/>
                <c:pt idx="0">
                  <c:v>2014</c:v>
                </c:pt>
              </c:strCache>
            </c:strRef>
          </c:tx>
          <c:spPr>
            <a:ln w="57150">
              <a:solidFill>
                <a:schemeClr val="accent2">
                  <a:lumMod val="20000"/>
                  <a:lumOff val="80000"/>
                </a:schemeClr>
              </a:solidFill>
            </a:ln>
          </c:spPr>
          <c:marker>
            <c:symbol val="none"/>
          </c:marker>
          <c:cat>
            <c:strRef>
              <c:f>'FPGA Clocking'!$C$15:$J$15</c:f>
              <c:strCache>
                <c:ptCount val="8"/>
                <c:pt idx="0">
                  <c:v>1</c:v>
                </c:pt>
                <c:pt idx="1">
                  <c:v>2</c:v>
                </c:pt>
                <c:pt idx="2">
                  <c:v>3--4</c:v>
                </c:pt>
                <c:pt idx="3">
                  <c:v>5--10</c:v>
                </c:pt>
                <c:pt idx="4">
                  <c:v>11--20</c:v>
                </c:pt>
                <c:pt idx="5">
                  <c:v>21--30</c:v>
                </c:pt>
                <c:pt idx="6">
                  <c:v>31--50</c:v>
                </c:pt>
                <c:pt idx="7">
                  <c:v>&gt;50</c:v>
                </c:pt>
              </c:strCache>
            </c:strRef>
          </c:cat>
          <c:val>
            <c:numRef>
              <c:f>'FPGA Clocking'!$C$17:$J$17</c:f>
              <c:numCache>
                <c:formatCode>0%</c:formatCode>
                <c:ptCount val="8"/>
                <c:pt idx="0">
                  <c:v>0.089</c:v>
                </c:pt>
                <c:pt idx="1">
                  <c:v>0.19</c:v>
                </c:pt>
                <c:pt idx="2">
                  <c:v>0.402</c:v>
                </c:pt>
                <c:pt idx="3">
                  <c:v>0.248</c:v>
                </c:pt>
                <c:pt idx="4">
                  <c:v>0.039</c:v>
                </c:pt>
                <c:pt idx="5">
                  <c:v>0.019</c:v>
                </c:pt>
                <c:pt idx="6">
                  <c:v>0.008</c:v>
                </c:pt>
                <c:pt idx="7">
                  <c:v>0.005</c:v>
                </c:pt>
              </c:numCache>
            </c:numRef>
          </c:val>
          <c:smooth val="0"/>
        </c:ser>
        <c:ser>
          <c:idx val="2"/>
          <c:order val="2"/>
          <c:tx>
            <c:strRef>
              <c:f>'FPGA Clocking'!$B$18</c:f>
              <c:strCache>
                <c:ptCount val="1"/>
                <c:pt idx="0">
                  <c:v>2016</c:v>
                </c:pt>
              </c:strCache>
            </c:strRef>
          </c:tx>
          <c:spPr>
            <a:ln w="57150">
              <a:solidFill>
                <a:srgbClr val="C00000"/>
              </a:solidFill>
            </a:ln>
          </c:spPr>
          <c:marker>
            <c:symbol val="none"/>
          </c:marker>
          <c:cat>
            <c:strRef>
              <c:f>'FPGA Clocking'!$C$15:$J$15</c:f>
              <c:strCache>
                <c:ptCount val="8"/>
                <c:pt idx="0">
                  <c:v>1</c:v>
                </c:pt>
                <c:pt idx="1">
                  <c:v>2</c:v>
                </c:pt>
                <c:pt idx="2">
                  <c:v>3--4</c:v>
                </c:pt>
                <c:pt idx="3">
                  <c:v>5--10</c:v>
                </c:pt>
                <c:pt idx="4">
                  <c:v>11--20</c:v>
                </c:pt>
                <c:pt idx="5">
                  <c:v>21--30</c:v>
                </c:pt>
                <c:pt idx="6">
                  <c:v>31--50</c:v>
                </c:pt>
                <c:pt idx="7">
                  <c:v>&gt;50</c:v>
                </c:pt>
              </c:strCache>
            </c:strRef>
          </c:cat>
          <c:val>
            <c:numRef>
              <c:f>'FPGA Clocking'!$C$18:$J$18</c:f>
              <c:numCache>
                <c:formatCode>0%</c:formatCode>
                <c:ptCount val="8"/>
                <c:pt idx="0">
                  <c:v>0.07</c:v>
                </c:pt>
                <c:pt idx="1">
                  <c:v>0.233</c:v>
                </c:pt>
                <c:pt idx="2">
                  <c:v>0.43</c:v>
                </c:pt>
                <c:pt idx="3">
                  <c:v>0.219</c:v>
                </c:pt>
                <c:pt idx="4">
                  <c:v>0.026</c:v>
                </c:pt>
                <c:pt idx="5">
                  <c:v>0.011</c:v>
                </c:pt>
                <c:pt idx="6">
                  <c:v>0.004</c:v>
                </c:pt>
                <c:pt idx="7">
                  <c:v>0.007</c:v>
                </c:pt>
              </c:numCache>
            </c:numRef>
          </c:val>
          <c:smooth val="0"/>
        </c:ser>
        <c:dLbls>
          <c:showLegendKey val="0"/>
          <c:showVal val="0"/>
          <c:showCatName val="0"/>
          <c:showSerName val="0"/>
          <c:showPercent val="0"/>
          <c:showBubbleSize val="0"/>
        </c:dLbls>
        <c:marker val="1"/>
        <c:smooth val="0"/>
        <c:axId val="-2086164504"/>
        <c:axId val="-2086158936"/>
      </c:lineChart>
      <c:catAx>
        <c:axId val="-2086164504"/>
        <c:scaling>
          <c:orientation val="minMax"/>
        </c:scaling>
        <c:delete val="0"/>
        <c:axPos val="b"/>
        <c:title>
          <c:tx>
            <c:rich>
              <a:bodyPr/>
              <a:lstStyle/>
              <a:p>
                <a:pPr>
                  <a:defRPr sz="1600"/>
                </a:pPr>
                <a:r>
                  <a:rPr lang="en-US" sz="1600" dirty="0"/>
                  <a:t>FPGA Number of Independent Clock Domains</a:t>
                </a:r>
              </a:p>
            </c:rich>
          </c:tx>
          <c:layout>
            <c:manualLayout>
              <c:xMode val="edge"/>
              <c:yMode val="edge"/>
              <c:x val="0.295138193589655"/>
              <c:y val="0.939313118441765"/>
            </c:manualLayout>
          </c:layout>
          <c:overlay val="0"/>
        </c:title>
        <c:majorTickMark val="out"/>
        <c:minorTickMark val="none"/>
        <c:tickLblPos val="nextTo"/>
        <c:txPr>
          <a:bodyPr/>
          <a:lstStyle/>
          <a:p>
            <a:pPr>
              <a:defRPr sz="1600" b="1"/>
            </a:pPr>
            <a:endParaRPr lang="en-US"/>
          </a:p>
        </c:txPr>
        <c:crossAx val="-2086158936"/>
        <c:crosses val="autoZero"/>
        <c:auto val="1"/>
        <c:lblAlgn val="ctr"/>
        <c:lblOffset val="100"/>
        <c:noMultiLvlLbl val="0"/>
      </c:catAx>
      <c:valAx>
        <c:axId val="-2086158936"/>
        <c:scaling>
          <c:orientation val="minMax"/>
          <c:max val="0.45"/>
          <c:min val="0.0"/>
        </c:scaling>
        <c:delete val="0"/>
        <c:axPos val="l"/>
        <c:majorGridlines>
          <c:spPr>
            <a:ln>
              <a:solidFill>
                <a:schemeClr val="bg1">
                  <a:lumMod val="75000"/>
                </a:schemeClr>
              </a:solidFill>
            </a:ln>
          </c:spPr>
        </c:majorGridlines>
        <c:title>
          <c:tx>
            <c:rich>
              <a:bodyPr rot="-5400000" vert="horz"/>
              <a:lstStyle/>
              <a:p>
                <a:pPr>
                  <a:defRPr sz="1400"/>
                </a:pPr>
                <a:r>
                  <a:rPr lang="en-US" sz="1400" dirty="0" smtClean="0"/>
                  <a:t>Design Projects</a:t>
                </a:r>
                <a:endParaRPr lang="en-US" sz="1400" dirty="0"/>
              </a:p>
            </c:rich>
          </c:tx>
          <c:layout>
            <c:manualLayout>
              <c:xMode val="edge"/>
              <c:yMode val="edge"/>
              <c:x val="0.0"/>
              <c:y val="0.279315401484926"/>
            </c:manualLayout>
          </c:layout>
          <c:overlay val="0"/>
        </c:title>
        <c:numFmt formatCode="0%" sourceLinked="1"/>
        <c:majorTickMark val="out"/>
        <c:minorTickMark val="none"/>
        <c:tickLblPos val="nextTo"/>
        <c:spPr>
          <a:ln>
            <a:noFill/>
          </a:ln>
        </c:spPr>
        <c:txPr>
          <a:bodyPr/>
          <a:lstStyle/>
          <a:p>
            <a:pPr>
              <a:defRPr sz="1200"/>
            </a:pPr>
            <a:endParaRPr lang="en-US"/>
          </a:p>
        </c:txPr>
        <c:crossAx val="-2086164504"/>
        <c:crosses val="autoZero"/>
        <c:crossBetween val="between"/>
        <c:majorUnit val="0.05"/>
        <c:minorUnit val="0.01"/>
      </c:valAx>
    </c:plotArea>
    <c:legend>
      <c:legendPos val="r"/>
      <c:layout>
        <c:manualLayout>
          <c:xMode val="edge"/>
          <c:yMode val="edge"/>
          <c:x val="0.904644227055715"/>
          <c:y val="0.330526222049989"/>
          <c:w val="0.0818380511396475"/>
          <c:h val="0.147042820557234"/>
        </c:manualLayout>
      </c:layout>
      <c:overlay val="0"/>
      <c:spPr>
        <a:solidFill>
          <a:schemeClr val="bg1"/>
        </a:solidFill>
        <a:scene3d>
          <a:camera prst="orthographicFront"/>
          <a:lightRig rig="threePt" dir="t"/>
        </a:scene3d>
        <a:sp3d>
          <a:bevelT w="190500" h="38100"/>
        </a:sp3d>
      </c:spPr>
      <c:txPr>
        <a:bodyPr/>
        <a:lstStyle/>
        <a:p>
          <a:pPr>
            <a:defRPr sz="1200"/>
          </a:pPr>
          <a:endParaRPr lang="en-US"/>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'ASIC-IC DSP CORES'!$C$10</c:f>
              <c:strCache>
                <c:ptCount val="1"/>
                <c:pt idx="0">
                  <c:v>2012</c:v>
                </c:pt>
              </c:strCache>
            </c:strRef>
          </c:tx>
          <c:spPr>
            <a:ln w="57150">
              <a:noFill/>
            </a:ln>
            <a:scene3d>
              <a:camera prst="orthographicFront"/>
              <a:lightRig rig="threePt" dir="t"/>
            </a:scene3d>
            <a:sp3d>
              <a:bevelT w="190500" h="38100"/>
            </a:sp3d>
          </c:spPr>
          <c:invertIfNegative val="0"/>
          <c:cat>
            <c:strRef>
              <c:f>'ASIC-IC DSP CORES'!$D$9:$I$9</c:f>
              <c:strCache>
                <c:ptCount val="6"/>
                <c:pt idx="0">
                  <c:v>0</c:v>
                </c:pt>
                <c:pt idx="1">
                  <c:v>1</c:v>
                </c:pt>
                <c:pt idx="2">
                  <c:v>2</c:v>
                </c:pt>
                <c:pt idx="3">
                  <c:v>3</c:v>
                </c:pt>
                <c:pt idx="4">
                  <c:v>4</c:v>
                </c:pt>
                <c:pt idx="5">
                  <c:v>5 or more</c:v>
                </c:pt>
              </c:strCache>
            </c:strRef>
          </c:cat>
          <c:val>
            <c:numRef>
              <c:f>'ASIC-IC DSP CORES'!$D$10:$I$10</c:f>
              <c:numCache>
                <c:formatCode>0%</c:formatCode>
                <c:ptCount val="6"/>
                <c:pt idx="0">
                  <c:v>0.58</c:v>
                </c:pt>
                <c:pt idx="1">
                  <c:v>0.22</c:v>
                </c:pt>
                <c:pt idx="2">
                  <c:v>0.12</c:v>
                </c:pt>
                <c:pt idx="3">
                  <c:v>0.01</c:v>
                </c:pt>
                <c:pt idx="4">
                  <c:v>0.02</c:v>
                </c:pt>
                <c:pt idx="5">
                  <c:v>0.04</c:v>
                </c:pt>
              </c:numCache>
            </c:numRef>
          </c:val>
        </c:ser>
        <c:ser>
          <c:idx val="1"/>
          <c:order val="1"/>
          <c:tx>
            <c:strRef>
              <c:f>'ASIC-IC DSP CORES'!$C$11</c:f>
              <c:strCache>
                <c:ptCount val="1"/>
                <c:pt idx="0">
                  <c:v>2014</c:v>
                </c:pt>
              </c:strCache>
            </c:strRef>
          </c:tx>
          <c:spPr>
            <a:solidFill>
              <a:srgbClr val="00FF00"/>
            </a:solidFill>
            <a:ln w="57150">
              <a:noFill/>
            </a:ln>
            <a:scene3d>
              <a:camera prst="orthographicFront"/>
              <a:lightRig rig="threePt" dir="t"/>
            </a:scene3d>
            <a:sp3d>
              <a:bevelT w="190500" h="38100"/>
            </a:sp3d>
          </c:spPr>
          <c:invertIfNegative val="0"/>
          <c:cat>
            <c:strRef>
              <c:f>'ASIC-IC DSP CORES'!$D$9:$I$9</c:f>
              <c:strCache>
                <c:ptCount val="6"/>
                <c:pt idx="0">
                  <c:v>0</c:v>
                </c:pt>
                <c:pt idx="1">
                  <c:v>1</c:v>
                </c:pt>
                <c:pt idx="2">
                  <c:v>2</c:v>
                </c:pt>
                <c:pt idx="3">
                  <c:v>3</c:v>
                </c:pt>
                <c:pt idx="4">
                  <c:v>4</c:v>
                </c:pt>
                <c:pt idx="5">
                  <c:v>5 or more</c:v>
                </c:pt>
              </c:strCache>
            </c:strRef>
          </c:cat>
          <c:val>
            <c:numRef>
              <c:f>'ASIC-IC DSP CORES'!$D$11:$I$11</c:f>
              <c:numCache>
                <c:formatCode>0%</c:formatCode>
                <c:ptCount val="6"/>
                <c:pt idx="0">
                  <c:v>0.659</c:v>
                </c:pt>
                <c:pt idx="1">
                  <c:v>0.142</c:v>
                </c:pt>
                <c:pt idx="2">
                  <c:v>0.084</c:v>
                </c:pt>
                <c:pt idx="3">
                  <c:v>0.038</c:v>
                </c:pt>
                <c:pt idx="4">
                  <c:v>0.023</c:v>
                </c:pt>
                <c:pt idx="5">
                  <c:v>0.053</c:v>
                </c:pt>
              </c:numCache>
            </c:numRef>
          </c:val>
        </c:ser>
        <c:ser>
          <c:idx val="2"/>
          <c:order val="2"/>
          <c:tx>
            <c:strRef>
              <c:f>'ASIC-IC DSP CORES'!$C$12</c:f>
              <c:strCache>
                <c:ptCount val="1"/>
                <c:pt idx="0">
                  <c:v>2016</c:v>
                </c:pt>
              </c:strCache>
            </c:strRef>
          </c:tx>
          <c:spPr>
            <a:solidFill>
              <a:srgbClr val="002060"/>
            </a:solidFill>
            <a:scene3d>
              <a:camera prst="orthographicFront"/>
              <a:lightRig rig="threePt" dir="t"/>
            </a:scene3d>
            <a:sp3d>
              <a:bevelT w="190500" h="38100"/>
            </a:sp3d>
          </c:spPr>
          <c:invertIfNegative val="0"/>
          <c:cat>
            <c:strRef>
              <c:f>'ASIC-IC DSP CORES'!$D$9:$I$9</c:f>
              <c:strCache>
                <c:ptCount val="6"/>
                <c:pt idx="0">
                  <c:v>0</c:v>
                </c:pt>
                <c:pt idx="1">
                  <c:v>1</c:v>
                </c:pt>
                <c:pt idx="2">
                  <c:v>2</c:v>
                </c:pt>
                <c:pt idx="3">
                  <c:v>3</c:v>
                </c:pt>
                <c:pt idx="4">
                  <c:v>4</c:v>
                </c:pt>
                <c:pt idx="5">
                  <c:v>5 or more</c:v>
                </c:pt>
              </c:strCache>
            </c:strRef>
          </c:cat>
          <c:val>
            <c:numRef>
              <c:f>'ASIC-IC DSP CORES'!$D$12:$I$12</c:f>
              <c:numCache>
                <c:formatCode>0%</c:formatCode>
                <c:ptCount val="6"/>
                <c:pt idx="0">
                  <c:v>0.618</c:v>
                </c:pt>
                <c:pt idx="1">
                  <c:v>0.133</c:v>
                </c:pt>
                <c:pt idx="2">
                  <c:v>0.117</c:v>
                </c:pt>
                <c:pt idx="3">
                  <c:v>0.019</c:v>
                </c:pt>
                <c:pt idx="4">
                  <c:v>0.041</c:v>
                </c:pt>
                <c:pt idx="5">
                  <c:v>0.073</c:v>
                </c:pt>
              </c:numCache>
            </c:numRef>
          </c:val>
        </c:ser>
        <c:dLbls>
          <c:showLegendKey val="0"/>
          <c:showVal val="0"/>
          <c:showCatName val="0"/>
          <c:showSerName val="0"/>
          <c:showPercent val="0"/>
          <c:showBubbleSize val="0"/>
        </c:dLbls>
        <c:gapWidth val="65"/>
        <c:axId val="-2113000264"/>
        <c:axId val="-2113103496"/>
      </c:barChart>
      <c:catAx>
        <c:axId val="-2113000264"/>
        <c:scaling>
          <c:orientation val="minMax"/>
        </c:scaling>
        <c:delete val="0"/>
        <c:axPos val="b"/>
        <c:title>
          <c:tx>
            <c:rich>
              <a:bodyPr/>
              <a:lstStyle/>
              <a:p>
                <a:pPr>
                  <a:defRPr sz="1200"/>
                </a:pPr>
                <a:r>
                  <a:rPr lang="en-US" sz="1200" dirty="0"/>
                  <a:t>Number of DSP Cores </a:t>
                </a:r>
                <a:r>
                  <a:rPr lang="en-US" sz="1200" b="1" i="0" u="none" strike="noStrike" baseline="0" dirty="0">
                    <a:effectLst/>
                  </a:rPr>
                  <a:t>in ASIC-IC Designs</a:t>
                </a:r>
                <a:endParaRPr lang="en-US" sz="1200" dirty="0"/>
              </a:p>
            </c:rich>
          </c:tx>
          <c:layout>
            <c:manualLayout>
              <c:xMode val="edge"/>
              <c:yMode val="edge"/>
              <c:x val="0.34685068728825"/>
              <c:y val="0.93615221987315"/>
            </c:manualLayout>
          </c:layout>
          <c:overlay val="0"/>
        </c:title>
        <c:majorTickMark val="out"/>
        <c:minorTickMark val="none"/>
        <c:tickLblPos val="nextTo"/>
        <c:txPr>
          <a:bodyPr/>
          <a:lstStyle/>
          <a:p>
            <a:pPr>
              <a:defRPr sz="1200" b="1"/>
            </a:pPr>
            <a:endParaRPr lang="en-US"/>
          </a:p>
        </c:txPr>
        <c:crossAx val="-2113103496"/>
        <c:crosses val="autoZero"/>
        <c:auto val="1"/>
        <c:lblAlgn val="ctr"/>
        <c:lblOffset val="100"/>
        <c:noMultiLvlLbl val="0"/>
      </c:catAx>
      <c:valAx>
        <c:axId val="-2113103496"/>
        <c:scaling>
          <c:orientation val="minMax"/>
        </c:scaling>
        <c:delete val="0"/>
        <c:axPos val="l"/>
        <c:majorGridlines>
          <c:spPr>
            <a:ln>
              <a:solidFill>
                <a:schemeClr val="bg1">
                  <a:lumMod val="75000"/>
                </a:schemeClr>
              </a:solidFill>
            </a:ln>
          </c:spPr>
        </c:majorGridlines>
        <c:title>
          <c:tx>
            <c:rich>
              <a:bodyPr rot="-5400000" vert="horz"/>
              <a:lstStyle/>
              <a:p>
                <a:pPr>
                  <a:defRPr sz="1200"/>
                </a:pPr>
                <a:r>
                  <a:rPr lang="en-US" sz="1200" dirty="0" smtClean="0"/>
                  <a:t>Design Projects</a:t>
                </a:r>
                <a:endParaRPr lang="en-US" sz="1200" dirty="0"/>
              </a:p>
            </c:rich>
          </c:tx>
          <c:layout>
            <c:manualLayout>
              <c:xMode val="edge"/>
              <c:yMode val="edge"/>
              <c:x val="0.00447429537892586"/>
              <c:y val="0.304852996042789"/>
            </c:manualLayout>
          </c:layout>
          <c:overlay val="0"/>
        </c:title>
        <c:numFmt formatCode="0%" sourceLinked="1"/>
        <c:majorTickMark val="out"/>
        <c:minorTickMark val="none"/>
        <c:tickLblPos val="nextTo"/>
        <c:spPr>
          <a:ln>
            <a:noFill/>
          </a:ln>
        </c:spPr>
        <c:txPr>
          <a:bodyPr/>
          <a:lstStyle/>
          <a:p>
            <a:pPr>
              <a:defRPr sz="1100"/>
            </a:pPr>
            <a:endParaRPr lang="en-US"/>
          </a:p>
        </c:txPr>
        <c:crossAx val="-2113000264"/>
        <c:crosses val="autoZero"/>
        <c:crossBetween val="between"/>
      </c:valAx>
    </c:plotArea>
    <c:legend>
      <c:legendPos val="r"/>
      <c:layout/>
      <c:overlay val="0"/>
      <c:spPr>
        <a:solidFill>
          <a:schemeClr val="bg1"/>
        </a:solidFill>
        <a:scene3d>
          <a:camera prst="orthographicFront"/>
          <a:lightRig rig="threePt" dir="t"/>
        </a:scene3d>
        <a:sp3d>
          <a:bevelT w="190500" h="38100"/>
        </a:sp3d>
      </c:spPr>
    </c:legend>
    <c:plotVisOnly val="1"/>
    <c:dispBlanksAs val="gap"/>
    <c:showDLblsOverMax val="0"/>
  </c:chart>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64238539949948"/>
          <c:y val="0.0327358283401826"/>
          <c:w val="0.676474422064203"/>
          <c:h val="0.811708755529065"/>
        </c:manualLayout>
      </c:layout>
      <c:barChart>
        <c:barDir val="col"/>
        <c:grouping val="stacked"/>
        <c:varyColors val="0"/>
        <c:ser>
          <c:idx val="0"/>
          <c:order val="0"/>
          <c:tx>
            <c:strRef>
              <c:f>'ASIC-IC Manage Power'!$D$16</c:f>
              <c:strCache>
                <c:ptCount val="1"/>
                <c:pt idx="0">
                  <c:v>Actively Manage Power</c:v>
                </c:pt>
              </c:strCache>
            </c:strRef>
          </c:tx>
          <c:spPr>
            <a:solidFill>
              <a:schemeClr val="accent1"/>
            </a:solidFill>
            <a:ln w="76200">
              <a:noFill/>
            </a:ln>
            <a:scene3d>
              <a:camera prst="orthographicFront"/>
              <a:lightRig rig="balanced" dir="t">
                <a:rot lat="0" lon="0" rev="8700000"/>
              </a:lightRig>
            </a:scene3d>
            <a:sp3d>
              <a:bevelT w="190500" h="38100"/>
            </a:sp3d>
          </c:spPr>
          <c:invertIfNegative val="0"/>
          <c:dPt>
            <c:idx val="0"/>
            <c:invertIfNegative val="0"/>
            <c:bubble3D val="0"/>
            <c:spPr>
              <a:solidFill>
                <a:schemeClr val="accent1"/>
              </a:solidFill>
              <a:ln w="76200">
                <a:noFill/>
              </a:ln>
              <a:scene3d>
                <a:camera prst="orthographicFront"/>
                <a:lightRig rig="balanced" dir="t">
                  <a:rot lat="0" lon="0" rev="8700000"/>
                </a:lightRig>
              </a:scene3d>
              <a:sp3d>
                <a:bevelT w="190500" h="38100"/>
              </a:sp3d>
            </c:spPr>
          </c:dPt>
          <c:dLbls>
            <c:txPr>
              <a:bodyPr/>
              <a:lstStyle/>
              <a:p>
                <a:pPr>
                  <a:defRPr sz="2000" b="1">
                    <a:solidFill>
                      <a:schemeClr val="bg1"/>
                    </a:solidFill>
                    <a:effectLst>
                      <a:outerShdw blurRad="38100" dist="38100" dir="2700000" algn="tl">
                        <a:srgbClr val="000000">
                          <a:alpha val="43137"/>
                        </a:srgbClr>
                      </a:outerShdw>
                    </a:effectLst>
                  </a:defRPr>
                </a:pPr>
                <a:endParaRPr lang="en-US"/>
              </a:p>
            </c:txPr>
            <c:showLegendKey val="0"/>
            <c:showVal val="1"/>
            <c:showCatName val="0"/>
            <c:showSerName val="0"/>
            <c:showPercent val="0"/>
            <c:showBubbleSize val="0"/>
            <c:showLeaderLines val="0"/>
          </c:dLbls>
          <c:cat>
            <c:numRef>
              <c:f>'ASIC-IC Manage Power'!$C$17:$C$18</c:f>
              <c:numCache>
                <c:formatCode>General</c:formatCode>
                <c:ptCount val="2"/>
                <c:pt idx="0">
                  <c:v>2007.0</c:v>
                </c:pt>
                <c:pt idx="1">
                  <c:v>2016.0</c:v>
                </c:pt>
              </c:numCache>
            </c:numRef>
          </c:cat>
          <c:val>
            <c:numRef>
              <c:f>'ASIC-IC Manage Power'!$D$17:$D$18</c:f>
              <c:numCache>
                <c:formatCode>0%</c:formatCode>
                <c:ptCount val="2"/>
                <c:pt idx="0">
                  <c:v>0.594</c:v>
                </c:pt>
                <c:pt idx="1">
                  <c:v>0.724</c:v>
                </c:pt>
              </c:numCache>
            </c:numRef>
          </c:val>
        </c:ser>
        <c:ser>
          <c:idx val="1"/>
          <c:order val="1"/>
          <c:tx>
            <c:strRef>
              <c:f>'ASIC-IC Manage Power'!$E$16</c:f>
              <c:strCache>
                <c:ptCount val="1"/>
                <c:pt idx="0">
                  <c:v>No Power Management</c:v>
                </c:pt>
              </c:strCache>
            </c:strRef>
          </c:tx>
          <c:spPr>
            <a:solidFill>
              <a:srgbClr val="00FF00"/>
            </a:solidFill>
            <a:ln w="76200">
              <a:noFill/>
            </a:ln>
            <a:scene3d>
              <a:camera prst="orthographicFront"/>
              <a:lightRig rig="balanced" dir="t">
                <a:rot lat="0" lon="0" rev="8700000"/>
              </a:lightRig>
            </a:scene3d>
            <a:sp3d>
              <a:bevelT w="190500" h="38100"/>
            </a:sp3d>
          </c:spPr>
          <c:invertIfNegative val="0"/>
          <c:dLbls>
            <c:txPr>
              <a:bodyPr/>
              <a:lstStyle/>
              <a:p>
                <a:pPr>
                  <a:defRPr sz="2000" b="1">
                    <a:solidFill>
                      <a:schemeClr val="tx1"/>
                    </a:solidFill>
                    <a:effectLst/>
                  </a:defRPr>
                </a:pPr>
                <a:endParaRPr lang="en-US"/>
              </a:p>
            </c:txPr>
            <c:showLegendKey val="0"/>
            <c:showVal val="1"/>
            <c:showCatName val="0"/>
            <c:showSerName val="0"/>
            <c:showPercent val="0"/>
            <c:showBubbleSize val="0"/>
            <c:showLeaderLines val="0"/>
          </c:dLbls>
          <c:cat>
            <c:numRef>
              <c:f>'ASIC-IC Manage Power'!$C$17:$C$18</c:f>
              <c:numCache>
                <c:formatCode>General</c:formatCode>
                <c:ptCount val="2"/>
                <c:pt idx="0">
                  <c:v>2007.0</c:v>
                </c:pt>
                <c:pt idx="1">
                  <c:v>2016.0</c:v>
                </c:pt>
              </c:numCache>
            </c:numRef>
          </c:cat>
          <c:val>
            <c:numRef>
              <c:f>'ASIC-IC Manage Power'!$E$17:$E$18</c:f>
              <c:numCache>
                <c:formatCode>0%</c:formatCode>
                <c:ptCount val="2"/>
                <c:pt idx="0">
                  <c:v>0.406</c:v>
                </c:pt>
                <c:pt idx="1">
                  <c:v>0.276</c:v>
                </c:pt>
              </c:numCache>
            </c:numRef>
          </c:val>
        </c:ser>
        <c:dLbls>
          <c:showLegendKey val="0"/>
          <c:showVal val="0"/>
          <c:showCatName val="0"/>
          <c:showSerName val="0"/>
          <c:showPercent val="0"/>
          <c:showBubbleSize val="0"/>
        </c:dLbls>
        <c:gapWidth val="69"/>
        <c:overlap val="100"/>
        <c:axId val="-2086074008"/>
        <c:axId val="-2086068520"/>
      </c:barChart>
      <c:catAx>
        <c:axId val="-2086074008"/>
        <c:scaling>
          <c:orientation val="minMax"/>
        </c:scaling>
        <c:delete val="0"/>
        <c:axPos val="b"/>
        <c:title>
          <c:tx>
            <c:rich>
              <a:bodyPr/>
              <a:lstStyle/>
              <a:p>
                <a:pPr>
                  <a:defRPr sz="1400"/>
                </a:pPr>
                <a:r>
                  <a:rPr lang="en-US" sz="1400" dirty="0"/>
                  <a:t>Designs That Actively Managed Power</a:t>
                </a:r>
              </a:p>
            </c:rich>
          </c:tx>
          <c:layout>
            <c:manualLayout>
              <c:xMode val="edge"/>
              <c:yMode val="edge"/>
              <c:x val="0.327304156747848"/>
              <c:y val="0.93867197875166"/>
            </c:manualLayout>
          </c:layout>
          <c:overlay val="0"/>
        </c:title>
        <c:numFmt formatCode="General" sourceLinked="1"/>
        <c:majorTickMark val="out"/>
        <c:minorTickMark val="none"/>
        <c:tickLblPos val="nextTo"/>
        <c:txPr>
          <a:bodyPr/>
          <a:lstStyle/>
          <a:p>
            <a:pPr>
              <a:defRPr sz="1400" b="1"/>
            </a:pPr>
            <a:endParaRPr lang="en-US"/>
          </a:p>
        </c:txPr>
        <c:crossAx val="-2086068520"/>
        <c:crosses val="autoZero"/>
        <c:auto val="1"/>
        <c:lblAlgn val="ctr"/>
        <c:lblOffset val="100"/>
        <c:noMultiLvlLbl val="0"/>
      </c:catAx>
      <c:valAx>
        <c:axId val="-2086068520"/>
        <c:scaling>
          <c:orientation val="minMax"/>
          <c:max val="1.19"/>
          <c:min val="0.0"/>
        </c:scaling>
        <c:delete val="0"/>
        <c:axPos val="l"/>
        <c:majorGridlines>
          <c:spPr>
            <a:ln>
              <a:solidFill>
                <a:schemeClr val="bg1">
                  <a:lumMod val="75000"/>
                </a:schemeClr>
              </a:solidFill>
            </a:ln>
          </c:spPr>
        </c:majorGridlines>
        <c:title>
          <c:tx>
            <c:rich>
              <a:bodyPr rot="-5400000" vert="horz"/>
              <a:lstStyle/>
              <a:p>
                <a:pPr>
                  <a:defRPr sz="1600"/>
                </a:pPr>
                <a:r>
                  <a:rPr lang="en-US" sz="1600" dirty="0" smtClean="0"/>
                  <a:t>Design Projects</a:t>
                </a:r>
                <a:endParaRPr lang="en-US" sz="1600" dirty="0"/>
              </a:p>
            </c:rich>
          </c:tx>
          <c:layout>
            <c:manualLayout>
              <c:xMode val="edge"/>
              <c:yMode val="edge"/>
              <c:x val="0.0062015503875969"/>
              <c:y val="0.244300697472577"/>
            </c:manualLayout>
          </c:layout>
          <c:overlay val="0"/>
        </c:title>
        <c:numFmt formatCode="0%" sourceLinked="1"/>
        <c:majorTickMark val="out"/>
        <c:minorTickMark val="none"/>
        <c:tickLblPos val="nextTo"/>
        <c:spPr>
          <a:ln>
            <a:noFill/>
          </a:ln>
        </c:spPr>
        <c:txPr>
          <a:bodyPr/>
          <a:lstStyle/>
          <a:p>
            <a:pPr>
              <a:defRPr sz="1200" b="0"/>
            </a:pPr>
            <a:endParaRPr lang="en-US"/>
          </a:p>
        </c:txPr>
        <c:crossAx val="-2086074008"/>
        <c:crosses val="autoZero"/>
        <c:crossBetween val="between"/>
        <c:majorUnit val="0.2"/>
        <c:minorUnit val="0.04"/>
      </c:valAx>
    </c:plotArea>
    <c:legend>
      <c:legendPos val="r"/>
      <c:layout>
        <c:manualLayout>
          <c:xMode val="edge"/>
          <c:yMode val="edge"/>
          <c:x val="0.738127520776435"/>
          <c:y val="0.413700880642689"/>
          <c:w val="0.25588500274675"/>
          <c:h val="0.120722778178624"/>
        </c:manualLayout>
      </c:layout>
      <c:overlay val="0"/>
      <c:spPr>
        <a:solidFill>
          <a:schemeClr val="bg1"/>
        </a:solidFill>
        <a:scene3d>
          <a:camera prst="orthographicFront"/>
          <a:lightRig rig="threePt" dir="t"/>
        </a:scene3d>
        <a:sp3d>
          <a:bevelT w="190500" h="38100"/>
        </a:sp3d>
      </c:spPr>
      <c:txPr>
        <a:bodyPr/>
        <a:lstStyle/>
        <a:p>
          <a:pPr>
            <a:defRPr sz="1400"/>
          </a:pPr>
          <a:endParaRPr lang="en-US"/>
        </a:p>
      </c:txPr>
    </c:legend>
    <c:plotVisOnly val="1"/>
    <c:dispBlanksAs val="gap"/>
    <c:showDLblsOverMax val="0"/>
  </c:chart>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en-US" sz="1600" b="1" i="0" baseline="0" dirty="0">
                <a:effectLst/>
              </a:rPr>
              <a:t>Aspect of ASIC/IC Power Managed Design that is Verified</a:t>
            </a:r>
            <a:endParaRPr lang="en-US" sz="1600" dirty="0">
              <a:effectLst/>
            </a:endParaRPr>
          </a:p>
        </c:rich>
      </c:tx>
      <c:layout>
        <c:manualLayout>
          <c:xMode val="edge"/>
          <c:yMode val="edge"/>
          <c:x val="0.195807891976842"/>
          <c:y val="0.940332082671432"/>
        </c:manualLayout>
      </c:layout>
      <c:overlay val="1"/>
    </c:title>
    <c:autoTitleDeleted val="0"/>
    <c:plotArea>
      <c:layout>
        <c:manualLayout>
          <c:layoutTarget val="inner"/>
          <c:xMode val="edge"/>
          <c:yMode val="edge"/>
          <c:x val="0.292807142956013"/>
          <c:y val="0.0294511378848728"/>
          <c:w val="0.683454089761326"/>
          <c:h val="0.7755723391559"/>
        </c:manualLayout>
      </c:layout>
      <c:barChart>
        <c:barDir val="bar"/>
        <c:grouping val="clustered"/>
        <c:varyColors val="0"/>
        <c:ser>
          <c:idx val="3"/>
          <c:order val="0"/>
          <c:tx>
            <c:strRef>
              <c:f>'ASIC-IC Power Aspect Verified'!$C$12</c:f>
              <c:strCache>
                <c:ptCount val="1"/>
                <c:pt idx="0">
                  <c:v>2016</c:v>
                </c:pt>
              </c:strCache>
            </c:strRef>
          </c:tx>
          <c:spPr>
            <a:solidFill>
              <a:srgbClr val="002060"/>
            </a:solidFill>
            <a:scene3d>
              <a:camera prst="orthographicFront"/>
              <a:lightRig rig="threePt" dir="t"/>
            </a:scene3d>
            <a:sp3d>
              <a:bevelT w="190500" h="38100"/>
            </a:sp3d>
          </c:spPr>
          <c:invertIfNegative val="0"/>
          <c:cat>
            <c:strRef>
              <c:f>'ASIC-IC Power Aspect Verified'!$D$9:$K$9</c:f>
              <c:strCache>
                <c:ptCount val="8"/>
                <c:pt idx="0">
                  <c:v>Power domain power down/power up</c:v>
                </c:pt>
                <c:pt idx="1">
                  <c:v>Power domain state reset/restoration</c:v>
                </c:pt>
                <c:pt idx="2">
                  <c:v>Transitions between system power states</c:v>
                </c:pt>
                <c:pt idx="3">
                  <c:v>Hardware power control sequence generation</c:v>
                </c:pt>
                <c:pt idx="4">
                  <c:v>Interactions between power domains</c:v>
                </c:pt>
                <c:pt idx="5">
                  <c:v>Operation in each system power state</c:v>
                </c:pt>
                <c:pt idx="6">
                  <c:v>Application-level power management</c:v>
                </c:pt>
                <c:pt idx="7">
                  <c:v>Hypervisor/OS control of power management</c:v>
                </c:pt>
              </c:strCache>
            </c:strRef>
          </c:cat>
          <c:val>
            <c:numRef>
              <c:f>'ASIC-IC Power Aspect Verified'!$D$12:$K$12</c:f>
              <c:numCache>
                <c:formatCode>0%</c:formatCode>
                <c:ptCount val="8"/>
                <c:pt idx="0">
                  <c:v>0.732</c:v>
                </c:pt>
                <c:pt idx="1">
                  <c:v>0.513</c:v>
                </c:pt>
                <c:pt idx="2">
                  <c:v>0.464</c:v>
                </c:pt>
                <c:pt idx="3">
                  <c:v>0.393</c:v>
                </c:pt>
                <c:pt idx="4">
                  <c:v>0.393</c:v>
                </c:pt>
                <c:pt idx="5">
                  <c:v>0.393</c:v>
                </c:pt>
                <c:pt idx="6">
                  <c:v>0.214</c:v>
                </c:pt>
                <c:pt idx="7">
                  <c:v>0.089</c:v>
                </c:pt>
              </c:numCache>
            </c:numRef>
          </c:val>
        </c:ser>
        <c:ser>
          <c:idx val="4"/>
          <c:order val="1"/>
          <c:tx>
            <c:strRef>
              <c:f>'ASIC-IC Power Aspect Verified'!$C$11</c:f>
              <c:strCache>
                <c:ptCount val="1"/>
                <c:pt idx="0">
                  <c:v>2014</c:v>
                </c:pt>
              </c:strCache>
            </c:strRef>
          </c:tx>
          <c:spPr>
            <a:solidFill>
              <a:srgbClr val="00FF00"/>
            </a:solidFill>
            <a:scene3d>
              <a:camera prst="orthographicFront"/>
              <a:lightRig rig="threePt" dir="t"/>
            </a:scene3d>
            <a:sp3d>
              <a:bevelT/>
              <a:bevelB/>
            </a:sp3d>
          </c:spPr>
          <c:invertIfNegative val="0"/>
          <c:cat>
            <c:strRef>
              <c:f>'ASIC-IC Power Aspect Verified'!$D$9:$K$9</c:f>
              <c:strCache>
                <c:ptCount val="8"/>
                <c:pt idx="0">
                  <c:v>Power domain power down/power up</c:v>
                </c:pt>
                <c:pt idx="1">
                  <c:v>Power domain state reset/restoration</c:v>
                </c:pt>
                <c:pt idx="2">
                  <c:v>Transitions between system power states</c:v>
                </c:pt>
                <c:pt idx="3">
                  <c:v>Hardware power control sequence generation</c:v>
                </c:pt>
                <c:pt idx="4">
                  <c:v>Interactions between power domains</c:v>
                </c:pt>
                <c:pt idx="5">
                  <c:v>Operation in each system power state</c:v>
                </c:pt>
                <c:pt idx="6">
                  <c:v>Application-level power management</c:v>
                </c:pt>
                <c:pt idx="7">
                  <c:v>Hypervisor/OS control of power management</c:v>
                </c:pt>
              </c:strCache>
            </c:strRef>
          </c:cat>
          <c:val>
            <c:numRef>
              <c:f>'ASIC-IC Power Aspect Verified'!$D$11:$K$11</c:f>
              <c:numCache>
                <c:formatCode>0%</c:formatCode>
                <c:ptCount val="8"/>
                <c:pt idx="0">
                  <c:v>0.734</c:v>
                </c:pt>
                <c:pt idx="1">
                  <c:v>0.529</c:v>
                </c:pt>
                <c:pt idx="2">
                  <c:v>0.481</c:v>
                </c:pt>
                <c:pt idx="3">
                  <c:v>0.375</c:v>
                </c:pt>
                <c:pt idx="4">
                  <c:v>0.438</c:v>
                </c:pt>
                <c:pt idx="5">
                  <c:v>0.41</c:v>
                </c:pt>
                <c:pt idx="6">
                  <c:v>0.251</c:v>
                </c:pt>
                <c:pt idx="7">
                  <c:v>0.109</c:v>
                </c:pt>
              </c:numCache>
            </c:numRef>
          </c:val>
        </c:ser>
        <c:ser>
          <c:idx val="5"/>
          <c:order val="2"/>
          <c:tx>
            <c:strRef>
              <c:f>'ASIC-IC Power Aspect Verified'!$C$10</c:f>
              <c:strCache>
                <c:ptCount val="1"/>
                <c:pt idx="0">
                  <c:v>2012</c:v>
                </c:pt>
              </c:strCache>
            </c:strRef>
          </c:tx>
          <c:spPr>
            <a:solidFill>
              <a:schemeClr val="accent1">
                <a:lumMod val="60000"/>
                <a:lumOff val="40000"/>
              </a:schemeClr>
            </a:solidFill>
            <a:ln>
              <a:noFill/>
            </a:ln>
            <a:scene3d>
              <a:camera prst="orthographicFront"/>
              <a:lightRig rig="threePt" dir="t"/>
            </a:scene3d>
            <a:sp3d>
              <a:bevelT/>
            </a:sp3d>
          </c:spPr>
          <c:invertIfNegative val="0"/>
          <c:cat>
            <c:strRef>
              <c:f>'ASIC-IC Power Aspect Verified'!$D$9:$K$9</c:f>
              <c:strCache>
                <c:ptCount val="8"/>
                <c:pt idx="0">
                  <c:v>Power domain power down/power up</c:v>
                </c:pt>
                <c:pt idx="1">
                  <c:v>Power domain state reset/restoration</c:v>
                </c:pt>
                <c:pt idx="2">
                  <c:v>Transitions between system power states</c:v>
                </c:pt>
                <c:pt idx="3">
                  <c:v>Hardware power control sequence generation</c:v>
                </c:pt>
                <c:pt idx="4">
                  <c:v>Interactions between power domains</c:v>
                </c:pt>
                <c:pt idx="5">
                  <c:v>Operation in each system power state</c:v>
                </c:pt>
                <c:pt idx="6">
                  <c:v>Application-level power management</c:v>
                </c:pt>
                <c:pt idx="7">
                  <c:v>Hypervisor/OS control of power management</c:v>
                </c:pt>
              </c:strCache>
            </c:strRef>
          </c:cat>
          <c:val>
            <c:numRef>
              <c:f>'ASIC-IC Power Aspect Verified'!$D$10:$K$10</c:f>
              <c:numCache>
                <c:formatCode>0%</c:formatCode>
                <c:ptCount val="8"/>
                <c:pt idx="0">
                  <c:v>0.771812080536912</c:v>
                </c:pt>
                <c:pt idx="1">
                  <c:v>0.550335570469799</c:v>
                </c:pt>
                <c:pt idx="2">
                  <c:v>0.523489932885906</c:v>
                </c:pt>
                <c:pt idx="3">
                  <c:v>0.409395973154363</c:v>
                </c:pt>
                <c:pt idx="4">
                  <c:v>0.469798657718121</c:v>
                </c:pt>
                <c:pt idx="5">
                  <c:v>0.429530201342282</c:v>
                </c:pt>
                <c:pt idx="6">
                  <c:v>0.181208053691275</c:v>
                </c:pt>
                <c:pt idx="7">
                  <c:v>0.0536912751677852</c:v>
                </c:pt>
              </c:numCache>
            </c:numRef>
          </c:val>
        </c:ser>
        <c:dLbls>
          <c:showLegendKey val="0"/>
          <c:showVal val="0"/>
          <c:showCatName val="0"/>
          <c:showSerName val="0"/>
          <c:showPercent val="0"/>
          <c:showBubbleSize val="0"/>
        </c:dLbls>
        <c:gapWidth val="150"/>
        <c:axId val="-2085985688"/>
        <c:axId val="-2085982776"/>
      </c:barChart>
      <c:catAx>
        <c:axId val="-2085985688"/>
        <c:scaling>
          <c:orientation val="minMax"/>
        </c:scaling>
        <c:delete val="0"/>
        <c:axPos val="l"/>
        <c:majorTickMark val="out"/>
        <c:minorTickMark val="none"/>
        <c:tickLblPos val="nextTo"/>
        <c:crossAx val="-2085982776"/>
        <c:crosses val="autoZero"/>
        <c:auto val="1"/>
        <c:lblAlgn val="ctr"/>
        <c:lblOffset val="100"/>
        <c:noMultiLvlLbl val="0"/>
      </c:catAx>
      <c:valAx>
        <c:axId val="-2085982776"/>
        <c:scaling>
          <c:orientation val="minMax"/>
        </c:scaling>
        <c:delete val="0"/>
        <c:axPos val="b"/>
        <c:majorGridlines/>
        <c:title>
          <c:tx>
            <c:rich>
              <a:bodyPr/>
              <a:lstStyle/>
              <a:p>
                <a:pPr>
                  <a:defRPr/>
                </a:pPr>
                <a:r>
                  <a:rPr lang="en-US" dirty="0"/>
                  <a:t>Design</a:t>
                </a:r>
                <a:r>
                  <a:rPr lang="en-US" baseline="0" dirty="0"/>
                  <a:t> Projects</a:t>
                </a:r>
                <a:endParaRPr lang="en-US" dirty="0"/>
              </a:p>
            </c:rich>
          </c:tx>
          <c:layout>
            <c:manualLayout>
              <c:xMode val="edge"/>
              <c:yMode val="edge"/>
              <c:x val="0.674786675581235"/>
              <c:y val="0.863813271624396"/>
            </c:manualLayout>
          </c:layout>
          <c:overlay val="0"/>
        </c:title>
        <c:numFmt formatCode="0%" sourceLinked="1"/>
        <c:majorTickMark val="out"/>
        <c:minorTickMark val="none"/>
        <c:tickLblPos val="nextTo"/>
        <c:spPr>
          <a:ln>
            <a:noFill/>
          </a:ln>
        </c:spPr>
        <c:txPr>
          <a:bodyPr/>
          <a:lstStyle/>
          <a:p>
            <a:pPr>
              <a:defRPr sz="1200"/>
            </a:pPr>
            <a:endParaRPr lang="en-US"/>
          </a:p>
        </c:txPr>
        <c:crossAx val="-2085985688"/>
        <c:crosses val="autoZero"/>
        <c:crossBetween val="between"/>
      </c:valAx>
    </c:plotArea>
    <c:legend>
      <c:legendPos val="r"/>
      <c:layout>
        <c:manualLayout>
          <c:xMode val="edge"/>
          <c:yMode val="edge"/>
          <c:x val="0.910920876746866"/>
          <c:y val="0.115737708883303"/>
          <c:w val="0.0728998970579618"/>
          <c:h val="0.138743232554792"/>
        </c:manualLayout>
      </c:layout>
      <c:overlay val="0"/>
      <c:spPr>
        <a:solidFill>
          <a:schemeClr val="bg1"/>
        </a:solidFill>
        <a:scene3d>
          <a:camera prst="orthographicFront"/>
          <a:lightRig rig="threePt" dir="t"/>
        </a:scene3d>
        <a:sp3d>
          <a:bevelT w="190500" h="38100"/>
        </a:sp3d>
      </c:spPr>
      <c:txPr>
        <a:bodyPr/>
        <a:lstStyle/>
        <a:p>
          <a:pPr>
            <a:defRPr sz="1200">
              <a:solidFill>
                <a:sysClr val="windowText" lastClr="000000"/>
              </a:solidFill>
            </a:defRPr>
          </a:pPr>
          <a:endParaRPr lang="en-US"/>
        </a:p>
      </c:txPr>
    </c:legend>
    <c:plotVisOnly val="1"/>
    <c:dispBlanksAs val="gap"/>
    <c:showDLblsOverMax val="0"/>
  </c:chart>
  <c:txPr>
    <a:bodyPr/>
    <a:lstStyle/>
    <a:p>
      <a:pPr>
        <a:defRPr sz="1400" b="1"/>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892214982723319"/>
          <c:y val="0.0583218552704564"/>
          <c:w val="0.894633798964127"/>
          <c:h val="0.757860530629289"/>
        </c:manualLayout>
      </c:layout>
      <c:barChart>
        <c:barDir val="col"/>
        <c:grouping val="clustered"/>
        <c:varyColors val="0"/>
        <c:ser>
          <c:idx val="0"/>
          <c:order val="0"/>
          <c:tx>
            <c:strRef>
              <c:f>'ASIC-IC Pwr Notation'!$C$10</c:f>
              <c:strCache>
                <c:ptCount val="1"/>
                <c:pt idx="0">
                  <c:v>2012</c:v>
                </c:pt>
              </c:strCache>
            </c:strRef>
          </c:tx>
          <c:spPr>
            <a:solidFill>
              <a:schemeClr val="accent1"/>
            </a:solidFill>
            <a:scene3d>
              <a:camera prst="orthographicFront"/>
              <a:lightRig rig="balanced" dir="t">
                <a:rot lat="0" lon="0" rev="8700000"/>
              </a:lightRig>
            </a:scene3d>
            <a:sp3d>
              <a:bevelT w="190500" h="38100"/>
            </a:sp3d>
          </c:spPr>
          <c:invertIfNegative val="0"/>
          <c:cat>
            <c:strRef>
              <c:f>'ASIC-IC Pwr Notation'!$D$9:$I$9</c:f>
              <c:strCache>
                <c:ptCount val="6"/>
                <c:pt idx="0">
                  <c:v>CPF 1.0</c:v>
                </c:pt>
                <c:pt idx="1">
                  <c:v>CPF 1.1</c:v>
                </c:pt>
                <c:pt idx="2">
                  <c:v>CPF 2.0</c:v>
                </c:pt>
                <c:pt idx="3">
                  <c:v>UPF 1.0</c:v>
                </c:pt>
                <c:pt idx="4">
                  <c:v>UPF 2.x</c:v>
                </c:pt>
                <c:pt idx="5">
                  <c:v>Internal / Proprietary</c:v>
                </c:pt>
              </c:strCache>
            </c:strRef>
          </c:cat>
          <c:val>
            <c:numRef>
              <c:f>'ASIC-IC Pwr Notation'!$D$10:$I$10</c:f>
              <c:numCache>
                <c:formatCode>0%</c:formatCode>
                <c:ptCount val="6"/>
                <c:pt idx="0">
                  <c:v>0.0585106382978723</c:v>
                </c:pt>
                <c:pt idx="1">
                  <c:v>0.0638297872340425</c:v>
                </c:pt>
                <c:pt idx="2">
                  <c:v>0.23936170212766</c:v>
                </c:pt>
                <c:pt idx="3">
                  <c:v>0.148936170212766</c:v>
                </c:pt>
                <c:pt idx="4">
                  <c:v>0.265957446808511</c:v>
                </c:pt>
                <c:pt idx="5">
                  <c:v>0.223404255319149</c:v>
                </c:pt>
              </c:numCache>
            </c:numRef>
          </c:val>
        </c:ser>
        <c:ser>
          <c:idx val="1"/>
          <c:order val="1"/>
          <c:tx>
            <c:strRef>
              <c:f>'ASIC-IC Pwr Notation'!$C$11</c:f>
              <c:strCache>
                <c:ptCount val="1"/>
                <c:pt idx="0">
                  <c:v>2014</c:v>
                </c:pt>
              </c:strCache>
            </c:strRef>
          </c:tx>
          <c:spPr>
            <a:solidFill>
              <a:srgbClr val="00FF00"/>
            </a:solidFill>
            <a:scene3d>
              <a:camera prst="orthographicFront"/>
              <a:lightRig rig="balanced" dir="t">
                <a:rot lat="0" lon="0" rev="8700000"/>
              </a:lightRig>
            </a:scene3d>
            <a:sp3d>
              <a:bevelT w="190500" h="38100"/>
            </a:sp3d>
          </c:spPr>
          <c:invertIfNegative val="0"/>
          <c:cat>
            <c:strRef>
              <c:f>'ASIC-IC Pwr Notation'!$D$9:$I$9</c:f>
              <c:strCache>
                <c:ptCount val="6"/>
                <c:pt idx="0">
                  <c:v>CPF 1.0</c:v>
                </c:pt>
                <c:pt idx="1">
                  <c:v>CPF 1.1</c:v>
                </c:pt>
                <c:pt idx="2">
                  <c:v>CPF 2.0</c:v>
                </c:pt>
                <c:pt idx="3">
                  <c:v>UPF 1.0</c:v>
                </c:pt>
                <c:pt idx="4">
                  <c:v>UPF 2.x</c:v>
                </c:pt>
                <c:pt idx="5">
                  <c:v>Internal / Proprietary</c:v>
                </c:pt>
              </c:strCache>
            </c:strRef>
          </c:cat>
          <c:val>
            <c:numRef>
              <c:f>'ASIC-IC Pwr Notation'!$D$11:$I$11</c:f>
              <c:numCache>
                <c:formatCode>0%</c:formatCode>
                <c:ptCount val="6"/>
                <c:pt idx="0">
                  <c:v>0.04</c:v>
                </c:pt>
                <c:pt idx="1">
                  <c:v>0.063</c:v>
                </c:pt>
                <c:pt idx="2">
                  <c:v>0.17</c:v>
                </c:pt>
                <c:pt idx="3">
                  <c:v>0.174</c:v>
                </c:pt>
                <c:pt idx="4">
                  <c:v>0.38</c:v>
                </c:pt>
                <c:pt idx="5">
                  <c:v>0.205</c:v>
                </c:pt>
              </c:numCache>
            </c:numRef>
          </c:val>
        </c:ser>
        <c:ser>
          <c:idx val="2"/>
          <c:order val="2"/>
          <c:tx>
            <c:strRef>
              <c:f>'ASIC-IC Pwr Notation'!$C$12</c:f>
              <c:strCache>
                <c:ptCount val="1"/>
                <c:pt idx="0">
                  <c:v>2016</c:v>
                </c:pt>
              </c:strCache>
            </c:strRef>
          </c:tx>
          <c:spPr>
            <a:solidFill>
              <a:srgbClr val="002060"/>
            </a:solidFill>
            <a:scene3d>
              <a:camera prst="orthographicFront"/>
              <a:lightRig rig="threePt" dir="t"/>
            </a:scene3d>
            <a:sp3d>
              <a:bevelT w="190500" h="38100"/>
            </a:sp3d>
          </c:spPr>
          <c:invertIfNegative val="0"/>
          <c:cat>
            <c:strRef>
              <c:f>'ASIC-IC Pwr Notation'!$D$9:$I$9</c:f>
              <c:strCache>
                <c:ptCount val="6"/>
                <c:pt idx="0">
                  <c:v>CPF 1.0</c:v>
                </c:pt>
                <c:pt idx="1">
                  <c:v>CPF 1.1</c:v>
                </c:pt>
                <c:pt idx="2">
                  <c:v>CPF 2.0</c:v>
                </c:pt>
                <c:pt idx="3">
                  <c:v>UPF 1.0</c:v>
                </c:pt>
                <c:pt idx="4">
                  <c:v>UPF 2.x</c:v>
                </c:pt>
                <c:pt idx="5">
                  <c:v>Internal / Proprietary</c:v>
                </c:pt>
              </c:strCache>
            </c:strRef>
          </c:cat>
          <c:val>
            <c:numRef>
              <c:f>'ASIC-IC Pwr Notation'!$D$12:$I$12</c:f>
              <c:numCache>
                <c:formatCode>0%</c:formatCode>
                <c:ptCount val="6"/>
                <c:pt idx="0">
                  <c:v>0.051</c:v>
                </c:pt>
                <c:pt idx="1">
                  <c:v>0.069</c:v>
                </c:pt>
                <c:pt idx="2">
                  <c:v>0.175</c:v>
                </c:pt>
                <c:pt idx="3">
                  <c:v>0.212</c:v>
                </c:pt>
                <c:pt idx="4">
                  <c:v>0.374</c:v>
                </c:pt>
                <c:pt idx="5">
                  <c:v>0.198</c:v>
                </c:pt>
              </c:numCache>
            </c:numRef>
          </c:val>
        </c:ser>
        <c:dLbls>
          <c:showLegendKey val="0"/>
          <c:showVal val="0"/>
          <c:showCatName val="0"/>
          <c:showSerName val="0"/>
          <c:showPercent val="0"/>
          <c:showBubbleSize val="0"/>
        </c:dLbls>
        <c:gapWidth val="60"/>
        <c:axId val="-2085898504"/>
        <c:axId val="-2085892936"/>
      </c:barChart>
      <c:catAx>
        <c:axId val="-2085898504"/>
        <c:scaling>
          <c:orientation val="minMax"/>
        </c:scaling>
        <c:delete val="0"/>
        <c:axPos val="b"/>
        <c:title>
          <c:tx>
            <c:rich>
              <a:bodyPr/>
              <a:lstStyle/>
              <a:p>
                <a:pPr>
                  <a:defRPr sz="1400"/>
                </a:pPr>
                <a:r>
                  <a:rPr lang="en-US" sz="1400" dirty="0"/>
                  <a:t>Notation Used to Describe Power Intent</a:t>
                </a:r>
              </a:p>
            </c:rich>
          </c:tx>
          <c:layout>
            <c:manualLayout>
              <c:xMode val="edge"/>
              <c:yMode val="edge"/>
              <c:x val="0.333043334618138"/>
              <c:y val="0.916592873058376"/>
            </c:manualLayout>
          </c:layout>
          <c:overlay val="0"/>
        </c:title>
        <c:majorTickMark val="out"/>
        <c:minorTickMark val="none"/>
        <c:tickLblPos val="nextTo"/>
        <c:txPr>
          <a:bodyPr/>
          <a:lstStyle/>
          <a:p>
            <a:pPr>
              <a:defRPr sz="1200" b="0"/>
            </a:pPr>
            <a:endParaRPr lang="en-US"/>
          </a:p>
        </c:txPr>
        <c:crossAx val="-2085892936"/>
        <c:crosses val="autoZero"/>
        <c:auto val="1"/>
        <c:lblAlgn val="ctr"/>
        <c:lblOffset val="100"/>
        <c:noMultiLvlLbl val="0"/>
      </c:catAx>
      <c:valAx>
        <c:axId val="-2085892936"/>
        <c:scaling>
          <c:orientation val="minMax"/>
        </c:scaling>
        <c:delete val="0"/>
        <c:axPos val="l"/>
        <c:majorGridlines>
          <c:spPr>
            <a:ln>
              <a:solidFill>
                <a:schemeClr val="bg1">
                  <a:lumMod val="75000"/>
                </a:schemeClr>
              </a:solidFill>
            </a:ln>
          </c:spPr>
        </c:majorGridlines>
        <c:title>
          <c:tx>
            <c:rich>
              <a:bodyPr rot="-5400000" vert="horz"/>
              <a:lstStyle/>
              <a:p>
                <a:pPr>
                  <a:defRPr sz="1400"/>
                </a:pPr>
                <a:r>
                  <a:rPr lang="en-US" sz="1400" dirty="0"/>
                  <a:t>Design Projects</a:t>
                </a:r>
              </a:p>
            </c:rich>
          </c:tx>
          <c:layout>
            <c:manualLayout>
              <c:xMode val="edge"/>
              <c:yMode val="edge"/>
              <c:x val="8.73070856975634E-5"/>
              <c:y val="0.317959060003889"/>
            </c:manualLayout>
          </c:layout>
          <c:overlay val="0"/>
        </c:title>
        <c:numFmt formatCode="0%" sourceLinked="1"/>
        <c:majorTickMark val="out"/>
        <c:minorTickMark val="none"/>
        <c:tickLblPos val="nextTo"/>
        <c:spPr>
          <a:ln>
            <a:noFill/>
          </a:ln>
        </c:spPr>
        <c:txPr>
          <a:bodyPr/>
          <a:lstStyle/>
          <a:p>
            <a:pPr>
              <a:defRPr sz="1100" b="0"/>
            </a:pPr>
            <a:endParaRPr lang="en-US"/>
          </a:p>
        </c:txPr>
        <c:crossAx val="-2085898504"/>
        <c:crosses val="autoZero"/>
        <c:crossBetween val="between"/>
      </c:valAx>
    </c:plotArea>
    <c:legend>
      <c:legendPos val="t"/>
      <c:layout>
        <c:manualLayout>
          <c:xMode val="edge"/>
          <c:yMode val="edge"/>
          <c:x val="0.911801038091675"/>
          <c:y val="0.074585013493216"/>
          <c:w val="0.0881989695268571"/>
          <c:h val="0.144476009488185"/>
        </c:manualLayout>
      </c:layout>
      <c:overlay val="0"/>
      <c:spPr>
        <a:solidFill>
          <a:schemeClr val="bg1"/>
        </a:solidFill>
        <a:scene3d>
          <a:camera prst="orthographicFront"/>
          <a:lightRig rig="threePt" dir="t"/>
        </a:scene3d>
        <a:sp3d>
          <a:bevelT w="190500" h="38100"/>
        </a:sp3d>
      </c:spPr>
      <c:txPr>
        <a:bodyPr/>
        <a:lstStyle/>
        <a:p>
          <a:pPr>
            <a:defRPr sz="1200"/>
          </a:pPr>
          <a:endParaRPr lang="en-US"/>
        </a:p>
      </c:txPr>
    </c:legend>
    <c:plotVisOnly val="1"/>
    <c:dispBlanksAs val="gap"/>
    <c:showDLblsOverMax val="0"/>
  </c:chart>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42728805240808"/>
          <c:y val="0.0330651696140453"/>
          <c:w val="0.89352228837249"/>
          <c:h val="0.854087329992842"/>
        </c:manualLayout>
      </c:layout>
      <c:barChart>
        <c:barDir val="col"/>
        <c:grouping val="clustered"/>
        <c:varyColors val="0"/>
        <c:ser>
          <c:idx val="0"/>
          <c:order val="0"/>
          <c:tx>
            <c:strRef>
              <c:f>'ASIC-IC Static Techniques'!$C$23</c:f>
              <c:strCache>
                <c:ptCount val="1"/>
                <c:pt idx="0">
                  <c:v>2012</c:v>
                </c:pt>
              </c:strCache>
            </c:strRef>
          </c:tx>
          <c:spPr>
            <a:solidFill>
              <a:schemeClr val="accent1"/>
            </a:solidFill>
            <a:scene3d>
              <a:camera prst="orthographicFront"/>
              <a:lightRig rig="balanced" dir="t">
                <a:rot lat="0" lon="0" rev="8700000"/>
              </a:lightRig>
            </a:scene3d>
            <a:sp3d>
              <a:bevelT w="190500" h="38100"/>
            </a:sp3d>
          </c:spPr>
          <c:invertIfNegative val="0"/>
          <c:cat>
            <c:strRef>
              <c:f>'ASIC-IC Static Techniques'!$D$22:$E$22</c:f>
              <c:strCache>
                <c:ptCount val="2"/>
                <c:pt idx="0">
                  <c:v>Formal property checking</c:v>
                </c:pt>
                <c:pt idx="1">
                  <c:v>Automatic formal applications</c:v>
                </c:pt>
              </c:strCache>
            </c:strRef>
          </c:cat>
          <c:val>
            <c:numRef>
              <c:f>'ASIC-IC Static Techniques'!$D$23:$E$23</c:f>
              <c:numCache>
                <c:formatCode>0%</c:formatCode>
                <c:ptCount val="2"/>
                <c:pt idx="0">
                  <c:v>0.245</c:v>
                </c:pt>
                <c:pt idx="1">
                  <c:v>0.125</c:v>
                </c:pt>
              </c:numCache>
            </c:numRef>
          </c:val>
        </c:ser>
        <c:ser>
          <c:idx val="1"/>
          <c:order val="1"/>
          <c:tx>
            <c:strRef>
              <c:f>'ASIC-IC Static Techniques'!$C$24</c:f>
              <c:strCache>
                <c:ptCount val="1"/>
                <c:pt idx="0">
                  <c:v>2014</c:v>
                </c:pt>
              </c:strCache>
            </c:strRef>
          </c:tx>
          <c:spPr>
            <a:solidFill>
              <a:srgbClr val="00FF00"/>
            </a:solidFill>
            <a:scene3d>
              <a:camera prst="orthographicFront"/>
              <a:lightRig rig="balanced" dir="t">
                <a:rot lat="0" lon="0" rev="8700000"/>
              </a:lightRig>
            </a:scene3d>
            <a:sp3d>
              <a:bevelT w="190500" h="38100"/>
            </a:sp3d>
          </c:spPr>
          <c:invertIfNegative val="0"/>
          <c:dPt>
            <c:idx val="6"/>
            <c:invertIfNegative val="0"/>
            <c:bubble3D val="0"/>
          </c:dPt>
          <c:cat>
            <c:strRef>
              <c:f>'ASIC-IC Static Techniques'!$D$22:$E$22</c:f>
              <c:strCache>
                <c:ptCount val="2"/>
                <c:pt idx="0">
                  <c:v>Formal property checking</c:v>
                </c:pt>
                <c:pt idx="1">
                  <c:v>Automatic formal applications</c:v>
                </c:pt>
              </c:strCache>
            </c:strRef>
          </c:cat>
          <c:val>
            <c:numRef>
              <c:f>'ASIC-IC Static Techniques'!$D$24:$E$24</c:f>
              <c:numCache>
                <c:formatCode>0%</c:formatCode>
                <c:ptCount val="2"/>
                <c:pt idx="0">
                  <c:v>0.257</c:v>
                </c:pt>
                <c:pt idx="1">
                  <c:v>0.209</c:v>
                </c:pt>
              </c:numCache>
            </c:numRef>
          </c:val>
        </c:ser>
        <c:ser>
          <c:idx val="2"/>
          <c:order val="2"/>
          <c:tx>
            <c:strRef>
              <c:f>'ASIC-IC Static Techniques'!$C$25</c:f>
              <c:strCache>
                <c:ptCount val="1"/>
                <c:pt idx="0">
                  <c:v>2016</c:v>
                </c:pt>
              </c:strCache>
            </c:strRef>
          </c:tx>
          <c:spPr>
            <a:solidFill>
              <a:srgbClr val="002060"/>
            </a:solidFill>
            <a:scene3d>
              <a:camera prst="orthographicFront"/>
              <a:lightRig rig="threePt" dir="t"/>
            </a:scene3d>
            <a:sp3d>
              <a:bevelT w="190500" h="38100"/>
            </a:sp3d>
          </c:spPr>
          <c:invertIfNegative val="0"/>
          <c:cat>
            <c:strRef>
              <c:f>'ASIC-IC Static Techniques'!$D$22:$E$22</c:f>
              <c:strCache>
                <c:ptCount val="2"/>
                <c:pt idx="0">
                  <c:v>Formal property checking</c:v>
                </c:pt>
                <c:pt idx="1">
                  <c:v>Automatic formal applications</c:v>
                </c:pt>
              </c:strCache>
            </c:strRef>
          </c:cat>
          <c:val>
            <c:numRef>
              <c:f>'ASIC-IC Static Techniques'!$D$25:$E$25</c:f>
              <c:numCache>
                <c:formatCode>0%</c:formatCode>
                <c:ptCount val="2"/>
                <c:pt idx="0">
                  <c:v>0.337</c:v>
                </c:pt>
                <c:pt idx="1">
                  <c:v>0.205</c:v>
                </c:pt>
              </c:numCache>
            </c:numRef>
          </c:val>
        </c:ser>
        <c:dLbls>
          <c:showLegendKey val="0"/>
          <c:showVal val="0"/>
          <c:showCatName val="0"/>
          <c:showSerName val="0"/>
          <c:showPercent val="0"/>
          <c:showBubbleSize val="0"/>
        </c:dLbls>
        <c:gapWidth val="150"/>
        <c:axId val="-2087485256"/>
        <c:axId val="-2087488280"/>
      </c:barChart>
      <c:catAx>
        <c:axId val="-2087485256"/>
        <c:scaling>
          <c:orientation val="minMax"/>
        </c:scaling>
        <c:delete val="0"/>
        <c:axPos val="b"/>
        <c:majorTickMark val="out"/>
        <c:minorTickMark val="none"/>
        <c:tickLblPos val="nextTo"/>
        <c:txPr>
          <a:bodyPr rot="0"/>
          <a:lstStyle/>
          <a:p>
            <a:pPr>
              <a:defRPr sz="1600"/>
            </a:pPr>
            <a:endParaRPr lang="en-US"/>
          </a:p>
        </c:txPr>
        <c:crossAx val="-2087488280"/>
        <c:crosses val="autoZero"/>
        <c:auto val="1"/>
        <c:lblAlgn val="ctr"/>
        <c:lblOffset val="100"/>
        <c:noMultiLvlLbl val="0"/>
      </c:catAx>
      <c:valAx>
        <c:axId val="-2087488280"/>
        <c:scaling>
          <c:orientation val="minMax"/>
          <c:max val="0.35"/>
          <c:min val="0.0"/>
        </c:scaling>
        <c:delete val="0"/>
        <c:axPos val="l"/>
        <c:majorGridlines>
          <c:spPr>
            <a:ln>
              <a:solidFill>
                <a:schemeClr val="bg1">
                  <a:lumMod val="75000"/>
                </a:schemeClr>
              </a:solidFill>
            </a:ln>
          </c:spPr>
        </c:majorGridlines>
        <c:title>
          <c:tx>
            <c:rich>
              <a:bodyPr rot="-5400000" vert="horz"/>
              <a:lstStyle/>
              <a:p>
                <a:pPr>
                  <a:defRPr sz="1200"/>
                </a:pPr>
                <a:r>
                  <a:rPr lang="en-US" sz="1200" dirty="0" smtClean="0"/>
                  <a:t>Design Projects</a:t>
                </a:r>
                <a:endParaRPr lang="en-US" sz="1200" dirty="0"/>
              </a:p>
            </c:rich>
          </c:tx>
          <c:layout>
            <c:manualLayout>
              <c:xMode val="edge"/>
              <c:yMode val="edge"/>
              <c:x val="0.00102503692486154"/>
              <c:y val="0.246265421497276"/>
            </c:manualLayout>
          </c:layout>
          <c:overlay val="0"/>
        </c:title>
        <c:numFmt formatCode="0%" sourceLinked="1"/>
        <c:majorTickMark val="out"/>
        <c:minorTickMark val="none"/>
        <c:tickLblPos val="nextTo"/>
        <c:spPr>
          <a:ln>
            <a:noFill/>
          </a:ln>
        </c:spPr>
        <c:txPr>
          <a:bodyPr/>
          <a:lstStyle/>
          <a:p>
            <a:pPr>
              <a:defRPr sz="1200" b="0"/>
            </a:pPr>
            <a:endParaRPr lang="en-US"/>
          </a:p>
        </c:txPr>
        <c:crossAx val="-2087485256"/>
        <c:crosses val="autoZero"/>
        <c:crossBetween val="between"/>
        <c:majorUnit val="0.05"/>
        <c:minorUnit val="0.01"/>
      </c:valAx>
    </c:plotArea>
    <c:legend>
      <c:legendPos val="r"/>
      <c:layout>
        <c:manualLayout>
          <c:xMode val="edge"/>
          <c:yMode val="edge"/>
          <c:x val="0.893424421579715"/>
          <c:y val="0.0910248769656385"/>
          <c:w val="0.0728895046384209"/>
          <c:h val="0.138848951063629"/>
        </c:manualLayout>
      </c:layout>
      <c:overlay val="0"/>
      <c:spPr>
        <a:solidFill>
          <a:schemeClr val="bg1"/>
        </a:solidFill>
        <a:scene3d>
          <a:camera prst="orthographicFront"/>
          <a:lightRig rig="threePt" dir="t"/>
        </a:scene3d>
        <a:sp3d>
          <a:bevelT w="190500" h="38100"/>
        </a:sp3d>
      </c:spPr>
      <c:txPr>
        <a:bodyPr/>
        <a:lstStyle/>
        <a:p>
          <a:pPr>
            <a:defRPr sz="1400"/>
          </a:pPr>
          <a:endParaRPr lang="en-US"/>
        </a:p>
      </c:txPr>
    </c:legend>
    <c:plotVisOnly val="1"/>
    <c:dispBlanksAs val="gap"/>
    <c:showDLblsOverMax val="0"/>
  </c:chart>
  <c:txPr>
    <a:bodyPr/>
    <a:lstStyle/>
    <a:p>
      <a:pPr>
        <a:defRPr sz="14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3572845449902"/>
          <c:y val="0.0330651696140453"/>
          <c:w val="0.864222289281431"/>
          <c:h val="0.854087329992842"/>
        </c:manualLayout>
      </c:layout>
      <c:barChart>
        <c:barDir val="col"/>
        <c:grouping val="clustered"/>
        <c:varyColors val="0"/>
        <c:ser>
          <c:idx val="0"/>
          <c:order val="0"/>
          <c:tx>
            <c:strRef>
              <c:f>'ASIC-IC Static Techniques'!$C$23</c:f>
              <c:strCache>
                <c:ptCount val="1"/>
                <c:pt idx="0">
                  <c:v>2012</c:v>
                </c:pt>
              </c:strCache>
            </c:strRef>
          </c:tx>
          <c:spPr>
            <a:solidFill>
              <a:schemeClr val="accent1"/>
            </a:solidFill>
            <a:scene3d>
              <a:camera prst="orthographicFront"/>
              <a:lightRig rig="balanced" dir="t">
                <a:rot lat="0" lon="0" rev="8700000"/>
              </a:lightRig>
            </a:scene3d>
            <a:sp3d>
              <a:bevelT w="190500" h="38100"/>
            </a:sp3d>
          </c:spPr>
          <c:invertIfNegative val="0"/>
          <c:dLbls>
            <c:dLbl>
              <c:idx val="0"/>
              <c:layout>
                <c:manualLayout>
                  <c:x val="-0.00292999526125176"/>
                  <c:y val="0.133333333333333"/>
                </c:manualLayout>
              </c:layout>
              <c:showLegendKey val="0"/>
              <c:showVal val="1"/>
              <c:showCatName val="0"/>
              <c:showSerName val="0"/>
              <c:showPercent val="0"/>
              <c:showBubbleSize val="0"/>
            </c:dLbl>
            <c:dLbl>
              <c:idx val="1"/>
              <c:layout>
                <c:manualLayout>
                  <c:x val="0.00292999526125176"/>
                  <c:y val="0.125641025641026"/>
                </c:manualLayout>
              </c:layout>
              <c:showLegendKey val="0"/>
              <c:showVal val="1"/>
              <c:showCatName val="0"/>
              <c:showSerName val="0"/>
              <c:showPercent val="0"/>
              <c:showBubbleSize val="0"/>
            </c:dLbl>
            <c:txPr>
              <a:bodyPr/>
              <a:lstStyle/>
              <a:p>
                <a:pPr>
                  <a:defRPr sz="1800" b="1">
                    <a:solidFill>
                      <a:schemeClr val="tx1"/>
                    </a:solidFill>
                    <a:effectLst/>
                  </a:defRPr>
                </a:pPr>
                <a:endParaRPr lang="en-US"/>
              </a:p>
            </c:txPr>
            <c:showLegendKey val="0"/>
            <c:showVal val="1"/>
            <c:showCatName val="0"/>
            <c:showSerName val="0"/>
            <c:showPercent val="0"/>
            <c:showBubbleSize val="0"/>
            <c:showLeaderLines val="0"/>
          </c:dLbls>
          <c:cat>
            <c:strRef>
              <c:f>'ASIC-IC Static Techniques'!$D$22:$E$22</c:f>
              <c:strCache>
                <c:ptCount val="2"/>
                <c:pt idx="0">
                  <c:v>Formal property checking</c:v>
                </c:pt>
                <c:pt idx="1">
                  <c:v>Automatic formal applications</c:v>
                </c:pt>
              </c:strCache>
            </c:strRef>
          </c:cat>
          <c:val>
            <c:numRef>
              <c:f>'ASIC-IC Static Techniques'!$D$23:$E$23</c:f>
              <c:numCache>
                <c:formatCode>0%</c:formatCode>
                <c:ptCount val="2"/>
                <c:pt idx="0">
                  <c:v>0.245</c:v>
                </c:pt>
                <c:pt idx="1">
                  <c:v>0.125</c:v>
                </c:pt>
              </c:numCache>
            </c:numRef>
          </c:val>
        </c:ser>
        <c:ser>
          <c:idx val="2"/>
          <c:order val="1"/>
          <c:tx>
            <c:strRef>
              <c:f>'ASIC-IC Static Techniques'!$C$25</c:f>
              <c:strCache>
                <c:ptCount val="1"/>
                <c:pt idx="0">
                  <c:v>2016</c:v>
                </c:pt>
              </c:strCache>
            </c:strRef>
          </c:tx>
          <c:spPr>
            <a:solidFill>
              <a:srgbClr val="002060"/>
            </a:solidFill>
            <a:scene3d>
              <a:camera prst="orthographicFront"/>
              <a:lightRig rig="threePt" dir="t"/>
            </a:scene3d>
            <a:sp3d>
              <a:bevelT w="190500" h="38100"/>
            </a:sp3d>
          </c:spPr>
          <c:invertIfNegative val="0"/>
          <c:dLbls>
            <c:dLbl>
              <c:idx val="0"/>
              <c:layout>
                <c:manualLayout>
                  <c:x val="0.0073249881531294"/>
                  <c:y val="0.135081364829396"/>
                </c:manualLayout>
              </c:layout>
              <c:showLegendKey val="0"/>
              <c:showVal val="1"/>
              <c:showCatName val="0"/>
              <c:showSerName val="0"/>
              <c:showPercent val="0"/>
              <c:showBubbleSize val="0"/>
            </c:dLbl>
            <c:dLbl>
              <c:idx val="1"/>
              <c:layout>
                <c:manualLayout>
                  <c:x val="0.00585999052250352"/>
                  <c:y val="0.12980234201494"/>
                </c:manualLayout>
              </c:layout>
              <c:showLegendKey val="0"/>
              <c:showVal val="1"/>
              <c:showCatName val="0"/>
              <c:showSerName val="0"/>
              <c:showPercent val="0"/>
              <c:showBubbleSize val="0"/>
            </c:dLbl>
            <c:txPr>
              <a:bodyPr/>
              <a:lstStyle/>
              <a:p>
                <a:pPr>
                  <a:defRPr sz="1800" b="1">
                    <a:solidFill>
                      <a:schemeClr val="bg1"/>
                    </a:solidFill>
                    <a:effectLst>
                      <a:outerShdw blurRad="38100" dist="38100" dir="2700000" algn="tl">
                        <a:srgbClr val="000000">
                          <a:alpha val="43137"/>
                        </a:srgbClr>
                      </a:outerShdw>
                    </a:effectLst>
                  </a:defRPr>
                </a:pPr>
                <a:endParaRPr lang="en-US"/>
              </a:p>
            </c:txPr>
            <c:showLegendKey val="0"/>
            <c:showVal val="1"/>
            <c:showCatName val="0"/>
            <c:showSerName val="0"/>
            <c:showPercent val="0"/>
            <c:showBubbleSize val="0"/>
            <c:showLeaderLines val="0"/>
          </c:dLbls>
          <c:cat>
            <c:strRef>
              <c:f>'ASIC-IC Static Techniques'!$D$22:$E$22</c:f>
              <c:strCache>
                <c:ptCount val="2"/>
                <c:pt idx="0">
                  <c:v>Formal property checking</c:v>
                </c:pt>
                <c:pt idx="1">
                  <c:v>Automatic formal applications</c:v>
                </c:pt>
              </c:strCache>
            </c:strRef>
          </c:cat>
          <c:val>
            <c:numRef>
              <c:f>'ASIC-IC Static Techniques'!$D$25:$E$25</c:f>
              <c:numCache>
                <c:formatCode>0%</c:formatCode>
                <c:ptCount val="2"/>
                <c:pt idx="0">
                  <c:v>0.337</c:v>
                </c:pt>
                <c:pt idx="1">
                  <c:v>0.205</c:v>
                </c:pt>
              </c:numCache>
            </c:numRef>
          </c:val>
        </c:ser>
        <c:dLbls>
          <c:showLegendKey val="0"/>
          <c:showVal val="0"/>
          <c:showCatName val="0"/>
          <c:showSerName val="0"/>
          <c:showPercent val="0"/>
          <c:showBubbleSize val="0"/>
        </c:dLbls>
        <c:gapWidth val="79"/>
        <c:axId val="-2087566872"/>
        <c:axId val="-2087570312"/>
      </c:barChart>
      <c:catAx>
        <c:axId val="-2087566872"/>
        <c:scaling>
          <c:orientation val="minMax"/>
        </c:scaling>
        <c:delete val="0"/>
        <c:axPos val="b"/>
        <c:majorTickMark val="out"/>
        <c:minorTickMark val="none"/>
        <c:tickLblPos val="nextTo"/>
        <c:spPr>
          <a:ln>
            <a:noFill/>
          </a:ln>
        </c:spPr>
        <c:txPr>
          <a:bodyPr rot="0"/>
          <a:lstStyle/>
          <a:p>
            <a:pPr>
              <a:defRPr sz="1600" b="1">
                <a:solidFill>
                  <a:schemeClr val="tx1"/>
                </a:solidFill>
              </a:defRPr>
            </a:pPr>
            <a:endParaRPr lang="en-US"/>
          </a:p>
        </c:txPr>
        <c:crossAx val="-2087570312"/>
        <c:crosses val="autoZero"/>
        <c:auto val="1"/>
        <c:lblAlgn val="ctr"/>
        <c:lblOffset val="100"/>
        <c:noMultiLvlLbl val="0"/>
      </c:catAx>
      <c:valAx>
        <c:axId val="-2087570312"/>
        <c:scaling>
          <c:orientation val="minMax"/>
          <c:max val="0.36"/>
          <c:min val="0.0"/>
        </c:scaling>
        <c:delete val="0"/>
        <c:axPos val="l"/>
        <c:majorGridlines>
          <c:spPr>
            <a:ln>
              <a:solidFill>
                <a:schemeClr val="bg1">
                  <a:lumMod val="85000"/>
                </a:schemeClr>
              </a:solidFill>
            </a:ln>
          </c:spPr>
        </c:majorGridlines>
        <c:title>
          <c:tx>
            <c:rich>
              <a:bodyPr rot="-5400000" vert="horz"/>
              <a:lstStyle/>
              <a:p>
                <a:pPr>
                  <a:defRPr sz="1600">
                    <a:solidFill>
                      <a:schemeClr val="tx1"/>
                    </a:solidFill>
                  </a:defRPr>
                </a:pPr>
                <a:r>
                  <a:rPr lang="en-US" sz="1600" dirty="0" smtClean="0">
                    <a:solidFill>
                      <a:schemeClr val="tx1"/>
                    </a:solidFill>
                  </a:rPr>
                  <a:t>Design Projects</a:t>
                </a:r>
                <a:endParaRPr lang="en-US" sz="1600" dirty="0">
                  <a:solidFill>
                    <a:schemeClr val="tx1"/>
                  </a:solidFill>
                </a:endParaRPr>
              </a:p>
            </c:rich>
          </c:tx>
          <c:layout>
            <c:manualLayout>
              <c:xMode val="edge"/>
              <c:yMode val="edge"/>
              <c:x val="0.0"/>
              <c:y val="0.305239854633555"/>
            </c:manualLayout>
          </c:layout>
          <c:overlay val="0"/>
        </c:title>
        <c:numFmt formatCode="0%" sourceLinked="1"/>
        <c:majorTickMark val="out"/>
        <c:minorTickMark val="none"/>
        <c:tickLblPos val="nextTo"/>
        <c:spPr>
          <a:ln>
            <a:noFill/>
          </a:ln>
        </c:spPr>
        <c:txPr>
          <a:bodyPr/>
          <a:lstStyle/>
          <a:p>
            <a:pPr>
              <a:defRPr sz="1200" b="0">
                <a:solidFill>
                  <a:schemeClr val="tx1"/>
                </a:solidFill>
              </a:defRPr>
            </a:pPr>
            <a:endParaRPr lang="en-US"/>
          </a:p>
        </c:txPr>
        <c:crossAx val="-2087566872"/>
        <c:crosses val="autoZero"/>
        <c:crossBetween val="between"/>
        <c:majorUnit val="0.1"/>
        <c:minorUnit val="0.01"/>
      </c:valAx>
    </c:plotArea>
    <c:legend>
      <c:legendPos val="r"/>
      <c:layout>
        <c:manualLayout>
          <c:xMode val="edge"/>
          <c:yMode val="edge"/>
          <c:x val="0.893424421579715"/>
          <c:y val="0.0910248769656385"/>
          <c:w val="0.0728895046384209"/>
          <c:h val="0.138848951063629"/>
        </c:manualLayout>
      </c:layout>
      <c:overlay val="0"/>
      <c:spPr>
        <a:solidFill>
          <a:schemeClr val="bg1"/>
        </a:solidFill>
        <a:scene3d>
          <a:camera prst="orthographicFront"/>
          <a:lightRig rig="balanced" dir="t">
            <a:rot lat="0" lon="0" rev="8700000"/>
          </a:lightRig>
        </a:scene3d>
        <a:sp3d>
          <a:bevelT w="190500" h="38100"/>
        </a:sp3d>
      </c:spPr>
      <c:txPr>
        <a:bodyPr/>
        <a:lstStyle/>
        <a:p>
          <a:pPr>
            <a:defRPr sz="1400">
              <a:solidFill>
                <a:schemeClr val="tx1"/>
              </a:solidFill>
            </a:defRPr>
          </a:pPr>
          <a:endParaRPr lang="en-US"/>
        </a:p>
      </c:txPr>
    </c:legend>
    <c:plotVisOnly val="1"/>
    <c:dispBlanksAs val="gap"/>
    <c:showDLblsOverMax val="0"/>
  </c:chart>
  <c:txPr>
    <a:bodyPr/>
    <a:lstStyle/>
    <a:p>
      <a:pPr>
        <a:defRPr sz="14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'ASIC-IC Static Techniques'!$D$16</c:f>
              <c:strCache>
                <c:ptCount val="1"/>
                <c:pt idx="0">
                  <c:v>Formal Property Checking Adoption by Design Size</c:v>
                </c:pt>
              </c:strCache>
            </c:strRef>
          </c:tx>
          <c:spPr>
            <a:scene3d>
              <a:camera prst="orthographicFront"/>
              <a:lightRig rig="balanced" dir="t">
                <a:rot lat="0" lon="0" rev="8700000"/>
              </a:lightRig>
            </a:scene3d>
            <a:sp3d>
              <a:bevelT w="190500" h="38100"/>
            </a:sp3d>
          </c:spPr>
          <c:invertIfNegative val="0"/>
          <c:dPt>
            <c:idx val="0"/>
            <c:invertIfNegative val="0"/>
            <c:bubble3D val="0"/>
            <c:spPr>
              <a:solidFill>
                <a:schemeClr val="accent1"/>
              </a:solidFill>
              <a:scene3d>
                <a:camera prst="orthographicFront"/>
                <a:lightRig rig="balanced" dir="t">
                  <a:rot lat="0" lon="0" rev="8700000"/>
                </a:lightRig>
              </a:scene3d>
              <a:sp3d>
                <a:bevelT w="190500" h="38100"/>
              </a:sp3d>
            </c:spPr>
          </c:dPt>
          <c:dPt>
            <c:idx val="1"/>
            <c:invertIfNegative val="0"/>
            <c:bubble3D val="0"/>
            <c:spPr>
              <a:solidFill>
                <a:srgbClr val="00FF00"/>
              </a:solidFill>
              <a:scene3d>
                <a:camera prst="orthographicFront"/>
                <a:lightRig rig="balanced" dir="t">
                  <a:rot lat="0" lon="0" rev="8700000"/>
                </a:lightRig>
              </a:scene3d>
              <a:sp3d>
                <a:bevelT w="190500" h="38100"/>
              </a:sp3d>
            </c:spPr>
          </c:dPt>
          <c:dPt>
            <c:idx val="2"/>
            <c:invertIfNegative val="0"/>
            <c:bubble3D val="0"/>
            <c:spPr>
              <a:solidFill>
                <a:srgbClr val="002060"/>
              </a:solidFill>
              <a:scene3d>
                <a:camera prst="orthographicFront"/>
                <a:lightRig rig="balanced" dir="t">
                  <a:rot lat="0" lon="0" rev="8700000"/>
                </a:lightRig>
              </a:scene3d>
              <a:sp3d>
                <a:bevelT w="190500" h="38100"/>
              </a:sp3d>
            </c:spPr>
          </c:dPt>
          <c:dLbls>
            <c:dLbl>
              <c:idx val="0"/>
              <c:layout>
                <c:manualLayout>
                  <c:x val="0.0117181949373209"/>
                  <c:y val="0.123476918566561"/>
                </c:manualLayout>
              </c:layout>
              <c:showLegendKey val="0"/>
              <c:showVal val="1"/>
              <c:showCatName val="0"/>
              <c:showSerName val="0"/>
              <c:showPercent val="0"/>
              <c:showBubbleSize val="0"/>
            </c:dLbl>
            <c:dLbl>
              <c:idx val="1"/>
              <c:layout>
                <c:manualLayout>
                  <c:x val="-0.00292957756875511"/>
                  <c:y val="0.123476918566561"/>
                </c:manualLayout>
              </c:layout>
              <c:showLegendKey val="0"/>
              <c:showVal val="1"/>
              <c:showCatName val="0"/>
              <c:showSerName val="0"/>
              <c:showPercent val="0"/>
              <c:showBubbleSize val="0"/>
            </c:dLbl>
            <c:dLbl>
              <c:idx val="2"/>
              <c:layout>
                <c:manualLayout>
                  <c:x val="-0.00146478878437745"/>
                  <c:y val="0.126642993401601"/>
                </c:manualLayout>
              </c:layout>
              <c:spPr/>
              <c:txPr>
                <a:bodyPr/>
                <a:lstStyle/>
                <a:p>
                  <a:pPr>
                    <a:defRPr sz="1600" b="1">
                      <a:solidFill>
                        <a:schemeClr val="bg1"/>
                      </a:solidFill>
                      <a:effectLst>
                        <a:outerShdw blurRad="38100" dist="38100" dir="2700000" algn="tl">
                          <a:srgbClr val="000000">
                            <a:alpha val="43137"/>
                          </a:srgbClr>
                        </a:outerShdw>
                      </a:effectLst>
                    </a:defRPr>
                  </a:pPr>
                  <a:endParaRPr lang="en-US"/>
                </a:p>
              </c:txPr>
              <c:showLegendKey val="0"/>
              <c:showVal val="1"/>
              <c:showCatName val="0"/>
              <c:showSerName val="0"/>
              <c:showPercent val="0"/>
              <c:showBubbleSize val="0"/>
            </c:dLbl>
            <c:txPr>
              <a:bodyPr/>
              <a:lstStyle/>
              <a:p>
                <a:pPr>
                  <a:defRPr sz="1600" b="1"/>
                </a:pPr>
                <a:endParaRPr lang="en-US"/>
              </a:p>
            </c:txPr>
            <c:showLegendKey val="0"/>
            <c:showVal val="1"/>
            <c:showCatName val="0"/>
            <c:showSerName val="0"/>
            <c:showPercent val="0"/>
            <c:showBubbleSize val="0"/>
            <c:showLeaderLines val="0"/>
          </c:dLbls>
          <c:cat>
            <c:strRef>
              <c:f>'ASIC-IC Static Techniques'!$C$17:$C$19</c:f>
              <c:strCache>
                <c:ptCount val="3"/>
                <c:pt idx="0">
                  <c:v>&lt; 5M</c:v>
                </c:pt>
                <c:pt idx="1">
                  <c:v>5M - 80M</c:v>
                </c:pt>
                <c:pt idx="2">
                  <c:v>&gt; 80M</c:v>
                </c:pt>
              </c:strCache>
            </c:strRef>
          </c:cat>
          <c:val>
            <c:numRef>
              <c:f>'ASIC-IC Static Techniques'!$D$17:$D$19</c:f>
              <c:numCache>
                <c:formatCode>0%</c:formatCode>
                <c:ptCount val="3"/>
                <c:pt idx="0">
                  <c:v>0.232</c:v>
                </c:pt>
                <c:pt idx="1">
                  <c:v>0.311</c:v>
                </c:pt>
                <c:pt idx="2">
                  <c:v>0.439</c:v>
                </c:pt>
              </c:numCache>
            </c:numRef>
          </c:val>
        </c:ser>
        <c:dLbls>
          <c:showLegendKey val="0"/>
          <c:showVal val="0"/>
          <c:showCatName val="0"/>
          <c:showSerName val="0"/>
          <c:showPercent val="0"/>
          <c:showBubbleSize val="0"/>
        </c:dLbls>
        <c:gapWidth val="68"/>
        <c:axId val="-2085788824"/>
        <c:axId val="-2085782616"/>
      </c:barChart>
      <c:catAx>
        <c:axId val="-2085788824"/>
        <c:scaling>
          <c:orientation val="minMax"/>
        </c:scaling>
        <c:delete val="0"/>
        <c:axPos val="b"/>
        <c:title>
          <c:tx>
            <c:rich>
              <a:bodyPr/>
              <a:lstStyle/>
              <a:p>
                <a:pPr>
                  <a:defRPr/>
                </a:pPr>
                <a:r>
                  <a:rPr lang="en-US" sz="1400" b="1" i="0" baseline="0">
                    <a:effectLst/>
                  </a:rPr>
                  <a:t>Design Size (</a:t>
                </a:r>
                <a:r>
                  <a:rPr lang="en-US" sz="1400" b="1" i="1" baseline="0">
                    <a:effectLst/>
                  </a:rPr>
                  <a:t>Gate Count Excluding Memories</a:t>
                </a:r>
                <a:r>
                  <a:rPr lang="en-US" sz="1400" b="1" i="0" baseline="0">
                    <a:effectLst/>
                  </a:rPr>
                  <a:t>)</a:t>
                </a:r>
                <a:endParaRPr lang="en-US" sz="1400">
                  <a:effectLst/>
                </a:endParaRPr>
              </a:p>
            </c:rich>
          </c:tx>
          <c:layout>
            <c:manualLayout>
              <c:xMode val="edge"/>
              <c:yMode val="edge"/>
              <c:x val="0.307004672765671"/>
              <c:y val="0.953103515337636"/>
            </c:manualLayout>
          </c:layout>
          <c:overlay val="0"/>
        </c:title>
        <c:majorTickMark val="out"/>
        <c:minorTickMark val="none"/>
        <c:tickLblPos val="nextTo"/>
        <c:txPr>
          <a:bodyPr/>
          <a:lstStyle/>
          <a:p>
            <a:pPr>
              <a:defRPr sz="1400" b="1"/>
            </a:pPr>
            <a:endParaRPr lang="en-US"/>
          </a:p>
        </c:txPr>
        <c:crossAx val="-2085782616"/>
        <c:crosses val="autoZero"/>
        <c:auto val="1"/>
        <c:lblAlgn val="ctr"/>
        <c:lblOffset val="100"/>
        <c:noMultiLvlLbl val="0"/>
      </c:catAx>
      <c:valAx>
        <c:axId val="-2085782616"/>
        <c:scaling>
          <c:orientation val="minMax"/>
          <c:max val="0.5"/>
          <c:min val="0.0"/>
        </c:scaling>
        <c:delete val="0"/>
        <c:axPos val="l"/>
        <c:majorGridlines>
          <c:spPr>
            <a:ln>
              <a:solidFill>
                <a:schemeClr val="bg1">
                  <a:lumMod val="85000"/>
                </a:schemeClr>
              </a:solidFill>
            </a:ln>
          </c:spPr>
        </c:majorGridlines>
        <c:title>
          <c:tx>
            <c:rich>
              <a:bodyPr rot="-5400000" vert="horz"/>
              <a:lstStyle/>
              <a:p>
                <a:pPr>
                  <a:defRPr sz="1400"/>
                </a:pPr>
                <a:r>
                  <a:rPr lang="en-US" sz="1400" dirty="0" smtClean="0"/>
                  <a:t>Design Projects</a:t>
                </a:r>
                <a:endParaRPr lang="en-US" sz="1400" dirty="0"/>
              </a:p>
            </c:rich>
          </c:tx>
          <c:layout>
            <c:manualLayout>
              <c:xMode val="edge"/>
              <c:yMode val="edge"/>
              <c:x val="0.0"/>
              <c:y val="0.265164750568148"/>
            </c:manualLayout>
          </c:layout>
          <c:overlay val="0"/>
        </c:title>
        <c:numFmt formatCode="0%" sourceLinked="1"/>
        <c:majorTickMark val="out"/>
        <c:minorTickMark val="none"/>
        <c:tickLblPos val="nextTo"/>
        <c:spPr>
          <a:ln>
            <a:noFill/>
          </a:ln>
        </c:spPr>
        <c:txPr>
          <a:bodyPr/>
          <a:lstStyle/>
          <a:p>
            <a:pPr>
              <a:defRPr sz="1200"/>
            </a:pPr>
            <a:endParaRPr lang="en-US"/>
          </a:p>
        </c:txPr>
        <c:crossAx val="-2085788824"/>
        <c:crosses val="autoZero"/>
        <c:crossBetween val="between"/>
        <c:majorUnit val="0.1"/>
        <c:minorUnit val="0.01"/>
      </c:valAx>
    </c:plotArea>
    <c:plotVisOnly val="1"/>
    <c:dispBlanksAs val="gap"/>
    <c:showDLblsOverMax val="0"/>
  </c:chart>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42728805240808"/>
          <c:y val="0.0330651696140453"/>
          <c:w val="0.89352228837249"/>
          <c:h val="0.789916113426998"/>
        </c:manualLayout>
      </c:layout>
      <c:barChart>
        <c:barDir val="col"/>
        <c:grouping val="clustered"/>
        <c:varyColors val="0"/>
        <c:ser>
          <c:idx val="0"/>
          <c:order val="0"/>
          <c:tx>
            <c:strRef>
              <c:f>'FPGA Static Techniques'!$B$7</c:f>
              <c:strCache>
                <c:ptCount val="1"/>
                <c:pt idx="0">
                  <c:v>2012</c:v>
                </c:pt>
              </c:strCache>
            </c:strRef>
          </c:tx>
          <c:spPr>
            <a:solidFill>
              <a:srgbClr val="CC99FF"/>
            </a:solidFill>
            <a:scene3d>
              <a:camera prst="orthographicFront"/>
              <a:lightRig rig="balanced" dir="t">
                <a:rot lat="0" lon="0" rev="8700000"/>
              </a:lightRig>
            </a:scene3d>
            <a:sp3d>
              <a:bevelT w="190500" h="38100"/>
            </a:sp3d>
          </c:spPr>
          <c:invertIfNegative val="0"/>
          <c:cat>
            <c:strRef>
              <c:f>'FPGA Static Techniques'!$C$6:$D$6</c:f>
              <c:strCache>
                <c:ptCount val="2"/>
                <c:pt idx="0">
                  <c:v>Formal property checking</c:v>
                </c:pt>
                <c:pt idx="1">
                  <c:v>Automatic formal verification</c:v>
                </c:pt>
              </c:strCache>
            </c:strRef>
          </c:cat>
          <c:val>
            <c:numRef>
              <c:f>'FPGA Static Techniques'!$C$7:$D$7</c:f>
              <c:numCache>
                <c:formatCode>0%</c:formatCode>
                <c:ptCount val="2"/>
                <c:pt idx="0">
                  <c:v>0.104</c:v>
                </c:pt>
                <c:pt idx="1">
                  <c:v>0.04</c:v>
                </c:pt>
              </c:numCache>
            </c:numRef>
          </c:val>
        </c:ser>
        <c:ser>
          <c:idx val="1"/>
          <c:order val="1"/>
          <c:tx>
            <c:strRef>
              <c:f>'FPGA Static Techniques'!$B$8</c:f>
              <c:strCache>
                <c:ptCount val="1"/>
                <c:pt idx="0">
                  <c:v>2014</c:v>
                </c:pt>
              </c:strCache>
            </c:strRef>
          </c:tx>
          <c:spPr>
            <a:solidFill>
              <a:schemeClr val="accent2">
                <a:lumMod val="20000"/>
                <a:lumOff val="80000"/>
              </a:schemeClr>
            </a:solidFill>
            <a:scene3d>
              <a:camera prst="orthographicFront"/>
              <a:lightRig rig="balanced" dir="t">
                <a:rot lat="0" lon="0" rev="8700000"/>
              </a:lightRig>
            </a:scene3d>
            <a:sp3d>
              <a:bevelT w="190500" h="38100"/>
            </a:sp3d>
          </c:spPr>
          <c:invertIfNegative val="0"/>
          <c:dPt>
            <c:idx val="6"/>
            <c:invertIfNegative val="0"/>
            <c:bubble3D val="0"/>
          </c:dPt>
          <c:cat>
            <c:strRef>
              <c:f>'FPGA Static Techniques'!$C$6:$D$6</c:f>
              <c:strCache>
                <c:ptCount val="2"/>
                <c:pt idx="0">
                  <c:v>Formal property checking</c:v>
                </c:pt>
                <c:pt idx="1">
                  <c:v>Automatic formal verification</c:v>
                </c:pt>
              </c:strCache>
            </c:strRef>
          </c:cat>
          <c:val>
            <c:numRef>
              <c:f>'FPGA Static Techniques'!$C$8:$D$8</c:f>
              <c:numCache>
                <c:formatCode>0%</c:formatCode>
                <c:ptCount val="2"/>
                <c:pt idx="0">
                  <c:v>0.139</c:v>
                </c:pt>
                <c:pt idx="1">
                  <c:v>0.088</c:v>
                </c:pt>
              </c:numCache>
            </c:numRef>
          </c:val>
        </c:ser>
        <c:ser>
          <c:idx val="2"/>
          <c:order val="2"/>
          <c:tx>
            <c:strRef>
              <c:f>'FPGA Static Techniques'!$B$9</c:f>
              <c:strCache>
                <c:ptCount val="1"/>
                <c:pt idx="0">
                  <c:v>2016</c:v>
                </c:pt>
              </c:strCache>
            </c:strRef>
          </c:tx>
          <c:spPr>
            <a:solidFill>
              <a:srgbClr val="C00000"/>
            </a:solidFill>
            <a:scene3d>
              <a:camera prst="orthographicFront"/>
              <a:lightRig rig="threePt" dir="t"/>
            </a:scene3d>
            <a:sp3d>
              <a:bevelT w="190500" h="38100"/>
            </a:sp3d>
          </c:spPr>
          <c:invertIfNegative val="0"/>
          <c:cat>
            <c:strRef>
              <c:f>'FPGA Static Techniques'!$C$6:$D$6</c:f>
              <c:strCache>
                <c:ptCount val="2"/>
                <c:pt idx="0">
                  <c:v>Formal property checking</c:v>
                </c:pt>
                <c:pt idx="1">
                  <c:v>Automatic formal verification</c:v>
                </c:pt>
              </c:strCache>
            </c:strRef>
          </c:cat>
          <c:val>
            <c:numRef>
              <c:f>'FPGA Static Techniques'!$C$9:$D$9</c:f>
              <c:numCache>
                <c:formatCode>0%</c:formatCode>
                <c:ptCount val="2"/>
                <c:pt idx="0">
                  <c:v>0.192</c:v>
                </c:pt>
                <c:pt idx="1">
                  <c:v>0.125</c:v>
                </c:pt>
              </c:numCache>
            </c:numRef>
          </c:val>
        </c:ser>
        <c:dLbls>
          <c:showLegendKey val="0"/>
          <c:showVal val="0"/>
          <c:showCatName val="0"/>
          <c:showSerName val="0"/>
          <c:showPercent val="0"/>
          <c:showBubbleSize val="0"/>
        </c:dLbls>
        <c:gapWidth val="150"/>
        <c:axId val="-2085694088"/>
        <c:axId val="-2085688360"/>
      </c:barChart>
      <c:catAx>
        <c:axId val="-2085694088"/>
        <c:scaling>
          <c:orientation val="minMax"/>
        </c:scaling>
        <c:delete val="0"/>
        <c:axPos val="b"/>
        <c:title>
          <c:tx>
            <c:rich>
              <a:bodyPr/>
              <a:lstStyle/>
              <a:p>
                <a:pPr>
                  <a:defRPr/>
                </a:pPr>
                <a:r>
                  <a:rPr lang="en-US" dirty="0" smtClean="0"/>
                  <a:t>FPGA Static </a:t>
                </a:r>
                <a:r>
                  <a:rPr lang="en-US" dirty="0"/>
                  <a:t>Verification Technique</a:t>
                </a:r>
              </a:p>
            </c:rich>
          </c:tx>
          <c:layout>
            <c:manualLayout>
              <c:xMode val="edge"/>
              <c:yMode val="edge"/>
              <c:x val="0.353040387707945"/>
              <c:y val="0.919680664916885"/>
            </c:manualLayout>
          </c:layout>
          <c:overlay val="0"/>
        </c:title>
        <c:majorTickMark val="out"/>
        <c:minorTickMark val="none"/>
        <c:tickLblPos val="nextTo"/>
        <c:txPr>
          <a:bodyPr rot="0"/>
          <a:lstStyle/>
          <a:p>
            <a:pPr>
              <a:defRPr/>
            </a:pPr>
            <a:endParaRPr lang="en-US"/>
          </a:p>
        </c:txPr>
        <c:crossAx val="-2085688360"/>
        <c:crosses val="autoZero"/>
        <c:auto val="1"/>
        <c:lblAlgn val="ctr"/>
        <c:lblOffset val="100"/>
        <c:noMultiLvlLbl val="0"/>
      </c:catAx>
      <c:valAx>
        <c:axId val="-2085688360"/>
        <c:scaling>
          <c:orientation val="minMax"/>
        </c:scaling>
        <c:delete val="0"/>
        <c:axPos val="l"/>
        <c:majorGridlines>
          <c:spPr>
            <a:ln>
              <a:solidFill>
                <a:schemeClr val="bg1">
                  <a:lumMod val="85000"/>
                </a:schemeClr>
              </a:solidFill>
            </a:ln>
          </c:spPr>
        </c:majorGridlines>
        <c:title>
          <c:tx>
            <c:rich>
              <a:bodyPr rot="-5400000" vert="horz"/>
              <a:lstStyle/>
              <a:p>
                <a:pPr>
                  <a:defRPr sz="1400"/>
                </a:pPr>
                <a:r>
                  <a:rPr lang="en-US" sz="1400" dirty="0"/>
                  <a:t>Design Projects</a:t>
                </a:r>
              </a:p>
            </c:rich>
          </c:tx>
          <c:layout>
            <c:manualLayout>
              <c:xMode val="edge"/>
              <c:yMode val="edge"/>
              <c:x val="0.001017547318088"/>
              <c:y val="0.283027636251351"/>
            </c:manualLayout>
          </c:layout>
          <c:overlay val="0"/>
        </c:title>
        <c:numFmt formatCode="0%" sourceLinked="1"/>
        <c:majorTickMark val="out"/>
        <c:minorTickMark val="none"/>
        <c:tickLblPos val="nextTo"/>
        <c:spPr>
          <a:ln>
            <a:noFill/>
          </a:ln>
        </c:spPr>
        <c:txPr>
          <a:bodyPr/>
          <a:lstStyle/>
          <a:p>
            <a:pPr>
              <a:defRPr sz="1200" b="0"/>
            </a:pPr>
            <a:endParaRPr lang="en-US"/>
          </a:p>
        </c:txPr>
        <c:crossAx val="-2085694088"/>
        <c:crosses val="autoZero"/>
        <c:crossBetween val="between"/>
        <c:majorUnit val="0.05"/>
      </c:valAx>
    </c:plotArea>
    <c:legend>
      <c:legendPos val="r"/>
      <c:layout>
        <c:manualLayout>
          <c:xMode val="edge"/>
          <c:yMode val="edge"/>
          <c:x val="0.894924546543777"/>
          <c:y val="0.114794658020689"/>
          <c:w val="0.0856834697554686"/>
          <c:h val="0.163802876788941"/>
        </c:manualLayout>
      </c:layout>
      <c:overlay val="0"/>
      <c:spPr>
        <a:solidFill>
          <a:schemeClr val="bg1"/>
        </a:solidFill>
        <a:scene3d>
          <a:camera prst="orthographicFront"/>
          <a:lightRig rig="threePt" dir="t"/>
        </a:scene3d>
        <a:sp3d>
          <a:bevelT w="190500" h="38100"/>
        </a:sp3d>
      </c:spPr>
      <c:txPr>
        <a:bodyPr/>
        <a:lstStyle/>
        <a:p>
          <a:pPr>
            <a:defRPr sz="1400"/>
          </a:pPr>
          <a:endParaRPr lang="en-US"/>
        </a:p>
      </c:txPr>
    </c:legend>
    <c:plotVisOnly val="1"/>
    <c:dispBlanksAs val="gap"/>
    <c:showDLblsOverMax val="0"/>
  </c:chart>
  <c:txPr>
    <a:bodyPr/>
    <a:lstStyle/>
    <a:p>
      <a:pPr>
        <a:defRPr sz="14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51665053916453"/>
          <c:y val="0.0294511378848728"/>
          <c:w val="0.717571893874711"/>
          <c:h val="0.805114881150038"/>
        </c:manualLayout>
      </c:layout>
      <c:barChart>
        <c:barDir val="bar"/>
        <c:grouping val="clustered"/>
        <c:varyColors val="0"/>
        <c:ser>
          <c:idx val="0"/>
          <c:order val="0"/>
          <c:tx>
            <c:strRef>
              <c:f>'ASIC-IC COV-ASS-RAN'!$B$7</c:f>
              <c:strCache>
                <c:ptCount val="1"/>
                <c:pt idx="0">
                  <c:v>2016</c:v>
                </c:pt>
              </c:strCache>
            </c:strRef>
          </c:tx>
          <c:spPr>
            <a:solidFill>
              <a:srgbClr val="002060"/>
            </a:solidFill>
            <a:scene3d>
              <a:camera prst="orthographicFront"/>
              <a:lightRig rig="balanced" dir="t">
                <a:rot lat="0" lon="0" rev="8700000"/>
              </a:lightRig>
            </a:scene3d>
            <a:sp3d>
              <a:bevelT w="190500" h="38100"/>
            </a:sp3d>
          </c:spPr>
          <c:invertIfNegative val="0"/>
          <c:cat>
            <c:strRef>
              <c:f>'ASIC-IC COV-ASS-RAN'!$A$8:$A$11</c:f>
              <c:strCache>
                <c:ptCount val="4"/>
                <c:pt idx="0">
                  <c:v>Constrained-Random Simulation</c:v>
                </c:pt>
                <c:pt idx="1">
                  <c:v>Functional coverage</c:v>
                </c:pt>
                <c:pt idx="2">
                  <c:v>Assertions</c:v>
                </c:pt>
                <c:pt idx="3">
                  <c:v>Code coverage</c:v>
                </c:pt>
              </c:strCache>
            </c:strRef>
          </c:cat>
          <c:val>
            <c:numRef>
              <c:f>'ASIC-IC COV-ASS-RAN'!$B$8:$B$11</c:f>
              <c:numCache>
                <c:formatCode>0%</c:formatCode>
                <c:ptCount val="4"/>
                <c:pt idx="0">
                  <c:v>0.592</c:v>
                </c:pt>
                <c:pt idx="1">
                  <c:v>0.751</c:v>
                </c:pt>
                <c:pt idx="2">
                  <c:v>0.674</c:v>
                </c:pt>
                <c:pt idx="3">
                  <c:v>0.74</c:v>
                </c:pt>
              </c:numCache>
            </c:numRef>
          </c:val>
        </c:ser>
        <c:ser>
          <c:idx val="1"/>
          <c:order val="1"/>
          <c:tx>
            <c:strRef>
              <c:f>'ASIC-IC COV-ASS-RAN'!$C$7</c:f>
              <c:strCache>
                <c:ptCount val="1"/>
                <c:pt idx="0">
                  <c:v>2014</c:v>
                </c:pt>
              </c:strCache>
            </c:strRef>
          </c:tx>
          <c:spPr>
            <a:solidFill>
              <a:srgbClr val="00FF00"/>
            </a:solidFill>
            <a:scene3d>
              <a:camera prst="orthographicFront"/>
              <a:lightRig rig="balanced" dir="t">
                <a:rot lat="0" lon="0" rev="8700000"/>
              </a:lightRig>
            </a:scene3d>
            <a:sp3d>
              <a:bevelT w="190500" h="38100"/>
            </a:sp3d>
          </c:spPr>
          <c:invertIfNegative val="0"/>
          <c:cat>
            <c:strRef>
              <c:f>'ASIC-IC COV-ASS-RAN'!$A$8:$A$11</c:f>
              <c:strCache>
                <c:ptCount val="4"/>
                <c:pt idx="0">
                  <c:v>Constrained-Random Simulation</c:v>
                </c:pt>
                <c:pt idx="1">
                  <c:v>Functional coverage</c:v>
                </c:pt>
                <c:pt idx="2">
                  <c:v>Assertions</c:v>
                </c:pt>
                <c:pt idx="3">
                  <c:v>Code coverage</c:v>
                </c:pt>
              </c:strCache>
            </c:strRef>
          </c:cat>
          <c:val>
            <c:numRef>
              <c:f>'ASIC-IC COV-ASS-RAN'!$C$8:$C$11</c:f>
              <c:numCache>
                <c:formatCode>0%</c:formatCode>
                <c:ptCount val="4"/>
                <c:pt idx="0">
                  <c:v>0.62</c:v>
                </c:pt>
                <c:pt idx="1">
                  <c:v>0.75</c:v>
                </c:pt>
                <c:pt idx="2">
                  <c:v>0.68</c:v>
                </c:pt>
                <c:pt idx="3">
                  <c:v>0.76</c:v>
                </c:pt>
              </c:numCache>
            </c:numRef>
          </c:val>
        </c:ser>
        <c:ser>
          <c:idx val="3"/>
          <c:order val="2"/>
          <c:tx>
            <c:strRef>
              <c:f>'ASIC-IC COV-ASS-RAN'!$D$7</c:f>
              <c:strCache>
                <c:ptCount val="1"/>
                <c:pt idx="0">
                  <c:v>2012</c:v>
                </c:pt>
              </c:strCache>
            </c:strRef>
          </c:tx>
          <c:spPr>
            <a:solidFill>
              <a:srgbClr val="0070C0"/>
            </a:solidFill>
            <a:scene3d>
              <a:camera prst="orthographicFront"/>
              <a:lightRig rig="balanced" dir="t">
                <a:rot lat="0" lon="0" rev="8700000"/>
              </a:lightRig>
            </a:scene3d>
            <a:sp3d>
              <a:bevelT w="190500" h="38100"/>
            </a:sp3d>
          </c:spPr>
          <c:invertIfNegative val="0"/>
          <c:cat>
            <c:strRef>
              <c:f>'ASIC-IC COV-ASS-RAN'!$A$8:$A$11</c:f>
              <c:strCache>
                <c:ptCount val="4"/>
                <c:pt idx="0">
                  <c:v>Constrained-Random Simulation</c:v>
                </c:pt>
                <c:pt idx="1">
                  <c:v>Functional coverage</c:v>
                </c:pt>
                <c:pt idx="2">
                  <c:v>Assertions</c:v>
                </c:pt>
                <c:pt idx="3">
                  <c:v>Code coverage</c:v>
                </c:pt>
              </c:strCache>
            </c:strRef>
          </c:cat>
          <c:val>
            <c:numRef>
              <c:f>'ASIC-IC COV-ASS-RAN'!$D$8:$D$11</c:f>
              <c:numCache>
                <c:formatCode>0%</c:formatCode>
                <c:ptCount val="4"/>
                <c:pt idx="0">
                  <c:v>0.617</c:v>
                </c:pt>
                <c:pt idx="1">
                  <c:v>0.66</c:v>
                </c:pt>
                <c:pt idx="2">
                  <c:v>0.63</c:v>
                </c:pt>
                <c:pt idx="3">
                  <c:v>0.695081967213115</c:v>
                </c:pt>
              </c:numCache>
            </c:numRef>
          </c:val>
        </c:ser>
        <c:ser>
          <c:idx val="2"/>
          <c:order val="3"/>
          <c:tx>
            <c:strRef>
              <c:f>'ASIC-IC COV-ASS-RAN'!$E$7</c:f>
              <c:strCache>
                <c:ptCount val="1"/>
                <c:pt idx="0">
                  <c:v>2007</c:v>
                </c:pt>
              </c:strCache>
            </c:strRef>
          </c:tx>
          <c:spPr>
            <a:solidFill>
              <a:schemeClr val="accent1">
                <a:lumMod val="60000"/>
                <a:lumOff val="40000"/>
              </a:schemeClr>
            </a:solidFill>
            <a:scene3d>
              <a:camera prst="orthographicFront"/>
              <a:lightRig rig="threePt" dir="t"/>
            </a:scene3d>
            <a:sp3d>
              <a:bevelT w="190500" h="38100"/>
            </a:sp3d>
          </c:spPr>
          <c:invertIfNegative val="0"/>
          <c:cat>
            <c:strRef>
              <c:f>'ASIC-IC COV-ASS-RAN'!$A$8:$A$11</c:f>
              <c:strCache>
                <c:ptCount val="4"/>
                <c:pt idx="0">
                  <c:v>Constrained-Random Simulation</c:v>
                </c:pt>
                <c:pt idx="1">
                  <c:v>Functional coverage</c:v>
                </c:pt>
                <c:pt idx="2">
                  <c:v>Assertions</c:v>
                </c:pt>
                <c:pt idx="3">
                  <c:v>Code coverage</c:v>
                </c:pt>
              </c:strCache>
            </c:strRef>
          </c:cat>
          <c:val>
            <c:numRef>
              <c:f>'ASIC-IC COV-ASS-RAN'!$E$8:$E$11</c:f>
              <c:numCache>
                <c:formatCode>0%</c:formatCode>
                <c:ptCount val="4"/>
                <c:pt idx="0">
                  <c:v>0.41</c:v>
                </c:pt>
                <c:pt idx="1">
                  <c:v>0.4</c:v>
                </c:pt>
                <c:pt idx="2">
                  <c:v>0.37</c:v>
                </c:pt>
                <c:pt idx="3">
                  <c:v>0.48</c:v>
                </c:pt>
              </c:numCache>
            </c:numRef>
          </c:val>
        </c:ser>
        <c:dLbls>
          <c:showLegendKey val="0"/>
          <c:showVal val="0"/>
          <c:showCatName val="0"/>
          <c:showSerName val="0"/>
          <c:showPercent val="0"/>
          <c:showBubbleSize val="0"/>
        </c:dLbls>
        <c:gapWidth val="76"/>
        <c:axId val="-2086417112"/>
        <c:axId val="-2086420248"/>
      </c:barChart>
      <c:catAx>
        <c:axId val="-2086417112"/>
        <c:scaling>
          <c:orientation val="minMax"/>
        </c:scaling>
        <c:delete val="0"/>
        <c:axPos val="l"/>
        <c:majorTickMark val="out"/>
        <c:minorTickMark val="none"/>
        <c:tickLblPos val="nextTo"/>
        <c:txPr>
          <a:bodyPr/>
          <a:lstStyle/>
          <a:p>
            <a:pPr>
              <a:defRPr sz="1600"/>
            </a:pPr>
            <a:endParaRPr lang="en-US"/>
          </a:p>
        </c:txPr>
        <c:crossAx val="-2086420248"/>
        <c:crosses val="autoZero"/>
        <c:auto val="1"/>
        <c:lblAlgn val="ctr"/>
        <c:lblOffset val="100"/>
        <c:noMultiLvlLbl val="0"/>
      </c:catAx>
      <c:valAx>
        <c:axId val="-2086420248"/>
        <c:scaling>
          <c:orientation val="minMax"/>
        </c:scaling>
        <c:delete val="0"/>
        <c:axPos val="b"/>
        <c:majorGridlines/>
        <c:title>
          <c:tx>
            <c:rich>
              <a:bodyPr/>
              <a:lstStyle/>
              <a:p>
                <a:pPr>
                  <a:defRPr/>
                </a:pPr>
                <a:r>
                  <a:rPr lang="en-US" dirty="0"/>
                  <a:t> ASIC/IC Design Projects</a:t>
                </a:r>
              </a:p>
            </c:rich>
          </c:tx>
          <c:layout>
            <c:manualLayout>
              <c:xMode val="edge"/>
              <c:yMode val="edge"/>
              <c:x val="0.482717683760636"/>
              <c:y val="0.937748487015105"/>
            </c:manualLayout>
          </c:layout>
          <c:overlay val="0"/>
        </c:title>
        <c:numFmt formatCode="0%" sourceLinked="1"/>
        <c:majorTickMark val="out"/>
        <c:minorTickMark val="none"/>
        <c:tickLblPos val="nextTo"/>
        <c:crossAx val="-2086417112"/>
        <c:crosses val="autoZero"/>
        <c:crossBetween val="between"/>
      </c:valAx>
    </c:plotArea>
    <c:legend>
      <c:legendPos val="r"/>
      <c:layout>
        <c:manualLayout>
          <c:xMode val="edge"/>
          <c:yMode val="edge"/>
          <c:x val="0.919635113040173"/>
          <c:y val="0.287123847872847"/>
          <c:w val="0.0728895046384209"/>
          <c:h val="0.169301489102221"/>
        </c:manualLayout>
      </c:layout>
      <c:overlay val="0"/>
      <c:spPr>
        <a:solidFill>
          <a:schemeClr val="bg1"/>
        </a:solidFill>
        <a:scene3d>
          <a:camera prst="orthographicFront"/>
          <a:lightRig rig="threePt" dir="t"/>
        </a:scene3d>
        <a:sp3d>
          <a:bevelT w="190500" h="38100"/>
        </a:sp3d>
      </c:spPr>
      <c:txPr>
        <a:bodyPr/>
        <a:lstStyle/>
        <a:p>
          <a:pPr>
            <a:defRPr sz="1200" b="0"/>
          </a:pPr>
          <a:endParaRPr lang="en-US"/>
        </a:p>
      </c:txPr>
    </c:legend>
    <c:plotVisOnly val="1"/>
    <c:dispBlanksAs val="gap"/>
    <c:showDLblsOverMax val="0"/>
  </c:chart>
  <c:txPr>
    <a:bodyPr/>
    <a:lstStyle/>
    <a:p>
      <a:pPr>
        <a:defRPr sz="1400" b="1"/>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51665053916453"/>
          <c:y val="0.0294511378848728"/>
          <c:w val="0.717571893874711"/>
          <c:h val="0.821773159394591"/>
        </c:manualLayout>
      </c:layout>
      <c:barChart>
        <c:barDir val="bar"/>
        <c:grouping val="clustered"/>
        <c:varyColors val="0"/>
        <c:ser>
          <c:idx val="0"/>
          <c:order val="0"/>
          <c:tx>
            <c:strRef>
              <c:f>'ASIC-IC COV-ASS-RAN'!$J$1</c:f>
              <c:strCache>
                <c:ptCount val="1"/>
                <c:pt idx="0">
                  <c:v>2016</c:v>
                </c:pt>
              </c:strCache>
            </c:strRef>
          </c:tx>
          <c:spPr>
            <a:solidFill>
              <a:srgbClr val="C00000"/>
            </a:solidFill>
            <a:scene3d>
              <a:camera prst="orthographicFront"/>
              <a:lightRig rig="balanced" dir="t">
                <a:rot lat="0" lon="0" rev="8700000"/>
              </a:lightRig>
            </a:scene3d>
            <a:sp3d>
              <a:bevelT w="190500" h="38100"/>
            </a:sp3d>
          </c:spPr>
          <c:invertIfNegative val="0"/>
          <c:cat>
            <c:strRef>
              <c:f>'ASIC-IC COV-ASS-RAN'!$I$2:$I$5</c:f>
              <c:strCache>
                <c:ptCount val="4"/>
                <c:pt idx="0">
                  <c:v>Constrained-Random Simulation</c:v>
                </c:pt>
                <c:pt idx="1">
                  <c:v>Functional coverage</c:v>
                </c:pt>
                <c:pt idx="2">
                  <c:v>Assertions</c:v>
                </c:pt>
                <c:pt idx="3">
                  <c:v>Code coverage</c:v>
                </c:pt>
              </c:strCache>
            </c:strRef>
          </c:cat>
          <c:val>
            <c:numRef>
              <c:f>'ASIC-IC COV-ASS-RAN'!$J$2:$J$5</c:f>
              <c:numCache>
                <c:formatCode>0%</c:formatCode>
                <c:ptCount val="4"/>
                <c:pt idx="0">
                  <c:v>0.344</c:v>
                </c:pt>
                <c:pt idx="1">
                  <c:v>0.567</c:v>
                </c:pt>
                <c:pt idx="2">
                  <c:v>0.469</c:v>
                </c:pt>
                <c:pt idx="3">
                  <c:v>0.646</c:v>
                </c:pt>
              </c:numCache>
            </c:numRef>
          </c:val>
        </c:ser>
        <c:ser>
          <c:idx val="1"/>
          <c:order val="1"/>
          <c:tx>
            <c:strRef>
              <c:f>'ASIC-IC COV-ASS-RAN'!$K$1</c:f>
              <c:strCache>
                <c:ptCount val="1"/>
                <c:pt idx="0">
                  <c:v>2014</c:v>
                </c:pt>
              </c:strCache>
            </c:strRef>
          </c:tx>
          <c:spPr>
            <a:solidFill>
              <a:schemeClr val="accent2">
                <a:lumMod val="20000"/>
                <a:lumOff val="80000"/>
              </a:schemeClr>
            </a:solidFill>
            <a:scene3d>
              <a:camera prst="orthographicFront"/>
              <a:lightRig rig="balanced" dir="t">
                <a:rot lat="0" lon="0" rev="8700000"/>
              </a:lightRig>
            </a:scene3d>
            <a:sp3d>
              <a:bevelT w="190500" h="38100"/>
            </a:sp3d>
          </c:spPr>
          <c:invertIfNegative val="0"/>
          <c:cat>
            <c:strRef>
              <c:f>'ASIC-IC COV-ASS-RAN'!$I$2:$I$5</c:f>
              <c:strCache>
                <c:ptCount val="4"/>
                <c:pt idx="0">
                  <c:v>Constrained-Random Simulation</c:v>
                </c:pt>
                <c:pt idx="1">
                  <c:v>Functional coverage</c:v>
                </c:pt>
                <c:pt idx="2">
                  <c:v>Assertions</c:v>
                </c:pt>
                <c:pt idx="3">
                  <c:v>Code coverage</c:v>
                </c:pt>
              </c:strCache>
            </c:strRef>
          </c:cat>
          <c:val>
            <c:numRef>
              <c:f>'ASIC-IC COV-ASS-RAN'!$K$2:$K$5</c:f>
              <c:numCache>
                <c:formatCode>0%</c:formatCode>
                <c:ptCount val="4"/>
                <c:pt idx="0">
                  <c:v>0.336</c:v>
                </c:pt>
                <c:pt idx="1">
                  <c:v>0.552</c:v>
                </c:pt>
                <c:pt idx="2">
                  <c:v>0.438</c:v>
                </c:pt>
                <c:pt idx="3">
                  <c:v>0.576</c:v>
                </c:pt>
              </c:numCache>
            </c:numRef>
          </c:val>
        </c:ser>
        <c:ser>
          <c:idx val="2"/>
          <c:order val="2"/>
          <c:tx>
            <c:strRef>
              <c:f>'ASIC-IC COV-ASS-RAN'!$L$1</c:f>
              <c:strCache>
                <c:ptCount val="1"/>
                <c:pt idx="0">
                  <c:v>2012</c:v>
                </c:pt>
              </c:strCache>
            </c:strRef>
          </c:tx>
          <c:spPr>
            <a:solidFill>
              <a:srgbClr val="CC99FF"/>
            </a:solidFill>
            <a:scene3d>
              <a:camera prst="orthographicFront"/>
              <a:lightRig rig="threePt" dir="t"/>
            </a:scene3d>
            <a:sp3d>
              <a:bevelT w="190500" h="38100"/>
            </a:sp3d>
          </c:spPr>
          <c:invertIfNegative val="0"/>
          <c:cat>
            <c:strRef>
              <c:f>'ASIC-IC COV-ASS-RAN'!$I$2:$I$5</c:f>
              <c:strCache>
                <c:ptCount val="4"/>
                <c:pt idx="0">
                  <c:v>Constrained-Random Simulation</c:v>
                </c:pt>
                <c:pt idx="1">
                  <c:v>Functional coverage</c:v>
                </c:pt>
                <c:pt idx="2">
                  <c:v>Assertions</c:v>
                </c:pt>
                <c:pt idx="3">
                  <c:v>Code coverage</c:v>
                </c:pt>
              </c:strCache>
            </c:strRef>
          </c:cat>
          <c:val>
            <c:numRef>
              <c:f>'ASIC-IC COV-ASS-RAN'!$L$2:$L$5</c:f>
              <c:numCache>
                <c:formatCode>0%</c:formatCode>
                <c:ptCount val="4"/>
                <c:pt idx="0">
                  <c:v>0.306</c:v>
                </c:pt>
                <c:pt idx="1">
                  <c:v>0.414</c:v>
                </c:pt>
                <c:pt idx="2">
                  <c:v>0.359</c:v>
                </c:pt>
                <c:pt idx="3">
                  <c:v>0.514</c:v>
                </c:pt>
              </c:numCache>
            </c:numRef>
          </c:val>
        </c:ser>
        <c:dLbls>
          <c:showLegendKey val="0"/>
          <c:showVal val="0"/>
          <c:showCatName val="0"/>
          <c:showSerName val="0"/>
          <c:showPercent val="0"/>
          <c:showBubbleSize val="0"/>
        </c:dLbls>
        <c:gapWidth val="150"/>
        <c:axId val="-2087684728"/>
        <c:axId val="-2087688008"/>
      </c:barChart>
      <c:catAx>
        <c:axId val="-2087684728"/>
        <c:scaling>
          <c:orientation val="minMax"/>
        </c:scaling>
        <c:delete val="0"/>
        <c:axPos val="l"/>
        <c:majorTickMark val="out"/>
        <c:minorTickMark val="none"/>
        <c:tickLblPos val="nextTo"/>
        <c:spPr>
          <a:ln>
            <a:noFill/>
          </a:ln>
        </c:spPr>
        <c:txPr>
          <a:bodyPr/>
          <a:lstStyle/>
          <a:p>
            <a:pPr>
              <a:defRPr sz="1600"/>
            </a:pPr>
            <a:endParaRPr lang="en-US"/>
          </a:p>
        </c:txPr>
        <c:crossAx val="-2087688008"/>
        <c:crosses val="autoZero"/>
        <c:auto val="1"/>
        <c:lblAlgn val="ctr"/>
        <c:lblOffset val="100"/>
        <c:noMultiLvlLbl val="0"/>
      </c:catAx>
      <c:valAx>
        <c:axId val="-2087688008"/>
        <c:scaling>
          <c:orientation val="minMax"/>
        </c:scaling>
        <c:delete val="0"/>
        <c:axPos val="b"/>
        <c:majorGridlines/>
        <c:title>
          <c:tx>
            <c:rich>
              <a:bodyPr/>
              <a:lstStyle/>
              <a:p>
                <a:pPr>
                  <a:defRPr/>
                </a:pPr>
                <a:r>
                  <a:rPr lang="en-US" dirty="0"/>
                  <a:t> FPGA Design Projects</a:t>
                </a:r>
              </a:p>
            </c:rich>
          </c:tx>
          <c:layout>
            <c:manualLayout>
              <c:xMode val="edge"/>
              <c:yMode val="edge"/>
              <c:x val="0.491836051612236"/>
              <c:y val="0.939375061604788"/>
            </c:manualLayout>
          </c:layout>
          <c:overlay val="0"/>
        </c:title>
        <c:numFmt formatCode="0%" sourceLinked="1"/>
        <c:majorTickMark val="out"/>
        <c:minorTickMark val="none"/>
        <c:tickLblPos val="nextTo"/>
        <c:spPr>
          <a:ln>
            <a:noFill/>
          </a:ln>
        </c:spPr>
        <c:crossAx val="-2087684728"/>
        <c:crosses val="autoZero"/>
        <c:crossBetween val="between"/>
      </c:valAx>
    </c:plotArea>
    <c:legend>
      <c:legendPos val="r"/>
      <c:layout>
        <c:manualLayout>
          <c:xMode val="edge"/>
          <c:yMode val="edge"/>
          <c:x val="0.927110495361579"/>
          <c:y val="0.323500035688291"/>
          <c:w val="0.0728895046384209"/>
          <c:h val="0.138848951063629"/>
        </c:manualLayout>
      </c:layout>
      <c:overlay val="0"/>
      <c:spPr>
        <a:solidFill>
          <a:schemeClr val="bg1"/>
        </a:solidFill>
        <a:scene3d>
          <a:camera prst="orthographicFront"/>
          <a:lightRig rig="threePt" dir="t"/>
        </a:scene3d>
        <a:sp3d>
          <a:bevelT w="190500" h="38100"/>
        </a:sp3d>
      </c:spPr>
      <c:txPr>
        <a:bodyPr/>
        <a:lstStyle/>
        <a:p>
          <a:pPr>
            <a:defRPr b="0"/>
          </a:pPr>
          <a:endParaRPr lang="en-US"/>
        </a:p>
      </c:txPr>
    </c:legend>
    <c:plotVisOnly val="1"/>
    <c:dispBlanksAs val="gap"/>
    <c:showDLblsOverMax val="0"/>
  </c:chart>
  <c:txPr>
    <a:bodyPr/>
    <a:lstStyle/>
    <a:p>
      <a:pPr>
        <a:defRPr sz="1400" b="1"/>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5165258653983"/>
          <c:y val="0.0294511378848728"/>
          <c:w val="0.878721613075439"/>
          <c:h val="0.800686504912317"/>
        </c:manualLayout>
      </c:layout>
      <c:barChart>
        <c:barDir val="col"/>
        <c:grouping val="clustered"/>
        <c:varyColors val="0"/>
        <c:ser>
          <c:idx val="0"/>
          <c:order val="0"/>
          <c:tx>
            <c:strRef>
              <c:f>'ASIC-IC COV-ASS-RAN'!$M$13</c:f>
              <c:strCache>
                <c:ptCount val="1"/>
                <c:pt idx="0">
                  <c:v>No Production Bug Escapes</c:v>
                </c:pt>
              </c:strCache>
            </c:strRef>
          </c:tx>
          <c:spPr>
            <a:solidFill>
              <a:srgbClr val="00FF00"/>
            </a:solidFill>
            <a:scene3d>
              <a:camera prst="orthographicFront"/>
              <a:lightRig rig="balanced" dir="t">
                <a:rot lat="0" lon="0" rev="8700000"/>
              </a:lightRig>
            </a:scene3d>
            <a:sp3d>
              <a:bevelT w="190500" h="38100"/>
            </a:sp3d>
          </c:spPr>
          <c:invertIfNegative val="0"/>
          <c:dLbls>
            <c:showLegendKey val="0"/>
            <c:showVal val="1"/>
            <c:showCatName val="0"/>
            <c:showSerName val="0"/>
            <c:showPercent val="0"/>
            <c:showBubbleSize val="0"/>
            <c:showLeaderLines val="0"/>
          </c:dLbls>
          <c:cat>
            <c:strRef>
              <c:f>'ASIC-IC COV-ASS-RAN'!$L$14:$L$16</c:f>
              <c:strCache>
                <c:ptCount val="3"/>
                <c:pt idx="0">
                  <c:v>Functional coverage</c:v>
                </c:pt>
                <c:pt idx="1">
                  <c:v>Assertions</c:v>
                </c:pt>
                <c:pt idx="2">
                  <c:v>Code coverage</c:v>
                </c:pt>
              </c:strCache>
            </c:strRef>
          </c:cat>
          <c:val>
            <c:numRef>
              <c:f>'ASIC-IC COV-ASS-RAN'!$M$14:$M$16</c:f>
              <c:numCache>
                <c:formatCode>0%</c:formatCode>
                <c:ptCount val="3"/>
                <c:pt idx="0">
                  <c:v>0.667</c:v>
                </c:pt>
                <c:pt idx="1">
                  <c:v>0.569</c:v>
                </c:pt>
                <c:pt idx="2">
                  <c:v>0.706</c:v>
                </c:pt>
              </c:numCache>
            </c:numRef>
          </c:val>
        </c:ser>
        <c:ser>
          <c:idx val="1"/>
          <c:order val="1"/>
          <c:tx>
            <c:strRef>
              <c:f>'ASIC-IC COV-ASS-RAN'!$N$13</c:f>
              <c:strCache>
                <c:ptCount val="1"/>
                <c:pt idx="0">
                  <c:v>Production Bug Escapes</c:v>
                </c:pt>
              </c:strCache>
            </c:strRef>
          </c:tx>
          <c:spPr>
            <a:solidFill>
              <a:srgbClr val="C00000"/>
            </a:solidFill>
            <a:scene3d>
              <a:camera prst="orthographicFront"/>
              <a:lightRig rig="balanced" dir="t">
                <a:rot lat="0" lon="0" rev="8700000"/>
              </a:lightRig>
            </a:scene3d>
            <a:sp3d>
              <a:bevelT w="190500" h="38100"/>
            </a:sp3d>
          </c:spPr>
          <c:invertIfNegative val="0"/>
          <c:dLbls>
            <c:showLegendKey val="0"/>
            <c:showVal val="1"/>
            <c:showCatName val="0"/>
            <c:showSerName val="0"/>
            <c:showPercent val="0"/>
            <c:showBubbleSize val="0"/>
            <c:showLeaderLines val="0"/>
          </c:dLbls>
          <c:cat>
            <c:strRef>
              <c:f>'ASIC-IC COV-ASS-RAN'!$L$14:$L$16</c:f>
              <c:strCache>
                <c:ptCount val="3"/>
                <c:pt idx="0">
                  <c:v>Functional coverage</c:v>
                </c:pt>
                <c:pt idx="1">
                  <c:v>Assertions</c:v>
                </c:pt>
                <c:pt idx="2">
                  <c:v>Code coverage</c:v>
                </c:pt>
              </c:strCache>
            </c:strRef>
          </c:cat>
          <c:val>
            <c:numRef>
              <c:f>'ASIC-IC COV-ASS-RAN'!$N$14:$N$16</c:f>
              <c:numCache>
                <c:formatCode>0%</c:formatCode>
                <c:ptCount val="3"/>
                <c:pt idx="0">
                  <c:v>0.555</c:v>
                </c:pt>
                <c:pt idx="1">
                  <c:v>0.427</c:v>
                </c:pt>
                <c:pt idx="2">
                  <c:v>0.634</c:v>
                </c:pt>
              </c:numCache>
            </c:numRef>
          </c:val>
        </c:ser>
        <c:dLbls>
          <c:showLegendKey val="0"/>
          <c:showVal val="0"/>
          <c:showCatName val="0"/>
          <c:showSerName val="0"/>
          <c:showPercent val="0"/>
          <c:showBubbleSize val="0"/>
        </c:dLbls>
        <c:gapWidth val="61"/>
        <c:axId val="-2086498520"/>
        <c:axId val="-2086504408"/>
      </c:barChart>
      <c:catAx>
        <c:axId val="-2086498520"/>
        <c:scaling>
          <c:orientation val="minMax"/>
        </c:scaling>
        <c:delete val="0"/>
        <c:axPos val="b"/>
        <c:title>
          <c:tx>
            <c:rich>
              <a:bodyPr/>
              <a:lstStyle/>
              <a:p>
                <a:pPr>
                  <a:defRPr/>
                </a:pPr>
                <a:r>
                  <a:rPr lang="en-US" dirty="0" smtClean="0"/>
                  <a:t>FPGA Verification Technique Adoption </a:t>
                </a:r>
                <a:r>
                  <a:rPr lang="en-US" baseline="0" dirty="0" smtClean="0"/>
                  <a:t>and Bug Escapes</a:t>
                </a:r>
                <a:endParaRPr lang="en-US" dirty="0"/>
              </a:p>
            </c:rich>
          </c:tx>
          <c:layout>
            <c:manualLayout>
              <c:xMode val="edge"/>
              <c:yMode val="edge"/>
              <c:x val="0.261843756041673"/>
              <c:y val="0.930761796845105"/>
            </c:manualLayout>
          </c:layout>
          <c:overlay val="0"/>
        </c:title>
        <c:majorTickMark val="out"/>
        <c:minorTickMark val="none"/>
        <c:tickLblPos val="nextTo"/>
        <c:txPr>
          <a:bodyPr/>
          <a:lstStyle/>
          <a:p>
            <a:pPr>
              <a:defRPr sz="1600"/>
            </a:pPr>
            <a:endParaRPr lang="en-US"/>
          </a:p>
        </c:txPr>
        <c:crossAx val="-2086504408"/>
        <c:crosses val="autoZero"/>
        <c:auto val="1"/>
        <c:lblAlgn val="ctr"/>
        <c:lblOffset val="100"/>
        <c:noMultiLvlLbl val="0"/>
      </c:catAx>
      <c:valAx>
        <c:axId val="-2086504408"/>
        <c:scaling>
          <c:orientation val="minMax"/>
          <c:max val="0.8"/>
          <c:min val="0.0"/>
        </c:scaling>
        <c:delete val="0"/>
        <c:axPos val="l"/>
        <c:majorGridlines>
          <c:spPr>
            <a:ln>
              <a:solidFill>
                <a:schemeClr val="bg1">
                  <a:lumMod val="85000"/>
                </a:schemeClr>
              </a:solidFill>
            </a:ln>
          </c:spPr>
        </c:majorGridlines>
        <c:title>
          <c:tx>
            <c:rich>
              <a:bodyPr/>
              <a:lstStyle/>
              <a:p>
                <a:pPr>
                  <a:defRPr/>
                </a:pPr>
                <a:r>
                  <a:rPr lang="en-US"/>
                  <a:t> FPGA Design Projects</a:t>
                </a:r>
              </a:p>
            </c:rich>
          </c:tx>
          <c:layout>
            <c:manualLayout>
              <c:xMode val="edge"/>
              <c:yMode val="edge"/>
              <c:x val="0.0"/>
              <c:y val="0.212303142302715"/>
            </c:manualLayout>
          </c:layout>
          <c:overlay val="0"/>
        </c:title>
        <c:numFmt formatCode="0%" sourceLinked="1"/>
        <c:majorTickMark val="out"/>
        <c:minorTickMark val="none"/>
        <c:tickLblPos val="nextTo"/>
        <c:spPr>
          <a:ln>
            <a:noFill/>
          </a:ln>
        </c:spPr>
        <c:crossAx val="-2086498520"/>
        <c:crosses val="autoZero"/>
        <c:crossBetween val="between"/>
        <c:majorUnit val="0.2"/>
        <c:minorUnit val="0.02"/>
      </c:valAx>
    </c:plotArea>
    <c:legend>
      <c:legendPos val="r"/>
      <c:layout>
        <c:manualLayout>
          <c:xMode val="edge"/>
          <c:yMode val="edge"/>
          <c:x val="0.357076215405869"/>
          <c:y val="0.00214330708661417"/>
          <c:w val="0.344064267946452"/>
          <c:h val="0.170642701691149"/>
        </c:manualLayout>
      </c:layout>
      <c:overlay val="0"/>
      <c:spPr>
        <a:solidFill>
          <a:schemeClr val="bg1"/>
        </a:solidFill>
        <a:scene3d>
          <a:camera prst="orthographicFront"/>
          <a:lightRig rig="threePt" dir="t"/>
        </a:scene3d>
        <a:sp3d>
          <a:bevelT w="190500" h="38100"/>
        </a:sp3d>
      </c:spPr>
      <c:txPr>
        <a:bodyPr/>
        <a:lstStyle/>
        <a:p>
          <a:pPr>
            <a:defRPr sz="1400"/>
          </a:pPr>
          <a:endParaRPr lang="en-US"/>
        </a:p>
      </c:txPr>
    </c:legend>
    <c:plotVisOnly val="1"/>
    <c:dispBlanksAs val="gap"/>
    <c:showDLblsOverMax val="0"/>
  </c:chart>
  <c:txPr>
    <a:bodyPr/>
    <a:lstStyle/>
    <a:p>
      <a:pPr>
        <a:defRPr sz="1400" b="1"/>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'FPGA DSP CORES'!$C$10</c:f>
              <c:strCache>
                <c:ptCount val="1"/>
                <c:pt idx="0">
                  <c:v>2012</c:v>
                </c:pt>
              </c:strCache>
            </c:strRef>
          </c:tx>
          <c:spPr>
            <a:solidFill>
              <a:srgbClr val="CC99FF"/>
            </a:solidFill>
            <a:ln w="57150">
              <a:noFill/>
            </a:ln>
            <a:scene3d>
              <a:camera prst="orthographicFront"/>
              <a:lightRig rig="threePt" dir="t"/>
            </a:scene3d>
            <a:sp3d>
              <a:bevelT w="190500" h="38100"/>
            </a:sp3d>
          </c:spPr>
          <c:invertIfNegative val="0"/>
          <c:cat>
            <c:strRef>
              <c:f>'FPGA DSP CORES'!$D$9:$I$9</c:f>
              <c:strCache>
                <c:ptCount val="6"/>
                <c:pt idx="0">
                  <c:v>0</c:v>
                </c:pt>
                <c:pt idx="1">
                  <c:v>1</c:v>
                </c:pt>
                <c:pt idx="2">
                  <c:v>2</c:v>
                </c:pt>
                <c:pt idx="3">
                  <c:v>3</c:v>
                </c:pt>
                <c:pt idx="4">
                  <c:v>4</c:v>
                </c:pt>
                <c:pt idx="5">
                  <c:v>5 or more</c:v>
                </c:pt>
              </c:strCache>
            </c:strRef>
          </c:cat>
          <c:val>
            <c:numRef>
              <c:f>'FPGA DSP CORES'!$D$10:$I$10</c:f>
              <c:numCache>
                <c:formatCode>0%</c:formatCode>
                <c:ptCount val="6"/>
                <c:pt idx="0">
                  <c:v>0.76878612716763</c:v>
                </c:pt>
                <c:pt idx="1">
                  <c:v>0.109826589595376</c:v>
                </c:pt>
                <c:pt idx="2">
                  <c:v>0.0433526011560694</c:v>
                </c:pt>
                <c:pt idx="3">
                  <c:v>0.00578034682080925</c:v>
                </c:pt>
                <c:pt idx="4">
                  <c:v>0.0144508670520231</c:v>
                </c:pt>
                <c:pt idx="5">
                  <c:v>0.0578034682080925</c:v>
                </c:pt>
              </c:numCache>
            </c:numRef>
          </c:val>
        </c:ser>
        <c:ser>
          <c:idx val="1"/>
          <c:order val="1"/>
          <c:tx>
            <c:strRef>
              <c:f>'FPGA DSP CORES'!$C$11</c:f>
              <c:strCache>
                <c:ptCount val="1"/>
                <c:pt idx="0">
                  <c:v>2014</c:v>
                </c:pt>
              </c:strCache>
            </c:strRef>
          </c:tx>
          <c:spPr>
            <a:solidFill>
              <a:schemeClr val="accent2">
                <a:lumMod val="20000"/>
                <a:lumOff val="80000"/>
              </a:schemeClr>
            </a:solidFill>
            <a:ln w="57150">
              <a:noFill/>
            </a:ln>
          </c:spPr>
          <c:invertIfNegative val="0"/>
          <c:dPt>
            <c:idx val="0"/>
            <c:invertIfNegative val="0"/>
            <c:bubble3D val="0"/>
            <c:spPr>
              <a:solidFill>
                <a:schemeClr val="accent2">
                  <a:lumMod val="20000"/>
                  <a:lumOff val="80000"/>
                </a:schemeClr>
              </a:solidFill>
              <a:ln w="57150">
                <a:noFill/>
              </a:ln>
              <a:scene3d>
                <a:camera prst="orthographicFront"/>
                <a:lightRig rig="threePt" dir="t"/>
              </a:scene3d>
              <a:sp3d>
                <a:bevelT w="190500" h="38100"/>
              </a:sp3d>
            </c:spPr>
          </c:dPt>
          <c:cat>
            <c:strRef>
              <c:f>'FPGA DSP CORES'!$D$9:$I$9</c:f>
              <c:strCache>
                <c:ptCount val="6"/>
                <c:pt idx="0">
                  <c:v>0</c:v>
                </c:pt>
                <c:pt idx="1">
                  <c:v>1</c:v>
                </c:pt>
                <c:pt idx="2">
                  <c:v>2</c:v>
                </c:pt>
                <c:pt idx="3">
                  <c:v>3</c:v>
                </c:pt>
                <c:pt idx="4">
                  <c:v>4</c:v>
                </c:pt>
                <c:pt idx="5">
                  <c:v>5 or more</c:v>
                </c:pt>
              </c:strCache>
            </c:strRef>
          </c:cat>
          <c:val>
            <c:numRef>
              <c:f>'FPGA DSP CORES'!$D$11:$I$11</c:f>
              <c:numCache>
                <c:formatCode>0%</c:formatCode>
                <c:ptCount val="6"/>
                <c:pt idx="0">
                  <c:v>0.67</c:v>
                </c:pt>
                <c:pt idx="1">
                  <c:v>0.137</c:v>
                </c:pt>
                <c:pt idx="2">
                  <c:v>0.065</c:v>
                </c:pt>
                <c:pt idx="3">
                  <c:v>0.02</c:v>
                </c:pt>
                <c:pt idx="4">
                  <c:v>0.023</c:v>
                </c:pt>
                <c:pt idx="5">
                  <c:v>0.086</c:v>
                </c:pt>
              </c:numCache>
            </c:numRef>
          </c:val>
        </c:ser>
        <c:ser>
          <c:idx val="2"/>
          <c:order val="2"/>
          <c:tx>
            <c:strRef>
              <c:f>'FPGA DSP CORES'!$C$12</c:f>
              <c:strCache>
                <c:ptCount val="1"/>
                <c:pt idx="0">
                  <c:v>2016</c:v>
                </c:pt>
              </c:strCache>
            </c:strRef>
          </c:tx>
          <c:spPr>
            <a:solidFill>
              <a:srgbClr val="C00000"/>
            </a:solidFill>
            <a:ln>
              <a:noFill/>
            </a:ln>
            <a:scene3d>
              <a:camera prst="orthographicFront"/>
              <a:lightRig rig="threePt" dir="t"/>
            </a:scene3d>
            <a:sp3d>
              <a:bevelT w="190500" h="38100"/>
            </a:sp3d>
          </c:spPr>
          <c:invertIfNegative val="0"/>
          <c:cat>
            <c:strRef>
              <c:f>'FPGA DSP CORES'!$D$9:$I$9</c:f>
              <c:strCache>
                <c:ptCount val="6"/>
                <c:pt idx="0">
                  <c:v>0</c:v>
                </c:pt>
                <c:pt idx="1">
                  <c:v>1</c:v>
                </c:pt>
                <c:pt idx="2">
                  <c:v>2</c:v>
                </c:pt>
                <c:pt idx="3">
                  <c:v>3</c:v>
                </c:pt>
                <c:pt idx="4">
                  <c:v>4</c:v>
                </c:pt>
                <c:pt idx="5">
                  <c:v>5 or more</c:v>
                </c:pt>
              </c:strCache>
            </c:strRef>
          </c:cat>
          <c:val>
            <c:numRef>
              <c:f>'FPGA DSP CORES'!$D$12:$I$12</c:f>
              <c:numCache>
                <c:formatCode>0%</c:formatCode>
                <c:ptCount val="6"/>
                <c:pt idx="0">
                  <c:v>0.699</c:v>
                </c:pt>
                <c:pt idx="1">
                  <c:v>0.1</c:v>
                </c:pt>
                <c:pt idx="2">
                  <c:v>0.11</c:v>
                </c:pt>
                <c:pt idx="3">
                  <c:v>0.013</c:v>
                </c:pt>
                <c:pt idx="4">
                  <c:v>0.0</c:v>
                </c:pt>
                <c:pt idx="5">
                  <c:v>0.078</c:v>
                </c:pt>
              </c:numCache>
            </c:numRef>
          </c:val>
        </c:ser>
        <c:dLbls>
          <c:showLegendKey val="0"/>
          <c:showVal val="0"/>
          <c:showCatName val="0"/>
          <c:showSerName val="0"/>
          <c:showPercent val="0"/>
          <c:showBubbleSize val="0"/>
        </c:dLbls>
        <c:gapWidth val="55"/>
        <c:axId val="-2099306184"/>
        <c:axId val="-2099300280"/>
      </c:barChart>
      <c:catAx>
        <c:axId val="-2099306184"/>
        <c:scaling>
          <c:orientation val="minMax"/>
        </c:scaling>
        <c:delete val="0"/>
        <c:axPos val="b"/>
        <c:title>
          <c:tx>
            <c:rich>
              <a:bodyPr/>
              <a:lstStyle/>
              <a:p>
                <a:pPr>
                  <a:defRPr sz="1200"/>
                </a:pPr>
                <a:r>
                  <a:rPr lang="en-US" sz="1200" dirty="0"/>
                  <a:t>Number of DSP Cores </a:t>
                </a:r>
                <a:r>
                  <a:rPr lang="en-US" sz="1200" b="1" i="0" u="none" strike="noStrike" baseline="0" dirty="0">
                    <a:effectLst/>
                  </a:rPr>
                  <a:t>in ASIC-IC Designs</a:t>
                </a:r>
                <a:endParaRPr lang="en-US" sz="1200" dirty="0"/>
              </a:p>
            </c:rich>
          </c:tx>
          <c:layout>
            <c:manualLayout>
              <c:xMode val="edge"/>
              <c:yMode val="edge"/>
              <c:x val="0.34685068728825"/>
              <c:y val="0.93615221987315"/>
            </c:manualLayout>
          </c:layout>
          <c:overlay val="0"/>
        </c:title>
        <c:majorTickMark val="out"/>
        <c:minorTickMark val="none"/>
        <c:tickLblPos val="nextTo"/>
        <c:txPr>
          <a:bodyPr/>
          <a:lstStyle/>
          <a:p>
            <a:pPr>
              <a:defRPr sz="1200" b="1"/>
            </a:pPr>
            <a:endParaRPr lang="en-US"/>
          </a:p>
        </c:txPr>
        <c:crossAx val="-2099300280"/>
        <c:crosses val="autoZero"/>
        <c:auto val="1"/>
        <c:lblAlgn val="ctr"/>
        <c:lblOffset val="100"/>
        <c:noMultiLvlLbl val="0"/>
      </c:catAx>
      <c:valAx>
        <c:axId val="-2099300280"/>
        <c:scaling>
          <c:orientation val="minMax"/>
          <c:max val="0.8"/>
          <c:min val="0.0"/>
        </c:scaling>
        <c:delete val="0"/>
        <c:axPos val="l"/>
        <c:majorGridlines>
          <c:spPr>
            <a:ln>
              <a:solidFill>
                <a:schemeClr val="bg1">
                  <a:lumMod val="75000"/>
                </a:schemeClr>
              </a:solidFill>
            </a:ln>
          </c:spPr>
        </c:majorGridlines>
        <c:title>
          <c:tx>
            <c:rich>
              <a:bodyPr rot="-5400000" vert="horz"/>
              <a:lstStyle/>
              <a:p>
                <a:pPr>
                  <a:defRPr sz="1200"/>
                </a:pPr>
                <a:r>
                  <a:rPr lang="en-US" sz="1200" dirty="0"/>
                  <a:t>Design Projects</a:t>
                </a:r>
              </a:p>
            </c:rich>
          </c:tx>
          <c:layout>
            <c:manualLayout>
              <c:xMode val="edge"/>
              <c:yMode val="edge"/>
              <c:x val="0.00447427293064877"/>
              <c:y val="0.304853035019671"/>
            </c:manualLayout>
          </c:layout>
          <c:overlay val="0"/>
        </c:title>
        <c:numFmt formatCode="0%" sourceLinked="1"/>
        <c:majorTickMark val="out"/>
        <c:minorTickMark val="none"/>
        <c:tickLblPos val="nextTo"/>
        <c:spPr>
          <a:ln>
            <a:noFill/>
          </a:ln>
        </c:spPr>
        <c:txPr>
          <a:bodyPr/>
          <a:lstStyle/>
          <a:p>
            <a:pPr>
              <a:defRPr sz="1100" b="1"/>
            </a:pPr>
            <a:endParaRPr lang="en-US"/>
          </a:p>
        </c:txPr>
        <c:crossAx val="-2099306184"/>
        <c:crosses val="autoZero"/>
        <c:crossBetween val="between"/>
        <c:majorUnit val="0.1"/>
        <c:minorUnit val="0.02"/>
      </c:valAx>
    </c:plotArea>
    <c:legend>
      <c:legendPos val="r"/>
      <c:layout/>
      <c:overlay val="0"/>
      <c:spPr>
        <a:solidFill>
          <a:schemeClr val="bg1"/>
        </a:solidFill>
        <a:scene3d>
          <a:camera prst="orthographicFront"/>
          <a:lightRig rig="threePt" dir="t"/>
        </a:scene3d>
        <a:sp3d>
          <a:bevelT w="190500" h="38100"/>
        </a:sp3d>
      </c:spPr>
    </c:legend>
    <c:plotVisOnly val="1"/>
    <c:dispBlanksAs val="gap"/>
    <c:showDLblsOverMax val="0"/>
  </c:chart>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51665053916453"/>
          <c:y val="0.0294511378848728"/>
          <c:w val="0.717571893874711"/>
          <c:h val="0.822768618718764"/>
        </c:manualLayout>
      </c:layout>
      <c:barChart>
        <c:barDir val="bar"/>
        <c:grouping val="clustered"/>
        <c:varyColors val="0"/>
        <c:ser>
          <c:idx val="0"/>
          <c:order val="0"/>
          <c:tx>
            <c:strRef>
              <c:f>'ASIC-IC COV-ASS-RAN'!$R$16</c:f>
              <c:strCache>
                <c:ptCount val="1"/>
                <c:pt idx="0">
                  <c:v>First Silicon Success</c:v>
                </c:pt>
              </c:strCache>
            </c:strRef>
          </c:tx>
          <c:spPr>
            <a:solidFill>
              <a:srgbClr val="00FF00"/>
            </a:solidFill>
            <a:scene3d>
              <a:camera prst="orthographicFront"/>
              <a:lightRig rig="balanced" dir="t">
                <a:rot lat="0" lon="0" rev="8700000"/>
              </a:lightRig>
            </a:scene3d>
            <a:sp3d>
              <a:bevelT w="190500" h="38100"/>
            </a:sp3d>
          </c:spPr>
          <c:invertIfNegative val="0"/>
          <c:cat>
            <c:strRef>
              <c:f>'ASIC-IC COV-ASS-RAN'!$Q$17:$Q$20</c:f>
              <c:strCache>
                <c:ptCount val="4"/>
                <c:pt idx="0">
                  <c:v>Constrained-Random Simulation</c:v>
                </c:pt>
                <c:pt idx="1">
                  <c:v>Functional coverage</c:v>
                </c:pt>
                <c:pt idx="2">
                  <c:v>Assertions</c:v>
                </c:pt>
                <c:pt idx="3">
                  <c:v>Code coverage</c:v>
                </c:pt>
              </c:strCache>
            </c:strRef>
          </c:cat>
          <c:val>
            <c:numRef>
              <c:f>'ASIC-IC COV-ASS-RAN'!$R$17:$R$20</c:f>
              <c:numCache>
                <c:formatCode>0%</c:formatCode>
                <c:ptCount val="4"/>
                <c:pt idx="0">
                  <c:v>0.604</c:v>
                </c:pt>
                <c:pt idx="1">
                  <c:v>0.746</c:v>
                </c:pt>
                <c:pt idx="2">
                  <c:v>0.676</c:v>
                </c:pt>
                <c:pt idx="3">
                  <c:v>0.725</c:v>
                </c:pt>
              </c:numCache>
            </c:numRef>
          </c:val>
        </c:ser>
        <c:ser>
          <c:idx val="1"/>
          <c:order val="1"/>
          <c:tx>
            <c:strRef>
              <c:f>'ASIC-IC COV-ASS-RAN'!$S$16</c:f>
              <c:strCache>
                <c:ptCount val="1"/>
                <c:pt idx="0">
                  <c:v>Multiple Spins</c:v>
                </c:pt>
              </c:strCache>
            </c:strRef>
          </c:tx>
          <c:spPr>
            <a:solidFill>
              <a:srgbClr val="C00000"/>
            </a:solidFill>
            <a:scene3d>
              <a:camera prst="orthographicFront"/>
              <a:lightRig rig="balanced" dir="t">
                <a:rot lat="0" lon="0" rev="8700000"/>
              </a:lightRig>
            </a:scene3d>
            <a:sp3d>
              <a:bevelT w="190500" h="38100"/>
            </a:sp3d>
          </c:spPr>
          <c:invertIfNegative val="0"/>
          <c:cat>
            <c:strRef>
              <c:f>'ASIC-IC COV-ASS-RAN'!$Q$17:$Q$20</c:f>
              <c:strCache>
                <c:ptCount val="4"/>
                <c:pt idx="0">
                  <c:v>Constrained-Random Simulation</c:v>
                </c:pt>
                <c:pt idx="1">
                  <c:v>Functional coverage</c:v>
                </c:pt>
                <c:pt idx="2">
                  <c:v>Assertions</c:v>
                </c:pt>
                <c:pt idx="3">
                  <c:v>Code coverage</c:v>
                </c:pt>
              </c:strCache>
            </c:strRef>
          </c:cat>
          <c:val>
            <c:numRef>
              <c:f>'ASIC-IC COV-ASS-RAN'!$S$17:$S$20</c:f>
              <c:numCache>
                <c:formatCode>0%</c:formatCode>
                <c:ptCount val="4"/>
                <c:pt idx="0">
                  <c:v>0.427</c:v>
                </c:pt>
                <c:pt idx="1">
                  <c:v>0.658</c:v>
                </c:pt>
                <c:pt idx="2">
                  <c:v>0.58</c:v>
                </c:pt>
                <c:pt idx="3">
                  <c:v>0.655</c:v>
                </c:pt>
              </c:numCache>
            </c:numRef>
          </c:val>
        </c:ser>
        <c:dLbls>
          <c:showLegendKey val="0"/>
          <c:showVal val="0"/>
          <c:showCatName val="0"/>
          <c:showSerName val="0"/>
          <c:showPercent val="0"/>
          <c:showBubbleSize val="0"/>
        </c:dLbls>
        <c:gapWidth val="54"/>
        <c:axId val="-2085300504"/>
        <c:axId val="-2085297592"/>
      </c:barChart>
      <c:catAx>
        <c:axId val="-2085300504"/>
        <c:scaling>
          <c:orientation val="minMax"/>
        </c:scaling>
        <c:delete val="0"/>
        <c:axPos val="l"/>
        <c:majorTickMark val="out"/>
        <c:minorTickMark val="none"/>
        <c:tickLblPos val="nextTo"/>
        <c:txPr>
          <a:bodyPr/>
          <a:lstStyle/>
          <a:p>
            <a:pPr>
              <a:defRPr sz="1600"/>
            </a:pPr>
            <a:endParaRPr lang="en-US"/>
          </a:p>
        </c:txPr>
        <c:crossAx val="-2085297592"/>
        <c:crosses val="autoZero"/>
        <c:auto val="1"/>
        <c:lblAlgn val="ctr"/>
        <c:lblOffset val="100"/>
        <c:noMultiLvlLbl val="0"/>
      </c:catAx>
      <c:valAx>
        <c:axId val="-2085297592"/>
        <c:scaling>
          <c:orientation val="minMax"/>
          <c:max val="0.9"/>
          <c:min val="0.0"/>
        </c:scaling>
        <c:delete val="0"/>
        <c:axPos val="b"/>
        <c:majorGridlines/>
        <c:title>
          <c:tx>
            <c:rich>
              <a:bodyPr/>
              <a:lstStyle/>
              <a:p>
                <a:pPr>
                  <a:defRPr sz="1600"/>
                </a:pPr>
                <a:r>
                  <a:rPr lang="en-US" sz="1600" dirty="0" smtClean="0"/>
                  <a:t>ASIC/IC Design </a:t>
                </a:r>
                <a:r>
                  <a:rPr lang="en-US" sz="1600" dirty="0"/>
                  <a:t>Projects</a:t>
                </a:r>
              </a:p>
            </c:rich>
          </c:tx>
          <c:layout/>
          <c:overlay val="0"/>
        </c:title>
        <c:numFmt formatCode="0%" sourceLinked="1"/>
        <c:majorTickMark val="out"/>
        <c:minorTickMark val="none"/>
        <c:tickLblPos val="nextTo"/>
        <c:crossAx val="-2085300504"/>
        <c:crosses val="autoZero"/>
        <c:crossBetween val="between"/>
        <c:majorUnit val="0.1"/>
        <c:minorUnit val="0.02"/>
      </c:valAx>
    </c:plotArea>
    <c:legend>
      <c:legendPos val="r"/>
      <c:layout>
        <c:manualLayout>
          <c:xMode val="edge"/>
          <c:yMode val="edge"/>
          <c:x val="0.753586742519187"/>
          <c:y val="0.675242608832985"/>
          <c:w val="0.235975039800491"/>
          <c:h val="0.126475068230675"/>
        </c:manualLayout>
      </c:layout>
      <c:overlay val="0"/>
      <c:spPr>
        <a:solidFill>
          <a:schemeClr val="bg1"/>
        </a:solidFill>
        <a:scene3d>
          <a:camera prst="orthographicFront"/>
          <a:lightRig rig="threePt" dir="t"/>
        </a:scene3d>
        <a:sp3d>
          <a:bevelT w="190500" h="38100"/>
        </a:sp3d>
      </c:spPr>
      <c:txPr>
        <a:bodyPr/>
        <a:lstStyle/>
        <a:p>
          <a:pPr>
            <a:defRPr sz="1400"/>
          </a:pPr>
          <a:endParaRPr lang="en-US"/>
        </a:p>
      </c:txPr>
    </c:legend>
    <c:plotVisOnly val="1"/>
    <c:dispBlanksAs val="gap"/>
    <c:showDLblsOverMax val="0"/>
  </c:chart>
  <c:txPr>
    <a:bodyPr/>
    <a:lstStyle/>
    <a:p>
      <a:pPr>
        <a:defRPr sz="1400" b="1"/>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51665053916453"/>
          <c:y val="0.0294511378848728"/>
          <c:w val="0.717571893874711"/>
          <c:h val="0.822768618718764"/>
        </c:manualLayout>
      </c:layout>
      <c:barChart>
        <c:barDir val="bar"/>
        <c:grouping val="clustered"/>
        <c:varyColors val="0"/>
        <c:ser>
          <c:idx val="0"/>
          <c:order val="0"/>
          <c:tx>
            <c:strRef>
              <c:f>'ASIC-IC COV-ASS-RAN'!$Q$8</c:f>
              <c:strCache>
                <c:ptCount val="1"/>
                <c:pt idx="0">
                  <c:v>No Bug Escapes</c:v>
                </c:pt>
              </c:strCache>
            </c:strRef>
          </c:tx>
          <c:spPr>
            <a:solidFill>
              <a:srgbClr val="00FF00"/>
            </a:solidFill>
            <a:scene3d>
              <a:camera prst="orthographicFront"/>
              <a:lightRig rig="balanced" dir="t">
                <a:rot lat="0" lon="0" rev="8700000"/>
              </a:lightRig>
            </a:scene3d>
            <a:sp3d>
              <a:bevelT w="190500" h="38100"/>
            </a:sp3d>
          </c:spPr>
          <c:invertIfNegative val="0"/>
          <c:cat>
            <c:strRef>
              <c:f>'ASIC-IC COV-ASS-RAN'!$P$9:$P$12</c:f>
              <c:strCache>
                <c:ptCount val="4"/>
                <c:pt idx="0">
                  <c:v>Constrained-Random Simulation</c:v>
                </c:pt>
                <c:pt idx="1">
                  <c:v>Functional coverage</c:v>
                </c:pt>
                <c:pt idx="2">
                  <c:v>Assertions</c:v>
                </c:pt>
                <c:pt idx="3">
                  <c:v>Code coverage</c:v>
                </c:pt>
              </c:strCache>
            </c:strRef>
          </c:cat>
          <c:val>
            <c:numRef>
              <c:f>'ASIC-IC COV-ASS-RAN'!$Q$9:$Q$12</c:f>
              <c:numCache>
                <c:formatCode>0%</c:formatCode>
                <c:ptCount val="4"/>
                <c:pt idx="0">
                  <c:v>0.37</c:v>
                </c:pt>
                <c:pt idx="1">
                  <c:v>0.67</c:v>
                </c:pt>
                <c:pt idx="2">
                  <c:v>0.57</c:v>
                </c:pt>
                <c:pt idx="3">
                  <c:v>0.71</c:v>
                </c:pt>
              </c:numCache>
            </c:numRef>
          </c:val>
        </c:ser>
        <c:ser>
          <c:idx val="1"/>
          <c:order val="1"/>
          <c:tx>
            <c:strRef>
              <c:f>'ASIC-IC COV-ASS-RAN'!$R$8</c:f>
              <c:strCache>
                <c:ptCount val="1"/>
                <c:pt idx="0">
                  <c:v>Bug Escapes</c:v>
                </c:pt>
              </c:strCache>
            </c:strRef>
          </c:tx>
          <c:spPr>
            <a:solidFill>
              <a:srgbClr val="C00000"/>
            </a:solidFill>
            <a:scene3d>
              <a:camera prst="orthographicFront"/>
              <a:lightRig rig="balanced" dir="t">
                <a:rot lat="0" lon="0" rev="8700000"/>
              </a:lightRig>
            </a:scene3d>
            <a:sp3d>
              <a:bevelT w="190500" h="38100"/>
            </a:sp3d>
          </c:spPr>
          <c:invertIfNegative val="0"/>
          <c:cat>
            <c:strRef>
              <c:f>'ASIC-IC COV-ASS-RAN'!$P$9:$P$12</c:f>
              <c:strCache>
                <c:ptCount val="4"/>
                <c:pt idx="0">
                  <c:v>Constrained-Random Simulation</c:v>
                </c:pt>
                <c:pt idx="1">
                  <c:v>Functional coverage</c:v>
                </c:pt>
                <c:pt idx="2">
                  <c:v>Assertions</c:v>
                </c:pt>
                <c:pt idx="3">
                  <c:v>Code coverage</c:v>
                </c:pt>
              </c:strCache>
            </c:strRef>
          </c:cat>
          <c:val>
            <c:numRef>
              <c:f>'ASIC-IC COV-ASS-RAN'!$R$9:$R$12</c:f>
              <c:numCache>
                <c:formatCode>0%</c:formatCode>
                <c:ptCount val="4"/>
                <c:pt idx="0">
                  <c:v>0.344</c:v>
                </c:pt>
                <c:pt idx="1">
                  <c:v>0.56</c:v>
                </c:pt>
                <c:pt idx="2">
                  <c:v>0.43</c:v>
                </c:pt>
                <c:pt idx="3">
                  <c:v>0.63</c:v>
                </c:pt>
              </c:numCache>
            </c:numRef>
          </c:val>
        </c:ser>
        <c:dLbls>
          <c:showLegendKey val="0"/>
          <c:showVal val="0"/>
          <c:showCatName val="0"/>
          <c:showSerName val="0"/>
          <c:showPercent val="0"/>
          <c:showBubbleSize val="0"/>
        </c:dLbls>
        <c:gapWidth val="54"/>
        <c:axId val="-2085223768"/>
        <c:axId val="-2085221080"/>
      </c:barChart>
      <c:catAx>
        <c:axId val="-2085223768"/>
        <c:scaling>
          <c:orientation val="minMax"/>
        </c:scaling>
        <c:delete val="0"/>
        <c:axPos val="l"/>
        <c:majorTickMark val="out"/>
        <c:minorTickMark val="none"/>
        <c:tickLblPos val="nextTo"/>
        <c:txPr>
          <a:bodyPr/>
          <a:lstStyle/>
          <a:p>
            <a:pPr>
              <a:defRPr sz="1600"/>
            </a:pPr>
            <a:endParaRPr lang="en-US"/>
          </a:p>
        </c:txPr>
        <c:crossAx val="-2085221080"/>
        <c:crosses val="autoZero"/>
        <c:auto val="1"/>
        <c:lblAlgn val="ctr"/>
        <c:lblOffset val="100"/>
        <c:noMultiLvlLbl val="0"/>
      </c:catAx>
      <c:valAx>
        <c:axId val="-2085221080"/>
        <c:scaling>
          <c:orientation val="minMax"/>
        </c:scaling>
        <c:delete val="0"/>
        <c:axPos val="b"/>
        <c:majorGridlines/>
        <c:title>
          <c:tx>
            <c:rich>
              <a:bodyPr/>
              <a:lstStyle/>
              <a:p>
                <a:pPr>
                  <a:defRPr/>
                </a:pPr>
                <a:r>
                  <a:rPr lang="en-US"/>
                  <a:t> FPGA Design Projects</a:t>
                </a:r>
              </a:p>
            </c:rich>
          </c:tx>
          <c:layout/>
          <c:overlay val="0"/>
        </c:title>
        <c:numFmt formatCode="0%" sourceLinked="1"/>
        <c:majorTickMark val="out"/>
        <c:minorTickMark val="none"/>
        <c:tickLblPos val="nextTo"/>
        <c:crossAx val="-2085223768"/>
        <c:crosses val="autoZero"/>
        <c:crossBetween val="between"/>
      </c:valAx>
    </c:plotArea>
    <c:legend>
      <c:legendPos val="r"/>
      <c:layout>
        <c:manualLayout>
          <c:xMode val="edge"/>
          <c:yMode val="edge"/>
          <c:x val="0.81294472839429"/>
          <c:y val="0.310454095240631"/>
          <c:w val="0.173761342037891"/>
          <c:h val="0.126472456573475"/>
        </c:manualLayout>
      </c:layout>
      <c:overlay val="0"/>
      <c:spPr>
        <a:solidFill>
          <a:schemeClr val="bg1"/>
        </a:solidFill>
        <a:scene3d>
          <a:camera prst="orthographicFront"/>
          <a:lightRig rig="threePt" dir="t"/>
        </a:scene3d>
        <a:sp3d>
          <a:bevelT w="190500" h="38100"/>
        </a:sp3d>
      </c:spPr>
      <c:txPr>
        <a:bodyPr/>
        <a:lstStyle/>
        <a:p>
          <a:pPr>
            <a:defRPr sz="1200"/>
          </a:pPr>
          <a:endParaRPr lang="en-US"/>
        </a:p>
      </c:txPr>
    </c:legend>
    <c:plotVisOnly val="1"/>
    <c:dispBlanksAs val="gap"/>
    <c:showDLblsOverMax val="0"/>
  </c:chart>
  <c:txPr>
    <a:bodyPr/>
    <a:lstStyle/>
    <a:p>
      <a:pPr>
        <a:defRPr sz="1400" b="1"/>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76636611475561"/>
          <c:y val="0.0347428875830268"/>
          <c:w val="0.868354073636805"/>
          <c:h val="0.780689758751395"/>
        </c:manualLayout>
      </c:layout>
      <c:lineChart>
        <c:grouping val="standard"/>
        <c:varyColors val="0"/>
        <c:ser>
          <c:idx val="2"/>
          <c:order val="0"/>
          <c:tx>
            <c:strRef>
              <c:f>'ASIC-IC Number Test'!$C$12</c:f>
              <c:strCache>
                <c:ptCount val="1"/>
                <c:pt idx="0">
                  <c:v>2012</c:v>
                </c:pt>
              </c:strCache>
            </c:strRef>
          </c:tx>
          <c:spPr>
            <a:ln w="57150">
              <a:solidFill>
                <a:schemeClr val="accent1"/>
              </a:solidFill>
            </a:ln>
          </c:spPr>
          <c:marker>
            <c:symbol val="none"/>
          </c:marker>
          <c:cat>
            <c:strRef>
              <c:f>'ASIC-IC Number Test'!$D$9:$K$9</c:f>
              <c:strCache>
                <c:ptCount val="8"/>
                <c:pt idx="0">
                  <c:v>1 - 99</c:v>
                </c:pt>
                <c:pt idx="1">
                  <c:v>100 - 199</c:v>
                </c:pt>
                <c:pt idx="2">
                  <c:v>200 - 499</c:v>
                </c:pt>
                <c:pt idx="3">
                  <c:v>500 - 699</c:v>
                </c:pt>
                <c:pt idx="4">
                  <c:v>700 - 999</c:v>
                </c:pt>
                <c:pt idx="5">
                  <c:v>1000 - 1499</c:v>
                </c:pt>
                <c:pt idx="6">
                  <c:v>1500 - 1999</c:v>
                </c:pt>
                <c:pt idx="7">
                  <c:v>2000 or more</c:v>
                </c:pt>
              </c:strCache>
            </c:strRef>
          </c:cat>
          <c:val>
            <c:numRef>
              <c:f>'ASIC-IC Number Test'!$D$12:$K$12</c:f>
              <c:numCache>
                <c:formatCode>0%</c:formatCode>
                <c:ptCount val="8"/>
                <c:pt idx="0">
                  <c:v>0.315960912052117</c:v>
                </c:pt>
                <c:pt idx="1">
                  <c:v>0.153094462540717</c:v>
                </c:pt>
                <c:pt idx="2">
                  <c:v>0.172638436482085</c:v>
                </c:pt>
                <c:pt idx="3">
                  <c:v>0.0586319218241042</c:v>
                </c:pt>
                <c:pt idx="4">
                  <c:v>0.0553745928338762</c:v>
                </c:pt>
                <c:pt idx="5">
                  <c:v>0.0814332247557003</c:v>
                </c:pt>
                <c:pt idx="6">
                  <c:v>0.0130293159609121</c:v>
                </c:pt>
                <c:pt idx="7">
                  <c:v>0.149837133550489</c:v>
                </c:pt>
              </c:numCache>
            </c:numRef>
          </c:val>
          <c:smooth val="0"/>
        </c:ser>
        <c:ser>
          <c:idx val="3"/>
          <c:order val="1"/>
          <c:tx>
            <c:strRef>
              <c:f>'ASIC-IC Number Test'!$C$13</c:f>
              <c:strCache>
                <c:ptCount val="1"/>
                <c:pt idx="0">
                  <c:v>2014</c:v>
                </c:pt>
              </c:strCache>
            </c:strRef>
          </c:tx>
          <c:spPr>
            <a:ln w="57150">
              <a:solidFill>
                <a:srgbClr val="00FF00"/>
              </a:solidFill>
            </a:ln>
          </c:spPr>
          <c:marker>
            <c:symbol val="none"/>
          </c:marker>
          <c:cat>
            <c:strRef>
              <c:f>'ASIC-IC Number Test'!$D$9:$K$9</c:f>
              <c:strCache>
                <c:ptCount val="8"/>
                <c:pt idx="0">
                  <c:v>1 - 99</c:v>
                </c:pt>
                <c:pt idx="1">
                  <c:v>100 - 199</c:v>
                </c:pt>
                <c:pt idx="2">
                  <c:v>200 - 499</c:v>
                </c:pt>
                <c:pt idx="3">
                  <c:v>500 - 699</c:v>
                </c:pt>
                <c:pt idx="4">
                  <c:v>700 - 999</c:v>
                </c:pt>
                <c:pt idx="5">
                  <c:v>1000 - 1499</c:v>
                </c:pt>
                <c:pt idx="6">
                  <c:v>1500 - 1999</c:v>
                </c:pt>
                <c:pt idx="7">
                  <c:v>2000 or more</c:v>
                </c:pt>
              </c:strCache>
            </c:strRef>
          </c:cat>
          <c:val>
            <c:numRef>
              <c:f>'ASIC-IC Number Test'!$D$13:$K$13</c:f>
              <c:numCache>
                <c:formatCode>0%</c:formatCode>
                <c:ptCount val="8"/>
                <c:pt idx="0">
                  <c:v>0.278</c:v>
                </c:pt>
                <c:pt idx="1">
                  <c:v>0.163</c:v>
                </c:pt>
                <c:pt idx="2">
                  <c:v>0.18</c:v>
                </c:pt>
                <c:pt idx="3">
                  <c:v>0.067</c:v>
                </c:pt>
                <c:pt idx="4">
                  <c:v>0.066</c:v>
                </c:pt>
                <c:pt idx="5">
                  <c:v>0.066</c:v>
                </c:pt>
                <c:pt idx="6">
                  <c:v>0.027</c:v>
                </c:pt>
                <c:pt idx="7">
                  <c:v>0.153</c:v>
                </c:pt>
              </c:numCache>
            </c:numRef>
          </c:val>
          <c:smooth val="0"/>
        </c:ser>
        <c:ser>
          <c:idx val="4"/>
          <c:order val="2"/>
          <c:tx>
            <c:strRef>
              <c:f>'ASIC-IC Number Test'!$C$14</c:f>
              <c:strCache>
                <c:ptCount val="1"/>
                <c:pt idx="0">
                  <c:v>2016</c:v>
                </c:pt>
              </c:strCache>
            </c:strRef>
          </c:tx>
          <c:spPr>
            <a:ln w="57150">
              <a:solidFill>
                <a:srgbClr val="002060"/>
              </a:solidFill>
            </a:ln>
          </c:spPr>
          <c:marker>
            <c:symbol val="none"/>
          </c:marker>
          <c:dLbls>
            <c:dLbl>
              <c:idx val="0"/>
              <c:layout>
                <c:manualLayout>
                  <c:x val="-0.0454149265494023"/>
                  <c:y val="-0.0031972384569752"/>
                </c:manualLayout>
              </c:layout>
              <c:showLegendKey val="0"/>
              <c:showVal val="1"/>
              <c:showCatName val="0"/>
              <c:showSerName val="0"/>
              <c:showPercent val="0"/>
              <c:showBubbleSize val="0"/>
            </c:dLbl>
            <c:dLbl>
              <c:idx val="1"/>
              <c:layout>
                <c:manualLayout>
                  <c:x val="-0.00878998578375527"/>
                  <c:y val="-0.0181609200515942"/>
                </c:manualLayout>
              </c:layout>
              <c:showLegendKey val="0"/>
              <c:showVal val="1"/>
              <c:showCatName val="0"/>
              <c:showSerName val="0"/>
              <c:showPercent val="0"/>
              <c:showBubbleSize val="0"/>
            </c:dLbl>
            <c:dLbl>
              <c:idx val="2"/>
              <c:layout>
                <c:manualLayout>
                  <c:x val="-0.0424849312881505"/>
                  <c:y val="0.036321805112811"/>
                </c:manualLayout>
              </c:layout>
              <c:showLegendKey val="0"/>
              <c:showVal val="1"/>
              <c:showCatName val="0"/>
              <c:showSerName val="0"/>
              <c:showPercent val="0"/>
              <c:showBubbleSize val="0"/>
            </c:dLbl>
            <c:dLbl>
              <c:idx val="3"/>
              <c:layout>
                <c:manualLayout>
                  <c:x val="-0.0073249881531294"/>
                  <c:y val="-0.0242145600687922"/>
                </c:manualLayout>
              </c:layout>
              <c:showLegendKey val="0"/>
              <c:showVal val="1"/>
              <c:showCatName val="0"/>
              <c:showSerName val="0"/>
              <c:showPercent val="0"/>
              <c:showBubbleSize val="0"/>
            </c:dLbl>
            <c:dLbl>
              <c:idx val="4"/>
              <c:layout>
                <c:manualLayout>
                  <c:x val="-0.0190449691981364"/>
                  <c:y val="0.0242145600687922"/>
                </c:manualLayout>
              </c:layout>
              <c:showLegendKey val="0"/>
              <c:showVal val="1"/>
              <c:showCatName val="0"/>
              <c:showSerName val="0"/>
              <c:showPercent val="0"/>
              <c:showBubbleSize val="0"/>
            </c:dLbl>
            <c:dLbl>
              <c:idx val="5"/>
              <c:layout>
                <c:manualLayout>
                  <c:x val="-0.0263699573512658"/>
                  <c:y val="-0.0262324400745248"/>
                </c:manualLayout>
              </c:layout>
              <c:showLegendKey val="0"/>
              <c:showVal val="1"/>
              <c:showCatName val="0"/>
              <c:showSerName val="0"/>
              <c:showPercent val="0"/>
              <c:showBubbleSize val="0"/>
            </c:dLbl>
            <c:dLbl>
              <c:idx val="6"/>
              <c:layout>
                <c:manualLayout>
                  <c:x val="-0.0205099668287623"/>
                  <c:y val="-0.0446318060095737"/>
                </c:manualLayout>
              </c:layout>
              <c:showLegendKey val="0"/>
              <c:showVal val="1"/>
              <c:showCatName val="0"/>
              <c:showSerName val="0"/>
              <c:showPercent val="0"/>
              <c:showBubbleSize val="0"/>
            </c:dLbl>
            <c:dLbl>
              <c:idx val="7"/>
              <c:layout>
                <c:manualLayout>
                  <c:x val="-0.0146499763062588"/>
                  <c:y val="-0.0305067000810003"/>
                </c:manualLayout>
              </c:layout>
              <c:showLegendKey val="0"/>
              <c:showVal val="1"/>
              <c:showCatName val="0"/>
              <c:showSerName val="0"/>
              <c:showPercent val="0"/>
              <c:showBubbleSize val="0"/>
            </c:dLbl>
            <c:txPr>
              <a:bodyPr/>
              <a:lstStyle/>
              <a:p>
                <a:pPr>
                  <a:defRPr b="1"/>
                </a:pPr>
                <a:endParaRPr lang="en-US"/>
              </a:p>
            </c:txPr>
            <c:showLegendKey val="0"/>
            <c:showVal val="1"/>
            <c:showCatName val="0"/>
            <c:showSerName val="0"/>
            <c:showPercent val="0"/>
            <c:showBubbleSize val="0"/>
            <c:showLeaderLines val="0"/>
          </c:dLbls>
          <c:cat>
            <c:strRef>
              <c:f>'ASIC-IC Number Test'!$D$9:$K$9</c:f>
              <c:strCache>
                <c:ptCount val="8"/>
                <c:pt idx="0">
                  <c:v>1 - 99</c:v>
                </c:pt>
                <c:pt idx="1">
                  <c:v>100 - 199</c:v>
                </c:pt>
                <c:pt idx="2">
                  <c:v>200 - 499</c:v>
                </c:pt>
                <c:pt idx="3">
                  <c:v>500 - 699</c:v>
                </c:pt>
                <c:pt idx="4">
                  <c:v>700 - 999</c:v>
                </c:pt>
                <c:pt idx="5">
                  <c:v>1000 - 1499</c:v>
                </c:pt>
                <c:pt idx="6">
                  <c:v>1500 - 1999</c:v>
                </c:pt>
                <c:pt idx="7">
                  <c:v>2000 or more</c:v>
                </c:pt>
              </c:strCache>
            </c:strRef>
          </c:cat>
          <c:val>
            <c:numRef>
              <c:f>'ASIC-IC Number Test'!$D$14:$K$14</c:f>
              <c:numCache>
                <c:formatCode>0%</c:formatCode>
                <c:ptCount val="8"/>
                <c:pt idx="0">
                  <c:v>0.284</c:v>
                </c:pt>
                <c:pt idx="1">
                  <c:v>0.185</c:v>
                </c:pt>
                <c:pt idx="2">
                  <c:v>0.136</c:v>
                </c:pt>
                <c:pt idx="3">
                  <c:v>0.086</c:v>
                </c:pt>
                <c:pt idx="4">
                  <c:v>0.028</c:v>
                </c:pt>
                <c:pt idx="5">
                  <c:v>0.099</c:v>
                </c:pt>
                <c:pt idx="6">
                  <c:v>0.028</c:v>
                </c:pt>
                <c:pt idx="7">
                  <c:v>0.154</c:v>
                </c:pt>
              </c:numCache>
            </c:numRef>
          </c:val>
          <c:smooth val="0"/>
        </c:ser>
        <c:dLbls>
          <c:showLegendKey val="0"/>
          <c:showVal val="0"/>
          <c:showCatName val="0"/>
          <c:showSerName val="0"/>
          <c:showPercent val="0"/>
          <c:showBubbleSize val="0"/>
        </c:dLbls>
        <c:marker val="1"/>
        <c:smooth val="0"/>
        <c:axId val="-2085139528"/>
        <c:axId val="-2085133688"/>
      </c:lineChart>
      <c:catAx>
        <c:axId val="-2085139528"/>
        <c:scaling>
          <c:orientation val="minMax"/>
        </c:scaling>
        <c:delete val="0"/>
        <c:axPos val="b"/>
        <c:title>
          <c:tx>
            <c:rich>
              <a:bodyPr/>
              <a:lstStyle/>
              <a:p>
                <a:pPr>
                  <a:defRPr sz="1600"/>
                </a:pPr>
                <a:r>
                  <a:rPr lang="en-US" sz="1600" dirty="0"/>
                  <a:t>Number of individual test created to verify the ASIC/IC</a:t>
                </a:r>
                <a:r>
                  <a:rPr lang="en-US" sz="1600" baseline="0" dirty="0"/>
                  <a:t> </a:t>
                </a:r>
                <a:r>
                  <a:rPr lang="en-US" sz="1600" dirty="0"/>
                  <a:t>design</a:t>
                </a:r>
              </a:p>
            </c:rich>
          </c:tx>
          <c:layout>
            <c:manualLayout>
              <c:xMode val="edge"/>
              <c:yMode val="edge"/>
              <c:x val="0.175471187072584"/>
              <c:y val="0.92381259749864"/>
            </c:manualLayout>
          </c:layout>
          <c:overlay val="0"/>
        </c:title>
        <c:majorTickMark val="out"/>
        <c:minorTickMark val="none"/>
        <c:tickLblPos val="nextTo"/>
        <c:txPr>
          <a:bodyPr/>
          <a:lstStyle/>
          <a:p>
            <a:pPr>
              <a:defRPr sz="1200" b="1"/>
            </a:pPr>
            <a:endParaRPr lang="en-US"/>
          </a:p>
        </c:txPr>
        <c:crossAx val="-2085133688"/>
        <c:crosses val="autoZero"/>
        <c:auto val="1"/>
        <c:lblAlgn val="ctr"/>
        <c:lblOffset val="100"/>
        <c:noMultiLvlLbl val="0"/>
      </c:catAx>
      <c:valAx>
        <c:axId val="-2085133688"/>
        <c:scaling>
          <c:orientation val="minMax"/>
        </c:scaling>
        <c:delete val="0"/>
        <c:axPos val="l"/>
        <c:majorGridlines>
          <c:spPr>
            <a:ln>
              <a:solidFill>
                <a:schemeClr val="bg1">
                  <a:lumMod val="75000"/>
                </a:schemeClr>
              </a:solidFill>
            </a:ln>
          </c:spPr>
        </c:majorGridlines>
        <c:title>
          <c:tx>
            <c:rich>
              <a:bodyPr rot="-5400000" vert="horz"/>
              <a:lstStyle/>
              <a:p>
                <a:pPr>
                  <a:defRPr sz="1400"/>
                </a:pPr>
                <a:r>
                  <a:rPr lang="en-US" sz="1400" dirty="0"/>
                  <a:t>Design Projects</a:t>
                </a:r>
              </a:p>
            </c:rich>
          </c:tx>
          <c:layout>
            <c:manualLayout>
              <c:xMode val="edge"/>
              <c:yMode val="edge"/>
              <c:x val="0.00128169989558143"/>
              <c:y val="0.321030591758873"/>
            </c:manualLayout>
          </c:layout>
          <c:overlay val="0"/>
        </c:title>
        <c:numFmt formatCode="0%" sourceLinked="1"/>
        <c:majorTickMark val="out"/>
        <c:minorTickMark val="none"/>
        <c:tickLblPos val="nextTo"/>
        <c:spPr>
          <a:ln>
            <a:noFill/>
          </a:ln>
        </c:spPr>
        <c:txPr>
          <a:bodyPr/>
          <a:lstStyle/>
          <a:p>
            <a:pPr>
              <a:defRPr sz="1200" b="1"/>
            </a:pPr>
            <a:endParaRPr lang="en-US"/>
          </a:p>
        </c:txPr>
        <c:crossAx val="-2085139528"/>
        <c:crosses val="autoZero"/>
        <c:crossBetween val="between"/>
      </c:valAx>
    </c:plotArea>
    <c:legend>
      <c:legendPos val="r"/>
      <c:layout>
        <c:manualLayout>
          <c:xMode val="edge"/>
          <c:yMode val="edge"/>
          <c:x val="0.869405381686099"/>
          <c:y val="0.626617180271901"/>
          <c:w val="0.0914744520562799"/>
          <c:h val="0.153366824845155"/>
        </c:manualLayout>
      </c:layout>
      <c:overlay val="0"/>
      <c:spPr>
        <a:solidFill>
          <a:schemeClr val="bg1"/>
        </a:solidFill>
        <a:scene3d>
          <a:camera prst="orthographicFront"/>
          <a:lightRig rig="threePt" dir="t"/>
        </a:scene3d>
        <a:sp3d>
          <a:bevelT w="190500" h="38100"/>
        </a:sp3d>
      </c:spPr>
      <c:txPr>
        <a:bodyPr/>
        <a:lstStyle/>
        <a:p>
          <a:pPr>
            <a:defRPr sz="1400" b="1"/>
          </a:pPr>
          <a:endParaRPr lang="en-US"/>
        </a:p>
      </c:txPr>
    </c:legend>
    <c:plotVisOnly val="1"/>
    <c:dispBlanksAs val="gap"/>
    <c:showDLblsOverMax val="0"/>
  </c:chart>
  <c:externalData r:id="rId1">
    <c:autoUpdate val="0"/>
  </c:externalData>
  <c:userShapes r:id="rId2"/>
</c:chartSpace>
</file>

<file path=ppt/charts/chart6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76636611475561"/>
          <c:y val="0.0347428875830268"/>
          <c:w val="0.868354073636805"/>
          <c:h val="0.805236776925418"/>
        </c:manualLayout>
      </c:layout>
      <c:lineChart>
        <c:grouping val="standard"/>
        <c:varyColors val="0"/>
        <c:ser>
          <c:idx val="2"/>
          <c:order val="0"/>
          <c:tx>
            <c:strRef>
              <c:f>'FPGA Number Test'!$C$10</c:f>
              <c:strCache>
                <c:ptCount val="1"/>
                <c:pt idx="0">
                  <c:v>2014</c:v>
                </c:pt>
              </c:strCache>
            </c:strRef>
          </c:tx>
          <c:spPr>
            <a:ln w="57150">
              <a:solidFill>
                <a:srgbClr val="FF99FF"/>
              </a:solidFill>
            </a:ln>
          </c:spPr>
          <c:marker>
            <c:symbol val="none"/>
          </c:marker>
          <c:cat>
            <c:strRef>
              <c:f>'FPGA Number Test'!$D$9:$L$9</c:f>
              <c:strCache>
                <c:ptCount val="9"/>
                <c:pt idx="0">
                  <c:v>None</c:v>
                </c:pt>
                <c:pt idx="1">
                  <c:v>1 - 99</c:v>
                </c:pt>
                <c:pt idx="2">
                  <c:v>100 - 199</c:v>
                </c:pt>
                <c:pt idx="3">
                  <c:v>200 - 499</c:v>
                </c:pt>
                <c:pt idx="4">
                  <c:v>500 - 699</c:v>
                </c:pt>
                <c:pt idx="5">
                  <c:v>700 - 999</c:v>
                </c:pt>
                <c:pt idx="6">
                  <c:v>1000 - 1499</c:v>
                </c:pt>
                <c:pt idx="7">
                  <c:v>1500 - 1999</c:v>
                </c:pt>
                <c:pt idx="8">
                  <c:v>2000 or more</c:v>
                </c:pt>
              </c:strCache>
            </c:strRef>
          </c:cat>
          <c:val>
            <c:numRef>
              <c:f>'FPGA Number Test'!$D$10:$L$10</c:f>
              <c:numCache>
                <c:formatCode>0%</c:formatCode>
                <c:ptCount val="9"/>
                <c:pt idx="0">
                  <c:v>0.026</c:v>
                </c:pt>
                <c:pt idx="1">
                  <c:v>0.573</c:v>
                </c:pt>
                <c:pt idx="2">
                  <c:v>0.169</c:v>
                </c:pt>
                <c:pt idx="3">
                  <c:v>0.113</c:v>
                </c:pt>
                <c:pt idx="4">
                  <c:v>0.044</c:v>
                </c:pt>
                <c:pt idx="5">
                  <c:v>0.016</c:v>
                </c:pt>
                <c:pt idx="6">
                  <c:v>0.018</c:v>
                </c:pt>
                <c:pt idx="7">
                  <c:v>0.003</c:v>
                </c:pt>
                <c:pt idx="8">
                  <c:v>0.039</c:v>
                </c:pt>
              </c:numCache>
            </c:numRef>
          </c:val>
          <c:smooth val="0"/>
        </c:ser>
        <c:ser>
          <c:idx val="3"/>
          <c:order val="1"/>
          <c:tx>
            <c:strRef>
              <c:f>'FPGA Number Test'!$C$11</c:f>
              <c:strCache>
                <c:ptCount val="1"/>
                <c:pt idx="0">
                  <c:v>2016</c:v>
                </c:pt>
              </c:strCache>
            </c:strRef>
          </c:tx>
          <c:spPr>
            <a:ln w="57150">
              <a:solidFill>
                <a:srgbClr val="C00000"/>
              </a:solidFill>
            </a:ln>
          </c:spPr>
          <c:marker>
            <c:symbol val="none"/>
          </c:marker>
          <c:cat>
            <c:strRef>
              <c:f>'FPGA Number Test'!$D$9:$L$9</c:f>
              <c:strCache>
                <c:ptCount val="9"/>
                <c:pt idx="0">
                  <c:v>None</c:v>
                </c:pt>
                <c:pt idx="1">
                  <c:v>1 - 99</c:v>
                </c:pt>
                <c:pt idx="2">
                  <c:v>100 - 199</c:v>
                </c:pt>
                <c:pt idx="3">
                  <c:v>200 - 499</c:v>
                </c:pt>
                <c:pt idx="4">
                  <c:v>500 - 699</c:v>
                </c:pt>
                <c:pt idx="5">
                  <c:v>700 - 999</c:v>
                </c:pt>
                <c:pt idx="6">
                  <c:v>1000 - 1499</c:v>
                </c:pt>
                <c:pt idx="7">
                  <c:v>1500 - 1999</c:v>
                </c:pt>
                <c:pt idx="8">
                  <c:v>2000 or more</c:v>
                </c:pt>
              </c:strCache>
            </c:strRef>
          </c:cat>
          <c:val>
            <c:numRef>
              <c:f>'FPGA Number Test'!$D$11:$L$11</c:f>
              <c:numCache>
                <c:formatCode>0%</c:formatCode>
                <c:ptCount val="9"/>
                <c:pt idx="0">
                  <c:v>0.026</c:v>
                </c:pt>
                <c:pt idx="1">
                  <c:v>0.566</c:v>
                </c:pt>
                <c:pt idx="2">
                  <c:v>0.147</c:v>
                </c:pt>
                <c:pt idx="3">
                  <c:v>0.11</c:v>
                </c:pt>
                <c:pt idx="4">
                  <c:v>0.055</c:v>
                </c:pt>
                <c:pt idx="5">
                  <c:v>0.022</c:v>
                </c:pt>
                <c:pt idx="6">
                  <c:v>0.022</c:v>
                </c:pt>
                <c:pt idx="7">
                  <c:v>0.011</c:v>
                </c:pt>
                <c:pt idx="8">
                  <c:v>0.04</c:v>
                </c:pt>
              </c:numCache>
            </c:numRef>
          </c:val>
          <c:smooth val="0"/>
        </c:ser>
        <c:dLbls>
          <c:showLegendKey val="0"/>
          <c:showVal val="0"/>
          <c:showCatName val="0"/>
          <c:showSerName val="0"/>
          <c:showPercent val="0"/>
          <c:showBubbleSize val="0"/>
        </c:dLbls>
        <c:marker val="1"/>
        <c:smooth val="0"/>
        <c:axId val="-2086578472"/>
        <c:axId val="-2086584376"/>
      </c:lineChart>
      <c:catAx>
        <c:axId val="-2086578472"/>
        <c:scaling>
          <c:orientation val="minMax"/>
        </c:scaling>
        <c:delete val="0"/>
        <c:axPos val="b"/>
        <c:title>
          <c:tx>
            <c:rich>
              <a:bodyPr/>
              <a:lstStyle/>
              <a:p>
                <a:pPr>
                  <a:defRPr sz="1600"/>
                </a:pPr>
                <a:r>
                  <a:rPr lang="en-US" sz="1600" dirty="0"/>
                  <a:t>Number of individual test created to verify the </a:t>
                </a:r>
                <a:r>
                  <a:rPr lang="en-US" sz="1600" dirty="0" smtClean="0"/>
                  <a:t>FPGA design</a:t>
                </a:r>
                <a:endParaRPr lang="en-US" sz="1600" dirty="0"/>
              </a:p>
            </c:rich>
          </c:tx>
          <c:layout>
            <c:manualLayout>
              <c:xMode val="edge"/>
              <c:yMode val="edge"/>
              <c:x val="0.156426217874448"/>
              <c:y val="0.933133552343794"/>
            </c:manualLayout>
          </c:layout>
          <c:overlay val="0"/>
        </c:title>
        <c:majorTickMark val="out"/>
        <c:minorTickMark val="none"/>
        <c:tickLblPos val="nextTo"/>
        <c:txPr>
          <a:bodyPr/>
          <a:lstStyle/>
          <a:p>
            <a:pPr>
              <a:defRPr sz="1200" b="1"/>
            </a:pPr>
            <a:endParaRPr lang="en-US"/>
          </a:p>
        </c:txPr>
        <c:crossAx val="-2086584376"/>
        <c:crosses val="autoZero"/>
        <c:auto val="1"/>
        <c:lblAlgn val="ctr"/>
        <c:lblOffset val="100"/>
        <c:noMultiLvlLbl val="0"/>
      </c:catAx>
      <c:valAx>
        <c:axId val="-2086584376"/>
        <c:scaling>
          <c:orientation val="minMax"/>
        </c:scaling>
        <c:delete val="0"/>
        <c:axPos val="l"/>
        <c:majorGridlines>
          <c:spPr>
            <a:ln>
              <a:solidFill>
                <a:schemeClr val="bg1">
                  <a:lumMod val="75000"/>
                </a:schemeClr>
              </a:solidFill>
            </a:ln>
          </c:spPr>
        </c:majorGridlines>
        <c:title>
          <c:tx>
            <c:rich>
              <a:bodyPr rot="-5400000" vert="horz"/>
              <a:lstStyle/>
              <a:p>
                <a:pPr>
                  <a:defRPr sz="1400"/>
                </a:pPr>
                <a:r>
                  <a:rPr lang="en-US" sz="1400" dirty="0"/>
                  <a:t>Design Projects</a:t>
                </a:r>
              </a:p>
            </c:rich>
          </c:tx>
          <c:layout>
            <c:manualLayout>
              <c:xMode val="edge"/>
              <c:yMode val="edge"/>
              <c:x val="0.00128167775884121"/>
              <c:y val="0.367326885407823"/>
            </c:manualLayout>
          </c:layout>
          <c:overlay val="0"/>
        </c:title>
        <c:numFmt formatCode="0%" sourceLinked="1"/>
        <c:majorTickMark val="out"/>
        <c:minorTickMark val="none"/>
        <c:tickLblPos val="nextTo"/>
        <c:spPr>
          <a:ln>
            <a:noFill/>
          </a:ln>
        </c:spPr>
        <c:txPr>
          <a:bodyPr/>
          <a:lstStyle/>
          <a:p>
            <a:pPr>
              <a:defRPr sz="1200" b="1"/>
            </a:pPr>
            <a:endParaRPr lang="en-US"/>
          </a:p>
        </c:txPr>
        <c:crossAx val="-2086578472"/>
        <c:crosses val="autoZero"/>
        <c:crossBetween val="between"/>
      </c:valAx>
    </c:plotArea>
    <c:legend>
      <c:legendPos val="r"/>
      <c:layout>
        <c:manualLayout>
          <c:xMode val="edge"/>
          <c:yMode val="edge"/>
          <c:x val="0.860615395902344"/>
          <c:y val="0.561975899063383"/>
          <c:w val="0.0914744520562799"/>
          <c:h val="0.153366824845155"/>
        </c:manualLayout>
      </c:layout>
      <c:overlay val="0"/>
      <c:spPr>
        <a:solidFill>
          <a:schemeClr val="bg1"/>
        </a:solidFill>
        <a:scene3d>
          <a:camera prst="orthographicFront"/>
          <a:lightRig rig="threePt" dir="t"/>
        </a:scene3d>
        <a:sp3d>
          <a:bevelT w="190500" h="38100"/>
        </a:sp3d>
      </c:spPr>
      <c:txPr>
        <a:bodyPr/>
        <a:lstStyle/>
        <a:p>
          <a:pPr>
            <a:defRPr sz="1400" b="1"/>
          </a:pPr>
          <a:endParaRPr lang="en-US"/>
        </a:p>
      </c:txPr>
    </c:legend>
    <c:plotVisOnly val="1"/>
    <c:dispBlanksAs val="gap"/>
    <c:showDLblsOverMax val="0"/>
  </c:chart>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728961166248657"/>
          <c:y val="0.0314965097447925"/>
          <c:w val="0.887958374428474"/>
          <c:h val="0.82329762399795"/>
        </c:manualLayout>
      </c:layout>
      <c:lineChart>
        <c:grouping val="standard"/>
        <c:varyColors val="0"/>
        <c:ser>
          <c:idx val="4"/>
          <c:order val="0"/>
          <c:tx>
            <c:strRef>
              <c:f>'ASIC-IC Regression Time'!$C$12</c:f>
              <c:strCache>
                <c:ptCount val="1"/>
                <c:pt idx="0">
                  <c:v>2012</c:v>
                </c:pt>
              </c:strCache>
            </c:strRef>
          </c:tx>
          <c:spPr>
            <a:ln w="57150"/>
          </c:spPr>
          <c:marker>
            <c:symbol val="none"/>
          </c:marker>
          <c:dPt>
            <c:idx val="1"/>
            <c:bubble3D val="0"/>
            <c:spPr>
              <a:ln w="57150">
                <a:solidFill>
                  <a:schemeClr val="accent1"/>
                </a:solidFill>
              </a:ln>
            </c:spPr>
          </c:dPt>
          <c:cat>
            <c:strRef>
              <c:f>'ASIC-IC Regression Time'!$D$9:$M$9</c:f>
              <c:strCache>
                <c:ptCount val="10"/>
                <c:pt idx="0">
                  <c:v>&lt;5 hrs</c:v>
                </c:pt>
                <c:pt idx="1">
                  <c:v>5-&lt;9 hrs</c:v>
                </c:pt>
                <c:pt idx="2">
                  <c:v>9-&lt;17 hrs</c:v>
                </c:pt>
                <c:pt idx="3">
                  <c:v>17-&lt;24 hrs</c:v>
                </c:pt>
                <c:pt idx="4">
                  <c:v>1-&lt;1.5 days</c:v>
                </c:pt>
                <c:pt idx="5">
                  <c:v>1.5-&lt;2 days</c:v>
                </c:pt>
                <c:pt idx="6">
                  <c:v>  2-&lt;3 days</c:v>
                </c:pt>
                <c:pt idx="7">
                  <c:v>3-&lt;4 days</c:v>
                </c:pt>
                <c:pt idx="8">
                  <c:v>4-7 days</c:v>
                </c:pt>
                <c:pt idx="9">
                  <c:v>&gt; 7 days</c:v>
                </c:pt>
              </c:strCache>
            </c:strRef>
          </c:cat>
          <c:val>
            <c:numRef>
              <c:f>'ASIC-IC Regression Time'!$D$12:$M$12</c:f>
              <c:numCache>
                <c:formatCode>0%</c:formatCode>
                <c:ptCount val="10"/>
                <c:pt idx="0">
                  <c:v>0.299</c:v>
                </c:pt>
                <c:pt idx="1">
                  <c:v>0.165</c:v>
                </c:pt>
                <c:pt idx="2">
                  <c:v>0.142</c:v>
                </c:pt>
                <c:pt idx="3">
                  <c:v>0.077</c:v>
                </c:pt>
                <c:pt idx="4">
                  <c:v>0.1</c:v>
                </c:pt>
                <c:pt idx="5">
                  <c:v>0.038</c:v>
                </c:pt>
                <c:pt idx="6">
                  <c:v>0.069</c:v>
                </c:pt>
                <c:pt idx="7">
                  <c:v>0.027</c:v>
                </c:pt>
                <c:pt idx="8">
                  <c:v>0.05</c:v>
                </c:pt>
                <c:pt idx="9">
                  <c:v>0.034</c:v>
                </c:pt>
              </c:numCache>
            </c:numRef>
          </c:val>
          <c:smooth val="0"/>
        </c:ser>
        <c:ser>
          <c:idx val="0"/>
          <c:order val="1"/>
          <c:tx>
            <c:strRef>
              <c:f>'ASIC-IC Regression Time'!$C$13</c:f>
              <c:strCache>
                <c:ptCount val="1"/>
                <c:pt idx="0">
                  <c:v>2014</c:v>
                </c:pt>
              </c:strCache>
            </c:strRef>
          </c:tx>
          <c:spPr>
            <a:ln w="57150">
              <a:solidFill>
                <a:srgbClr val="00FF00"/>
              </a:solidFill>
            </a:ln>
          </c:spPr>
          <c:marker>
            <c:symbol val="none"/>
          </c:marker>
          <c:cat>
            <c:strRef>
              <c:f>'ASIC-IC Regression Time'!$D$9:$M$9</c:f>
              <c:strCache>
                <c:ptCount val="10"/>
                <c:pt idx="0">
                  <c:v>&lt;5 hrs</c:v>
                </c:pt>
                <c:pt idx="1">
                  <c:v>5-&lt;9 hrs</c:v>
                </c:pt>
                <c:pt idx="2">
                  <c:v>9-&lt;17 hrs</c:v>
                </c:pt>
                <c:pt idx="3">
                  <c:v>17-&lt;24 hrs</c:v>
                </c:pt>
                <c:pt idx="4">
                  <c:v>1-&lt;1.5 days</c:v>
                </c:pt>
                <c:pt idx="5">
                  <c:v>1.5-&lt;2 days</c:v>
                </c:pt>
                <c:pt idx="6">
                  <c:v>  2-&lt;3 days</c:v>
                </c:pt>
                <c:pt idx="7">
                  <c:v>3-&lt;4 days</c:v>
                </c:pt>
                <c:pt idx="8">
                  <c:v>4-7 days</c:v>
                </c:pt>
                <c:pt idx="9">
                  <c:v>&gt; 7 days</c:v>
                </c:pt>
              </c:strCache>
            </c:strRef>
          </c:cat>
          <c:val>
            <c:numRef>
              <c:f>'ASIC-IC Regression Time'!$D$13:$M$13</c:f>
              <c:numCache>
                <c:formatCode>0%</c:formatCode>
                <c:ptCount val="10"/>
                <c:pt idx="0">
                  <c:v>0.166</c:v>
                </c:pt>
                <c:pt idx="1">
                  <c:v>0.166</c:v>
                </c:pt>
                <c:pt idx="2">
                  <c:v>0.139</c:v>
                </c:pt>
                <c:pt idx="3">
                  <c:v>0.078</c:v>
                </c:pt>
                <c:pt idx="4">
                  <c:v>0.095</c:v>
                </c:pt>
                <c:pt idx="5">
                  <c:v>0.064</c:v>
                </c:pt>
                <c:pt idx="6">
                  <c:v>0.095</c:v>
                </c:pt>
                <c:pt idx="7">
                  <c:v>0.061</c:v>
                </c:pt>
                <c:pt idx="8">
                  <c:v>0.078</c:v>
                </c:pt>
                <c:pt idx="9">
                  <c:v>0.059</c:v>
                </c:pt>
              </c:numCache>
            </c:numRef>
          </c:val>
          <c:smooth val="0"/>
        </c:ser>
        <c:ser>
          <c:idx val="1"/>
          <c:order val="2"/>
          <c:tx>
            <c:strRef>
              <c:f>'ASIC-IC Regression Time'!$C$14</c:f>
              <c:strCache>
                <c:ptCount val="1"/>
                <c:pt idx="0">
                  <c:v>2016</c:v>
                </c:pt>
              </c:strCache>
            </c:strRef>
          </c:tx>
          <c:spPr>
            <a:ln w="57150">
              <a:solidFill>
                <a:srgbClr val="002060"/>
              </a:solidFill>
            </a:ln>
          </c:spPr>
          <c:marker>
            <c:symbol val="none"/>
          </c:marker>
          <c:cat>
            <c:strRef>
              <c:f>'ASIC-IC Regression Time'!$D$9:$M$9</c:f>
              <c:strCache>
                <c:ptCount val="10"/>
                <c:pt idx="0">
                  <c:v>&lt;5 hrs</c:v>
                </c:pt>
                <c:pt idx="1">
                  <c:v>5-&lt;9 hrs</c:v>
                </c:pt>
                <c:pt idx="2">
                  <c:v>9-&lt;17 hrs</c:v>
                </c:pt>
                <c:pt idx="3">
                  <c:v>17-&lt;24 hrs</c:v>
                </c:pt>
                <c:pt idx="4">
                  <c:v>1-&lt;1.5 days</c:v>
                </c:pt>
                <c:pt idx="5">
                  <c:v>1.5-&lt;2 days</c:v>
                </c:pt>
                <c:pt idx="6">
                  <c:v>  2-&lt;3 days</c:v>
                </c:pt>
                <c:pt idx="7">
                  <c:v>3-&lt;4 days</c:v>
                </c:pt>
                <c:pt idx="8">
                  <c:v>4-7 days</c:v>
                </c:pt>
                <c:pt idx="9">
                  <c:v>&gt; 7 days</c:v>
                </c:pt>
              </c:strCache>
            </c:strRef>
          </c:cat>
          <c:val>
            <c:numRef>
              <c:f>'ASIC-IC Regression Time'!$D$14:$M$14</c:f>
              <c:numCache>
                <c:formatCode>0%</c:formatCode>
                <c:ptCount val="10"/>
                <c:pt idx="0">
                  <c:v>0.183</c:v>
                </c:pt>
                <c:pt idx="1">
                  <c:v>0.158</c:v>
                </c:pt>
                <c:pt idx="2">
                  <c:v>0.167</c:v>
                </c:pt>
                <c:pt idx="3">
                  <c:v>0.099</c:v>
                </c:pt>
                <c:pt idx="4">
                  <c:v>0.108</c:v>
                </c:pt>
                <c:pt idx="5">
                  <c:v>0.068</c:v>
                </c:pt>
                <c:pt idx="6">
                  <c:v>0.071</c:v>
                </c:pt>
                <c:pt idx="7">
                  <c:v>0.019</c:v>
                </c:pt>
                <c:pt idx="8">
                  <c:v>0.074</c:v>
                </c:pt>
                <c:pt idx="9">
                  <c:v>0.053</c:v>
                </c:pt>
              </c:numCache>
            </c:numRef>
          </c:val>
          <c:smooth val="0"/>
        </c:ser>
        <c:dLbls>
          <c:showLegendKey val="0"/>
          <c:showVal val="0"/>
          <c:showCatName val="0"/>
          <c:showSerName val="0"/>
          <c:showPercent val="0"/>
          <c:showBubbleSize val="0"/>
        </c:dLbls>
        <c:marker val="1"/>
        <c:smooth val="0"/>
        <c:axId val="-2084277832"/>
        <c:axId val="-2084272040"/>
      </c:lineChart>
      <c:catAx>
        <c:axId val="-2084277832"/>
        <c:scaling>
          <c:orientation val="minMax"/>
        </c:scaling>
        <c:delete val="0"/>
        <c:axPos val="b"/>
        <c:title>
          <c:tx>
            <c:rich>
              <a:bodyPr/>
              <a:lstStyle/>
              <a:p>
                <a:pPr>
                  <a:defRPr sz="1400"/>
                </a:pPr>
                <a:r>
                  <a:rPr lang="en-US" sz="1400" dirty="0"/>
                  <a:t>ASIC/IC</a:t>
                </a:r>
                <a:r>
                  <a:rPr lang="en-US" sz="1400" baseline="0" dirty="0"/>
                  <a:t> </a:t>
                </a:r>
                <a:r>
                  <a:rPr lang="en-US" sz="1400" dirty="0"/>
                  <a:t>Regression Times</a:t>
                </a:r>
              </a:p>
            </c:rich>
          </c:tx>
          <c:layout>
            <c:manualLayout>
              <c:xMode val="edge"/>
              <c:yMode val="edge"/>
              <c:x val="0.384574126832178"/>
              <c:y val="0.938473443363159"/>
            </c:manualLayout>
          </c:layout>
          <c:overlay val="0"/>
        </c:title>
        <c:majorTickMark val="out"/>
        <c:minorTickMark val="none"/>
        <c:tickLblPos val="nextTo"/>
        <c:txPr>
          <a:bodyPr/>
          <a:lstStyle/>
          <a:p>
            <a:pPr>
              <a:defRPr sz="1100" b="1"/>
            </a:pPr>
            <a:endParaRPr lang="en-US"/>
          </a:p>
        </c:txPr>
        <c:crossAx val="-2084272040"/>
        <c:crosses val="autoZero"/>
        <c:auto val="1"/>
        <c:lblAlgn val="ctr"/>
        <c:lblOffset val="100"/>
        <c:noMultiLvlLbl val="0"/>
      </c:catAx>
      <c:valAx>
        <c:axId val="-2084272040"/>
        <c:scaling>
          <c:orientation val="minMax"/>
          <c:max val="0.3"/>
          <c:min val="0.0"/>
        </c:scaling>
        <c:delete val="0"/>
        <c:axPos val="l"/>
        <c:majorGridlines>
          <c:spPr>
            <a:ln>
              <a:solidFill>
                <a:schemeClr val="bg1">
                  <a:lumMod val="75000"/>
                </a:schemeClr>
              </a:solidFill>
            </a:ln>
          </c:spPr>
        </c:majorGridlines>
        <c:title>
          <c:tx>
            <c:rich>
              <a:bodyPr rot="-5400000" vert="horz"/>
              <a:lstStyle/>
              <a:p>
                <a:pPr>
                  <a:defRPr sz="1200"/>
                </a:pPr>
                <a:r>
                  <a:rPr lang="en-US" sz="1200" dirty="0"/>
                  <a:t>Design Projects</a:t>
                </a:r>
              </a:p>
            </c:rich>
          </c:tx>
          <c:layout>
            <c:manualLayout>
              <c:xMode val="edge"/>
              <c:yMode val="edge"/>
              <c:x val="0.00370056491466099"/>
              <c:y val="0.296448561505117"/>
            </c:manualLayout>
          </c:layout>
          <c:overlay val="0"/>
        </c:title>
        <c:numFmt formatCode="0%" sourceLinked="1"/>
        <c:majorTickMark val="out"/>
        <c:minorTickMark val="none"/>
        <c:tickLblPos val="nextTo"/>
        <c:spPr>
          <a:ln>
            <a:noFill/>
          </a:ln>
        </c:spPr>
        <c:txPr>
          <a:bodyPr/>
          <a:lstStyle/>
          <a:p>
            <a:pPr>
              <a:defRPr sz="1100"/>
            </a:pPr>
            <a:endParaRPr lang="en-US"/>
          </a:p>
        </c:txPr>
        <c:crossAx val="-2084277832"/>
        <c:crosses val="autoZero"/>
        <c:crossBetween val="between"/>
        <c:majorUnit val="0.05"/>
        <c:minorUnit val="0.01"/>
      </c:valAx>
    </c:plotArea>
    <c:legend>
      <c:legendPos val="r"/>
      <c:layout>
        <c:manualLayout>
          <c:xMode val="edge"/>
          <c:yMode val="edge"/>
          <c:x val="0.869947694251308"/>
          <c:y val="0.434930181817457"/>
          <c:w val="0.0855267923842272"/>
          <c:h val="0.138743232554792"/>
        </c:manualLayout>
      </c:layout>
      <c:overlay val="0"/>
      <c:spPr>
        <a:solidFill>
          <a:schemeClr val="bg1"/>
        </a:solidFill>
        <a:scene3d>
          <a:camera prst="orthographicFront"/>
          <a:lightRig rig="threePt" dir="t"/>
        </a:scene3d>
        <a:sp3d>
          <a:bevelT w="190500" h="38100"/>
        </a:sp3d>
      </c:spPr>
      <c:txPr>
        <a:bodyPr/>
        <a:lstStyle/>
        <a:p>
          <a:pPr>
            <a:defRPr sz="1200" b="1"/>
          </a:pPr>
          <a:endParaRPr lang="en-US"/>
        </a:p>
      </c:txPr>
    </c:legend>
    <c:plotVisOnly val="1"/>
    <c:dispBlanksAs val="gap"/>
    <c:showDLblsOverMax val="0"/>
  </c:chart>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14867091422455"/>
          <c:y val="0.0314965097447925"/>
          <c:w val="0.905668815623557"/>
          <c:h val="0.84862634723851"/>
        </c:manualLayout>
      </c:layout>
      <c:lineChart>
        <c:grouping val="standard"/>
        <c:varyColors val="0"/>
        <c:ser>
          <c:idx val="1"/>
          <c:order val="0"/>
          <c:tx>
            <c:strRef>
              <c:f>'FPGA Regression Time'!$C$11</c:f>
              <c:strCache>
                <c:ptCount val="1"/>
                <c:pt idx="0">
                  <c:v>2012</c:v>
                </c:pt>
              </c:strCache>
            </c:strRef>
          </c:tx>
          <c:spPr>
            <a:ln w="57150">
              <a:solidFill>
                <a:srgbClr val="CC99FF"/>
              </a:solidFill>
            </a:ln>
          </c:spPr>
          <c:marker>
            <c:symbol val="none"/>
          </c:marker>
          <c:cat>
            <c:strRef>
              <c:f>'FPGA Regression Time'!$D$9:$M$9</c:f>
              <c:strCache>
                <c:ptCount val="10"/>
                <c:pt idx="0">
                  <c:v>&lt;5 hrs</c:v>
                </c:pt>
                <c:pt idx="1">
                  <c:v>5-&lt;9 hrs</c:v>
                </c:pt>
                <c:pt idx="2">
                  <c:v>9-&lt;17 hrs</c:v>
                </c:pt>
                <c:pt idx="3">
                  <c:v>17-&lt;24 hrs</c:v>
                </c:pt>
                <c:pt idx="4">
                  <c:v>1-&lt;1.5 days</c:v>
                </c:pt>
                <c:pt idx="5">
                  <c:v>1.5-&lt;2 days</c:v>
                </c:pt>
                <c:pt idx="6">
                  <c:v>  2-&lt;3 days</c:v>
                </c:pt>
                <c:pt idx="7">
                  <c:v>3-&lt;4 days</c:v>
                </c:pt>
                <c:pt idx="8">
                  <c:v>4-7 days</c:v>
                </c:pt>
                <c:pt idx="9">
                  <c:v>&gt; 7 days</c:v>
                </c:pt>
              </c:strCache>
            </c:strRef>
          </c:cat>
          <c:val>
            <c:numRef>
              <c:f>'FPGA Regression Time'!$D$11:$M$11</c:f>
              <c:numCache>
                <c:formatCode>0%</c:formatCode>
                <c:ptCount val="10"/>
                <c:pt idx="0">
                  <c:v>0.48</c:v>
                </c:pt>
                <c:pt idx="1">
                  <c:v>0.169</c:v>
                </c:pt>
                <c:pt idx="2">
                  <c:v>0.114</c:v>
                </c:pt>
                <c:pt idx="3">
                  <c:v>0.063</c:v>
                </c:pt>
                <c:pt idx="4">
                  <c:v>0.083</c:v>
                </c:pt>
                <c:pt idx="5">
                  <c:v>0.024</c:v>
                </c:pt>
                <c:pt idx="6">
                  <c:v>0.016</c:v>
                </c:pt>
                <c:pt idx="7">
                  <c:v>0.016</c:v>
                </c:pt>
                <c:pt idx="8">
                  <c:v>0.028</c:v>
                </c:pt>
                <c:pt idx="9">
                  <c:v>0.008</c:v>
                </c:pt>
              </c:numCache>
            </c:numRef>
          </c:val>
          <c:smooth val="0"/>
        </c:ser>
        <c:ser>
          <c:idx val="2"/>
          <c:order val="1"/>
          <c:tx>
            <c:strRef>
              <c:f>'FPGA Regression Time'!$C$12</c:f>
              <c:strCache>
                <c:ptCount val="1"/>
                <c:pt idx="0">
                  <c:v>2014</c:v>
                </c:pt>
              </c:strCache>
            </c:strRef>
          </c:tx>
          <c:spPr>
            <a:ln w="57150">
              <a:solidFill>
                <a:srgbClr val="FF99CC"/>
              </a:solidFill>
            </a:ln>
          </c:spPr>
          <c:marker>
            <c:symbol val="none"/>
          </c:marker>
          <c:cat>
            <c:strRef>
              <c:f>'FPGA Regression Time'!$D$9:$M$9</c:f>
              <c:strCache>
                <c:ptCount val="10"/>
                <c:pt idx="0">
                  <c:v>&lt;5 hrs</c:v>
                </c:pt>
                <c:pt idx="1">
                  <c:v>5-&lt;9 hrs</c:v>
                </c:pt>
                <c:pt idx="2">
                  <c:v>9-&lt;17 hrs</c:v>
                </c:pt>
                <c:pt idx="3">
                  <c:v>17-&lt;24 hrs</c:v>
                </c:pt>
                <c:pt idx="4">
                  <c:v>1-&lt;1.5 days</c:v>
                </c:pt>
                <c:pt idx="5">
                  <c:v>1.5-&lt;2 days</c:v>
                </c:pt>
                <c:pt idx="6">
                  <c:v>  2-&lt;3 days</c:v>
                </c:pt>
                <c:pt idx="7">
                  <c:v>3-&lt;4 days</c:v>
                </c:pt>
                <c:pt idx="8">
                  <c:v>4-7 days</c:v>
                </c:pt>
                <c:pt idx="9">
                  <c:v>&gt; 7 days</c:v>
                </c:pt>
              </c:strCache>
            </c:strRef>
          </c:cat>
          <c:val>
            <c:numRef>
              <c:f>'FPGA Regression Time'!$D$12:$M$12</c:f>
              <c:numCache>
                <c:formatCode>0%</c:formatCode>
                <c:ptCount val="10"/>
                <c:pt idx="0">
                  <c:v>0.378</c:v>
                </c:pt>
                <c:pt idx="1">
                  <c:v>0.186</c:v>
                </c:pt>
                <c:pt idx="2">
                  <c:v>0.104</c:v>
                </c:pt>
                <c:pt idx="3">
                  <c:v>0.05</c:v>
                </c:pt>
                <c:pt idx="4">
                  <c:v>0.081</c:v>
                </c:pt>
                <c:pt idx="5">
                  <c:v>0.039</c:v>
                </c:pt>
                <c:pt idx="6">
                  <c:v>0.06</c:v>
                </c:pt>
                <c:pt idx="7">
                  <c:v>0.029</c:v>
                </c:pt>
                <c:pt idx="8">
                  <c:v>0.037</c:v>
                </c:pt>
                <c:pt idx="9">
                  <c:v>0.036</c:v>
                </c:pt>
              </c:numCache>
            </c:numRef>
          </c:val>
          <c:smooth val="0"/>
        </c:ser>
        <c:ser>
          <c:idx val="3"/>
          <c:order val="2"/>
          <c:tx>
            <c:strRef>
              <c:f>'FPGA Regression Time'!$C$13</c:f>
              <c:strCache>
                <c:ptCount val="1"/>
                <c:pt idx="0">
                  <c:v>2016</c:v>
                </c:pt>
              </c:strCache>
            </c:strRef>
          </c:tx>
          <c:spPr>
            <a:ln w="57150">
              <a:solidFill>
                <a:srgbClr val="C00000"/>
              </a:solidFill>
            </a:ln>
          </c:spPr>
          <c:marker>
            <c:symbol val="none"/>
          </c:marker>
          <c:cat>
            <c:strRef>
              <c:f>'FPGA Regression Time'!$D$9:$M$9</c:f>
              <c:strCache>
                <c:ptCount val="10"/>
                <c:pt idx="0">
                  <c:v>&lt;5 hrs</c:v>
                </c:pt>
                <c:pt idx="1">
                  <c:v>5-&lt;9 hrs</c:v>
                </c:pt>
                <c:pt idx="2">
                  <c:v>9-&lt;17 hrs</c:v>
                </c:pt>
                <c:pt idx="3">
                  <c:v>17-&lt;24 hrs</c:v>
                </c:pt>
                <c:pt idx="4">
                  <c:v>1-&lt;1.5 days</c:v>
                </c:pt>
                <c:pt idx="5">
                  <c:v>1.5-&lt;2 days</c:v>
                </c:pt>
                <c:pt idx="6">
                  <c:v>  2-&lt;3 days</c:v>
                </c:pt>
                <c:pt idx="7">
                  <c:v>3-&lt;4 days</c:v>
                </c:pt>
                <c:pt idx="8">
                  <c:v>4-7 days</c:v>
                </c:pt>
                <c:pt idx="9">
                  <c:v>&gt; 7 days</c:v>
                </c:pt>
              </c:strCache>
            </c:strRef>
          </c:cat>
          <c:val>
            <c:numRef>
              <c:f>'FPGA Regression Time'!$D$13:$M$13</c:f>
              <c:numCache>
                <c:formatCode>0%</c:formatCode>
                <c:ptCount val="10"/>
                <c:pt idx="0">
                  <c:v>0.389</c:v>
                </c:pt>
                <c:pt idx="1">
                  <c:v>0.204</c:v>
                </c:pt>
                <c:pt idx="2">
                  <c:v>0.111</c:v>
                </c:pt>
                <c:pt idx="3">
                  <c:v>0.067</c:v>
                </c:pt>
                <c:pt idx="4">
                  <c:v>0.081</c:v>
                </c:pt>
                <c:pt idx="5">
                  <c:v>0.041</c:v>
                </c:pt>
                <c:pt idx="6">
                  <c:v>0.037</c:v>
                </c:pt>
                <c:pt idx="7">
                  <c:v>0.022</c:v>
                </c:pt>
                <c:pt idx="8">
                  <c:v>0.026</c:v>
                </c:pt>
                <c:pt idx="9">
                  <c:v>0.022</c:v>
                </c:pt>
              </c:numCache>
            </c:numRef>
          </c:val>
          <c:smooth val="0"/>
        </c:ser>
        <c:dLbls>
          <c:showLegendKey val="0"/>
          <c:showVal val="0"/>
          <c:showCatName val="0"/>
          <c:showSerName val="0"/>
          <c:showPercent val="0"/>
          <c:showBubbleSize val="0"/>
        </c:dLbls>
        <c:marker val="1"/>
        <c:smooth val="0"/>
        <c:axId val="-2088382120"/>
        <c:axId val="-2087925768"/>
      </c:lineChart>
      <c:catAx>
        <c:axId val="-2088382120"/>
        <c:scaling>
          <c:orientation val="minMax"/>
        </c:scaling>
        <c:delete val="0"/>
        <c:axPos val="b"/>
        <c:title>
          <c:tx>
            <c:rich>
              <a:bodyPr/>
              <a:lstStyle/>
              <a:p>
                <a:pPr>
                  <a:defRPr sz="1400"/>
                </a:pPr>
                <a:r>
                  <a:rPr lang="en-US" sz="1400" dirty="0"/>
                  <a:t>FPGA</a:t>
                </a:r>
                <a:r>
                  <a:rPr lang="en-US" sz="1400" baseline="0" dirty="0"/>
                  <a:t> </a:t>
                </a:r>
                <a:r>
                  <a:rPr lang="en-US" sz="1400" dirty="0"/>
                  <a:t>Regression Times</a:t>
                </a:r>
              </a:p>
            </c:rich>
          </c:tx>
          <c:layout/>
          <c:overlay val="0"/>
        </c:title>
        <c:majorTickMark val="out"/>
        <c:minorTickMark val="none"/>
        <c:tickLblPos val="nextTo"/>
        <c:txPr>
          <a:bodyPr/>
          <a:lstStyle/>
          <a:p>
            <a:pPr>
              <a:defRPr sz="1050" b="1"/>
            </a:pPr>
            <a:endParaRPr lang="en-US"/>
          </a:p>
        </c:txPr>
        <c:crossAx val="-2087925768"/>
        <c:crosses val="autoZero"/>
        <c:auto val="1"/>
        <c:lblAlgn val="ctr"/>
        <c:lblOffset val="100"/>
        <c:noMultiLvlLbl val="0"/>
      </c:catAx>
      <c:valAx>
        <c:axId val="-2087925768"/>
        <c:scaling>
          <c:orientation val="minMax"/>
          <c:max val="0.5"/>
          <c:min val="0.0"/>
        </c:scaling>
        <c:delete val="0"/>
        <c:axPos val="l"/>
        <c:majorGridlines>
          <c:spPr>
            <a:ln>
              <a:solidFill>
                <a:schemeClr val="bg1">
                  <a:lumMod val="75000"/>
                </a:schemeClr>
              </a:solidFill>
            </a:ln>
          </c:spPr>
        </c:majorGridlines>
        <c:title>
          <c:tx>
            <c:rich>
              <a:bodyPr rot="-5400000" vert="horz"/>
              <a:lstStyle/>
              <a:p>
                <a:pPr>
                  <a:defRPr sz="1400"/>
                </a:pPr>
                <a:r>
                  <a:rPr lang="en-US" sz="1400" dirty="0"/>
                  <a:t>Design Projects</a:t>
                </a:r>
              </a:p>
            </c:rich>
          </c:tx>
          <c:layout>
            <c:manualLayout>
              <c:xMode val="edge"/>
              <c:yMode val="edge"/>
              <c:x val="0.0"/>
              <c:y val="0.281984086859144"/>
            </c:manualLayout>
          </c:layout>
          <c:overlay val="0"/>
        </c:title>
        <c:numFmt formatCode="0%" sourceLinked="1"/>
        <c:majorTickMark val="out"/>
        <c:minorTickMark val="none"/>
        <c:tickLblPos val="nextTo"/>
        <c:spPr>
          <a:ln>
            <a:noFill/>
          </a:ln>
        </c:spPr>
        <c:txPr>
          <a:bodyPr/>
          <a:lstStyle/>
          <a:p>
            <a:pPr>
              <a:defRPr sz="1100"/>
            </a:pPr>
            <a:endParaRPr lang="en-US"/>
          </a:p>
        </c:txPr>
        <c:crossAx val="-2088382120"/>
        <c:crosses val="autoZero"/>
        <c:crossBetween val="between"/>
        <c:majorUnit val="0.1"/>
        <c:minorUnit val="0.02"/>
      </c:valAx>
    </c:plotArea>
    <c:legend>
      <c:legendPos val="r"/>
      <c:layout>
        <c:manualLayout>
          <c:xMode val="edge"/>
          <c:yMode val="edge"/>
          <c:x val="0.886149402577959"/>
          <c:y val="0.548908875878898"/>
          <c:w val="0.0757514034430472"/>
          <c:h val="0.153897135198526"/>
        </c:manualLayout>
      </c:layout>
      <c:overlay val="0"/>
      <c:spPr>
        <a:solidFill>
          <a:schemeClr val="bg1"/>
        </a:solidFill>
        <a:scene3d>
          <a:camera prst="orthographicFront"/>
          <a:lightRig rig="threePt" dir="t"/>
        </a:scene3d>
        <a:sp3d>
          <a:bevelT w="190500" h="38100"/>
        </a:sp3d>
      </c:spPr>
    </c:legend>
    <c:plotVisOnly val="1"/>
    <c:dispBlanksAs val="gap"/>
    <c:showDLblsOverMax val="0"/>
  </c:chart>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46160714162121"/>
          <c:y val="0.0314965097447925"/>
          <c:w val="0.905538337026973"/>
          <c:h val="0.82329762399795"/>
        </c:manualLayout>
      </c:layout>
      <c:lineChart>
        <c:grouping val="standard"/>
        <c:varyColors val="0"/>
        <c:ser>
          <c:idx val="4"/>
          <c:order val="0"/>
          <c:tx>
            <c:strRef>
              <c:f>'Regression Time'!$C$10</c:f>
              <c:strCache>
                <c:ptCount val="1"/>
                <c:pt idx="0">
                  <c:v>ASIC-IC</c:v>
                </c:pt>
              </c:strCache>
            </c:strRef>
          </c:tx>
          <c:spPr>
            <a:ln w="57150">
              <a:solidFill>
                <a:srgbClr val="002060"/>
              </a:solidFill>
            </a:ln>
          </c:spPr>
          <c:marker>
            <c:symbol val="none"/>
          </c:marker>
          <c:cat>
            <c:strRef>
              <c:f>'Regression Time'!$D$9:$M$9</c:f>
              <c:strCache>
                <c:ptCount val="10"/>
                <c:pt idx="0">
                  <c:v>&lt;5 hrs</c:v>
                </c:pt>
                <c:pt idx="1">
                  <c:v>5-&lt;9 hrs</c:v>
                </c:pt>
                <c:pt idx="2">
                  <c:v>9-&lt;17 hrs</c:v>
                </c:pt>
                <c:pt idx="3">
                  <c:v>17-&lt;24 hrs</c:v>
                </c:pt>
                <c:pt idx="4">
                  <c:v>1-&lt;1.5 days</c:v>
                </c:pt>
                <c:pt idx="5">
                  <c:v>1.5-&lt;2 days</c:v>
                </c:pt>
                <c:pt idx="6">
                  <c:v>  2-&lt;3 days</c:v>
                </c:pt>
                <c:pt idx="7">
                  <c:v>3-&lt;4 days</c:v>
                </c:pt>
                <c:pt idx="8">
                  <c:v>4-7 days</c:v>
                </c:pt>
                <c:pt idx="9">
                  <c:v>&gt; 7 days</c:v>
                </c:pt>
              </c:strCache>
            </c:strRef>
          </c:cat>
          <c:val>
            <c:numRef>
              <c:f>'Regression Time'!$D$10:$M$10</c:f>
              <c:numCache>
                <c:formatCode>0%</c:formatCode>
                <c:ptCount val="10"/>
                <c:pt idx="0">
                  <c:v>0.125</c:v>
                </c:pt>
                <c:pt idx="1">
                  <c:v>0.1</c:v>
                </c:pt>
                <c:pt idx="2">
                  <c:v>0.121</c:v>
                </c:pt>
                <c:pt idx="3">
                  <c:v>0.093</c:v>
                </c:pt>
                <c:pt idx="4">
                  <c:v>0.115</c:v>
                </c:pt>
                <c:pt idx="5">
                  <c:v>0.062</c:v>
                </c:pt>
                <c:pt idx="6">
                  <c:v>0.093</c:v>
                </c:pt>
                <c:pt idx="7">
                  <c:v>0.069</c:v>
                </c:pt>
                <c:pt idx="8">
                  <c:v>0.106</c:v>
                </c:pt>
                <c:pt idx="9">
                  <c:v>0.115</c:v>
                </c:pt>
              </c:numCache>
            </c:numRef>
          </c:val>
          <c:smooth val="0"/>
        </c:ser>
        <c:ser>
          <c:idx val="0"/>
          <c:order val="1"/>
          <c:tx>
            <c:strRef>
              <c:f>'Regression Time'!$C$11</c:f>
              <c:strCache>
                <c:ptCount val="1"/>
                <c:pt idx="0">
                  <c:v>FPGA</c:v>
                </c:pt>
              </c:strCache>
            </c:strRef>
          </c:tx>
          <c:spPr>
            <a:ln w="57150">
              <a:solidFill>
                <a:srgbClr val="C00000"/>
              </a:solidFill>
            </a:ln>
          </c:spPr>
          <c:marker>
            <c:symbol val="none"/>
          </c:marker>
          <c:cat>
            <c:strRef>
              <c:f>'Regression Time'!$D$9:$M$9</c:f>
              <c:strCache>
                <c:ptCount val="10"/>
                <c:pt idx="0">
                  <c:v>&lt;5 hrs</c:v>
                </c:pt>
                <c:pt idx="1">
                  <c:v>5-&lt;9 hrs</c:v>
                </c:pt>
                <c:pt idx="2">
                  <c:v>9-&lt;17 hrs</c:v>
                </c:pt>
                <c:pt idx="3">
                  <c:v>17-&lt;24 hrs</c:v>
                </c:pt>
                <c:pt idx="4">
                  <c:v>1-&lt;1.5 days</c:v>
                </c:pt>
                <c:pt idx="5">
                  <c:v>1.5-&lt;2 days</c:v>
                </c:pt>
                <c:pt idx="6">
                  <c:v>  2-&lt;3 days</c:v>
                </c:pt>
                <c:pt idx="7">
                  <c:v>3-&lt;4 days</c:v>
                </c:pt>
                <c:pt idx="8">
                  <c:v>4-7 days</c:v>
                </c:pt>
                <c:pt idx="9">
                  <c:v>&gt; 7 days</c:v>
                </c:pt>
              </c:strCache>
            </c:strRef>
          </c:cat>
          <c:val>
            <c:numRef>
              <c:f>'Regression Time'!$D$11:$M$11</c:f>
              <c:numCache>
                <c:formatCode>0%</c:formatCode>
                <c:ptCount val="10"/>
                <c:pt idx="0">
                  <c:v>0.307</c:v>
                </c:pt>
                <c:pt idx="1">
                  <c:v>0.157</c:v>
                </c:pt>
                <c:pt idx="2">
                  <c:v>0.12</c:v>
                </c:pt>
                <c:pt idx="3">
                  <c:v>0.079</c:v>
                </c:pt>
                <c:pt idx="4">
                  <c:v>0.101</c:v>
                </c:pt>
                <c:pt idx="5">
                  <c:v>0.045</c:v>
                </c:pt>
                <c:pt idx="6">
                  <c:v>0.041</c:v>
                </c:pt>
                <c:pt idx="7">
                  <c:v>0.03</c:v>
                </c:pt>
                <c:pt idx="8">
                  <c:v>0.075</c:v>
                </c:pt>
                <c:pt idx="9">
                  <c:v>0.045</c:v>
                </c:pt>
              </c:numCache>
            </c:numRef>
          </c:val>
          <c:smooth val="0"/>
        </c:ser>
        <c:dLbls>
          <c:showLegendKey val="0"/>
          <c:showVal val="0"/>
          <c:showCatName val="0"/>
          <c:showSerName val="0"/>
          <c:showPercent val="0"/>
          <c:showBubbleSize val="0"/>
        </c:dLbls>
        <c:marker val="1"/>
        <c:smooth val="0"/>
        <c:axId val="-2084175976"/>
        <c:axId val="-2084170184"/>
      </c:lineChart>
      <c:catAx>
        <c:axId val="-2084175976"/>
        <c:scaling>
          <c:orientation val="minMax"/>
        </c:scaling>
        <c:delete val="0"/>
        <c:axPos val="b"/>
        <c:title>
          <c:tx>
            <c:rich>
              <a:bodyPr/>
              <a:lstStyle/>
              <a:p>
                <a:pPr>
                  <a:defRPr sz="1600"/>
                </a:pPr>
                <a:r>
                  <a:rPr lang="en-US" sz="1600" dirty="0"/>
                  <a:t>Longest</a:t>
                </a:r>
                <a:r>
                  <a:rPr lang="en-US" sz="1600" baseline="0" dirty="0"/>
                  <a:t> </a:t>
                </a:r>
                <a:r>
                  <a:rPr lang="en-US" sz="1600" dirty="0"/>
                  <a:t>Regression Times</a:t>
                </a:r>
              </a:p>
            </c:rich>
          </c:tx>
          <c:layout>
            <c:manualLayout>
              <c:xMode val="edge"/>
              <c:yMode val="edge"/>
              <c:x val="0.383001513162173"/>
              <c:y val="0.928975218858039"/>
            </c:manualLayout>
          </c:layout>
          <c:overlay val="0"/>
        </c:title>
        <c:majorTickMark val="out"/>
        <c:minorTickMark val="none"/>
        <c:tickLblPos val="nextTo"/>
        <c:txPr>
          <a:bodyPr/>
          <a:lstStyle/>
          <a:p>
            <a:pPr>
              <a:defRPr sz="1100" b="1"/>
            </a:pPr>
            <a:endParaRPr lang="en-US"/>
          </a:p>
        </c:txPr>
        <c:crossAx val="-2084170184"/>
        <c:crosses val="autoZero"/>
        <c:auto val="1"/>
        <c:lblAlgn val="ctr"/>
        <c:lblOffset val="100"/>
        <c:noMultiLvlLbl val="0"/>
      </c:catAx>
      <c:valAx>
        <c:axId val="-2084170184"/>
        <c:scaling>
          <c:orientation val="minMax"/>
          <c:max val="0.35"/>
          <c:min val="0.0"/>
        </c:scaling>
        <c:delete val="0"/>
        <c:axPos val="l"/>
        <c:majorGridlines>
          <c:spPr>
            <a:ln>
              <a:solidFill>
                <a:schemeClr val="bg1">
                  <a:lumMod val="75000"/>
                </a:schemeClr>
              </a:solidFill>
            </a:ln>
          </c:spPr>
        </c:majorGridlines>
        <c:title>
          <c:tx>
            <c:rich>
              <a:bodyPr rot="-5400000" vert="horz"/>
              <a:lstStyle/>
              <a:p>
                <a:pPr>
                  <a:defRPr sz="1400"/>
                </a:pPr>
                <a:r>
                  <a:rPr lang="en-US" sz="1400" dirty="0"/>
                  <a:t>Design </a:t>
                </a:r>
                <a:r>
                  <a:rPr lang="en-US" sz="1400" dirty="0" smtClean="0"/>
                  <a:t>Projects</a:t>
                </a:r>
                <a:endParaRPr lang="en-US" sz="1400" dirty="0"/>
              </a:p>
            </c:rich>
          </c:tx>
          <c:layout>
            <c:manualLayout>
              <c:xMode val="edge"/>
              <c:yMode val="edge"/>
              <c:x val="0.00370056843736413"/>
              <c:y val="0.261621738319677"/>
            </c:manualLayout>
          </c:layout>
          <c:overlay val="0"/>
        </c:title>
        <c:numFmt formatCode="0%" sourceLinked="1"/>
        <c:majorTickMark val="out"/>
        <c:minorTickMark val="none"/>
        <c:tickLblPos val="nextTo"/>
        <c:spPr>
          <a:ln>
            <a:noFill/>
          </a:ln>
        </c:spPr>
        <c:txPr>
          <a:bodyPr/>
          <a:lstStyle/>
          <a:p>
            <a:pPr>
              <a:defRPr sz="1100"/>
            </a:pPr>
            <a:endParaRPr lang="en-US"/>
          </a:p>
        </c:txPr>
        <c:crossAx val="-2084175976"/>
        <c:crosses val="autoZero"/>
        <c:crossBetween val="between"/>
        <c:majorUnit val="0.05"/>
        <c:minorUnit val="0.01"/>
      </c:valAx>
    </c:plotArea>
    <c:legend>
      <c:legendPos val="r"/>
      <c:layout>
        <c:manualLayout>
          <c:xMode val="edge"/>
          <c:yMode val="edge"/>
          <c:x val="0.859403707650213"/>
          <c:y val="0.369965317769209"/>
          <c:w val="0.125341987929431"/>
          <c:h val="0.108325879346123"/>
        </c:manualLayout>
      </c:layout>
      <c:overlay val="0"/>
      <c:spPr>
        <a:solidFill>
          <a:schemeClr val="bg1"/>
        </a:solidFill>
        <a:scene3d>
          <a:camera prst="orthographicFront"/>
          <a:lightRig rig="threePt" dir="t"/>
        </a:scene3d>
        <a:sp3d>
          <a:bevelT w="190500" h="38100"/>
        </a:sp3d>
      </c:spPr>
      <c:txPr>
        <a:bodyPr/>
        <a:lstStyle/>
        <a:p>
          <a:pPr>
            <a:defRPr sz="1400"/>
          </a:pPr>
          <a:endParaRPr lang="en-US"/>
        </a:p>
      </c:txPr>
    </c:legend>
    <c:plotVisOnly val="1"/>
    <c:dispBlanksAs val="gap"/>
    <c:showDLblsOverMax val="0"/>
  </c:chart>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507975371248987"/>
          <c:y val="0.0295698924731183"/>
          <c:w val="0.463191126563287"/>
          <c:h val="0.860842011684024"/>
        </c:manualLayout>
      </c:layout>
      <c:barChart>
        <c:barDir val="bar"/>
        <c:grouping val="clustered"/>
        <c:varyColors val="0"/>
        <c:ser>
          <c:idx val="0"/>
          <c:order val="0"/>
          <c:tx>
            <c:strRef>
              <c:f>'ASIC-IC Signoff '!$C$10</c:f>
              <c:strCache>
                <c:ptCount val="1"/>
                <c:pt idx="0">
                  <c:v>2016</c:v>
                </c:pt>
              </c:strCache>
            </c:strRef>
          </c:tx>
          <c:spPr>
            <a:solidFill>
              <a:srgbClr val="002060"/>
            </a:solidFill>
            <a:scene3d>
              <a:camera prst="orthographicFront"/>
              <a:lightRig rig="threePt" dir="t"/>
            </a:scene3d>
            <a:sp3d>
              <a:bevelT/>
              <a:bevelB/>
            </a:sp3d>
          </c:spPr>
          <c:invertIfNegative val="0"/>
          <c:cat>
            <c:strRef>
              <c:f>'ASIC-IC Signoff '!$D$9:$K$9</c:f>
              <c:strCache>
                <c:ptCount val="8"/>
                <c:pt idx="0">
                  <c:v>Other</c:v>
                </c:pt>
                <c:pt idx="1">
                  <c:v>When the project plan says sign-off, regardless of status</c:v>
                </c:pt>
                <c:pt idx="2">
                  <c:v>When the rate of bugs found per week drops below a specified goal</c:v>
                </c:pt>
                <c:pt idx="3">
                  <c:v>When we can no-longer think of any more tests to write</c:v>
                </c:pt>
                <c:pt idx="4">
                  <c:v>When code or functional coverage says we have achieved our target</c:v>
                </c:pt>
                <c:pt idx="5">
                  <c:v>When the emulated or prototyped design is working in-lab</c:v>
                </c:pt>
                <c:pt idx="6">
                  <c:v>When the project plan schedule says sign-off, assuming verification looks ok</c:v>
                </c:pt>
                <c:pt idx="7">
                  <c:v>When all tests documented in the verification plan are complete and pass</c:v>
                </c:pt>
              </c:strCache>
            </c:strRef>
          </c:cat>
          <c:val>
            <c:numRef>
              <c:f>'ASIC-IC Signoff '!$D$10:$K$10</c:f>
              <c:numCache>
                <c:formatCode>0%</c:formatCode>
                <c:ptCount val="8"/>
                <c:pt idx="0">
                  <c:v>0.022</c:v>
                </c:pt>
                <c:pt idx="1">
                  <c:v>0.04</c:v>
                </c:pt>
                <c:pt idx="2">
                  <c:v>0.043</c:v>
                </c:pt>
                <c:pt idx="3">
                  <c:v>0.025</c:v>
                </c:pt>
                <c:pt idx="4">
                  <c:v>0.303</c:v>
                </c:pt>
                <c:pt idx="5">
                  <c:v>0.076</c:v>
                </c:pt>
                <c:pt idx="6">
                  <c:v>0.112</c:v>
                </c:pt>
                <c:pt idx="7">
                  <c:v>0.379</c:v>
                </c:pt>
              </c:numCache>
            </c:numRef>
          </c:val>
        </c:ser>
        <c:ser>
          <c:idx val="1"/>
          <c:order val="1"/>
          <c:tx>
            <c:strRef>
              <c:f>'ASIC-IC Signoff '!$C$11</c:f>
              <c:strCache>
                <c:ptCount val="1"/>
                <c:pt idx="0">
                  <c:v>2014</c:v>
                </c:pt>
              </c:strCache>
            </c:strRef>
          </c:tx>
          <c:spPr>
            <a:solidFill>
              <a:srgbClr val="00FF00"/>
            </a:solidFill>
            <a:scene3d>
              <a:camera prst="orthographicFront"/>
              <a:lightRig rig="threePt" dir="t"/>
            </a:scene3d>
            <a:sp3d>
              <a:bevelT/>
              <a:bevelB/>
            </a:sp3d>
          </c:spPr>
          <c:invertIfNegative val="0"/>
          <c:cat>
            <c:strRef>
              <c:f>'ASIC-IC Signoff '!$D$9:$K$9</c:f>
              <c:strCache>
                <c:ptCount val="8"/>
                <c:pt idx="0">
                  <c:v>Other</c:v>
                </c:pt>
                <c:pt idx="1">
                  <c:v>When the project plan says sign-off, regardless of status</c:v>
                </c:pt>
                <c:pt idx="2">
                  <c:v>When the rate of bugs found per week drops below a specified goal</c:v>
                </c:pt>
                <c:pt idx="3">
                  <c:v>When we can no-longer think of any more tests to write</c:v>
                </c:pt>
                <c:pt idx="4">
                  <c:v>When code or functional coverage says we have achieved our target</c:v>
                </c:pt>
                <c:pt idx="5">
                  <c:v>When the emulated or prototyped design is working in-lab</c:v>
                </c:pt>
                <c:pt idx="6">
                  <c:v>When the project plan schedule says sign-off, assuming verification looks ok</c:v>
                </c:pt>
                <c:pt idx="7">
                  <c:v>When all tests documented in the verification plan are complete and pass</c:v>
                </c:pt>
              </c:strCache>
            </c:strRef>
          </c:cat>
          <c:val>
            <c:numRef>
              <c:f>'ASIC-IC Signoff '!$D$11:$K$11</c:f>
              <c:numCache>
                <c:formatCode>0%</c:formatCode>
                <c:ptCount val="8"/>
                <c:pt idx="0">
                  <c:v>0.015</c:v>
                </c:pt>
                <c:pt idx="1">
                  <c:v>0.008</c:v>
                </c:pt>
                <c:pt idx="2">
                  <c:v>0.057</c:v>
                </c:pt>
                <c:pt idx="3">
                  <c:v>0.029</c:v>
                </c:pt>
                <c:pt idx="4">
                  <c:v>0.291</c:v>
                </c:pt>
                <c:pt idx="5">
                  <c:v>0.057</c:v>
                </c:pt>
                <c:pt idx="6">
                  <c:v>0.141</c:v>
                </c:pt>
                <c:pt idx="7">
                  <c:v>0.402</c:v>
                </c:pt>
              </c:numCache>
            </c:numRef>
          </c:val>
        </c:ser>
        <c:ser>
          <c:idx val="2"/>
          <c:order val="2"/>
          <c:tx>
            <c:strRef>
              <c:f>'ASIC-IC Signoff '!$C$12</c:f>
              <c:strCache>
                <c:ptCount val="1"/>
                <c:pt idx="0">
                  <c:v>2012</c:v>
                </c:pt>
              </c:strCache>
            </c:strRef>
          </c:tx>
          <c:spPr>
            <a:solidFill>
              <a:schemeClr val="tx2">
                <a:lumMod val="60000"/>
                <a:lumOff val="40000"/>
              </a:schemeClr>
            </a:solidFill>
            <a:scene3d>
              <a:camera prst="orthographicFront"/>
              <a:lightRig rig="threePt" dir="t"/>
            </a:scene3d>
            <a:sp3d>
              <a:bevelT/>
              <a:bevelB/>
            </a:sp3d>
          </c:spPr>
          <c:invertIfNegative val="0"/>
          <c:dPt>
            <c:idx val="4"/>
            <c:invertIfNegative val="0"/>
            <c:bubble3D val="0"/>
            <c:spPr>
              <a:solidFill>
                <a:schemeClr val="accent1"/>
              </a:solidFill>
              <a:scene3d>
                <a:camera prst="orthographicFront"/>
                <a:lightRig rig="threePt" dir="t"/>
              </a:scene3d>
              <a:sp3d>
                <a:bevelT/>
                <a:bevelB/>
              </a:sp3d>
            </c:spPr>
          </c:dPt>
          <c:cat>
            <c:strRef>
              <c:f>'ASIC-IC Signoff '!$D$9:$K$9</c:f>
              <c:strCache>
                <c:ptCount val="8"/>
                <c:pt idx="0">
                  <c:v>Other</c:v>
                </c:pt>
                <c:pt idx="1">
                  <c:v>When the project plan says sign-off, regardless of status</c:v>
                </c:pt>
                <c:pt idx="2">
                  <c:v>When the rate of bugs found per week drops below a specified goal</c:v>
                </c:pt>
                <c:pt idx="3">
                  <c:v>When we can no-longer think of any more tests to write</c:v>
                </c:pt>
                <c:pt idx="4">
                  <c:v>When code or functional coverage says we have achieved our target</c:v>
                </c:pt>
                <c:pt idx="5">
                  <c:v>When the emulated or prototyped design is working in-lab</c:v>
                </c:pt>
                <c:pt idx="6">
                  <c:v>When the project plan schedule says sign-off, assuming verification looks ok</c:v>
                </c:pt>
                <c:pt idx="7">
                  <c:v>When all tests documented in the verification plan are complete and pass</c:v>
                </c:pt>
              </c:strCache>
            </c:strRef>
          </c:cat>
          <c:val>
            <c:numRef>
              <c:f>'ASIC-IC Signoff '!$D$12:$K$12</c:f>
              <c:numCache>
                <c:formatCode>0%</c:formatCode>
                <c:ptCount val="8"/>
                <c:pt idx="0">
                  <c:v>0.00655737704918033</c:v>
                </c:pt>
                <c:pt idx="1">
                  <c:v>0.019672131147541</c:v>
                </c:pt>
                <c:pt idx="2">
                  <c:v>0.0491803278688525</c:v>
                </c:pt>
                <c:pt idx="3">
                  <c:v>0.0229508196721311</c:v>
                </c:pt>
                <c:pt idx="4">
                  <c:v>0.255737704918033</c:v>
                </c:pt>
                <c:pt idx="5">
                  <c:v>0.0688524590163935</c:v>
                </c:pt>
                <c:pt idx="6">
                  <c:v>0.157377049180328</c:v>
                </c:pt>
                <c:pt idx="7">
                  <c:v>0.419672131147541</c:v>
                </c:pt>
              </c:numCache>
            </c:numRef>
          </c:val>
        </c:ser>
        <c:ser>
          <c:idx val="4"/>
          <c:order val="3"/>
          <c:tx>
            <c:strRef>
              <c:f>'ASIC-IC Signoff '!$C$14</c:f>
              <c:strCache>
                <c:ptCount val="1"/>
                <c:pt idx="0">
                  <c:v>2007</c:v>
                </c:pt>
              </c:strCache>
            </c:strRef>
          </c:tx>
          <c:spPr>
            <a:solidFill>
              <a:schemeClr val="accent1">
                <a:lumMod val="60000"/>
                <a:lumOff val="40000"/>
              </a:schemeClr>
            </a:solidFill>
            <a:scene3d>
              <a:camera prst="orthographicFront"/>
              <a:lightRig rig="threePt" dir="t"/>
            </a:scene3d>
            <a:sp3d>
              <a:bevelT w="190500" h="38100"/>
            </a:sp3d>
          </c:spPr>
          <c:invertIfNegative val="0"/>
          <c:cat>
            <c:strRef>
              <c:f>'ASIC-IC Signoff '!$D$9:$K$9</c:f>
              <c:strCache>
                <c:ptCount val="8"/>
                <c:pt idx="0">
                  <c:v>Other</c:v>
                </c:pt>
                <c:pt idx="1">
                  <c:v>When the project plan says sign-off, regardless of status</c:v>
                </c:pt>
                <c:pt idx="2">
                  <c:v>When the rate of bugs found per week drops below a specified goal</c:v>
                </c:pt>
                <c:pt idx="3">
                  <c:v>When we can no-longer think of any more tests to write</c:v>
                </c:pt>
                <c:pt idx="4">
                  <c:v>When code or functional coverage says we have achieved our target</c:v>
                </c:pt>
                <c:pt idx="5">
                  <c:v>When the emulated or prototyped design is working in-lab</c:v>
                </c:pt>
                <c:pt idx="6">
                  <c:v>When the project plan schedule says sign-off, assuming verification looks ok</c:v>
                </c:pt>
                <c:pt idx="7">
                  <c:v>When all tests documented in the verification plan are complete and pass</c:v>
                </c:pt>
              </c:strCache>
            </c:strRef>
          </c:cat>
          <c:val>
            <c:numRef>
              <c:f>'ASIC-IC Signoff '!$D$14:$K$14</c:f>
              <c:numCache>
                <c:formatCode>0%</c:formatCode>
                <c:ptCount val="8"/>
                <c:pt idx="0">
                  <c:v>0.02</c:v>
                </c:pt>
                <c:pt idx="1">
                  <c:v>0.02</c:v>
                </c:pt>
                <c:pt idx="2">
                  <c:v>0.09</c:v>
                </c:pt>
                <c:pt idx="3">
                  <c:v>0.05</c:v>
                </c:pt>
                <c:pt idx="4">
                  <c:v>0.1</c:v>
                </c:pt>
                <c:pt idx="5">
                  <c:v>0.1</c:v>
                </c:pt>
                <c:pt idx="6">
                  <c:v>0.17</c:v>
                </c:pt>
                <c:pt idx="7">
                  <c:v>0.47</c:v>
                </c:pt>
              </c:numCache>
            </c:numRef>
          </c:val>
        </c:ser>
        <c:dLbls>
          <c:showLegendKey val="0"/>
          <c:showVal val="0"/>
          <c:showCatName val="0"/>
          <c:showSerName val="0"/>
          <c:showPercent val="0"/>
          <c:showBubbleSize val="0"/>
        </c:dLbls>
        <c:gapWidth val="71"/>
        <c:axId val="-2088012088"/>
        <c:axId val="-2088006376"/>
      </c:barChart>
      <c:catAx>
        <c:axId val="-2088012088"/>
        <c:scaling>
          <c:orientation val="minMax"/>
        </c:scaling>
        <c:delete val="0"/>
        <c:axPos val="l"/>
        <c:title>
          <c:tx>
            <c:rich>
              <a:bodyPr rot="-5400000" vert="horz"/>
              <a:lstStyle/>
              <a:p>
                <a:pPr>
                  <a:defRPr/>
                </a:pPr>
                <a:r>
                  <a:rPr lang="en-US"/>
                  <a:t>Signoff Criteria</a:t>
                </a:r>
              </a:p>
            </c:rich>
          </c:tx>
          <c:layout/>
          <c:overlay val="0"/>
        </c:title>
        <c:majorTickMark val="out"/>
        <c:minorTickMark val="none"/>
        <c:tickLblPos val="nextTo"/>
        <c:crossAx val="-2088006376"/>
        <c:crosses val="autoZero"/>
        <c:auto val="1"/>
        <c:lblAlgn val="ctr"/>
        <c:lblOffset val="100"/>
        <c:noMultiLvlLbl val="0"/>
      </c:catAx>
      <c:valAx>
        <c:axId val="-2088006376"/>
        <c:scaling>
          <c:orientation val="minMax"/>
        </c:scaling>
        <c:delete val="0"/>
        <c:axPos val="b"/>
        <c:majorGridlines/>
        <c:title>
          <c:tx>
            <c:rich>
              <a:bodyPr/>
              <a:lstStyle/>
              <a:p>
                <a:pPr>
                  <a:defRPr/>
                </a:pPr>
                <a:r>
                  <a:rPr lang="en-US"/>
                  <a:t>ASIC/IC Design Projects</a:t>
                </a:r>
              </a:p>
            </c:rich>
          </c:tx>
          <c:layout/>
          <c:overlay val="0"/>
        </c:title>
        <c:numFmt formatCode="0%" sourceLinked="1"/>
        <c:majorTickMark val="out"/>
        <c:minorTickMark val="none"/>
        <c:tickLblPos val="nextTo"/>
        <c:spPr>
          <a:ln>
            <a:noFill/>
          </a:ln>
        </c:spPr>
        <c:crossAx val="-2088012088"/>
        <c:crosses val="autoZero"/>
        <c:crossBetween val="between"/>
      </c:valAx>
    </c:plotArea>
    <c:legend>
      <c:legendPos val="r"/>
      <c:layout/>
      <c:overlay val="0"/>
      <c:spPr>
        <a:solidFill>
          <a:schemeClr val="bg1"/>
        </a:solidFill>
        <a:scene3d>
          <a:camera prst="orthographicFront"/>
          <a:lightRig rig="threePt" dir="t"/>
        </a:scene3d>
        <a:sp3d>
          <a:bevelT w="190500" h="38100"/>
        </a:sp3d>
      </c:spPr>
      <c:txPr>
        <a:bodyPr/>
        <a:lstStyle/>
        <a:p>
          <a:pPr>
            <a:defRPr sz="1400" b="0"/>
          </a:pPr>
          <a:endParaRPr lang="en-US"/>
        </a:p>
      </c:txPr>
    </c:legend>
    <c:plotVisOnly val="1"/>
    <c:dispBlanksAs val="gap"/>
    <c:showDLblsOverMax val="0"/>
  </c:chart>
  <c:txPr>
    <a:bodyPr/>
    <a:lstStyle/>
    <a:p>
      <a:pPr>
        <a:defRPr sz="1200" b="1"/>
      </a:pPr>
      <a:endParaRPr lang="en-US"/>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553397433324151"/>
          <c:y val="0.0295698924731183"/>
          <c:w val="0.420217959348277"/>
          <c:h val="0.845011662124471"/>
        </c:manualLayout>
      </c:layout>
      <c:barChart>
        <c:barDir val="bar"/>
        <c:grouping val="clustered"/>
        <c:varyColors val="0"/>
        <c:ser>
          <c:idx val="2"/>
          <c:order val="0"/>
          <c:tx>
            <c:strRef>
              <c:f>'FPGA Signoff'!$C$5</c:f>
              <c:strCache>
                <c:ptCount val="1"/>
                <c:pt idx="0">
                  <c:v>2012</c:v>
                </c:pt>
              </c:strCache>
            </c:strRef>
          </c:tx>
          <c:spPr>
            <a:solidFill>
              <a:srgbClr val="CC99FF"/>
            </a:solidFill>
            <a:scene3d>
              <a:camera prst="orthographicFront"/>
              <a:lightRig rig="threePt" dir="t"/>
            </a:scene3d>
            <a:sp3d>
              <a:bevelT w="190500" h="38100"/>
            </a:sp3d>
          </c:spPr>
          <c:invertIfNegative val="0"/>
          <c:cat>
            <c:strRef>
              <c:f>'FPGA Signoff'!$D$2:$K$2</c:f>
              <c:strCache>
                <c:ptCount val="8"/>
                <c:pt idx="0">
                  <c:v>Other</c:v>
                </c:pt>
                <c:pt idx="1">
                  <c:v>When the project plan says sign-off, regardless of status</c:v>
                </c:pt>
                <c:pt idx="2">
                  <c:v>When the rate of bugs found per week drops below a specified goal</c:v>
                </c:pt>
                <c:pt idx="3">
                  <c:v>When we can no-longer think of any more tests to write</c:v>
                </c:pt>
                <c:pt idx="4">
                  <c:v>When code or functional coverage says we have achieved our target</c:v>
                </c:pt>
                <c:pt idx="5">
                  <c:v>When the emulated or prototyped design is working in-lab</c:v>
                </c:pt>
                <c:pt idx="6">
                  <c:v>When the project plan schedule says sign-off, assuming verification looks ok</c:v>
                </c:pt>
                <c:pt idx="7">
                  <c:v>When all tests documented in the verification plan are complete and pass</c:v>
                </c:pt>
              </c:strCache>
            </c:strRef>
          </c:cat>
          <c:val>
            <c:numRef>
              <c:f>'FPGA Signoff'!$D$5:$K$5</c:f>
              <c:numCache>
                <c:formatCode>0%</c:formatCode>
                <c:ptCount val="8"/>
                <c:pt idx="0">
                  <c:v>0.016</c:v>
                </c:pt>
                <c:pt idx="1">
                  <c:v>0.0</c:v>
                </c:pt>
                <c:pt idx="2">
                  <c:v>0.016</c:v>
                </c:pt>
                <c:pt idx="3">
                  <c:v>0.028</c:v>
                </c:pt>
                <c:pt idx="4">
                  <c:v>0.136</c:v>
                </c:pt>
                <c:pt idx="5">
                  <c:v>0.2</c:v>
                </c:pt>
                <c:pt idx="6">
                  <c:v>0.092</c:v>
                </c:pt>
                <c:pt idx="7">
                  <c:v>0.512</c:v>
                </c:pt>
              </c:numCache>
            </c:numRef>
          </c:val>
        </c:ser>
        <c:ser>
          <c:idx val="1"/>
          <c:order val="1"/>
          <c:tx>
            <c:strRef>
              <c:f>'FPGA Signoff'!$C$4</c:f>
              <c:strCache>
                <c:ptCount val="1"/>
                <c:pt idx="0">
                  <c:v>2014</c:v>
                </c:pt>
              </c:strCache>
            </c:strRef>
          </c:tx>
          <c:spPr>
            <a:solidFill>
              <a:schemeClr val="accent2">
                <a:lumMod val="20000"/>
                <a:lumOff val="80000"/>
              </a:schemeClr>
            </a:solidFill>
            <a:scene3d>
              <a:camera prst="orthographicFront"/>
              <a:lightRig rig="threePt" dir="t"/>
            </a:scene3d>
            <a:sp3d>
              <a:bevelT/>
              <a:bevelB/>
            </a:sp3d>
          </c:spPr>
          <c:invertIfNegative val="0"/>
          <c:cat>
            <c:strRef>
              <c:f>'FPGA Signoff'!$D$2:$K$2</c:f>
              <c:strCache>
                <c:ptCount val="8"/>
                <c:pt idx="0">
                  <c:v>Other</c:v>
                </c:pt>
                <c:pt idx="1">
                  <c:v>When the project plan says sign-off, regardless of status</c:v>
                </c:pt>
                <c:pt idx="2">
                  <c:v>When the rate of bugs found per week drops below a specified goal</c:v>
                </c:pt>
                <c:pt idx="3">
                  <c:v>When we can no-longer think of any more tests to write</c:v>
                </c:pt>
                <c:pt idx="4">
                  <c:v>When code or functional coverage says we have achieved our target</c:v>
                </c:pt>
                <c:pt idx="5">
                  <c:v>When the emulated or prototyped design is working in-lab</c:v>
                </c:pt>
                <c:pt idx="6">
                  <c:v>When the project plan schedule says sign-off, assuming verification looks ok</c:v>
                </c:pt>
                <c:pt idx="7">
                  <c:v>When all tests documented in the verification plan are complete and pass</c:v>
                </c:pt>
              </c:strCache>
            </c:strRef>
          </c:cat>
          <c:val>
            <c:numRef>
              <c:f>'FPGA Signoff'!$D$4:$K$4</c:f>
              <c:numCache>
                <c:formatCode>0%</c:formatCode>
                <c:ptCount val="8"/>
                <c:pt idx="0">
                  <c:v>0.019</c:v>
                </c:pt>
                <c:pt idx="1">
                  <c:v>0.013</c:v>
                </c:pt>
                <c:pt idx="2">
                  <c:v>0.034</c:v>
                </c:pt>
                <c:pt idx="3">
                  <c:v>0.058</c:v>
                </c:pt>
                <c:pt idx="4">
                  <c:v>0.136</c:v>
                </c:pt>
                <c:pt idx="5">
                  <c:v>0.17</c:v>
                </c:pt>
                <c:pt idx="6">
                  <c:v>0.096</c:v>
                </c:pt>
                <c:pt idx="7">
                  <c:v>0.476</c:v>
                </c:pt>
              </c:numCache>
            </c:numRef>
          </c:val>
        </c:ser>
        <c:ser>
          <c:idx val="0"/>
          <c:order val="2"/>
          <c:tx>
            <c:strRef>
              <c:f>'FPGA Signoff'!$C$3</c:f>
              <c:strCache>
                <c:ptCount val="1"/>
                <c:pt idx="0">
                  <c:v>2016</c:v>
                </c:pt>
              </c:strCache>
            </c:strRef>
          </c:tx>
          <c:spPr>
            <a:solidFill>
              <a:srgbClr val="C00000"/>
            </a:solidFill>
            <a:scene3d>
              <a:camera prst="orthographicFront"/>
              <a:lightRig rig="threePt" dir="t"/>
            </a:scene3d>
            <a:sp3d>
              <a:bevelT/>
              <a:bevelB/>
            </a:sp3d>
          </c:spPr>
          <c:invertIfNegative val="0"/>
          <c:cat>
            <c:strRef>
              <c:f>'FPGA Signoff'!$D$2:$K$2</c:f>
              <c:strCache>
                <c:ptCount val="8"/>
                <c:pt idx="0">
                  <c:v>Other</c:v>
                </c:pt>
                <c:pt idx="1">
                  <c:v>When the project plan says sign-off, regardless of status</c:v>
                </c:pt>
                <c:pt idx="2">
                  <c:v>When the rate of bugs found per week drops below a specified goal</c:v>
                </c:pt>
                <c:pt idx="3">
                  <c:v>When we can no-longer think of any more tests to write</c:v>
                </c:pt>
                <c:pt idx="4">
                  <c:v>When code or functional coverage says we have achieved our target</c:v>
                </c:pt>
                <c:pt idx="5">
                  <c:v>When the emulated or prototyped design is working in-lab</c:v>
                </c:pt>
                <c:pt idx="6">
                  <c:v>When the project plan schedule says sign-off, assuming verification looks ok</c:v>
                </c:pt>
                <c:pt idx="7">
                  <c:v>When all tests documented in the verification plan are complete and pass</c:v>
                </c:pt>
              </c:strCache>
            </c:strRef>
          </c:cat>
          <c:val>
            <c:numRef>
              <c:f>'FPGA Signoff'!$D$3:$K$3</c:f>
              <c:numCache>
                <c:formatCode>0%</c:formatCode>
                <c:ptCount val="8"/>
                <c:pt idx="0">
                  <c:v>0.02</c:v>
                </c:pt>
                <c:pt idx="1">
                  <c:v>0.024</c:v>
                </c:pt>
                <c:pt idx="2">
                  <c:v>0.028</c:v>
                </c:pt>
                <c:pt idx="3">
                  <c:v>0.053</c:v>
                </c:pt>
                <c:pt idx="4">
                  <c:v>0.162</c:v>
                </c:pt>
                <c:pt idx="5">
                  <c:v>0.126</c:v>
                </c:pt>
                <c:pt idx="6">
                  <c:v>0.101</c:v>
                </c:pt>
                <c:pt idx="7">
                  <c:v>0.486</c:v>
                </c:pt>
              </c:numCache>
            </c:numRef>
          </c:val>
        </c:ser>
        <c:dLbls>
          <c:showLegendKey val="0"/>
          <c:showVal val="0"/>
          <c:showCatName val="0"/>
          <c:showSerName val="0"/>
          <c:showPercent val="0"/>
          <c:showBubbleSize val="0"/>
        </c:dLbls>
        <c:gapWidth val="65"/>
        <c:axId val="-2084082024"/>
        <c:axId val="-2084076408"/>
      </c:barChart>
      <c:catAx>
        <c:axId val="-2084082024"/>
        <c:scaling>
          <c:orientation val="minMax"/>
        </c:scaling>
        <c:delete val="0"/>
        <c:axPos val="l"/>
        <c:title>
          <c:tx>
            <c:rich>
              <a:bodyPr rot="-5400000" vert="horz"/>
              <a:lstStyle/>
              <a:p>
                <a:pPr>
                  <a:defRPr/>
                </a:pPr>
                <a:r>
                  <a:rPr lang="en-US" dirty="0" smtClean="0"/>
                  <a:t>Signoff Criteria</a:t>
                </a:r>
                <a:endParaRPr lang="en-US" dirty="0"/>
              </a:p>
            </c:rich>
          </c:tx>
          <c:layout>
            <c:manualLayout>
              <c:xMode val="edge"/>
              <c:yMode val="edge"/>
              <c:x val="0.00101523182260932"/>
              <c:y val="0.303784631124859"/>
            </c:manualLayout>
          </c:layout>
          <c:overlay val="0"/>
        </c:title>
        <c:majorTickMark val="out"/>
        <c:minorTickMark val="none"/>
        <c:tickLblPos val="nextTo"/>
        <c:crossAx val="-2084076408"/>
        <c:crosses val="autoZero"/>
        <c:auto val="1"/>
        <c:lblAlgn val="ctr"/>
        <c:lblOffset val="100"/>
        <c:noMultiLvlLbl val="0"/>
      </c:catAx>
      <c:valAx>
        <c:axId val="-2084076408"/>
        <c:scaling>
          <c:orientation val="minMax"/>
          <c:max val="0.54"/>
          <c:min val="0.0"/>
        </c:scaling>
        <c:delete val="0"/>
        <c:axPos val="b"/>
        <c:majorGridlines>
          <c:spPr>
            <a:ln>
              <a:solidFill>
                <a:schemeClr val="bg1">
                  <a:lumMod val="75000"/>
                </a:schemeClr>
              </a:solidFill>
            </a:ln>
          </c:spPr>
        </c:majorGridlines>
        <c:title>
          <c:tx>
            <c:rich>
              <a:bodyPr/>
              <a:lstStyle/>
              <a:p>
                <a:pPr>
                  <a:defRPr/>
                </a:pPr>
                <a:r>
                  <a:rPr lang="en-US"/>
                  <a:t>FPGA Design Projects</a:t>
                </a:r>
              </a:p>
            </c:rich>
          </c:tx>
          <c:layout/>
          <c:overlay val="0"/>
        </c:title>
        <c:numFmt formatCode="0%" sourceLinked="1"/>
        <c:majorTickMark val="out"/>
        <c:minorTickMark val="none"/>
        <c:tickLblPos val="nextTo"/>
        <c:spPr>
          <a:ln>
            <a:noFill/>
          </a:ln>
        </c:spPr>
        <c:crossAx val="-2084082024"/>
        <c:crosses val="autoZero"/>
        <c:crossBetween val="between"/>
        <c:majorUnit val="0.1"/>
        <c:minorUnit val="0.02"/>
      </c:valAx>
    </c:plotArea>
    <c:legend>
      <c:legendPos val="r"/>
      <c:layout>
        <c:manualLayout>
          <c:xMode val="edge"/>
          <c:yMode val="edge"/>
          <c:x val="0.920150246465664"/>
          <c:y val="0.434411643576757"/>
          <c:w val="0.063734779597451"/>
          <c:h val="0.124121070258133"/>
        </c:manualLayout>
      </c:layout>
      <c:overlay val="0"/>
      <c:spPr>
        <a:solidFill>
          <a:schemeClr val="bg1"/>
        </a:solidFill>
        <a:scene3d>
          <a:camera prst="orthographicFront"/>
          <a:lightRig rig="threePt" dir="t"/>
        </a:scene3d>
        <a:sp3d>
          <a:bevelT w="190500" h="38100"/>
        </a:sp3d>
      </c:spPr>
      <c:txPr>
        <a:bodyPr/>
        <a:lstStyle/>
        <a:p>
          <a:pPr>
            <a:defRPr b="0"/>
          </a:pPr>
          <a:endParaRPr lang="en-US"/>
        </a:p>
      </c:txPr>
    </c:legend>
    <c:plotVisOnly val="1"/>
    <c:dispBlanksAs val="gap"/>
    <c:showDLblsOverMax val="0"/>
  </c:chart>
  <c:txPr>
    <a:bodyPr/>
    <a:lstStyle/>
    <a:p>
      <a:pPr>
        <a:defRPr sz="1200" b="1"/>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Why</a:t>
            </a:r>
            <a:r>
              <a:rPr lang="en-US" baseline="0" dirty="0"/>
              <a:t> was emulation performed?</a:t>
            </a:r>
            <a:endParaRPr lang="en-US" dirty="0"/>
          </a:p>
        </c:rich>
      </c:tx>
      <c:layout>
        <c:manualLayout>
          <c:xMode val="edge"/>
          <c:yMode val="edge"/>
          <c:x val="0.414078811796945"/>
          <c:y val="0.0184788553186391"/>
        </c:manualLayout>
      </c:layout>
      <c:overlay val="0"/>
    </c:title>
    <c:autoTitleDeleted val="0"/>
    <c:plotArea>
      <c:layout>
        <c:manualLayout>
          <c:layoutTarget val="inner"/>
          <c:xMode val="edge"/>
          <c:yMode val="edge"/>
          <c:x val="0.372106975741946"/>
          <c:y val="0.106214099780737"/>
          <c:w val="0.59857842166923"/>
          <c:h val="0.738847736625515"/>
        </c:manualLayout>
      </c:layout>
      <c:barChart>
        <c:barDir val="bar"/>
        <c:grouping val="clustered"/>
        <c:varyColors val="0"/>
        <c:ser>
          <c:idx val="1"/>
          <c:order val="0"/>
          <c:tx>
            <c:strRef>
              <c:f>'ASIC-IC Acc Goals'!$C$35</c:f>
              <c:strCache>
                <c:ptCount val="1"/>
                <c:pt idx="0">
                  <c:v>2016</c:v>
                </c:pt>
              </c:strCache>
            </c:strRef>
          </c:tx>
          <c:spPr>
            <a:solidFill>
              <a:srgbClr val="002060"/>
            </a:solidFill>
            <a:scene3d>
              <a:camera prst="orthographicFront"/>
              <a:lightRig rig="threePt" dir="t"/>
            </a:scene3d>
            <a:sp3d>
              <a:bevelT w="190500" h="38100"/>
            </a:sp3d>
          </c:spPr>
          <c:invertIfNegative val="0"/>
          <c:cat>
            <c:strRef>
              <c:f>'ASIC-IC Acc Goals'!$D$33:$J$33</c:f>
              <c:strCache>
                <c:ptCount val="7"/>
                <c:pt idx="0">
                  <c:v>Hardware/chip verification</c:v>
                </c:pt>
                <c:pt idx="1">
                  <c:v>IP development and verification</c:v>
                </c:pt>
                <c:pt idx="2">
                  <c:v>HW/SW Co-Design and Verification</c:v>
                </c:pt>
                <c:pt idx="3">
                  <c:v>Software Development</c:v>
                </c:pt>
                <c:pt idx="4">
                  <c:v>System Validation</c:v>
                </c:pt>
                <c:pt idx="5">
                  <c:v>Post-silicon debug</c:v>
                </c:pt>
                <c:pt idx="6">
                  <c:v>Other</c:v>
                </c:pt>
              </c:strCache>
            </c:strRef>
          </c:cat>
          <c:val>
            <c:numRef>
              <c:f>'ASIC-IC Acc Goals'!$D$35:$J$35</c:f>
              <c:numCache>
                <c:formatCode>0%</c:formatCode>
                <c:ptCount val="7"/>
                <c:pt idx="0">
                  <c:v>0.674</c:v>
                </c:pt>
                <c:pt idx="1">
                  <c:v>0.348</c:v>
                </c:pt>
                <c:pt idx="2">
                  <c:v>0.592</c:v>
                </c:pt>
                <c:pt idx="3">
                  <c:v>0.44</c:v>
                </c:pt>
                <c:pt idx="4">
                  <c:v>0.462</c:v>
                </c:pt>
                <c:pt idx="5">
                  <c:v>0.217</c:v>
                </c:pt>
                <c:pt idx="6">
                  <c:v>0.022</c:v>
                </c:pt>
              </c:numCache>
            </c:numRef>
          </c:val>
        </c:ser>
        <c:ser>
          <c:idx val="0"/>
          <c:order val="1"/>
          <c:tx>
            <c:strRef>
              <c:f>'ASIC-IC Acc Goals'!$C$34</c:f>
              <c:strCache>
                <c:ptCount val="1"/>
                <c:pt idx="0">
                  <c:v>2014</c:v>
                </c:pt>
              </c:strCache>
            </c:strRef>
          </c:tx>
          <c:spPr>
            <a:solidFill>
              <a:srgbClr val="00FF00"/>
            </a:solidFill>
            <a:scene3d>
              <a:camera prst="orthographicFront"/>
              <a:lightRig rig="balanced" dir="t">
                <a:rot lat="0" lon="0" rev="8700000"/>
              </a:lightRig>
            </a:scene3d>
            <a:sp3d>
              <a:bevelT w="190500" h="38100"/>
            </a:sp3d>
          </c:spPr>
          <c:invertIfNegative val="0"/>
          <c:cat>
            <c:strRef>
              <c:f>'ASIC-IC Acc Goals'!$D$33:$J$33</c:f>
              <c:strCache>
                <c:ptCount val="7"/>
                <c:pt idx="0">
                  <c:v>Hardware/chip verification</c:v>
                </c:pt>
                <c:pt idx="1">
                  <c:v>IP development and verification</c:v>
                </c:pt>
                <c:pt idx="2">
                  <c:v>HW/SW Co-Design and Verification</c:v>
                </c:pt>
                <c:pt idx="3">
                  <c:v>Software Development</c:v>
                </c:pt>
                <c:pt idx="4">
                  <c:v>System Validation</c:v>
                </c:pt>
                <c:pt idx="5">
                  <c:v>Post-silicon debug</c:v>
                </c:pt>
                <c:pt idx="6">
                  <c:v>Other</c:v>
                </c:pt>
              </c:strCache>
            </c:strRef>
          </c:cat>
          <c:val>
            <c:numRef>
              <c:f>'ASIC-IC Acc Goals'!$D$34:$J$34</c:f>
              <c:numCache>
                <c:formatCode>0%</c:formatCode>
                <c:ptCount val="7"/>
                <c:pt idx="0">
                  <c:v>0.639</c:v>
                </c:pt>
                <c:pt idx="1">
                  <c:v>0.265</c:v>
                </c:pt>
                <c:pt idx="2">
                  <c:v>0.603</c:v>
                </c:pt>
                <c:pt idx="3">
                  <c:v>0.425</c:v>
                </c:pt>
                <c:pt idx="4">
                  <c:v>0.461</c:v>
                </c:pt>
                <c:pt idx="5">
                  <c:v>0.192</c:v>
                </c:pt>
                <c:pt idx="6">
                  <c:v>0.027</c:v>
                </c:pt>
              </c:numCache>
            </c:numRef>
          </c:val>
        </c:ser>
        <c:dLbls>
          <c:showLegendKey val="0"/>
          <c:showVal val="0"/>
          <c:showCatName val="0"/>
          <c:showSerName val="0"/>
          <c:showPercent val="0"/>
          <c:showBubbleSize val="0"/>
        </c:dLbls>
        <c:gapWidth val="67"/>
        <c:axId val="-2083998456"/>
        <c:axId val="-2083995448"/>
      </c:barChart>
      <c:catAx>
        <c:axId val="-2083998456"/>
        <c:scaling>
          <c:orientation val="minMax"/>
        </c:scaling>
        <c:delete val="0"/>
        <c:axPos val="l"/>
        <c:majorTickMark val="out"/>
        <c:minorTickMark val="none"/>
        <c:tickLblPos val="nextTo"/>
        <c:txPr>
          <a:bodyPr/>
          <a:lstStyle/>
          <a:p>
            <a:pPr>
              <a:defRPr sz="1400" b="1"/>
            </a:pPr>
            <a:endParaRPr lang="en-US"/>
          </a:p>
        </c:txPr>
        <c:crossAx val="-2083995448"/>
        <c:crosses val="autoZero"/>
        <c:auto val="1"/>
        <c:lblAlgn val="ctr"/>
        <c:lblOffset val="100"/>
        <c:noMultiLvlLbl val="0"/>
      </c:catAx>
      <c:valAx>
        <c:axId val="-2083995448"/>
        <c:scaling>
          <c:orientation val="minMax"/>
          <c:max val="0.7"/>
          <c:min val="0.0"/>
        </c:scaling>
        <c:delete val="0"/>
        <c:axPos val="b"/>
        <c:majorGridlines>
          <c:spPr>
            <a:ln>
              <a:solidFill>
                <a:schemeClr val="bg1">
                  <a:lumMod val="75000"/>
                </a:schemeClr>
              </a:solidFill>
            </a:ln>
          </c:spPr>
        </c:majorGridlines>
        <c:title>
          <c:tx>
            <c:rich>
              <a:bodyPr/>
              <a:lstStyle/>
              <a:p>
                <a:pPr>
                  <a:defRPr sz="1600" baseline="0"/>
                </a:pPr>
                <a:r>
                  <a:rPr lang="en-US" sz="1800" b="1" i="0" baseline="0" dirty="0" smtClean="0">
                    <a:effectLst/>
                  </a:rPr>
                  <a:t>Design Projects Doing Emulation</a:t>
                </a:r>
                <a:endParaRPr lang="en-US" sz="1600" dirty="0">
                  <a:effectLst/>
                </a:endParaRPr>
              </a:p>
            </c:rich>
          </c:tx>
          <c:layout>
            <c:manualLayout>
              <c:xMode val="edge"/>
              <c:yMode val="edge"/>
              <c:x val="0.451669496205083"/>
              <c:y val="0.925790447094172"/>
            </c:manualLayout>
          </c:layout>
          <c:overlay val="0"/>
        </c:title>
        <c:numFmt formatCode="0%" sourceLinked="1"/>
        <c:majorTickMark val="out"/>
        <c:minorTickMark val="none"/>
        <c:tickLblPos val="nextTo"/>
        <c:spPr>
          <a:ln>
            <a:noFill/>
          </a:ln>
        </c:spPr>
        <c:txPr>
          <a:bodyPr/>
          <a:lstStyle/>
          <a:p>
            <a:pPr>
              <a:defRPr sz="1400" b="0"/>
            </a:pPr>
            <a:endParaRPr lang="en-US"/>
          </a:p>
        </c:txPr>
        <c:crossAx val="-2083998456"/>
        <c:crosses val="autoZero"/>
        <c:crossBetween val="between"/>
        <c:majorUnit val="0.1"/>
        <c:minorUnit val="0.04"/>
      </c:valAx>
    </c:plotArea>
    <c:legend>
      <c:legendPos val="r"/>
      <c:layout>
        <c:manualLayout>
          <c:xMode val="edge"/>
          <c:yMode val="edge"/>
          <c:x val="0.911427793994982"/>
          <c:y val="0.127508680509192"/>
          <c:w val="0.0728998970579618"/>
          <c:h val="0.114078472482871"/>
        </c:manualLayout>
      </c:layout>
      <c:overlay val="0"/>
      <c:spPr>
        <a:solidFill>
          <a:schemeClr val="bg1"/>
        </a:solidFill>
        <a:scene3d>
          <a:camera prst="orthographicFront"/>
          <a:lightRig rig="threePt" dir="t"/>
        </a:scene3d>
        <a:sp3d>
          <a:bevelT w="190500" h="38100"/>
        </a:sp3d>
      </c:spPr>
      <c:txPr>
        <a:bodyPr/>
        <a:lstStyle/>
        <a:p>
          <a:pPr>
            <a:defRPr sz="1400"/>
          </a:pPr>
          <a:endParaRPr lang="en-US"/>
        </a:p>
      </c:txPr>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a:pPr>
            <a:r>
              <a:rPr lang="en-US" sz="2000" dirty="0" smtClean="0"/>
              <a:t>ASIC</a:t>
            </a:r>
            <a:endParaRPr lang="en-US" sz="2000" dirty="0"/>
          </a:p>
        </c:rich>
      </c:tx>
      <c:layout>
        <c:manualLayout>
          <c:xMode val="edge"/>
          <c:yMode val="edge"/>
          <c:x val="0.440546697767947"/>
          <c:y val="0.86028837509854"/>
        </c:manualLayout>
      </c:layout>
      <c:overlay val="0"/>
    </c:title>
    <c:autoTitleDeleted val="0"/>
    <c:view3D>
      <c:rotX val="30"/>
      <c:hPercent val="100"/>
      <c:rotY val="0"/>
      <c:depthPercent val="100"/>
      <c:rAngAx val="1"/>
    </c:view3D>
    <c:floor>
      <c:thickness val="0"/>
    </c:floor>
    <c:sideWall>
      <c:thickness val="0"/>
    </c:sideWall>
    <c:backWall>
      <c:thickness val="0"/>
    </c:backWall>
    <c:plotArea>
      <c:layout/>
      <c:pie3DChart>
        <c:varyColors val="1"/>
        <c:ser>
          <c:idx val="0"/>
          <c:order val="0"/>
          <c:tx>
            <c:strRef>
              <c:f>'ASIC-IC Security Features'!$C$10</c:f>
              <c:strCache>
                <c:ptCount val="1"/>
                <c:pt idx="0">
                  <c:v>2016</c:v>
                </c:pt>
              </c:strCache>
            </c:strRef>
          </c:tx>
          <c:spPr>
            <a:effectLst>
              <a:outerShdw blurRad="228600" dist="368300" algn="ctr" rotWithShape="0">
                <a:srgbClr val="000000">
                  <a:alpha val="43137"/>
                </a:srgbClr>
              </a:outerShdw>
            </a:effectLst>
          </c:spPr>
          <c:explosion val="15"/>
          <c:dPt>
            <c:idx val="0"/>
            <c:bubble3D val="0"/>
            <c:spPr>
              <a:solidFill>
                <a:srgbClr val="00FF00"/>
              </a:solidFill>
              <a:effectLst>
                <a:outerShdw blurRad="228600" dist="368300" algn="ctr" rotWithShape="0">
                  <a:srgbClr val="000000">
                    <a:alpha val="43137"/>
                  </a:srgbClr>
                </a:outerShdw>
              </a:effectLst>
            </c:spPr>
          </c:dPt>
          <c:dLbls>
            <c:dLbl>
              <c:idx val="0"/>
              <c:spPr/>
              <c:txPr>
                <a:bodyPr/>
                <a:lstStyle/>
                <a:p>
                  <a:pPr>
                    <a:defRPr sz="2400" b="1">
                      <a:solidFill>
                        <a:schemeClr val="tx1"/>
                      </a:solidFill>
                      <a:effectLst/>
                    </a:defRPr>
                  </a:pPr>
                  <a:endParaRPr lang="en-US"/>
                </a:p>
              </c:txPr>
              <c:showLegendKey val="0"/>
              <c:showVal val="1"/>
              <c:showCatName val="0"/>
              <c:showSerName val="0"/>
              <c:showPercent val="0"/>
              <c:showBubbleSize val="0"/>
            </c:dLbl>
            <c:txPr>
              <a:bodyPr/>
              <a:lstStyle/>
              <a:p>
                <a:pPr>
                  <a:defRPr sz="2400" b="1">
                    <a:solidFill>
                      <a:schemeClr val="bg1"/>
                    </a:solidFill>
                    <a:effectLst>
                      <a:outerShdw blurRad="38100" dist="38100" dir="2700000" algn="tl">
                        <a:srgbClr val="000000">
                          <a:alpha val="43137"/>
                        </a:srgbClr>
                      </a:outerShdw>
                    </a:effectLst>
                  </a:defRPr>
                </a:pPr>
                <a:endParaRPr lang="en-US"/>
              </a:p>
            </c:txPr>
            <c:showLegendKey val="0"/>
            <c:showVal val="1"/>
            <c:showCatName val="0"/>
            <c:showSerName val="0"/>
            <c:showPercent val="0"/>
            <c:showBubbleSize val="0"/>
            <c:showLeaderLines val="1"/>
          </c:dLbls>
          <c:cat>
            <c:strRef>
              <c:f>'ASIC-IC Security Features'!$D$9:$E$9</c:f>
              <c:strCache>
                <c:ptCount val="2"/>
                <c:pt idx="0">
                  <c:v>Security Features</c:v>
                </c:pt>
                <c:pt idx="1">
                  <c:v>Not Security Features</c:v>
                </c:pt>
              </c:strCache>
            </c:strRef>
          </c:cat>
          <c:val>
            <c:numRef>
              <c:f>'ASIC-IC Security Features'!$D$10:$E$10</c:f>
              <c:numCache>
                <c:formatCode>0%</c:formatCode>
                <c:ptCount val="2"/>
                <c:pt idx="0">
                  <c:v>0.581</c:v>
                </c:pt>
                <c:pt idx="1">
                  <c:v>0.419</c:v>
                </c:pt>
              </c:numCache>
            </c:numRef>
          </c:val>
        </c:ser>
        <c:dLbls>
          <c:showLegendKey val="0"/>
          <c:showVal val="0"/>
          <c:showCatName val="0"/>
          <c:showSerName val="0"/>
          <c:showPercent val="0"/>
          <c:showBubbleSize val="0"/>
          <c:showLeaderLines val="1"/>
        </c:dLbls>
      </c:pie3DChart>
    </c:plotArea>
    <c:plotVisOnly val="1"/>
    <c:dispBlanksAs val="gap"/>
    <c:showDLblsOverMax val="0"/>
  </c:chart>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Why</a:t>
            </a:r>
            <a:r>
              <a:rPr lang="en-US" baseline="0" dirty="0"/>
              <a:t> was FPGA prototyping performed?</a:t>
            </a:r>
            <a:endParaRPr lang="en-US" dirty="0"/>
          </a:p>
        </c:rich>
      </c:tx>
      <c:layout>
        <c:manualLayout>
          <c:xMode val="edge"/>
          <c:yMode val="edge"/>
          <c:x val="0.28076402740999"/>
          <c:y val="0.0164609753129065"/>
        </c:manualLayout>
      </c:layout>
      <c:overlay val="0"/>
    </c:title>
    <c:autoTitleDeleted val="0"/>
    <c:plotArea>
      <c:layout>
        <c:manualLayout>
          <c:layoutTarget val="inner"/>
          <c:xMode val="edge"/>
          <c:yMode val="edge"/>
          <c:x val="0.385291954417579"/>
          <c:y val="0.106214099780737"/>
          <c:w val="0.588323438254849"/>
          <c:h val="0.738847736625515"/>
        </c:manualLayout>
      </c:layout>
      <c:barChart>
        <c:barDir val="bar"/>
        <c:grouping val="clustered"/>
        <c:varyColors val="0"/>
        <c:ser>
          <c:idx val="1"/>
          <c:order val="0"/>
          <c:tx>
            <c:strRef>
              <c:f>'ASIC-IC Acc Goals'!$C$31</c:f>
              <c:strCache>
                <c:ptCount val="1"/>
                <c:pt idx="0">
                  <c:v>2016</c:v>
                </c:pt>
              </c:strCache>
            </c:strRef>
          </c:tx>
          <c:spPr>
            <a:solidFill>
              <a:srgbClr val="002060"/>
            </a:solidFill>
            <a:scene3d>
              <a:camera prst="orthographicFront"/>
              <a:lightRig rig="threePt" dir="t"/>
            </a:scene3d>
            <a:sp3d>
              <a:bevelT w="190500" h="38100"/>
            </a:sp3d>
          </c:spPr>
          <c:invertIfNegative val="0"/>
          <c:cat>
            <c:strRef>
              <c:f>'ASIC-IC Acc Goals'!$D$29:$J$29</c:f>
              <c:strCache>
                <c:ptCount val="7"/>
                <c:pt idx="0">
                  <c:v>Hardware/chip verification</c:v>
                </c:pt>
                <c:pt idx="1">
                  <c:v>IP development and verification</c:v>
                </c:pt>
                <c:pt idx="2">
                  <c:v>HW/SW Co-Design and Verification</c:v>
                </c:pt>
                <c:pt idx="3">
                  <c:v>Software Development</c:v>
                </c:pt>
                <c:pt idx="4">
                  <c:v>System Validation</c:v>
                </c:pt>
                <c:pt idx="5">
                  <c:v>Post-silicon debug</c:v>
                </c:pt>
                <c:pt idx="6">
                  <c:v>Other</c:v>
                </c:pt>
              </c:strCache>
            </c:strRef>
          </c:cat>
          <c:val>
            <c:numRef>
              <c:f>'ASIC-IC Acc Goals'!$D$31:$J$31</c:f>
              <c:numCache>
                <c:formatCode>0%</c:formatCode>
                <c:ptCount val="7"/>
                <c:pt idx="0">
                  <c:v>0.641</c:v>
                </c:pt>
                <c:pt idx="1">
                  <c:v>0.32</c:v>
                </c:pt>
                <c:pt idx="2">
                  <c:v>0.51</c:v>
                </c:pt>
                <c:pt idx="3">
                  <c:v>0.379</c:v>
                </c:pt>
                <c:pt idx="4">
                  <c:v>0.444</c:v>
                </c:pt>
                <c:pt idx="5">
                  <c:v>0.154</c:v>
                </c:pt>
                <c:pt idx="6">
                  <c:v>0.036</c:v>
                </c:pt>
              </c:numCache>
            </c:numRef>
          </c:val>
        </c:ser>
        <c:ser>
          <c:idx val="0"/>
          <c:order val="1"/>
          <c:tx>
            <c:strRef>
              <c:f>'ASIC-IC Acc Goals'!$C$30</c:f>
              <c:strCache>
                <c:ptCount val="1"/>
                <c:pt idx="0">
                  <c:v>2014</c:v>
                </c:pt>
              </c:strCache>
            </c:strRef>
          </c:tx>
          <c:spPr>
            <a:solidFill>
              <a:srgbClr val="00FF00"/>
            </a:solidFill>
            <a:scene3d>
              <a:camera prst="orthographicFront"/>
              <a:lightRig rig="balanced" dir="t">
                <a:rot lat="0" lon="0" rev="8700000"/>
              </a:lightRig>
            </a:scene3d>
            <a:sp3d>
              <a:bevelT w="190500" h="38100"/>
            </a:sp3d>
          </c:spPr>
          <c:invertIfNegative val="0"/>
          <c:cat>
            <c:strRef>
              <c:f>'ASIC-IC Acc Goals'!$D$29:$J$29</c:f>
              <c:strCache>
                <c:ptCount val="7"/>
                <c:pt idx="0">
                  <c:v>Hardware/chip verification</c:v>
                </c:pt>
                <c:pt idx="1">
                  <c:v>IP development and verification</c:v>
                </c:pt>
                <c:pt idx="2">
                  <c:v>HW/SW Co-Design and Verification</c:v>
                </c:pt>
                <c:pt idx="3">
                  <c:v>Software Development</c:v>
                </c:pt>
                <c:pt idx="4">
                  <c:v>System Validation</c:v>
                </c:pt>
                <c:pt idx="5">
                  <c:v>Post-silicon debug</c:v>
                </c:pt>
                <c:pt idx="6">
                  <c:v>Other</c:v>
                </c:pt>
              </c:strCache>
            </c:strRef>
          </c:cat>
          <c:val>
            <c:numRef>
              <c:f>'ASIC-IC Acc Goals'!$D$30:$J$30</c:f>
              <c:numCache>
                <c:formatCode>0%</c:formatCode>
                <c:ptCount val="7"/>
                <c:pt idx="0">
                  <c:v>0.656</c:v>
                </c:pt>
                <c:pt idx="1">
                  <c:v>0.318</c:v>
                </c:pt>
                <c:pt idx="2">
                  <c:v>0.519</c:v>
                </c:pt>
                <c:pt idx="3">
                  <c:v>0.395</c:v>
                </c:pt>
                <c:pt idx="4">
                  <c:v>0.402</c:v>
                </c:pt>
                <c:pt idx="5">
                  <c:v>0.132</c:v>
                </c:pt>
                <c:pt idx="6">
                  <c:v>0.033</c:v>
                </c:pt>
              </c:numCache>
            </c:numRef>
          </c:val>
        </c:ser>
        <c:dLbls>
          <c:showLegendKey val="0"/>
          <c:showVal val="0"/>
          <c:showCatName val="0"/>
          <c:showSerName val="0"/>
          <c:showPercent val="0"/>
          <c:showBubbleSize val="0"/>
        </c:dLbls>
        <c:gapWidth val="75"/>
        <c:axId val="-2088280248"/>
        <c:axId val="-2088259816"/>
      </c:barChart>
      <c:catAx>
        <c:axId val="-2088280248"/>
        <c:scaling>
          <c:orientation val="minMax"/>
        </c:scaling>
        <c:delete val="0"/>
        <c:axPos val="l"/>
        <c:majorTickMark val="out"/>
        <c:minorTickMark val="none"/>
        <c:tickLblPos val="nextTo"/>
        <c:txPr>
          <a:bodyPr/>
          <a:lstStyle/>
          <a:p>
            <a:pPr>
              <a:defRPr sz="1400" b="1"/>
            </a:pPr>
            <a:endParaRPr lang="en-US"/>
          </a:p>
        </c:txPr>
        <c:crossAx val="-2088259816"/>
        <c:crosses val="autoZero"/>
        <c:auto val="1"/>
        <c:lblAlgn val="ctr"/>
        <c:lblOffset val="100"/>
        <c:noMultiLvlLbl val="0"/>
      </c:catAx>
      <c:valAx>
        <c:axId val="-2088259816"/>
        <c:scaling>
          <c:orientation val="minMax"/>
        </c:scaling>
        <c:delete val="0"/>
        <c:axPos val="b"/>
        <c:majorGridlines>
          <c:spPr>
            <a:ln>
              <a:solidFill>
                <a:schemeClr val="bg1">
                  <a:lumMod val="75000"/>
                </a:schemeClr>
              </a:solidFill>
            </a:ln>
          </c:spPr>
        </c:majorGridlines>
        <c:title>
          <c:tx>
            <c:rich>
              <a:bodyPr/>
              <a:lstStyle/>
              <a:p>
                <a:pPr>
                  <a:defRPr sz="1600" baseline="0"/>
                </a:pPr>
                <a:r>
                  <a:rPr lang="en-US" sz="1800" b="1" i="0" baseline="0" dirty="0" smtClean="0">
                    <a:effectLst/>
                  </a:rPr>
                  <a:t>Design Projects Doing FPGA Prototyping</a:t>
                </a:r>
                <a:endParaRPr lang="en-US" sz="1600" dirty="0">
                  <a:effectLst/>
                </a:endParaRPr>
              </a:p>
            </c:rich>
          </c:tx>
          <c:layout>
            <c:manualLayout>
              <c:xMode val="edge"/>
              <c:yMode val="edge"/>
              <c:x val="0.570873329097921"/>
              <c:y val="0.921641770087381"/>
            </c:manualLayout>
          </c:layout>
          <c:overlay val="0"/>
        </c:title>
        <c:numFmt formatCode="0%" sourceLinked="1"/>
        <c:majorTickMark val="out"/>
        <c:minorTickMark val="none"/>
        <c:tickLblPos val="nextTo"/>
        <c:spPr>
          <a:ln>
            <a:noFill/>
          </a:ln>
        </c:spPr>
        <c:txPr>
          <a:bodyPr/>
          <a:lstStyle/>
          <a:p>
            <a:pPr>
              <a:defRPr sz="1200" b="0"/>
            </a:pPr>
            <a:endParaRPr lang="en-US"/>
          </a:p>
        </c:txPr>
        <c:crossAx val="-2088280248"/>
        <c:crosses val="autoZero"/>
        <c:crossBetween val="between"/>
      </c:valAx>
    </c:plotArea>
    <c:legend>
      <c:legendPos val="r"/>
      <c:layout>
        <c:manualLayout>
          <c:xMode val="edge"/>
          <c:yMode val="edge"/>
          <c:x val="0.894132696024758"/>
          <c:y val="0.160808619760021"/>
          <c:w val="0.0728998970579618"/>
          <c:h val="0.110659139330253"/>
        </c:manualLayout>
      </c:layout>
      <c:overlay val="0"/>
      <c:spPr>
        <a:solidFill>
          <a:schemeClr val="bg1"/>
        </a:solidFill>
        <a:scene3d>
          <a:camera prst="orthographicFront"/>
          <a:lightRig rig="threePt" dir="t"/>
        </a:scene3d>
        <a:sp3d>
          <a:bevelT w="190500" h="38100"/>
        </a:sp3d>
      </c:spPr>
      <c:txPr>
        <a:bodyPr/>
        <a:lstStyle/>
        <a:p>
          <a:pPr>
            <a:defRPr sz="1400"/>
          </a:pPr>
          <a:endParaRPr lang="en-US"/>
        </a:p>
      </c:txPr>
    </c:legend>
    <c:plotVisOnly val="1"/>
    <c:dispBlanksAs val="gap"/>
    <c:showDLblsOverMax val="0"/>
  </c:chart>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7622710523573"/>
          <c:y val="0.0175639871203078"/>
          <c:w val="0.494462521706555"/>
          <c:h val="0.827497783747615"/>
        </c:manualLayout>
      </c:layout>
      <c:barChart>
        <c:barDir val="bar"/>
        <c:grouping val="clustered"/>
        <c:varyColors val="0"/>
        <c:ser>
          <c:idx val="1"/>
          <c:order val="0"/>
          <c:tx>
            <c:strRef>
              <c:f>'ASIC-IC FPGA Proto Challenges'!$C$11</c:f>
              <c:strCache>
                <c:ptCount val="1"/>
                <c:pt idx="0">
                  <c:v>2016</c:v>
                </c:pt>
              </c:strCache>
            </c:strRef>
          </c:tx>
          <c:spPr>
            <a:solidFill>
              <a:srgbClr val="002060"/>
            </a:solidFill>
            <a:scene3d>
              <a:camera prst="orthographicFront"/>
              <a:lightRig rig="threePt" dir="t"/>
            </a:scene3d>
            <a:sp3d>
              <a:bevelT w="190500" h="38100"/>
            </a:sp3d>
          </c:spPr>
          <c:invertIfNegative val="0"/>
          <c:cat>
            <c:strRef>
              <c:f>'ASIC-IC FPGA Proto Challenges'!$D$9:$N$9</c:f>
              <c:strCache>
                <c:ptCount val="11"/>
                <c:pt idx="0">
                  <c:v>Mapping ASIC into FPGAs</c:v>
                </c:pt>
                <c:pt idx="1">
                  <c:v>Clocking Issues</c:v>
                </c:pt>
                <c:pt idx="2">
                  <c:v>Debug Visibility</c:v>
                </c:pt>
                <c:pt idx="3">
                  <c:v>Performance</c:v>
                </c:pt>
                <c:pt idx="4">
                  <c:v>Capacity Issues</c:v>
                </c:pt>
                <c:pt idx="5">
                  <c:v>Time to bring up prototype</c:v>
                </c:pt>
                <c:pt idx="6">
                  <c:v>Stimulating the external ports of the design</c:v>
                </c:pt>
                <c:pt idx="7">
                  <c:v>Internally stimulating (irritating) the design</c:v>
                </c:pt>
                <c:pt idx="8">
                  <c:v>HW/SW co-debugging</c:v>
                </c:pt>
                <c:pt idx="9">
                  <c:v>Lack of coverage metrics</c:v>
                </c:pt>
                <c:pt idx="10">
                  <c:v>Other (Please specify)</c:v>
                </c:pt>
              </c:strCache>
            </c:strRef>
          </c:cat>
          <c:val>
            <c:numRef>
              <c:f>'ASIC-IC FPGA Proto Challenges'!$D$11:$N$11</c:f>
              <c:numCache>
                <c:formatCode>0%</c:formatCode>
                <c:ptCount val="11"/>
                <c:pt idx="0">
                  <c:v>0.373</c:v>
                </c:pt>
                <c:pt idx="1">
                  <c:v>0.53</c:v>
                </c:pt>
                <c:pt idx="2">
                  <c:v>0.49</c:v>
                </c:pt>
                <c:pt idx="3">
                  <c:v>0.42</c:v>
                </c:pt>
                <c:pt idx="4">
                  <c:v>0.32</c:v>
                </c:pt>
                <c:pt idx="5">
                  <c:v>0.363</c:v>
                </c:pt>
                <c:pt idx="6">
                  <c:v>0.197</c:v>
                </c:pt>
                <c:pt idx="7">
                  <c:v>0.127</c:v>
                </c:pt>
                <c:pt idx="8">
                  <c:v>0.363</c:v>
                </c:pt>
                <c:pt idx="9">
                  <c:v>0.11</c:v>
                </c:pt>
                <c:pt idx="10">
                  <c:v>0.03</c:v>
                </c:pt>
              </c:numCache>
            </c:numRef>
          </c:val>
        </c:ser>
        <c:ser>
          <c:idx val="0"/>
          <c:order val="1"/>
          <c:tx>
            <c:strRef>
              <c:f>'ASIC-IC FPGA Proto Challenges'!$C$10</c:f>
              <c:strCache>
                <c:ptCount val="1"/>
                <c:pt idx="0">
                  <c:v>2014</c:v>
                </c:pt>
              </c:strCache>
            </c:strRef>
          </c:tx>
          <c:spPr>
            <a:solidFill>
              <a:srgbClr val="00FF00"/>
            </a:solidFill>
            <a:scene3d>
              <a:camera prst="orthographicFront"/>
              <a:lightRig rig="threePt" dir="t"/>
            </a:scene3d>
            <a:sp3d>
              <a:bevelT/>
              <a:bevelB/>
            </a:sp3d>
          </c:spPr>
          <c:invertIfNegative val="0"/>
          <c:cat>
            <c:strRef>
              <c:f>'ASIC-IC FPGA Proto Challenges'!$D$9:$N$9</c:f>
              <c:strCache>
                <c:ptCount val="11"/>
                <c:pt idx="0">
                  <c:v>Mapping ASIC into FPGAs</c:v>
                </c:pt>
                <c:pt idx="1">
                  <c:v>Clocking Issues</c:v>
                </c:pt>
                <c:pt idx="2">
                  <c:v>Debug Visibility</c:v>
                </c:pt>
                <c:pt idx="3">
                  <c:v>Performance</c:v>
                </c:pt>
                <c:pt idx="4">
                  <c:v>Capacity Issues</c:v>
                </c:pt>
                <c:pt idx="5">
                  <c:v>Time to bring up prototype</c:v>
                </c:pt>
                <c:pt idx="6">
                  <c:v>Stimulating the external ports of the design</c:v>
                </c:pt>
                <c:pt idx="7">
                  <c:v>Internally stimulating (irritating) the design</c:v>
                </c:pt>
                <c:pt idx="8">
                  <c:v>HW/SW co-debugging</c:v>
                </c:pt>
                <c:pt idx="9">
                  <c:v>Lack of coverage metrics</c:v>
                </c:pt>
                <c:pt idx="10">
                  <c:v>Other (Please specify)</c:v>
                </c:pt>
              </c:strCache>
            </c:strRef>
          </c:cat>
          <c:val>
            <c:numRef>
              <c:f>'ASIC-IC FPGA Proto Challenges'!$D$10:$N$10</c:f>
              <c:numCache>
                <c:formatCode>0%</c:formatCode>
                <c:ptCount val="11"/>
                <c:pt idx="0">
                  <c:v>0.555</c:v>
                </c:pt>
                <c:pt idx="1">
                  <c:v>0.601</c:v>
                </c:pt>
                <c:pt idx="2">
                  <c:v>0.538</c:v>
                </c:pt>
                <c:pt idx="3">
                  <c:v>0.335</c:v>
                </c:pt>
                <c:pt idx="4">
                  <c:v>0.364</c:v>
                </c:pt>
                <c:pt idx="5">
                  <c:v>0.399</c:v>
                </c:pt>
                <c:pt idx="6">
                  <c:v>0.197</c:v>
                </c:pt>
                <c:pt idx="7">
                  <c:v>0.104</c:v>
                </c:pt>
                <c:pt idx="8">
                  <c:v>0.318</c:v>
                </c:pt>
                <c:pt idx="9">
                  <c:v>0.208</c:v>
                </c:pt>
                <c:pt idx="10">
                  <c:v>0.017</c:v>
                </c:pt>
              </c:numCache>
            </c:numRef>
          </c:val>
        </c:ser>
        <c:dLbls>
          <c:showLegendKey val="0"/>
          <c:showVal val="0"/>
          <c:showCatName val="0"/>
          <c:showSerName val="0"/>
          <c:showPercent val="0"/>
          <c:showBubbleSize val="0"/>
        </c:dLbls>
        <c:gapWidth val="64"/>
        <c:axId val="-2083910808"/>
        <c:axId val="-2083905032"/>
      </c:barChart>
      <c:catAx>
        <c:axId val="-2083910808"/>
        <c:scaling>
          <c:orientation val="minMax"/>
        </c:scaling>
        <c:delete val="0"/>
        <c:axPos val="l"/>
        <c:title>
          <c:tx>
            <c:rich>
              <a:bodyPr rot="-5400000" vert="horz"/>
              <a:lstStyle/>
              <a:p>
                <a:pPr>
                  <a:defRPr sz="900"/>
                </a:pPr>
                <a:r>
                  <a:rPr lang="en-US" sz="1600" b="1" i="0" baseline="0" dirty="0" smtClean="0">
                    <a:effectLst/>
                  </a:rPr>
                  <a:t>FPGA Prototyping Challenges</a:t>
                </a:r>
                <a:endParaRPr lang="en-US" sz="900" dirty="0">
                  <a:effectLst/>
                </a:endParaRPr>
              </a:p>
            </c:rich>
          </c:tx>
          <c:layout>
            <c:manualLayout>
              <c:xMode val="edge"/>
              <c:yMode val="edge"/>
              <c:x val="0.0"/>
              <c:y val="0.06106411027314"/>
            </c:manualLayout>
          </c:layout>
          <c:overlay val="0"/>
        </c:title>
        <c:majorTickMark val="out"/>
        <c:minorTickMark val="none"/>
        <c:tickLblPos val="nextTo"/>
        <c:txPr>
          <a:bodyPr/>
          <a:lstStyle/>
          <a:p>
            <a:pPr>
              <a:defRPr sz="1400" b="1"/>
            </a:pPr>
            <a:endParaRPr lang="en-US"/>
          </a:p>
        </c:txPr>
        <c:crossAx val="-2083905032"/>
        <c:crosses val="autoZero"/>
        <c:auto val="1"/>
        <c:lblAlgn val="ctr"/>
        <c:lblOffset val="100"/>
        <c:noMultiLvlLbl val="0"/>
      </c:catAx>
      <c:valAx>
        <c:axId val="-2083905032"/>
        <c:scaling>
          <c:orientation val="minMax"/>
          <c:max val="0.65"/>
          <c:min val="0.0"/>
        </c:scaling>
        <c:delete val="0"/>
        <c:axPos val="b"/>
        <c:majorGridlines>
          <c:spPr>
            <a:ln>
              <a:solidFill>
                <a:schemeClr val="bg1">
                  <a:lumMod val="75000"/>
                </a:schemeClr>
              </a:solidFill>
            </a:ln>
          </c:spPr>
        </c:majorGridlines>
        <c:title>
          <c:tx>
            <c:rich>
              <a:bodyPr/>
              <a:lstStyle/>
              <a:p>
                <a:pPr>
                  <a:defRPr sz="1400"/>
                </a:pPr>
                <a:r>
                  <a:rPr lang="en-US" sz="1400" dirty="0" smtClean="0"/>
                  <a:t>Design Projects Doing FPGA Prototyping</a:t>
                </a:r>
                <a:endParaRPr lang="en-US" sz="1400" dirty="0"/>
              </a:p>
            </c:rich>
          </c:tx>
          <c:layout>
            <c:manualLayout>
              <c:xMode val="edge"/>
              <c:yMode val="edge"/>
              <c:x val="0.535718355487399"/>
              <c:y val="0.93747226568304"/>
            </c:manualLayout>
          </c:layout>
          <c:overlay val="0"/>
        </c:title>
        <c:numFmt formatCode="0%" sourceLinked="1"/>
        <c:majorTickMark val="out"/>
        <c:minorTickMark val="none"/>
        <c:tickLblPos val="nextTo"/>
        <c:spPr>
          <a:ln>
            <a:noFill/>
          </a:ln>
        </c:spPr>
        <c:txPr>
          <a:bodyPr/>
          <a:lstStyle/>
          <a:p>
            <a:pPr>
              <a:defRPr sz="1400" b="0"/>
            </a:pPr>
            <a:endParaRPr lang="en-US"/>
          </a:p>
        </c:txPr>
        <c:crossAx val="-2083910808"/>
        <c:crosses val="autoZero"/>
        <c:crossBetween val="between"/>
        <c:majorUnit val="0.1"/>
        <c:minorUnit val="0.02"/>
      </c:valAx>
    </c:plotArea>
    <c:legend>
      <c:legendPos val="r"/>
      <c:layout>
        <c:manualLayout>
          <c:xMode val="edge"/>
          <c:yMode val="edge"/>
          <c:x val="0.88940971549419"/>
          <c:y val="0.19927119696763"/>
          <c:w val="0.0826346683541482"/>
          <c:h val="0.109682836954133"/>
        </c:manualLayout>
      </c:layout>
      <c:overlay val="0"/>
      <c:spPr>
        <a:solidFill>
          <a:schemeClr val="bg1"/>
        </a:solidFill>
        <a:scene3d>
          <a:camera prst="orthographicFront"/>
          <a:lightRig rig="threePt" dir="t"/>
        </a:scene3d>
        <a:sp3d>
          <a:bevelT w="190500" h="38100"/>
        </a:sp3d>
      </c:spPr>
      <c:txPr>
        <a:bodyPr/>
        <a:lstStyle/>
        <a:p>
          <a:pPr>
            <a:defRPr sz="1600"/>
          </a:pPr>
          <a:endParaRPr lang="en-US"/>
        </a:p>
      </c:txPr>
    </c:legend>
    <c:plotVisOnly val="1"/>
    <c:dispBlanksAs val="gap"/>
    <c:showDLblsOverMax val="0"/>
  </c:chart>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FPGA</a:t>
            </a:r>
            <a:r>
              <a:rPr lang="en-US" baseline="0"/>
              <a:t> Verification Technique Adoption by  Market Segment</a:t>
            </a:r>
            <a:endParaRPr lang="en-US"/>
          </a:p>
        </c:rich>
      </c:tx>
      <c:layout>
        <c:manualLayout>
          <c:xMode val="edge"/>
          <c:yMode val="edge"/>
          <c:x val="0.163401978800605"/>
          <c:y val="0.0348403102785614"/>
        </c:manualLayout>
      </c:layout>
      <c:overlay val="0"/>
    </c:title>
    <c:autoTitleDeleted val="0"/>
    <c:plotArea>
      <c:layout>
        <c:manualLayout>
          <c:layoutTarget val="inner"/>
          <c:xMode val="edge"/>
          <c:yMode val="edge"/>
          <c:x val="0.480591078864863"/>
          <c:y val="0.124094720975843"/>
          <c:w val="0.49403640940802"/>
          <c:h val="0.729822287291327"/>
        </c:manualLayout>
      </c:layout>
      <c:barChart>
        <c:barDir val="bar"/>
        <c:grouping val="clustered"/>
        <c:varyColors val="0"/>
        <c:ser>
          <c:idx val="0"/>
          <c:order val="0"/>
          <c:tx>
            <c:strRef>
              <c:f>Combined!$A$37</c:f>
              <c:strCache>
                <c:ptCount val="1"/>
                <c:pt idx="0">
                  <c:v>UVM</c:v>
                </c:pt>
              </c:strCache>
            </c:strRef>
          </c:tx>
          <c:spPr>
            <a:solidFill>
              <a:srgbClr val="C00000"/>
            </a:solidFill>
            <a:scene3d>
              <a:camera prst="orthographicFront"/>
              <a:lightRig rig="threePt" dir="t"/>
            </a:scene3d>
            <a:sp3d>
              <a:bevelT/>
              <a:bevelB/>
            </a:sp3d>
          </c:spPr>
          <c:invertIfNegative val="0"/>
          <c:cat>
            <c:strRef>
              <c:f>Combined!$B$36:$F$36</c:f>
              <c:strCache>
                <c:ptCount val="5"/>
                <c:pt idx="0">
                  <c:v>PC/Workstation/Server/Mainframe</c:v>
                </c:pt>
                <c:pt idx="1">
                  <c:v>Consumer Audio, Video (TVs, DVDs, cameras, etc.), Games</c:v>
                </c:pt>
                <c:pt idx="2">
                  <c:v>Automotive</c:v>
                </c:pt>
                <c:pt idx="3">
                  <c:v>Aerospace/Military</c:v>
                </c:pt>
                <c:pt idx="4">
                  <c:v>Industrial Controls</c:v>
                </c:pt>
              </c:strCache>
            </c:strRef>
          </c:cat>
          <c:val>
            <c:numRef>
              <c:f>Combined!$B$37:$F$37</c:f>
              <c:numCache>
                <c:formatCode>0%</c:formatCode>
                <c:ptCount val="5"/>
                <c:pt idx="0">
                  <c:v>0.333333333333333</c:v>
                </c:pt>
                <c:pt idx="1">
                  <c:v>0.192307692307692</c:v>
                </c:pt>
                <c:pt idx="2">
                  <c:v>0.115384615384615</c:v>
                </c:pt>
                <c:pt idx="3">
                  <c:v>0.340909090909091</c:v>
                </c:pt>
                <c:pt idx="4">
                  <c:v>0.171875</c:v>
                </c:pt>
              </c:numCache>
            </c:numRef>
          </c:val>
        </c:ser>
        <c:ser>
          <c:idx val="1"/>
          <c:order val="1"/>
          <c:tx>
            <c:strRef>
              <c:f>Combined!$A$38</c:f>
              <c:strCache>
                <c:ptCount val="1"/>
                <c:pt idx="0">
                  <c:v>Code Coverage</c:v>
                </c:pt>
              </c:strCache>
            </c:strRef>
          </c:tx>
          <c:spPr>
            <a:solidFill>
              <a:schemeClr val="accent2">
                <a:lumMod val="20000"/>
                <a:lumOff val="80000"/>
              </a:schemeClr>
            </a:solidFill>
            <a:scene3d>
              <a:camera prst="orthographicFront"/>
              <a:lightRig rig="threePt" dir="t"/>
            </a:scene3d>
            <a:sp3d>
              <a:bevelT w="190500" h="38100"/>
            </a:sp3d>
          </c:spPr>
          <c:invertIfNegative val="0"/>
          <c:cat>
            <c:strRef>
              <c:f>Combined!$B$36:$F$36</c:f>
              <c:strCache>
                <c:ptCount val="5"/>
                <c:pt idx="0">
                  <c:v>PC/Workstation/Server/Mainframe</c:v>
                </c:pt>
                <c:pt idx="1">
                  <c:v>Consumer Audio, Video (TVs, DVDs, cameras, etc.), Games</c:v>
                </c:pt>
                <c:pt idx="2">
                  <c:v>Automotive</c:v>
                </c:pt>
                <c:pt idx="3">
                  <c:v>Aerospace/Military</c:v>
                </c:pt>
                <c:pt idx="4">
                  <c:v>Industrial Controls</c:v>
                </c:pt>
              </c:strCache>
            </c:strRef>
          </c:cat>
          <c:val>
            <c:numRef>
              <c:f>Combined!$B$38:$F$38</c:f>
              <c:numCache>
                <c:formatCode>0%</c:formatCode>
                <c:ptCount val="5"/>
                <c:pt idx="0">
                  <c:v>0.363636363636364</c:v>
                </c:pt>
                <c:pt idx="1">
                  <c:v>0.423076923076923</c:v>
                </c:pt>
                <c:pt idx="2">
                  <c:v>0.384615384615385</c:v>
                </c:pt>
                <c:pt idx="3">
                  <c:v>0.636363636363636</c:v>
                </c:pt>
                <c:pt idx="4">
                  <c:v>0.3125</c:v>
                </c:pt>
              </c:numCache>
            </c:numRef>
          </c:val>
        </c:ser>
        <c:ser>
          <c:idx val="2"/>
          <c:order val="2"/>
          <c:tx>
            <c:strRef>
              <c:f>Combined!$A$39</c:f>
              <c:strCache>
                <c:ptCount val="1"/>
                <c:pt idx="0">
                  <c:v>Assertions</c:v>
                </c:pt>
              </c:strCache>
            </c:strRef>
          </c:tx>
          <c:spPr>
            <a:solidFill>
              <a:srgbClr val="CC99FF"/>
            </a:solidFill>
            <a:scene3d>
              <a:camera prst="orthographicFront"/>
              <a:lightRig rig="threePt" dir="t"/>
            </a:scene3d>
            <a:sp3d>
              <a:bevelT w="190500" h="38100"/>
            </a:sp3d>
          </c:spPr>
          <c:invertIfNegative val="0"/>
          <c:cat>
            <c:strRef>
              <c:f>Combined!$B$36:$F$36</c:f>
              <c:strCache>
                <c:ptCount val="5"/>
                <c:pt idx="0">
                  <c:v>PC/Workstation/Server/Mainframe</c:v>
                </c:pt>
                <c:pt idx="1">
                  <c:v>Consumer Audio, Video (TVs, DVDs, cameras, etc.), Games</c:v>
                </c:pt>
                <c:pt idx="2">
                  <c:v>Automotive</c:v>
                </c:pt>
                <c:pt idx="3">
                  <c:v>Aerospace/Military</c:v>
                </c:pt>
                <c:pt idx="4">
                  <c:v>Industrial Controls</c:v>
                </c:pt>
              </c:strCache>
            </c:strRef>
          </c:cat>
          <c:val>
            <c:numRef>
              <c:f>Combined!$B$39:$F$39</c:f>
              <c:numCache>
                <c:formatCode>0%</c:formatCode>
                <c:ptCount val="5"/>
                <c:pt idx="0">
                  <c:v>0.333333333333333</c:v>
                </c:pt>
                <c:pt idx="1">
                  <c:v>0.307692307692308</c:v>
                </c:pt>
                <c:pt idx="2">
                  <c:v>0.153846153846154</c:v>
                </c:pt>
                <c:pt idx="3">
                  <c:v>0.386363636363636</c:v>
                </c:pt>
                <c:pt idx="4">
                  <c:v>0.25</c:v>
                </c:pt>
              </c:numCache>
            </c:numRef>
          </c:val>
        </c:ser>
        <c:ser>
          <c:idx val="3"/>
          <c:order val="3"/>
          <c:tx>
            <c:strRef>
              <c:f>Combined!$A$40</c:f>
              <c:strCache>
                <c:ptCount val="1"/>
                <c:pt idx="0">
                  <c:v>Functional Coverage</c:v>
                </c:pt>
              </c:strCache>
            </c:strRef>
          </c:tx>
          <c:spPr>
            <a:solidFill>
              <a:srgbClr val="7030A0"/>
            </a:solidFill>
            <a:scene3d>
              <a:camera prst="orthographicFront"/>
              <a:lightRig rig="threePt" dir="t"/>
            </a:scene3d>
            <a:sp3d>
              <a:bevelT w="190500" h="38100"/>
            </a:sp3d>
          </c:spPr>
          <c:invertIfNegative val="0"/>
          <c:cat>
            <c:strRef>
              <c:f>Combined!$B$36:$F$36</c:f>
              <c:strCache>
                <c:ptCount val="5"/>
                <c:pt idx="0">
                  <c:v>PC/Workstation/Server/Mainframe</c:v>
                </c:pt>
                <c:pt idx="1">
                  <c:v>Consumer Audio, Video (TVs, DVDs, cameras, etc.), Games</c:v>
                </c:pt>
                <c:pt idx="2">
                  <c:v>Automotive</c:v>
                </c:pt>
                <c:pt idx="3">
                  <c:v>Aerospace/Military</c:v>
                </c:pt>
                <c:pt idx="4">
                  <c:v>Industrial Controls</c:v>
                </c:pt>
              </c:strCache>
            </c:strRef>
          </c:cat>
          <c:val>
            <c:numRef>
              <c:f>Combined!$B$40:$F$40</c:f>
              <c:numCache>
                <c:formatCode>0%</c:formatCode>
                <c:ptCount val="5"/>
                <c:pt idx="0">
                  <c:v>0.393939393939394</c:v>
                </c:pt>
                <c:pt idx="1">
                  <c:v>0.423076923076923</c:v>
                </c:pt>
                <c:pt idx="2">
                  <c:v>0.346153846153846</c:v>
                </c:pt>
                <c:pt idx="3">
                  <c:v>0.477272727272727</c:v>
                </c:pt>
                <c:pt idx="4">
                  <c:v>0.3125</c:v>
                </c:pt>
              </c:numCache>
            </c:numRef>
          </c:val>
        </c:ser>
        <c:dLbls>
          <c:showLegendKey val="0"/>
          <c:showVal val="0"/>
          <c:showCatName val="0"/>
          <c:showSerName val="0"/>
          <c:showPercent val="0"/>
          <c:showBubbleSize val="0"/>
        </c:dLbls>
        <c:gapWidth val="87"/>
        <c:axId val="-2083783128"/>
        <c:axId val="-2083780008"/>
      </c:barChart>
      <c:catAx>
        <c:axId val="-2083783128"/>
        <c:scaling>
          <c:orientation val="minMax"/>
        </c:scaling>
        <c:delete val="0"/>
        <c:axPos val="l"/>
        <c:majorTickMark val="out"/>
        <c:minorTickMark val="none"/>
        <c:tickLblPos val="nextTo"/>
        <c:txPr>
          <a:bodyPr/>
          <a:lstStyle/>
          <a:p>
            <a:pPr>
              <a:lnSpc>
                <a:spcPct val="300000"/>
              </a:lnSpc>
              <a:defRPr sz="1100" b="1"/>
            </a:pPr>
            <a:endParaRPr lang="en-US"/>
          </a:p>
        </c:txPr>
        <c:crossAx val="-2083780008"/>
        <c:crosses val="autoZero"/>
        <c:auto val="1"/>
        <c:lblAlgn val="r"/>
        <c:lblOffset val="100"/>
        <c:noMultiLvlLbl val="0"/>
      </c:catAx>
      <c:valAx>
        <c:axId val="-2083780008"/>
        <c:scaling>
          <c:orientation val="minMax"/>
          <c:max val="0.7"/>
          <c:min val="0.0"/>
        </c:scaling>
        <c:delete val="0"/>
        <c:axPos val="b"/>
        <c:majorGridlines>
          <c:spPr>
            <a:ln>
              <a:solidFill>
                <a:schemeClr val="bg1">
                  <a:lumMod val="75000"/>
                </a:schemeClr>
              </a:solidFill>
            </a:ln>
          </c:spPr>
        </c:majorGridlines>
        <c:title>
          <c:tx>
            <c:rich>
              <a:bodyPr/>
              <a:lstStyle/>
              <a:p>
                <a:pPr>
                  <a:defRPr sz="1400"/>
                </a:pPr>
                <a:r>
                  <a:rPr lang="en-US" sz="1400"/>
                  <a:t>Design Projects</a:t>
                </a:r>
              </a:p>
            </c:rich>
          </c:tx>
          <c:layout>
            <c:manualLayout>
              <c:xMode val="edge"/>
              <c:yMode val="edge"/>
              <c:x val="0.666389412836407"/>
              <c:y val="0.955047924996072"/>
            </c:manualLayout>
          </c:layout>
          <c:overlay val="0"/>
        </c:title>
        <c:numFmt formatCode="0%" sourceLinked="1"/>
        <c:majorTickMark val="out"/>
        <c:minorTickMark val="none"/>
        <c:tickLblPos val="nextTo"/>
        <c:spPr>
          <a:ln>
            <a:noFill/>
          </a:ln>
        </c:spPr>
        <c:txPr>
          <a:bodyPr/>
          <a:lstStyle/>
          <a:p>
            <a:pPr>
              <a:defRPr sz="1200"/>
            </a:pPr>
            <a:endParaRPr lang="en-US"/>
          </a:p>
        </c:txPr>
        <c:crossAx val="-2083783128"/>
        <c:crosses val="autoZero"/>
        <c:crossBetween val="between"/>
        <c:majorUnit val="0.1"/>
        <c:minorUnit val="0.01"/>
      </c:valAx>
      <c:spPr>
        <a:noFill/>
      </c:spPr>
    </c:plotArea>
    <c:legend>
      <c:legendPos val="r"/>
      <c:layout>
        <c:manualLayout>
          <c:xMode val="edge"/>
          <c:yMode val="edge"/>
          <c:x val="0.0402560987410579"/>
          <c:y val="0.166163313388307"/>
          <c:w val="0.192598969106572"/>
          <c:h val="0.23386548143854"/>
        </c:manualLayout>
      </c:layout>
      <c:overlay val="0"/>
      <c:spPr>
        <a:solidFill>
          <a:schemeClr val="bg1"/>
        </a:solidFill>
        <a:scene3d>
          <a:camera prst="orthographicFront"/>
          <a:lightRig rig="threePt" dir="t"/>
        </a:scene3d>
        <a:sp3d>
          <a:bevelT w="190500" h="38100"/>
        </a:sp3d>
      </c:spPr>
      <c:txPr>
        <a:bodyPr/>
        <a:lstStyle/>
        <a:p>
          <a:pPr>
            <a:defRPr sz="1100" b="1"/>
          </a:pPr>
          <a:endParaRPr lang="en-US"/>
        </a:p>
      </c:txPr>
    </c:legend>
    <c:plotVisOnly val="1"/>
    <c:dispBlanksAs val="gap"/>
    <c:showDLblsOverMax val="0"/>
  </c:chart>
  <c:spPr>
    <a:ln>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FPGA</a:t>
            </a:r>
            <a:endParaRPr lang="en-US" dirty="0"/>
          </a:p>
        </c:rich>
      </c:tx>
      <c:layout>
        <c:manualLayout>
          <c:xMode val="edge"/>
          <c:yMode val="edge"/>
          <c:x val="0.265538641247758"/>
          <c:y val="0.746659448818898"/>
        </c:manualLayout>
      </c:layout>
      <c:overlay val="0"/>
    </c:title>
    <c:autoTitleDeleted val="0"/>
    <c:view3D>
      <c:rotX val="30"/>
      <c:rotY val="30"/>
      <c:rAngAx val="0"/>
      <c:perspective val="30"/>
    </c:view3D>
    <c:floor>
      <c:thickness val="0"/>
    </c:floor>
    <c:sideWall>
      <c:thickness val="0"/>
    </c:sideWall>
    <c:backWall>
      <c:thickness val="0"/>
    </c:backWall>
    <c:plotArea>
      <c:layout/>
      <c:pie3DChart>
        <c:varyColors val="1"/>
        <c:ser>
          <c:idx val="0"/>
          <c:order val="0"/>
          <c:tx>
            <c:strRef>
              <c:f>'FPGA Security Features'!$B$2</c:f>
              <c:strCache>
                <c:ptCount val="1"/>
                <c:pt idx="0">
                  <c:v>2016</c:v>
                </c:pt>
              </c:strCache>
            </c:strRef>
          </c:tx>
          <c:spPr>
            <a:effectLst>
              <a:outerShdw blurRad="228600" dist="368300" algn="ctr" rotWithShape="0">
                <a:srgbClr val="000000">
                  <a:alpha val="43137"/>
                </a:srgbClr>
              </a:outerShdw>
            </a:effectLst>
          </c:spPr>
          <c:explosion val="15"/>
          <c:dPt>
            <c:idx val="0"/>
            <c:bubble3D val="0"/>
            <c:spPr>
              <a:solidFill>
                <a:srgbClr val="00FF00"/>
              </a:solidFill>
              <a:effectLst>
                <a:outerShdw blurRad="228600" dist="368300" algn="ctr" rotWithShape="0">
                  <a:srgbClr val="000000">
                    <a:alpha val="43137"/>
                  </a:srgbClr>
                </a:outerShdw>
              </a:effectLst>
            </c:spPr>
          </c:dPt>
          <c:dLbls>
            <c:dLbl>
              <c:idx val="0"/>
              <c:spPr/>
              <c:txPr>
                <a:bodyPr/>
                <a:lstStyle/>
                <a:p>
                  <a:pPr>
                    <a:defRPr sz="2400" b="1">
                      <a:solidFill>
                        <a:sysClr val="windowText" lastClr="000000"/>
                      </a:solidFill>
                    </a:defRPr>
                  </a:pPr>
                  <a:endParaRPr lang="en-US"/>
                </a:p>
              </c:txPr>
              <c:showLegendKey val="0"/>
              <c:showVal val="1"/>
              <c:showCatName val="0"/>
              <c:showSerName val="0"/>
              <c:showPercent val="0"/>
              <c:showBubbleSize val="0"/>
            </c:dLbl>
            <c:dLbl>
              <c:idx val="1"/>
              <c:spPr/>
              <c:txPr>
                <a:bodyPr/>
                <a:lstStyle/>
                <a:p>
                  <a:pPr>
                    <a:defRPr sz="2400" b="1">
                      <a:solidFill>
                        <a:schemeClr val="bg1"/>
                      </a:solidFill>
                      <a:effectLst>
                        <a:outerShdw blurRad="38100" dist="38100" dir="2700000" algn="tl">
                          <a:srgbClr val="000000">
                            <a:alpha val="43137"/>
                          </a:srgbClr>
                        </a:outerShdw>
                      </a:effectLst>
                    </a:defRPr>
                  </a:pPr>
                  <a:endParaRPr lang="en-US"/>
                </a:p>
              </c:txPr>
              <c:showLegendKey val="0"/>
              <c:showVal val="1"/>
              <c:showCatName val="0"/>
              <c:showSerName val="0"/>
              <c:showPercent val="0"/>
              <c:showBubbleSize val="0"/>
            </c:dLbl>
            <c:txPr>
              <a:bodyPr/>
              <a:lstStyle/>
              <a:p>
                <a:pPr>
                  <a:defRPr sz="2400" b="1">
                    <a:solidFill>
                      <a:schemeClr val="bg1"/>
                    </a:solidFill>
                  </a:defRPr>
                </a:pPr>
                <a:endParaRPr lang="en-US"/>
              </a:p>
            </c:txPr>
            <c:showLegendKey val="0"/>
            <c:showVal val="1"/>
            <c:showCatName val="0"/>
            <c:showSerName val="0"/>
            <c:showPercent val="0"/>
            <c:showBubbleSize val="0"/>
            <c:showLeaderLines val="1"/>
          </c:dLbls>
          <c:cat>
            <c:strRef>
              <c:f>'FPGA Security Features'!$C$1:$D$1</c:f>
              <c:strCache>
                <c:ptCount val="2"/>
                <c:pt idx="0">
                  <c:v>Security Features</c:v>
                </c:pt>
                <c:pt idx="1">
                  <c:v>No Security Features</c:v>
                </c:pt>
              </c:strCache>
            </c:strRef>
          </c:cat>
          <c:val>
            <c:numRef>
              <c:f>'FPGA Security Features'!$C$2:$D$2</c:f>
              <c:numCache>
                <c:formatCode>0%</c:formatCode>
                <c:ptCount val="2"/>
                <c:pt idx="0">
                  <c:v>0.456</c:v>
                </c:pt>
                <c:pt idx="1">
                  <c:v>0.544</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145428990819349"/>
          <c:y val="0.843839114705256"/>
          <c:w val="0.419793357884611"/>
          <c:h val="0.133481627296588"/>
        </c:manualLayout>
      </c:layout>
      <c:overlay val="0"/>
      <c:spPr>
        <a:solidFill>
          <a:schemeClr val="bg1"/>
        </a:solidFill>
        <a:ln>
          <a:solidFill>
            <a:schemeClr val="bg1">
              <a:lumMod val="85000"/>
            </a:schemeClr>
          </a:solidFill>
        </a:ln>
        <a:effectLst>
          <a:outerShdw blurRad="50800" dist="38100" dir="5400000" algn="t" rotWithShape="0">
            <a:prstClr val="black">
              <a:alpha val="40000"/>
            </a:prstClr>
          </a:outerShdw>
        </a:effectLst>
      </c:spPr>
      <c:txPr>
        <a:bodyPr/>
        <a:lstStyle/>
        <a:p>
          <a:pPr>
            <a:defRPr sz="1600" b="1"/>
          </a:pPr>
          <a:endParaRPr lang="en-US"/>
        </a:p>
      </c:txPr>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ASIC/IC</a:t>
            </a:r>
            <a:endParaRPr lang="en-US" dirty="0"/>
          </a:p>
        </c:rich>
      </c:tx>
      <c:layout>
        <c:manualLayout>
          <c:xMode val="edge"/>
          <c:yMode val="edge"/>
          <c:x val="0.314087703296126"/>
          <c:y val="0.752718391737395"/>
        </c:manualLayout>
      </c:layout>
      <c:overlay val="0"/>
    </c:title>
    <c:autoTitleDeleted val="0"/>
    <c:view3D>
      <c:rotX val="30"/>
      <c:rotY val="30"/>
      <c:rAngAx val="0"/>
      <c:perspective val="30"/>
    </c:view3D>
    <c:floor>
      <c:thickness val="0"/>
    </c:floor>
    <c:sideWall>
      <c:thickness val="0"/>
    </c:sideWall>
    <c:backWall>
      <c:thickness val="0"/>
    </c:backWall>
    <c:plotArea>
      <c:layout/>
      <c:pie3DChart>
        <c:varyColors val="1"/>
        <c:ser>
          <c:idx val="0"/>
          <c:order val="0"/>
          <c:tx>
            <c:strRef>
              <c:f>'ASIC-IC SAFETY CRITICAL'!$C$10</c:f>
              <c:strCache>
                <c:ptCount val="1"/>
                <c:pt idx="0">
                  <c:v>2016</c:v>
                </c:pt>
              </c:strCache>
            </c:strRef>
          </c:tx>
          <c:spPr>
            <a:ln w="6350"/>
            <a:effectLst>
              <a:outerShdw blurRad="292100" dist="368300" algn="ctr" rotWithShape="0">
                <a:srgbClr val="000000">
                  <a:alpha val="43137"/>
                </a:srgbClr>
              </a:outerShdw>
            </a:effectLst>
          </c:spPr>
          <c:explosion val="15"/>
          <c:dPt>
            <c:idx val="0"/>
            <c:bubble3D val="0"/>
            <c:spPr>
              <a:solidFill>
                <a:srgbClr val="00FF00"/>
              </a:solidFill>
              <a:ln w="6350"/>
              <a:effectLst>
                <a:outerShdw blurRad="292100" dist="368300" algn="ctr" rotWithShape="0">
                  <a:srgbClr val="000000">
                    <a:alpha val="43137"/>
                  </a:srgbClr>
                </a:outerShdw>
              </a:effectLst>
            </c:spPr>
          </c:dPt>
          <c:dLbls>
            <c:dLbl>
              <c:idx val="0"/>
              <c:spPr/>
              <c:txPr>
                <a:bodyPr/>
                <a:lstStyle/>
                <a:p>
                  <a:pPr>
                    <a:defRPr sz="2400" b="1">
                      <a:solidFill>
                        <a:sysClr val="windowText" lastClr="000000"/>
                      </a:solidFill>
                      <a:effectLst/>
                    </a:defRPr>
                  </a:pPr>
                  <a:endParaRPr lang="en-US"/>
                </a:p>
              </c:txPr>
              <c:showLegendKey val="0"/>
              <c:showVal val="1"/>
              <c:showCatName val="0"/>
              <c:showSerName val="0"/>
              <c:showPercent val="0"/>
              <c:showBubbleSize val="0"/>
            </c:dLbl>
            <c:txPr>
              <a:bodyPr/>
              <a:lstStyle/>
              <a:p>
                <a:pPr>
                  <a:defRPr sz="2400" b="1">
                    <a:solidFill>
                      <a:schemeClr val="bg1"/>
                    </a:solidFill>
                    <a:effectLst>
                      <a:outerShdw blurRad="38100" dist="38100" dir="2700000" algn="tl">
                        <a:srgbClr val="000000">
                          <a:alpha val="43137"/>
                        </a:srgbClr>
                      </a:outerShdw>
                    </a:effectLst>
                  </a:defRPr>
                </a:pPr>
                <a:endParaRPr lang="en-US"/>
              </a:p>
            </c:txPr>
            <c:showLegendKey val="0"/>
            <c:showVal val="1"/>
            <c:showCatName val="0"/>
            <c:showSerName val="0"/>
            <c:showPercent val="0"/>
            <c:showBubbleSize val="0"/>
            <c:showLeaderLines val="1"/>
          </c:dLbls>
          <c:cat>
            <c:strRef>
              <c:f>'ASIC-IC SAFETY CRITICAL'!$D$9:$E$9</c:f>
              <c:strCache>
                <c:ptCount val="2"/>
                <c:pt idx="0">
                  <c:v>Safety Critical Design</c:v>
                </c:pt>
                <c:pt idx="1">
                  <c:v>Not Safety Critical</c:v>
                </c:pt>
              </c:strCache>
            </c:strRef>
          </c:cat>
          <c:val>
            <c:numRef>
              <c:f>'ASIC-IC SAFETY CRITICAL'!$D$10:$E$10</c:f>
              <c:numCache>
                <c:formatCode>0%</c:formatCode>
                <c:ptCount val="2"/>
                <c:pt idx="0">
                  <c:v>0.459</c:v>
                </c:pt>
                <c:pt idx="1">
                  <c:v>0.541</c:v>
                </c:pt>
              </c:numCache>
            </c:numRef>
          </c:val>
        </c:ser>
        <c:dLbls>
          <c:showLegendKey val="0"/>
          <c:showVal val="0"/>
          <c:showCatName val="0"/>
          <c:showSerName val="0"/>
          <c:showPercent val="0"/>
          <c:showBubbleSize val="0"/>
          <c:showLeaderLines val="1"/>
        </c:dLbls>
      </c:pie3DChart>
    </c:plotArea>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0.10811</cdr:x>
      <cdr:y>0.02425</cdr:y>
    </cdr:from>
    <cdr:to>
      <cdr:x>0.39765</cdr:x>
      <cdr:y>0.16821</cdr:y>
    </cdr:to>
    <cdr:sp macro="" textlink="">
      <cdr:nvSpPr>
        <cdr:cNvPr id="2" name="TextBox 1"/>
        <cdr:cNvSpPr txBox="1"/>
      </cdr:nvSpPr>
      <cdr:spPr>
        <a:xfrm xmlns:a="http://schemas.openxmlformats.org/drawingml/2006/main">
          <a:off x="914400" y="94395"/>
          <a:ext cx="2449026" cy="560476"/>
        </a:xfrm>
        <a:prstGeom xmlns:a="http://schemas.openxmlformats.org/drawingml/2006/main" prst="rect">
          <a:avLst/>
        </a:prstGeom>
        <a:solidFill xmlns:a="http://schemas.openxmlformats.org/drawingml/2006/main">
          <a:srgbClr val="002060"/>
        </a:solidFill>
        <a:ln xmlns:a="http://schemas.openxmlformats.org/drawingml/2006/main">
          <a:noFill/>
        </a:ln>
        <a:effectLst xmlns:a="http://schemas.openxmlformats.org/drawingml/2006/main">
          <a:outerShdw blurRad="44450" dist="27940" dir="5400000" algn="ctr">
            <a:srgbClr val="000000">
              <a:alpha val="32000"/>
            </a:srgbClr>
          </a:outerShdw>
        </a:effectLst>
        <a:scene3d xmlns:a="http://schemas.openxmlformats.org/drawingml/2006/main">
          <a:camera prst="orthographicFront">
            <a:rot lat="0" lon="0" rev="0"/>
          </a:camera>
          <a:lightRig rig="balanced" dir="t">
            <a:rot lat="0" lon="0" rev="8700000"/>
          </a:lightRig>
        </a:scene3d>
        <a:sp3d xmlns:a="http://schemas.openxmlformats.org/drawingml/2006/main">
          <a:bevelT w="190500" h="38100"/>
        </a:sp3d>
      </cdr:spPr>
      <cdr:txBody>
        <a:bodyPr xmlns:a="http://schemas.openxmlformats.org/drawingml/2006/main" wrap="non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600" b="1" dirty="0">
              <a:solidFill>
                <a:schemeClr val="bg1"/>
              </a:solidFill>
            </a:rPr>
            <a:t>CAGR Designers 3.6% </a:t>
          </a:r>
          <a:endParaRPr lang="en-US" sz="1600" b="1" baseline="0" dirty="0">
            <a:solidFill>
              <a:schemeClr val="bg1"/>
            </a:solidFill>
          </a:endParaRPr>
        </a:p>
        <a:p xmlns:a="http://schemas.openxmlformats.org/drawingml/2006/main">
          <a:pPr algn="ctr"/>
          <a:r>
            <a:rPr lang="en-US" sz="1600" b="1" baseline="0" dirty="0">
              <a:solidFill>
                <a:schemeClr val="bg1"/>
              </a:solidFill>
            </a:rPr>
            <a:t>CAGR Verifiers 10.4% </a:t>
          </a:r>
        </a:p>
      </cdr:txBody>
    </cdr:sp>
  </cdr:relSizeAnchor>
</c:userShapes>
</file>

<file path=ppt/drawings/drawing2.xml><?xml version="1.0" encoding="utf-8"?>
<c:userShapes xmlns:c="http://schemas.openxmlformats.org/drawingml/2006/chart">
  <cdr:relSizeAnchor xmlns:cdr="http://schemas.openxmlformats.org/drawingml/2006/chartDrawing">
    <cdr:from>
      <cdr:x>0.0975</cdr:x>
      <cdr:y>0.019</cdr:y>
    </cdr:from>
    <cdr:to>
      <cdr:x>0.37392</cdr:x>
      <cdr:y>0.16295</cdr:y>
    </cdr:to>
    <cdr:sp macro="" textlink="">
      <cdr:nvSpPr>
        <cdr:cNvPr id="2" name="TextBox 1"/>
        <cdr:cNvSpPr txBox="1"/>
      </cdr:nvSpPr>
      <cdr:spPr>
        <a:xfrm xmlns:a="http://schemas.openxmlformats.org/drawingml/2006/main">
          <a:off x="843659" y="76200"/>
          <a:ext cx="2391860" cy="577423"/>
        </a:xfrm>
        <a:prstGeom xmlns:a="http://schemas.openxmlformats.org/drawingml/2006/main" prst="rect">
          <a:avLst/>
        </a:prstGeom>
        <a:solidFill xmlns:a="http://schemas.openxmlformats.org/drawingml/2006/main">
          <a:srgbClr val="002060"/>
        </a:solidFill>
        <a:ln xmlns:a="http://schemas.openxmlformats.org/drawingml/2006/main">
          <a:noFill/>
        </a:ln>
        <a:effectLst xmlns:a="http://schemas.openxmlformats.org/drawingml/2006/main">
          <a:outerShdw blurRad="44450" dist="27940" dir="5400000" algn="ctr">
            <a:srgbClr val="000000">
              <a:alpha val="32000"/>
            </a:srgbClr>
          </a:outerShdw>
        </a:effectLst>
        <a:scene3d xmlns:a="http://schemas.openxmlformats.org/drawingml/2006/main">
          <a:camera prst="orthographicFront">
            <a:rot lat="0" lon="0" rev="0"/>
          </a:camera>
          <a:lightRig rig="balanced" dir="t">
            <a:rot lat="0" lon="0" rev="8700000"/>
          </a:lightRig>
        </a:scene3d>
        <a:sp3d xmlns:a="http://schemas.openxmlformats.org/drawingml/2006/main">
          <a:bevelT w="190500" h="38100"/>
        </a:sp3d>
      </cdr:spPr>
      <cdr:txBody>
        <a:bodyPr xmlns:a="http://schemas.openxmlformats.org/drawingml/2006/main" wrap="non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600" b="1" dirty="0">
              <a:solidFill>
                <a:schemeClr val="bg1"/>
              </a:solidFill>
            </a:rPr>
            <a:t>CAGR Designers 3.6% </a:t>
          </a:r>
        </a:p>
        <a:p xmlns:a="http://schemas.openxmlformats.org/drawingml/2006/main">
          <a:pPr algn="ctr"/>
          <a:r>
            <a:rPr lang="en-US" sz="1600" b="1" dirty="0">
              <a:solidFill>
                <a:schemeClr val="bg1"/>
              </a:solidFill>
            </a:rPr>
            <a:t>CAGR Verifiers 10.4% </a:t>
          </a:r>
        </a:p>
      </cdr:txBody>
    </cdr:sp>
  </cdr:relSizeAnchor>
</c:userShapes>
</file>

<file path=ppt/drawings/drawing3.xml><?xml version="1.0" encoding="utf-8"?>
<c:userShapes xmlns:c="http://schemas.openxmlformats.org/drawingml/2006/chart">
  <cdr:relSizeAnchor xmlns:cdr="http://schemas.openxmlformats.org/drawingml/2006/chartDrawing">
    <cdr:from>
      <cdr:x>0.13178</cdr:x>
      <cdr:y>0.04507</cdr:y>
    </cdr:from>
    <cdr:to>
      <cdr:x>0.3944</cdr:x>
      <cdr:y>0.30394</cdr:y>
    </cdr:to>
    <cdr:sp macro="" textlink="">
      <cdr:nvSpPr>
        <cdr:cNvPr id="2" name="TextBox 1"/>
        <cdr:cNvSpPr txBox="1"/>
      </cdr:nvSpPr>
      <cdr:spPr>
        <a:xfrm xmlns:a="http://schemas.openxmlformats.org/drawingml/2006/main">
          <a:off x="1141095" y="180788"/>
          <a:ext cx="2274051" cy="1038412"/>
        </a:xfrm>
        <a:prstGeom xmlns:a="http://schemas.openxmlformats.org/drawingml/2006/main" prst="rect">
          <a:avLst/>
        </a:prstGeom>
        <a:solidFill xmlns:a="http://schemas.openxmlformats.org/drawingml/2006/main">
          <a:srgbClr val="002060"/>
        </a:solidFill>
        <a:ln xmlns:a="http://schemas.openxmlformats.org/drawingml/2006/main">
          <a:noFill/>
        </a:ln>
        <a:effectLst xmlns:a="http://schemas.openxmlformats.org/drawingml/2006/main">
          <a:outerShdw blurRad="44450" dist="27940" dir="5400000" algn="ctr">
            <a:srgbClr val="000000">
              <a:alpha val="32000"/>
            </a:srgbClr>
          </a:outerShdw>
        </a:effectLst>
        <a:scene3d xmlns:a="http://schemas.openxmlformats.org/drawingml/2006/main">
          <a:camera prst="orthographicFront">
            <a:rot lat="0" lon="0" rev="0"/>
          </a:camera>
          <a:lightRig rig="balanced" dir="t">
            <a:rot lat="0" lon="0" rev="8700000"/>
          </a:lightRig>
        </a:scene3d>
        <a:sp3d xmlns:a="http://schemas.openxmlformats.org/drawingml/2006/main">
          <a:bevelT w="190500" h="38100"/>
        </a:sp3d>
      </cdr:spPr>
      <cdr:txBody>
        <a:bodyPr xmlns:a="http://schemas.openxmlformats.org/drawingml/2006/main" wrap="non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600" b="1" dirty="0">
              <a:solidFill>
                <a:schemeClr val="bg1"/>
              </a:solidFill>
            </a:rPr>
            <a:t>2007: Average </a:t>
          </a:r>
          <a:r>
            <a:rPr lang="en-US" sz="1600" b="1" dirty="0" smtClean="0">
              <a:solidFill>
                <a:schemeClr val="bg1"/>
              </a:solidFill>
            </a:rPr>
            <a:t>46%</a:t>
          </a:r>
          <a:endParaRPr lang="en-US" sz="1600" b="1" dirty="0">
            <a:solidFill>
              <a:schemeClr val="bg1"/>
            </a:solidFill>
          </a:endParaRPr>
        </a:p>
        <a:p xmlns:a="http://schemas.openxmlformats.org/drawingml/2006/main">
          <a:pPr algn="ctr"/>
          <a:r>
            <a:rPr lang="en-US" sz="1600" b="1" dirty="0">
              <a:solidFill>
                <a:schemeClr val="bg1"/>
              </a:solidFill>
            </a:rPr>
            <a:t>2012: Average </a:t>
          </a:r>
          <a:r>
            <a:rPr lang="en-US" sz="1600" b="1" dirty="0" smtClean="0">
              <a:solidFill>
                <a:schemeClr val="bg1"/>
              </a:solidFill>
            </a:rPr>
            <a:t>56%</a:t>
          </a:r>
        </a:p>
        <a:p xmlns:a="http://schemas.openxmlformats.org/drawingml/2006/main">
          <a:pPr algn="ctr"/>
          <a:r>
            <a:rPr lang="en-US" sz="1600" b="1" dirty="0" smtClean="0">
              <a:solidFill>
                <a:schemeClr val="bg1"/>
              </a:solidFill>
            </a:rPr>
            <a:t>2014: Average </a:t>
          </a:r>
          <a:r>
            <a:rPr lang="en-US" sz="1600" b="1" baseline="0" dirty="0" smtClean="0">
              <a:solidFill>
                <a:schemeClr val="bg1"/>
              </a:solidFill>
            </a:rPr>
            <a:t>56%</a:t>
          </a:r>
        </a:p>
        <a:p xmlns:a="http://schemas.openxmlformats.org/drawingml/2006/main">
          <a:pPr algn="ctr"/>
          <a:r>
            <a:rPr lang="en-US" sz="1600" b="1" baseline="0" dirty="0" smtClean="0">
              <a:solidFill>
                <a:schemeClr val="bg1"/>
              </a:solidFill>
            </a:rPr>
            <a:t>2016: Average 55%</a:t>
          </a:r>
          <a:endParaRPr lang="en-US" sz="1600" b="1" dirty="0">
            <a:solidFill>
              <a:schemeClr val="bg1"/>
            </a:solidFill>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0.10445</cdr:x>
      <cdr:y>0</cdr:y>
    </cdr:from>
    <cdr:to>
      <cdr:x>0.34538</cdr:x>
      <cdr:y>0.21301</cdr:y>
    </cdr:to>
    <cdr:sp macro="" textlink="">
      <cdr:nvSpPr>
        <cdr:cNvPr id="2" name="TextBox 1"/>
        <cdr:cNvSpPr txBox="1"/>
      </cdr:nvSpPr>
      <cdr:spPr>
        <a:xfrm xmlns:a="http://schemas.openxmlformats.org/drawingml/2006/main">
          <a:off x="905478" y="0"/>
          <a:ext cx="2088595" cy="838200"/>
        </a:xfrm>
        <a:prstGeom xmlns:a="http://schemas.openxmlformats.org/drawingml/2006/main" prst="rect">
          <a:avLst/>
        </a:prstGeom>
        <a:solidFill xmlns:a="http://schemas.openxmlformats.org/drawingml/2006/main">
          <a:srgbClr val="002060"/>
        </a:solidFill>
        <a:ln xmlns:a="http://schemas.openxmlformats.org/drawingml/2006/main">
          <a:noFill/>
        </a:ln>
        <a:effectLst xmlns:a="http://schemas.openxmlformats.org/drawingml/2006/main">
          <a:outerShdw blurRad="44450" dist="27940" dir="5400000" algn="ctr">
            <a:srgbClr val="000000">
              <a:alpha val="32000"/>
            </a:srgbClr>
          </a:outerShdw>
        </a:effectLst>
        <a:scene3d xmlns:a="http://schemas.openxmlformats.org/drawingml/2006/main">
          <a:camera prst="orthographicFront">
            <a:rot lat="0" lon="0" rev="0"/>
          </a:camera>
          <a:lightRig rig="balanced" dir="t">
            <a:rot lat="0" lon="0" rev="8700000"/>
          </a:lightRig>
        </a:scene3d>
        <a:sp3d xmlns:a="http://schemas.openxmlformats.org/drawingml/2006/main">
          <a:bevelT w="190500" h="38100"/>
        </a:sp3d>
      </cdr:spPr>
      <cdr:txBody>
        <a:bodyPr xmlns:a="http://schemas.openxmlformats.org/drawingml/2006/main" wrap="non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600" b="1" dirty="0">
              <a:solidFill>
                <a:schemeClr val="bg1"/>
              </a:solidFill>
            </a:rPr>
            <a:t>2012: Average </a:t>
          </a:r>
          <a:r>
            <a:rPr lang="en-US" sz="1600" b="1" dirty="0" smtClean="0">
              <a:solidFill>
                <a:schemeClr val="bg1"/>
              </a:solidFill>
            </a:rPr>
            <a:t>43%</a:t>
          </a:r>
        </a:p>
        <a:p xmlns:a="http://schemas.openxmlformats.org/drawingml/2006/main">
          <a:pPr algn="ctr"/>
          <a:r>
            <a:rPr lang="en-US" sz="1600" b="1" dirty="0" smtClean="0">
              <a:solidFill>
                <a:schemeClr val="bg1"/>
              </a:solidFill>
            </a:rPr>
            <a:t>2014: Average </a:t>
          </a:r>
          <a:r>
            <a:rPr lang="en-US" sz="1600" b="1" baseline="0" dirty="0" smtClean="0">
              <a:solidFill>
                <a:schemeClr val="bg1"/>
              </a:solidFill>
            </a:rPr>
            <a:t>46%</a:t>
          </a:r>
        </a:p>
        <a:p xmlns:a="http://schemas.openxmlformats.org/drawingml/2006/main">
          <a:pPr algn="ctr"/>
          <a:r>
            <a:rPr lang="en-US" sz="1600" b="1" baseline="0" dirty="0" smtClean="0">
              <a:solidFill>
                <a:schemeClr val="bg1"/>
              </a:solidFill>
            </a:rPr>
            <a:t>2016: Average 48%</a:t>
          </a:r>
          <a:endParaRPr lang="en-US" sz="1600" b="1" dirty="0">
            <a:solidFill>
              <a:schemeClr val="bg1"/>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0.55654</cdr:x>
      <cdr:y>0.03744</cdr:y>
    </cdr:from>
    <cdr:to>
      <cdr:x>0.87777</cdr:x>
      <cdr:y>0.31579</cdr:y>
    </cdr:to>
    <cdr:sp macro="" textlink="">
      <cdr:nvSpPr>
        <cdr:cNvPr id="2" name="TextBox 1"/>
        <cdr:cNvSpPr txBox="1"/>
      </cdr:nvSpPr>
      <cdr:spPr>
        <a:xfrm xmlns:a="http://schemas.openxmlformats.org/drawingml/2006/main">
          <a:off x="4827162" y="135513"/>
          <a:ext cx="2786200" cy="1007485"/>
        </a:xfrm>
        <a:prstGeom xmlns:a="http://schemas.openxmlformats.org/drawingml/2006/main" prst="rect">
          <a:avLst/>
        </a:prstGeom>
        <a:solidFill xmlns:a="http://schemas.openxmlformats.org/drawingml/2006/main">
          <a:srgbClr val="002060"/>
        </a:solidFill>
        <a:ln xmlns:a="http://schemas.openxmlformats.org/drawingml/2006/main">
          <a:noFill/>
        </a:ln>
        <a:effectLst xmlns:a="http://schemas.openxmlformats.org/drawingml/2006/main">
          <a:outerShdw blurRad="44450" dist="27940" dir="5400000" algn="ctr">
            <a:srgbClr val="000000">
              <a:alpha val="32000"/>
            </a:srgbClr>
          </a:outerShdw>
        </a:effectLst>
        <a:scene3d xmlns:a="http://schemas.openxmlformats.org/drawingml/2006/main">
          <a:camera prst="orthographicFront">
            <a:rot lat="0" lon="0" rev="0"/>
          </a:camera>
          <a:lightRig rig="balanced" dir="t">
            <a:rot lat="0" lon="0" rev="8700000"/>
          </a:lightRig>
        </a:scene3d>
        <a:sp3d xmlns:a="http://schemas.openxmlformats.org/drawingml/2006/main">
          <a:bevelT w="190500" h="38100"/>
        </a:sp3d>
      </cdr:spPr>
      <cdr:txBody>
        <a:bodyPr xmlns:a="http://schemas.openxmlformats.org/drawingml/2006/main" wrap="non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600" b="1" dirty="0">
              <a:solidFill>
                <a:schemeClr val="bg1"/>
              </a:solidFill>
            </a:rPr>
            <a:t>2007: 68%</a:t>
          </a:r>
          <a:r>
            <a:rPr lang="en-US" sz="1600" b="1" baseline="0" dirty="0">
              <a:solidFill>
                <a:schemeClr val="bg1"/>
              </a:solidFill>
            </a:rPr>
            <a:t> behind schedule</a:t>
          </a:r>
        </a:p>
        <a:p xmlns:a="http://schemas.openxmlformats.org/drawingml/2006/main">
          <a:pPr algn="ctr"/>
          <a:r>
            <a:rPr lang="en-US" sz="1600" b="1" baseline="0" dirty="0">
              <a:solidFill>
                <a:schemeClr val="bg1"/>
              </a:solidFill>
            </a:rPr>
            <a:t>2012: 67% behind schedule</a:t>
          </a:r>
        </a:p>
        <a:p xmlns:a="http://schemas.openxmlformats.org/drawingml/2006/main">
          <a:pPr algn="ctr"/>
          <a:r>
            <a:rPr lang="en-US" sz="1600" b="1" baseline="0" dirty="0">
              <a:solidFill>
                <a:schemeClr val="bg1"/>
              </a:solidFill>
            </a:rPr>
            <a:t>2014: 61% behind schedule</a:t>
          </a:r>
        </a:p>
        <a:p xmlns:a="http://schemas.openxmlformats.org/drawingml/2006/main">
          <a:pPr algn="ctr"/>
          <a:r>
            <a:rPr lang="en-US" sz="1600" b="1" baseline="0" dirty="0">
              <a:solidFill>
                <a:schemeClr val="bg1"/>
              </a:solidFill>
            </a:rPr>
            <a:t>2016: 69% behind schedule</a:t>
          </a:r>
        </a:p>
      </cdr:txBody>
    </cdr:sp>
  </cdr:relSizeAnchor>
</c:userShapes>
</file>

<file path=ppt/drawings/drawing6.xml><?xml version="1.0" encoding="utf-8"?>
<c:userShapes xmlns:c="http://schemas.openxmlformats.org/drawingml/2006/chart">
  <cdr:relSizeAnchor xmlns:cdr="http://schemas.openxmlformats.org/drawingml/2006/chartDrawing">
    <cdr:from>
      <cdr:x>0.50776</cdr:x>
      <cdr:y>0.0421</cdr:y>
    </cdr:from>
    <cdr:to>
      <cdr:x>0.81698</cdr:x>
      <cdr:y>0.26212</cdr:y>
    </cdr:to>
    <cdr:sp macro="" textlink="">
      <cdr:nvSpPr>
        <cdr:cNvPr id="2" name="TextBox 1"/>
        <cdr:cNvSpPr txBox="1"/>
      </cdr:nvSpPr>
      <cdr:spPr>
        <a:xfrm xmlns:a="http://schemas.openxmlformats.org/drawingml/2006/main">
          <a:off x="4394228" y="152399"/>
          <a:ext cx="2676044" cy="796344"/>
        </a:xfrm>
        <a:prstGeom xmlns:a="http://schemas.openxmlformats.org/drawingml/2006/main" prst="rect">
          <a:avLst/>
        </a:prstGeom>
        <a:solidFill xmlns:a="http://schemas.openxmlformats.org/drawingml/2006/main">
          <a:srgbClr val="002060"/>
        </a:solidFill>
        <a:ln xmlns:a="http://schemas.openxmlformats.org/drawingml/2006/main">
          <a:noFill/>
        </a:ln>
        <a:effectLst xmlns:a="http://schemas.openxmlformats.org/drawingml/2006/main">
          <a:outerShdw blurRad="44450" dist="27940" dir="5400000" algn="ctr">
            <a:srgbClr val="000000">
              <a:alpha val="32000"/>
            </a:srgbClr>
          </a:outerShdw>
        </a:effectLst>
        <a:scene3d xmlns:a="http://schemas.openxmlformats.org/drawingml/2006/main">
          <a:camera prst="orthographicFront">
            <a:rot lat="0" lon="0" rev="0"/>
          </a:camera>
          <a:lightRig rig="balanced" dir="t">
            <a:rot lat="0" lon="0" rev="8700000"/>
          </a:lightRig>
        </a:scene3d>
        <a:sp3d xmlns:a="http://schemas.openxmlformats.org/drawingml/2006/main">
          <a:bevelT w="190500" h="38100"/>
        </a:sp3d>
      </cdr:spPr>
      <cdr:txBody>
        <a:bodyPr xmlns:a="http://schemas.openxmlformats.org/drawingml/2006/main" wrap="non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600" b="1" baseline="0" dirty="0">
              <a:solidFill>
                <a:schemeClr val="bg1"/>
              </a:solidFill>
            </a:rPr>
            <a:t>2012: 67% behind schedule</a:t>
          </a:r>
        </a:p>
        <a:p xmlns:a="http://schemas.openxmlformats.org/drawingml/2006/main">
          <a:pPr algn="ctr"/>
          <a:r>
            <a:rPr lang="en-US" sz="1600" b="1" baseline="0" dirty="0">
              <a:solidFill>
                <a:schemeClr val="bg1"/>
              </a:solidFill>
            </a:rPr>
            <a:t>2014: 59% behind schedule</a:t>
          </a:r>
        </a:p>
        <a:p xmlns:a="http://schemas.openxmlformats.org/drawingml/2006/main">
          <a:pPr algn="ctr"/>
          <a:r>
            <a:rPr lang="en-US" sz="1600" b="1" baseline="0" dirty="0">
              <a:solidFill>
                <a:schemeClr val="bg1"/>
              </a:solidFill>
            </a:rPr>
            <a:t>2016: 65% behind schedule</a:t>
          </a:r>
        </a:p>
      </cdr:txBody>
    </cdr:sp>
  </cdr:relSizeAnchor>
</c:userShapes>
</file>

<file path=ppt/drawings/drawing7.xml><?xml version="1.0" encoding="utf-8"?>
<c:userShapes xmlns:c="http://schemas.openxmlformats.org/drawingml/2006/chart">
  <cdr:relSizeAnchor xmlns:cdr="http://schemas.openxmlformats.org/drawingml/2006/chartDrawing">
    <cdr:from>
      <cdr:x>0.57</cdr:x>
      <cdr:y>0.05709</cdr:y>
    </cdr:from>
    <cdr:to>
      <cdr:x>0.95684</cdr:x>
      <cdr:y>0.30983</cdr:y>
    </cdr:to>
    <cdr:sp macro="" textlink="">
      <cdr:nvSpPr>
        <cdr:cNvPr id="2" name="TextBox 1"/>
        <cdr:cNvSpPr txBox="1"/>
      </cdr:nvSpPr>
      <cdr:spPr>
        <a:xfrm xmlns:a="http://schemas.openxmlformats.org/drawingml/2006/main">
          <a:off x="4943908" y="224652"/>
          <a:ext cx="3355254" cy="994547"/>
        </a:xfrm>
        <a:prstGeom xmlns:a="http://schemas.openxmlformats.org/drawingml/2006/main" prst="rect">
          <a:avLst/>
        </a:prstGeom>
        <a:solidFill xmlns:a="http://schemas.openxmlformats.org/drawingml/2006/main">
          <a:srgbClr val="002060"/>
        </a:solidFill>
        <a:ln xmlns:a="http://schemas.openxmlformats.org/drawingml/2006/main">
          <a:noFill/>
        </a:ln>
        <a:effectLst xmlns:a="http://schemas.openxmlformats.org/drawingml/2006/main">
          <a:outerShdw blurRad="44450" dist="27940" dir="5400000" algn="ctr">
            <a:srgbClr val="000000">
              <a:alpha val="32000"/>
            </a:srgbClr>
          </a:outerShdw>
        </a:effectLst>
        <a:scene3d xmlns:a="http://schemas.openxmlformats.org/drawingml/2006/main">
          <a:camera prst="orthographicFront">
            <a:rot lat="0" lon="0" rev="0"/>
          </a:camera>
          <a:lightRig rig="balanced" dir="t">
            <a:rot lat="0" lon="0" rev="8700000"/>
          </a:lightRig>
        </a:scene3d>
        <a:sp3d xmlns:a="http://schemas.openxmlformats.org/drawingml/2006/main">
          <a:bevelT w="190500" h="38100"/>
        </a:sp3d>
      </cdr:spPr>
      <cdr:txBody>
        <a:bodyPr xmlns:a="http://schemas.openxmlformats.org/drawingml/2006/main" vertOverflow="clip" wrap="none" rtlCol="0" anchor="ctr"/>
        <a:lstStyle xmlns:a="http://schemas.openxmlformats.org/drawingml/2006/main"/>
        <a:p xmlns:a="http://schemas.openxmlformats.org/drawingml/2006/main">
          <a:r>
            <a:rPr lang="en-US" sz="1800" b="1" dirty="0">
              <a:solidFill>
                <a:schemeClr val="bg1"/>
              </a:solidFill>
            </a:rPr>
            <a:t>78% of FPGA design</a:t>
          </a:r>
          <a:r>
            <a:rPr lang="en-US" sz="1800" b="1" baseline="0" dirty="0">
              <a:solidFill>
                <a:schemeClr val="bg1"/>
              </a:solidFill>
            </a:rPr>
            <a:t> projects</a:t>
          </a:r>
          <a:r>
            <a:rPr lang="en-US" sz="1800" b="1" dirty="0">
              <a:solidFill>
                <a:schemeClr val="bg1"/>
              </a:solidFill>
            </a:rPr>
            <a:t> </a:t>
          </a:r>
          <a:br>
            <a:rPr lang="en-US" sz="1800" b="1" dirty="0">
              <a:solidFill>
                <a:schemeClr val="bg1"/>
              </a:solidFill>
            </a:rPr>
          </a:br>
          <a:r>
            <a:rPr lang="en-US" sz="1800" b="1" dirty="0">
              <a:solidFill>
                <a:schemeClr val="bg1"/>
              </a:solidFill>
            </a:rPr>
            <a:t>have</a:t>
          </a:r>
          <a:r>
            <a:rPr lang="en-US" sz="1800" b="1" baseline="0" dirty="0">
              <a:solidFill>
                <a:schemeClr val="bg1"/>
              </a:solidFill>
            </a:rPr>
            <a:t> non-trivial bugs that </a:t>
          </a:r>
          <a:br>
            <a:rPr lang="en-US" sz="1800" b="1" baseline="0" dirty="0">
              <a:solidFill>
                <a:schemeClr val="bg1"/>
              </a:solidFill>
            </a:rPr>
          </a:br>
          <a:r>
            <a:rPr lang="en-US" sz="1800" b="1" baseline="0" dirty="0">
              <a:solidFill>
                <a:schemeClr val="bg1"/>
              </a:solidFill>
            </a:rPr>
            <a:t>escape into productions</a:t>
          </a:r>
          <a:endParaRPr lang="en-US" sz="1800" b="1" dirty="0">
            <a:solidFill>
              <a:schemeClr val="bg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0.35936</cdr:x>
      <cdr:y>0.01852</cdr:y>
    </cdr:from>
    <cdr:to>
      <cdr:x>0.35936</cdr:x>
      <cdr:y>0.83333</cdr:y>
    </cdr:to>
    <cdr:cxnSp macro="">
      <cdr:nvCxnSpPr>
        <cdr:cNvPr id="3" name="Straight Connector 2"/>
        <cdr:cNvCxnSpPr/>
      </cdr:nvCxnSpPr>
      <cdr:spPr bwMode="auto">
        <a:xfrm xmlns:a="http://schemas.openxmlformats.org/drawingml/2006/main" flipV="1">
          <a:off x="3115278" y="76201"/>
          <a:ext cx="0" cy="3352800"/>
        </a:xfrm>
        <a:prstGeom xmlns:a="http://schemas.openxmlformats.org/drawingml/2006/main" prst="line">
          <a:avLst/>
        </a:prstGeom>
        <a:solidFill xmlns:a="http://schemas.openxmlformats.org/drawingml/2006/main">
          <a:schemeClr val="accent1"/>
        </a:solidFill>
        <a:ln xmlns:a="http://schemas.openxmlformats.org/drawingml/2006/main" w="9525" cap="flat" cmpd="sng" algn="ctr">
          <a:solidFill>
            <a:schemeClr val="tx1"/>
          </a:solidFill>
          <a:prstDash val="dash"/>
          <a:round/>
          <a:headEnd type="none" w="med" len="med"/>
          <a:tailEnd type="none" w="med" len="med"/>
        </a:ln>
        <a:effectLst xmlns:a="http://schemas.openxmlformats.org/drawingml/2006/main"/>
      </cdr:spPr>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ヒラギノ角ゴ Pro W3" pitchFamily="1" charset="-128"/>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ea typeface="ヒラギノ角ゴ Pro W3" pitchFamily="1" charset="-128"/>
              </a:defRPr>
            </a:lvl1pPr>
          </a:lstStyle>
          <a:p>
            <a:pPr>
              <a:defRPr/>
            </a:pPr>
            <a:fld id="{34CA4D8E-71EF-42E1-8815-0F38B58A705E}" type="datetimeFigureOut">
              <a:rPr lang="en-US"/>
              <a:pPr>
                <a:defRPr/>
              </a:pPr>
              <a:t>16/10/16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ヒラギノ角ゴ Pro W3" pitchFamily="1" charset="-128"/>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ea typeface="ヒラギノ角ゴ Pro W3" pitchFamily="1" charset="-128"/>
              </a:defRPr>
            </a:lvl1pPr>
          </a:lstStyle>
          <a:p>
            <a:pPr>
              <a:defRPr/>
            </a:pPr>
            <a:fld id="{2619DAA9-5D74-4652-827A-95835E1C9C96}" type="slidenum">
              <a:rPr lang="en-US"/>
              <a:pPr>
                <a:defRPr/>
              </a:pPr>
              <a:t>‹#›</a:t>
            </a:fld>
            <a:endParaRPr lang="en-US" dirty="0"/>
          </a:p>
        </p:txBody>
      </p:sp>
    </p:spTree>
    <p:extLst>
      <p:ext uri="{BB962C8B-B14F-4D97-AF65-F5344CB8AC3E}">
        <p14:creationId xmlns:p14="http://schemas.microsoft.com/office/powerpoint/2010/main" val="1322321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ヒラギノ角ゴ Pro W3" pitchFamily="1" charset="-128"/>
              </a:defRPr>
            </a:lvl1pPr>
          </a:lstStyle>
          <a:p>
            <a:pPr>
              <a:defRPr/>
            </a:pPr>
            <a:endParaRPr lang="en-US" dirty="0"/>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ヒラギノ角ゴ Pro W3" pitchFamily="1" charset="-128"/>
              </a:defRPr>
            </a:lvl1pPr>
          </a:lstStyle>
          <a:p>
            <a:pPr>
              <a:defRPr/>
            </a:pPr>
            <a:endParaRPr lang="en-US" dirty="0"/>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ヒラギノ角ゴ Pro W3" pitchFamily="1" charset="-128"/>
              </a:defRPr>
            </a:lvl1pPr>
          </a:lstStyle>
          <a:p>
            <a:pPr>
              <a:defRPr/>
            </a:pPr>
            <a:endParaRPr lang="en-US" dirty="0"/>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ヒラギノ角ゴ Pro W3" pitchFamily="1" charset="-128"/>
              </a:defRPr>
            </a:lvl1pPr>
          </a:lstStyle>
          <a:p>
            <a:pPr>
              <a:defRPr/>
            </a:pPr>
            <a:fld id="{98569FDF-BDC4-4E82-AA41-EC853C883FD9}" type="slidenum">
              <a:rPr lang="en-US"/>
              <a:pPr>
                <a:defRPr/>
              </a:pPr>
              <a:t>‹#›</a:t>
            </a:fld>
            <a:endParaRPr lang="en-US" dirty="0"/>
          </a:p>
        </p:txBody>
      </p:sp>
    </p:spTree>
    <p:extLst>
      <p:ext uri="{BB962C8B-B14F-4D97-AF65-F5344CB8AC3E}">
        <p14:creationId xmlns:p14="http://schemas.microsoft.com/office/powerpoint/2010/main" val="17233862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Good morning, my name is Harry Foster, and I’m Mentor Graphics Chief Scientist of Verification. Welcome this web seminar. I am excited to share with you one of my research passions, and that is industry trends in functional verification. In today seminar I will present the findings from our recent 2016 Wilson Research Group Functional Verification Study.</a:t>
            </a:r>
          </a:p>
          <a:p>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1</a:t>
            </a:fld>
            <a:endParaRPr lang="en-US" dirty="0"/>
          </a:p>
        </p:txBody>
      </p:sp>
    </p:spTree>
    <p:extLst>
      <p:ext uri="{BB962C8B-B14F-4D97-AF65-F5344CB8AC3E}">
        <p14:creationId xmlns:p14="http://schemas.microsoft.com/office/powerpoint/2010/main" val="3642211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In 2004, Collett found that 52 percent of designs included one or more embedded processors. Our 2016 study found that the number of designs with embedded processors had increased to 72 percent. Furthermore, 49 percent of all designs today contain two or more embedded processors, while 16 percent of today’s designs include eight or more embedded processors. SoC class designs add a new layer of verification complexity to the verification process that did not exist with traditional non-SoC class designs due to hardware and software interactions, new coherency architectures, and the emergence of complex network-on-a-chip and advanced interconnect.</a:t>
            </a:r>
          </a:p>
          <a:p>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10</a:t>
            </a:fld>
            <a:endParaRPr lang="en-US" dirty="0"/>
          </a:p>
        </p:txBody>
      </p:sp>
    </p:spTree>
    <p:extLst>
      <p:ext uri="{BB962C8B-B14F-4D97-AF65-F5344CB8AC3E}">
        <p14:creationId xmlns:p14="http://schemas.microsoft.com/office/powerpoint/2010/main" val="2625200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Like ASIC/IC designs, FPGAs are becoming more complex.  For example, 59% of all FPGAs today contain one or more embedded processors. 32% of all FPGA designs contain two or more embedded processors.  Adding embedded processors to FPGA designs increases the verification complexity and introduces new verification challenges that did not exist years ago.</a:t>
            </a:r>
          </a:p>
          <a:p>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11</a:t>
            </a:fld>
            <a:endParaRPr lang="en-US" dirty="0"/>
          </a:p>
        </p:txBody>
      </p:sp>
    </p:spTree>
    <p:extLst>
      <p:ext uri="{BB962C8B-B14F-4D97-AF65-F5344CB8AC3E}">
        <p14:creationId xmlns:p14="http://schemas.microsoft.com/office/powerpoint/2010/main" val="1675164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This slide shows the number of DSP cores integrated into their designs by various ASIC-IC design projects.  We did not see a statistically significant change in this year’s study.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p>
          <a:p>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12</a:t>
            </a:fld>
            <a:endParaRPr lang="en-US" dirty="0"/>
          </a:p>
        </p:txBody>
      </p:sp>
    </p:spTree>
    <p:extLst>
      <p:ext uri="{BB962C8B-B14F-4D97-AF65-F5344CB8AC3E}">
        <p14:creationId xmlns:p14="http://schemas.microsoft.com/office/powerpoint/2010/main" val="1047257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Similarly, here is the number of DSP cores integrated into their designs by various FPGA design projects.  </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13</a:t>
            </a:fld>
            <a:endParaRPr lang="en-US" dirty="0"/>
          </a:p>
        </p:txBody>
      </p:sp>
    </p:spTree>
    <p:extLst>
      <p:ext uri="{BB962C8B-B14F-4D97-AF65-F5344CB8AC3E}">
        <p14:creationId xmlns:p14="http://schemas.microsoft.com/office/powerpoint/2010/main" val="1616801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Let’s look at a few other attributes that is driving verification complexity.</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14</a:t>
            </a:fld>
            <a:endParaRPr lang="en-US" dirty="0"/>
          </a:p>
        </p:txBody>
      </p:sp>
    </p:spTree>
    <p:extLst>
      <p:ext uri="{BB962C8B-B14F-4D97-AF65-F5344CB8AC3E}">
        <p14:creationId xmlns:p14="http://schemas.microsoft.com/office/powerpoint/2010/main" val="3145679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One of the main contributing factors to rising verification complexity is due to the emergence of new layers of verification requirements that did not exist years ago.</a:t>
            </a:r>
          </a:p>
          <a:p>
            <a:endParaRPr lang="en-US" smtClean="0"/>
          </a:p>
          <a:p>
            <a:r>
              <a:rPr lang="en-US" smtClean="0"/>
              <a:t>Beyond the traditional functional domain, we have added clock domains, power domain, security domains, and software.</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15</a:t>
            </a:fld>
            <a:endParaRPr lang="en-US" dirty="0"/>
          </a:p>
        </p:txBody>
      </p:sp>
    </p:spTree>
    <p:extLst>
      <p:ext uri="{BB962C8B-B14F-4D97-AF65-F5344CB8AC3E}">
        <p14:creationId xmlns:p14="http://schemas.microsoft.com/office/powerpoint/2010/main" val="3558778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One thing new that we studied this year was to try and get a sense of the percentage of design projects that are implementing security features into their designs. Again, this represents a new layer of verification that is required that did not exist years ago.  Here, we found that 58% of ASIC/IC projects are implementing some type of security feature into their designs, while 46% of FPGA projects are also implementing security features.</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16</a:t>
            </a:fld>
            <a:endParaRPr lang="en-US" dirty="0"/>
          </a:p>
        </p:txBody>
      </p:sp>
    </p:spTree>
    <p:extLst>
      <p:ext uri="{BB962C8B-B14F-4D97-AF65-F5344CB8AC3E}">
        <p14:creationId xmlns:p14="http://schemas.microsoft.com/office/powerpoint/2010/main" val="1183287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Concerning projects that are working under some type of safety critical standard design practice, such as DO-254, ISO26262, IEC60601, IEC61508, etc., we found that 46% ASIC/IC and 44% FPGA projects would be classified as safety critical designs.  I actually am skeptical of these numbers, and think they are too high.  As I said, this is the first time we asked this question, and I am usually hesitant in sharing the findings from new questions since there could be sampling errors, problems with the wording of a questions, or other issues that need to be worked out. However, I decided to go ahead and share this with you.  We will have a clearer understanding of these results when we conduct our next study.</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17</a:t>
            </a:fld>
            <a:endParaRPr lang="en-US" dirty="0"/>
          </a:p>
        </p:txBody>
      </p:sp>
    </p:spTree>
    <p:extLst>
      <p:ext uri="{BB962C8B-B14F-4D97-AF65-F5344CB8AC3E}">
        <p14:creationId xmlns:p14="http://schemas.microsoft.com/office/powerpoint/2010/main" val="1183287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So, what's the verification impact with all this rising design complexity? Let’s look at a few industry trends related to verification effort.</a:t>
            </a:r>
          </a:p>
          <a:p>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18</a:t>
            </a:fld>
            <a:endParaRPr lang="en-US" dirty="0"/>
          </a:p>
        </p:txBody>
      </p:sp>
    </p:spTree>
    <p:extLst>
      <p:ext uri="{BB962C8B-B14F-4D97-AF65-F5344CB8AC3E}">
        <p14:creationId xmlns:p14="http://schemas.microsoft.com/office/powerpoint/2010/main" val="724153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let's look at the mean peak number of engineers working on an ASIC/IC project.  You can see that today the mean peak average number of verification engineers is greater than the peak number of design engineers. In other words, there are now more verification engineers working on a project than designers.</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19</a:t>
            </a:fld>
            <a:endParaRPr lang="en-US" dirty="0"/>
          </a:p>
        </p:txBody>
      </p:sp>
    </p:spTree>
    <p:extLst>
      <p:ext uri="{BB962C8B-B14F-4D97-AF65-F5344CB8AC3E}">
        <p14:creationId xmlns:p14="http://schemas.microsoft.com/office/powerpoint/2010/main" val="753202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before I get started, I want to share with you some exciting news related to another one of my passions, and that is the Verification Academy.  Here you can see that as of May we have over 37000 members signed up for the Verification Academy. If you were to calculate the CAGR (</a:t>
            </a:r>
            <a:r>
              <a:rPr lang="en-US" dirty="0" smtClean="0"/>
              <a:t>Compound Annual Growth Rate</a:t>
            </a:r>
            <a:r>
              <a:rPr lang="en-US" dirty="0" smtClean="0"/>
              <a:t>) over the 7 year period between 2009 and 2016, you would find that the Verification Academy is growing at a CAGR of 56.1 Percent.</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2</a:t>
            </a:fld>
            <a:endParaRPr lang="en-US" dirty="0"/>
          </a:p>
        </p:txBody>
      </p:sp>
    </p:spTree>
    <p:extLst>
      <p:ext uri="{BB962C8B-B14F-4D97-AF65-F5344CB8AC3E}">
        <p14:creationId xmlns:p14="http://schemas.microsoft.com/office/powerpoint/2010/main" val="4081619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just another way of viewer the data on the previous slide, it illustrates the demand for ASIC/IC verification engineers is greater (on average) compared to design engineers. Although, you can see that this trend is starting to slow down between 2014 and 2016</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20</a:t>
            </a:fld>
            <a:endParaRPr lang="en-US" dirty="0"/>
          </a:p>
        </p:txBody>
      </p:sp>
    </p:spTree>
    <p:extLst>
      <p:ext uri="{BB962C8B-B14F-4D97-AF65-F5344CB8AC3E}">
        <p14:creationId xmlns:p14="http://schemas.microsoft.com/office/powerpoint/2010/main" val="2993713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Obviously, the actual peak number of engineers involved on as ASIC/IC project can vary significantly depending on the size of the design, as illustrated in this slide.  None the less, the previous slides are useful for understanding the overall industry trends.</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21</a:t>
            </a:fld>
            <a:endParaRPr lang="en-US" dirty="0"/>
          </a:p>
        </p:txBody>
      </p:sp>
    </p:spTree>
    <p:extLst>
      <p:ext uri="{BB962C8B-B14F-4D97-AF65-F5344CB8AC3E}">
        <p14:creationId xmlns:p14="http://schemas.microsoft.com/office/powerpoint/2010/main" val="2993713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Ok, here we are looking at the mean peak number of FPGA verification and design engineers working on a project.  We did not see a statistically significant change between 2014 and 2016.  However, we did see a big change between 2012 and 2014. We are pretty close to a one-to-one ratio in terms of FPGA verification and design engineers.</a:t>
            </a:r>
            <a:endParaRPr lang="en-US" baseline="0" dirty="0" smtClean="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22</a:t>
            </a:fld>
            <a:endParaRPr lang="en-US" dirty="0"/>
          </a:p>
        </p:txBody>
      </p:sp>
    </p:spTree>
    <p:extLst>
      <p:ext uri="{BB962C8B-B14F-4D97-AF65-F5344CB8AC3E}">
        <p14:creationId xmlns:p14="http://schemas.microsoft.com/office/powerpoint/2010/main" val="2993713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Now, ASIC/IC verification engineers are not the only ones involved in the verification process.  ASIC/IC design engineers spend a significant amount of their time in verification too.  In fact, in 2007, designers spend a little more of their time in design, while in 2012 designers a little more of their time in verification. And since 2012, the industry has reverted back to designers spending a little more of their time in design. None the less, design engineers spend a significant amount of their time in verification activities, such as debugging, sandbox and block level verification, and other verification task.</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23</a:t>
            </a:fld>
            <a:endParaRPr lang="en-US" dirty="0"/>
          </a:p>
        </p:txBody>
      </p:sp>
    </p:spTree>
    <p:extLst>
      <p:ext uri="{BB962C8B-B14F-4D97-AF65-F5344CB8AC3E}">
        <p14:creationId xmlns:p14="http://schemas.microsoft.com/office/powerpoint/2010/main" val="982655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where FPGA design engineers spend their time related to actual design and verification task.  Not a significant change between 2014 and 2016.</a:t>
            </a:r>
          </a:p>
          <a:p>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24</a:t>
            </a:fld>
            <a:endParaRPr lang="en-US" dirty="0"/>
          </a:p>
        </p:txBody>
      </p:sp>
    </p:spTree>
    <p:extLst>
      <p:ext uri="{BB962C8B-B14F-4D97-AF65-F5344CB8AC3E}">
        <p14:creationId xmlns:p14="http://schemas.microsoft.com/office/powerpoint/2010/main" val="982655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Now let’s look at where ASIC/IC verification engineers spend their time.  This slide looks at a few common task, such as test planning, testbench development, creating test (and running simulations), and debugging.  You can see that debugging consumes most of their time. If you think about it, when a project has optimized all the other verification task within their flow, you would expect that they spend most of their time in debugging.  However, from a management perspective, debugging is insidious since it is unpredictable and the effort can very significantly when identifying and triaging multiple bugs. This makes future project scheduling and planning difficult and inaccurate.  Hence, anything that can be done to reduce debugging effort is a big win for a project.</a:t>
            </a:r>
          </a:p>
          <a:p>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25</a:t>
            </a:fld>
            <a:endParaRPr lang="en-US" dirty="0"/>
          </a:p>
        </p:txBody>
      </p:sp>
    </p:spTree>
    <p:extLst>
      <p:ext uri="{BB962C8B-B14F-4D97-AF65-F5344CB8AC3E}">
        <p14:creationId xmlns:p14="http://schemas.microsoft.com/office/powerpoint/2010/main" val="9561778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Now let’s look at where FPGA verification engineers spend their time, and you can see that it is similar to ASIC/IC verification engineers. That is, debugging occupies the biggest portion of the FPGA verification engineers time.</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26</a:t>
            </a:fld>
            <a:endParaRPr lang="en-US" dirty="0"/>
          </a:p>
        </p:txBody>
      </p:sp>
    </p:spTree>
    <p:extLst>
      <p:ext uri="{BB962C8B-B14F-4D97-AF65-F5344CB8AC3E}">
        <p14:creationId xmlns:p14="http://schemas.microsoft.com/office/powerpoint/2010/main" val="1604245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Ok, now that we have looked at some trends related to rising complexity and effort in terms of resource demands, let’s look at a few trends related to the impact of both complexity and effort.</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27</a:t>
            </a:fld>
            <a:endParaRPr lang="en-US" dirty="0"/>
          </a:p>
        </p:txBody>
      </p:sp>
    </p:spTree>
    <p:extLst>
      <p:ext uri="{BB962C8B-B14F-4D97-AF65-F5344CB8AC3E}">
        <p14:creationId xmlns:p14="http://schemas.microsoft.com/office/powerpoint/2010/main" val="31164900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first thing let’s look at is the percentage of ASIC/IC project time spent in verification, and as you can see it is all over the map.  If you were to calculate the average on the curve, you would find that about 55% percent of an ASIC/IC project’s time is spent in verification.  This has been fairly consistent for the past 3 studies. And keep in mind that Moore’s Law has continued during this period—that is designs continued to increase in size and complexity.</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28</a:t>
            </a:fld>
            <a:endParaRPr lang="en-US" dirty="0"/>
          </a:p>
        </p:txBody>
      </p:sp>
    </p:spTree>
    <p:extLst>
      <p:ext uri="{BB962C8B-B14F-4D97-AF65-F5344CB8AC3E}">
        <p14:creationId xmlns:p14="http://schemas.microsoft.com/office/powerpoint/2010/main" val="984480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Now for FPGA projects, we see that the average percentage of project time spent in verification has risen from the last three studies. The average is still less than the time that an ASIC/IC project spends in verification</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29</a:t>
            </a:fld>
            <a:endParaRPr lang="en-US" dirty="0"/>
          </a:p>
        </p:txBody>
      </p:sp>
    </p:spTree>
    <p:extLst>
      <p:ext uri="{BB962C8B-B14F-4D97-AF65-F5344CB8AC3E}">
        <p14:creationId xmlns:p14="http://schemas.microsoft.com/office/powerpoint/2010/main" val="1977416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Our goal is to be the most comprehensive resource available today in advanced functional verification. And we deliever this content in three forms.</a:t>
            </a:r>
          </a:p>
          <a:p>
            <a:r>
              <a:rPr lang="en-US" smtClean="0"/>
              <a:t>A set of online video courses,Verification Cookbooks, Discussion forums, and a verification patterns library.  </a:t>
            </a:r>
          </a:p>
          <a:p>
            <a:endParaRPr lang="en-US" smtClean="0"/>
          </a:p>
          <a:p>
            <a:r>
              <a:rPr lang="en-US" smtClean="0"/>
              <a:t>-Today, we have 27 online courses, consisting of over 120 video sessions that you can view at your convinience.</a:t>
            </a:r>
          </a:p>
          <a:p>
            <a:r>
              <a:rPr lang="en-US" smtClean="0"/>
              <a:t>-Our UVM cookbook consist 600 pages, and the best resource available on UVM.</a:t>
            </a:r>
          </a:p>
          <a:p>
            <a:r>
              <a:rPr lang="en-US" smtClean="0"/>
              <a:t>- Our discussion forums consist of thousands of discussions from engineers all around the world.</a:t>
            </a:r>
          </a:p>
          <a:p>
            <a:r>
              <a:rPr lang="en-US" smtClean="0"/>
              <a:t>- And our new patterns library provides proven solutions to many recurring verification problems.  Check it out!</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3</a:t>
            </a:fld>
            <a:endParaRPr lang="en-US" dirty="0"/>
          </a:p>
        </p:txBody>
      </p:sp>
    </p:spTree>
    <p:extLst>
      <p:ext uri="{BB962C8B-B14F-4D97-AF65-F5344CB8AC3E}">
        <p14:creationId xmlns:p14="http://schemas.microsoft.com/office/powerpoint/2010/main" val="3967931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Now, let’s look at the actual ASIC/IC design completion compared to the project’s original schedule. If has been fairly consistent across multiple studies, with the exception of 2014.  It is unclear if there was really something unique going on in 2014, or if this was just a sampling error, like what I talked about when I was discussing confidence intervals.  At any rate, the key point is that over 2/3’s of today’s projects are unable to meet their original schedule.</a:t>
            </a:r>
            <a:endParaRPr lang="en-US" dirty="0"/>
          </a:p>
        </p:txBody>
      </p:sp>
      <p:sp>
        <p:nvSpPr>
          <p:cNvPr id="4" name="Header Placeholder 3"/>
          <p:cNvSpPr>
            <a:spLocks noGrp="1"/>
          </p:cNvSpPr>
          <p:nvPr>
            <p:ph type="hdr" sz="quarter" idx="10"/>
          </p:nvPr>
        </p:nvSpPr>
        <p:spPr/>
        <p:txBody>
          <a:bodyPr/>
          <a:lstStyle/>
          <a:p>
            <a:pPr>
              <a:defRPr/>
            </a:pPr>
            <a:r>
              <a:rPr lang="en-US" dirty="0" smtClean="0"/>
              <a:t>Presentation Title</a:t>
            </a:r>
            <a:endParaRPr lang="en-US" dirty="0"/>
          </a:p>
        </p:txBody>
      </p:sp>
      <p:sp>
        <p:nvSpPr>
          <p:cNvPr id="5" name="Slide Number Placeholder 4"/>
          <p:cNvSpPr>
            <a:spLocks noGrp="1"/>
          </p:cNvSpPr>
          <p:nvPr>
            <p:ph type="sldNum" sz="quarter" idx="11"/>
          </p:nvPr>
        </p:nvSpPr>
        <p:spPr/>
        <p:txBody>
          <a:bodyPr/>
          <a:lstStyle/>
          <a:p>
            <a:fld id="{4EF60D13-6827-4DE5-BBDB-189D9C1C94B1}" type="slidenum">
              <a:rPr lang="en-US" smtClean="0"/>
              <a:pPr/>
              <a:t>30</a:t>
            </a:fld>
            <a:endParaRPr lang="en-US" dirty="0"/>
          </a:p>
        </p:txBody>
      </p:sp>
      <p:sp>
        <p:nvSpPr>
          <p:cNvPr id="6" name="Footer Placeholder 5"/>
          <p:cNvSpPr>
            <a:spLocks noGrp="1"/>
          </p:cNvSpPr>
          <p:nvPr>
            <p:ph type="ftr" sz="quarter" idx="12"/>
          </p:nvPr>
        </p:nvSpPr>
        <p:spPr/>
        <p:txBody>
          <a:bodyPr/>
          <a:lstStyle/>
          <a:p>
            <a:r>
              <a:rPr lang="en-US" dirty="0" smtClean="0"/>
              <a:t>Your Initials, Presentation Title, Month Year</a:t>
            </a:r>
            <a:endParaRPr lang="en-US" dirty="0"/>
          </a:p>
        </p:txBody>
      </p:sp>
    </p:spTree>
    <p:extLst>
      <p:ext uri="{BB962C8B-B14F-4D97-AF65-F5344CB8AC3E}">
        <p14:creationId xmlns:p14="http://schemas.microsoft.com/office/powerpoint/2010/main" val="1378779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For FPGA projects, we rind similar results, where 2014 seems to be an anomaly when compared to 2012 and 2016.  Again, about 2/3’s of today’s FPGA projects are unable to meet their original schedule.</a:t>
            </a:r>
            <a:endParaRPr lang="en-US" dirty="0"/>
          </a:p>
        </p:txBody>
      </p:sp>
      <p:sp>
        <p:nvSpPr>
          <p:cNvPr id="4" name="Header Placeholder 3"/>
          <p:cNvSpPr>
            <a:spLocks noGrp="1"/>
          </p:cNvSpPr>
          <p:nvPr>
            <p:ph type="hdr" sz="quarter" idx="10"/>
          </p:nvPr>
        </p:nvSpPr>
        <p:spPr/>
        <p:txBody>
          <a:bodyPr/>
          <a:lstStyle/>
          <a:p>
            <a:pPr>
              <a:defRPr/>
            </a:pPr>
            <a:r>
              <a:rPr lang="en-US" dirty="0" smtClean="0"/>
              <a:t>Presentation Title</a:t>
            </a:r>
            <a:endParaRPr lang="en-US" dirty="0"/>
          </a:p>
        </p:txBody>
      </p:sp>
      <p:sp>
        <p:nvSpPr>
          <p:cNvPr id="5" name="Slide Number Placeholder 4"/>
          <p:cNvSpPr>
            <a:spLocks noGrp="1"/>
          </p:cNvSpPr>
          <p:nvPr>
            <p:ph type="sldNum" sz="quarter" idx="11"/>
          </p:nvPr>
        </p:nvSpPr>
        <p:spPr/>
        <p:txBody>
          <a:bodyPr/>
          <a:lstStyle/>
          <a:p>
            <a:fld id="{4EF60D13-6827-4DE5-BBDB-189D9C1C94B1}" type="slidenum">
              <a:rPr lang="en-US" smtClean="0"/>
              <a:pPr/>
              <a:t>31</a:t>
            </a:fld>
            <a:endParaRPr lang="en-US" dirty="0"/>
          </a:p>
        </p:txBody>
      </p:sp>
      <p:sp>
        <p:nvSpPr>
          <p:cNvPr id="6" name="Footer Placeholder 5"/>
          <p:cNvSpPr>
            <a:spLocks noGrp="1"/>
          </p:cNvSpPr>
          <p:nvPr>
            <p:ph type="ftr" sz="quarter" idx="12"/>
          </p:nvPr>
        </p:nvSpPr>
        <p:spPr/>
        <p:txBody>
          <a:bodyPr/>
          <a:lstStyle/>
          <a:p>
            <a:r>
              <a:rPr lang="en-US" dirty="0" smtClean="0"/>
              <a:t>Your Initials, Presentation Title, Month Year</a:t>
            </a:r>
            <a:endParaRPr lang="en-US" dirty="0"/>
          </a:p>
        </p:txBody>
      </p:sp>
    </p:spTree>
    <p:extLst>
      <p:ext uri="{BB962C8B-B14F-4D97-AF65-F5344CB8AC3E}">
        <p14:creationId xmlns:p14="http://schemas.microsoft.com/office/powerpoint/2010/main" val="13787793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Another datapoint we should look at related to the impact of rising complexity is the number of required spins before volume manufacturing. You can see that achieving first silicon success has remained relatively constant over the past 9 years. However, we are starting to see a trend where the number of required spins, specifically 2 spins, is starting to decline, and an increase in more spins.</a:t>
            </a:r>
          </a:p>
          <a:p>
            <a:endParaRPr lang="en-US" smtClean="0"/>
          </a:p>
          <a:p>
            <a:r>
              <a:rPr lang="en-US" smtClean="0"/>
              <a:t>BTW, historically, we have used the number of required spins to get a sense of the effectiveness of a project’s verification process.  Unfortunately, we never had a similar metric for FPGA projects. So this year, we tried something new, which I will discuss on the next slide.</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32</a:t>
            </a:fld>
            <a:endParaRPr lang="en-US" dirty="0"/>
          </a:p>
        </p:txBody>
      </p:sp>
    </p:spTree>
    <p:extLst>
      <p:ext uri="{BB962C8B-B14F-4D97-AF65-F5344CB8AC3E}">
        <p14:creationId xmlns:p14="http://schemas.microsoft.com/office/powerpoint/2010/main" val="15103211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we asked FPGA projects to tells us the results for their previous project.  That is, how many “non-trivial” bugs escaped into actual production (that is, after the product was shipped). It was staggering what we found.  Only 22% of FPGA projects had no “non-trivial bug escapes.</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33</a:t>
            </a:fld>
            <a:endParaRPr lang="en-US" dirty="0"/>
          </a:p>
        </p:txBody>
      </p:sp>
    </p:spTree>
    <p:extLst>
      <p:ext uri="{BB962C8B-B14F-4D97-AF65-F5344CB8AC3E}">
        <p14:creationId xmlns:p14="http://schemas.microsoft.com/office/powerpoint/2010/main" val="15103211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Since this was the first year that we looked at safety critical design, I though it would be fun to partition the number of required spins for ASIC/Ics projects working on safety critical designs. What I found was fascinating. Project’s working on safety critical design actually have a worse track record in terms of number required spins than non-safety critical designs.  In other words, the processes put in place to ensure safety do not necessarily reduce bugs.</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34</a:t>
            </a:fld>
            <a:endParaRPr lang="en-US" dirty="0"/>
          </a:p>
        </p:txBody>
      </p:sp>
    </p:spTree>
    <p:extLst>
      <p:ext uri="{BB962C8B-B14F-4D97-AF65-F5344CB8AC3E}">
        <p14:creationId xmlns:p14="http://schemas.microsoft.com/office/powerpoint/2010/main" val="15103211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For FPGA designs, we found that 75% of all safety-critical designs have one or more non-trivial bug that escapes into production.</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35</a:t>
            </a:fld>
            <a:endParaRPr lang="en-US" dirty="0"/>
          </a:p>
        </p:txBody>
      </p:sp>
    </p:spTree>
    <p:extLst>
      <p:ext uri="{BB962C8B-B14F-4D97-AF65-F5344CB8AC3E}">
        <p14:creationId xmlns:p14="http://schemas.microsoft.com/office/powerpoint/2010/main" val="11832874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Ok, next let’s look at flaws that contribute to respins.  You can see that it has been fairly consistent for the past three studies, where logical and functional issues are the leading flaws that contribute to respins.  You might note that this does not sum up to 100%.  The reason for this is that multiple answers are possible. In 2016 we did see a statistically significant spike in power consumption design flaws leading to respins, which is probably something worth investigating.</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36</a:t>
            </a:fld>
            <a:endParaRPr lang="en-US" dirty="0"/>
          </a:p>
        </p:txBody>
      </p:sp>
    </p:spTree>
    <p:extLst>
      <p:ext uri="{BB962C8B-B14F-4D97-AF65-F5344CB8AC3E}">
        <p14:creationId xmlns:p14="http://schemas.microsoft.com/office/powerpoint/2010/main" val="7114887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If you look at the root cause of logic and functional flaws, we see that design error is the main factor.  The other thing to note on this slide are functional flaws that are caused by changes in the spec, as well as incorrect or incomplete specs. Clearly, specification is a problem in our industry.</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37</a:t>
            </a:fld>
            <a:endParaRPr lang="en-US" dirty="0"/>
          </a:p>
        </p:txBody>
      </p:sp>
    </p:spTree>
    <p:extLst>
      <p:ext uri="{BB962C8B-B14F-4D97-AF65-F5344CB8AC3E}">
        <p14:creationId xmlns:p14="http://schemas.microsoft.com/office/powerpoint/2010/main" val="7114887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shows the flaws contributing to rework after the FPGA has been put into production.  Again, logical and functional flaws are the greatest contributor to FPGA rework.</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38</a:t>
            </a:fld>
            <a:endParaRPr lang="en-US" dirty="0"/>
          </a:p>
        </p:txBody>
      </p:sp>
    </p:spTree>
    <p:extLst>
      <p:ext uri="{BB962C8B-B14F-4D97-AF65-F5344CB8AC3E}">
        <p14:creationId xmlns:p14="http://schemas.microsoft.com/office/powerpoint/2010/main" val="7114887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And finally, if you look at the root cause of logic and functional flaws for FPGA designs, we see similars results that we found for ASIC/Ics. That is, we see that design error is the main factor.  The other thing to note on this slide are functional flaws that are caused by changes in the spec, as well as incorrect or incomplete specs. Clearly, specification is a problem in our industry.</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39</a:t>
            </a:fld>
            <a:endParaRPr lang="en-US" dirty="0"/>
          </a:p>
        </p:txBody>
      </p:sp>
    </p:spTree>
    <p:extLst>
      <p:ext uri="{BB962C8B-B14F-4D97-AF65-F5344CB8AC3E}">
        <p14:creationId xmlns:p14="http://schemas.microsoft.com/office/powerpoint/2010/main" val="711488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On this slide I am just highlighted a few of our popular online courses.</a:t>
            </a:r>
          </a:p>
          <a:p>
            <a:endParaRPr lang="en-US" smtClean="0"/>
          </a:p>
          <a:p>
            <a:r>
              <a:rPr lang="en-US" smtClean="0"/>
              <a:t>For example, our Power Aware course. Our ABV course, which provides a lot of process details on how to integrate ABV into your flow. Our Basic and Advanced UVM courses, and a great general Introduction to UVM, ideal for engineers who are not familiar with object-oriented concepts.</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4</a:t>
            </a:fld>
            <a:endParaRPr lang="en-US" dirty="0"/>
          </a:p>
        </p:txBody>
      </p:sp>
    </p:spTree>
    <p:extLst>
      <p:ext uri="{BB962C8B-B14F-4D97-AF65-F5344CB8AC3E}">
        <p14:creationId xmlns:p14="http://schemas.microsoft.com/office/powerpoint/2010/main" val="42100684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Ok, now I want to turn our attention to the adoption trends for various industry standards in terms of languages and libraries.</a:t>
            </a:r>
            <a:endParaRPr lang="en-US"/>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40</a:t>
            </a:fld>
            <a:endParaRPr lang="en-US" dirty="0"/>
          </a:p>
        </p:txBody>
      </p:sp>
    </p:spTree>
    <p:extLst>
      <p:ext uri="{BB962C8B-B14F-4D97-AF65-F5344CB8AC3E}">
        <p14:creationId xmlns:p14="http://schemas.microsoft.com/office/powerpoint/2010/main" val="14916880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First, let's look at language standards to create RTL designs for ASIC/ICs.  Here you can see that Verilog, SystemVerilog and SystemC used to create RTL designs have flattened out, while we are seeing a decline in VHDL and SystemVerilog. Again, it is important to note that this data is for RTL design, and we are not talking about languages used to create testbenches, nor languages used to create higher-level models.</a:t>
            </a:r>
          </a:p>
          <a:p>
            <a:r>
              <a:rPr lang="en-US" smtClean="0"/>
              <a:t>
One other comment here is that you might note that if you were to sum the totals for the adoption of the various languages, it is greater than 100%.  The reason for this is that many projects are using multiple languages, such as VHDL and Verilog.  A lot of this is driven by legacy code as well as design IP adoption.</a:t>
            </a:r>
            <a:endParaRPr lang="en-US"/>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41</a:t>
            </a:fld>
            <a:endParaRPr lang="en-US" dirty="0"/>
          </a:p>
        </p:txBody>
      </p:sp>
    </p:spTree>
    <p:extLst>
      <p:ext uri="{BB962C8B-B14F-4D97-AF65-F5344CB8AC3E}">
        <p14:creationId xmlns:p14="http://schemas.microsoft.com/office/powerpoint/2010/main" val="38252409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We asked the question to the participants to estimate what languages they plan to use in the next 12 months, and this is the trend we found for ASIC/IC RTL design languages.</a:t>
            </a:r>
            <a:endParaRPr lang="en-US"/>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42</a:t>
            </a:fld>
            <a:endParaRPr lang="en-US" dirty="0"/>
          </a:p>
        </p:txBody>
      </p:sp>
    </p:spTree>
    <p:extLst>
      <p:ext uri="{BB962C8B-B14F-4D97-AF65-F5344CB8AC3E}">
        <p14:creationId xmlns:p14="http://schemas.microsoft.com/office/powerpoint/2010/main" val="41958056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Now for FPGA designs, this is what we found. Not a surprise here, but VHDL has traditionally dominated as the language of choice for FPGA RTL design, yet we are starting to see a shift.</a:t>
            </a:r>
          </a:p>
          <a:p>
            <a:r>
              <a:rPr lang="en-US" smtClean="0"/>
              <a:t>
Now, if you were to look only at specific regions of thw world or market segments, you would see a significant difference. For example, Europe as well as Mil/Aero has a higher adoption of VHDL. None the less, it is important to look at what the oeverall worldwide trend is to better assess where the RTL design echo system is headed.</a:t>
            </a:r>
            <a:endParaRPr lang="en-US"/>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43</a:t>
            </a:fld>
            <a:endParaRPr lang="en-US" dirty="0"/>
          </a:p>
        </p:txBody>
      </p:sp>
    </p:spTree>
    <p:extLst>
      <p:ext uri="{BB962C8B-B14F-4D97-AF65-F5344CB8AC3E}">
        <p14:creationId xmlns:p14="http://schemas.microsoft.com/office/powerpoint/2010/main" val="23996319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And this is the projected adoption for the next 12 months.</a:t>
            </a:r>
          </a:p>
          <a:p>
            <a:r>
              <a:rPr lang="en-US" smtClean="0"/>
              <a:t>Oh, one other important point about all these language standard adoption trends. The data I am presenting to you is a worldwide average. If you were to only look at a certain region of the world, or specifica market </a:t>
            </a:r>
            <a:endParaRPr lang="en-US"/>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44</a:t>
            </a:fld>
            <a:endParaRPr lang="en-US" dirty="0"/>
          </a:p>
        </p:txBody>
      </p:sp>
    </p:spTree>
    <p:extLst>
      <p:ext uri="{BB962C8B-B14F-4D97-AF65-F5344CB8AC3E}">
        <p14:creationId xmlns:p14="http://schemas.microsoft.com/office/powerpoint/2010/main" val="38534180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Now lets look at ASIC/IC adoption of languages used to build testbenches, we find a continue decline in all languages, with the exception of SystemVerilog and C/C++.  SystemVerilog adoption is starting to saturate and level off in the upper 70% range.</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45</a:t>
            </a:fld>
            <a:endParaRPr lang="en-US" dirty="0"/>
          </a:p>
        </p:txBody>
      </p:sp>
    </p:spTree>
    <p:extLst>
      <p:ext uri="{BB962C8B-B14F-4D97-AF65-F5344CB8AC3E}">
        <p14:creationId xmlns:p14="http://schemas.microsoft.com/office/powerpoint/2010/main" val="13030433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And this slide agains, illustrates how SystemVerilog has matured and started to level off in its adoption among ASIC/IC projects.</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46</a:t>
            </a:fld>
            <a:endParaRPr lang="en-US" dirty="0"/>
          </a:p>
        </p:txBody>
      </p:sp>
    </p:spTree>
    <p:extLst>
      <p:ext uri="{BB962C8B-B14F-4D97-AF65-F5344CB8AC3E}">
        <p14:creationId xmlns:p14="http://schemas.microsoft.com/office/powerpoint/2010/main" val="13030433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we see a similar trend in terms of adopting languages used to create testbences for FPGA designs. For the first time, SystemVerilog has overtaken VHDL as the language of choice for creating testbenches. </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47</a:t>
            </a:fld>
            <a:endParaRPr lang="en-US" dirty="0"/>
          </a:p>
        </p:txBody>
      </p:sp>
    </p:spTree>
    <p:extLst>
      <p:ext uri="{BB962C8B-B14F-4D97-AF65-F5344CB8AC3E}">
        <p14:creationId xmlns:p14="http://schemas.microsoft.com/office/powerpoint/2010/main" val="13030433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And this is the projection for the next 12 months concerning FPGA project adoption of lanaugages used to create testbenches. And again, please keep in mind that this is worldwide averages, and that you would find different results if you were to filter this down to a specific region or market segment.</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48</a:t>
            </a:fld>
            <a:endParaRPr lang="en-US" dirty="0"/>
          </a:p>
        </p:txBody>
      </p:sp>
    </p:spTree>
    <p:extLst>
      <p:ext uri="{BB962C8B-B14F-4D97-AF65-F5344CB8AC3E}">
        <p14:creationId xmlns:p14="http://schemas.microsoft.com/office/powerpoint/2010/main" val="13030433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Now let's look at various methodology standards, built on the previous lanaguages standards  that we just discussed. And these methnodologies are used to create testbenches for ASIC/IC designs. You can see worldwide, UVM is the methodlogy of choice.</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49</a:t>
            </a:fld>
            <a:endParaRPr lang="en-US" dirty="0"/>
          </a:p>
        </p:txBody>
      </p:sp>
    </p:spTree>
    <p:extLst>
      <p:ext uri="{BB962C8B-B14F-4D97-AF65-F5344CB8AC3E}">
        <p14:creationId xmlns:p14="http://schemas.microsoft.com/office/powerpoint/2010/main" val="954661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 what new?  We just released a new SystemVerilog OOP for UVM Verification course, which I believe is a must view for anyone getting started with learning object-oriented programming concepts, that will benefit you as you mature your UVM skills.</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5</a:t>
            </a:fld>
            <a:endParaRPr lang="en-US" dirty="0"/>
          </a:p>
        </p:txBody>
      </p:sp>
    </p:spTree>
    <p:extLst>
      <p:ext uri="{BB962C8B-B14F-4D97-AF65-F5344CB8AC3E}">
        <p14:creationId xmlns:p14="http://schemas.microsoft.com/office/powerpoint/2010/main" val="42100684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And here we see continual growth projected over the next 12 months.</a:t>
            </a:r>
          </a:p>
          <a:p>
            <a:r>
              <a:rPr lang="en-US" smtClean="0"/>
              <a:t>BTW, to be fair, we did get a few writin methodologies, such as OSVVM and UVVM that are based on VHDL. I do not list them on this slide since it would be difficult to predict an accurate value since they were not listed as a selection option and were write-in answers. Nonetheless, both the data suggest that the industry momentum and focused has movied to SystemVerilog and UVM.</a:t>
            </a:r>
          </a:p>
          <a:p>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50</a:t>
            </a:fld>
            <a:endParaRPr lang="en-US" dirty="0"/>
          </a:p>
        </p:txBody>
      </p:sp>
    </p:spTree>
    <p:extLst>
      <p:ext uri="{BB962C8B-B14F-4D97-AF65-F5344CB8AC3E}">
        <p14:creationId xmlns:p14="http://schemas.microsoft.com/office/powerpoint/2010/main" val="9546616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Now, here are the methodology standards adoption trends for FPGAs. </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51</a:t>
            </a:fld>
            <a:endParaRPr lang="en-US" dirty="0"/>
          </a:p>
        </p:txBody>
      </p:sp>
    </p:spTree>
    <p:extLst>
      <p:ext uri="{BB962C8B-B14F-4D97-AF65-F5344CB8AC3E}">
        <p14:creationId xmlns:p14="http://schemas.microsoft.com/office/powerpoint/2010/main" val="9546616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And this is the projection going forward. Again, we see from a worldwide perspective that UVM is the dominant methodology being adopted by FPGA projects.</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52</a:t>
            </a:fld>
            <a:endParaRPr lang="en-US" dirty="0"/>
          </a:p>
        </p:txBody>
      </p:sp>
    </p:spTree>
    <p:extLst>
      <p:ext uri="{BB962C8B-B14F-4D97-AF65-F5344CB8AC3E}">
        <p14:creationId xmlns:p14="http://schemas.microsoft.com/office/powerpoint/2010/main" val="9546616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Now, for ASIC/IC assertion language adoption trends, this is what we found.</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53</a:t>
            </a:fld>
            <a:endParaRPr lang="en-US" dirty="0"/>
          </a:p>
        </p:txBody>
      </p:sp>
    </p:spTree>
    <p:extLst>
      <p:ext uri="{BB962C8B-B14F-4D97-AF65-F5344CB8AC3E}">
        <p14:creationId xmlns:p14="http://schemas.microsoft.com/office/powerpoint/2010/main" val="213320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And  he is the projection going forward.  SVA seems to be topping out as it matures.</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54</a:t>
            </a:fld>
            <a:endParaRPr lang="en-US" dirty="0"/>
          </a:p>
        </p:txBody>
      </p:sp>
    </p:spTree>
    <p:extLst>
      <p:ext uri="{BB962C8B-B14F-4D97-AF65-F5344CB8AC3E}">
        <p14:creationId xmlns:p14="http://schemas.microsoft.com/office/powerpoint/2010/main" val="213320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And this shows the FPGA assertion language adoption trends.</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55</a:t>
            </a:fld>
            <a:endParaRPr lang="en-US" dirty="0"/>
          </a:p>
        </p:txBody>
      </p:sp>
    </p:spTree>
    <p:extLst>
      <p:ext uri="{BB962C8B-B14F-4D97-AF65-F5344CB8AC3E}">
        <p14:creationId xmlns:p14="http://schemas.microsoft.com/office/powerpoint/2010/main" val="213320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And the adoption projection over the next 12 months.</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56</a:t>
            </a:fld>
            <a:endParaRPr lang="en-US" dirty="0"/>
          </a:p>
        </p:txBody>
      </p:sp>
    </p:spTree>
    <p:extLst>
      <p:ext uri="{BB962C8B-B14F-4D97-AF65-F5344CB8AC3E}">
        <p14:creationId xmlns:p14="http://schemas.microsoft.com/office/powerpoint/2010/main" val="213320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Alright, the next thing I want to share with you is clocking and power trends.</a:t>
            </a:r>
            <a:endParaRPr lang="en-US"/>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57</a:t>
            </a:fld>
            <a:endParaRPr lang="en-US" dirty="0"/>
          </a:p>
        </p:txBody>
      </p:sp>
    </p:spTree>
    <p:extLst>
      <p:ext uri="{BB962C8B-B14F-4D97-AF65-F5344CB8AC3E}">
        <p14:creationId xmlns:p14="http://schemas.microsoft.com/office/powerpoint/2010/main" val="15051725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It’s interesting to note that there really haven’t been any significant changes in terms of the number of independent clock domains over the past few studies.  The sweet spot ranges from 2 to 20.  Obviously, multiple asynchronous clock domains introduces new verification challenges that require targeted verification solutions, particularly since there is a class of bugs associated with metastability that cannot be found on an RTL model using traditional simulation.</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58</a:t>
            </a:fld>
            <a:endParaRPr lang="en-US" dirty="0"/>
          </a:p>
        </p:txBody>
      </p:sp>
    </p:spTree>
    <p:extLst>
      <p:ext uri="{BB962C8B-B14F-4D97-AF65-F5344CB8AC3E}">
        <p14:creationId xmlns:p14="http://schemas.microsoft.com/office/powerpoint/2010/main" val="34092006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slide partitions the design with multiple clock domains by design size. You can see the larger the design, the more clock domains. Intuitatively this makes sense, the larger the design, the more integrated IP.  And often each IP has its own clocking and power requirements</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59</a:t>
            </a:fld>
            <a:endParaRPr lang="en-US" dirty="0"/>
          </a:p>
        </p:txBody>
      </p:sp>
    </p:spTree>
    <p:extLst>
      <p:ext uri="{BB962C8B-B14F-4D97-AF65-F5344CB8AC3E}">
        <p14:creationId xmlns:p14="http://schemas.microsoft.com/office/powerpoint/2010/main" val="3409200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For more information, please checkout verificationacademy.com</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6</a:t>
            </a:fld>
            <a:endParaRPr lang="en-US" dirty="0"/>
          </a:p>
        </p:txBody>
      </p:sp>
    </p:spTree>
    <p:extLst>
      <p:ext uri="{BB962C8B-B14F-4D97-AF65-F5344CB8AC3E}">
        <p14:creationId xmlns:p14="http://schemas.microsoft.com/office/powerpoint/2010/main" val="4536600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what we found in terms of number of clock domains for FPGA designs.</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60</a:t>
            </a:fld>
            <a:endParaRPr lang="en-US" dirty="0"/>
          </a:p>
        </p:txBody>
      </p:sp>
    </p:spTree>
    <p:extLst>
      <p:ext uri="{BB962C8B-B14F-4D97-AF65-F5344CB8AC3E}">
        <p14:creationId xmlns:p14="http://schemas.microsoft.com/office/powerpoint/2010/main" val="34092006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Now for power, we see a shift in the number of designs that actively manage power, from 59% in 2007 to 74% in 2016.  </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61</a:t>
            </a:fld>
            <a:endParaRPr lang="en-US" dirty="0"/>
          </a:p>
        </p:txBody>
      </p:sp>
    </p:spTree>
    <p:extLst>
      <p:ext uri="{BB962C8B-B14F-4D97-AF65-F5344CB8AC3E}">
        <p14:creationId xmlns:p14="http://schemas.microsoft.com/office/powerpoint/2010/main" val="20067497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smtClean="0"/>
              <a:t>Power domains brings new verification challenges that did not exist years ago.  This slides shows various aspects of power managed designs that projects are verifying today.  Many of the more advanced power management schemes require software as part of the solution.  These aspects of power manage required emulation to verify today, which I’ll talk a little more about in a moment.</a:t>
            </a:r>
          </a:p>
          <a:p>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62</a:t>
            </a:fld>
            <a:endParaRPr lang="en-US" dirty="0"/>
          </a:p>
        </p:txBody>
      </p:sp>
    </p:spTree>
    <p:extLst>
      <p:ext uri="{BB962C8B-B14F-4D97-AF65-F5344CB8AC3E}">
        <p14:creationId xmlns:p14="http://schemas.microsoft.com/office/powerpoint/2010/main" val="10406926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designs that actively manage power needs some means to describe the power intent of the design. This slide indicates the industry adoption for the two most popular forms of notation:  CPF and UPF. </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63</a:t>
            </a:fld>
            <a:endParaRPr lang="en-US" dirty="0"/>
          </a:p>
        </p:txBody>
      </p:sp>
    </p:spTree>
    <p:extLst>
      <p:ext uri="{BB962C8B-B14F-4D97-AF65-F5344CB8AC3E}">
        <p14:creationId xmlns:p14="http://schemas.microsoft.com/office/powerpoint/2010/main" val="41191082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Now, I want to look at various technologies and techniques used to verify today's ASIC/IC as well as FPGA designs.</a:t>
            </a:r>
            <a:endParaRPr lang="en-US"/>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64</a:t>
            </a:fld>
            <a:endParaRPr lang="en-US" dirty="0"/>
          </a:p>
        </p:txBody>
      </p:sp>
    </p:spTree>
    <p:extLst>
      <p:ext uri="{BB962C8B-B14F-4D97-AF65-F5344CB8AC3E}">
        <p14:creationId xmlns:p14="http://schemas.microsoft.com/office/powerpoint/2010/main" val="264544393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First let's look at formal technology adoption. On this slide I am showing two types of formal technologies.  The first is formal property checking (where the user writes some assertions and constraints, and then the tool tries to prove the property using mathmatical technqies). The other formal technology I classify as automatic formal applications (where the user does not need to write any assertions and the tool will autotatically prove some aspect of the design.  Examples of this include automatic formal apps to verify security features, IP connectivity check, as well as automatically identify dead locks associated with FSM described in the RTL).  Please note that I am not talking about equivancy checking here. We saw a huge growth in adoption of formal property checking in our most recent study.</a:t>
            </a:r>
            <a:endParaRPr lang="en-US" dirty="0"/>
          </a:p>
        </p:txBody>
      </p:sp>
      <p:sp>
        <p:nvSpPr>
          <p:cNvPr id="4" name="Header Placeholder 3"/>
          <p:cNvSpPr>
            <a:spLocks noGrp="1"/>
          </p:cNvSpPr>
          <p:nvPr>
            <p:ph type="hdr" sz="quarter" idx="10"/>
          </p:nvPr>
        </p:nvSpPr>
        <p:spPr/>
        <p:txBody>
          <a:bodyPr/>
          <a:lstStyle/>
          <a:p>
            <a:pPr>
              <a:defRPr/>
            </a:pPr>
            <a:r>
              <a:rPr lang="en-US" dirty="0" smtClean="0"/>
              <a:t>Presentation Title</a:t>
            </a:r>
            <a:endParaRPr lang="en-US" dirty="0"/>
          </a:p>
        </p:txBody>
      </p:sp>
      <p:sp>
        <p:nvSpPr>
          <p:cNvPr id="5" name="Slide Number Placeholder 4"/>
          <p:cNvSpPr>
            <a:spLocks noGrp="1"/>
          </p:cNvSpPr>
          <p:nvPr>
            <p:ph type="sldNum" sz="quarter" idx="11"/>
          </p:nvPr>
        </p:nvSpPr>
        <p:spPr/>
        <p:txBody>
          <a:bodyPr/>
          <a:lstStyle/>
          <a:p>
            <a:fld id="{4EF60D13-6827-4DE5-BBDB-189D9C1C94B1}" type="slidenum">
              <a:rPr lang="en-US" smtClean="0"/>
              <a:pPr/>
              <a:t>65</a:t>
            </a:fld>
            <a:endParaRPr lang="en-US" dirty="0"/>
          </a:p>
        </p:txBody>
      </p:sp>
      <p:sp>
        <p:nvSpPr>
          <p:cNvPr id="6" name="Footer Placeholder 5"/>
          <p:cNvSpPr>
            <a:spLocks noGrp="1"/>
          </p:cNvSpPr>
          <p:nvPr>
            <p:ph type="ftr" sz="quarter" idx="12"/>
          </p:nvPr>
        </p:nvSpPr>
        <p:spPr/>
        <p:txBody>
          <a:bodyPr/>
          <a:lstStyle/>
          <a:p>
            <a:r>
              <a:rPr lang="en-US" dirty="0" smtClean="0"/>
              <a:t>Your Initials, Presentation Title, Month Year</a:t>
            </a:r>
            <a:endParaRPr lang="en-US" dirty="0"/>
          </a:p>
        </p:txBody>
      </p:sp>
    </p:spTree>
    <p:extLst>
      <p:ext uri="{BB962C8B-B14F-4D97-AF65-F5344CB8AC3E}">
        <p14:creationId xmlns:p14="http://schemas.microsoft.com/office/powerpoint/2010/main" val="11734066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457200"/>
            <a:ext cx="5487988" cy="3087688"/>
          </a:xfrm>
        </p:spPr>
      </p:sp>
      <p:sp>
        <p:nvSpPr>
          <p:cNvPr id="3" name="Notes Placeholder 2"/>
          <p:cNvSpPr>
            <a:spLocks noGrp="1"/>
          </p:cNvSpPr>
          <p:nvPr>
            <p:ph type="body" idx="1"/>
          </p:nvPr>
        </p:nvSpPr>
        <p:spPr/>
        <p:txBody>
          <a:bodyPr/>
          <a:lstStyle/>
          <a:p>
            <a:r>
              <a:rPr lang="en-US" smtClean="0"/>
              <a:t>You can see that the overall growth in terms of adoption of both technologies has been impressive over the past four years.</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66</a:t>
            </a:fld>
            <a:endParaRPr lang="en-US" dirty="0"/>
          </a:p>
        </p:txBody>
      </p:sp>
    </p:spTree>
    <p:extLst>
      <p:ext uri="{BB962C8B-B14F-4D97-AF65-F5344CB8AC3E}">
        <p14:creationId xmlns:p14="http://schemas.microsoft.com/office/powerpoint/2010/main" val="5050804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larger the ASIC/IC design, we found the more adoption of formal property checking.</a:t>
            </a:r>
            <a:endParaRPr lang="en-US" dirty="0"/>
          </a:p>
        </p:txBody>
      </p:sp>
      <p:sp>
        <p:nvSpPr>
          <p:cNvPr id="4" name="Header Placeholder 3"/>
          <p:cNvSpPr>
            <a:spLocks noGrp="1"/>
          </p:cNvSpPr>
          <p:nvPr>
            <p:ph type="hdr" sz="quarter" idx="10"/>
          </p:nvPr>
        </p:nvSpPr>
        <p:spPr/>
        <p:txBody>
          <a:bodyPr/>
          <a:lstStyle/>
          <a:p>
            <a:pPr>
              <a:defRPr/>
            </a:pPr>
            <a:r>
              <a:rPr lang="en-US" dirty="0" smtClean="0"/>
              <a:t>Presentation Title</a:t>
            </a:r>
            <a:endParaRPr lang="en-US" dirty="0"/>
          </a:p>
        </p:txBody>
      </p:sp>
      <p:sp>
        <p:nvSpPr>
          <p:cNvPr id="5" name="Slide Number Placeholder 4"/>
          <p:cNvSpPr>
            <a:spLocks noGrp="1"/>
          </p:cNvSpPr>
          <p:nvPr>
            <p:ph type="sldNum" sz="quarter" idx="11"/>
          </p:nvPr>
        </p:nvSpPr>
        <p:spPr/>
        <p:txBody>
          <a:bodyPr/>
          <a:lstStyle/>
          <a:p>
            <a:fld id="{4EF60D13-6827-4DE5-BBDB-189D9C1C94B1}" type="slidenum">
              <a:rPr lang="en-US" smtClean="0"/>
              <a:pPr/>
              <a:t>67</a:t>
            </a:fld>
            <a:endParaRPr lang="en-US" dirty="0"/>
          </a:p>
        </p:txBody>
      </p:sp>
      <p:sp>
        <p:nvSpPr>
          <p:cNvPr id="6" name="Footer Placeholder 5"/>
          <p:cNvSpPr>
            <a:spLocks noGrp="1"/>
          </p:cNvSpPr>
          <p:nvPr>
            <p:ph type="ftr" sz="quarter" idx="12"/>
          </p:nvPr>
        </p:nvSpPr>
        <p:spPr/>
        <p:txBody>
          <a:bodyPr/>
          <a:lstStyle/>
          <a:p>
            <a:r>
              <a:rPr lang="en-US" dirty="0" smtClean="0"/>
              <a:t>Your Initials, Presentation Title, Month Year</a:t>
            </a:r>
            <a:endParaRPr lang="en-US" dirty="0"/>
          </a:p>
        </p:txBody>
      </p:sp>
    </p:spTree>
    <p:extLst>
      <p:ext uri="{BB962C8B-B14F-4D97-AF65-F5344CB8AC3E}">
        <p14:creationId xmlns:p14="http://schemas.microsoft.com/office/powerpoint/2010/main" val="117340666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we see the FPGA adoption trends for both formal property checking and automatic formal verification.</a:t>
            </a:r>
            <a:endParaRPr lang="en-US" dirty="0"/>
          </a:p>
        </p:txBody>
      </p:sp>
      <p:sp>
        <p:nvSpPr>
          <p:cNvPr id="4" name="Header Placeholder 3"/>
          <p:cNvSpPr>
            <a:spLocks noGrp="1"/>
          </p:cNvSpPr>
          <p:nvPr>
            <p:ph type="hdr" sz="quarter" idx="10"/>
          </p:nvPr>
        </p:nvSpPr>
        <p:spPr/>
        <p:txBody>
          <a:bodyPr/>
          <a:lstStyle/>
          <a:p>
            <a:pPr>
              <a:defRPr/>
            </a:pPr>
            <a:r>
              <a:rPr lang="en-US" dirty="0" smtClean="0"/>
              <a:t>Presentation Title</a:t>
            </a:r>
            <a:endParaRPr lang="en-US" dirty="0"/>
          </a:p>
        </p:txBody>
      </p:sp>
      <p:sp>
        <p:nvSpPr>
          <p:cNvPr id="5" name="Slide Number Placeholder 4"/>
          <p:cNvSpPr>
            <a:spLocks noGrp="1"/>
          </p:cNvSpPr>
          <p:nvPr>
            <p:ph type="sldNum" sz="quarter" idx="11"/>
          </p:nvPr>
        </p:nvSpPr>
        <p:spPr/>
        <p:txBody>
          <a:bodyPr/>
          <a:lstStyle/>
          <a:p>
            <a:fld id="{4EF60D13-6827-4DE5-BBDB-189D9C1C94B1}" type="slidenum">
              <a:rPr lang="en-US" smtClean="0"/>
              <a:pPr/>
              <a:t>68</a:t>
            </a:fld>
            <a:endParaRPr lang="en-US" dirty="0"/>
          </a:p>
        </p:txBody>
      </p:sp>
      <p:sp>
        <p:nvSpPr>
          <p:cNvPr id="6" name="Footer Placeholder 5"/>
          <p:cNvSpPr>
            <a:spLocks noGrp="1"/>
          </p:cNvSpPr>
          <p:nvPr>
            <p:ph type="ftr" sz="quarter" idx="12"/>
          </p:nvPr>
        </p:nvSpPr>
        <p:spPr/>
        <p:txBody>
          <a:bodyPr/>
          <a:lstStyle/>
          <a:p>
            <a:r>
              <a:rPr lang="en-US" dirty="0" smtClean="0"/>
              <a:t>Your Initials, Presentation Title, Month Year</a:t>
            </a:r>
            <a:endParaRPr lang="en-US" dirty="0"/>
          </a:p>
        </p:txBody>
      </p:sp>
    </p:spTree>
    <p:extLst>
      <p:ext uri="{BB962C8B-B14F-4D97-AF65-F5344CB8AC3E}">
        <p14:creationId xmlns:p14="http://schemas.microsoft.com/office/powerpoint/2010/main" val="11734066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Now let's look at verious simulation advanced verification technololgy and technique adoption trends. For the most part, we see that ASIC/IC design projects have basically matured their verification processes, so we are not seeing much change.  It appears that there has been a decline in adoption of a few techniques.  However, what is really going on is that we see an increase in projects working on very small designs (less that 100k gates) that is biasing these results.  These very small design projects typically don't apply advanced verification techniques.</a:t>
            </a:r>
            <a:endParaRPr lang="en-US" dirty="0"/>
          </a:p>
        </p:txBody>
      </p:sp>
      <p:sp>
        <p:nvSpPr>
          <p:cNvPr id="4" name="Header Placeholder 3"/>
          <p:cNvSpPr>
            <a:spLocks noGrp="1"/>
          </p:cNvSpPr>
          <p:nvPr>
            <p:ph type="hdr" sz="quarter" idx="10"/>
          </p:nvPr>
        </p:nvSpPr>
        <p:spPr/>
        <p:txBody>
          <a:bodyPr/>
          <a:lstStyle/>
          <a:p>
            <a:pPr>
              <a:defRPr/>
            </a:pPr>
            <a:r>
              <a:rPr lang="en-US" dirty="0" smtClean="0"/>
              <a:t>Presentation Title</a:t>
            </a:r>
            <a:endParaRPr lang="en-US" dirty="0"/>
          </a:p>
        </p:txBody>
      </p:sp>
      <p:sp>
        <p:nvSpPr>
          <p:cNvPr id="5" name="Slide Number Placeholder 4"/>
          <p:cNvSpPr>
            <a:spLocks noGrp="1"/>
          </p:cNvSpPr>
          <p:nvPr>
            <p:ph type="sldNum" sz="quarter" idx="11"/>
          </p:nvPr>
        </p:nvSpPr>
        <p:spPr/>
        <p:txBody>
          <a:bodyPr/>
          <a:lstStyle/>
          <a:p>
            <a:fld id="{4EF60D13-6827-4DE5-BBDB-189D9C1C94B1}" type="slidenum">
              <a:rPr lang="en-US" smtClean="0"/>
              <a:pPr/>
              <a:t>69</a:t>
            </a:fld>
            <a:endParaRPr lang="en-US" dirty="0"/>
          </a:p>
        </p:txBody>
      </p:sp>
      <p:sp>
        <p:nvSpPr>
          <p:cNvPr id="6" name="Footer Placeholder 5"/>
          <p:cNvSpPr>
            <a:spLocks noGrp="1"/>
          </p:cNvSpPr>
          <p:nvPr>
            <p:ph type="ftr" sz="quarter" idx="12"/>
          </p:nvPr>
        </p:nvSpPr>
        <p:spPr/>
        <p:txBody>
          <a:bodyPr/>
          <a:lstStyle/>
          <a:p>
            <a:r>
              <a:rPr lang="en-US" dirty="0" smtClean="0"/>
              <a:t>Your Initials, Presentation Title, Month Year</a:t>
            </a:r>
            <a:endParaRPr lang="en-US" dirty="0"/>
          </a:p>
        </p:txBody>
      </p:sp>
    </p:spTree>
    <p:extLst>
      <p:ext uri="{BB962C8B-B14F-4D97-AF65-F5344CB8AC3E}">
        <p14:creationId xmlns:p14="http://schemas.microsoft.com/office/powerpoint/2010/main" val="1173406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Ok, let’s get started. First, I want to give you a little background about the 2016 Wilson Research Group Functional Verification Study. This was a worldwide study, conducting in multiple phases or regions of the world: North America, India/China, Japan, Rest of World.</a:t>
            </a:r>
          </a:p>
          <a:p>
            <a:endParaRPr lang="en-US" smtClean="0"/>
          </a:p>
          <a:p>
            <a:r>
              <a:rPr lang="en-US" smtClean="0"/>
              <a:t>The sample frame of qualified study participants was 1738, which is a little smaller than our 2014.  However, this would still rank as one of the largest independent industry studies ever conducted. As a companion, this was 3.3x larger than our previous study, conducted in 2012, and 9.4x larger than the 2004 Collett study.</a:t>
            </a:r>
          </a:p>
          <a:p>
            <a:endParaRPr lang="en-US" smtClean="0"/>
          </a:p>
          <a:p>
            <a:r>
              <a:rPr lang="en-US" smtClean="0"/>
              <a:t>One key point I want to make about this study is that study pool (or participants) were not drawn for Mentor’s customer list. This would be a biased study. Multiple independent list were used, representing all market segments, and all regions of the world. Mentor commission Wilson Research Group to conduct the study. I analyzed the results—however the analysis was done in a blind fashion, which means I did not know who the participants were.</a:t>
            </a:r>
          </a:p>
          <a:p>
            <a:endParaRPr lang="en-US" smtClean="0"/>
          </a:p>
          <a:p>
            <a:r>
              <a:rPr lang="en-US" smtClean="0"/>
              <a:t>Using a confidence interval of 95%, the overall margin of error calcluates to be +/- 2.36%.</a:t>
            </a:r>
          </a:p>
          <a:p>
            <a:endParaRPr lang="en-US" smtClean="0"/>
          </a:p>
          <a:p>
            <a:r>
              <a:rPr lang="en-US" smtClean="0"/>
              <a:t>BTW, the way to interpret confidence intervals is thins.  If I were to repeat the steady 100 times on similar popultation, we would expect 95 times to find similar results + or - the margin of error, while 5 times the results would be significantly different.</a:t>
            </a:r>
          </a:p>
          <a:p>
            <a:endParaRPr lang="en-US" smtClean="0"/>
          </a:p>
          <a:p>
            <a:endParaRPr lang="en-US" smtClean="0"/>
          </a:p>
          <a:p>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7</a:t>
            </a:fld>
            <a:endParaRPr lang="en-US" dirty="0"/>
          </a:p>
        </p:txBody>
      </p:sp>
    </p:spTree>
    <p:extLst>
      <p:ext uri="{BB962C8B-B14F-4D97-AF65-F5344CB8AC3E}">
        <p14:creationId xmlns:p14="http://schemas.microsoft.com/office/powerpoint/2010/main" val="81154549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Now, for FPGA projects, we see that they are maturing their verification process farely rapidly, when compared over the last three studies.  This is just another indication of the growing complexity of FPGA designs.</a:t>
            </a:r>
            <a:endParaRPr lang="en-US" dirty="0"/>
          </a:p>
        </p:txBody>
      </p:sp>
      <p:sp>
        <p:nvSpPr>
          <p:cNvPr id="4" name="Header Placeholder 3"/>
          <p:cNvSpPr>
            <a:spLocks noGrp="1"/>
          </p:cNvSpPr>
          <p:nvPr>
            <p:ph type="hdr" sz="quarter" idx="10"/>
          </p:nvPr>
        </p:nvSpPr>
        <p:spPr/>
        <p:txBody>
          <a:bodyPr/>
          <a:lstStyle/>
          <a:p>
            <a:pPr>
              <a:defRPr/>
            </a:pPr>
            <a:r>
              <a:rPr lang="en-US" dirty="0" smtClean="0"/>
              <a:t>Presentation Title</a:t>
            </a:r>
            <a:endParaRPr lang="en-US" dirty="0"/>
          </a:p>
        </p:txBody>
      </p:sp>
      <p:sp>
        <p:nvSpPr>
          <p:cNvPr id="5" name="Slide Number Placeholder 4"/>
          <p:cNvSpPr>
            <a:spLocks noGrp="1"/>
          </p:cNvSpPr>
          <p:nvPr>
            <p:ph type="sldNum" sz="quarter" idx="11"/>
          </p:nvPr>
        </p:nvSpPr>
        <p:spPr/>
        <p:txBody>
          <a:bodyPr/>
          <a:lstStyle/>
          <a:p>
            <a:fld id="{4EF60D13-6827-4DE5-BBDB-189D9C1C94B1}" type="slidenum">
              <a:rPr lang="en-US" smtClean="0"/>
              <a:pPr/>
              <a:t>70</a:t>
            </a:fld>
            <a:endParaRPr lang="en-US" dirty="0"/>
          </a:p>
        </p:txBody>
      </p:sp>
      <p:sp>
        <p:nvSpPr>
          <p:cNvPr id="6" name="Footer Placeholder 5"/>
          <p:cNvSpPr>
            <a:spLocks noGrp="1"/>
          </p:cNvSpPr>
          <p:nvPr>
            <p:ph type="ftr" sz="quarter" idx="12"/>
          </p:nvPr>
        </p:nvSpPr>
        <p:spPr/>
        <p:txBody>
          <a:bodyPr/>
          <a:lstStyle/>
          <a:p>
            <a:r>
              <a:rPr lang="en-US" dirty="0" smtClean="0"/>
              <a:t>Your Initials, Presentation Title, Month Year</a:t>
            </a:r>
            <a:endParaRPr lang="en-US" dirty="0"/>
          </a:p>
        </p:txBody>
      </p:sp>
    </p:spTree>
    <p:extLst>
      <p:ext uri="{BB962C8B-B14F-4D97-AF65-F5344CB8AC3E}">
        <p14:creationId xmlns:p14="http://schemas.microsoft.com/office/powerpoint/2010/main" val="11734066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 thought it would be fun to look at FPGA designs partitioned by designs that had a non-trivial bug escape into production, and those designs that did not, and then look at a few advanced verification techniques.  The data suggest that projects that are more mature in their verification processes experience fewer non-trivial bug escapes into production.</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71</a:t>
            </a:fld>
            <a:endParaRPr lang="en-US" dirty="0"/>
          </a:p>
        </p:txBody>
      </p:sp>
    </p:spTree>
    <p:extLst>
      <p:ext uri="{BB962C8B-B14F-4D97-AF65-F5344CB8AC3E}">
        <p14:creationId xmlns:p14="http://schemas.microsoft.com/office/powerpoint/2010/main" val="15103211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458788"/>
            <a:ext cx="5481638" cy="3084512"/>
          </a:xfrm>
        </p:spPr>
      </p:sp>
      <p:sp>
        <p:nvSpPr>
          <p:cNvPr id="3" name="Notes Placeholder 2"/>
          <p:cNvSpPr>
            <a:spLocks noGrp="1"/>
          </p:cNvSpPr>
          <p:nvPr>
            <p:ph type="body" idx="1"/>
          </p:nvPr>
        </p:nvSpPr>
        <p:spPr/>
        <p:txBody>
          <a:bodyPr/>
          <a:lstStyle/>
          <a:p>
            <a:r>
              <a:rPr lang="en-US" dirty="0" smtClean="0"/>
              <a:t>This is an interesting slide. We looked at FPGA verification</a:t>
            </a:r>
            <a:r>
              <a:rPr lang="en-US" baseline="0" dirty="0" smtClean="0"/>
              <a:t> technology adoption and compared it to non-trivial bug escapes into production, and what we found was that the data suggest organizations that are less mature in their verification processes experience more bugs.</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72</a:t>
            </a:fld>
            <a:endParaRPr lang="en-US" dirty="0"/>
          </a:p>
        </p:txBody>
      </p:sp>
    </p:spTree>
    <p:extLst>
      <p:ext uri="{BB962C8B-B14F-4D97-AF65-F5344CB8AC3E}">
        <p14:creationId xmlns:p14="http://schemas.microsoft.com/office/powerpoint/2010/main" val="15103211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8975" y="458788"/>
            <a:ext cx="5481638" cy="3084512"/>
          </a:xfrm>
        </p:spPr>
      </p:sp>
      <p:sp>
        <p:nvSpPr>
          <p:cNvPr id="3" name="Notes Placeholder 2"/>
          <p:cNvSpPr>
            <a:spLocks noGrp="1"/>
          </p:cNvSpPr>
          <p:nvPr>
            <p:ph type="body" idx="1"/>
          </p:nvPr>
        </p:nvSpPr>
        <p:spPr/>
        <p:txBody>
          <a:bodyPr/>
          <a:lstStyle/>
          <a:p>
            <a:r>
              <a:rPr lang="en-US" dirty="0" smtClean="0"/>
              <a:t>This is an interesting slide. We looked at FPGA verification</a:t>
            </a:r>
            <a:r>
              <a:rPr lang="en-US" baseline="0" dirty="0" smtClean="0"/>
              <a:t> technology adoption and compared it to non-trivial bug escapes into production, and what we found was that the data suggest organizations that are less mature in their verification processes experience more bugs.</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73</a:t>
            </a:fld>
            <a:endParaRPr lang="en-US" dirty="0"/>
          </a:p>
        </p:txBody>
      </p:sp>
    </p:spTree>
    <p:extLst>
      <p:ext uri="{BB962C8B-B14F-4D97-AF65-F5344CB8AC3E}">
        <p14:creationId xmlns:p14="http://schemas.microsoft.com/office/powerpoint/2010/main" val="151032119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Ok, just a few more slides.  This is something I have never released in the past, but is shows the number of test created to verify an ASIC/IC design.  Obviously, it is all over the spectrum. The median is 200-499.</a:t>
            </a:r>
            <a:endParaRPr lang="en-US"/>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74</a:t>
            </a:fld>
            <a:endParaRPr lang="en-US" dirty="0"/>
          </a:p>
        </p:txBody>
      </p:sp>
    </p:spTree>
    <p:extLst>
      <p:ext uri="{BB962C8B-B14F-4D97-AF65-F5344CB8AC3E}">
        <p14:creationId xmlns:p14="http://schemas.microsoft.com/office/powerpoint/2010/main" val="11292511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is what we found for FPGA designs, where the medium is 1-99 test.</a:t>
            </a:r>
            <a:endParaRPr lang="en-US"/>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75</a:t>
            </a:fld>
            <a:endParaRPr lang="en-US" dirty="0"/>
          </a:p>
        </p:txBody>
      </p:sp>
    </p:spTree>
    <p:extLst>
      <p:ext uri="{BB962C8B-B14F-4D97-AF65-F5344CB8AC3E}">
        <p14:creationId xmlns:p14="http://schemas.microsoft.com/office/powerpoint/2010/main" val="412184450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shows the regression times for ASIC/IC designs, where the medium was 9-17 hours.</a:t>
            </a:r>
            <a:endParaRPr lang="en-US"/>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76</a:t>
            </a:fld>
            <a:endParaRPr lang="en-US" dirty="0"/>
          </a:p>
        </p:txBody>
      </p:sp>
    </p:spTree>
    <p:extLst>
      <p:ext uri="{BB962C8B-B14F-4D97-AF65-F5344CB8AC3E}">
        <p14:creationId xmlns:p14="http://schemas.microsoft.com/office/powerpoint/2010/main" val="74298865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And here is the regression times for FPGA designs, where the medium is 5-9 hours.</a:t>
            </a:r>
            <a:endParaRPr lang="en-US"/>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77</a:t>
            </a:fld>
            <a:endParaRPr lang="en-US" dirty="0"/>
          </a:p>
        </p:txBody>
      </p:sp>
    </p:spTree>
    <p:extLst>
      <p:ext uri="{BB962C8B-B14F-4D97-AF65-F5344CB8AC3E}">
        <p14:creationId xmlns:p14="http://schemas.microsoft.com/office/powerpoint/2010/main" val="306699249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show the longest regression time, comparing FPGA designs with ASIC/IC, where the FPGA medium was 9-17 hours, while ASIC/IC medium was 1-1.5 days.</a:t>
            </a:r>
            <a:endParaRPr lang="en-US"/>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78</a:t>
            </a:fld>
            <a:endParaRPr lang="en-US" dirty="0"/>
          </a:p>
        </p:txBody>
      </p:sp>
    </p:spTree>
    <p:extLst>
      <p:ext uri="{BB962C8B-B14F-4D97-AF65-F5344CB8AC3E}">
        <p14:creationId xmlns:p14="http://schemas.microsoft.com/office/powerpoint/2010/main" val="25536019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Now to shift gears a second, we looked that various ASIC/IC signoff criteria.  And there has been a trend in the decline of "when all test documented in the verification plan are complete and pass"...and and increase in achieving target coverage as important to the signoff criterial.</a:t>
            </a:r>
            <a:endParaRPr lang="en-US"/>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79</a:t>
            </a:fld>
            <a:endParaRPr lang="en-US" dirty="0"/>
          </a:p>
        </p:txBody>
      </p:sp>
    </p:spTree>
    <p:extLst>
      <p:ext uri="{BB962C8B-B14F-4D97-AF65-F5344CB8AC3E}">
        <p14:creationId xmlns:p14="http://schemas.microsoft.com/office/powerpoint/2010/main" val="1824905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Let’s begin by examining a few industry trends and see how a few design trends are contributing to growing complexity.</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8</a:t>
            </a:fld>
            <a:endParaRPr lang="en-US" dirty="0"/>
          </a:p>
        </p:txBody>
      </p:sp>
    </p:spTree>
    <p:extLst>
      <p:ext uri="{BB962C8B-B14F-4D97-AF65-F5344CB8AC3E}">
        <p14:creationId xmlns:p14="http://schemas.microsoft.com/office/powerpoint/2010/main" val="31957165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shows the signoff criterial for FPGA design projects. we did see an increase in importance of coverage for 2016 (shown in red).</a:t>
            </a:r>
            <a:endParaRPr lang="en-US"/>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80</a:t>
            </a:fld>
            <a:endParaRPr lang="en-US" dirty="0"/>
          </a:p>
        </p:txBody>
      </p:sp>
    </p:spTree>
    <p:extLst>
      <p:ext uri="{BB962C8B-B14F-4D97-AF65-F5344CB8AC3E}">
        <p14:creationId xmlns:p14="http://schemas.microsoft.com/office/powerpoint/2010/main" val="147315188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Ok, the last thing I want to talk about relates to emulation and FPGA prototyping trends.</a:t>
            </a:r>
            <a:endParaRPr lang="en-US"/>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81</a:t>
            </a:fld>
            <a:endParaRPr lang="en-US" dirty="0"/>
          </a:p>
        </p:txBody>
      </p:sp>
    </p:spTree>
    <p:extLst>
      <p:ext uri="{BB962C8B-B14F-4D97-AF65-F5344CB8AC3E}">
        <p14:creationId xmlns:p14="http://schemas.microsoft.com/office/powerpoint/2010/main" val="38425631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First this shows various reasons why emulation was adopted on the project.</a:t>
            </a:r>
            <a:endParaRPr lang="en-US" dirty="0"/>
          </a:p>
        </p:txBody>
      </p:sp>
      <p:sp>
        <p:nvSpPr>
          <p:cNvPr id="4" name="Header Placeholder 3"/>
          <p:cNvSpPr>
            <a:spLocks noGrp="1"/>
          </p:cNvSpPr>
          <p:nvPr>
            <p:ph type="hdr" sz="quarter" idx="10"/>
          </p:nvPr>
        </p:nvSpPr>
        <p:spPr/>
        <p:txBody>
          <a:bodyPr/>
          <a:lstStyle/>
          <a:p>
            <a:pPr>
              <a:defRPr/>
            </a:pPr>
            <a:r>
              <a:rPr lang="en-US" dirty="0" smtClean="0"/>
              <a:t>Presentation Title</a:t>
            </a:r>
            <a:endParaRPr lang="en-US" dirty="0"/>
          </a:p>
        </p:txBody>
      </p:sp>
      <p:sp>
        <p:nvSpPr>
          <p:cNvPr id="5" name="Slide Number Placeholder 4"/>
          <p:cNvSpPr>
            <a:spLocks noGrp="1"/>
          </p:cNvSpPr>
          <p:nvPr>
            <p:ph type="sldNum" sz="quarter" idx="11"/>
          </p:nvPr>
        </p:nvSpPr>
        <p:spPr/>
        <p:txBody>
          <a:bodyPr/>
          <a:lstStyle/>
          <a:p>
            <a:fld id="{4EF60D13-6827-4DE5-BBDB-189D9C1C94B1}" type="slidenum">
              <a:rPr lang="en-US" smtClean="0"/>
              <a:pPr/>
              <a:t>82</a:t>
            </a:fld>
            <a:endParaRPr lang="en-US" dirty="0"/>
          </a:p>
        </p:txBody>
      </p:sp>
      <p:sp>
        <p:nvSpPr>
          <p:cNvPr id="6" name="Footer Placeholder 5"/>
          <p:cNvSpPr>
            <a:spLocks noGrp="1"/>
          </p:cNvSpPr>
          <p:nvPr>
            <p:ph type="ftr" sz="quarter" idx="12"/>
          </p:nvPr>
        </p:nvSpPr>
        <p:spPr/>
        <p:txBody>
          <a:bodyPr/>
          <a:lstStyle/>
          <a:p>
            <a:r>
              <a:rPr lang="en-US" dirty="0" smtClean="0"/>
              <a:t>Your Initials, Presentation Title, Month Year</a:t>
            </a:r>
            <a:endParaRPr lang="en-US" dirty="0"/>
          </a:p>
        </p:txBody>
      </p:sp>
    </p:spTree>
    <p:extLst>
      <p:ext uri="{BB962C8B-B14F-4D97-AF65-F5344CB8AC3E}">
        <p14:creationId xmlns:p14="http://schemas.microsoft.com/office/powerpoint/2010/main" val="117340666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And here we see why FPGA Prototyping was adopted on the project.  Actually, the results are very similar.</a:t>
            </a:r>
            <a:endParaRPr lang="en-US" dirty="0"/>
          </a:p>
        </p:txBody>
      </p:sp>
      <p:sp>
        <p:nvSpPr>
          <p:cNvPr id="4" name="Header Placeholder 3"/>
          <p:cNvSpPr>
            <a:spLocks noGrp="1"/>
          </p:cNvSpPr>
          <p:nvPr>
            <p:ph type="hdr" sz="quarter" idx="10"/>
          </p:nvPr>
        </p:nvSpPr>
        <p:spPr/>
        <p:txBody>
          <a:bodyPr/>
          <a:lstStyle/>
          <a:p>
            <a:pPr>
              <a:defRPr/>
            </a:pPr>
            <a:r>
              <a:rPr lang="en-US" dirty="0" smtClean="0"/>
              <a:t>Presentation Title</a:t>
            </a:r>
            <a:endParaRPr lang="en-US" dirty="0"/>
          </a:p>
        </p:txBody>
      </p:sp>
      <p:sp>
        <p:nvSpPr>
          <p:cNvPr id="5" name="Slide Number Placeholder 4"/>
          <p:cNvSpPr>
            <a:spLocks noGrp="1"/>
          </p:cNvSpPr>
          <p:nvPr>
            <p:ph type="sldNum" sz="quarter" idx="11"/>
          </p:nvPr>
        </p:nvSpPr>
        <p:spPr/>
        <p:txBody>
          <a:bodyPr/>
          <a:lstStyle/>
          <a:p>
            <a:fld id="{4EF60D13-6827-4DE5-BBDB-189D9C1C94B1}" type="slidenum">
              <a:rPr lang="en-US" smtClean="0"/>
              <a:pPr/>
              <a:t>83</a:t>
            </a:fld>
            <a:endParaRPr lang="en-US" dirty="0"/>
          </a:p>
        </p:txBody>
      </p:sp>
      <p:sp>
        <p:nvSpPr>
          <p:cNvPr id="6" name="Footer Placeholder 5"/>
          <p:cNvSpPr>
            <a:spLocks noGrp="1"/>
          </p:cNvSpPr>
          <p:nvPr>
            <p:ph type="ftr" sz="quarter" idx="12"/>
          </p:nvPr>
        </p:nvSpPr>
        <p:spPr/>
        <p:txBody>
          <a:bodyPr/>
          <a:lstStyle/>
          <a:p>
            <a:r>
              <a:rPr lang="en-US" dirty="0" smtClean="0"/>
              <a:t>Your Initials, Presentation Title, Month Year</a:t>
            </a:r>
            <a:endParaRPr lang="en-US" dirty="0"/>
          </a:p>
        </p:txBody>
      </p:sp>
    </p:spTree>
    <p:extLst>
      <p:ext uri="{BB962C8B-B14F-4D97-AF65-F5344CB8AC3E}">
        <p14:creationId xmlns:p14="http://schemas.microsoft.com/office/powerpoint/2010/main" val="117340666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Finally, we asked the question concerning what are some of the FPGA Prototyping challenges they experienced on their project, is this is what we found.  There appears to be some improvement in MAPPING ASICS into FPGAs between 2014 and 2016.</a:t>
            </a:r>
            <a:endParaRPr lang="en-US" dirty="0"/>
          </a:p>
        </p:txBody>
      </p:sp>
      <p:sp>
        <p:nvSpPr>
          <p:cNvPr id="4" name="Header Placeholder 3"/>
          <p:cNvSpPr>
            <a:spLocks noGrp="1"/>
          </p:cNvSpPr>
          <p:nvPr>
            <p:ph type="hdr" sz="quarter" idx="10"/>
          </p:nvPr>
        </p:nvSpPr>
        <p:spPr/>
        <p:txBody>
          <a:bodyPr/>
          <a:lstStyle/>
          <a:p>
            <a:pPr>
              <a:defRPr/>
            </a:pPr>
            <a:r>
              <a:rPr lang="en-US" dirty="0" smtClean="0"/>
              <a:t>Presentation Title</a:t>
            </a:r>
            <a:endParaRPr lang="en-US" dirty="0"/>
          </a:p>
        </p:txBody>
      </p:sp>
      <p:sp>
        <p:nvSpPr>
          <p:cNvPr id="5" name="Slide Number Placeholder 4"/>
          <p:cNvSpPr>
            <a:spLocks noGrp="1"/>
          </p:cNvSpPr>
          <p:nvPr>
            <p:ph type="sldNum" sz="quarter" idx="11"/>
          </p:nvPr>
        </p:nvSpPr>
        <p:spPr/>
        <p:txBody>
          <a:bodyPr/>
          <a:lstStyle/>
          <a:p>
            <a:fld id="{4EF60D13-6827-4DE5-BBDB-189D9C1C94B1}" type="slidenum">
              <a:rPr lang="en-US" smtClean="0"/>
              <a:pPr/>
              <a:t>84</a:t>
            </a:fld>
            <a:endParaRPr lang="en-US" dirty="0"/>
          </a:p>
        </p:txBody>
      </p:sp>
      <p:sp>
        <p:nvSpPr>
          <p:cNvPr id="6" name="Footer Placeholder 5"/>
          <p:cNvSpPr>
            <a:spLocks noGrp="1"/>
          </p:cNvSpPr>
          <p:nvPr>
            <p:ph type="ftr" sz="quarter" idx="12"/>
          </p:nvPr>
        </p:nvSpPr>
        <p:spPr/>
        <p:txBody>
          <a:bodyPr/>
          <a:lstStyle/>
          <a:p>
            <a:r>
              <a:rPr lang="en-US" dirty="0" smtClean="0"/>
              <a:t>Your Initials, Presentation Title, Month Year</a:t>
            </a:r>
            <a:endParaRPr lang="en-US" dirty="0"/>
          </a:p>
        </p:txBody>
      </p:sp>
    </p:spTree>
    <p:extLst>
      <p:ext uri="{BB962C8B-B14F-4D97-AF65-F5344CB8AC3E}">
        <p14:creationId xmlns:p14="http://schemas.microsoft.com/office/powerpoint/2010/main" val="117340666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And that wraps up the data I plan to present today from our latest study.</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85</a:t>
            </a:fld>
            <a:endParaRPr lang="en-US" dirty="0"/>
          </a:p>
        </p:txBody>
      </p:sp>
    </p:spTree>
    <p:extLst>
      <p:ext uri="{BB962C8B-B14F-4D97-AF65-F5344CB8AC3E}">
        <p14:creationId xmlns:p14="http://schemas.microsoft.com/office/powerpoint/2010/main" val="364221196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BTW, here is the previous slide partitioned down by a couple different market segments. You can see that the Miol/Aero market segment is the most mature of the various segments that I listed.</a:t>
            </a:r>
            <a:endParaRPr lang="en-US"/>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86</a:t>
            </a:fld>
            <a:endParaRPr lang="en-US" dirty="0"/>
          </a:p>
        </p:txBody>
      </p:sp>
    </p:spTree>
    <p:extLst>
      <p:ext uri="{BB962C8B-B14F-4D97-AF65-F5344CB8AC3E}">
        <p14:creationId xmlns:p14="http://schemas.microsoft.com/office/powerpoint/2010/main" val="1549200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Today, thanks to Moore's law, we continue to see larger and larger designs. In fact, over 31% of the Design Projects were working on designs greater than 80M gates.  20% of the participants worked on designs larger than 500M gates. What was somewhat of a surprise in this year’s study was the large increase in projects working on very small designs (less than 100K).  It is unclear what is driving this, perhaps a lot of sensor devices associated with IoT designs. At any rate, this is something worth investigating, since the increase in smaller designs can bias the results, since typically projects working on very small designs do not adopt the most advanced verification processes,</a:t>
            </a:r>
          </a:p>
          <a:p>
            <a:endParaRPr lang="en-US" smtClean="0"/>
          </a:p>
          <a:p>
            <a:r>
              <a:rPr lang="en-US" smtClean="0"/>
              <a:t>Now, certainly, larger designs is one aspect of complexity, but let's look at other trends.</a:t>
            </a:r>
            <a:endParaRPr lang="en-US" dirty="0"/>
          </a:p>
        </p:txBody>
      </p:sp>
      <p:sp>
        <p:nvSpPr>
          <p:cNvPr id="4" name="Slide Number Placeholder 3"/>
          <p:cNvSpPr>
            <a:spLocks noGrp="1"/>
          </p:cNvSpPr>
          <p:nvPr>
            <p:ph type="sldNum" sz="quarter" idx="10"/>
          </p:nvPr>
        </p:nvSpPr>
        <p:spPr/>
        <p:txBody>
          <a:bodyPr/>
          <a:lstStyle/>
          <a:p>
            <a:pPr>
              <a:defRPr/>
            </a:pPr>
            <a:fld id="{98569FDF-BDC4-4E82-AA41-EC853C883FD9}" type="slidenum">
              <a:rPr lang="en-US" smtClean="0"/>
              <a:pPr>
                <a:defRPr/>
              </a:pPr>
              <a:t>9</a:t>
            </a:fld>
            <a:endParaRPr lang="en-US" dirty="0"/>
          </a:p>
        </p:txBody>
      </p:sp>
    </p:spTree>
    <p:extLst>
      <p:ext uri="{BB962C8B-B14F-4D97-AF65-F5344CB8AC3E}">
        <p14:creationId xmlns:p14="http://schemas.microsoft.com/office/powerpoint/2010/main" val="17808940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4" Type="http://schemas.openxmlformats.org/officeDocument/2006/relationships/tags" Target="../tags/tag8.xml"/><Relationship Id="rId5" Type="http://schemas.openxmlformats.org/officeDocument/2006/relationships/tags" Target="../tags/tag9.xml"/><Relationship Id="rId6" Type="http://schemas.openxmlformats.org/officeDocument/2006/relationships/slideMaster" Target="../slideMasters/slideMaster1.xml"/><Relationship Id="rId7" Type="http://schemas.openxmlformats.org/officeDocument/2006/relationships/image" Target="../media/image2.jpg"/><Relationship Id="rId1" Type="http://schemas.openxmlformats.org/officeDocument/2006/relationships/tags" Target="../tags/tag5.xml"/><Relationship Id="rId2"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slideMaster" Target="../slideMasters/slideMaster1.xml"/><Relationship Id="rId1" Type="http://schemas.openxmlformats.org/officeDocument/2006/relationships/tags" Target="../tags/tag10.xml"/><Relationship Id="rId2" Type="http://schemas.openxmlformats.org/officeDocument/2006/relationships/tags" Target="../tags/tag1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5.xml"/><Relationship Id="rId4" Type="http://schemas.openxmlformats.org/officeDocument/2006/relationships/tags" Target="../tags/tag16.xml"/><Relationship Id="rId5" Type="http://schemas.openxmlformats.org/officeDocument/2006/relationships/slideMaster" Target="../slideMasters/slideMaster1.xml"/><Relationship Id="rId1" Type="http://schemas.openxmlformats.org/officeDocument/2006/relationships/tags" Target="../tags/tag13.xml"/><Relationship Id="rId2"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tags" Target="../tags/tag18.xml"/><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image" Target="../media/image2.jpg"/><Relationship Id="rId1" Type="http://schemas.openxmlformats.org/officeDocument/2006/relationships/tags" Target="../tags/tag19.xml"/><Relationship Id="rId2" Type="http://schemas.openxmlformats.org/officeDocument/2006/relationships/tags" Target="../tags/tag2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image" Target="../media/image3.jpeg"/><Relationship Id="rId1" Type="http://schemas.openxmlformats.org/officeDocument/2006/relationships/tags" Target="../tags/tag21.xml"/><Relationship Id="rId2" Type="http://schemas.openxmlformats.org/officeDocument/2006/relationships/tags" Target="../tags/tag2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9135197" cy="5143500"/>
          </a:xfrm>
          <a:prstGeom prst="rect">
            <a:avLst/>
          </a:prstGeom>
        </p:spPr>
      </p:pic>
      <p:sp>
        <p:nvSpPr>
          <p:cNvPr id="4" name="Rectangle 4"/>
          <p:cNvSpPr txBox="1">
            <a:spLocks noChangeArrowheads="1"/>
          </p:cNvSpPr>
          <p:nvPr>
            <p:custDataLst>
              <p:tags r:id="rId1"/>
            </p:custDataLst>
          </p:nvPr>
        </p:nvSpPr>
        <p:spPr bwMode="auto">
          <a:xfrm>
            <a:off x="466725" y="4526444"/>
            <a:ext cx="7204364" cy="285750"/>
          </a:xfrm>
          <a:prstGeom prst="rect">
            <a:avLst/>
          </a:prstGeom>
          <a:noFill/>
          <a:ln w="9525">
            <a:noFill/>
            <a:miter lim="800000"/>
            <a:headEnd/>
            <a:tailEnd/>
          </a:ln>
        </p:spPr>
        <p:txBody>
          <a:bodyPr/>
          <a:lstStyle>
            <a:lvl1pPr marL="0" indent="0" algn="ctr">
              <a:buFontTx/>
              <a:buNone/>
              <a:defRPr sz="2400"/>
            </a:lvl1pPr>
          </a:lstStyle>
          <a:p>
            <a:pPr eaLnBrk="1" hangingPunct="1">
              <a:lnSpc>
                <a:spcPct val="90000"/>
              </a:lnSpc>
              <a:spcBef>
                <a:spcPct val="20000"/>
              </a:spcBef>
              <a:defRPr/>
            </a:pPr>
            <a:r>
              <a:rPr lang="en-US" sz="1600" i="1" dirty="0" smtClean="0">
                <a:solidFill>
                  <a:schemeClr val="bg1"/>
                </a:solidFill>
                <a:latin typeface="Arial" charset="0"/>
              </a:rPr>
              <a:t>info@verificationacademy.com</a:t>
            </a:r>
            <a:r>
              <a:rPr lang="en-US" sz="1600" i="1" baseline="0" dirty="0" smtClean="0">
                <a:solidFill>
                  <a:schemeClr val="bg1"/>
                </a:solidFill>
                <a:latin typeface="Arial" charset="0"/>
              </a:rPr>
              <a:t>   |   </a:t>
            </a:r>
            <a:r>
              <a:rPr lang="en-US" sz="1600" i="1" dirty="0" smtClean="0">
                <a:solidFill>
                  <a:schemeClr val="bg1"/>
                </a:solidFill>
                <a:latin typeface="Arial" charset="0"/>
              </a:rPr>
              <a:t>www.verificationacademy.com</a:t>
            </a:r>
          </a:p>
        </p:txBody>
      </p:sp>
      <p:sp>
        <p:nvSpPr>
          <p:cNvPr id="3076" name="Rectangle 4"/>
          <p:cNvSpPr>
            <a:spLocks noGrp="1" noChangeArrowheads="1"/>
          </p:cNvSpPr>
          <p:nvPr>
            <p:ph type="subTitle" idx="1" hasCustomPrompt="1"/>
            <p:custDataLst>
              <p:tags r:id="rId2"/>
            </p:custDataLst>
          </p:nvPr>
        </p:nvSpPr>
        <p:spPr>
          <a:xfrm>
            <a:off x="447675" y="1962150"/>
            <a:ext cx="8229600" cy="609600"/>
          </a:xfrm>
        </p:spPr>
        <p:txBody>
          <a:bodyPr/>
          <a:lstStyle>
            <a:lvl1pPr marL="0" indent="0" algn="ctr">
              <a:buFontTx/>
              <a:buNone/>
              <a:defRPr sz="3600">
                <a:solidFill>
                  <a:schemeClr val="bg1"/>
                </a:solidFill>
              </a:defRPr>
            </a:lvl1pPr>
          </a:lstStyle>
          <a:p>
            <a:r>
              <a:rPr lang="en-US" dirty="0" smtClean="0"/>
              <a:t>Course Title - Arial Bold 36pt</a:t>
            </a:r>
            <a:endParaRPr lang="en-US" dirty="0"/>
          </a:p>
        </p:txBody>
      </p:sp>
      <p:sp>
        <p:nvSpPr>
          <p:cNvPr id="10" name="Text Placeholder 9"/>
          <p:cNvSpPr>
            <a:spLocks noGrp="1"/>
          </p:cNvSpPr>
          <p:nvPr>
            <p:ph type="body" sz="quarter" idx="10" hasCustomPrompt="1"/>
            <p:custDataLst>
              <p:tags r:id="rId3"/>
            </p:custDataLst>
          </p:nvPr>
        </p:nvSpPr>
        <p:spPr>
          <a:xfrm>
            <a:off x="453138" y="2581275"/>
            <a:ext cx="8229600" cy="533400"/>
          </a:xfrm>
        </p:spPr>
        <p:txBody>
          <a:bodyPr/>
          <a:lstStyle>
            <a:lvl1pPr marL="0" indent="0" algn="ctr">
              <a:buFontTx/>
              <a:buNone/>
              <a:defRPr sz="2600" i="1" baseline="0">
                <a:solidFill>
                  <a:srgbClr val="FFC000"/>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Session Name - Arial Bold Italics 26pt</a:t>
            </a:r>
            <a:endParaRPr lang="en-US" dirty="0"/>
          </a:p>
        </p:txBody>
      </p:sp>
      <p:sp>
        <p:nvSpPr>
          <p:cNvPr id="12" name="Text Placeholder 11"/>
          <p:cNvSpPr>
            <a:spLocks noGrp="1"/>
          </p:cNvSpPr>
          <p:nvPr>
            <p:ph type="body" sz="quarter" idx="11" hasCustomPrompt="1"/>
            <p:custDataLst>
              <p:tags r:id="rId4"/>
            </p:custDataLst>
          </p:nvPr>
        </p:nvSpPr>
        <p:spPr>
          <a:xfrm>
            <a:off x="457200" y="3257550"/>
            <a:ext cx="8229600" cy="457200"/>
          </a:xfrm>
        </p:spPr>
        <p:txBody>
          <a:bodyPr/>
          <a:lstStyle>
            <a:lvl1pPr marL="0" indent="0" algn="ctr">
              <a:buFontTx/>
              <a:buNone/>
              <a:defRPr sz="2000" b="0" i="1" baseline="0">
                <a:solidFill>
                  <a:schemeClr val="bg1"/>
                </a:solidFill>
              </a:defRPr>
            </a:lvl1pPr>
          </a:lstStyle>
          <a:p>
            <a:pPr lvl="0"/>
            <a:r>
              <a:rPr lang="en-US" dirty="0" smtClean="0"/>
              <a:t>Subject Matter Expert - Arial Italics 20pt</a:t>
            </a:r>
            <a:endParaRPr lang="en-US" dirty="0"/>
          </a:p>
        </p:txBody>
      </p:sp>
      <p:sp>
        <p:nvSpPr>
          <p:cNvPr id="14" name="Text Placeholder 13"/>
          <p:cNvSpPr>
            <a:spLocks noGrp="1"/>
          </p:cNvSpPr>
          <p:nvPr>
            <p:ph type="body" sz="quarter" idx="12" hasCustomPrompt="1"/>
            <p:custDataLst>
              <p:tags r:id="rId5"/>
            </p:custDataLst>
          </p:nvPr>
        </p:nvSpPr>
        <p:spPr>
          <a:xfrm>
            <a:off x="452798" y="3638550"/>
            <a:ext cx="8229600" cy="457200"/>
          </a:xfrm>
        </p:spPr>
        <p:txBody>
          <a:bodyPr/>
          <a:lstStyle>
            <a:lvl1pPr marL="0" indent="0" algn="ctr">
              <a:buFontTx/>
              <a:buNone/>
              <a:defRPr sz="2000" b="0" i="1" baseline="0">
                <a:solidFill>
                  <a:schemeClr val="bg1"/>
                </a:solidFill>
              </a:defRPr>
            </a:lvl1pPr>
          </a:lstStyle>
          <a:p>
            <a:pPr lvl="0"/>
            <a:r>
              <a:rPr lang="en-US" dirty="0" smtClean="0"/>
              <a:t>Title / Position - Arial Italics 20pt</a:t>
            </a:r>
            <a:endParaRPr lang="en-US" dirty="0"/>
          </a:p>
        </p:txBody>
      </p:sp>
    </p:spTree>
    <p:extLst>
      <p:ext uri="{BB962C8B-B14F-4D97-AF65-F5344CB8AC3E}">
        <p14:creationId xmlns:p14="http://schemas.microsoft.com/office/powerpoint/2010/main" val="168946285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a:xfrm>
            <a:off x="381000" y="647700"/>
            <a:ext cx="8382000" cy="4133850"/>
          </a:xfrm>
        </p:spPr>
        <p:txBody>
          <a:bodyPr/>
          <a:lstStyle>
            <a:lvl1pPr>
              <a:defRPr sz="28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7"/>
          <p:cNvSpPr>
            <a:spLocks noGrp="1"/>
          </p:cNvSpPr>
          <p:nvPr>
            <p:ph type="ftr" sz="quarter" idx="3"/>
            <p:custDataLst>
              <p:tags r:id="rId2"/>
            </p:custDataLst>
          </p:nvPr>
        </p:nvSpPr>
        <p:spPr>
          <a:xfrm>
            <a:off x="6858002" y="4629150"/>
            <a:ext cx="2209798" cy="685800"/>
          </a:xfrm>
          <a:prstGeom prst="rect">
            <a:avLst/>
          </a:prstGeom>
        </p:spPr>
        <p:txBody>
          <a:bodyPr vert="horz" lIns="91440" tIns="45720" rIns="91440" bIns="45720" rtlCol="0" anchor="ctr"/>
          <a:lstStyle>
            <a:lvl1pPr algn="r">
              <a:defRPr sz="600">
                <a:solidFill>
                  <a:schemeClr val="bg1"/>
                </a:solidFill>
              </a:defRPr>
            </a:lvl1pPr>
          </a:lstStyle>
          <a:p>
            <a:r>
              <a:rPr lang="en-US" dirty="0" smtClean="0"/>
              <a:t>© Mentor Graphics Corporation, all rights reserved.</a:t>
            </a:r>
            <a:endParaRPr lang="en-US" dirty="0"/>
          </a:p>
        </p:txBody>
      </p:sp>
      <p:sp>
        <p:nvSpPr>
          <p:cNvPr id="5" name="Title 1"/>
          <p:cNvSpPr>
            <a:spLocks noGrp="1"/>
          </p:cNvSpPr>
          <p:nvPr>
            <p:ph type="title"/>
            <p:custDataLst>
              <p:tags r:id="rId3"/>
            </p:custDataLst>
          </p:nvPr>
        </p:nvSpPr>
        <p:spPr>
          <a:xfrm>
            <a:off x="381000" y="133350"/>
            <a:ext cx="8229600" cy="457200"/>
          </a:xfrm>
          <a:prstGeom prst="rect">
            <a:avLst/>
          </a:prstGeom>
        </p:spPr>
        <p:txBody>
          <a:bodyPr/>
          <a:lstStyle>
            <a:lvl1pPr algn="l">
              <a:defRPr sz="2800"/>
            </a:lvl1pPr>
          </a:lstStyle>
          <a:p>
            <a:r>
              <a:rPr lang="en-US" smtClean="0"/>
              <a:t>Click to edit Master title style</a:t>
            </a:r>
            <a:endParaRPr lang="en-US" dirty="0"/>
          </a:p>
        </p:txBody>
      </p:sp>
    </p:spTree>
    <p:extLst>
      <p:ext uri="{BB962C8B-B14F-4D97-AF65-F5344CB8AC3E}">
        <p14:creationId xmlns:p14="http://schemas.microsoft.com/office/powerpoint/2010/main" val="199575527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custDataLst>
              <p:tags r:id="rId1"/>
            </p:custDataLst>
          </p:nvPr>
        </p:nvSpPr>
        <p:spPr>
          <a:xfrm>
            <a:off x="304800" y="742950"/>
            <a:ext cx="4191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custDataLst>
              <p:tags r:id="rId2"/>
            </p:custDataLst>
          </p:nvPr>
        </p:nvSpPr>
        <p:spPr>
          <a:xfrm>
            <a:off x="4648200" y="742950"/>
            <a:ext cx="4191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7"/>
          <p:cNvSpPr>
            <a:spLocks noGrp="1"/>
          </p:cNvSpPr>
          <p:nvPr>
            <p:ph type="ftr" sz="quarter" idx="3"/>
            <p:custDataLst>
              <p:tags r:id="rId3"/>
            </p:custDataLst>
          </p:nvPr>
        </p:nvSpPr>
        <p:spPr>
          <a:xfrm>
            <a:off x="6858002" y="4629150"/>
            <a:ext cx="2209798" cy="685800"/>
          </a:xfrm>
          <a:prstGeom prst="rect">
            <a:avLst/>
          </a:prstGeom>
        </p:spPr>
        <p:txBody>
          <a:bodyPr vert="horz" lIns="91440" tIns="45720" rIns="91440" bIns="45720" rtlCol="0" anchor="ctr"/>
          <a:lstStyle>
            <a:lvl1pPr algn="r">
              <a:defRPr sz="600">
                <a:solidFill>
                  <a:schemeClr val="bg1"/>
                </a:solidFill>
              </a:defRPr>
            </a:lvl1pPr>
          </a:lstStyle>
          <a:p>
            <a:r>
              <a:rPr lang="en-US" dirty="0" smtClean="0"/>
              <a:t>© Mentor Graphics Corporation, all rights reserved.</a:t>
            </a:r>
            <a:endParaRPr lang="en-US" dirty="0"/>
          </a:p>
        </p:txBody>
      </p:sp>
      <p:sp>
        <p:nvSpPr>
          <p:cNvPr id="6" name="Title 1"/>
          <p:cNvSpPr>
            <a:spLocks noGrp="1"/>
          </p:cNvSpPr>
          <p:nvPr>
            <p:ph type="title"/>
            <p:custDataLst>
              <p:tags r:id="rId4"/>
            </p:custDataLst>
          </p:nvPr>
        </p:nvSpPr>
        <p:spPr>
          <a:xfrm>
            <a:off x="381000" y="133350"/>
            <a:ext cx="8229600" cy="457200"/>
          </a:xfrm>
          <a:prstGeom prst="rect">
            <a:avLst/>
          </a:prstGeom>
        </p:spPr>
        <p:txBody>
          <a:bodyPr/>
          <a:lstStyle>
            <a:lvl1pPr algn="l">
              <a:defRPr sz="2800"/>
            </a:lvl1pPr>
          </a:lstStyle>
          <a:p>
            <a:r>
              <a:rPr lang="en-US" smtClean="0"/>
              <a:t>Click to edit Master title style</a:t>
            </a:r>
            <a:endParaRPr lang="en-US" dirty="0"/>
          </a:p>
        </p:txBody>
      </p:sp>
    </p:spTree>
    <p:extLst>
      <p:ext uri="{BB962C8B-B14F-4D97-AF65-F5344CB8AC3E}">
        <p14:creationId xmlns:p14="http://schemas.microsoft.com/office/powerpoint/2010/main" val="306438420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742950"/>
            <a:ext cx="4116388" cy="7239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0" y="1581150"/>
            <a:ext cx="4116388"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0" y="742950"/>
            <a:ext cx="4191000" cy="723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0" y="1581150"/>
            <a:ext cx="41910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7"/>
          <p:cNvSpPr>
            <a:spLocks noGrp="1"/>
          </p:cNvSpPr>
          <p:nvPr>
            <p:ph type="ftr" sz="quarter" idx="10"/>
          </p:nvPr>
        </p:nvSpPr>
        <p:spPr>
          <a:xfrm>
            <a:off x="6858002" y="4629150"/>
            <a:ext cx="2209798" cy="685800"/>
          </a:xfrm>
          <a:prstGeom prst="rect">
            <a:avLst/>
          </a:prstGeom>
        </p:spPr>
        <p:txBody>
          <a:bodyPr vert="horz" lIns="91440" tIns="45720" rIns="91440" bIns="45720" rtlCol="0" anchor="ctr"/>
          <a:lstStyle>
            <a:lvl1pPr algn="r">
              <a:defRPr sz="600">
                <a:solidFill>
                  <a:schemeClr val="bg1"/>
                </a:solidFill>
              </a:defRPr>
            </a:lvl1pPr>
          </a:lstStyle>
          <a:p>
            <a:r>
              <a:rPr lang="en-US" dirty="0" smtClean="0"/>
              <a:t>© Mentor Graphics Corporation, all rights reserved.</a:t>
            </a:r>
            <a:endParaRPr lang="en-US" dirty="0"/>
          </a:p>
        </p:txBody>
      </p:sp>
      <p:sp>
        <p:nvSpPr>
          <p:cNvPr id="8" name="Title 1"/>
          <p:cNvSpPr>
            <a:spLocks noGrp="1"/>
          </p:cNvSpPr>
          <p:nvPr>
            <p:ph type="title"/>
          </p:nvPr>
        </p:nvSpPr>
        <p:spPr>
          <a:xfrm>
            <a:off x="381000" y="133350"/>
            <a:ext cx="8229600" cy="457200"/>
          </a:xfrm>
          <a:prstGeom prst="rect">
            <a:avLst/>
          </a:prstGeom>
        </p:spPr>
        <p:txBody>
          <a:bodyPr/>
          <a:lstStyle>
            <a:lvl1pPr algn="l">
              <a:defRPr sz="2800"/>
            </a:lvl1pPr>
          </a:lstStyle>
          <a:p>
            <a:r>
              <a:rPr lang="en-US" smtClean="0"/>
              <a:t>Click to edit Master title style</a:t>
            </a:r>
            <a:endParaRPr lang="en-US" dirty="0"/>
          </a:p>
        </p:txBody>
      </p:sp>
    </p:spTree>
    <p:extLst>
      <p:ext uri="{BB962C8B-B14F-4D97-AF65-F5344CB8AC3E}">
        <p14:creationId xmlns:p14="http://schemas.microsoft.com/office/powerpoint/2010/main" val="1953808593"/>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381000" y="133350"/>
            <a:ext cx="8229600" cy="457200"/>
          </a:xfrm>
          <a:prstGeom prst="rect">
            <a:avLst/>
          </a:prstGeom>
        </p:spPr>
        <p:txBody>
          <a:bodyPr/>
          <a:lstStyle>
            <a:lvl1pPr algn="l">
              <a:defRPr sz="2800"/>
            </a:lvl1pPr>
          </a:lstStyle>
          <a:p>
            <a:r>
              <a:rPr lang="en-US" smtClean="0"/>
              <a:t>Click to edit Master title style</a:t>
            </a:r>
            <a:endParaRPr lang="en-US" dirty="0"/>
          </a:p>
        </p:txBody>
      </p:sp>
      <p:sp>
        <p:nvSpPr>
          <p:cNvPr id="3" name="Footer Placeholder 7"/>
          <p:cNvSpPr>
            <a:spLocks noGrp="1"/>
          </p:cNvSpPr>
          <p:nvPr>
            <p:ph type="ftr" sz="quarter" idx="3"/>
            <p:custDataLst>
              <p:tags r:id="rId2"/>
            </p:custDataLst>
          </p:nvPr>
        </p:nvSpPr>
        <p:spPr>
          <a:xfrm>
            <a:off x="6858002" y="4629150"/>
            <a:ext cx="2209798" cy="685800"/>
          </a:xfrm>
          <a:prstGeom prst="rect">
            <a:avLst/>
          </a:prstGeom>
        </p:spPr>
        <p:txBody>
          <a:bodyPr vert="horz" lIns="91440" tIns="45720" rIns="91440" bIns="45720" rtlCol="0" anchor="ctr"/>
          <a:lstStyle>
            <a:lvl1pPr algn="r">
              <a:defRPr sz="600">
                <a:solidFill>
                  <a:schemeClr val="bg1"/>
                </a:solidFill>
              </a:defRPr>
            </a:lvl1pPr>
          </a:lstStyle>
          <a:p>
            <a:r>
              <a:rPr lang="en-US" dirty="0" smtClean="0"/>
              <a:t>© Mentor Graphics Corporation, all rights reserved.</a:t>
            </a:r>
            <a:endParaRPr lang="en-US" dirty="0"/>
          </a:p>
        </p:txBody>
      </p:sp>
    </p:spTree>
    <p:extLst>
      <p:ext uri="{BB962C8B-B14F-4D97-AF65-F5344CB8AC3E}">
        <p14:creationId xmlns:p14="http://schemas.microsoft.com/office/powerpoint/2010/main" val="830982222"/>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p:spTree>
      <p:nvGrpSpPr>
        <p:cNvPr id="1" name=""/>
        <p:cNvGrpSpPr/>
        <p:nvPr/>
      </p:nvGrpSpPr>
      <p:grpSpPr>
        <a:xfrm>
          <a:off x="0" y="0"/>
          <a:ext cx="0" cy="0"/>
          <a:chOff x="0" y="0"/>
          <a:chExt cx="0" cy="0"/>
        </a:xfrm>
      </p:grpSpPr>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35197" cy="5143500"/>
          </a:xfrm>
          <a:prstGeom prst="rect">
            <a:avLst/>
          </a:prstGeom>
        </p:spPr>
      </p:pic>
      <p:sp>
        <p:nvSpPr>
          <p:cNvPr id="10" name="Text Placeholder 9"/>
          <p:cNvSpPr>
            <a:spLocks noGrp="1"/>
          </p:cNvSpPr>
          <p:nvPr>
            <p:ph type="body" sz="quarter" idx="10" hasCustomPrompt="1"/>
            <p:custDataLst>
              <p:tags r:id="rId1"/>
            </p:custDataLst>
          </p:nvPr>
        </p:nvSpPr>
        <p:spPr>
          <a:xfrm>
            <a:off x="449169" y="2419350"/>
            <a:ext cx="8229600" cy="533400"/>
          </a:xfrm>
        </p:spPr>
        <p:txBody>
          <a:bodyPr/>
          <a:lstStyle>
            <a:lvl1pPr marL="0" indent="0" algn="ctr">
              <a:buFontTx/>
              <a:buNone/>
              <a:defRPr sz="3400" i="1" baseline="0">
                <a:solidFill>
                  <a:srgbClr val="FFC000"/>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Transition Slide - Arial Bold Italics 34pt</a:t>
            </a:r>
            <a:endParaRPr lang="en-US" dirty="0"/>
          </a:p>
        </p:txBody>
      </p:sp>
      <p:sp>
        <p:nvSpPr>
          <p:cNvPr id="14" name="Text Placeholder 13"/>
          <p:cNvSpPr>
            <a:spLocks noGrp="1"/>
          </p:cNvSpPr>
          <p:nvPr>
            <p:ph type="body" sz="quarter" idx="12" hasCustomPrompt="1"/>
            <p:custDataLst>
              <p:tags r:id="rId2"/>
            </p:custDataLst>
          </p:nvPr>
        </p:nvSpPr>
        <p:spPr>
          <a:xfrm>
            <a:off x="449169" y="3409950"/>
            <a:ext cx="8229600" cy="457200"/>
          </a:xfrm>
        </p:spPr>
        <p:txBody>
          <a:bodyPr/>
          <a:lstStyle>
            <a:lvl1pPr marL="0" indent="0" algn="ctr">
              <a:buFontTx/>
              <a:buNone/>
              <a:defRPr sz="2400" b="0" i="1" baseline="0">
                <a:solidFill>
                  <a:schemeClr val="bg1"/>
                </a:solidFill>
              </a:defRPr>
            </a:lvl1pPr>
          </a:lstStyle>
          <a:p>
            <a:pPr lvl="0"/>
            <a:r>
              <a:rPr lang="en-US" dirty="0" smtClean="0"/>
              <a:t>Transition subtitle -  Arial Italics 24pt</a:t>
            </a:r>
            <a:endParaRPr lang="en-US" dirty="0"/>
          </a:p>
        </p:txBody>
      </p:sp>
    </p:spTree>
    <p:extLst>
      <p:ext uri="{BB962C8B-B14F-4D97-AF65-F5344CB8AC3E}">
        <p14:creationId xmlns:p14="http://schemas.microsoft.com/office/powerpoint/2010/main" val="4111614835"/>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7"/>
          <p:cNvSpPr>
            <a:spLocks noGrp="1"/>
          </p:cNvSpPr>
          <p:nvPr>
            <p:ph type="ftr" sz="quarter" idx="3"/>
          </p:nvPr>
        </p:nvSpPr>
        <p:spPr>
          <a:xfrm>
            <a:off x="6858002" y="4629150"/>
            <a:ext cx="2209798" cy="685800"/>
          </a:xfrm>
          <a:prstGeom prst="rect">
            <a:avLst/>
          </a:prstGeom>
        </p:spPr>
        <p:txBody>
          <a:bodyPr vert="horz" lIns="91440" tIns="45720" rIns="91440" bIns="45720" rtlCol="0" anchor="ctr"/>
          <a:lstStyle>
            <a:lvl1pPr algn="r">
              <a:defRPr sz="600">
                <a:solidFill>
                  <a:schemeClr val="bg1"/>
                </a:solidFill>
              </a:defRPr>
            </a:lvl1pPr>
          </a:lstStyle>
          <a:p>
            <a:r>
              <a:rPr lang="en-US" dirty="0" smtClean="0"/>
              <a:t>© Mentor Graphics Corporation, all rights reserved.</a:t>
            </a:r>
            <a:endParaRPr lang="en-US" dirty="0"/>
          </a:p>
        </p:txBody>
      </p:sp>
    </p:spTree>
    <p:extLst>
      <p:ext uri="{BB962C8B-B14F-4D97-AF65-F5344CB8AC3E}">
        <p14:creationId xmlns:p14="http://schemas.microsoft.com/office/powerpoint/2010/main" val="358002576"/>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pic>
        <p:nvPicPr>
          <p:cNvPr id="96259" name="Picture 3" descr="C:\Documents and Settings\lseigneu\Desktop\PPT MAIN DEV\TESTING FILE SIZES\SET PS bkgs in PP saved as JPGs then used for template\A\_B AS POSTED w C bkgs dropped in\Slide5.JPG"/>
          <p:cNvPicPr>
            <a:picLocks noChangeAspect="1" noChangeArrowheads="1"/>
          </p:cNvPicPr>
          <p:nvPr/>
        </p:nvPicPr>
        <p:blipFill>
          <a:blip r:embed="rId4"/>
          <a:srcRect/>
          <a:stretch>
            <a:fillRect/>
          </a:stretch>
        </p:blipFill>
        <p:spPr bwMode="auto">
          <a:xfrm>
            <a:off x="1" y="0"/>
            <a:ext cx="9144001" cy="5143500"/>
          </a:xfrm>
          <a:prstGeom prst="rect">
            <a:avLst/>
          </a:prstGeom>
          <a:noFill/>
        </p:spPr>
      </p:pic>
      <p:sp>
        <p:nvSpPr>
          <p:cNvPr id="2" name="Title 1"/>
          <p:cNvSpPr>
            <a:spLocks noGrp="1"/>
          </p:cNvSpPr>
          <p:nvPr>
            <p:ph type="title"/>
            <p:custDataLst>
              <p:tags r:id="rId1"/>
            </p:custDataLst>
          </p:nvPr>
        </p:nvSpPr>
        <p:spPr>
          <a:xfrm>
            <a:off x="722313" y="1962151"/>
            <a:ext cx="7772400" cy="1209675"/>
          </a:xfrm>
        </p:spPr>
        <p:txBody>
          <a:bodyPr anchor="ctr" anchorCtr="1"/>
          <a:lstStyle>
            <a:lvl1pPr algn="ctr">
              <a:defRPr sz="3600" b="1" cap="all">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custDataLst>
              <p:tags r:id="rId2"/>
            </p:custDataLst>
          </p:nvPr>
        </p:nvSpPr>
        <p:spPr>
          <a:xfrm>
            <a:off x="722313" y="1628776"/>
            <a:ext cx="7772400" cy="333375"/>
          </a:xfrm>
        </p:spPr>
        <p:txBody>
          <a:bodyPr anchor="b"/>
          <a:lstStyle>
            <a:lvl1pPr marL="0" indent="0" algn="ctr">
              <a:buNone/>
              <a:defRPr sz="16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60069363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tags" Target="../tags/tag3.xml"/><Relationship Id="rId12" Type="http://schemas.openxmlformats.org/officeDocument/2006/relationships/tags" Target="../tags/tag4.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141" y="42119"/>
            <a:ext cx="9045717" cy="5059262"/>
          </a:xfrm>
          <a:prstGeom prst="rect">
            <a:avLst/>
          </a:prstGeom>
        </p:spPr>
      </p:pic>
      <p:sp>
        <p:nvSpPr>
          <p:cNvPr id="1027" name="Rectangle 3"/>
          <p:cNvSpPr>
            <a:spLocks noGrp="1" noChangeArrowheads="1"/>
          </p:cNvSpPr>
          <p:nvPr>
            <p:ph type="body" idx="1"/>
            <p:custDataLst>
              <p:tags r:id="rId10"/>
            </p:custDataLst>
          </p:nvPr>
        </p:nvSpPr>
        <p:spPr bwMode="auto">
          <a:xfrm>
            <a:off x="381000" y="742950"/>
            <a:ext cx="8077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Footer Placeholder 7"/>
          <p:cNvSpPr>
            <a:spLocks noGrp="1"/>
          </p:cNvSpPr>
          <p:nvPr>
            <p:ph type="ftr" sz="quarter" idx="3"/>
            <p:custDataLst>
              <p:tags r:id="rId11"/>
            </p:custDataLst>
          </p:nvPr>
        </p:nvSpPr>
        <p:spPr>
          <a:xfrm>
            <a:off x="6858002" y="4629150"/>
            <a:ext cx="2209798" cy="685800"/>
          </a:xfrm>
          <a:prstGeom prst="rect">
            <a:avLst/>
          </a:prstGeom>
        </p:spPr>
        <p:txBody>
          <a:bodyPr vert="horz" lIns="91440" tIns="45720" rIns="91440" bIns="45720" rtlCol="0" anchor="ctr"/>
          <a:lstStyle>
            <a:lvl1pPr algn="r">
              <a:defRPr sz="600">
                <a:solidFill>
                  <a:schemeClr val="bg1"/>
                </a:solidFill>
              </a:defRPr>
            </a:lvl1pPr>
          </a:lstStyle>
          <a:p>
            <a:r>
              <a:rPr lang="en-US" dirty="0" smtClean="0"/>
              <a:t>© Mentor Graphics Corporation, all rights reserved.</a:t>
            </a:r>
            <a:endParaRPr lang="en-US" dirty="0"/>
          </a:p>
        </p:txBody>
      </p:sp>
      <p:sp>
        <p:nvSpPr>
          <p:cNvPr id="2" name="Title Placeholder 1"/>
          <p:cNvSpPr>
            <a:spLocks noGrp="1"/>
          </p:cNvSpPr>
          <p:nvPr>
            <p:ph type="title"/>
            <p:custDataLst>
              <p:tags r:id="rId12"/>
            </p:custDataLst>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800" r:id="rId6"/>
    <p:sldLayoutId id="2147483799" r:id="rId7"/>
    <p:sldLayoutId id="2147483801" r:id="rId8"/>
  </p:sldLayoutIdLst>
  <p:timing>
    <p:tnLst>
      <p:par>
        <p:cTn xmlns:p14="http://schemas.microsoft.com/office/powerpoint/2010/main" id="1" dur="indefinite" restart="never" nodeType="tmRoot"/>
      </p:par>
    </p:tnLst>
  </p:timing>
  <p:hf sldNum="0" hdr="0" dt="0"/>
  <p:txStyles>
    <p:titleStyle>
      <a:lvl1pPr algn="r" rtl="0" eaLnBrk="1" fontAlgn="base" hangingPunct="1">
        <a:spcBef>
          <a:spcPct val="0"/>
        </a:spcBef>
        <a:spcAft>
          <a:spcPct val="0"/>
        </a:spcAft>
        <a:defRPr b="1">
          <a:solidFill>
            <a:schemeClr val="bg1"/>
          </a:solidFill>
          <a:latin typeface="+mj-lt"/>
          <a:ea typeface="+mj-ea"/>
          <a:cs typeface="+mj-cs"/>
        </a:defRPr>
      </a:lvl1pPr>
      <a:lvl2pPr algn="r" rtl="0" eaLnBrk="1" fontAlgn="base" hangingPunct="1">
        <a:spcBef>
          <a:spcPct val="0"/>
        </a:spcBef>
        <a:spcAft>
          <a:spcPct val="0"/>
        </a:spcAft>
        <a:defRPr b="1">
          <a:solidFill>
            <a:schemeClr val="bg1"/>
          </a:solidFill>
          <a:latin typeface="Arial" charset="0"/>
          <a:ea typeface="ヒラギノ角ゴ Pro W3" pitchFamily="1" charset="-128"/>
        </a:defRPr>
      </a:lvl2pPr>
      <a:lvl3pPr algn="r" rtl="0" eaLnBrk="1" fontAlgn="base" hangingPunct="1">
        <a:spcBef>
          <a:spcPct val="0"/>
        </a:spcBef>
        <a:spcAft>
          <a:spcPct val="0"/>
        </a:spcAft>
        <a:defRPr b="1">
          <a:solidFill>
            <a:schemeClr val="bg1"/>
          </a:solidFill>
          <a:latin typeface="Arial" charset="0"/>
          <a:ea typeface="ヒラギノ角ゴ Pro W3" pitchFamily="1" charset="-128"/>
        </a:defRPr>
      </a:lvl3pPr>
      <a:lvl4pPr algn="r" rtl="0" eaLnBrk="1" fontAlgn="base" hangingPunct="1">
        <a:spcBef>
          <a:spcPct val="0"/>
        </a:spcBef>
        <a:spcAft>
          <a:spcPct val="0"/>
        </a:spcAft>
        <a:defRPr b="1">
          <a:solidFill>
            <a:schemeClr val="bg1"/>
          </a:solidFill>
          <a:latin typeface="Arial" charset="0"/>
          <a:ea typeface="ヒラギノ角ゴ Pro W3" pitchFamily="1" charset="-128"/>
        </a:defRPr>
      </a:lvl4pPr>
      <a:lvl5pPr algn="r" rtl="0" eaLnBrk="1" fontAlgn="base" hangingPunct="1">
        <a:spcBef>
          <a:spcPct val="0"/>
        </a:spcBef>
        <a:spcAft>
          <a:spcPct val="0"/>
        </a:spcAft>
        <a:defRPr b="1">
          <a:solidFill>
            <a:schemeClr val="bg1"/>
          </a:solidFill>
          <a:latin typeface="Arial" charset="0"/>
          <a:ea typeface="ヒラギノ角ゴ Pro W3" pitchFamily="1" charset="-128"/>
        </a:defRPr>
      </a:lvl5pPr>
      <a:lvl6pPr marL="457200" algn="r" rtl="0" eaLnBrk="1" fontAlgn="base" hangingPunct="1">
        <a:spcBef>
          <a:spcPct val="0"/>
        </a:spcBef>
        <a:spcAft>
          <a:spcPct val="0"/>
        </a:spcAft>
        <a:defRPr b="1">
          <a:solidFill>
            <a:schemeClr val="bg1"/>
          </a:solidFill>
          <a:latin typeface="Arial" charset="0"/>
          <a:ea typeface="ヒラギノ角ゴ Pro W3" pitchFamily="1" charset="-128"/>
        </a:defRPr>
      </a:lvl6pPr>
      <a:lvl7pPr marL="914400" algn="r" rtl="0" eaLnBrk="1" fontAlgn="base" hangingPunct="1">
        <a:spcBef>
          <a:spcPct val="0"/>
        </a:spcBef>
        <a:spcAft>
          <a:spcPct val="0"/>
        </a:spcAft>
        <a:defRPr b="1">
          <a:solidFill>
            <a:schemeClr val="bg1"/>
          </a:solidFill>
          <a:latin typeface="Arial" charset="0"/>
          <a:ea typeface="ヒラギノ角ゴ Pro W3" pitchFamily="1" charset="-128"/>
        </a:defRPr>
      </a:lvl7pPr>
      <a:lvl8pPr marL="1371600" algn="r" rtl="0" eaLnBrk="1" fontAlgn="base" hangingPunct="1">
        <a:spcBef>
          <a:spcPct val="0"/>
        </a:spcBef>
        <a:spcAft>
          <a:spcPct val="0"/>
        </a:spcAft>
        <a:defRPr b="1">
          <a:solidFill>
            <a:schemeClr val="bg1"/>
          </a:solidFill>
          <a:latin typeface="Arial" charset="0"/>
          <a:ea typeface="ヒラギノ角ゴ Pro W3" pitchFamily="1" charset="-128"/>
        </a:defRPr>
      </a:lvl8pPr>
      <a:lvl9pPr marL="1828800" algn="r" rtl="0" eaLnBrk="1" fontAlgn="base" hangingPunct="1">
        <a:spcBef>
          <a:spcPct val="0"/>
        </a:spcBef>
        <a:spcAft>
          <a:spcPct val="0"/>
        </a:spcAft>
        <a:defRPr b="1">
          <a:solidFill>
            <a:schemeClr val="bg1"/>
          </a:solidFill>
          <a:latin typeface="Arial" charset="0"/>
          <a:ea typeface="ヒラギノ角ゴ Pro W3" pitchFamily="1" charset="-128"/>
        </a:defRPr>
      </a:lvl9pPr>
    </p:titleStyle>
    <p:bodyStyle>
      <a:lvl1pPr marL="342900" indent="-342900" algn="l" rtl="0" eaLnBrk="1" fontAlgn="base" hangingPunct="1">
        <a:spcBef>
          <a:spcPct val="20000"/>
        </a:spcBef>
        <a:spcAft>
          <a:spcPct val="0"/>
        </a:spcAft>
        <a:buChar char="•"/>
        <a:defRPr sz="3200" b="1">
          <a:solidFill>
            <a:schemeClr val="tx1"/>
          </a:solidFill>
          <a:latin typeface="+mn-lt"/>
          <a:ea typeface="+mn-ea"/>
          <a:cs typeface="+mn-cs"/>
        </a:defRPr>
      </a:lvl1pPr>
      <a:lvl2pPr marL="742950" indent="-285750" algn="l" rtl="0" eaLnBrk="1" fontAlgn="base" hangingPunct="1">
        <a:spcBef>
          <a:spcPct val="20000"/>
        </a:spcBef>
        <a:spcAft>
          <a:spcPct val="0"/>
        </a:spcAft>
        <a:buFont typeface="Times" pitchFamily="1" charset="0"/>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a:solidFill>
            <a:schemeClr val="tx1"/>
          </a:solidFill>
          <a:latin typeface="+mn-lt"/>
          <a:ea typeface="+mn-ea"/>
        </a:defRPr>
      </a:lvl3pPr>
      <a:lvl4pPr marL="1600200" indent="-228600" algn="l" rtl="0" eaLnBrk="1" fontAlgn="base" hangingPunct="1">
        <a:spcBef>
          <a:spcPct val="20000"/>
        </a:spcBef>
        <a:spcAft>
          <a:spcPct val="0"/>
        </a:spcAft>
        <a:buChar char="o"/>
        <a:defRPr>
          <a:solidFill>
            <a:schemeClr val="tx1"/>
          </a:solidFill>
          <a:latin typeface="+mn-lt"/>
          <a:ea typeface="+mn-ea"/>
        </a:defRPr>
      </a:lvl4pPr>
      <a:lvl5pPr marL="2057400" indent="-228600" algn="l" rtl="0" eaLnBrk="1" fontAlgn="base" hangingPunct="1">
        <a:spcBef>
          <a:spcPct val="20000"/>
        </a:spcBef>
        <a:spcAft>
          <a:spcPct val="0"/>
        </a:spcAft>
        <a:buFont typeface="Times" pitchFamily="1" charset="0"/>
        <a:buChar char="•"/>
        <a:defRPr>
          <a:solidFill>
            <a:schemeClr val="tx1"/>
          </a:solidFill>
          <a:latin typeface="+mn-lt"/>
          <a:ea typeface="+mn-ea"/>
        </a:defRPr>
      </a:lvl5pPr>
      <a:lvl6pPr marL="2514600" indent="-228600" algn="l" rtl="0" eaLnBrk="1" fontAlgn="base" hangingPunct="1">
        <a:spcBef>
          <a:spcPct val="20000"/>
        </a:spcBef>
        <a:spcAft>
          <a:spcPct val="0"/>
        </a:spcAft>
        <a:buFont typeface="Times" pitchFamily="1" charset="0"/>
        <a:buChar char="•"/>
        <a:defRPr>
          <a:solidFill>
            <a:schemeClr val="tx1"/>
          </a:solidFill>
          <a:latin typeface="+mn-lt"/>
          <a:ea typeface="+mn-ea"/>
        </a:defRPr>
      </a:lvl6pPr>
      <a:lvl7pPr marL="2971800" indent="-228600" algn="l" rtl="0" eaLnBrk="1" fontAlgn="base" hangingPunct="1">
        <a:spcBef>
          <a:spcPct val="20000"/>
        </a:spcBef>
        <a:spcAft>
          <a:spcPct val="0"/>
        </a:spcAft>
        <a:buFont typeface="Times" pitchFamily="1" charset="0"/>
        <a:buChar char="•"/>
        <a:defRPr>
          <a:solidFill>
            <a:schemeClr val="tx1"/>
          </a:solidFill>
          <a:latin typeface="+mn-lt"/>
          <a:ea typeface="+mn-ea"/>
        </a:defRPr>
      </a:lvl7pPr>
      <a:lvl8pPr marL="3429000" indent="-228600" algn="l" rtl="0" eaLnBrk="1" fontAlgn="base" hangingPunct="1">
        <a:spcBef>
          <a:spcPct val="20000"/>
        </a:spcBef>
        <a:spcAft>
          <a:spcPct val="0"/>
        </a:spcAft>
        <a:buFont typeface="Times" pitchFamily="1" charset="0"/>
        <a:buChar char="•"/>
        <a:defRPr>
          <a:solidFill>
            <a:schemeClr val="tx1"/>
          </a:solidFill>
          <a:latin typeface="+mn-lt"/>
          <a:ea typeface="+mn-ea"/>
        </a:defRPr>
      </a:lvl8pPr>
      <a:lvl9pPr marL="3886200" indent="-228600" algn="l" rtl="0" eaLnBrk="1" fontAlgn="base" hangingPunct="1">
        <a:spcBef>
          <a:spcPct val="20000"/>
        </a:spcBef>
        <a:spcAft>
          <a:spcPct val="0"/>
        </a:spcAft>
        <a:buFont typeface="Times" pitchFamily="1" charset="0"/>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5.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23.xml"/><Relationship Id="rId2" Type="http://schemas.openxmlformats.org/officeDocument/2006/relationships/tags" Target="../tags/tag24.xml"/></Relationships>
</file>

<file path=ppt/slides/_rels/slide10.xml.rels><?xml version="1.0" encoding="UTF-8" standalone="yes"?>
<Relationships xmlns="http://schemas.openxmlformats.org/package/2006/relationships"><Relationship Id="rId3" Type="http://schemas.openxmlformats.org/officeDocument/2006/relationships/tags" Target="../tags/tag79.xml"/><Relationship Id="rId4" Type="http://schemas.openxmlformats.org/officeDocument/2006/relationships/tags" Target="../tags/tag80.xml"/><Relationship Id="rId5" Type="http://schemas.openxmlformats.org/officeDocument/2006/relationships/tags" Target="../tags/tag81.xml"/><Relationship Id="rId6" Type="http://schemas.openxmlformats.org/officeDocument/2006/relationships/tags" Target="../tags/tag82.xml"/><Relationship Id="rId7" Type="http://schemas.openxmlformats.org/officeDocument/2006/relationships/tags" Target="../tags/tag83.xml"/><Relationship Id="rId8" Type="http://schemas.openxmlformats.org/officeDocument/2006/relationships/tags" Target="../tags/tag84.xml"/><Relationship Id="rId9" Type="http://schemas.openxmlformats.org/officeDocument/2006/relationships/slideLayout" Target="../slideLayouts/slideLayout5.xml"/><Relationship Id="rId10" Type="http://schemas.openxmlformats.org/officeDocument/2006/relationships/notesSlide" Target="../notesSlides/notesSlide10.xml"/><Relationship Id="rId11" Type="http://schemas.openxmlformats.org/officeDocument/2006/relationships/chart" Target="../charts/chart3.xml"/><Relationship Id="rId1" Type="http://schemas.openxmlformats.org/officeDocument/2006/relationships/tags" Target="../tags/tag77.xml"/><Relationship Id="rId2" Type="http://schemas.openxmlformats.org/officeDocument/2006/relationships/tags" Target="../tags/tag78.xml"/></Relationships>
</file>

<file path=ppt/slides/_rels/slide11.xml.rels><?xml version="1.0" encoding="UTF-8" standalone="yes"?>
<Relationships xmlns="http://schemas.openxmlformats.org/package/2006/relationships"><Relationship Id="rId3" Type="http://schemas.openxmlformats.org/officeDocument/2006/relationships/tags" Target="../tags/tag87.xml"/><Relationship Id="rId4" Type="http://schemas.openxmlformats.org/officeDocument/2006/relationships/tags" Target="../tags/tag88.xml"/><Relationship Id="rId5" Type="http://schemas.openxmlformats.org/officeDocument/2006/relationships/tags" Target="../tags/tag89.xml"/><Relationship Id="rId6" Type="http://schemas.openxmlformats.org/officeDocument/2006/relationships/tags" Target="../tags/tag90.xml"/><Relationship Id="rId7" Type="http://schemas.openxmlformats.org/officeDocument/2006/relationships/tags" Target="../tags/tag91.xml"/><Relationship Id="rId8" Type="http://schemas.openxmlformats.org/officeDocument/2006/relationships/tags" Target="../tags/tag92.xml"/><Relationship Id="rId9" Type="http://schemas.openxmlformats.org/officeDocument/2006/relationships/slideLayout" Target="../slideLayouts/slideLayout5.xml"/><Relationship Id="rId10" Type="http://schemas.openxmlformats.org/officeDocument/2006/relationships/notesSlide" Target="../notesSlides/notesSlide11.xml"/><Relationship Id="rId11" Type="http://schemas.openxmlformats.org/officeDocument/2006/relationships/chart" Target="../charts/chart4.xml"/><Relationship Id="rId1" Type="http://schemas.openxmlformats.org/officeDocument/2006/relationships/tags" Target="../tags/tag85.xml"/><Relationship Id="rId2" Type="http://schemas.openxmlformats.org/officeDocument/2006/relationships/tags" Target="../tags/tag86.xml"/></Relationships>
</file>

<file path=ppt/slides/_rels/slide12.xml.rels><?xml version="1.0" encoding="UTF-8" standalone="yes"?>
<Relationships xmlns="http://schemas.openxmlformats.org/package/2006/relationships"><Relationship Id="rId3" Type="http://schemas.openxmlformats.org/officeDocument/2006/relationships/tags" Target="../tags/tag95.xml"/><Relationship Id="rId4" Type="http://schemas.openxmlformats.org/officeDocument/2006/relationships/tags" Target="../tags/tag96.xml"/><Relationship Id="rId5" Type="http://schemas.openxmlformats.org/officeDocument/2006/relationships/tags" Target="../tags/tag97.xml"/><Relationship Id="rId6" Type="http://schemas.openxmlformats.org/officeDocument/2006/relationships/tags" Target="../tags/tag98.xml"/><Relationship Id="rId7" Type="http://schemas.openxmlformats.org/officeDocument/2006/relationships/tags" Target="../tags/tag99.xml"/><Relationship Id="rId8" Type="http://schemas.openxmlformats.org/officeDocument/2006/relationships/slideLayout" Target="../slideLayouts/slideLayout5.xml"/><Relationship Id="rId9" Type="http://schemas.openxmlformats.org/officeDocument/2006/relationships/notesSlide" Target="../notesSlides/notesSlide12.xml"/><Relationship Id="rId10" Type="http://schemas.openxmlformats.org/officeDocument/2006/relationships/chart" Target="../charts/chart5.xml"/><Relationship Id="rId1" Type="http://schemas.openxmlformats.org/officeDocument/2006/relationships/tags" Target="../tags/tag93.xml"/><Relationship Id="rId2" Type="http://schemas.openxmlformats.org/officeDocument/2006/relationships/tags" Target="../tags/tag94.xml"/></Relationships>
</file>

<file path=ppt/slides/_rels/slide13.xml.rels><?xml version="1.0" encoding="UTF-8" standalone="yes"?>
<Relationships xmlns="http://schemas.openxmlformats.org/package/2006/relationships"><Relationship Id="rId3" Type="http://schemas.openxmlformats.org/officeDocument/2006/relationships/tags" Target="../tags/tag102.xml"/><Relationship Id="rId4" Type="http://schemas.openxmlformats.org/officeDocument/2006/relationships/tags" Target="../tags/tag103.xml"/><Relationship Id="rId5" Type="http://schemas.openxmlformats.org/officeDocument/2006/relationships/tags" Target="../tags/tag104.xml"/><Relationship Id="rId6" Type="http://schemas.openxmlformats.org/officeDocument/2006/relationships/tags" Target="../tags/tag105.xml"/><Relationship Id="rId7" Type="http://schemas.openxmlformats.org/officeDocument/2006/relationships/tags" Target="../tags/tag106.xml"/><Relationship Id="rId8" Type="http://schemas.openxmlformats.org/officeDocument/2006/relationships/slideLayout" Target="../slideLayouts/slideLayout5.xml"/><Relationship Id="rId9" Type="http://schemas.openxmlformats.org/officeDocument/2006/relationships/notesSlide" Target="../notesSlides/notesSlide13.xml"/><Relationship Id="rId10" Type="http://schemas.openxmlformats.org/officeDocument/2006/relationships/chart" Target="../charts/chart6.xml"/><Relationship Id="rId1" Type="http://schemas.openxmlformats.org/officeDocument/2006/relationships/tags" Target="../tags/tag100.xml"/><Relationship Id="rId2" Type="http://schemas.openxmlformats.org/officeDocument/2006/relationships/tags" Target="../tags/tag10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14.xml"/><Relationship Id="rId1" Type="http://schemas.openxmlformats.org/officeDocument/2006/relationships/tags" Target="../tags/tag107.xml"/><Relationship Id="rId2" Type="http://schemas.openxmlformats.org/officeDocument/2006/relationships/tags" Target="../tags/tag108.xml"/></Relationships>
</file>

<file path=ppt/slides/_rels/slide15.xml.rels><?xml version="1.0" encoding="UTF-8" standalone="yes"?>
<Relationships xmlns="http://schemas.openxmlformats.org/package/2006/relationships"><Relationship Id="rId11" Type="http://schemas.openxmlformats.org/officeDocument/2006/relationships/tags" Target="../tags/tag119.xml"/><Relationship Id="rId12" Type="http://schemas.openxmlformats.org/officeDocument/2006/relationships/tags" Target="../tags/tag120.xml"/><Relationship Id="rId13" Type="http://schemas.openxmlformats.org/officeDocument/2006/relationships/slideLayout" Target="../slideLayouts/slideLayout5.xml"/><Relationship Id="rId14" Type="http://schemas.openxmlformats.org/officeDocument/2006/relationships/notesSlide" Target="../notesSlides/notesSlide15.xml"/><Relationship Id="rId1" Type="http://schemas.openxmlformats.org/officeDocument/2006/relationships/tags" Target="../tags/tag109.xml"/><Relationship Id="rId2" Type="http://schemas.openxmlformats.org/officeDocument/2006/relationships/tags" Target="../tags/tag110.xml"/><Relationship Id="rId3" Type="http://schemas.openxmlformats.org/officeDocument/2006/relationships/tags" Target="../tags/tag111.xml"/><Relationship Id="rId4" Type="http://schemas.openxmlformats.org/officeDocument/2006/relationships/tags" Target="../tags/tag112.xml"/><Relationship Id="rId5" Type="http://schemas.openxmlformats.org/officeDocument/2006/relationships/tags" Target="../tags/tag113.xml"/><Relationship Id="rId6" Type="http://schemas.openxmlformats.org/officeDocument/2006/relationships/tags" Target="../tags/tag114.xml"/><Relationship Id="rId7" Type="http://schemas.openxmlformats.org/officeDocument/2006/relationships/tags" Target="../tags/tag115.xml"/><Relationship Id="rId8" Type="http://schemas.openxmlformats.org/officeDocument/2006/relationships/tags" Target="../tags/tag116.xml"/><Relationship Id="rId9" Type="http://schemas.openxmlformats.org/officeDocument/2006/relationships/tags" Target="../tags/tag117.xml"/><Relationship Id="rId10" Type="http://schemas.openxmlformats.org/officeDocument/2006/relationships/tags" Target="../tags/tag118.xml"/></Relationships>
</file>

<file path=ppt/slides/_rels/slide16.xml.rels><?xml version="1.0" encoding="UTF-8" standalone="yes"?>
<Relationships xmlns="http://schemas.openxmlformats.org/package/2006/relationships"><Relationship Id="rId11" Type="http://schemas.openxmlformats.org/officeDocument/2006/relationships/chart" Target="../charts/chart7.xml"/><Relationship Id="rId12" Type="http://schemas.openxmlformats.org/officeDocument/2006/relationships/chart" Target="../charts/chart8.xml"/><Relationship Id="rId1" Type="http://schemas.openxmlformats.org/officeDocument/2006/relationships/tags" Target="../tags/tag121.xml"/><Relationship Id="rId2" Type="http://schemas.openxmlformats.org/officeDocument/2006/relationships/tags" Target="../tags/tag122.xml"/><Relationship Id="rId3" Type="http://schemas.openxmlformats.org/officeDocument/2006/relationships/tags" Target="../tags/tag123.xml"/><Relationship Id="rId4" Type="http://schemas.openxmlformats.org/officeDocument/2006/relationships/tags" Target="../tags/tag124.xml"/><Relationship Id="rId5" Type="http://schemas.openxmlformats.org/officeDocument/2006/relationships/tags" Target="../tags/tag125.xml"/><Relationship Id="rId6" Type="http://schemas.openxmlformats.org/officeDocument/2006/relationships/tags" Target="../tags/tag126.xml"/><Relationship Id="rId7" Type="http://schemas.openxmlformats.org/officeDocument/2006/relationships/tags" Target="../tags/tag127.xml"/><Relationship Id="rId8" Type="http://schemas.openxmlformats.org/officeDocument/2006/relationships/tags" Target="../tags/tag128.xml"/><Relationship Id="rId9" Type="http://schemas.openxmlformats.org/officeDocument/2006/relationships/slideLayout" Target="../slideLayouts/slideLayout5.xml"/><Relationship Id="rId10"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1" Type="http://schemas.openxmlformats.org/officeDocument/2006/relationships/notesSlide" Target="../notesSlides/notesSlide17.xml"/><Relationship Id="rId12" Type="http://schemas.openxmlformats.org/officeDocument/2006/relationships/chart" Target="../charts/chart9.xml"/><Relationship Id="rId13" Type="http://schemas.openxmlformats.org/officeDocument/2006/relationships/chart" Target="../charts/chart10.xml"/><Relationship Id="rId1" Type="http://schemas.openxmlformats.org/officeDocument/2006/relationships/tags" Target="../tags/tag129.xml"/><Relationship Id="rId2" Type="http://schemas.openxmlformats.org/officeDocument/2006/relationships/tags" Target="../tags/tag130.xml"/><Relationship Id="rId3" Type="http://schemas.openxmlformats.org/officeDocument/2006/relationships/tags" Target="../tags/tag131.xml"/><Relationship Id="rId4" Type="http://schemas.openxmlformats.org/officeDocument/2006/relationships/tags" Target="../tags/tag132.xml"/><Relationship Id="rId5" Type="http://schemas.openxmlformats.org/officeDocument/2006/relationships/tags" Target="../tags/tag133.xml"/><Relationship Id="rId6" Type="http://schemas.openxmlformats.org/officeDocument/2006/relationships/tags" Target="../tags/tag134.xml"/><Relationship Id="rId7" Type="http://schemas.openxmlformats.org/officeDocument/2006/relationships/tags" Target="../tags/tag135.xml"/><Relationship Id="rId8" Type="http://schemas.openxmlformats.org/officeDocument/2006/relationships/tags" Target="../tags/tag136.xml"/><Relationship Id="rId9" Type="http://schemas.openxmlformats.org/officeDocument/2006/relationships/tags" Target="../tags/tag137.xml"/><Relationship Id="rId10"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18.xml"/><Relationship Id="rId1" Type="http://schemas.openxmlformats.org/officeDocument/2006/relationships/tags" Target="../tags/tag138.xml"/><Relationship Id="rId2" Type="http://schemas.openxmlformats.org/officeDocument/2006/relationships/tags" Target="../tags/tag139.xml"/></Relationships>
</file>

<file path=ppt/slides/_rels/slide19.xml.rels><?xml version="1.0" encoding="UTF-8" standalone="yes"?>
<Relationships xmlns="http://schemas.openxmlformats.org/package/2006/relationships"><Relationship Id="rId3" Type="http://schemas.openxmlformats.org/officeDocument/2006/relationships/tags" Target="../tags/tag142.xml"/><Relationship Id="rId4" Type="http://schemas.openxmlformats.org/officeDocument/2006/relationships/tags" Target="../tags/tag143.xml"/><Relationship Id="rId5" Type="http://schemas.openxmlformats.org/officeDocument/2006/relationships/tags" Target="../tags/tag144.xml"/><Relationship Id="rId6" Type="http://schemas.openxmlformats.org/officeDocument/2006/relationships/tags" Target="../tags/tag145.xml"/><Relationship Id="rId7" Type="http://schemas.openxmlformats.org/officeDocument/2006/relationships/tags" Target="../tags/tag146.xml"/><Relationship Id="rId8" Type="http://schemas.openxmlformats.org/officeDocument/2006/relationships/slideLayout" Target="../slideLayouts/slideLayout5.xml"/><Relationship Id="rId9" Type="http://schemas.openxmlformats.org/officeDocument/2006/relationships/notesSlide" Target="../notesSlides/notesSlide19.xml"/><Relationship Id="rId10" Type="http://schemas.openxmlformats.org/officeDocument/2006/relationships/chart" Target="../charts/chart11.xml"/><Relationship Id="rId1" Type="http://schemas.openxmlformats.org/officeDocument/2006/relationships/tags" Target="../tags/tag140.xml"/><Relationship Id="rId2" Type="http://schemas.openxmlformats.org/officeDocument/2006/relationships/tags" Target="../tags/tag141.xml"/></Relationships>
</file>

<file path=ppt/slides/_rels/slide2.xml.rels><?xml version="1.0" encoding="UTF-8" standalone="yes"?>
<Relationships xmlns="http://schemas.openxmlformats.org/package/2006/relationships"><Relationship Id="rId3" Type="http://schemas.openxmlformats.org/officeDocument/2006/relationships/tags" Target="../tags/tag28.xml"/><Relationship Id="rId4" Type="http://schemas.openxmlformats.org/officeDocument/2006/relationships/tags" Target="../tags/tag29.xml"/><Relationship Id="rId5" Type="http://schemas.openxmlformats.org/officeDocument/2006/relationships/tags" Target="../tags/tag30.xml"/><Relationship Id="rId6" Type="http://schemas.openxmlformats.org/officeDocument/2006/relationships/tags" Target="../tags/tag31.xml"/><Relationship Id="rId7" Type="http://schemas.openxmlformats.org/officeDocument/2006/relationships/tags" Target="../tags/tag32.xml"/><Relationship Id="rId8" Type="http://schemas.openxmlformats.org/officeDocument/2006/relationships/slideLayout" Target="../slideLayouts/slideLayout3.xml"/><Relationship Id="rId9" Type="http://schemas.openxmlformats.org/officeDocument/2006/relationships/notesSlide" Target="../notesSlides/notesSlide2.xml"/><Relationship Id="rId10" Type="http://schemas.openxmlformats.org/officeDocument/2006/relationships/chart" Target="../charts/chart1.xml"/><Relationship Id="rId1" Type="http://schemas.openxmlformats.org/officeDocument/2006/relationships/tags" Target="../tags/tag26.xml"/><Relationship Id="rId2" Type="http://schemas.openxmlformats.org/officeDocument/2006/relationships/tags" Target="../tags/tag27.xml"/></Relationships>
</file>

<file path=ppt/slides/_rels/slide20.xml.rels><?xml version="1.0" encoding="UTF-8" standalone="yes"?>
<Relationships xmlns="http://schemas.openxmlformats.org/package/2006/relationships"><Relationship Id="rId3" Type="http://schemas.openxmlformats.org/officeDocument/2006/relationships/tags" Target="../tags/tag149.xml"/><Relationship Id="rId4" Type="http://schemas.openxmlformats.org/officeDocument/2006/relationships/tags" Target="../tags/tag150.xml"/><Relationship Id="rId5" Type="http://schemas.openxmlformats.org/officeDocument/2006/relationships/tags" Target="../tags/tag151.xml"/><Relationship Id="rId6" Type="http://schemas.openxmlformats.org/officeDocument/2006/relationships/tags" Target="../tags/tag152.xml"/><Relationship Id="rId7" Type="http://schemas.openxmlformats.org/officeDocument/2006/relationships/tags" Target="../tags/tag153.xml"/><Relationship Id="rId8" Type="http://schemas.openxmlformats.org/officeDocument/2006/relationships/slideLayout" Target="../slideLayouts/slideLayout5.xml"/><Relationship Id="rId9" Type="http://schemas.openxmlformats.org/officeDocument/2006/relationships/notesSlide" Target="../notesSlides/notesSlide20.xml"/><Relationship Id="rId10" Type="http://schemas.openxmlformats.org/officeDocument/2006/relationships/chart" Target="../charts/chart12.xml"/><Relationship Id="rId1" Type="http://schemas.openxmlformats.org/officeDocument/2006/relationships/tags" Target="../tags/tag147.xml"/><Relationship Id="rId2" Type="http://schemas.openxmlformats.org/officeDocument/2006/relationships/tags" Target="../tags/tag148.xml"/></Relationships>
</file>

<file path=ppt/slides/_rels/slide21.xml.rels><?xml version="1.0" encoding="UTF-8" standalone="yes"?>
<Relationships xmlns="http://schemas.openxmlformats.org/package/2006/relationships"><Relationship Id="rId3" Type="http://schemas.openxmlformats.org/officeDocument/2006/relationships/tags" Target="../tags/tag156.xml"/><Relationship Id="rId4" Type="http://schemas.openxmlformats.org/officeDocument/2006/relationships/tags" Target="../tags/tag157.xml"/><Relationship Id="rId5" Type="http://schemas.openxmlformats.org/officeDocument/2006/relationships/tags" Target="../tags/tag158.xml"/><Relationship Id="rId6" Type="http://schemas.openxmlformats.org/officeDocument/2006/relationships/tags" Target="../tags/tag159.xml"/><Relationship Id="rId7" Type="http://schemas.openxmlformats.org/officeDocument/2006/relationships/tags" Target="../tags/tag160.xml"/><Relationship Id="rId8" Type="http://schemas.openxmlformats.org/officeDocument/2006/relationships/slideLayout" Target="../slideLayouts/slideLayout5.xml"/><Relationship Id="rId9" Type="http://schemas.openxmlformats.org/officeDocument/2006/relationships/notesSlide" Target="../notesSlides/notesSlide21.xml"/><Relationship Id="rId10" Type="http://schemas.openxmlformats.org/officeDocument/2006/relationships/chart" Target="../charts/chart13.xml"/><Relationship Id="rId1" Type="http://schemas.openxmlformats.org/officeDocument/2006/relationships/tags" Target="../tags/tag154.xml"/><Relationship Id="rId2" Type="http://schemas.openxmlformats.org/officeDocument/2006/relationships/tags" Target="../tags/tag155.xml"/></Relationships>
</file>

<file path=ppt/slides/_rels/slide22.xml.rels><?xml version="1.0" encoding="UTF-8" standalone="yes"?>
<Relationships xmlns="http://schemas.openxmlformats.org/package/2006/relationships"><Relationship Id="rId3" Type="http://schemas.openxmlformats.org/officeDocument/2006/relationships/tags" Target="../tags/tag163.xml"/><Relationship Id="rId4" Type="http://schemas.openxmlformats.org/officeDocument/2006/relationships/tags" Target="../tags/tag164.xml"/><Relationship Id="rId5" Type="http://schemas.openxmlformats.org/officeDocument/2006/relationships/tags" Target="../tags/tag165.xml"/><Relationship Id="rId6" Type="http://schemas.openxmlformats.org/officeDocument/2006/relationships/tags" Target="../tags/tag166.xml"/><Relationship Id="rId7" Type="http://schemas.openxmlformats.org/officeDocument/2006/relationships/tags" Target="../tags/tag167.xml"/><Relationship Id="rId8" Type="http://schemas.openxmlformats.org/officeDocument/2006/relationships/slideLayout" Target="../slideLayouts/slideLayout5.xml"/><Relationship Id="rId9" Type="http://schemas.openxmlformats.org/officeDocument/2006/relationships/notesSlide" Target="../notesSlides/notesSlide22.xml"/><Relationship Id="rId10" Type="http://schemas.openxmlformats.org/officeDocument/2006/relationships/chart" Target="../charts/chart14.xml"/><Relationship Id="rId1" Type="http://schemas.openxmlformats.org/officeDocument/2006/relationships/tags" Target="../tags/tag161.xml"/><Relationship Id="rId2" Type="http://schemas.openxmlformats.org/officeDocument/2006/relationships/tags" Target="../tags/tag162.xml"/></Relationships>
</file>

<file path=ppt/slides/_rels/slide23.xml.rels><?xml version="1.0" encoding="UTF-8" standalone="yes"?>
<Relationships xmlns="http://schemas.openxmlformats.org/package/2006/relationships"><Relationship Id="rId3" Type="http://schemas.openxmlformats.org/officeDocument/2006/relationships/tags" Target="../tags/tag170.xml"/><Relationship Id="rId4" Type="http://schemas.openxmlformats.org/officeDocument/2006/relationships/tags" Target="../tags/tag171.xml"/><Relationship Id="rId5" Type="http://schemas.openxmlformats.org/officeDocument/2006/relationships/tags" Target="../tags/tag172.xml"/><Relationship Id="rId6" Type="http://schemas.openxmlformats.org/officeDocument/2006/relationships/tags" Target="../tags/tag173.xml"/><Relationship Id="rId7" Type="http://schemas.openxmlformats.org/officeDocument/2006/relationships/tags" Target="../tags/tag174.xml"/><Relationship Id="rId8" Type="http://schemas.openxmlformats.org/officeDocument/2006/relationships/slideLayout" Target="../slideLayouts/slideLayout5.xml"/><Relationship Id="rId9" Type="http://schemas.openxmlformats.org/officeDocument/2006/relationships/notesSlide" Target="../notesSlides/notesSlide23.xml"/><Relationship Id="rId10" Type="http://schemas.openxmlformats.org/officeDocument/2006/relationships/chart" Target="../charts/chart15.xml"/><Relationship Id="rId1" Type="http://schemas.openxmlformats.org/officeDocument/2006/relationships/tags" Target="../tags/tag168.xml"/><Relationship Id="rId2" Type="http://schemas.openxmlformats.org/officeDocument/2006/relationships/tags" Target="../tags/tag169.xml"/></Relationships>
</file>

<file path=ppt/slides/_rels/slide24.xml.rels><?xml version="1.0" encoding="UTF-8" standalone="yes"?>
<Relationships xmlns="http://schemas.openxmlformats.org/package/2006/relationships"><Relationship Id="rId3" Type="http://schemas.openxmlformats.org/officeDocument/2006/relationships/tags" Target="../tags/tag177.xml"/><Relationship Id="rId4" Type="http://schemas.openxmlformats.org/officeDocument/2006/relationships/tags" Target="../tags/tag178.xml"/><Relationship Id="rId5" Type="http://schemas.openxmlformats.org/officeDocument/2006/relationships/tags" Target="../tags/tag179.xml"/><Relationship Id="rId6" Type="http://schemas.openxmlformats.org/officeDocument/2006/relationships/tags" Target="../tags/tag180.xml"/><Relationship Id="rId7" Type="http://schemas.openxmlformats.org/officeDocument/2006/relationships/tags" Target="../tags/tag181.xml"/><Relationship Id="rId8" Type="http://schemas.openxmlformats.org/officeDocument/2006/relationships/slideLayout" Target="../slideLayouts/slideLayout5.xml"/><Relationship Id="rId9" Type="http://schemas.openxmlformats.org/officeDocument/2006/relationships/notesSlide" Target="../notesSlides/notesSlide24.xml"/><Relationship Id="rId10" Type="http://schemas.openxmlformats.org/officeDocument/2006/relationships/chart" Target="../charts/chart16.xml"/><Relationship Id="rId1" Type="http://schemas.openxmlformats.org/officeDocument/2006/relationships/tags" Target="../tags/tag175.xml"/><Relationship Id="rId2" Type="http://schemas.openxmlformats.org/officeDocument/2006/relationships/tags" Target="../tags/tag176.xml"/></Relationships>
</file>

<file path=ppt/slides/_rels/slide25.xml.rels><?xml version="1.0" encoding="UTF-8" standalone="yes"?>
<Relationships xmlns="http://schemas.openxmlformats.org/package/2006/relationships"><Relationship Id="rId3" Type="http://schemas.openxmlformats.org/officeDocument/2006/relationships/tags" Target="../tags/tag184.xml"/><Relationship Id="rId4" Type="http://schemas.openxmlformats.org/officeDocument/2006/relationships/tags" Target="../tags/tag185.xml"/><Relationship Id="rId5" Type="http://schemas.openxmlformats.org/officeDocument/2006/relationships/tags" Target="../tags/tag186.xml"/><Relationship Id="rId6" Type="http://schemas.openxmlformats.org/officeDocument/2006/relationships/tags" Target="../tags/tag187.xml"/><Relationship Id="rId7" Type="http://schemas.openxmlformats.org/officeDocument/2006/relationships/tags" Target="../tags/tag188.xml"/><Relationship Id="rId8" Type="http://schemas.openxmlformats.org/officeDocument/2006/relationships/slideLayout" Target="../slideLayouts/slideLayout5.xml"/><Relationship Id="rId9" Type="http://schemas.openxmlformats.org/officeDocument/2006/relationships/notesSlide" Target="../notesSlides/notesSlide25.xml"/><Relationship Id="rId10" Type="http://schemas.openxmlformats.org/officeDocument/2006/relationships/chart" Target="../charts/chart17.xml"/><Relationship Id="rId1" Type="http://schemas.openxmlformats.org/officeDocument/2006/relationships/tags" Target="../tags/tag182.xml"/><Relationship Id="rId2" Type="http://schemas.openxmlformats.org/officeDocument/2006/relationships/tags" Target="../tags/tag183.xml"/></Relationships>
</file>

<file path=ppt/slides/_rels/slide26.xml.rels><?xml version="1.0" encoding="UTF-8" standalone="yes"?>
<Relationships xmlns="http://schemas.openxmlformats.org/package/2006/relationships"><Relationship Id="rId3" Type="http://schemas.openxmlformats.org/officeDocument/2006/relationships/tags" Target="../tags/tag191.xml"/><Relationship Id="rId4" Type="http://schemas.openxmlformats.org/officeDocument/2006/relationships/tags" Target="../tags/tag192.xml"/><Relationship Id="rId5" Type="http://schemas.openxmlformats.org/officeDocument/2006/relationships/tags" Target="../tags/tag193.xml"/><Relationship Id="rId6" Type="http://schemas.openxmlformats.org/officeDocument/2006/relationships/tags" Target="../tags/tag194.xml"/><Relationship Id="rId7" Type="http://schemas.openxmlformats.org/officeDocument/2006/relationships/tags" Target="../tags/tag195.xml"/><Relationship Id="rId8" Type="http://schemas.openxmlformats.org/officeDocument/2006/relationships/slideLayout" Target="../slideLayouts/slideLayout5.xml"/><Relationship Id="rId9" Type="http://schemas.openxmlformats.org/officeDocument/2006/relationships/notesSlide" Target="../notesSlides/notesSlide26.xml"/><Relationship Id="rId10" Type="http://schemas.openxmlformats.org/officeDocument/2006/relationships/chart" Target="../charts/chart18.xml"/><Relationship Id="rId1" Type="http://schemas.openxmlformats.org/officeDocument/2006/relationships/tags" Target="../tags/tag189.xml"/><Relationship Id="rId2" Type="http://schemas.openxmlformats.org/officeDocument/2006/relationships/tags" Target="../tags/tag19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27.xml"/><Relationship Id="rId1" Type="http://schemas.openxmlformats.org/officeDocument/2006/relationships/tags" Target="../tags/tag196.xml"/><Relationship Id="rId2" Type="http://schemas.openxmlformats.org/officeDocument/2006/relationships/tags" Target="../tags/tag197.xml"/></Relationships>
</file>

<file path=ppt/slides/_rels/slide28.xml.rels><?xml version="1.0" encoding="UTF-8" standalone="yes"?>
<Relationships xmlns="http://schemas.openxmlformats.org/package/2006/relationships"><Relationship Id="rId3" Type="http://schemas.openxmlformats.org/officeDocument/2006/relationships/tags" Target="../tags/tag200.xml"/><Relationship Id="rId4" Type="http://schemas.openxmlformats.org/officeDocument/2006/relationships/tags" Target="../tags/tag201.xml"/><Relationship Id="rId5" Type="http://schemas.openxmlformats.org/officeDocument/2006/relationships/tags" Target="../tags/tag202.xml"/><Relationship Id="rId6" Type="http://schemas.openxmlformats.org/officeDocument/2006/relationships/tags" Target="../tags/tag203.xml"/><Relationship Id="rId7" Type="http://schemas.openxmlformats.org/officeDocument/2006/relationships/tags" Target="../tags/tag204.xml"/><Relationship Id="rId8" Type="http://schemas.openxmlformats.org/officeDocument/2006/relationships/slideLayout" Target="../slideLayouts/slideLayout5.xml"/><Relationship Id="rId9" Type="http://schemas.openxmlformats.org/officeDocument/2006/relationships/notesSlide" Target="../notesSlides/notesSlide28.xml"/><Relationship Id="rId10" Type="http://schemas.openxmlformats.org/officeDocument/2006/relationships/chart" Target="../charts/chart19.xml"/><Relationship Id="rId1" Type="http://schemas.openxmlformats.org/officeDocument/2006/relationships/tags" Target="../tags/tag198.xml"/><Relationship Id="rId2" Type="http://schemas.openxmlformats.org/officeDocument/2006/relationships/tags" Target="../tags/tag199.xml"/></Relationships>
</file>

<file path=ppt/slides/_rels/slide29.xml.rels><?xml version="1.0" encoding="UTF-8" standalone="yes"?>
<Relationships xmlns="http://schemas.openxmlformats.org/package/2006/relationships"><Relationship Id="rId3" Type="http://schemas.openxmlformats.org/officeDocument/2006/relationships/tags" Target="../tags/tag207.xml"/><Relationship Id="rId4" Type="http://schemas.openxmlformats.org/officeDocument/2006/relationships/tags" Target="../tags/tag208.xml"/><Relationship Id="rId5" Type="http://schemas.openxmlformats.org/officeDocument/2006/relationships/tags" Target="../tags/tag209.xml"/><Relationship Id="rId6" Type="http://schemas.openxmlformats.org/officeDocument/2006/relationships/tags" Target="../tags/tag210.xml"/><Relationship Id="rId7" Type="http://schemas.openxmlformats.org/officeDocument/2006/relationships/tags" Target="../tags/tag211.xml"/><Relationship Id="rId8" Type="http://schemas.openxmlformats.org/officeDocument/2006/relationships/slideLayout" Target="../slideLayouts/slideLayout5.xml"/><Relationship Id="rId9" Type="http://schemas.openxmlformats.org/officeDocument/2006/relationships/notesSlide" Target="../notesSlides/notesSlide29.xml"/><Relationship Id="rId10" Type="http://schemas.openxmlformats.org/officeDocument/2006/relationships/chart" Target="../charts/chart20.xml"/><Relationship Id="rId1" Type="http://schemas.openxmlformats.org/officeDocument/2006/relationships/tags" Target="../tags/tag205.xml"/><Relationship Id="rId2" Type="http://schemas.openxmlformats.org/officeDocument/2006/relationships/tags" Target="../tags/tag206.xml"/></Relationships>
</file>

<file path=ppt/slides/_rels/slide3.xml.rels><?xml version="1.0" encoding="UTF-8" standalone="yes"?>
<Relationships xmlns="http://schemas.openxmlformats.org/package/2006/relationships"><Relationship Id="rId11" Type="http://schemas.openxmlformats.org/officeDocument/2006/relationships/tags" Target="../tags/tag43.xml"/><Relationship Id="rId12" Type="http://schemas.openxmlformats.org/officeDocument/2006/relationships/slideLayout" Target="../slideLayouts/slideLayout2.xml"/><Relationship Id="rId13" Type="http://schemas.openxmlformats.org/officeDocument/2006/relationships/notesSlide" Target="../notesSlides/notesSlide3.xml"/><Relationship Id="rId14" Type="http://schemas.openxmlformats.org/officeDocument/2006/relationships/image" Target="../media/image4.jpeg"/><Relationship Id="rId15" Type="http://schemas.openxmlformats.org/officeDocument/2006/relationships/image" Target="../media/image5.jpeg"/><Relationship Id="rId16" Type="http://schemas.openxmlformats.org/officeDocument/2006/relationships/image" Target="../media/image6.jpeg"/><Relationship Id="rId1" Type="http://schemas.openxmlformats.org/officeDocument/2006/relationships/tags" Target="../tags/tag33.xml"/><Relationship Id="rId2" Type="http://schemas.openxmlformats.org/officeDocument/2006/relationships/tags" Target="../tags/tag34.xml"/><Relationship Id="rId3" Type="http://schemas.openxmlformats.org/officeDocument/2006/relationships/tags" Target="../tags/tag35.xml"/><Relationship Id="rId4" Type="http://schemas.openxmlformats.org/officeDocument/2006/relationships/tags" Target="../tags/tag36.xml"/><Relationship Id="rId5" Type="http://schemas.openxmlformats.org/officeDocument/2006/relationships/tags" Target="../tags/tag37.xml"/><Relationship Id="rId6" Type="http://schemas.openxmlformats.org/officeDocument/2006/relationships/tags" Target="../tags/tag38.xml"/><Relationship Id="rId7" Type="http://schemas.openxmlformats.org/officeDocument/2006/relationships/tags" Target="../tags/tag39.xml"/><Relationship Id="rId8" Type="http://schemas.openxmlformats.org/officeDocument/2006/relationships/tags" Target="../tags/tag40.xml"/><Relationship Id="rId9" Type="http://schemas.openxmlformats.org/officeDocument/2006/relationships/tags" Target="../tags/tag41.xml"/><Relationship Id="rId10" Type="http://schemas.openxmlformats.org/officeDocument/2006/relationships/tags" Target="../tags/tag42.xml"/></Relationships>
</file>

<file path=ppt/slides/_rels/slide30.xml.rels><?xml version="1.0" encoding="UTF-8" standalone="yes"?>
<Relationships xmlns="http://schemas.openxmlformats.org/package/2006/relationships"><Relationship Id="rId11" Type="http://schemas.openxmlformats.org/officeDocument/2006/relationships/tags" Target="../tags/tag222.xml"/><Relationship Id="rId12" Type="http://schemas.openxmlformats.org/officeDocument/2006/relationships/slideLayout" Target="../slideLayouts/slideLayout5.xml"/><Relationship Id="rId13" Type="http://schemas.openxmlformats.org/officeDocument/2006/relationships/notesSlide" Target="../notesSlides/notesSlide30.xml"/><Relationship Id="rId14" Type="http://schemas.openxmlformats.org/officeDocument/2006/relationships/chart" Target="../charts/chart21.xml"/><Relationship Id="rId1" Type="http://schemas.openxmlformats.org/officeDocument/2006/relationships/tags" Target="../tags/tag212.xml"/><Relationship Id="rId2" Type="http://schemas.openxmlformats.org/officeDocument/2006/relationships/tags" Target="../tags/tag213.xml"/><Relationship Id="rId3" Type="http://schemas.openxmlformats.org/officeDocument/2006/relationships/tags" Target="../tags/tag214.xml"/><Relationship Id="rId4" Type="http://schemas.openxmlformats.org/officeDocument/2006/relationships/tags" Target="../tags/tag215.xml"/><Relationship Id="rId5" Type="http://schemas.openxmlformats.org/officeDocument/2006/relationships/tags" Target="../tags/tag216.xml"/><Relationship Id="rId6" Type="http://schemas.openxmlformats.org/officeDocument/2006/relationships/tags" Target="../tags/tag217.xml"/><Relationship Id="rId7" Type="http://schemas.openxmlformats.org/officeDocument/2006/relationships/tags" Target="../tags/tag218.xml"/><Relationship Id="rId8" Type="http://schemas.openxmlformats.org/officeDocument/2006/relationships/tags" Target="../tags/tag219.xml"/><Relationship Id="rId9" Type="http://schemas.openxmlformats.org/officeDocument/2006/relationships/tags" Target="../tags/tag220.xml"/><Relationship Id="rId10" Type="http://schemas.openxmlformats.org/officeDocument/2006/relationships/tags" Target="../tags/tag221.xml"/></Relationships>
</file>

<file path=ppt/slides/_rels/slide31.xml.rels><?xml version="1.0" encoding="UTF-8" standalone="yes"?>
<Relationships xmlns="http://schemas.openxmlformats.org/package/2006/relationships"><Relationship Id="rId11" Type="http://schemas.openxmlformats.org/officeDocument/2006/relationships/tags" Target="../tags/tag233.xml"/><Relationship Id="rId12" Type="http://schemas.openxmlformats.org/officeDocument/2006/relationships/slideLayout" Target="../slideLayouts/slideLayout5.xml"/><Relationship Id="rId13" Type="http://schemas.openxmlformats.org/officeDocument/2006/relationships/notesSlide" Target="../notesSlides/notesSlide31.xml"/><Relationship Id="rId14" Type="http://schemas.openxmlformats.org/officeDocument/2006/relationships/chart" Target="../charts/chart22.xml"/><Relationship Id="rId1" Type="http://schemas.openxmlformats.org/officeDocument/2006/relationships/tags" Target="../tags/tag223.xml"/><Relationship Id="rId2" Type="http://schemas.openxmlformats.org/officeDocument/2006/relationships/tags" Target="../tags/tag224.xml"/><Relationship Id="rId3" Type="http://schemas.openxmlformats.org/officeDocument/2006/relationships/tags" Target="../tags/tag225.xml"/><Relationship Id="rId4" Type="http://schemas.openxmlformats.org/officeDocument/2006/relationships/tags" Target="../tags/tag226.xml"/><Relationship Id="rId5" Type="http://schemas.openxmlformats.org/officeDocument/2006/relationships/tags" Target="../tags/tag227.xml"/><Relationship Id="rId6" Type="http://schemas.openxmlformats.org/officeDocument/2006/relationships/tags" Target="../tags/tag228.xml"/><Relationship Id="rId7" Type="http://schemas.openxmlformats.org/officeDocument/2006/relationships/tags" Target="../tags/tag229.xml"/><Relationship Id="rId8" Type="http://schemas.openxmlformats.org/officeDocument/2006/relationships/tags" Target="../tags/tag230.xml"/><Relationship Id="rId9" Type="http://schemas.openxmlformats.org/officeDocument/2006/relationships/tags" Target="../tags/tag231.xml"/><Relationship Id="rId10" Type="http://schemas.openxmlformats.org/officeDocument/2006/relationships/tags" Target="../tags/tag232.xml"/></Relationships>
</file>

<file path=ppt/slides/_rels/slide32.xml.rels><?xml version="1.0" encoding="UTF-8" standalone="yes"?>
<Relationships xmlns="http://schemas.openxmlformats.org/package/2006/relationships"><Relationship Id="rId3" Type="http://schemas.openxmlformats.org/officeDocument/2006/relationships/tags" Target="../tags/tag236.xml"/><Relationship Id="rId4" Type="http://schemas.openxmlformats.org/officeDocument/2006/relationships/tags" Target="../tags/tag237.xml"/><Relationship Id="rId5" Type="http://schemas.openxmlformats.org/officeDocument/2006/relationships/tags" Target="../tags/tag238.xml"/><Relationship Id="rId6" Type="http://schemas.openxmlformats.org/officeDocument/2006/relationships/tags" Target="../tags/tag239.xml"/><Relationship Id="rId7" Type="http://schemas.openxmlformats.org/officeDocument/2006/relationships/tags" Target="../tags/tag240.xml"/><Relationship Id="rId8" Type="http://schemas.openxmlformats.org/officeDocument/2006/relationships/slideLayout" Target="../slideLayouts/slideLayout5.xml"/><Relationship Id="rId9" Type="http://schemas.openxmlformats.org/officeDocument/2006/relationships/notesSlide" Target="../notesSlides/notesSlide32.xml"/><Relationship Id="rId10" Type="http://schemas.openxmlformats.org/officeDocument/2006/relationships/chart" Target="../charts/chart23.xml"/><Relationship Id="rId1" Type="http://schemas.openxmlformats.org/officeDocument/2006/relationships/tags" Target="../tags/tag234.xml"/><Relationship Id="rId2" Type="http://schemas.openxmlformats.org/officeDocument/2006/relationships/tags" Target="../tags/tag235.xml"/></Relationships>
</file>

<file path=ppt/slides/_rels/slide33.xml.rels><?xml version="1.0" encoding="UTF-8" standalone="yes"?>
<Relationships xmlns="http://schemas.openxmlformats.org/package/2006/relationships"><Relationship Id="rId3" Type="http://schemas.openxmlformats.org/officeDocument/2006/relationships/tags" Target="../tags/tag243.xml"/><Relationship Id="rId4" Type="http://schemas.openxmlformats.org/officeDocument/2006/relationships/tags" Target="../tags/tag244.xml"/><Relationship Id="rId5" Type="http://schemas.openxmlformats.org/officeDocument/2006/relationships/tags" Target="../tags/tag245.xml"/><Relationship Id="rId6" Type="http://schemas.openxmlformats.org/officeDocument/2006/relationships/tags" Target="../tags/tag246.xml"/><Relationship Id="rId7" Type="http://schemas.openxmlformats.org/officeDocument/2006/relationships/tags" Target="../tags/tag247.xml"/><Relationship Id="rId8" Type="http://schemas.openxmlformats.org/officeDocument/2006/relationships/slideLayout" Target="../slideLayouts/slideLayout5.xml"/><Relationship Id="rId9" Type="http://schemas.openxmlformats.org/officeDocument/2006/relationships/notesSlide" Target="../notesSlides/notesSlide33.xml"/><Relationship Id="rId10" Type="http://schemas.openxmlformats.org/officeDocument/2006/relationships/chart" Target="../charts/chart24.xml"/><Relationship Id="rId1" Type="http://schemas.openxmlformats.org/officeDocument/2006/relationships/tags" Target="../tags/tag241.xml"/><Relationship Id="rId2" Type="http://schemas.openxmlformats.org/officeDocument/2006/relationships/tags" Target="../tags/tag242.xml"/></Relationships>
</file>

<file path=ppt/slides/_rels/slide34.xml.rels><?xml version="1.0" encoding="UTF-8" standalone="yes"?>
<Relationships xmlns="http://schemas.openxmlformats.org/package/2006/relationships"><Relationship Id="rId11" Type="http://schemas.openxmlformats.org/officeDocument/2006/relationships/notesSlide" Target="../notesSlides/notesSlide34.xml"/><Relationship Id="rId12" Type="http://schemas.openxmlformats.org/officeDocument/2006/relationships/chart" Target="../charts/chart25.xml"/><Relationship Id="rId1" Type="http://schemas.openxmlformats.org/officeDocument/2006/relationships/tags" Target="../tags/tag248.xml"/><Relationship Id="rId2" Type="http://schemas.openxmlformats.org/officeDocument/2006/relationships/tags" Target="../tags/tag249.xml"/><Relationship Id="rId3" Type="http://schemas.openxmlformats.org/officeDocument/2006/relationships/tags" Target="../tags/tag250.xml"/><Relationship Id="rId4" Type="http://schemas.openxmlformats.org/officeDocument/2006/relationships/tags" Target="../tags/tag251.xml"/><Relationship Id="rId5" Type="http://schemas.openxmlformats.org/officeDocument/2006/relationships/tags" Target="../tags/tag252.xml"/><Relationship Id="rId6" Type="http://schemas.openxmlformats.org/officeDocument/2006/relationships/tags" Target="../tags/tag253.xml"/><Relationship Id="rId7" Type="http://schemas.openxmlformats.org/officeDocument/2006/relationships/tags" Target="../tags/tag254.xml"/><Relationship Id="rId8" Type="http://schemas.openxmlformats.org/officeDocument/2006/relationships/tags" Target="../tags/tag255.xml"/><Relationship Id="rId9" Type="http://schemas.openxmlformats.org/officeDocument/2006/relationships/tags" Target="../tags/tag256.xml"/><Relationship Id="rId10"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tags" Target="../tags/tag259.xml"/><Relationship Id="rId4" Type="http://schemas.openxmlformats.org/officeDocument/2006/relationships/tags" Target="../tags/tag260.xml"/><Relationship Id="rId5" Type="http://schemas.openxmlformats.org/officeDocument/2006/relationships/tags" Target="../tags/tag261.xml"/><Relationship Id="rId6" Type="http://schemas.openxmlformats.org/officeDocument/2006/relationships/tags" Target="../tags/tag262.xml"/><Relationship Id="rId7" Type="http://schemas.openxmlformats.org/officeDocument/2006/relationships/tags" Target="../tags/tag263.xml"/><Relationship Id="rId8" Type="http://schemas.openxmlformats.org/officeDocument/2006/relationships/tags" Target="../tags/tag264.xml"/><Relationship Id="rId9" Type="http://schemas.openxmlformats.org/officeDocument/2006/relationships/slideLayout" Target="../slideLayouts/slideLayout5.xml"/><Relationship Id="rId10" Type="http://schemas.openxmlformats.org/officeDocument/2006/relationships/notesSlide" Target="../notesSlides/notesSlide35.xml"/><Relationship Id="rId11" Type="http://schemas.openxmlformats.org/officeDocument/2006/relationships/chart" Target="../charts/chart26.xml"/><Relationship Id="rId1" Type="http://schemas.openxmlformats.org/officeDocument/2006/relationships/tags" Target="../tags/tag257.xml"/><Relationship Id="rId2" Type="http://schemas.openxmlformats.org/officeDocument/2006/relationships/tags" Target="../tags/tag258.xml"/></Relationships>
</file>

<file path=ppt/slides/_rels/slide36.xml.rels><?xml version="1.0" encoding="UTF-8" standalone="yes"?>
<Relationships xmlns="http://schemas.openxmlformats.org/package/2006/relationships"><Relationship Id="rId3" Type="http://schemas.openxmlformats.org/officeDocument/2006/relationships/tags" Target="../tags/tag267.xml"/><Relationship Id="rId4" Type="http://schemas.openxmlformats.org/officeDocument/2006/relationships/tags" Target="../tags/tag268.xml"/><Relationship Id="rId5" Type="http://schemas.openxmlformats.org/officeDocument/2006/relationships/tags" Target="../tags/tag269.xml"/><Relationship Id="rId6" Type="http://schemas.openxmlformats.org/officeDocument/2006/relationships/tags" Target="../tags/tag270.xml"/><Relationship Id="rId7" Type="http://schemas.openxmlformats.org/officeDocument/2006/relationships/tags" Target="../tags/tag271.xml"/><Relationship Id="rId8" Type="http://schemas.openxmlformats.org/officeDocument/2006/relationships/tags" Target="../tags/tag272.xml"/><Relationship Id="rId9" Type="http://schemas.openxmlformats.org/officeDocument/2006/relationships/slideLayout" Target="../slideLayouts/slideLayout5.xml"/><Relationship Id="rId10" Type="http://schemas.openxmlformats.org/officeDocument/2006/relationships/notesSlide" Target="../notesSlides/notesSlide36.xml"/><Relationship Id="rId11" Type="http://schemas.openxmlformats.org/officeDocument/2006/relationships/chart" Target="../charts/chart27.xml"/><Relationship Id="rId1" Type="http://schemas.openxmlformats.org/officeDocument/2006/relationships/tags" Target="../tags/tag265.xml"/><Relationship Id="rId2" Type="http://schemas.openxmlformats.org/officeDocument/2006/relationships/tags" Target="../tags/tag266.xml"/></Relationships>
</file>

<file path=ppt/slides/_rels/slide37.xml.rels><?xml version="1.0" encoding="UTF-8" standalone="yes"?>
<Relationships xmlns="http://schemas.openxmlformats.org/package/2006/relationships"><Relationship Id="rId3" Type="http://schemas.openxmlformats.org/officeDocument/2006/relationships/tags" Target="../tags/tag275.xml"/><Relationship Id="rId4" Type="http://schemas.openxmlformats.org/officeDocument/2006/relationships/tags" Target="../tags/tag276.xml"/><Relationship Id="rId5" Type="http://schemas.openxmlformats.org/officeDocument/2006/relationships/tags" Target="../tags/tag277.xml"/><Relationship Id="rId6" Type="http://schemas.openxmlformats.org/officeDocument/2006/relationships/tags" Target="../tags/tag278.xml"/><Relationship Id="rId7" Type="http://schemas.openxmlformats.org/officeDocument/2006/relationships/tags" Target="../tags/tag279.xml"/><Relationship Id="rId8" Type="http://schemas.openxmlformats.org/officeDocument/2006/relationships/tags" Target="../tags/tag280.xml"/><Relationship Id="rId9" Type="http://schemas.openxmlformats.org/officeDocument/2006/relationships/slideLayout" Target="../slideLayouts/slideLayout5.xml"/><Relationship Id="rId10" Type="http://schemas.openxmlformats.org/officeDocument/2006/relationships/notesSlide" Target="../notesSlides/notesSlide37.xml"/><Relationship Id="rId11" Type="http://schemas.openxmlformats.org/officeDocument/2006/relationships/chart" Target="../charts/chart28.xml"/><Relationship Id="rId1" Type="http://schemas.openxmlformats.org/officeDocument/2006/relationships/tags" Target="../tags/tag273.xml"/><Relationship Id="rId2" Type="http://schemas.openxmlformats.org/officeDocument/2006/relationships/tags" Target="../tags/tag274.xml"/></Relationships>
</file>

<file path=ppt/slides/_rels/slide38.xml.rels><?xml version="1.0" encoding="UTF-8" standalone="yes"?>
<Relationships xmlns="http://schemas.openxmlformats.org/package/2006/relationships"><Relationship Id="rId3" Type="http://schemas.openxmlformats.org/officeDocument/2006/relationships/tags" Target="../tags/tag283.xml"/><Relationship Id="rId4" Type="http://schemas.openxmlformats.org/officeDocument/2006/relationships/tags" Target="../tags/tag284.xml"/><Relationship Id="rId5" Type="http://schemas.openxmlformats.org/officeDocument/2006/relationships/tags" Target="../tags/tag285.xml"/><Relationship Id="rId6" Type="http://schemas.openxmlformats.org/officeDocument/2006/relationships/tags" Target="../tags/tag286.xml"/><Relationship Id="rId7" Type="http://schemas.openxmlformats.org/officeDocument/2006/relationships/tags" Target="../tags/tag287.xml"/><Relationship Id="rId8" Type="http://schemas.openxmlformats.org/officeDocument/2006/relationships/tags" Target="../tags/tag288.xml"/><Relationship Id="rId9" Type="http://schemas.openxmlformats.org/officeDocument/2006/relationships/slideLayout" Target="../slideLayouts/slideLayout5.xml"/><Relationship Id="rId10" Type="http://schemas.openxmlformats.org/officeDocument/2006/relationships/notesSlide" Target="../notesSlides/notesSlide38.xml"/><Relationship Id="rId11" Type="http://schemas.openxmlformats.org/officeDocument/2006/relationships/chart" Target="../charts/chart29.xml"/><Relationship Id="rId1" Type="http://schemas.openxmlformats.org/officeDocument/2006/relationships/tags" Target="../tags/tag281.xml"/><Relationship Id="rId2" Type="http://schemas.openxmlformats.org/officeDocument/2006/relationships/tags" Target="../tags/tag282.xml"/></Relationships>
</file>

<file path=ppt/slides/_rels/slide39.xml.rels><?xml version="1.0" encoding="UTF-8" standalone="yes"?>
<Relationships xmlns="http://schemas.openxmlformats.org/package/2006/relationships"><Relationship Id="rId3" Type="http://schemas.openxmlformats.org/officeDocument/2006/relationships/tags" Target="../tags/tag291.xml"/><Relationship Id="rId4" Type="http://schemas.openxmlformats.org/officeDocument/2006/relationships/tags" Target="../tags/tag292.xml"/><Relationship Id="rId5" Type="http://schemas.openxmlformats.org/officeDocument/2006/relationships/tags" Target="../tags/tag293.xml"/><Relationship Id="rId6" Type="http://schemas.openxmlformats.org/officeDocument/2006/relationships/tags" Target="../tags/tag294.xml"/><Relationship Id="rId7" Type="http://schemas.openxmlformats.org/officeDocument/2006/relationships/tags" Target="../tags/tag295.xml"/><Relationship Id="rId8" Type="http://schemas.openxmlformats.org/officeDocument/2006/relationships/tags" Target="../tags/tag296.xml"/><Relationship Id="rId9" Type="http://schemas.openxmlformats.org/officeDocument/2006/relationships/slideLayout" Target="../slideLayouts/slideLayout5.xml"/><Relationship Id="rId10" Type="http://schemas.openxmlformats.org/officeDocument/2006/relationships/notesSlide" Target="../notesSlides/notesSlide39.xml"/><Relationship Id="rId11" Type="http://schemas.openxmlformats.org/officeDocument/2006/relationships/chart" Target="../charts/chart30.xml"/><Relationship Id="rId1" Type="http://schemas.openxmlformats.org/officeDocument/2006/relationships/tags" Target="../tags/tag289.xml"/><Relationship Id="rId2" Type="http://schemas.openxmlformats.org/officeDocument/2006/relationships/tags" Target="../tags/tag290.xml"/></Relationships>
</file>

<file path=ppt/slides/_rels/slide4.xml.rels><?xml version="1.0" encoding="UTF-8" standalone="yes"?>
<Relationships xmlns="http://schemas.openxmlformats.org/package/2006/relationships"><Relationship Id="rId11" Type="http://schemas.openxmlformats.org/officeDocument/2006/relationships/notesSlide" Target="../notesSlides/notesSlide4.xml"/><Relationship Id="rId12" Type="http://schemas.openxmlformats.org/officeDocument/2006/relationships/image" Target="../media/image7.jpeg"/><Relationship Id="rId13" Type="http://schemas.openxmlformats.org/officeDocument/2006/relationships/image" Target="../media/image8.jpeg"/><Relationship Id="rId14" Type="http://schemas.openxmlformats.org/officeDocument/2006/relationships/image" Target="../media/image9.jpeg"/><Relationship Id="rId15" Type="http://schemas.openxmlformats.org/officeDocument/2006/relationships/image" Target="../media/image10.jpeg"/><Relationship Id="rId1" Type="http://schemas.openxmlformats.org/officeDocument/2006/relationships/tags" Target="../tags/tag44.xml"/><Relationship Id="rId2" Type="http://schemas.openxmlformats.org/officeDocument/2006/relationships/tags" Target="../tags/tag45.xml"/><Relationship Id="rId3" Type="http://schemas.openxmlformats.org/officeDocument/2006/relationships/tags" Target="../tags/tag46.xml"/><Relationship Id="rId4" Type="http://schemas.openxmlformats.org/officeDocument/2006/relationships/tags" Target="../tags/tag47.xml"/><Relationship Id="rId5" Type="http://schemas.openxmlformats.org/officeDocument/2006/relationships/tags" Target="../tags/tag48.xml"/><Relationship Id="rId6" Type="http://schemas.openxmlformats.org/officeDocument/2006/relationships/tags" Target="../tags/tag49.xml"/><Relationship Id="rId7" Type="http://schemas.openxmlformats.org/officeDocument/2006/relationships/tags" Target="../tags/tag50.xml"/><Relationship Id="rId8" Type="http://schemas.openxmlformats.org/officeDocument/2006/relationships/tags" Target="../tags/tag51.xml"/><Relationship Id="rId9" Type="http://schemas.openxmlformats.org/officeDocument/2006/relationships/tags" Target="../tags/tag52.xml"/><Relationship Id="rId10"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40.xml"/><Relationship Id="rId1" Type="http://schemas.openxmlformats.org/officeDocument/2006/relationships/tags" Target="../tags/tag297.xml"/><Relationship Id="rId2" Type="http://schemas.openxmlformats.org/officeDocument/2006/relationships/tags" Target="../tags/tag298.xml"/></Relationships>
</file>

<file path=ppt/slides/_rels/slide41.xml.rels><?xml version="1.0" encoding="UTF-8" standalone="yes"?>
<Relationships xmlns="http://schemas.openxmlformats.org/package/2006/relationships"><Relationship Id="rId3" Type="http://schemas.openxmlformats.org/officeDocument/2006/relationships/tags" Target="../tags/tag301.xml"/><Relationship Id="rId4" Type="http://schemas.openxmlformats.org/officeDocument/2006/relationships/tags" Target="../tags/tag302.xml"/><Relationship Id="rId5" Type="http://schemas.openxmlformats.org/officeDocument/2006/relationships/tags" Target="../tags/tag303.xml"/><Relationship Id="rId6" Type="http://schemas.openxmlformats.org/officeDocument/2006/relationships/tags" Target="../tags/tag304.xml"/><Relationship Id="rId7" Type="http://schemas.openxmlformats.org/officeDocument/2006/relationships/tags" Target="../tags/tag305.xml"/><Relationship Id="rId8" Type="http://schemas.openxmlformats.org/officeDocument/2006/relationships/tags" Target="../tags/tag306.xml"/><Relationship Id="rId9" Type="http://schemas.openxmlformats.org/officeDocument/2006/relationships/slideLayout" Target="../slideLayouts/slideLayout5.xml"/><Relationship Id="rId10" Type="http://schemas.openxmlformats.org/officeDocument/2006/relationships/notesSlide" Target="../notesSlides/notesSlide41.xml"/><Relationship Id="rId11" Type="http://schemas.openxmlformats.org/officeDocument/2006/relationships/chart" Target="../charts/chart31.xml"/><Relationship Id="rId1" Type="http://schemas.openxmlformats.org/officeDocument/2006/relationships/tags" Target="../tags/tag299.xml"/><Relationship Id="rId2" Type="http://schemas.openxmlformats.org/officeDocument/2006/relationships/tags" Target="../tags/tag300.xml"/></Relationships>
</file>

<file path=ppt/slides/_rels/slide42.xml.rels><?xml version="1.0" encoding="UTF-8" standalone="yes"?>
<Relationships xmlns="http://schemas.openxmlformats.org/package/2006/relationships"><Relationship Id="rId3" Type="http://schemas.openxmlformats.org/officeDocument/2006/relationships/tags" Target="../tags/tag309.xml"/><Relationship Id="rId4" Type="http://schemas.openxmlformats.org/officeDocument/2006/relationships/tags" Target="../tags/tag310.xml"/><Relationship Id="rId5" Type="http://schemas.openxmlformats.org/officeDocument/2006/relationships/tags" Target="../tags/tag311.xml"/><Relationship Id="rId6" Type="http://schemas.openxmlformats.org/officeDocument/2006/relationships/tags" Target="../tags/tag312.xml"/><Relationship Id="rId7" Type="http://schemas.openxmlformats.org/officeDocument/2006/relationships/tags" Target="../tags/tag313.xml"/><Relationship Id="rId8" Type="http://schemas.openxmlformats.org/officeDocument/2006/relationships/tags" Target="../tags/tag314.xml"/><Relationship Id="rId9" Type="http://schemas.openxmlformats.org/officeDocument/2006/relationships/slideLayout" Target="../slideLayouts/slideLayout5.xml"/><Relationship Id="rId10" Type="http://schemas.openxmlformats.org/officeDocument/2006/relationships/notesSlide" Target="../notesSlides/notesSlide42.xml"/><Relationship Id="rId11" Type="http://schemas.openxmlformats.org/officeDocument/2006/relationships/chart" Target="../charts/chart32.xml"/><Relationship Id="rId1" Type="http://schemas.openxmlformats.org/officeDocument/2006/relationships/tags" Target="../tags/tag307.xml"/><Relationship Id="rId2" Type="http://schemas.openxmlformats.org/officeDocument/2006/relationships/tags" Target="../tags/tag308.xml"/></Relationships>
</file>

<file path=ppt/slides/_rels/slide43.xml.rels><?xml version="1.0" encoding="UTF-8" standalone="yes"?>
<Relationships xmlns="http://schemas.openxmlformats.org/package/2006/relationships"><Relationship Id="rId3" Type="http://schemas.openxmlformats.org/officeDocument/2006/relationships/tags" Target="../tags/tag317.xml"/><Relationship Id="rId4" Type="http://schemas.openxmlformats.org/officeDocument/2006/relationships/tags" Target="../tags/tag318.xml"/><Relationship Id="rId5" Type="http://schemas.openxmlformats.org/officeDocument/2006/relationships/tags" Target="../tags/tag319.xml"/><Relationship Id="rId6" Type="http://schemas.openxmlformats.org/officeDocument/2006/relationships/tags" Target="../tags/tag320.xml"/><Relationship Id="rId7" Type="http://schemas.openxmlformats.org/officeDocument/2006/relationships/tags" Target="../tags/tag321.xml"/><Relationship Id="rId8" Type="http://schemas.openxmlformats.org/officeDocument/2006/relationships/tags" Target="../tags/tag322.xml"/><Relationship Id="rId9" Type="http://schemas.openxmlformats.org/officeDocument/2006/relationships/slideLayout" Target="../slideLayouts/slideLayout5.xml"/><Relationship Id="rId10" Type="http://schemas.openxmlformats.org/officeDocument/2006/relationships/notesSlide" Target="../notesSlides/notesSlide43.xml"/><Relationship Id="rId11" Type="http://schemas.openxmlformats.org/officeDocument/2006/relationships/chart" Target="../charts/chart33.xml"/><Relationship Id="rId1" Type="http://schemas.openxmlformats.org/officeDocument/2006/relationships/tags" Target="../tags/tag315.xml"/><Relationship Id="rId2" Type="http://schemas.openxmlformats.org/officeDocument/2006/relationships/tags" Target="../tags/tag316.xml"/></Relationships>
</file>

<file path=ppt/slides/_rels/slide44.xml.rels><?xml version="1.0" encoding="UTF-8" standalone="yes"?>
<Relationships xmlns="http://schemas.openxmlformats.org/package/2006/relationships"><Relationship Id="rId3" Type="http://schemas.openxmlformats.org/officeDocument/2006/relationships/tags" Target="../tags/tag325.xml"/><Relationship Id="rId4" Type="http://schemas.openxmlformats.org/officeDocument/2006/relationships/tags" Target="../tags/tag326.xml"/><Relationship Id="rId5" Type="http://schemas.openxmlformats.org/officeDocument/2006/relationships/tags" Target="../tags/tag327.xml"/><Relationship Id="rId6" Type="http://schemas.openxmlformats.org/officeDocument/2006/relationships/tags" Target="../tags/tag328.xml"/><Relationship Id="rId7" Type="http://schemas.openxmlformats.org/officeDocument/2006/relationships/tags" Target="../tags/tag329.xml"/><Relationship Id="rId8" Type="http://schemas.openxmlformats.org/officeDocument/2006/relationships/tags" Target="../tags/tag330.xml"/><Relationship Id="rId9" Type="http://schemas.openxmlformats.org/officeDocument/2006/relationships/slideLayout" Target="../slideLayouts/slideLayout5.xml"/><Relationship Id="rId10" Type="http://schemas.openxmlformats.org/officeDocument/2006/relationships/notesSlide" Target="../notesSlides/notesSlide44.xml"/><Relationship Id="rId11" Type="http://schemas.openxmlformats.org/officeDocument/2006/relationships/chart" Target="../charts/chart34.xml"/><Relationship Id="rId1" Type="http://schemas.openxmlformats.org/officeDocument/2006/relationships/tags" Target="../tags/tag323.xml"/><Relationship Id="rId2" Type="http://schemas.openxmlformats.org/officeDocument/2006/relationships/tags" Target="../tags/tag324.xml"/></Relationships>
</file>

<file path=ppt/slides/_rels/slide45.xml.rels><?xml version="1.0" encoding="UTF-8" standalone="yes"?>
<Relationships xmlns="http://schemas.openxmlformats.org/package/2006/relationships"><Relationship Id="rId3" Type="http://schemas.openxmlformats.org/officeDocument/2006/relationships/tags" Target="../tags/tag333.xml"/><Relationship Id="rId4" Type="http://schemas.openxmlformats.org/officeDocument/2006/relationships/tags" Target="../tags/tag334.xml"/><Relationship Id="rId5" Type="http://schemas.openxmlformats.org/officeDocument/2006/relationships/tags" Target="../tags/tag335.xml"/><Relationship Id="rId6" Type="http://schemas.openxmlformats.org/officeDocument/2006/relationships/tags" Target="../tags/tag336.xml"/><Relationship Id="rId7" Type="http://schemas.openxmlformats.org/officeDocument/2006/relationships/tags" Target="../tags/tag337.xml"/><Relationship Id="rId8" Type="http://schemas.openxmlformats.org/officeDocument/2006/relationships/tags" Target="../tags/tag338.xml"/><Relationship Id="rId9" Type="http://schemas.openxmlformats.org/officeDocument/2006/relationships/slideLayout" Target="../slideLayouts/slideLayout5.xml"/><Relationship Id="rId10" Type="http://schemas.openxmlformats.org/officeDocument/2006/relationships/notesSlide" Target="../notesSlides/notesSlide45.xml"/><Relationship Id="rId11" Type="http://schemas.openxmlformats.org/officeDocument/2006/relationships/chart" Target="../charts/chart35.xml"/><Relationship Id="rId1" Type="http://schemas.openxmlformats.org/officeDocument/2006/relationships/tags" Target="../tags/tag331.xml"/><Relationship Id="rId2" Type="http://schemas.openxmlformats.org/officeDocument/2006/relationships/tags" Target="../tags/tag332.xml"/></Relationships>
</file>

<file path=ppt/slides/_rels/slide46.xml.rels><?xml version="1.0" encoding="UTF-8" standalone="yes"?>
<Relationships xmlns="http://schemas.openxmlformats.org/package/2006/relationships"><Relationship Id="rId3" Type="http://schemas.openxmlformats.org/officeDocument/2006/relationships/tags" Target="../tags/tag341.xml"/><Relationship Id="rId4" Type="http://schemas.openxmlformats.org/officeDocument/2006/relationships/tags" Target="../tags/tag342.xml"/><Relationship Id="rId5" Type="http://schemas.openxmlformats.org/officeDocument/2006/relationships/tags" Target="../tags/tag343.xml"/><Relationship Id="rId6" Type="http://schemas.openxmlformats.org/officeDocument/2006/relationships/tags" Target="../tags/tag344.xml"/><Relationship Id="rId7" Type="http://schemas.openxmlformats.org/officeDocument/2006/relationships/tags" Target="../tags/tag345.xml"/><Relationship Id="rId8" Type="http://schemas.openxmlformats.org/officeDocument/2006/relationships/tags" Target="../tags/tag346.xml"/><Relationship Id="rId9" Type="http://schemas.openxmlformats.org/officeDocument/2006/relationships/slideLayout" Target="../slideLayouts/slideLayout5.xml"/><Relationship Id="rId10" Type="http://schemas.openxmlformats.org/officeDocument/2006/relationships/notesSlide" Target="../notesSlides/notesSlide46.xml"/><Relationship Id="rId11" Type="http://schemas.openxmlformats.org/officeDocument/2006/relationships/chart" Target="../charts/chart36.xml"/><Relationship Id="rId1" Type="http://schemas.openxmlformats.org/officeDocument/2006/relationships/tags" Target="../tags/tag339.xml"/><Relationship Id="rId2" Type="http://schemas.openxmlformats.org/officeDocument/2006/relationships/tags" Target="../tags/tag340.xml"/></Relationships>
</file>

<file path=ppt/slides/_rels/slide47.xml.rels><?xml version="1.0" encoding="UTF-8" standalone="yes"?>
<Relationships xmlns="http://schemas.openxmlformats.org/package/2006/relationships"><Relationship Id="rId3" Type="http://schemas.openxmlformats.org/officeDocument/2006/relationships/tags" Target="../tags/tag349.xml"/><Relationship Id="rId4" Type="http://schemas.openxmlformats.org/officeDocument/2006/relationships/tags" Target="../tags/tag350.xml"/><Relationship Id="rId5" Type="http://schemas.openxmlformats.org/officeDocument/2006/relationships/tags" Target="../tags/tag351.xml"/><Relationship Id="rId6" Type="http://schemas.openxmlformats.org/officeDocument/2006/relationships/tags" Target="../tags/tag352.xml"/><Relationship Id="rId7" Type="http://schemas.openxmlformats.org/officeDocument/2006/relationships/tags" Target="../tags/tag353.xml"/><Relationship Id="rId8" Type="http://schemas.openxmlformats.org/officeDocument/2006/relationships/tags" Target="../tags/tag354.xml"/><Relationship Id="rId9" Type="http://schemas.openxmlformats.org/officeDocument/2006/relationships/slideLayout" Target="../slideLayouts/slideLayout5.xml"/><Relationship Id="rId10" Type="http://schemas.openxmlformats.org/officeDocument/2006/relationships/notesSlide" Target="../notesSlides/notesSlide47.xml"/><Relationship Id="rId11" Type="http://schemas.openxmlformats.org/officeDocument/2006/relationships/chart" Target="../charts/chart37.xml"/><Relationship Id="rId1" Type="http://schemas.openxmlformats.org/officeDocument/2006/relationships/tags" Target="../tags/tag347.xml"/><Relationship Id="rId2" Type="http://schemas.openxmlformats.org/officeDocument/2006/relationships/tags" Target="../tags/tag348.xml"/></Relationships>
</file>

<file path=ppt/slides/_rels/slide48.xml.rels><?xml version="1.0" encoding="UTF-8" standalone="yes"?>
<Relationships xmlns="http://schemas.openxmlformats.org/package/2006/relationships"><Relationship Id="rId3" Type="http://schemas.openxmlformats.org/officeDocument/2006/relationships/tags" Target="../tags/tag357.xml"/><Relationship Id="rId4" Type="http://schemas.openxmlformats.org/officeDocument/2006/relationships/tags" Target="../tags/tag358.xml"/><Relationship Id="rId5" Type="http://schemas.openxmlformats.org/officeDocument/2006/relationships/tags" Target="../tags/tag359.xml"/><Relationship Id="rId6" Type="http://schemas.openxmlformats.org/officeDocument/2006/relationships/tags" Target="../tags/tag360.xml"/><Relationship Id="rId7" Type="http://schemas.openxmlformats.org/officeDocument/2006/relationships/tags" Target="../tags/tag361.xml"/><Relationship Id="rId8" Type="http://schemas.openxmlformats.org/officeDocument/2006/relationships/tags" Target="../tags/tag362.xml"/><Relationship Id="rId9" Type="http://schemas.openxmlformats.org/officeDocument/2006/relationships/slideLayout" Target="../slideLayouts/slideLayout5.xml"/><Relationship Id="rId10" Type="http://schemas.openxmlformats.org/officeDocument/2006/relationships/notesSlide" Target="../notesSlides/notesSlide48.xml"/><Relationship Id="rId11" Type="http://schemas.openxmlformats.org/officeDocument/2006/relationships/chart" Target="../charts/chart38.xml"/><Relationship Id="rId1" Type="http://schemas.openxmlformats.org/officeDocument/2006/relationships/tags" Target="../tags/tag355.xml"/><Relationship Id="rId2" Type="http://schemas.openxmlformats.org/officeDocument/2006/relationships/tags" Target="../tags/tag356.xml"/></Relationships>
</file>

<file path=ppt/slides/_rels/slide49.xml.rels><?xml version="1.0" encoding="UTF-8" standalone="yes"?>
<Relationships xmlns="http://schemas.openxmlformats.org/package/2006/relationships"><Relationship Id="rId3" Type="http://schemas.openxmlformats.org/officeDocument/2006/relationships/tags" Target="../tags/tag365.xml"/><Relationship Id="rId4" Type="http://schemas.openxmlformats.org/officeDocument/2006/relationships/tags" Target="../tags/tag366.xml"/><Relationship Id="rId5" Type="http://schemas.openxmlformats.org/officeDocument/2006/relationships/tags" Target="../tags/tag367.xml"/><Relationship Id="rId6" Type="http://schemas.openxmlformats.org/officeDocument/2006/relationships/tags" Target="../tags/tag368.xml"/><Relationship Id="rId7" Type="http://schemas.openxmlformats.org/officeDocument/2006/relationships/tags" Target="../tags/tag369.xml"/><Relationship Id="rId8" Type="http://schemas.openxmlformats.org/officeDocument/2006/relationships/tags" Target="../tags/tag370.xml"/><Relationship Id="rId9" Type="http://schemas.openxmlformats.org/officeDocument/2006/relationships/slideLayout" Target="../slideLayouts/slideLayout5.xml"/><Relationship Id="rId10" Type="http://schemas.openxmlformats.org/officeDocument/2006/relationships/notesSlide" Target="../notesSlides/notesSlide49.xml"/><Relationship Id="rId11" Type="http://schemas.openxmlformats.org/officeDocument/2006/relationships/chart" Target="../charts/chart39.xml"/><Relationship Id="rId1" Type="http://schemas.openxmlformats.org/officeDocument/2006/relationships/tags" Target="../tags/tag363.xml"/><Relationship Id="rId2" Type="http://schemas.openxmlformats.org/officeDocument/2006/relationships/tags" Target="../tags/tag364.xml"/></Relationships>
</file>

<file path=ppt/slides/_rels/slide5.xml.rels><?xml version="1.0" encoding="UTF-8" standalone="yes"?>
<Relationships xmlns="http://schemas.openxmlformats.org/package/2006/relationships"><Relationship Id="rId3" Type="http://schemas.openxmlformats.org/officeDocument/2006/relationships/tags" Target="../tags/tag55.xml"/><Relationship Id="rId4" Type="http://schemas.openxmlformats.org/officeDocument/2006/relationships/tags" Target="../tags/tag56.xml"/><Relationship Id="rId5" Type="http://schemas.openxmlformats.org/officeDocument/2006/relationships/tags" Target="../tags/tag57.xml"/><Relationship Id="rId6" Type="http://schemas.openxmlformats.org/officeDocument/2006/relationships/tags" Target="../tags/tag58.xml"/><Relationship Id="rId7" Type="http://schemas.openxmlformats.org/officeDocument/2006/relationships/slideLayout" Target="../slideLayouts/slideLayout2.xml"/><Relationship Id="rId8" Type="http://schemas.openxmlformats.org/officeDocument/2006/relationships/notesSlide" Target="../notesSlides/notesSlide5.xml"/><Relationship Id="rId9" Type="http://schemas.openxmlformats.org/officeDocument/2006/relationships/image" Target="../media/image11.jpeg"/><Relationship Id="rId1" Type="http://schemas.openxmlformats.org/officeDocument/2006/relationships/tags" Target="../tags/tag53.xml"/><Relationship Id="rId2" Type="http://schemas.openxmlformats.org/officeDocument/2006/relationships/tags" Target="../tags/tag54.xml"/></Relationships>
</file>

<file path=ppt/slides/_rels/slide50.xml.rels><?xml version="1.0" encoding="UTF-8" standalone="yes"?>
<Relationships xmlns="http://schemas.openxmlformats.org/package/2006/relationships"><Relationship Id="rId3" Type="http://schemas.openxmlformats.org/officeDocument/2006/relationships/tags" Target="../tags/tag373.xml"/><Relationship Id="rId4" Type="http://schemas.openxmlformats.org/officeDocument/2006/relationships/tags" Target="../tags/tag374.xml"/><Relationship Id="rId5" Type="http://schemas.openxmlformats.org/officeDocument/2006/relationships/tags" Target="../tags/tag375.xml"/><Relationship Id="rId6" Type="http://schemas.openxmlformats.org/officeDocument/2006/relationships/tags" Target="../tags/tag376.xml"/><Relationship Id="rId7" Type="http://schemas.openxmlformats.org/officeDocument/2006/relationships/tags" Target="../tags/tag377.xml"/><Relationship Id="rId8" Type="http://schemas.openxmlformats.org/officeDocument/2006/relationships/tags" Target="../tags/tag378.xml"/><Relationship Id="rId9" Type="http://schemas.openxmlformats.org/officeDocument/2006/relationships/slideLayout" Target="../slideLayouts/slideLayout5.xml"/><Relationship Id="rId10" Type="http://schemas.openxmlformats.org/officeDocument/2006/relationships/notesSlide" Target="../notesSlides/notesSlide50.xml"/><Relationship Id="rId11" Type="http://schemas.openxmlformats.org/officeDocument/2006/relationships/chart" Target="../charts/chart40.xml"/><Relationship Id="rId1" Type="http://schemas.openxmlformats.org/officeDocument/2006/relationships/tags" Target="../tags/tag371.xml"/><Relationship Id="rId2" Type="http://schemas.openxmlformats.org/officeDocument/2006/relationships/tags" Target="../tags/tag372.xml"/></Relationships>
</file>

<file path=ppt/slides/_rels/slide51.xml.rels><?xml version="1.0" encoding="UTF-8" standalone="yes"?>
<Relationships xmlns="http://schemas.openxmlformats.org/package/2006/relationships"><Relationship Id="rId3" Type="http://schemas.openxmlformats.org/officeDocument/2006/relationships/tags" Target="../tags/tag381.xml"/><Relationship Id="rId4" Type="http://schemas.openxmlformats.org/officeDocument/2006/relationships/tags" Target="../tags/tag382.xml"/><Relationship Id="rId5" Type="http://schemas.openxmlformats.org/officeDocument/2006/relationships/tags" Target="../tags/tag383.xml"/><Relationship Id="rId6" Type="http://schemas.openxmlformats.org/officeDocument/2006/relationships/tags" Target="../tags/tag384.xml"/><Relationship Id="rId7" Type="http://schemas.openxmlformats.org/officeDocument/2006/relationships/tags" Target="../tags/tag385.xml"/><Relationship Id="rId8" Type="http://schemas.openxmlformats.org/officeDocument/2006/relationships/tags" Target="../tags/tag386.xml"/><Relationship Id="rId9" Type="http://schemas.openxmlformats.org/officeDocument/2006/relationships/slideLayout" Target="../slideLayouts/slideLayout5.xml"/><Relationship Id="rId10" Type="http://schemas.openxmlformats.org/officeDocument/2006/relationships/notesSlide" Target="../notesSlides/notesSlide51.xml"/><Relationship Id="rId11" Type="http://schemas.openxmlformats.org/officeDocument/2006/relationships/chart" Target="../charts/chart41.xml"/><Relationship Id="rId1" Type="http://schemas.openxmlformats.org/officeDocument/2006/relationships/tags" Target="../tags/tag379.xml"/><Relationship Id="rId2" Type="http://schemas.openxmlformats.org/officeDocument/2006/relationships/tags" Target="../tags/tag380.xml"/></Relationships>
</file>

<file path=ppt/slides/_rels/slide52.xml.rels><?xml version="1.0" encoding="UTF-8" standalone="yes"?>
<Relationships xmlns="http://schemas.openxmlformats.org/package/2006/relationships"><Relationship Id="rId3" Type="http://schemas.openxmlformats.org/officeDocument/2006/relationships/tags" Target="../tags/tag389.xml"/><Relationship Id="rId4" Type="http://schemas.openxmlformats.org/officeDocument/2006/relationships/tags" Target="../tags/tag390.xml"/><Relationship Id="rId5" Type="http://schemas.openxmlformats.org/officeDocument/2006/relationships/tags" Target="../tags/tag391.xml"/><Relationship Id="rId6" Type="http://schemas.openxmlformats.org/officeDocument/2006/relationships/tags" Target="../tags/tag392.xml"/><Relationship Id="rId7" Type="http://schemas.openxmlformats.org/officeDocument/2006/relationships/tags" Target="../tags/tag393.xml"/><Relationship Id="rId8" Type="http://schemas.openxmlformats.org/officeDocument/2006/relationships/tags" Target="../tags/tag394.xml"/><Relationship Id="rId9" Type="http://schemas.openxmlformats.org/officeDocument/2006/relationships/slideLayout" Target="../slideLayouts/slideLayout5.xml"/><Relationship Id="rId10" Type="http://schemas.openxmlformats.org/officeDocument/2006/relationships/notesSlide" Target="../notesSlides/notesSlide52.xml"/><Relationship Id="rId11" Type="http://schemas.openxmlformats.org/officeDocument/2006/relationships/chart" Target="../charts/chart42.xml"/><Relationship Id="rId1" Type="http://schemas.openxmlformats.org/officeDocument/2006/relationships/tags" Target="../tags/tag387.xml"/><Relationship Id="rId2" Type="http://schemas.openxmlformats.org/officeDocument/2006/relationships/tags" Target="../tags/tag388.xml"/></Relationships>
</file>

<file path=ppt/slides/_rels/slide53.xml.rels><?xml version="1.0" encoding="UTF-8" standalone="yes"?>
<Relationships xmlns="http://schemas.openxmlformats.org/package/2006/relationships"><Relationship Id="rId3" Type="http://schemas.openxmlformats.org/officeDocument/2006/relationships/tags" Target="../tags/tag397.xml"/><Relationship Id="rId4" Type="http://schemas.openxmlformats.org/officeDocument/2006/relationships/tags" Target="../tags/tag398.xml"/><Relationship Id="rId5" Type="http://schemas.openxmlformats.org/officeDocument/2006/relationships/tags" Target="../tags/tag399.xml"/><Relationship Id="rId6" Type="http://schemas.openxmlformats.org/officeDocument/2006/relationships/tags" Target="../tags/tag400.xml"/><Relationship Id="rId7" Type="http://schemas.openxmlformats.org/officeDocument/2006/relationships/tags" Target="../tags/tag401.xml"/><Relationship Id="rId8" Type="http://schemas.openxmlformats.org/officeDocument/2006/relationships/tags" Target="../tags/tag402.xml"/><Relationship Id="rId9" Type="http://schemas.openxmlformats.org/officeDocument/2006/relationships/slideLayout" Target="../slideLayouts/slideLayout5.xml"/><Relationship Id="rId10" Type="http://schemas.openxmlformats.org/officeDocument/2006/relationships/notesSlide" Target="../notesSlides/notesSlide53.xml"/><Relationship Id="rId11" Type="http://schemas.openxmlformats.org/officeDocument/2006/relationships/chart" Target="../charts/chart43.xml"/><Relationship Id="rId1" Type="http://schemas.openxmlformats.org/officeDocument/2006/relationships/tags" Target="../tags/tag395.xml"/><Relationship Id="rId2" Type="http://schemas.openxmlformats.org/officeDocument/2006/relationships/tags" Target="../tags/tag396.xml"/></Relationships>
</file>

<file path=ppt/slides/_rels/slide54.xml.rels><?xml version="1.0" encoding="UTF-8" standalone="yes"?>
<Relationships xmlns="http://schemas.openxmlformats.org/package/2006/relationships"><Relationship Id="rId3" Type="http://schemas.openxmlformats.org/officeDocument/2006/relationships/tags" Target="../tags/tag405.xml"/><Relationship Id="rId4" Type="http://schemas.openxmlformats.org/officeDocument/2006/relationships/tags" Target="../tags/tag406.xml"/><Relationship Id="rId5" Type="http://schemas.openxmlformats.org/officeDocument/2006/relationships/tags" Target="../tags/tag407.xml"/><Relationship Id="rId6" Type="http://schemas.openxmlformats.org/officeDocument/2006/relationships/tags" Target="../tags/tag408.xml"/><Relationship Id="rId7" Type="http://schemas.openxmlformats.org/officeDocument/2006/relationships/tags" Target="../tags/tag409.xml"/><Relationship Id="rId8" Type="http://schemas.openxmlformats.org/officeDocument/2006/relationships/tags" Target="../tags/tag410.xml"/><Relationship Id="rId9" Type="http://schemas.openxmlformats.org/officeDocument/2006/relationships/slideLayout" Target="../slideLayouts/slideLayout5.xml"/><Relationship Id="rId10" Type="http://schemas.openxmlformats.org/officeDocument/2006/relationships/notesSlide" Target="../notesSlides/notesSlide54.xml"/><Relationship Id="rId11" Type="http://schemas.openxmlformats.org/officeDocument/2006/relationships/chart" Target="../charts/chart44.xml"/><Relationship Id="rId1" Type="http://schemas.openxmlformats.org/officeDocument/2006/relationships/tags" Target="../tags/tag403.xml"/><Relationship Id="rId2" Type="http://schemas.openxmlformats.org/officeDocument/2006/relationships/tags" Target="../tags/tag404.xml"/></Relationships>
</file>

<file path=ppt/slides/_rels/slide55.xml.rels><?xml version="1.0" encoding="UTF-8" standalone="yes"?>
<Relationships xmlns="http://schemas.openxmlformats.org/package/2006/relationships"><Relationship Id="rId3" Type="http://schemas.openxmlformats.org/officeDocument/2006/relationships/tags" Target="../tags/tag413.xml"/><Relationship Id="rId4" Type="http://schemas.openxmlformats.org/officeDocument/2006/relationships/tags" Target="../tags/tag414.xml"/><Relationship Id="rId5" Type="http://schemas.openxmlformats.org/officeDocument/2006/relationships/tags" Target="../tags/tag415.xml"/><Relationship Id="rId6" Type="http://schemas.openxmlformats.org/officeDocument/2006/relationships/tags" Target="../tags/tag416.xml"/><Relationship Id="rId7" Type="http://schemas.openxmlformats.org/officeDocument/2006/relationships/tags" Target="../tags/tag417.xml"/><Relationship Id="rId8" Type="http://schemas.openxmlformats.org/officeDocument/2006/relationships/tags" Target="../tags/tag418.xml"/><Relationship Id="rId9" Type="http://schemas.openxmlformats.org/officeDocument/2006/relationships/slideLayout" Target="../slideLayouts/slideLayout5.xml"/><Relationship Id="rId10" Type="http://schemas.openxmlformats.org/officeDocument/2006/relationships/notesSlide" Target="../notesSlides/notesSlide55.xml"/><Relationship Id="rId11" Type="http://schemas.openxmlformats.org/officeDocument/2006/relationships/chart" Target="../charts/chart45.xml"/><Relationship Id="rId1" Type="http://schemas.openxmlformats.org/officeDocument/2006/relationships/tags" Target="../tags/tag411.xml"/><Relationship Id="rId2" Type="http://schemas.openxmlformats.org/officeDocument/2006/relationships/tags" Target="../tags/tag412.xml"/></Relationships>
</file>

<file path=ppt/slides/_rels/slide56.xml.rels><?xml version="1.0" encoding="UTF-8" standalone="yes"?>
<Relationships xmlns="http://schemas.openxmlformats.org/package/2006/relationships"><Relationship Id="rId3" Type="http://schemas.openxmlformats.org/officeDocument/2006/relationships/tags" Target="../tags/tag421.xml"/><Relationship Id="rId4" Type="http://schemas.openxmlformats.org/officeDocument/2006/relationships/tags" Target="../tags/tag422.xml"/><Relationship Id="rId5" Type="http://schemas.openxmlformats.org/officeDocument/2006/relationships/tags" Target="../tags/tag423.xml"/><Relationship Id="rId6" Type="http://schemas.openxmlformats.org/officeDocument/2006/relationships/tags" Target="../tags/tag424.xml"/><Relationship Id="rId7" Type="http://schemas.openxmlformats.org/officeDocument/2006/relationships/tags" Target="../tags/tag425.xml"/><Relationship Id="rId8" Type="http://schemas.openxmlformats.org/officeDocument/2006/relationships/tags" Target="../tags/tag426.xml"/><Relationship Id="rId9" Type="http://schemas.openxmlformats.org/officeDocument/2006/relationships/slideLayout" Target="../slideLayouts/slideLayout5.xml"/><Relationship Id="rId10" Type="http://schemas.openxmlformats.org/officeDocument/2006/relationships/notesSlide" Target="../notesSlides/notesSlide56.xml"/><Relationship Id="rId11" Type="http://schemas.openxmlformats.org/officeDocument/2006/relationships/chart" Target="../charts/chart46.xml"/><Relationship Id="rId1" Type="http://schemas.openxmlformats.org/officeDocument/2006/relationships/tags" Target="../tags/tag419.xml"/><Relationship Id="rId2" Type="http://schemas.openxmlformats.org/officeDocument/2006/relationships/tags" Target="../tags/tag420.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57.xml"/><Relationship Id="rId1" Type="http://schemas.openxmlformats.org/officeDocument/2006/relationships/tags" Target="../tags/tag427.xml"/><Relationship Id="rId2" Type="http://schemas.openxmlformats.org/officeDocument/2006/relationships/tags" Target="../tags/tag428.xml"/></Relationships>
</file>

<file path=ppt/slides/_rels/slide58.xml.rels><?xml version="1.0" encoding="UTF-8" standalone="yes"?>
<Relationships xmlns="http://schemas.openxmlformats.org/package/2006/relationships"><Relationship Id="rId3" Type="http://schemas.openxmlformats.org/officeDocument/2006/relationships/tags" Target="../tags/tag431.xml"/><Relationship Id="rId4" Type="http://schemas.openxmlformats.org/officeDocument/2006/relationships/tags" Target="../tags/tag432.xml"/><Relationship Id="rId5" Type="http://schemas.openxmlformats.org/officeDocument/2006/relationships/tags" Target="../tags/tag433.xml"/><Relationship Id="rId6" Type="http://schemas.openxmlformats.org/officeDocument/2006/relationships/tags" Target="../tags/tag434.xml"/><Relationship Id="rId7" Type="http://schemas.openxmlformats.org/officeDocument/2006/relationships/tags" Target="../tags/tag435.xml"/><Relationship Id="rId8" Type="http://schemas.openxmlformats.org/officeDocument/2006/relationships/slideLayout" Target="../slideLayouts/slideLayout5.xml"/><Relationship Id="rId9" Type="http://schemas.openxmlformats.org/officeDocument/2006/relationships/notesSlide" Target="../notesSlides/notesSlide58.xml"/><Relationship Id="rId10" Type="http://schemas.openxmlformats.org/officeDocument/2006/relationships/chart" Target="../charts/chart47.xml"/><Relationship Id="rId1" Type="http://schemas.openxmlformats.org/officeDocument/2006/relationships/tags" Target="../tags/tag429.xml"/><Relationship Id="rId2" Type="http://schemas.openxmlformats.org/officeDocument/2006/relationships/tags" Target="../tags/tag430.xml"/></Relationships>
</file>

<file path=ppt/slides/_rels/slide59.xml.rels><?xml version="1.0" encoding="UTF-8" standalone="yes"?>
<Relationships xmlns="http://schemas.openxmlformats.org/package/2006/relationships"><Relationship Id="rId3" Type="http://schemas.openxmlformats.org/officeDocument/2006/relationships/tags" Target="../tags/tag438.xml"/><Relationship Id="rId4" Type="http://schemas.openxmlformats.org/officeDocument/2006/relationships/tags" Target="../tags/tag439.xml"/><Relationship Id="rId5" Type="http://schemas.openxmlformats.org/officeDocument/2006/relationships/tags" Target="../tags/tag440.xml"/><Relationship Id="rId6" Type="http://schemas.openxmlformats.org/officeDocument/2006/relationships/tags" Target="../tags/tag441.xml"/><Relationship Id="rId7" Type="http://schemas.openxmlformats.org/officeDocument/2006/relationships/tags" Target="../tags/tag442.xml"/><Relationship Id="rId8" Type="http://schemas.openxmlformats.org/officeDocument/2006/relationships/slideLayout" Target="../slideLayouts/slideLayout5.xml"/><Relationship Id="rId9" Type="http://schemas.openxmlformats.org/officeDocument/2006/relationships/notesSlide" Target="../notesSlides/notesSlide59.xml"/><Relationship Id="rId10" Type="http://schemas.openxmlformats.org/officeDocument/2006/relationships/chart" Target="../charts/chart48.xml"/><Relationship Id="rId1" Type="http://schemas.openxmlformats.org/officeDocument/2006/relationships/tags" Target="../tags/tag436.xml"/><Relationship Id="rId2" Type="http://schemas.openxmlformats.org/officeDocument/2006/relationships/tags" Target="../tags/tag43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notesSlide" Target="../notesSlides/notesSlide6.xml"/><Relationship Id="rId1" Type="http://schemas.openxmlformats.org/officeDocument/2006/relationships/tags" Target="../tags/tag59.xml"/><Relationship Id="rId2" Type="http://schemas.openxmlformats.org/officeDocument/2006/relationships/tags" Target="../tags/tag60.xml"/></Relationships>
</file>

<file path=ppt/slides/_rels/slide60.xml.rels><?xml version="1.0" encoding="UTF-8" standalone="yes"?>
<Relationships xmlns="http://schemas.openxmlformats.org/package/2006/relationships"><Relationship Id="rId3" Type="http://schemas.openxmlformats.org/officeDocument/2006/relationships/tags" Target="../tags/tag445.xml"/><Relationship Id="rId4" Type="http://schemas.openxmlformats.org/officeDocument/2006/relationships/tags" Target="../tags/tag446.xml"/><Relationship Id="rId5" Type="http://schemas.openxmlformats.org/officeDocument/2006/relationships/tags" Target="../tags/tag447.xml"/><Relationship Id="rId6" Type="http://schemas.openxmlformats.org/officeDocument/2006/relationships/tags" Target="../tags/tag448.xml"/><Relationship Id="rId7" Type="http://schemas.openxmlformats.org/officeDocument/2006/relationships/tags" Target="../tags/tag449.xml"/><Relationship Id="rId8" Type="http://schemas.openxmlformats.org/officeDocument/2006/relationships/slideLayout" Target="../slideLayouts/slideLayout5.xml"/><Relationship Id="rId9" Type="http://schemas.openxmlformats.org/officeDocument/2006/relationships/notesSlide" Target="../notesSlides/notesSlide60.xml"/><Relationship Id="rId10" Type="http://schemas.openxmlformats.org/officeDocument/2006/relationships/chart" Target="../charts/chart49.xml"/><Relationship Id="rId1" Type="http://schemas.openxmlformats.org/officeDocument/2006/relationships/tags" Target="../tags/tag443.xml"/><Relationship Id="rId2" Type="http://schemas.openxmlformats.org/officeDocument/2006/relationships/tags" Target="../tags/tag444.xml"/></Relationships>
</file>

<file path=ppt/slides/_rels/slide61.xml.rels><?xml version="1.0" encoding="UTF-8" standalone="yes"?>
<Relationships xmlns="http://schemas.openxmlformats.org/package/2006/relationships"><Relationship Id="rId3" Type="http://schemas.openxmlformats.org/officeDocument/2006/relationships/tags" Target="../tags/tag452.xml"/><Relationship Id="rId4" Type="http://schemas.openxmlformats.org/officeDocument/2006/relationships/tags" Target="../tags/tag453.xml"/><Relationship Id="rId5" Type="http://schemas.openxmlformats.org/officeDocument/2006/relationships/tags" Target="../tags/tag454.xml"/><Relationship Id="rId6" Type="http://schemas.openxmlformats.org/officeDocument/2006/relationships/tags" Target="../tags/tag455.xml"/><Relationship Id="rId7" Type="http://schemas.openxmlformats.org/officeDocument/2006/relationships/tags" Target="../tags/tag456.xml"/><Relationship Id="rId8" Type="http://schemas.openxmlformats.org/officeDocument/2006/relationships/slideLayout" Target="../slideLayouts/slideLayout5.xml"/><Relationship Id="rId9" Type="http://schemas.openxmlformats.org/officeDocument/2006/relationships/notesSlide" Target="../notesSlides/notesSlide61.xml"/><Relationship Id="rId10" Type="http://schemas.openxmlformats.org/officeDocument/2006/relationships/chart" Target="../charts/chart50.xml"/><Relationship Id="rId1" Type="http://schemas.openxmlformats.org/officeDocument/2006/relationships/tags" Target="../tags/tag450.xml"/><Relationship Id="rId2" Type="http://schemas.openxmlformats.org/officeDocument/2006/relationships/tags" Target="../tags/tag451.xml"/></Relationships>
</file>

<file path=ppt/slides/_rels/slide62.xml.rels><?xml version="1.0" encoding="UTF-8" standalone="yes"?>
<Relationships xmlns="http://schemas.openxmlformats.org/package/2006/relationships"><Relationship Id="rId3" Type="http://schemas.openxmlformats.org/officeDocument/2006/relationships/tags" Target="../tags/tag459.xml"/><Relationship Id="rId4" Type="http://schemas.openxmlformats.org/officeDocument/2006/relationships/tags" Target="../tags/tag460.xml"/><Relationship Id="rId5" Type="http://schemas.openxmlformats.org/officeDocument/2006/relationships/tags" Target="../tags/tag461.xml"/><Relationship Id="rId6" Type="http://schemas.openxmlformats.org/officeDocument/2006/relationships/tags" Target="../tags/tag462.xml"/><Relationship Id="rId7" Type="http://schemas.openxmlformats.org/officeDocument/2006/relationships/tags" Target="../tags/tag463.xml"/><Relationship Id="rId8" Type="http://schemas.openxmlformats.org/officeDocument/2006/relationships/slideLayout" Target="../slideLayouts/slideLayout5.xml"/><Relationship Id="rId9" Type="http://schemas.openxmlformats.org/officeDocument/2006/relationships/notesSlide" Target="../notesSlides/notesSlide62.xml"/><Relationship Id="rId10" Type="http://schemas.openxmlformats.org/officeDocument/2006/relationships/chart" Target="../charts/chart51.xml"/><Relationship Id="rId1" Type="http://schemas.openxmlformats.org/officeDocument/2006/relationships/tags" Target="../tags/tag457.xml"/><Relationship Id="rId2" Type="http://schemas.openxmlformats.org/officeDocument/2006/relationships/tags" Target="../tags/tag458.xml"/></Relationships>
</file>

<file path=ppt/slides/_rels/slide63.xml.rels><?xml version="1.0" encoding="UTF-8" standalone="yes"?>
<Relationships xmlns="http://schemas.openxmlformats.org/package/2006/relationships"><Relationship Id="rId3" Type="http://schemas.openxmlformats.org/officeDocument/2006/relationships/tags" Target="../tags/tag466.xml"/><Relationship Id="rId4" Type="http://schemas.openxmlformats.org/officeDocument/2006/relationships/tags" Target="../tags/tag467.xml"/><Relationship Id="rId5" Type="http://schemas.openxmlformats.org/officeDocument/2006/relationships/tags" Target="../tags/tag468.xml"/><Relationship Id="rId6" Type="http://schemas.openxmlformats.org/officeDocument/2006/relationships/tags" Target="../tags/tag469.xml"/><Relationship Id="rId7" Type="http://schemas.openxmlformats.org/officeDocument/2006/relationships/tags" Target="../tags/tag470.xml"/><Relationship Id="rId8" Type="http://schemas.openxmlformats.org/officeDocument/2006/relationships/tags" Target="../tags/tag471.xml"/><Relationship Id="rId9" Type="http://schemas.openxmlformats.org/officeDocument/2006/relationships/slideLayout" Target="../slideLayouts/slideLayout5.xml"/><Relationship Id="rId10" Type="http://schemas.openxmlformats.org/officeDocument/2006/relationships/notesSlide" Target="../notesSlides/notesSlide63.xml"/><Relationship Id="rId11" Type="http://schemas.openxmlformats.org/officeDocument/2006/relationships/chart" Target="../charts/chart52.xml"/><Relationship Id="rId1" Type="http://schemas.openxmlformats.org/officeDocument/2006/relationships/tags" Target="../tags/tag464.xml"/><Relationship Id="rId2" Type="http://schemas.openxmlformats.org/officeDocument/2006/relationships/tags" Target="../tags/tag465.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64.xml"/><Relationship Id="rId1" Type="http://schemas.openxmlformats.org/officeDocument/2006/relationships/tags" Target="../tags/tag472.xml"/><Relationship Id="rId2" Type="http://schemas.openxmlformats.org/officeDocument/2006/relationships/tags" Target="../tags/tag473.xml"/></Relationships>
</file>

<file path=ppt/slides/_rels/slide65.xml.rels><?xml version="1.0" encoding="UTF-8" standalone="yes"?>
<Relationships xmlns="http://schemas.openxmlformats.org/package/2006/relationships"><Relationship Id="rId3" Type="http://schemas.openxmlformats.org/officeDocument/2006/relationships/tags" Target="../tags/tag476.xml"/><Relationship Id="rId4" Type="http://schemas.openxmlformats.org/officeDocument/2006/relationships/tags" Target="../tags/tag477.xml"/><Relationship Id="rId5" Type="http://schemas.openxmlformats.org/officeDocument/2006/relationships/tags" Target="../tags/tag478.xml"/><Relationship Id="rId6" Type="http://schemas.openxmlformats.org/officeDocument/2006/relationships/tags" Target="../tags/tag479.xml"/><Relationship Id="rId7" Type="http://schemas.openxmlformats.org/officeDocument/2006/relationships/tags" Target="../tags/tag480.xml"/><Relationship Id="rId8" Type="http://schemas.openxmlformats.org/officeDocument/2006/relationships/slideLayout" Target="../slideLayouts/slideLayout5.xml"/><Relationship Id="rId9" Type="http://schemas.openxmlformats.org/officeDocument/2006/relationships/notesSlide" Target="../notesSlides/notesSlide65.xml"/><Relationship Id="rId10" Type="http://schemas.openxmlformats.org/officeDocument/2006/relationships/chart" Target="../charts/chart53.xml"/><Relationship Id="rId1" Type="http://schemas.openxmlformats.org/officeDocument/2006/relationships/tags" Target="../tags/tag474.xml"/><Relationship Id="rId2" Type="http://schemas.openxmlformats.org/officeDocument/2006/relationships/tags" Target="../tags/tag475.xml"/></Relationships>
</file>

<file path=ppt/slides/_rels/slide66.xml.rels><?xml version="1.0" encoding="UTF-8" standalone="yes"?>
<Relationships xmlns="http://schemas.openxmlformats.org/package/2006/relationships"><Relationship Id="rId11" Type="http://schemas.openxmlformats.org/officeDocument/2006/relationships/tags" Target="../tags/tag491.xml"/><Relationship Id="rId12" Type="http://schemas.openxmlformats.org/officeDocument/2006/relationships/slideLayout" Target="../slideLayouts/slideLayout5.xml"/><Relationship Id="rId13" Type="http://schemas.openxmlformats.org/officeDocument/2006/relationships/notesSlide" Target="../notesSlides/notesSlide66.xml"/><Relationship Id="rId14" Type="http://schemas.openxmlformats.org/officeDocument/2006/relationships/chart" Target="../charts/chart54.xml"/><Relationship Id="rId1" Type="http://schemas.openxmlformats.org/officeDocument/2006/relationships/tags" Target="../tags/tag481.xml"/><Relationship Id="rId2" Type="http://schemas.openxmlformats.org/officeDocument/2006/relationships/tags" Target="../tags/tag482.xml"/><Relationship Id="rId3" Type="http://schemas.openxmlformats.org/officeDocument/2006/relationships/tags" Target="../tags/tag483.xml"/><Relationship Id="rId4" Type="http://schemas.openxmlformats.org/officeDocument/2006/relationships/tags" Target="../tags/tag484.xml"/><Relationship Id="rId5" Type="http://schemas.openxmlformats.org/officeDocument/2006/relationships/tags" Target="../tags/tag485.xml"/><Relationship Id="rId6" Type="http://schemas.openxmlformats.org/officeDocument/2006/relationships/tags" Target="../tags/tag486.xml"/><Relationship Id="rId7" Type="http://schemas.openxmlformats.org/officeDocument/2006/relationships/tags" Target="../tags/tag487.xml"/><Relationship Id="rId8" Type="http://schemas.openxmlformats.org/officeDocument/2006/relationships/tags" Target="../tags/tag488.xml"/><Relationship Id="rId9" Type="http://schemas.openxmlformats.org/officeDocument/2006/relationships/tags" Target="../tags/tag489.xml"/><Relationship Id="rId10" Type="http://schemas.openxmlformats.org/officeDocument/2006/relationships/tags" Target="../tags/tag490.xml"/></Relationships>
</file>

<file path=ppt/slides/_rels/slide67.xml.rels><?xml version="1.0" encoding="UTF-8" standalone="yes"?>
<Relationships xmlns="http://schemas.openxmlformats.org/package/2006/relationships"><Relationship Id="rId3" Type="http://schemas.openxmlformats.org/officeDocument/2006/relationships/tags" Target="../tags/tag494.xml"/><Relationship Id="rId4" Type="http://schemas.openxmlformats.org/officeDocument/2006/relationships/tags" Target="../tags/tag495.xml"/><Relationship Id="rId5" Type="http://schemas.openxmlformats.org/officeDocument/2006/relationships/tags" Target="../tags/tag496.xml"/><Relationship Id="rId6" Type="http://schemas.openxmlformats.org/officeDocument/2006/relationships/tags" Target="../tags/tag497.xml"/><Relationship Id="rId7" Type="http://schemas.openxmlformats.org/officeDocument/2006/relationships/tags" Target="../tags/tag498.xml"/><Relationship Id="rId8" Type="http://schemas.openxmlformats.org/officeDocument/2006/relationships/slideLayout" Target="../slideLayouts/slideLayout5.xml"/><Relationship Id="rId9" Type="http://schemas.openxmlformats.org/officeDocument/2006/relationships/notesSlide" Target="../notesSlides/notesSlide67.xml"/><Relationship Id="rId10" Type="http://schemas.openxmlformats.org/officeDocument/2006/relationships/chart" Target="../charts/chart55.xml"/><Relationship Id="rId1" Type="http://schemas.openxmlformats.org/officeDocument/2006/relationships/tags" Target="../tags/tag492.xml"/><Relationship Id="rId2" Type="http://schemas.openxmlformats.org/officeDocument/2006/relationships/tags" Target="../tags/tag493.xml"/></Relationships>
</file>

<file path=ppt/slides/_rels/slide68.xml.rels><?xml version="1.0" encoding="UTF-8" standalone="yes"?>
<Relationships xmlns="http://schemas.openxmlformats.org/package/2006/relationships"><Relationship Id="rId3" Type="http://schemas.openxmlformats.org/officeDocument/2006/relationships/tags" Target="../tags/tag501.xml"/><Relationship Id="rId4" Type="http://schemas.openxmlformats.org/officeDocument/2006/relationships/tags" Target="../tags/tag502.xml"/><Relationship Id="rId5" Type="http://schemas.openxmlformats.org/officeDocument/2006/relationships/tags" Target="../tags/tag503.xml"/><Relationship Id="rId6" Type="http://schemas.openxmlformats.org/officeDocument/2006/relationships/tags" Target="../tags/tag504.xml"/><Relationship Id="rId7" Type="http://schemas.openxmlformats.org/officeDocument/2006/relationships/tags" Target="../tags/tag505.xml"/><Relationship Id="rId8" Type="http://schemas.openxmlformats.org/officeDocument/2006/relationships/slideLayout" Target="../slideLayouts/slideLayout5.xml"/><Relationship Id="rId9" Type="http://schemas.openxmlformats.org/officeDocument/2006/relationships/notesSlide" Target="../notesSlides/notesSlide68.xml"/><Relationship Id="rId10" Type="http://schemas.openxmlformats.org/officeDocument/2006/relationships/chart" Target="../charts/chart56.xml"/><Relationship Id="rId1" Type="http://schemas.openxmlformats.org/officeDocument/2006/relationships/tags" Target="../tags/tag499.xml"/><Relationship Id="rId2" Type="http://schemas.openxmlformats.org/officeDocument/2006/relationships/tags" Target="../tags/tag500.xml"/></Relationships>
</file>

<file path=ppt/slides/_rels/slide69.xml.rels><?xml version="1.0" encoding="UTF-8" standalone="yes"?>
<Relationships xmlns="http://schemas.openxmlformats.org/package/2006/relationships"><Relationship Id="rId3" Type="http://schemas.openxmlformats.org/officeDocument/2006/relationships/tags" Target="../tags/tag508.xml"/><Relationship Id="rId4" Type="http://schemas.openxmlformats.org/officeDocument/2006/relationships/tags" Target="../tags/tag509.xml"/><Relationship Id="rId5" Type="http://schemas.openxmlformats.org/officeDocument/2006/relationships/tags" Target="../tags/tag510.xml"/><Relationship Id="rId6" Type="http://schemas.openxmlformats.org/officeDocument/2006/relationships/tags" Target="../tags/tag511.xml"/><Relationship Id="rId7" Type="http://schemas.openxmlformats.org/officeDocument/2006/relationships/tags" Target="../tags/tag512.xml"/><Relationship Id="rId8" Type="http://schemas.openxmlformats.org/officeDocument/2006/relationships/slideLayout" Target="../slideLayouts/slideLayout5.xml"/><Relationship Id="rId9" Type="http://schemas.openxmlformats.org/officeDocument/2006/relationships/notesSlide" Target="../notesSlides/notesSlide69.xml"/><Relationship Id="rId10" Type="http://schemas.openxmlformats.org/officeDocument/2006/relationships/chart" Target="../charts/chart57.xml"/><Relationship Id="rId1" Type="http://schemas.openxmlformats.org/officeDocument/2006/relationships/tags" Target="../tags/tag506.xml"/><Relationship Id="rId2" Type="http://schemas.openxmlformats.org/officeDocument/2006/relationships/tags" Target="../tags/tag507.xml"/></Relationships>
</file>

<file path=ppt/slides/_rels/slide7.xml.rels><?xml version="1.0" encoding="UTF-8" standalone="yes"?>
<Relationships xmlns="http://schemas.openxmlformats.org/package/2006/relationships"><Relationship Id="rId3" Type="http://schemas.openxmlformats.org/officeDocument/2006/relationships/tags" Target="../tags/tag63.xml"/><Relationship Id="rId4" Type="http://schemas.openxmlformats.org/officeDocument/2006/relationships/tags" Target="../tags/tag64.xml"/><Relationship Id="rId5" Type="http://schemas.openxmlformats.org/officeDocument/2006/relationships/tags" Target="../tags/tag65.xml"/><Relationship Id="rId6" Type="http://schemas.openxmlformats.org/officeDocument/2006/relationships/tags" Target="../tags/tag66.xml"/><Relationship Id="rId7" Type="http://schemas.openxmlformats.org/officeDocument/2006/relationships/slideLayout" Target="../slideLayouts/slideLayout2.xml"/><Relationship Id="rId8" Type="http://schemas.openxmlformats.org/officeDocument/2006/relationships/notesSlide" Target="../notesSlides/notesSlide7.xml"/><Relationship Id="rId1" Type="http://schemas.openxmlformats.org/officeDocument/2006/relationships/tags" Target="../tags/tag61.xml"/><Relationship Id="rId2" Type="http://schemas.openxmlformats.org/officeDocument/2006/relationships/tags" Target="../tags/tag62.xml"/></Relationships>
</file>

<file path=ppt/slides/_rels/slide70.xml.rels><?xml version="1.0" encoding="UTF-8" standalone="yes"?>
<Relationships xmlns="http://schemas.openxmlformats.org/package/2006/relationships"><Relationship Id="rId3" Type="http://schemas.openxmlformats.org/officeDocument/2006/relationships/tags" Target="../tags/tag515.xml"/><Relationship Id="rId4" Type="http://schemas.openxmlformats.org/officeDocument/2006/relationships/tags" Target="../tags/tag516.xml"/><Relationship Id="rId5" Type="http://schemas.openxmlformats.org/officeDocument/2006/relationships/tags" Target="../tags/tag517.xml"/><Relationship Id="rId6" Type="http://schemas.openxmlformats.org/officeDocument/2006/relationships/tags" Target="../tags/tag518.xml"/><Relationship Id="rId7" Type="http://schemas.openxmlformats.org/officeDocument/2006/relationships/tags" Target="../tags/tag519.xml"/><Relationship Id="rId8" Type="http://schemas.openxmlformats.org/officeDocument/2006/relationships/slideLayout" Target="../slideLayouts/slideLayout5.xml"/><Relationship Id="rId9" Type="http://schemas.openxmlformats.org/officeDocument/2006/relationships/notesSlide" Target="../notesSlides/notesSlide70.xml"/><Relationship Id="rId10" Type="http://schemas.openxmlformats.org/officeDocument/2006/relationships/chart" Target="../charts/chart58.xml"/><Relationship Id="rId1" Type="http://schemas.openxmlformats.org/officeDocument/2006/relationships/tags" Target="../tags/tag513.xml"/><Relationship Id="rId2" Type="http://schemas.openxmlformats.org/officeDocument/2006/relationships/tags" Target="../tags/tag514.xml"/></Relationships>
</file>

<file path=ppt/slides/_rels/slide71.xml.rels><?xml version="1.0" encoding="UTF-8" standalone="yes"?>
<Relationships xmlns="http://schemas.openxmlformats.org/package/2006/relationships"><Relationship Id="rId3" Type="http://schemas.openxmlformats.org/officeDocument/2006/relationships/tags" Target="../tags/tag522.xml"/><Relationship Id="rId4" Type="http://schemas.openxmlformats.org/officeDocument/2006/relationships/tags" Target="../tags/tag523.xml"/><Relationship Id="rId5" Type="http://schemas.openxmlformats.org/officeDocument/2006/relationships/tags" Target="../tags/tag524.xml"/><Relationship Id="rId6" Type="http://schemas.openxmlformats.org/officeDocument/2006/relationships/tags" Target="../tags/tag525.xml"/><Relationship Id="rId7" Type="http://schemas.openxmlformats.org/officeDocument/2006/relationships/tags" Target="../tags/tag526.xml"/><Relationship Id="rId8" Type="http://schemas.openxmlformats.org/officeDocument/2006/relationships/slideLayout" Target="../slideLayouts/slideLayout5.xml"/><Relationship Id="rId9" Type="http://schemas.openxmlformats.org/officeDocument/2006/relationships/notesSlide" Target="../notesSlides/notesSlide71.xml"/><Relationship Id="rId10" Type="http://schemas.openxmlformats.org/officeDocument/2006/relationships/chart" Target="../charts/chart59.xml"/><Relationship Id="rId1" Type="http://schemas.openxmlformats.org/officeDocument/2006/relationships/tags" Target="../tags/tag520.xml"/><Relationship Id="rId2" Type="http://schemas.openxmlformats.org/officeDocument/2006/relationships/tags" Target="../tags/tag52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 Id="rId3" Type="http://schemas.openxmlformats.org/officeDocument/2006/relationships/chart" Target="../charts/chart60.xml"/></Relationships>
</file>

<file path=ppt/slides/_rels/slide73.xml.rels><?xml version="1.0" encoding="UTF-8" standalone="yes"?>
<Relationships xmlns="http://schemas.openxmlformats.org/package/2006/relationships"><Relationship Id="rId3" Type="http://schemas.openxmlformats.org/officeDocument/2006/relationships/tags" Target="../tags/tag529.xml"/><Relationship Id="rId4" Type="http://schemas.openxmlformats.org/officeDocument/2006/relationships/slideLayout" Target="../slideLayouts/slideLayout5.xml"/><Relationship Id="rId5" Type="http://schemas.openxmlformats.org/officeDocument/2006/relationships/notesSlide" Target="../notesSlides/notesSlide73.xml"/><Relationship Id="rId6" Type="http://schemas.openxmlformats.org/officeDocument/2006/relationships/chart" Target="../charts/chart61.xml"/><Relationship Id="rId1" Type="http://schemas.openxmlformats.org/officeDocument/2006/relationships/tags" Target="../tags/tag527.xml"/><Relationship Id="rId2" Type="http://schemas.openxmlformats.org/officeDocument/2006/relationships/tags" Target="../tags/tag528.xml"/></Relationships>
</file>

<file path=ppt/slides/_rels/slide74.xml.rels><?xml version="1.0" encoding="UTF-8" standalone="yes"?>
<Relationships xmlns="http://schemas.openxmlformats.org/package/2006/relationships"><Relationship Id="rId3" Type="http://schemas.openxmlformats.org/officeDocument/2006/relationships/tags" Target="../tags/tag532.xml"/><Relationship Id="rId4" Type="http://schemas.openxmlformats.org/officeDocument/2006/relationships/tags" Target="../tags/tag533.xml"/><Relationship Id="rId5" Type="http://schemas.openxmlformats.org/officeDocument/2006/relationships/tags" Target="../tags/tag534.xml"/><Relationship Id="rId6" Type="http://schemas.openxmlformats.org/officeDocument/2006/relationships/tags" Target="../tags/tag535.xml"/><Relationship Id="rId7" Type="http://schemas.openxmlformats.org/officeDocument/2006/relationships/tags" Target="../tags/tag536.xml"/><Relationship Id="rId8" Type="http://schemas.openxmlformats.org/officeDocument/2006/relationships/tags" Target="../tags/tag537.xml"/><Relationship Id="rId9" Type="http://schemas.openxmlformats.org/officeDocument/2006/relationships/slideLayout" Target="../slideLayouts/slideLayout5.xml"/><Relationship Id="rId10" Type="http://schemas.openxmlformats.org/officeDocument/2006/relationships/notesSlide" Target="../notesSlides/notesSlide74.xml"/><Relationship Id="rId11" Type="http://schemas.openxmlformats.org/officeDocument/2006/relationships/chart" Target="../charts/chart62.xml"/><Relationship Id="rId1" Type="http://schemas.openxmlformats.org/officeDocument/2006/relationships/tags" Target="../tags/tag530.xml"/><Relationship Id="rId2" Type="http://schemas.openxmlformats.org/officeDocument/2006/relationships/tags" Target="../tags/tag531.xml"/></Relationships>
</file>

<file path=ppt/slides/_rels/slide75.xml.rels><?xml version="1.0" encoding="UTF-8" standalone="yes"?>
<Relationships xmlns="http://schemas.openxmlformats.org/package/2006/relationships"><Relationship Id="rId3" Type="http://schemas.openxmlformats.org/officeDocument/2006/relationships/tags" Target="../tags/tag540.xml"/><Relationship Id="rId4" Type="http://schemas.openxmlformats.org/officeDocument/2006/relationships/tags" Target="../tags/tag541.xml"/><Relationship Id="rId5" Type="http://schemas.openxmlformats.org/officeDocument/2006/relationships/tags" Target="../tags/tag542.xml"/><Relationship Id="rId6" Type="http://schemas.openxmlformats.org/officeDocument/2006/relationships/tags" Target="../tags/tag543.xml"/><Relationship Id="rId7" Type="http://schemas.openxmlformats.org/officeDocument/2006/relationships/tags" Target="../tags/tag544.xml"/><Relationship Id="rId8" Type="http://schemas.openxmlformats.org/officeDocument/2006/relationships/tags" Target="../tags/tag545.xml"/><Relationship Id="rId9" Type="http://schemas.openxmlformats.org/officeDocument/2006/relationships/slideLayout" Target="../slideLayouts/slideLayout5.xml"/><Relationship Id="rId10" Type="http://schemas.openxmlformats.org/officeDocument/2006/relationships/notesSlide" Target="../notesSlides/notesSlide75.xml"/><Relationship Id="rId11" Type="http://schemas.openxmlformats.org/officeDocument/2006/relationships/chart" Target="../charts/chart63.xml"/><Relationship Id="rId1" Type="http://schemas.openxmlformats.org/officeDocument/2006/relationships/tags" Target="../tags/tag538.xml"/><Relationship Id="rId2" Type="http://schemas.openxmlformats.org/officeDocument/2006/relationships/tags" Target="../tags/tag539.xml"/></Relationships>
</file>

<file path=ppt/slides/_rels/slide76.xml.rels><?xml version="1.0" encoding="UTF-8" standalone="yes"?>
<Relationships xmlns="http://schemas.openxmlformats.org/package/2006/relationships"><Relationship Id="rId3" Type="http://schemas.openxmlformats.org/officeDocument/2006/relationships/tags" Target="../tags/tag548.xml"/><Relationship Id="rId4" Type="http://schemas.openxmlformats.org/officeDocument/2006/relationships/tags" Target="../tags/tag549.xml"/><Relationship Id="rId5" Type="http://schemas.openxmlformats.org/officeDocument/2006/relationships/tags" Target="../tags/tag550.xml"/><Relationship Id="rId6" Type="http://schemas.openxmlformats.org/officeDocument/2006/relationships/tags" Target="../tags/tag551.xml"/><Relationship Id="rId7" Type="http://schemas.openxmlformats.org/officeDocument/2006/relationships/tags" Target="../tags/tag552.xml"/><Relationship Id="rId8" Type="http://schemas.openxmlformats.org/officeDocument/2006/relationships/tags" Target="../tags/tag553.xml"/><Relationship Id="rId9" Type="http://schemas.openxmlformats.org/officeDocument/2006/relationships/slideLayout" Target="../slideLayouts/slideLayout5.xml"/><Relationship Id="rId10" Type="http://schemas.openxmlformats.org/officeDocument/2006/relationships/notesSlide" Target="../notesSlides/notesSlide76.xml"/><Relationship Id="rId11" Type="http://schemas.openxmlformats.org/officeDocument/2006/relationships/chart" Target="../charts/chart64.xml"/><Relationship Id="rId1" Type="http://schemas.openxmlformats.org/officeDocument/2006/relationships/tags" Target="../tags/tag546.xml"/><Relationship Id="rId2" Type="http://schemas.openxmlformats.org/officeDocument/2006/relationships/tags" Target="../tags/tag547.xml"/></Relationships>
</file>

<file path=ppt/slides/_rels/slide77.xml.rels><?xml version="1.0" encoding="UTF-8" standalone="yes"?>
<Relationships xmlns="http://schemas.openxmlformats.org/package/2006/relationships"><Relationship Id="rId3" Type="http://schemas.openxmlformats.org/officeDocument/2006/relationships/tags" Target="../tags/tag556.xml"/><Relationship Id="rId4" Type="http://schemas.openxmlformats.org/officeDocument/2006/relationships/tags" Target="../tags/tag557.xml"/><Relationship Id="rId5" Type="http://schemas.openxmlformats.org/officeDocument/2006/relationships/tags" Target="../tags/tag558.xml"/><Relationship Id="rId6" Type="http://schemas.openxmlformats.org/officeDocument/2006/relationships/tags" Target="../tags/tag559.xml"/><Relationship Id="rId7" Type="http://schemas.openxmlformats.org/officeDocument/2006/relationships/tags" Target="../tags/tag560.xml"/><Relationship Id="rId8" Type="http://schemas.openxmlformats.org/officeDocument/2006/relationships/tags" Target="../tags/tag561.xml"/><Relationship Id="rId9" Type="http://schemas.openxmlformats.org/officeDocument/2006/relationships/slideLayout" Target="../slideLayouts/slideLayout5.xml"/><Relationship Id="rId10" Type="http://schemas.openxmlformats.org/officeDocument/2006/relationships/notesSlide" Target="../notesSlides/notesSlide77.xml"/><Relationship Id="rId11" Type="http://schemas.openxmlformats.org/officeDocument/2006/relationships/chart" Target="../charts/chart65.xml"/><Relationship Id="rId1" Type="http://schemas.openxmlformats.org/officeDocument/2006/relationships/tags" Target="../tags/tag554.xml"/><Relationship Id="rId2" Type="http://schemas.openxmlformats.org/officeDocument/2006/relationships/tags" Target="../tags/tag555.xml"/></Relationships>
</file>

<file path=ppt/slides/_rels/slide78.xml.rels><?xml version="1.0" encoding="UTF-8" standalone="yes"?>
<Relationships xmlns="http://schemas.openxmlformats.org/package/2006/relationships"><Relationship Id="rId3" Type="http://schemas.openxmlformats.org/officeDocument/2006/relationships/tags" Target="../tags/tag564.xml"/><Relationship Id="rId4" Type="http://schemas.openxmlformats.org/officeDocument/2006/relationships/tags" Target="../tags/tag565.xml"/><Relationship Id="rId5" Type="http://schemas.openxmlformats.org/officeDocument/2006/relationships/tags" Target="../tags/tag566.xml"/><Relationship Id="rId6" Type="http://schemas.openxmlformats.org/officeDocument/2006/relationships/tags" Target="../tags/tag567.xml"/><Relationship Id="rId7" Type="http://schemas.openxmlformats.org/officeDocument/2006/relationships/tags" Target="../tags/tag568.xml"/><Relationship Id="rId8" Type="http://schemas.openxmlformats.org/officeDocument/2006/relationships/tags" Target="../tags/tag569.xml"/><Relationship Id="rId9" Type="http://schemas.openxmlformats.org/officeDocument/2006/relationships/slideLayout" Target="../slideLayouts/slideLayout5.xml"/><Relationship Id="rId10" Type="http://schemas.openxmlformats.org/officeDocument/2006/relationships/notesSlide" Target="../notesSlides/notesSlide78.xml"/><Relationship Id="rId11" Type="http://schemas.openxmlformats.org/officeDocument/2006/relationships/chart" Target="../charts/chart66.xml"/><Relationship Id="rId1" Type="http://schemas.openxmlformats.org/officeDocument/2006/relationships/tags" Target="../tags/tag562.xml"/><Relationship Id="rId2" Type="http://schemas.openxmlformats.org/officeDocument/2006/relationships/tags" Target="../tags/tag563.xml"/></Relationships>
</file>

<file path=ppt/slides/_rels/slide79.xml.rels><?xml version="1.0" encoding="UTF-8" standalone="yes"?>
<Relationships xmlns="http://schemas.openxmlformats.org/package/2006/relationships"><Relationship Id="rId3" Type="http://schemas.openxmlformats.org/officeDocument/2006/relationships/tags" Target="../tags/tag572.xml"/><Relationship Id="rId4" Type="http://schemas.openxmlformats.org/officeDocument/2006/relationships/tags" Target="../tags/tag573.xml"/><Relationship Id="rId5" Type="http://schemas.openxmlformats.org/officeDocument/2006/relationships/tags" Target="../tags/tag574.xml"/><Relationship Id="rId6" Type="http://schemas.openxmlformats.org/officeDocument/2006/relationships/tags" Target="../tags/tag575.xml"/><Relationship Id="rId7" Type="http://schemas.openxmlformats.org/officeDocument/2006/relationships/tags" Target="../tags/tag576.xml"/><Relationship Id="rId8" Type="http://schemas.openxmlformats.org/officeDocument/2006/relationships/slideLayout" Target="../slideLayouts/slideLayout5.xml"/><Relationship Id="rId9" Type="http://schemas.openxmlformats.org/officeDocument/2006/relationships/notesSlide" Target="../notesSlides/notesSlide79.xml"/><Relationship Id="rId10" Type="http://schemas.openxmlformats.org/officeDocument/2006/relationships/chart" Target="../charts/chart67.xml"/><Relationship Id="rId1" Type="http://schemas.openxmlformats.org/officeDocument/2006/relationships/tags" Target="../tags/tag570.xml"/><Relationship Id="rId2" Type="http://schemas.openxmlformats.org/officeDocument/2006/relationships/tags" Target="../tags/tag57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8.xml"/><Relationship Id="rId1" Type="http://schemas.openxmlformats.org/officeDocument/2006/relationships/tags" Target="../tags/tag67.xml"/><Relationship Id="rId2" Type="http://schemas.openxmlformats.org/officeDocument/2006/relationships/tags" Target="../tags/tag68.xml"/></Relationships>
</file>

<file path=ppt/slides/_rels/slide80.xml.rels><?xml version="1.0" encoding="UTF-8" standalone="yes"?>
<Relationships xmlns="http://schemas.openxmlformats.org/package/2006/relationships"><Relationship Id="rId3" Type="http://schemas.openxmlformats.org/officeDocument/2006/relationships/tags" Target="../tags/tag579.xml"/><Relationship Id="rId4" Type="http://schemas.openxmlformats.org/officeDocument/2006/relationships/tags" Target="../tags/tag580.xml"/><Relationship Id="rId5" Type="http://schemas.openxmlformats.org/officeDocument/2006/relationships/tags" Target="../tags/tag581.xml"/><Relationship Id="rId6" Type="http://schemas.openxmlformats.org/officeDocument/2006/relationships/tags" Target="../tags/tag582.xml"/><Relationship Id="rId7" Type="http://schemas.openxmlformats.org/officeDocument/2006/relationships/tags" Target="../tags/tag583.xml"/><Relationship Id="rId8" Type="http://schemas.openxmlformats.org/officeDocument/2006/relationships/slideLayout" Target="../slideLayouts/slideLayout5.xml"/><Relationship Id="rId9" Type="http://schemas.openxmlformats.org/officeDocument/2006/relationships/notesSlide" Target="../notesSlides/notesSlide80.xml"/><Relationship Id="rId10" Type="http://schemas.openxmlformats.org/officeDocument/2006/relationships/chart" Target="../charts/chart68.xml"/><Relationship Id="rId1" Type="http://schemas.openxmlformats.org/officeDocument/2006/relationships/tags" Target="../tags/tag577.xml"/><Relationship Id="rId2" Type="http://schemas.openxmlformats.org/officeDocument/2006/relationships/tags" Target="../tags/tag578.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81.xml"/><Relationship Id="rId1" Type="http://schemas.openxmlformats.org/officeDocument/2006/relationships/tags" Target="../tags/tag584.xml"/><Relationship Id="rId2" Type="http://schemas.openxmlformats.org/officeDocument/2006/relationships/tags" Target="../tags/tag585.xml"/></Relationships>
</file>

<file path=ppt/slides/_rels/slide82.xml.rels><?xml version="1.0" encoding="UTF-8" standalone="yes"?>
<Relationships xmlns="http://schemas.openxmlformats.org/package/2006/relationships"><Relationship Id="rId3" Type="http://schemas.openxmlformats.org/officeDocument/2006/relationships/tags" Target="../tags/tag588.xml"/><Relationship Id="rId4" Type="http://schemas.openxmlformats.org/officeDocument/2006/relationships/tags" Target="../tags/tag589.xml"/><Relationship Id="rId5" Type="http://schemas.openxmlformats.org/officeDocument/2006/relationships/tags" Target="../tags/tag590.xml"/><Relationship Id="rId6" Type="http://schemas.openxmlformats.org/officeDocument/2006/relationships/tags" Target="../tags/tag591.xml"/><Relationship Id="rId7" Type="http://schemas.openxmlformats.org/officeDocument/2006/relationships/tags" Target="../tags/tag592.xml"/><Relationship Id="rId8" Type="http://schemas.openxmlformats.org/officeDocument/2006/relationships/slideLayout" Target="../slideLayouts/slideLayout5.xml"/><Relationship Id="rId9" Type="http://schemas.openxmlformats.org/officeDocument/2006/relationships/notesSlide" Target="../notesSlides/notesSlide82.xml"/><Relationship Id="rId10" Type="http://schemas.openxmlformats.org/officeDocument/2006/relationships/chart" Target="../charts/chart69.xml"/><Relationship Id="rId1" Type="http://schemas.openxmlformats.org/officeDocument/2006/relationships/tags" Target="../tags/tag586.xml"/><Relationship Id="rId2" Type="http://schemas.openxmlformats.org/officeDocument/2006/relationships/tags" Target="../tags/tag587.xml"/></Relationships>
</file>

<file path=ppt/slides/_rels/slide83.xml.rels><?xml version="1.0" encoding="UTF-8" standalone="yes"?>
<Relationships xmlns="http://schemas.openxmlformats.org/package/2006/relationships"><Relationship Id="rId3" Type="http://schemas.openxmlformats.org/officeDocument/2006/relationships/tags" Target="../tags/tag595.xml"/><Relationship Id="rId4" Type="http://schemas.openxmlformats.org/officeDocument/2006/relationships/tags" Target="../tags/tag596.xml"/><Relationship Id="rId5" Type="http://schemas.openxmlformats.org/officeDocument/2006/relationships/tags" Target="../tags/tag597.xml"/><Relationship Id="rId6" Type="http://schemas.openxmlformats.org/officeDocument/2006/relationships/tags" Target="../tags/tag598.xml"/><Relationship Id="rId7" Type="http://schemas.openxmlformats.org/officeDocument/2006/relationships/tags" Target="../tags/tag599.xml"/><Relationship Id="rId8" Type="http://schemas.openxmlformats.org/officeDocument/2006/relationships/slideLayout" Target="../slideLayouts/slideLayout5.xml"/><Relationship Id="rId9" Type="http://schemas.openxmlformats.org/officeDocument/2006/relationships/notesSlide" Target="../notesSlides/notesSlide83.xml"/><Relationship Id="rId10" Type="http://schemas.openxmlformats.org/officeDocument/2006/relationships/chart" Target="../charts/chart70.xml"/><Relationship Id="rId1" Type="http://schemas.openxmlformats.org/officeDocument/2006/relationships/tags" Target="../tags/tag593.xml"/><Relationship Id="rId2" Type="http://schemas.openxmlformats.org/officeDocument/2006/relationships/tags" Target="../tags/tag594.xml"/></Relationships>
</file>

<file path=ppt/slides/_rels/slide84.xml.rels><?xml version="1.0" encoding="UTF-8" standalone="yes"?>
<Relationships xmlns="http://schemas.openxmlformats.org/package/2006/relationships"><Relationship Id="rId3" Type="http://schemas.openxmlformats.org/officeDocument/2006/relationships/tags" Target="../tags/tag602.xml"/><Relationship Id="rId4" Type="http://schemas.openxmlformats.org/officeDocument/2006/relationships/tags" Target="../tags/tag603.xml"/><Relationship Id="rId5" Type="http://schemas.openxmlformats.org/officeDocument/2006/relationships/tags" Target="../tags/tag604.xml"/><Relationship Id="rId6" Type="http://schemas.openxmlformats.org/officeDocument/2006/relationships/tags" Target="../tags/tag605.xml"/><Relationship Id="rId7" Type="http://schemas.openxmlformats.org/officeDocument/2006/relationships/tags" Target="../tags/tag606.xml"/><Relationship Id="rId8" Type="http://schemas.openxmlformats.org/officeDocument/2006/relationships/slideLayout" Target="../slideLayouts/slideLayout5.xml"/><Relationship Id="rId9" Type="http://schemas.openxmlformats.org/officeDocument/2006/relationships/notesSlide" Target="../notesSlides/notesSlide84.xml"/><Relationship Id="rId10" Type="http://schemas.openxmlformats.org/officeDocument/2006/relationships/chart" Target="../charts/chart71.xml"/><Relationship Id="rId1" Type="http://schemas.openxmlformats.org/officeDocument/2006/relationships/tags" Target="../tags/tag600.xml"/><Relationship Id="rId2" Type="http://schemas.openxmlformats.org/officeDocument/2006/relationships/tags" Target="../tags/tag601.xml"/></Relationships>
</file>

<file path=ppt/slides/_rels/slide85.xml.rels><?xml version="1.0" encoding="UTF-8" standalone="yes"?>
<Relationships xmlns="http://schemas.openxmlformats.org/package/2006/relationships"><Relationship Id="rId3" Type="http://schemas.openxmlformats.org/officeDocument/2006/relationships/tags" Target="../tags/tag609.xml"/><Relationship Id="rId4" Type="http://schemas.openxmlformats.org/officeDocument/2006/relationships/slideLayout" Target="../slideLayouts/slideLayout1.xml"/><Relationship Id="rId5" Type="http://schemas.openxmlformats.org/officeDocument/2006/relationships/notesSlide" Target="../notesSlides/notesSlide85.xml"/><Relationship Id="rId1" Type="http://schemas.openxmlformats.org/officeDocument/2006/relationships/tags" Target="../tags/tag607.xml"/><Relationship Id="rId2" Type="http://schemas.openxmlformats.org/officeDocument/2006/relationships/tags" Target="../tags/tag608.xml"/></Relationships>
</file>

<file path=ppt/slides/_rels/slide86.xml.rels><?xml version="1.0" encoding="UTF-8" standalone="yes"?>
<Relationships xmlns="http://schemas.openxmlformats.org/package/2006/relationships"><Relationship Id="rId3" Type="http://schemas.openxmlformats.org/officeDocument/2006/relationships/tags" Target="../tags/tag612.xml"/><Relationship Id="rId4" Type="http://schemas.openxmlformats.org/officeDocument/2006/relationships/tags" Target="../tags/tag613.xml"/><Relationship Id="rId5" Type="http://schemas.openxmlformats.org/officeDocument/2006/relationships/tags" Target="../tags/tag614.xml"/><Relationship Id="rId6" Type="http://schemas.openxmlformats.org/officeDocument/2006/relationships/tags" Target="../tags/tag615.xml"/><Relationship Id="rId7" Type="http://schemas.openxmlformats.org/officeDocument/2006/relationships/tags" Target="../tags/tag616.xml"/><Relationship Id="rId8" Type="http://schemas.openxmlformats.org/officeDocument/2006/relationships/slideLayout" Target="../slideLayouts/slideLayout5.xml"/><Relationship Id="rId9" Type="http://schemas.openxmlformats.org/officeDocument/2006/relationships/notesSlide" Target="../notesSlides/notesSlide86.xml"/><Relationship Id="rId10" Type="http://schemas.openxmlformats.org/officeDocument/2006/relationships/chart" Target="../charts/chart72.xml"/><Relationship Id="rId1" Type="http://schemas.openxmlformats.org/officeDocument/2006/relationships/tags" Target="../tags/tag610.xml"/><Relationship Id="rId2" Type="http://schemas.openxmlformats.org/officeDocument/2006/relationships/tags" Target="../tags/tag611.xml"/></Relationships>
</file>

<file path=ppt/slides/_rels/slide9.xml.rels><?xml version="1.0" encoding="UTF-8" standalone="yes"?>
<Relationships xmlns="http://schemas.openxmlformats.org/package/2006/relationships"><Relationship Id="rId3" Type="http://schemas.openxmlformats.org/officeDocument/2006/relationships/tags" Target="../tags/tag71.xml"/><Relationship Id="rId4" Type="http://schemas.openxmlformats.org/officeDocument/2006/relationships/tags" Target="../tags/tag72.xml"/><Relationship Id="rId5" Type="http://schemas.openxmlformats.org/officeDocument/2006/relationships/tags" Target="../tags/tag73.xml"/><Relationship Id="rId6" Type="http://schemas.openxmlformats.org/officeDocument/2006/relationships/tags" Target="../tags/tag74.xml"/><Relationship Id="rId7" Type="http://schemas.openxmlformats.org/officeDocument/2006/relationships/tags" Target="../tags/tag75.xml"/><Relationship Id="rId8" Type="http://schemas.openxmlformats.org/officeDocument/2006/relationships/tags" Target="../tags/tag76.xml"/><Relationship Id="rId9" Type="http://schemas.openxmlformats.org/officeDocument/2006/relationships/slideLayout" Target="../slideLayouts/slideLayout5.xml"/><Relationship Id="rId10" Type="http://schemas.openxmlformats.org/officeDocument/2006/relationships/notesSlide" Target="../notesSlides/notesSlide9.xml"/><Relationship Id="rId11" Type="http://schemas.openxmlformats.org/officeDocument/2006/relationships/chart" Target="../charts/chart2.xml"/><Relationship Id="rId1" Type="http://schemas.openxmlformats.org/officeDocument/2006/relationships/tags" Target="../tags/tag69.xml"/><Relationship Id="rId2" Type="http://schemas.openxmlformats.org/officeDocument/2006/relationships/tags" Target="../tags/tag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custDataLst>
              <p:tags r:id="rId2"/>
            </p:custDataLst>
          </p:nvPr>
        </p:nvSpPr>
        <p:spPr>
          <a:xfrm>
            <a:off x="381000" y="1809750"/>
            <a:ext cx="8229600" cy="609600"/>
          </a:xfrm>
        </p:spPr>
        <p:txBody>
          <a:bodyPr/>
          <a:lstStyle/>
          <a:p>
            <a:r>
              <a:rPr lang="en-US" sz="3200" dirty="0" smtClean="0">
                <a:effectLst>
                  <a:outerShdw blurRad="38100" dist="38100" dir="2700000" algn="tl">
                    <a:srgbClr val="000000">
                      <a:alpha val="43137"/>
                    </a:srgbClr>
                  </a:outerShdw>
                </a:effectLst>
              </a:rPr>
              <a:t>Highlights from the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2016 Wilson Research Group</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Functional Verification Study</a:t>
            </a:r>
          </a:p>
        </p:txBody>
      </p:sp>
      <p:sp>
        <p:nvSpPr>
          <p:cNvPr id="4" name="Text Placeholder 3"/>
          <p:cNvSpPr>
            <a:spLocks noGrp="1"/>
          </p:cNvSpPr>
          <p:nvPr>
            <p:ph type="body" sz="quarter" idx="11"/>
            <p:custDataLst>
              <p:tags r:id="rId3"/>
            </p:custDataLst>
          </p:nvPr>
        </p:nvSpPr>
        <p:spPr>
          <a:xfrm>
            <a:off x="417286" y="3486150"/>
            <a:ext cx="8229600" cy="457200"/>
          </a:xfrm>
        </p:spPr>
        <p:txBody>
          <a:bodyPr/>
          <a:lstStyle/>
          <a:p>
            <a:r>
              <a:rPr lang="en-US" dirty="0" smtClean="0">
                <a:solidFill>
                  <a:srgbClr val="CCCCFF"/>
                </a:solidFill>
              </a:rPr>
              <a:t>Harry Foster</a:t>
            </a:r>
            <a:endParaRPr lang="en-US" dirty="0">
              <a:solidFill>
                <a:srgbClr val="CCCCFF"/>
              </a:solidFill>
            </a:endParaRPr>
          </a:p>
        </p:txBody>
      </p:sp>
    </p:spTree>
    <p:custDataLst>
      <p:tags r:id="rId1"/>
    </p:custDataLst>
    <p:extLst>
      <p:ext uri="{BB962C8B-B14F-4D97-AF65-F5344CB8AC3E}">
        <p14:creationId xmlns:p14="http://schemas.microsoft.com/office/powerpoint/2010/main" val="86799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a:graphicFrameLocks noGrp="1"/>
          </p:cNvGraphicFramePr>
          <p:nvPr>
            <p:custDataLst>
              <p:tags r:id="rId2"/>
            </p:custDataLst>
            <p:extLst>
              <p:ext uri="{D42A27DB-BD31-4B8C-83A1-F6EECF244321}">
                <p14:modId xmlns:p14="http://schemas.microsoft.com/office/powerpoint/2010/main" val="1674435349"/>
              </p:ext>
            </p:extLst>
          </p:nvPr>
        </p:nvGraphicFramePr>
        <p:xfrm>
          <a:off x="258258" y="666750"/>
          <a:ext cx="8668956" cy="4118997"/>
        </p:xfrm>
        <a:graphic>
          <a:graphicData uri="http://schemas.openxmlformats.org/drawingml/2006/chart">
            <c:chart xmlns:c="http://schemas.openxmlformats.org/drawingml/2006/chart" xmlns:r="http://schemas.openxmlformats.org/officeDocument/2006/relationships" r:id="rId11"/>
          </a:graphicData>
        </a:graphic>
      </p:graphicFrame>
      <p:sp>
        <p:nvSpPr>
          <p:cNvPr id="2" name="Title 1"/>
          <p:cNvSpPr>
            <a:spLocks noGrp="1"/>
          </p:cNvSpPr>
          <p:nvPr>
            <p:ph type="title"/>
            <p:custDataLst>
              <p:tags r:id="rId3"/>
            </p:custDataLst>
          </p:nvPr>
        </p:nvSpPr>
        <p:spPr>
          <a:xfrm>
            <a:off x="381000" y="133350"/>
            <a:ext cx="8763000" cy="457200"/>
          </a:xfrm>
        </p:spPr>
        <p:txBody>
          <a:bodyPr>
            <a:normAutofit fontScale="90000"/>
          </a:bodyPr>
          <a:lstStyle/>
          <a:p>
            <a:r>
              <a:rPr lang="en-US" dirty="0" smtClean="0"/>
              <a:t>It’s an SoC World</a:t>
            </a:r>
            <a:endParaRPr lang="en-US" dirty="0"/>
          </a:p>
        </p:txBody>
      </p:sp>
      <p:sp>
        <p:nvSpPr>
          <p:cNvPr id="5" name="Text Box 7"/>
          <p:cNvSpPr txBox="1">
            <a:spLocks noChangeArrowheads="1"/>
          </p:cNvSpPr>
          <p:nvPr>
            <p:custDataLst>
              <p:tags r:id="rId4"/>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5"/>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6"/>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10</a:t>
            </a:fld>
            <a:endParaRPr lang="en-US" sz="700" dirty="0">
              <a:solidFill>
                <a:schemeClr val="bg1"/>
              </a:solidFill>
            </a:endParaRPr>
          </a:p>
        </p:txBody>
      </p:sp>
      <p:sp>
        <p:nvSpPr>
          <p:cNvPr id="9" name="TextBox 8"/>
          <p:cNvSpPr txBox="1"/>
          <p:nvPr>
            <p:custDataLst>
              <p:tags r:id="rId7"/>
            </p:custDataLst>
          </p:nvPr>
        </p:nvSpPr>
        <p:spPr bwMode="auto">
          <a:xfrm>
            <a:off x="3468512" y="819150"/>
            <a:ext cx="5339923" cy="1034129"/>
          </a:xfrm>
          <a:prstGeom prst="rect">
            <a:avLst/>
          </a:prstGeom>
          <a:solidFill>
            <a:schemeClr val="accent1">
              <a:lumMod val="50000"/>
            </a:schemeClr>
          </a:solidFill>
          <a:ln w="9525">
            <a:noFill/>
            <a:miter lim="800000"/>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spAutoFit/>
          </a:bodyPr>
          <a:lstStyle/>
          <a:p>
            <a:pPr marL="0" marR="0" indent="0" defTabSz="914400" rtl="0" eaLnBrk="1" fontAlgn="base" latinLnBrk="0" hangingPunct="1">
              <a:lnSpc>
                <a:spcPct val="100000"/>
              </a:lnSpc>
              <a:spcBef>
                <a:spcPct val="20000"/>
              </a:spcBef>
              <a:spcAft>
                <a:spcPct val="0"/>
              </a:spcAft>
              <a:buClrTx/>
              <a:buSzTx/>
              <a:buFontTx/>
              <a:buNone/>
              <a:tabLst/>
            </a:pPr>
            <a:r>
              <a:rPr kumimoji="0" lang="en-US" sz="1800" b="1" i="0" u="none" strike="noStrike" kern="0" cap="none" spc="0" normalizeH="0" baseline="0" noProof="0" dirty="0" smtClean="0">
                <a:ln>
                  <a:noFill/>
                </a:ln>
                <a:solidFill>
                  <a:schemeClr val="bg1"/>
                </a:solidFill>
                <a:effectLst/>
                <a:uLnTx/>
                <a:uFillTx/>
                <a:latin typeface="+mn-lt"/>
                <a:ea typeface="+mn-ea"/>
              </a:rPr>
              <a:t> 72% of designs</a:t>
            </a:r>
            <a:r>
              <a:rPr kumimoji="0" lang="en-US" sz="1800" b="1" i="0" u="none" strike="noStrike" kern="0" cap="none" spc="0" normalizeH="0" noProof="0" dirty="0" smtClean="0">
                <a:ln>
                  <a:noFill/>
                </a:ln>
                <a:solidFill>
                  <a:schemeClr val="bg1"/>
                </a:solidFill>
                <a:effectLst/>
                <a:uLnTx/>
                <a:uFillTx/>
                <a:latin typeface="+mn-lt"/>
                <a:ea typeface="+mn-ea"/>
              </a:rPr>
              <a:t> contain embedded processors</a:t>
            </a:r>
          </a:p>
          <a:p>
            <a:pPr marL="0" marR="0" indent="0" defTabSz="914400" rtl="0" eaLnBrk="1" fontAlgn="base" latinLnBrk="0" hangingPunct="1">
              <a:lnSpc>
                <a:spcPct val="100000"/>
              </a:lnSpc>
              <a:spcBef>
                <a:spcPct val="20000"/>
              </a:spcBef>
              <a:spcAft>
                <a:spcPct val="0"/>
              </a:spcAft>
              <a:buClrTx/>
              <a:buSzTx/>
              <a:buFontTx/>
              <a:buNone/>
              <a:tabLst/>
            </a:pPr>
            <a:r>
              <a:rPr lang="en-US" sz="1800" b="1" kern="0" dirty="0">
                <a:solidFill>
                  <a:schemeClr val="bg1"/>
                </a:solidFill>
                <a:latin typeface="+mn-lt"/>
                <a:ea typeface="+mn-ea"/>
              </a:rPr>
              <a:t> </a:t>
            </a:r>
            <a:r>
              <a:rPr lang="en-US" sz="1800" b="1" kern="0" dirty="0" smtClean="0">
                <a:solidFill>
                  <a:schemeClr val="bg1"/>
                </a:solidFill>
                <a:latin typeface="+mn-lt"/>
                <a:ea typeface="+mn-ea"/>
              </a:rPr>
              <a:t>49</a:t>
            </a:r>
            <a:r>
              <a:rPr lang="en-US" sz="1800" b="1" kern="0" noProof="0" dirty="0" smtClean="0">
                <a:solidFill>
                  <a:schemeClr val="bg1"/>
                </a:solidFill>
                <a:latin typeface="+mn-lt"/>
                <a:ea typeface="+mn-ea"/>
              </a:rPr>
              <a:t>% of designs contain 2 or more processors</a:t>
            </a:r>
          </a:p>
          <a:p>
            <a:pPr marL="0" marR="0" indent="0" defTabSz="914400" rtl="0" eaLnBrk="1" fontAlgn="base" latinLnBrk="0" hangingPunct="1">
              <a:lnSpc>
                <a:spcPct val="100000"/>
              </a:lnSpc>
              <a:spcBef>
                <a:spcPct val="20000"/>
              </a:spcBef>
              <a:spcAft>
                <a:spcPct val="0"/>
              </a:spcAft>
              <a:buClrTx/>
              <a:buSzTx/>
              <a:buFontTx/>
              <a:buNone/>
              <a:tabLst/>
            </a:pPr>
            <a:r>
              <a:rPr kumimoji="0" lang="en-US" sz="1800" b="1" i="0" u="none" strike="noStrike" kern="0" cap="none" spc="0" normalizeH="0" baseline="0" dirty="0" smtClean="0">
                <a:ln>
                  <a:noFill/>
                </a:ln>
                <a:solidFill>
                  <a:schemeClr val="bg1"/>
                </a:solidFill>
                <a:effectLst/>
                <a:uLnTx/>
                <a:uFillTx/>
                <a:latin typeface="+mn-lt"/>
                <a:ea typeface="+mn-ea"/>
              </a:rPr>
              <a:t> 16% of designs contain 8 or more processors</a:t>
            </a:r>
            <a:endParaRPr kumimoji="0" lang="en-US" sz="1800" b="1" i="0" u="none" strike="noStrike" kern="0" cap="none" spc="0" normalizeH="0" baseline="0" noProof="0" dirty="0" smtClean="0">
              <a:ln>
                <a:noFill/>
              </a:ln>
              <a:solidFill>
                <a:schemeClr val="bg1"/>
              </a:solidFill>
              <a:effectLst/>
              <a:uLnTx/>
              <a:uFillTx/>
              <a:latin typeface="+mn-lt"/>
              <a:ea typeface="+mn-ea"/>
            </a:endParaRPr>
          </a:p>
        </p:txBody>
      </p:sp>
      <p:sp>
        <p:nvSpPr>
          <p:cNvPr id="10" name="Footer Placeholder 9"/>
          <p:cNvSpPr>
            <a:spLocks noGrp="1"/>
          </p:cNvSpPr>
          <p:nvPr>
            <p:ph type="ftr" sz="quarter" idx="3"/>
            <p:custDataLst>
              <p:tags r:id="rId8"/>
            </p:custDataLst>
          </p:nvPr>
        </p:nvSpPr>
        <p:spPr/>
        <p:txBody>
          <a:bodyPr/>
          <a:lstStyle/>
          <a:p>
            <a:r>
              <a:rPr lang="en-US" dirty="0" smtClean="0"/>
              <a:t>© Mentor Graphics Corporation, all rights reserved.</a:t>
            </a:r>
            <a:endParaRPr lang="en-US" dirty="0"/>
          </a:p>
        </p:txBody>
      </p:sp>
    </p:spTree>
    <p:custDataLst>
      <p:tags r:id="rId1"/>
    </p:custDataLst>
    <p:extLst>
      <p:ext uri="{BB962C8B-B14F-4D97-AF65-F5344CB8AC3E}">
        <p14:creationId xmlns:p14="http://schemas.microsoft.com/office/powerpoint/2010/main" val="120278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p:cNvGraphicFramePr>
            <a:graphicFrameLocks noGrp="1"/>
          </p:cNvGraphicFramePr>
          <p:nvPr>
            <p:custDataLst>
              <p:tags r:id="rId2"/>
            </p:custDataLst>
            <p:extLst>
              <p:ext uri="{D42A27DB-BD31-4B8C-83A1-F6EECF244321}">
                <p14:modId xmlns:p14="http://schemas.microsoft.com/office/powerpoint/2010/main" val="4177216725"/>
              </p:ext>
            </p:extLst>
          </p:nvPr>
        </p:nvGraphicFramePr>
        <p:xfrm>
          <a:off x="242454" y="666750"/>
          <a:ext cx="8659091" cy="4118998"/>
        </p:xfrm>
        <a:graphic>
          <a:graphicData uri="http://schemas.openxmlformats.org/drawingml/2006/chart">
            <c:chart xmlns:c="http://schemas.openxmlformats.org/drawingml/2006/chart" xmlns:r="http://schemas.openxmlformats.org/officeDocument/2006/relationships" r:id="rId11"/>
          </a:graphicData>
        </a:graphic>
      </p:graphicFrame>
      <p:sp>
        <p:nvSpPr>
          <p:cNvPr id="2" name="Title 1"/>
          <p:cNvSpPr>
            <a:spLocks noGrp="1"/>
          </p:cNvSpPr>
          <p:nvPr>
            <p:ph type="title"/>
            <p:custDataLst>
              <p:tags r:id="rId3"/>
            </p:custDataLst>
          </p:nvPr>
        </p:nvSpPr>
        <p:spPr>
          <a:xfrm>
            <a:off x="381000" y="133350"/>
            <a:ext cx="8763000" cy="457200"/>
          </a:xfrm>
        </p:spPr>
        <p:txBody>
          <a:bodyPr>
            <a:normAutofit fontScale="90000"/>
          </a:bodyPr>
          <a:lstStyle/>
          <a:p>
            <a:r>
              <a:rPr lang="en-US" dirty="0" smtClean="0"/>
              <a:t>It’s an SoC World</a:t>
            </a:r>
            <a:endParaRPr lang="en-US" dirty="0"/>
          </a:p>
        </p:txBody>
      </p:sp>
      <p:sp>
        <p:nvSpPr>
          <p:cNvPr id="5" name="Text Box 7"/>
          <p:cNvSpPr txBox="1">
            <a:spLocks noChangeArrowheads="1"/>
          </p:cNvSpPr>
          <p:nvPr>
            <p:custDataLst>
              <p:tags r:id="rId4"/>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5"/>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6"/>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11</a:t>
            </a:fld>
            <a:endParaRPr lang="en-US" sz="700" dirty="0">
              <a:solidFill>
                <a:schemeClr val="bg1"/>
              </a:solidFill>
            </a:endParaRPr>
          </a:p>
        </p:txBody>
      </p:sp>
      <p:sp>
        <p:nvSpPr>
          <p:cNvPr id="9" name="TextBox 8"/>
          <p:cNvSpPr txBox="1"/>
          <p:nvPr>
            <p:custDataLst>
              <p:tags r:id="rId7"/>
            </p:custDataLst>
          </p:nvPr>
        </p:nvSpPr>
        <p:spPr bwMode="auto">
          <a:xfrm>
            <a:off x="3468512" y="985349"/>
            <a:ext cx="5339923" cy="701731"/>
          </a:xfrm>
          <a:prstGeom prst="rect">
            <a:avLst/>
          </a:prstGeom>
          <a:solidFill>
            <a:schemeClr val="accent1">
              <a:lumMod val="50000"/>
            </a:schemeClr>
          </a:solidFill>
          <a:ln w="9525">
            <a:noFill/>
            <a:miter lim="800000"/>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spAutoFit/>
          </a:bodyPr>
          <a:lstStyle/>
          <a:p>
            <a:pPr marL="0" marR="0" indent="0" defTabSz="914400" rtl="0" eaLnBrk="1" fontAlgn="base" latinLnBrk="0" hangingPunct="1">
              <a:lnSpc>
                <a:spcPct val="100000"/>
              </a:lnSpc>
              <a:spcBef>
                <a:spcPct val="20000"/>
              </a:spcBef>
              <a:spcAft>
                <a:spcPct val="0"/>
              </a:spcAft>
              <a:buClrTx/>
              <a:buSzTx/>
              <a:buFontTx/>
              <a:buNone/>
              <a:tabLst/>
            </a:pPr>
            <a:r>
              <a:rPr kumimoji="0" lang="en-US" sz="1800" b="1" i="0" u="none" strike="noStrike" kern="0" cap="none" spc="0" normalizeH="0" baseline="0" noProof="0" dirty="0" smtClean="0">
                <a:ln>
                  <a:noFill/>
                </a:ln>
                <a:solidFill>
                  <a:schemeClr val="bg1"/>
                </a:solidFill>
                <a:effectLst/>
                <a:uLnTx/>
                <a:uFillTx/>
                <a:latin typeface="+mn-lt"/>
                <a:ea typeface="+mn-ea"/>
              </a:rPr>
              <a:t> </a:t>
            </a:r>
            <a:r>
              <a:rPr lang="en-US" sz="1800" b="1" kern="0" dirty="0" smtClean="0">
                <a:solidFill>
                  <a:schemeClr val="bg1"/>
                </a:solidFill>
                <a:latin typeface="+mn-lt"/>
                <a:ea typeface="+mn-ea"/>
              </a:rPr>
              <a:t>59</a:t>
            </a:r>
            <a:r>
              <a:rPr kumimoji="0" lang="en-US" sz="1800" b="1" i="0" u="none" strike="noStrike" kern="0" cap="none" spc="0" normalizeH="0" baseline="0" noProof="0" dirty="0" smtClean="0">
                <a:ln>
                  <a:noFill/>
                </a:ln>
                <a:solidFill>
                  <a:schemeClr val="bg1"/>
                </a:solidFill>
                <a:effectLst/>
                <a:uLnTx/>
                <a:uFillTx/>
                <a:latin typeface="+mn-lt"/>
                <a:ea typeface="+mn-ea"/>
              </a:rPr>
              <a:t>% of designs</a:t>
            </a:r>
            <a:r>
              <a:rPr kumimoji="0" lang="en-US" sz="1800" b="1" i="0" u="none" strike="noStrike" kern="0" cap="none" spc="0" normalizeH="0" noProof="0" dirty="0" smtClean="0">
                <a:ln>
                  <a:noFill/>
                </a:ln>
                <a:solidFill>
                  <a:schemeClr val="bg1"/>
                </a:solidFill>
                <a:effectLst/>
                <a:uLnTx/>
                <a:uFillTx/>
                <a:latin typeface="+mn-lt"/>
                <a:ea typeface="+mn-ea"/>
              </a:rPr>
              <a:t> contain embedded processors</a:t>
            </a:r>
          </a:p>
          <a:p>
            <a:pPr marL="0" marR="0" indent="0" defTabSz="914400" rtl="0" eaLnBrk="1" fontAlgn="base" latinLnBrk="0" hangingPunct="1">
              <a:lnSpc>
                <a:spcPct val="100000"/>
              </a:lnSpc>
              <a:spcBef>
                <a:spcPct val="20000"/>
              </a:spcBef>
              <a:spcAft>
                <a:spcPct val="0"/>
              </a:spcAft>
              <a:buClrTx/>
              <a:buSzTx/>
              <a:buFontTx/>
              <a:buNone/>
              <a:tabLst/>
            </a:pPr>
            <a:r>
              <a:rPr lang="en-US" sz="1800" b="1" kern="0" dirty="0">
                <a:solidFill>
                  <a:schemeClr val="bg1"/>
                </a:solidFill>
                <a:latin typeface="+mn-lt"/>
                <a:ea typeface="+mn-ea"/>
              </a:rPr>
              <a:t> </a:t>
            </a:r>
            <a:r>
              <a:rPr lang="en-US" sz="1800" b="1" kern="0" dirty="0" smtClean="0">
                <a:solidFill>
                  <a:schemeClr val="bg1"/>
                </a:solidFill>
                <a:latin typeface="+mn-lt"/>
                <a:ea typeface="+mn-ea"/>
              </a:rPr>
              <a:t>32</a:t>
            </a:r>
            <a:r>
              <a:rPr lang="en-US" sz="1800" b="1" kern="0" noProof="0" dirty="0" smtClean="0">
                <a:solidFill>
                  <a:schemeClr val="bg1"/>
                </a:solidFill>
                <a:latin typeface="+mn-lt"/>
                <a:ea typeface="+mn-ea"/>
              </a:rPr>
              <a:t>% of designs contain 2 or more processors</a:t>
            </a:r>
          </a:p>
        </p:txBody>
      </p:sp>
      <p:sp>
        <p:nvSpPr>
          <p:cNvPr id="10" name="Footer Placeholder 9"/>
          <p:cNvSpPr>
            <a:spLocks noGrp="1"/>
          </p:cNvSpPr>
          <p:nvPr>
            <p:ph type="ftr" sz="quarter" idx="3"/>
            <p:custDataLst>
              <p:tags r:id="rId8"/>
            </p:custDataLst>
          </p:nvPr>
        </p:nvSpPr>
        <p:spPr/>
        <p:txBody>
          <a:bodyPr/>
          <a:lstStyle/>
          <a:p>
            <a:r>
              <a:rPr lang="en-US" dirty="0" smtClean="0"/>
              <a:t>© Mentor Graphics Corporation, all rights reserved.</a:t>
            </a:r>
            <a:endParaRPr lang="en-US" dirty="0"/>
          </a:p>
        </p:txBody>
      </p:sp>
    </p:spTree>
    <p:custDataLst>
      <p:tags r:id="rId1"/>
    </p:custDataLst>
    <p:extLst>
      <p:ext uri="{BB962C8B-B14F-4D97-AF65-F5344CB8AC3E}">
        <p14:creationId xmlns:p14="http://schemas.microsoft.com/office/powerpoint/2010/main" val="304874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133350"/>
            <a:ext cx="8763000" cy="457200"/>
          </a:xfrm>
        </p:spPr>
        <p:txBody>
          <a:bodyPr>
            <a:normAutofit fontScale="90000"/>
          </a:bodyPr>
          <a:lstStyle/>
          <a:p>
            <a:r>
              <a:rPr lang="en-US" dirty="0" smtClean="0"/>
              <a:t>Number of DSP Cores per ASIC/IC Design</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12</a:t>
            </a:fld>
            <a:endParaRPr lang="en-US" sz="700" dirty="0">
              <a:solidFill>
                <a:schemeClr val="bg1"/>
              </a:solidFill>
            </a:endParaRPr>
          </a:p>
        </p:txBody>
      </p:sp>
      <p:sp>
        <p:nvSpPr>
          <p:cNvPr id="10" name="Footer Placeholder 9"/>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12" name="Chart 11"/>
          <p:cNvGraphicFramePr>
            <a:graphicFrameLocks noGrp="1"/>
          </p:cNvGraphicFramePr>
          <p:nvPr>
            <p:custDataLst>
              <p:tags r:id="rId7"/>
            </p:custDataLst>
            <p:extLst>
              <p:ext uri="{D42A27DB-BD31-4B8C-83A1-F6EECF244321}">
                <p14:modId xmlns:p14="http://schemas.microsoft.com/office/powerpoint/2010/main" val="4076103772"/>
              </p:ext>
            </p:extLst>
          </p:nvPr>
        </p:nvGraphicFramePr>
        <p:xfrm>
          <a:off x="302257" y="666751"/>
          <a:ext cx="8670192" cy="4011274"/>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67192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133350"/>
            <a:ext cx="8763000" cy="457200"/>
          </a:xfrm>
        </p:spPr>
        <p:txBody>
          <a:bodyPr>
            <a:normAutofit fontScale="90000"/>
          </a:bodyPr>
          <a:lstStyle/>
          <a:p>
            <a:r>
              <a:rPr lang="en-US" dirty="0" smtClean="0"/>
              <a:t>Number of DSP Cores per FPGA Design</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13</a:t>
            </a:fld>
            <a:endParaRPr lang="en-US" sz="700" dirty="0">
              <a:solidFill>
                <a:schemeClr val="bg1"/>
              </a:solidFill>
            </a:endParaRPr>
          </a:p>
        </p:txBody>
      </p:sp>
      <p:sp>
        <p:nvSpPr>
          <p:cNvPr id="10" name="Footer Placeholder 9"/>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9" name="Chart 8"/>
          <p:cNvGraphicFramePr>
            <a:graphicFrameLocks/>
          </p:cNvGraphicFramePr>
          <p:nvPr>
            <p:custDataLst>
              <p:tags r:id="rId7"/>
            </p:custDataLst>
            <p:extLst>
              <p:ext uri="{D42A27DB-BD31-4B8C-83A1-F6EECF244321}">
                <p14:modId xmlns:p14="http://schemas.microsoft.com/office/powerpoint/2010/main" val="2816074194"/>
              </p:ext>
            </p:extLst>
          </p:nvPr>
        </p:nvGraphicFramePr>
        <p:xfrm>
          <a:off x="314325" y="666750"/>
          <a:ext cx="8515350" cy="4011275"/>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132115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custDataLst>
              <p:tags r:id="rId2"/>
            </p:custDataLst>
          </p:nvPr>
        </p:nvSpPr>
        <p:spPr/>
        <p:txBody>
          <a:bodyPr/>
          <a:lstStyle/>
          <a:p>
            <a:r>
              <a:rPr lang="en-US" dirty="0" smtClean="0">
                <a:solidFill>
                  <a:schemeClr val="bg1"/>
                </a:solidFill>
              </a:rPr>
              <a:t>More Requirements to Verify</a:t>
            </a:r>
            <a:endParaRPr lang="en-US" dirty="0">
              <a:solidFill>
                <a:schemeClr val="bg1"/>
              </a:solidFill>
            </a:endParaRPr>
          </a:p>
        </p:txBody>
      </p:sp>
    </p:spTree>
    <p:custDataLst>
      <p:tags r:id="rId1"/>
    </p:custDataLst>
    <p:extLst>
      <p:ext uri="{BB962C8B-B14F-4D97-AF65-F5344CB8AC3E}">
        <p14:creationId xmlns:p14="http://schemas.microsoft.com/office/powerpoint/2010/main" val="252457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133350"/>
            <a:ext cx="8991600" cy="457200"/>
          </a:xfrm>
        </p:spPr>
        <p:txBody>
          <a:bodyPr>
            <a:normAutofit/>
          </a:bodyPr>
          <a:lstStyle/>
          <a:p>
            <a:r>
              <a:rPr lang="en-US" sz="2300" dirty="0"/>
              <a:t>The E</a:t>
            </a:r>
            <a:r>
              <a:rPr lang="en-US" sz="2300" dirty="0" smtClean="0"/>
              <a:t>mergence </a:t>
            </a:r>
            <a:r>
              <a:rPr lang="en-US" sz="2300" dirty="0"/>
              <a:t>of </a:t>
            </a:r>
            <a:r>
              <a:rPr lang="en-US" sz="2300" dirty="0" smtClean="0"/>
              <a:t>New Layers </a:t>
            </a:r>
            <a:r>
              <a:rPr lang="en-US" sz="2300" dirty="0"/>
              <a:t>of </a:t>
            </a:r>
            <a:r>
              <a:rPr lang="en-US" sz="2300" dirty="0" smtClean="0"/>
              <a:t>Verification Requirements</a:t>
            </a:r>
            <a:endParaRPr lang="en-US" sz="2300" b="0" i="1" dirty="0"/>
          </a:p>
        </p:txBody>
      </p:sp>
      <p:grpSp>
        <p:nvGrpSpPr>
          <p:cNvPr id="12" name="Group 11"/>
          <p:cNvGrpSpPr/>
          <p:nvPr>
            <p:custDataLst>
              <p:tags r:id="rId3"/>
            </p:custDataLst>
          </p:nvPr>
        </p:nvGrpSpPr>
        <p:grpSpPr>
          <a:xfrm>
            <a:off x="438507" y="971550"/>
            <a:ext cx="8216756" cy="3581399"/>
            <a:chOff x="270930" y="1473159"/>
            <a:chExt cx="8398944" cy="4724446"/>
          </a:xfrm>
        </p:grpSpPr>
        <p:sp>
          <p:nvSpPr>
            <p:cNvPr id="10" name="Right Arrow 9"/>
            <p:cNvSpPr/>
            <p:nvPr>
              <p:custDataLst>
                <p:tags r:id="rId7"/>
              </p:custDataLst>
            </p:nvPr>
          </p:nvSpPr>
          <p:spPr>
            <a:xfrm rot="16200000">
              <a:off x="-1227706" y="2971795"/>
              <a:ext cx="4724446" cy="1727174"/>
            </a:xfrm>
            <a:prstGeom prst="rightArrow">
              <a:avLst/>
            </a:prstGeom>
            <a:solidFill>
              <a:schemeClr val="accent1">
                <a:lumMod val="40000"/>
                <a:lumOff val="60000"/>
              </a:schemeClr>
            </a:solidFill>
            <a:ln>
              <a:noFill/>
            </a:ln>
            <a:effectLst>
              <a:outerShdw blurRad="50800" dist="762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600" b="1" kern="0" dirty="0" smtClean="0">
                  <a:solidFill>
                    <a:srgbClr val="002060"/>
                  </a:solidFill>
                  <a:latin typeface="Tahoma"/>
                </a:rPr>
                <a:t>Verification   Requirements</a:t>
              </a:r>
              <a:endParaRPr kumimoji="0" lang="en-US" sz="1600" b="1" i="0" u="none" strike="noStrike" kern="0" cap="none" spc="0" normalizeH="0" baseline="0" noProof="0" dirty="0" smtClean="0">
                <a:ln>
                  <a:noFill/>
                </a:ln>
                <a:solidFill>
                  <a:srgbClr val="002060"/>
                </a:solidFill>
                <a:uLnTx/>
                <a:uFillTx/>
                <a:latin typeface="Tahoma"/>
              </a:endParaRPr>
            </a:p>
          </p:txBody>
        </p:sp>
        <p:grpSp>
          <p:nvGrpSpPr>
            <p:cNvPr id="11" name="Group 10"/>
            <p:cNvGrpSpPr/>
            <p:nvPr/>
          </p:nvGrpSpPr>
          <p:grpSpPr>
            <a:xfrm>
              <a:off x="2159007" y="1473159"/>
              <a:ext cx="6510867" cy="4724444"/>
              <a:chOff x="1447799" y="1473159"/>
              <a:chExt cx="6781795" cy="4724443"/>
            </a:xfrm>
          </p:grpSpPr>
          <p:sp>
            <p:nvSpPr>
              <p:cNvPr id="5" name="Rounded Rectangle 4"/>
              <p:cNvSpPr/>
              <p:nvPr>
                <p:custDataLst>
                  <p:tags r:id="rId8"/>
                </p:custDataLst>
              </p:nvPr>
            </p:nvSpPr>
            <p:spPr>
              <a:xfrm>
                <a:off x="1447799" y="5334002"/>
                <a:ext cx="6747934" cy="863600"/>
              </a:xfrm>
              <a:prstGeom prst="roundRect">
                <a:avLst/>
              </a:prstGeom>
              <a:solidFill>
                <a:srgbClr val="002346"/>
              </a:solidFill>
              <a:ln>
                <a:noFill/>
              </a:ln>
              <a:effectLst>
                <a:outerShdw blurRad="50800" dist="762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24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Tahoma"/>
                    <a:ea typeface="+mn-ea"/>
                    <a:cs typeface="+mn-cs"/>
                  </a:rPr>
                  <a:t>Functional</a:t>
                </a:r>
              </a:p>
            </p:txBody>
          </p:sp>
          <p:sp>
            <p:nvSpPr>
              <p:cNvPr id="6" name="Rounded Rectangle 5"/>
              <p:cNvSpPr/>
              <p:nvPr>
                <p:custDataLst>
                  <p:tags r:id="rId9"/>
                </p:custDataLst>
              </p:nvPr>
            </p:nvSpPr>
            <p:spPr>
              <a:xfrm>
                <a:off x="1453442" y="4380081"/>
                <a:ext cx="6747933" cy="863600"/>
              </a:xfrm>
              <a:prstGeom prst="roundRect">
                <a:avLst/>
              </a:prstGeom>
              <a:solidFill>
                <a:srgbClr val="003A74"/>
              </a:solidFill>
              <a:ln>
                <a:noFill/>
              </a:ln>
              <a:effectLst>
                <a:outerShdw blurRad="50800" dist="762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24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Tahoma"/>
                    <a:ea typeface="+mn-ea"/>
                    <a:cs typeface="+mn-cs"/>
                  </a:rPr>
                  <a:t>Clock Domains</a:t>
                </a:r>
                <a:r>
                  <a:rPr kumimoji="0" lang="en-US" sz="2400" b="1" i="0" u="none" strike="noStrike" kern="0" cap="none" spc="0" normalizeH="0" noProof="0" dirty="0" smtClean="0">
                    <a:ln>
                      <a:noFill/>
                    </a:ln>
                    <a:solidFill>
                      <a:schemeClr val="bg1"/>
                    </a:solidFill>
                    <a:effectLst>
                      <a:outerShdw blurRad="38100" dist="38100" dir="2700000" algn="tl">
                        <a:srgbClr val="000000">
                          <a:alpha val="43137"/>
                        </a:srgbClr>
                      </a:outerShdw>
                    </a:effectLst>
                    <a:uLnTx/>
                    <a:uFillTx/>
                    <a:latin typeface="Tahoma"/>
                    <a:ea typeface="+mn-ea"/>
                    <a:cs typeface="+mn-cs"/>
                  </a:rPr>
                  <a:t> </a:t>
                </a:r>
                <a:endParaRPr kumimoji="0" lang="en-US" sz="24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Tahoma"/>
                  <a:ea typeface="+mn-ea"/>
                  <a:cs typeface="+mn-cs"/>
                </a:endParaRPr>
              </a:p>
            </p:txBody>
          </p:sp>
          <p:sp>
            <p:nvSpPr>
              <p:cNvPr id="7" name="Rounded Rectangle 6"/>
              <p:cNvSpPr/>
              <p:nvPr>
                <p:custDataLst>
                  <p:tags r:id="rId10"/>
                </p:custDataLst>
              </p:nvPr>
            </p:nvSpPr>
            <p:spPr>
              <a:xfrm>
                <a:off x="1459085" y="3414870"/>
                <a:ext cx="6747933" cy="863600"/>
              </a:xfrm>
              <a:prstGeom prst="roundRect">
                <a:avLst/>
              </a:prstGeom>
              <a:solidFill>
                <a:schemeClr val="accent1">
                  <a:lumMod val="50000"/>
                </a:schemeClr>
              </a:solidFill>
              <a:ln>
                <a:noFill/>
              </a:ln>
              <a:effectLst>
                <a:outerShdw blurRad="50800" dist="762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24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Tahoma"/>
                    <a:ea typeface="+mn-ea"/>
                    <a:cs typeface="+mn-cs"/>
                  </a:rPr>
                  <a:t>Power Domains</a:t>
                </a:r>
                <a:r>
                  <a:rPr kumimoji="0" lang="en-US" sz="2400" b="1" i="0" u="none" strike="noStrike" kern="0" cap="none" spc="0" normalizeH="0" noProof="0" dirty="0" smtClean="0">
                    <a:ln>
                      <a:noFill/>
                    </a:ln>
                    <a:solidFill>
                      <a:schemeClr val="bg1"/>
                    </a:solidFill>
                    <a:effectLst>
                      <a:outerShdw blurRad="38100" dist="38100" dir="2700000" algn="tl">
                        <a:srgbClr val="000000">
                          <a:alpha val="43137"/>
                        </a:srgbClr>
                      </a:outerShdw>
                    </a:effectLst>
                    <a:uLnTx/>
                    <a:uFillTx/>
                    <a:latin typeface="Tahoma"/>
                    <a:ea typeface="+mn-ea"/>
                    <a:cs typeface="+mn-cs"/>
                  </a:rPr>
                  <a:t> </a:t>
                </a:r>
                <a:endParaRPr kumimoji="0" lang="en-US" sz="24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Tahoma"/>
                  <a:ea typeface="+mn-ea"/>
                  <a:cs typeface="+mn-cs"/>
                </a:endParaRPr>
              </a:p>
            </p:txBody>
          </p:sp>
          <p:sp>
            <p:nvSpPr>
              <p:cNvPr id="8" name="Rounded Rectangle 7"/>
              <p:cNvSpPr/>
              <p:nvPr>
                <p:custDataLst>
                  <p:tags r:id="rId11"/>
                </p:custDataLst>
              </p:nvPr>
            </p:nvSpPr>
            <p:spPr>
              <a:xfrm>
                <a:off x="1464729" y="2449659"/>
                <a:ext cx="6747933" cy="863600"/>
              </a:xfrm>
              <a:prstGeom prst="roundRect">
                <a:avLst/>
              </a:prstGeom>
              <a:solidFill>
                <a:schemeClr val="accent1">
                  <a:lumMod val="75000"/>
                </a:schemeClr>
              </a:solidFill>
              <a:ln>
                <a:noFill/>
              </a:ln>
              <a:effectLst>
                <a:outerShdw blurRad="50800" dist="762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24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Tahoma"/>
                    <a:ea typeface="+mn-ea"/>
                    <a:cs typeface="+mn-cs"/>
                  </a:rPr>
                  <a:t>Security Domains</a:t>
                </a:r>
                <a:r>
                  <a:rPr kumimoji="0" lang="en-US" sz="2400" b="1" i="0" u="none" strike="noStrike" kern="0" cap="none" spc="0" normalizeH="0" noProof="0" dirty="0" smtClean="0">
                    <a:ln>
                      <a:noFill/>
                    </a:ln>
                    <a:solidFill>
                      <a:schemeClr val="bg1"/>
                    </a:solidFill>
                    <a:effectLst>
                      <a:outerShdw blurRad="38100" dist="38100" dir="2700000" algn="tl">
                        <a:srgbClr val="000000">
                          <a:alpha val="43137"/>
                        </a:srgbClr>
                      </a:outerShdw>
                    </a:effectLst>
                    <a:uLnTx/>
                    <a:uFillTx/>
                    <a:latin typeface="Tahoma"/>
                    <a:ea typeface="+mn-ea"/>
                    <a:cs typeface="+mn-cs"/>
                  </a:rPr>
                  <a:t> </a:t>
                </a:r>
                <a:endParaRPr kumimoji="0" lang="en-US" sz="24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Tahoma"/>
                  <a:ea typeface="+mn-ea"/>
                  <a:cs typeface="+mn-cs"/>
                </a:endParaRPr>
              </a:p>
            </p:txBody>
          </p:sp>
          <p:sp>
            <p:nvSpPr>
              <p:cNvPr id="9" name="Rounded Rectangle 8"/>
              <p:cNvSpPr/>
              <p:nvPr>
                <p:custDataLst>
                  <p:tags r:id="rId12"/>
                </p:custDataLst>
              </p:nvPr>
            </p:nvSpPr>
            <p:spPr>
              <a:xfrm>
                <a:off x="1481661" y="1473159"/>
                <a:ext cx="6747933" cy="863600"/>
              </a:xfrm>
              <a:prstGeom prst="roundRect">
                <a:avLst/>
              </a:prstGeom>
              <a:solidFill>
                <a:srgbClr val="65B2FF"/>
              </a:solidFill>
              <a:ln>
                <a:noFill/>
              </a:ln>
              <a:effectLst>
                <a:outerShdw blurRad="50800" dist="762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24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Tahoma"/>
                    <a:ea typeface="+mn-ea"/>
                    <a:cs typeface="+mn-cs"/>
                  </a:rPr>
                  <a:t>Software</a:t>
                </a:r>
              </a:p>
            </p:txBody>
          </p:sp>
        </p:grpSp>
      </p:grpSp>
      <p:sp>
        <p:nvSpPr>
          <p:cNvPr id="13" name="Footer Placeholder 12"/>
          <p:cNvSpPr>
            <a:spLocks noGrp="1"/>
          </p:cNvSpPr>
          <p:nvPr>
            <p:ph type="ftr" sz="quarter" idx="3"/>
            <p:custDataLst>
              <p:tags r:id="rId4"/>
            </p:custDataLst>
          </p:nvPr>
        </p:nvSpPr>
        <p:spPr>
          <a:xfrm>
            <a:off x="6858002" y="4857750"/>
            <a:ext cx="2209798" cy="228600"/>
          </a:xfrm>
        </p:spPr>
        <p:txBody>
          <a:bodyPr/>
          <a:lstStyle/>
          <a:p>
            <a:r>
              <a:rPr lang="en-US" dirty="0" smtClean="0"/>
              <a:t>© 2015 Mentor Graphics Corporation, all rights reserved.</a:t>
            </a:r>
            <a:endParaRPr lang="en-US" dirty="0"/>
          </a:p>
        </p:txBody>
      </p:sp>
      <p:sp>
        <p:nvSpPr>
          <p:cNvPr id="14" name="Footer Placeholder 2"/>
          <p:cNvSpPr txBox="1">
            <a:spLocks/>
          </p:cNvSpPr>
          <p:nvPr>
            <p:custDataLst>
              <p:tags r:id="rId5"/>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15" name="Slide Number Placeholder 3"/>
          <p:cNvSpPr txBox="1">
            <a:spLocks/>
          </p:cNvSpPr>
          <p:nvPr>
            <p:custDataLst>
              <p:tags r:id="rId6"/>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15</a:t>
            </a:fld>
            <a:endParaRPr lang="en-US" sz="700" dirty="0">
              <a:solidFill>
                <a:schemeClr val="bg1"/>
              </a:solidFill>
            </a:endParaRPr>
          </a:p>
        </p:txBody>
      </p:sp>
    </p:spTree>
    <p:custDataLst>
      <p:tags r:id="rId1"/>
    </p:custDataLst>
    <p:extLst>
      <p:ext uri="{BB962C8B-B14F-4D97-AF65-F5344CB8AC3E}">
        <p14:creationId xmlns:p14="http://schemas.microsoft.com/office/powerpoint/2010/main" val="358847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custDataLst>
              <p:tags r:id="rId2"/>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3"/>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4"/>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16</a:t>
            </a:fld>
            <a:endParaRPr lang="en-US" sz="700" dirty="0">
              <a:solidFill>
                <a:schemeClr val="bg1"/>
              </a:solidFill>
            </a:endParaRPr>
          </a:p>
        </p:txBody>
      </p:sp>
      <p:sp>
        <p:nvSpPr>
          <p:cNvPr id="9" name="Footer Placeholder 8"/>
          <p:cNvSpPr>
            <a:spLocks noGrp="1"/>
          </p:cNvSpPr>
          <p:nvPr>
            <p:ph type="ftr" sz="quarter" idx="3"/>
            <p:custDataLst>
              <p:tags r:id="rId5"/>
            </p:custDataLst>
          </p:nvPr>
        </p:nvSpPr>
        <p:spPr/>
        <p:txBody>
          <a:bodyPr/>
          <a:lstStyle/>
          <a:p>
            <a:r>
              <a:rPr lang="en-US" dirty="0" smtClean="0"/>
              <a:t>© Mentor Graphics Corporation, all rights reserved.</a:t>
            </a:r>
            <a:endParaRPr lang="en-US" dirty="0"/>
          </a:p>
        </p:txBody>
      </p:sp>
      <p:sp>
        <p:nvSpPr>
          <p:cNvPr id="2" name="Title 1"/>
          <p:cNvSpPr>
            <a:spLocks noGrp="1"/>
          </p:cNvSpPr>
          <p:nvPr>
            <p:ph type="title"/>
            <p:custDataLst>
              <p:tags r:id="rId6"/>
            </p:custDataLst>
          </p:nvPr>
        </p:nvSpPr>
        <p:spPr/>
        <p:txBody>
          <a:bodyPr>
            <a:normAutofit fontScale="90000"/>
          </a:bodyPr>
          <a:lstStyle/>
          <a:p>
            <a:r>
              <a:rPr lang="en-US" dirty="0" smtClean="0"/>
              <a:t>Projects Working on Designs with Security Features</a:t>
            </a:r>
            <a:endParaRPr lang="en-US" dirty="0"/>
          </a:p>
        </p:txBody>
      </p:sp>
      <p:graphicFrame>
        <p:nvGraphicFramePr>
          <p:cNvPr id="11" name="Chart 10"/>
          <p:cNvGraphicFramePr>
            <a:graphicFrameLocks noGrp="1"/>
          </p:cNvGraphicFramePr>
          <p:nvPr>
            <p:custDataLst>
              <p:tags r:id="rId7"/>
            </p:custDataLst>
            <p:extLst>
              <p:ext uri="{D42A27DB-BD31-4B8C-83A1-F6EECF244321}">
                <p14:modId xmlns:p14="http://schemas.microsoft.com/office/powerpoint/2010/main" val="2744833197"/>
              </p:ext>
            </p:extLst>
          </p:nvPr>
        </p:nvGraphicFramePr>
        <p:xfrm>
          <a:off x="351160" y="819150"/>
          <a:ext cx="4373239" cy="3271503"/>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3" name="Chart 12"/>
          <p:cNvGraphicFramePr>
            <a:graphicFrameLocks noGrp="1"/>
          </p:cNvGraphicFramePr>
          <p:nvPr>
            <p:custDataLst>
              <p:tags r:id="rId8"/>
            </p:custDataLst>
            <p:extLst>
              <p:ext uri="{D42A27DB-BD31-4B8C-83A1-F6EECF244321}">
                <p14:modId xmlns:p14="http://schemas.microsoft.com/office/powerpoint/2010/main" val="3772897875"/>
              </p:ext>
            </p:extLst>
          </p:nvPr>
        </p:nvGraphicFramePr>
        <p:xfrm>
          <a:off x="4419600" y="213747"/>
          <a:ext cx="6329881" cy="4572000"/>
        </p:xfrm>
        <a:graphic>
          <a:graphicData uri="http://schemas.openxmlformats.org/drawingml/2006/chart">
            <c:chart xmlns:c="http://schemas.openxmlformats.org/drawingml/2006/chart" xmlns:r="http://schemas.openxmlformats.org/officeDocument/2006/relationships" r:id="rId12"/>
          </a:graphicData>
        </a:graphic>
      </p:graphicFrame>
    </p:spTree>
    <p:custDataLst>
      <p:tags r:id="rId1"/>
    </p:custDataLst>
    <p:extLst>
      <p:ext uri="{BB962C8B-B14F-4D97-AF65-F5344CB8AC3E}">
        <p14:creationId xmlns:p14="http://schemas.microsoft.com/office/powerpoint/2010/main" val="85453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Projects Working on Safety Critical Design</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17</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10" name="Chart 9"/>
          <p:cNvGraphicFramePr>
            <a:graphicFrameLocks noGrp="1"/>
          </p:cNvGraphicFramePr>
          <p:nvPr>
            <p:custDataLst>
              <p:tags r:id="rId7"/>
            </p:custDataLst>
            <p:extLst>
              <p:ext uri="{D42A27DB-BD31-4B8C-83A1-F6EECF244321}">
                <p14:modId xmlns:p14="http://schemas.microsoft.com/office/powerpoint/2010/main" val="216304902"/>
              </p:ext>
            </p:extLst>
          </p:nvPr>
        </p:nvGraphicFramePr>
        <p:xfrm>
          <a:off x="228600" y="316099"/>
          <a:ext cx="4075126" cy="4198751"/>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12" name="Chart 11"/>
          <p:cNvGraphicFramePr>
            <a:graphicFrameLocks noGrp="1"/>
          </p:cNvGraphicFramePr>
          <p:nvPr>
            <p:custDataLst>
              <p:tags r:id="rId8"/>
            </p:custDataLst>
            <p:extLst>
              <p:ext uri="{D42A27DB-BD31-4B8C-83A1-F6EECF244321}">
                <p14:modId xmlns:p14="http://schemas.microsoft.com/office/powerpoint/2010/main" val="1593223887"/>
              </p:ext>
            </p:extLst>
          </p:nvPr>
        </p:nvGraphicFramePr>
        <p:xfrm>
          <a:off x="4518980" y="57150"/>
          <a:ext cx="5859096" cy="4820870"/>
        </p:xfrm>
        <a:graphic>
          <a:graphicData uri="http://schemas.openxmlformats.org/drawingml/2006/chart">
            <c:chart xmlns:c="http://schemas.openxmlformats.org/drawingml/2006/chart" xmlns:r="http://schemas.openxmlformats.org/officeDocument/2006/relationships" r:id="rId13"/>
          </a:graphicData>
        </a:graphic>
      </p:graphicFrame>
      <p:sp>
        <p:nvSpPr>
          <p:cNvPr id="3" name="Rectangle 2"/>
          <p:cNvSpPr/>
          <p:nvPr>
            <p:custDataLst>
              <p:tags r:id="rId9"/>
            </p:custDataLst>
          </p:nvPr>
        </p:nvSpPr>
        <p:spPr>
          <a:xfrm>
            <a:off x="607193" y="4183753"/>
            <a:ext cx="4572000" cy="338554"/>
          </a:xfrm>
          <a:prstGeom prst="rect">
            <a:avLst/>
          </a:prstGeom>
        </p:spPr>
        <p:txBody>
          <a:bodyPr>
            <a:spAutoFit/>
          </a:bodyPr>
          <a:lstStyle/>
          <a:p>
            <a:r>
              <a:rPr lang="pt-BR" sz="1600" b="1" dirty="0" smtClean="0"/>
              <a:t>DO-254</a:t>
            </a:r>
            <a:r>
              <a:rPr lang="pt-BR" sz="1600" b="1" dirty="0"/>
              <a:t>, ISO26262, IEC60601, IEC61508, etc</a:t>
            </a:r>
            <a:r>
              <a:rPr lang="pt-BR" sz="1600" b="1" dirty="0" smtClean="0"/>
              <a:t>.</a:t>
            </a:r>
            <a:endParaRPr lang="en-US" sz="1600" b="1" dirty="0"/>
          </a:p>
        </p:txBody>
      </p:sp>
    </p:spTree>
    <p:custDataLst>
      <p:tags r:id="rId1"/>
    </p:custDataLst>
    <p:extLst>
      <p:ext uri="{BB962C8B-B14F-4D97-AF65-F5344CB8AC3E}">
        <p14:creationId xmlns:p14="http://schemas.microsoft.com/office/powerpoint/2010/main" val="387193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custDataLst>
              <p:tags r:id="rId2"/>
            </p:custDataLst>
          </p:nvPr>
        </p:nvSpPr>
        <p:spPr/>
        <p:txBody>
          <a:bodyPr/>
          <a:lstStyle/>
          <a:p>
            <a:r>
              <a:rPr lang="en-US" dirty="0" smtClean="0">
                <a:solidFill>
                  <a:schemeClr val="bg1"/>
                </a:solidFill>
              </a:rPr>
              <a:t>Resource Trends</a:t>
            </a:r>
            <a:endParaRPr lang="en-US" dirty="0">
              <a:solidFill>
                <a:schemeClr val="bg1"/>
              </a:solidFill>
            </a:endParaRPr>
          </a:p>
        </p:txBody>
      </p:sp>
    </p:spTree>
    <p:custDataLst>
      <p:tags r:id="rId1"/>
    </p:custDataLst>
    <p:extLst>
      <p:ext uri="{BB962C8B-B14F-4D97-AF65-F5344CB8AC3E}">
        <p14:creationId xmlns:p14="http://schemas.microsoft.com/office/powerpoint/2010/main" val="264218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Mean Peak Number of Engineers Increasing</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8"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9"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19</a:t>
            </a:fld>
            <a:endParaRPr lang="en-US" sz="700" dirty="0">
              <a:solidFill>
                <a:schemeClr val="bg1"/>
              </a:solidFill>
            </a:endParaRPr>
          </a:p>
        </p:txBody>
      </p:sp>
      <p:sp>
        <p:nvSpPr>
          <p:cNvPr id="10" name="Footer Placeholder 9"/>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12" name="Chart 11"/>
          <p:cNvGraphicFramePr>
            <a:graphicFrameLocks noGrp="1"/>
          </p:cNvGraphicFramePr>
          <p:nvPr>
            <p:custDataLst>
              <p:tags r:id="rId7"/>
            </p:custDataLst>
            <p:extLst>
              <p:ext uri="{D42A27DB-BD31-4B8C-83A1-F6EECF244321}">
                <p14:modId xmlns:p14="http://schemas.microsoft.com/office/powerpoint/2010/main" val="3016406460"/>
              </p:ext>
            </p:extLst>
          </p:nvPr>
        </p:nvGraphicFramePr>
        <p:xfrm>
          <a:off x="381000" y="800955"/>
          <a:ext cx="8458200" cy="3893277"/>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302294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a:graphicFrameLocks/>
          </p:cNvGraphicFramePr>
          <p:nvPr>
            <p:custDataLst>
              <p:tags r:id="rId2"/>
            </p:custDataLst>
            <p:extLst>
              <p:ext uri="{D42A27DB-BD31-4B8C-83A1-F6EECF244321}">
                <p14:modId xmlns:p14="http://schemas.microsoft.com/office/powerpoint/2010/main" val="678989398"/>
              </p:ext>
            </p:extLst>
          </p:nvPr>
        </p:nvGraphicFramePr>
        <p:xfrm>
          <a:off x="457200" y="774082"/>
          <a:ext cx="8382000" cy="3855068"/>
        </p:xfrm>
        <a:graphic>
          <a:graphicData uri="http://schemas.openxmlformats.org/drawingml/2006/chart">
            <c:chart xmlns:c="http://schemas.openxmlformats.org/drawingml/2006/chart" xmlns:r="http://schemas.openxmlformats.org/officeDocument/2006/relationships" r:id="rId10"/>
          </a:graphicData>
        </a:graphic>
      </p:graphicFrame>
      <p:sp>
        <p:nvSpPr>
          <p:cNvPr id="2" name="Title 1"/>
          <p:cNvSpPr>
            <a:spLocks noGrp="1"/>
          </p:cNvSpPr>
          <p:nvPr>
            <p:ph type="title"/>
            <p:custDataLst>
              <p:tags r:id="rId3"/>
            </p:custDataLst>
          </p:nvPr>
        </p:nvSpPr>
        <p:spPr/>
        <p:txBody>
          <a:bodyPr>
            <a:normAutofit fontScale="90000"/>
          </a:bodyPr>
          <a:lstStyle/>
          <a:p>
            <a:r>
              <a:rPr lang="en-US" dirty="0"/>
              <a:t>Verification Academy </a:t>
            </a:r>
            <a:r>
              <a:rPr lang="en-US" dirty="0" smtClean="0"/>
              <a:t>Membership Trend</a:t>
            </a:r>
            <a:endParaRPr lang="en-US" dirty="0"/>
          </a:p>
        </p:txBody>
      </p:sp>
      <p:sp>
        <p:nvSpPr>
          <p:cNvPr id="10" name="Footer Placeholder 5"/>
          <p:cNvSpPr>
            <a:spLocks noGrp="1"/>
          </p:cNvSpPr>
          <p:nvPr>
            <p:ph type="ftr" sz="quarter" idx="3"/>
            <p:custDataLst>
              <p:tags r:id="rId4"/>
            </p:custDataLst>
          </p:nvPr>
        </p:nvSpPr>
        <p:spPr>
          <a:xfrm>
            <a:off x="6327426" y="4857750"/>
            <a:ext cx="2740375" cy="171450"/>
          </a:xfrm>
        </p:spPr>
        <p:txBody>
          <a:bodyPr/>
          <a:lstStyle/>
          <a:p>
            <a:r>
              <a:rPr lang="en-US" sz="800" dirty="0" smtClean="0"/>
              <a:t>© Mentor Graphics Corporation, all rights reserved.</a:t>
            </a:r>
            <a:endParaRPr lang="en-US" sz="800" dirty="0"/>
          </a:p>
        </p:txBody>
      </p:sp>
      <p:sp>
        <p:nvSpPr>
          <p:cNvPr id="15" name="Right Arrow 14"/>
          <p:cNvSpPr/>
          <p:nvPr>
            <p:custDataLst>
              <p:tags r:id="rId5"/>
            </p:custDataLst>
          </p:nvPr>
        </p:nvSpPr>
        <p:spPr>
          <a:xfrm rot="20144679">
            <a:off x="1219274" y="1670822"/>
            <a:ext cx="5845902" cy="1003367"/>
          </a:xfrm>
          <a:prstGeom prst="rightArrow">
            <a:avLst/>
          </a:prstGeom>
          <a:solidFill>
            <a:schemeClr val="accent1">
              <a:lumMod val="75000"/>
            </a:schemeClr>
          </a:solidFill>
          <a:ln w="9525"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Tahoma"/>
                <a:ea typeface="+mn-ea"/>
                <a:cs typeface="+mn-cs"/>
              </a:rPr>
              <a:t>CAGR: </a:t>
            </a:r>
            <a:r>
              <a:rPr lang="en-US" b="1" kern="0" dirty="0" smtClean="0">
                <a:solidFill>
                  <a:srgbClr val="FFFFFF"/>
                </a:solidFill>
                <a:effectLst>
                  <a:outerShdw blurRad="38100" dist="38100" dir="2700000" algn="tl">
                    <a:srgbClr val="000000">
                      <a:alpha val="43137"/>
                    </a:srgbClr>
                  </a:outerShdw>
                </a:effectLst>
                <a:latin typeface="Tahoma"/>
                <a:ea typeface="+mn-ea"/>
              </a:rPr>
              <a:t>56.1</a:t>
            </a:r>
            <a:r>
              <a:rPr kumimoji="0" lang="en-US"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Tahoma"/>
                <a:ea typeface="+mn-ea"/>
                <a:cs typeface="+mn-cs"/>
              </a:rPr>
              <a:t>%</a:t>
            </a:r>
          </a:p>
        </p:txBody>
      </p:sp>
      <p:sp>
        <p:nvSpPr>
          <p:cNvPr id="8" name="Footer Placeholder 2"/>
          <p:cNvSpPr txBox="1">
            <a:spLocks/>
          </p:cNvSpPr>
          <p:nvPr>
            <p:custDataLst>
              <p:tags r:id="rId6"/>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9" name="Slide Number Placeholder 3"/>
          <p:cNvSpPr txBox="1">
            <a:spLocks/>
          </p:cNvSpPr>
          <p:nvPr>
            <p:custDataLst>
              <p:tags r:id="rId7"/>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2</a:t>
            </a:fld>
            <a:endParaRPr lang="en-US" sz="700" dirty="0">
              <a:solidFill>
                <a:schemeClr val="bg1"/>
              </a:solidFill>
            </a:endParaRPr>
          </a:p>
        </p:txBody>
      </p:sp>
    </p:spTree>
    <p:custDataLst>
      <p:tags r:id="rId1"/>
    </p:custDataLst>
    <p:extLst>
      <p:ext uri="{BB962C8B-B14F-4D97-AF65-F5344CB8AC3E}">
        <p14:creationId xmlns:p14="http://schemas.microsoft.com/office/powerpoint/2010/main" val="99911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More Verification Engineers vs Design Engineers</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20</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10" name="Chart 9"/>
          <p:cNvGraphicFramePr>
            <a:graphicFrameLocks noGrp="1"/>
          </p:cNvGraphicFramePr>
          <p:nvPr>
            <p:custDataLst>
              <p:tags r:id="rId7"/>
            </p:custDataLst>
            <p:extLst>
              <p:ext uri="{D42A27DB-BD31-4B8C-83A1-F6EECF244321}">
                <p14:modId xmlns:p14="http://schemas.microsoft.com/office/powerpoint/2010/main" val="1221612695"/>
              </p:ext>
            </p:extLst>
          </p:nvPr>
        </p:nvGraphicFramePr>
        <p:xfrm>
          <a:off x="245503" y="666750"/>
          <a:ext cx="8652993" cy="4011275"/>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361733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Mean Peak ASIC/IC Engineers by Design Size</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21</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11" name="Chart 10"/>
          <p:cNvGraphicFramePr>
            <a:graphicFrameLocks noGrp="1"/>
          </p:cNvGraphicFramePr>
          <p:nvPr>
            <p:custDataLst>
              <p:tags r:id="rId7"/>
            </p:custDataLst>
            <p:extLst>
              <p:ext uri="{D42A27DB-BD31-4B8C-83A1-F6EECF244321}">
                <p14:modId xmlns:p14="http://schemas.microsoft.com/office/powerpoint/2010/main" val="1588425572"/>
              </p:ext>
            </p:extLst>
          </p:nvPr>
        </p:nvGraphicFramePr>
        <p:xfrm>
          <a:off x="228600" y="819150"/>
          <a:ext cx="8763000" cy="3999207"/>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261534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133350"/>
            <a:ext cx="8991600" cy="457200"/>
          </a:xfrm>
        </p:spPr>
        <p:txBody>
          <a:bodyPr>
            <a:noAutofit/>
          </a:bodyPr>
          <a:lstStyle/>
          <a:p>
            <a:r>
              <a:rPr lang="en-US" sz="2000" dirty="0" smtClean="0"/>
              <a:t>About a One-to-One Ration of Design &amp; Verification Engineers</a:t>
            </a:r>
            <a:endParaRPr lang="en-US" sz="2000"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22</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11" name="Chart 10"/>
          <p:cNvGraphicFramePr>
            <a:graphicFrameLocks/>
          </p:cNvGraphicFramePr>
          <p:nvPr>
            <p:custDataLst>
              <p:tags r:id="rId7"/>
            </p:custDataLst>
            <p:extLst>
              <p:ext uri="{D42A27DB-BD31-4B8C-83A1-F6EECF244321}">
                <p14:modId xmlns:p14="http://schemas.microsoft.com/office/powerpoint/2010/main" val="1107847182"/>
              </p:ext>
            </p:extLst>
          </p:nvPr>
        </p:nvGraphicFramePr>
        <p:xfrm>
          <a:off x="332111" y="590549"/>
          <a:ext cx="8534400" cy="4087475"/>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141571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133350"/>
            <a:ext cx="8763000" cy="457200"/>
          </a:xfrm>
        </p:spPr>
        <p:txBody>
          <a:bodyPr>
            <a:normAutofit fontScale="90000"/>
          </a:bodyPr>
          <a:lstStyle/>
          <a:p>
            <a:r>
              <a:rPr lang="en-US" dirty="0" smtClean="0"/>
              <a:t>Where ASIC/IC Designers Spend Their Time</a:t>
            </a:r>
            <a:endParaRPr lang="en-US" dirty="0"/>
          </a:p>
        </p:txBody>
      </p:sp>
      <p:sp>
        <p:nvSpPr>
          <p:cNvPr id="3" name="Footer Placeholder 2"/>
          <p:cNvSpPr>
            <a:spLocks noGrp="1"/>
          </p:cNvSpPr>
          <p:nvPr>
            <p:ph type="ftr" sz="quarter" idx="3"/>
            <p:custDataLst>
              <p:tags r:id="rId3"/>
            </p:custDataLst>
          </p:nvPr>
        </p:nvSpPr>
        <p:spPr/>
        <p:txBody>
          <a:bodyPr/>
          <a:lstStyle/>
          <a:p>
            <a:r>
              <a:rPr lang="en-US" dirty="0" smtClean="0"/>
              <a:t>© Mentor Graphics Corporation, all rights reserved.</a:t>
            </a:r>
            <a:endParaRPr lang="en-US" dirty="0"/>
          </a:p>
        </p:txBody>
      </p:sp>
      <p:sp>
        <p:nvSpPr>
          <p:cNvPr id="5" name="Text Box 7"/>
          <p:cNvSpPr txBox="1">
            <a:spLocks noChangeArrowheads="1"/>
          </p:cNvSpPr>
          <p:nvPr>
            <p:custDataLst>
              <p:tags r:id="rId4"/>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6" name="Footer Placeholder 2"/>
          <p:cNvSpPr txBox="1">
            <a:spLocks/>
          </p:cNvSpPr>
          <p:nvPr>
            <p:custDataLst>
              <p:tags r:id="rId5"/>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7" name="Slide Number Placeholder 3"/>
          <p:cNvSpPr txBox="1">
            <a:spLocks/>
          </p:cNvSpPr>
          <p:nvPr>
            <p:custDataLst>
              <p:tags r:id="rId6"/>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23</a:t>
            </a:fld>
            <a:endParaRPr lang="en-US" sz="700" dirty="0">
              <a:solidFill>
                <a:schemeClr val="bg1"/>
              </a:solidFill>
            </a:endParaRPr>
          </a:p>
        </p:txBody>
      </p:sp>
      <p:graphicFrame>
        <p:nvGraphicFramePr>
          <p:cNvPr id="8" name="Chart 7"/>
          <p:cNvGraphicFramePr>
            <a:graphicFrameLocks noGrp="1"/>
          </p:cNvGraphicFramePr>
          <p:nvPr>
            <p:custDataLst>
              <p:tags r:id="rId7"/>
            </p:custDataLst>
            <p:extLst>
              <p:ext uri="{D42A27DB-BD31-4B8C-83A1-F6EECF244321}">
                <p14:modId xmlns:p14="http://schemas.microsoft.com/office/powerpoint/2010/main" val="253241082"/>
              </p:ext>
            </p:extLst>
          </p:nvPr>
        </p:nvGraphicFramePr>
        <p:xfrm>
          <a:off x="244928" y="666750"/>
          <a:ext cx="8654143" cy="4011275"/>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212454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133350"/>
            <a:ext cx="8763000" cy="457200"/>
          </a:xfrm>
        </p:spPr>
        <p:txBody>
          <a:bodyPr>
            <a:normAutofit fontScale="90000"/>
          </a:bodyPr>
          <a:lstStyle/>
          <a:p>
            <a:r>
              <a:rPr lang="en-US" dirty="0" smtClean="0"/>
              <a:t>Where FPGA Designers Spend Their Time</a:t>
            </a:r>
            <a:endParaRPr lang="en-US" dirty="0"/>
          </a:p>
        </p:txBody>
      </p:sp>
      <p:sp>
        <p:nvSpPr>
          <p:cNvPr id="3" name="Footer Placeholder 2"/>
          <p:cNvSpPr>
            <a:spLocks noGrp="1"/>
          </p:cNvSpPr>
          <p:nvPr>
            <p:ph type="ftr" sz="quarter" idx="3"/>
            <p:custDataLst>
              <p:tags r:id="rId3"/>
            </p:custDataLst>
          </p:nvPr>
        </p:nvSpPr>
        <p:spPr/>
        <p:txBody>
          <a:bodyPr/>
          <a:lstStyle/>
          <a:p>
            <a:r>
              <a:rPr lang="en-US" dirty="0" smtClean="0"/>
              <a:t>© Mentor Graphics Corporation, all rights reserved.</a:t>
            </a:r>
            <a:endParaRPr lang="en-US" dirty="0"/>
          </a:p>
        </p:txBody>
      </p:sp>
      <p:sp>
        <p:nvSpPr>
          <p:cNvPr id="5" name="Text Box 7"/>
          <p:cNvSpPr txBox="1">
            <a:spLocks noChangeArrowheads="1"/>
          </p:cNvSpPr>
          <p:nvPr>
            <p:custDataLst>
              <p:tags r:id="rId4"/>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6" name="Footer Placeholder 2"/>
          <p:cNvSpPr txBox="1">
            <a:spLocks/>
          </p:cNvSpPr>
          <p:nvPr>
            <p:custDataLst>
              <p:tags r:id="rId5"/>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7" name="Slide Number Placeholder 3"/>
          <p:cNvSpPr txBox="1">
            <a:spLocks/>
          </p:cNvSpPr>
          <p:nvPr>
            <p:custDataLst>
              <p:tags r:id="rId6"/>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24</a:t>
            </a:fld>
            <a:endParaRPr lang="en-US" sz="700" dirty="0">
              <a:solidFill>
                <a:schemeClr val="bg1"/>
              </a:solidFill>
            </a:endParaRPr>
          </a:p>
        </p:txBody>
      </p:sp>
      <p:graphicFrame>
        <p:nvGraphicFramePr>
          <p:cNvPr id="9" name="Chart 8"/>
          <p:cNvGraphicFramePr>
            <a:graphicFrameLocks/>
          </p:cNvGraphicFramePr>
          <p:nvPr>
            <p:custDataLst>
              <p:tags r:id="rId7"/>
            </p:custDataLst>
            <p:extLst>
              <p:ext uri="{D42A27DB-BD31-4B8C-83A1-F6EECF244321}">
                <p14:modId xmlns:p14="http://schemas.microsoft.com/office/powerpoint/2010/main" val="2984078358"/>
              </p:ext>
            </p:extLst>
          </p:nvPr>
        </p:nvGraphicFramePr>
        <p:xfrm>
          <a:off x="263295" y="670455"/>
          <a:ext cx="8896471" cy="4090987"/>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280726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133350"/>
            <a:ext cx="8763000" cy="457200"/>
          </a:xfrm>
        </p:spPr>
        <p:txBody>
          <a:bodyPr>
            <a:normAutofit fontScale="90000"/>
          </a:bodyPr>
          <a:lstStyle/>
          <a:p>
            <a:r>
              <a:rPr lang="en-US" dirty="0" smtClean="0"/>
              <a:t>Where ASIC/IC Verification Engineers Spend Their Time</a:t>
            </a:r>
            <a:endParaRPr lang="en-US" dirty="0"/>
          </a:p>
        </p:txBody>
      </p:sp>
      <p:sp>
        <p:nvSpPr>
          <p:cNvPr id="3" name="Footer Placeholder 2"/>
          <p:cNvSpPr>
            <a:spLocks noGrp="1"/>
          </p:cNvSpPr>
          <p:nvPr>
            <p:ph type="ftr" sz="quarter" idx="3"/>
            <p:custDataLst>
              <p:tags r:id="rId3"/>
            </p:custDataLst>
          </p:nvPr>
        </p:nvSpPr>
        <p:spPr/>
        <p:txBody>
          <a:bodyPr/>
          <a:lstStyle/>
          <a:p>
            <a:r>
              <a:rPr lang="en-US" dirty="0" smtClean="0"/>
              <a:t>© Mentor Graphics Corporation, all rights reserved.</a:t>
            </a:r>
            <a:endParaRPr lang="en-US" dirty="0"/>
          </a:p>
        </p:txBody>
      </p:sp>
      <p:graphicFrame>
        <p:nvGraphicFramePr>
          <p:cNvPr id="4" name="Chart 3"/>
          <p:cNvGraphicFramePr>
            <a:graphicFrameLocks noGrp="1"/>
          </p:cNvGraphicFramePr>
          <p:nvPr>
            <p:custDataLst>
              <p:tags r:id="rId4"/>
            </p:custDataLst>
            <p:extLst>
              <p:ext uri="{D42A27DB-BD31-4B8C-83A1-F6EECF244321}">
                <p14:modId xmlns:p14="http://schemas.microsoft.com/office/powerpoint/2010/main" val="3803045182"/>
              </p:ext>
            </p:extLst>
          </p:nvPr>
        </p:nvGraphicFramePr>
        <p:xfrm>
          <a:off x="0" y="590549"/>
          <a:ext cx="9144000" cy="4114801"/>
        </p:xfrm>
        <a:graphic>
          <a:graphicData uri="http://schemas.openxmlformats.org/drawingml/2006/chart">
            <c:chart xmlns:c="http://schemas.openxmlformats.org/drawingml/2006/chart" xmlns:r="http://schemas.openxmlformats.org/officeDocument/2006/relationships" r:id="rId10"/>
          </a:graphicData>
        </a:graphic>
      </p:graphicFrame>
      <p:sp>
        <p:nvSpPr>
          <p:cNvPr id="5" name="Text Box 7"/>
          <p:cNvSpPr txBox="1">
            <a:spLocks noChangeArrowheads="1"/>
          </p:cNvSpPr>
          <p:nvPr>
            <p:custDataLst>
              <p:tags r:id="rId5"/>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6" name="Footer Placeholder 2"/>
          <p:cNvSpPr txBox="1">
            <a:spLocks/>
          </p:cNvSpPr>
          <p:nvPr>
            <p:custDataLst>
              <p:tags r:id="rId6"/>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7" name="Slide Number Placeholder 3"/>
          <p:cNvSpPr txBox="1">
            <a:spLocks/>
          </p:cNvSpPr>
          <p:nvPr>
            <p:custDataLst>
              <p:tags r:id="rId7"/>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25</a:t>
            </a:fld>
            <a:endParaRPr lang="en-US" sz="700" dirty="0">
              <a:solidFill>
                <a:schemeClr val="bg1"/>
              </a:solidFill>
            </a:endParaRPr>
          </a:p>
        </p:txBody>
      </p:sp>
    </p:spTree>
    <p:custDataLst>
      <p:tags r:id="rId1"/>
    </p:custDataLst>
    <p:extLst>
      <p:ext uri="{BB962C8B-B14F-4D97-AF65-F5344CB8AC3E}">
        <p14:creationId xmlns:p14="http://schemas.microsoft.com/office/powerpoint/2010/main" val="2371404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133350"/>
            <a:ext cx="8686800" cy="457200"/>
          </a:xfrm>
        </p:spPr>
        <p:txBody>
          <a:bodyPr>
            <a:normAutofit fontScale="90000"/>
          </a:bodyPr>
          <a:lstStyle/>
          <a:p>
            <a:r>
              <a:rPr lang="en-US" dirty="0" smtClean="0"/>
              <a:t>Where FPGA Verification Engineers Spend Their Time</a:t>
            </a:r>
            <a:endParaRPr lang="en-US" dirty="0"/>
          </a:p>
        </p:txBody>
      </p:sp>
      <p:sp>
        <p:nvSpPr>
          <p:cNvPr id="3" name="Footer Placeholder 2"/>
          <p:cNvSpPr>
            <a:spLocks noGrp="1"/>
          </p:cNvSpPr>
          <p:nvPr>
            <p:ph type="ftr" sz="quarter" idx="3"/>
            <p:custDataLst>
              <p:tags r:id="rId3"/>
            </p:custDataLst>
          </p:nvPr>
        </p:nvSpPr>
        <p:spPr/>
        <p:txBody>
          <a:bodyPr/>
          <a:lstStyle/>
          <a:p>
            <a:r>
              <a:rPr lang="en-US" dirty="0" smtClean="0"/>
              <a:t>© Mentor Graphics Corporation, all rights reserved.</a:t>
            </a:r>
            <a:endParaRPr lang="en-US" dirty="0"/>
          </a:p>
        </p:txBody>
      </p:sp>
      <p:sp>
        <p:nvSpPr>
          <p:cNvPr id="5" name="Text Box 7"/>
          <p:cNvSpPr txBox="1">
            <a:spLocks noChangeArrowheads="1"/>
          </p:cNvSpPr>
          <p:nvPr>
            <p:custDataLst>
              <p:tags r:id="rId4"/>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graphicFrame>
        <p:nvGraphicFramePr>
          <p:cNvPr id="7" name="Chart 6"/>
          <p:cNvGraphicFramePr>
            <a:graphicFrameLocks noGrp="1"/>
          </p:cNvGraphicFramePr>
          <p:nvPr>
            <p:custDataLst>
              <p:tags r:id="rId5"/>
            </p:custDataLst>
            <p:extLst>
              <p:ext uri="{D42A27DB-BD31-4B8C-83A1-F6EECF244321}">
                <p14:modId xmlns:p14="http://schemas.microsoft.com/office/powerpoint/2010/main" val="3277931093"/>
              </p:ext>
            </p:extLst>
          </p:nvPr>
        </p:nvGraphicFramePr>
        <p:xfrm>
          <a:off x="152400" y="666750"/>
          <a:ext cx="8991600" cy="4011276"/>
        </p:xfrm>
        <a:graphic>
          <a:graphicData uri="http://schemas.openxmlformats.org/drawingml/2006/chart">
            <c:chart xmlns:c="http://schemas.openxmlformats.org/drawingml/2006/chart" xmlns:r="http://schemas.openxmlformats.org/officeDocument/2006/relationships" r:id="rId10"/>
          </a:graphicData>
        </a:graphic>
      </p:graphicFrame>
      <p:sp>
        <p:nvSpPr>
          <p:cNvPr id="8" name="Footer Placeholder 2"/>
          <p:cNvSpPr txBox="1">
            <a:spLocks/>
          </p:cNvSpPr>
          <p:nvPr>
            <p:custDataLst>
              <p:tags r:id="rId6"/>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9" name="Slide Number Placeholder 3"/>
          <p:cNvSpPr txBox="1">
            <a:spLocks/>
          </p:cNvSpPr>
          <p:nvPr>
            <p:custDataLst>
              <p:tags r:id="rId7"/>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26</a:t>
            </a:fld>
            <a:endParaRPr lang="en-US" sz="700" dirty="0">
              <a:solidFill>
                <a:schemeClr val="bg1"/>
              </a:solidFill>
            </a:endParaRPr>
          </a:p>
        </p:txBody>
      </p:sp>
    </p:spTree>
    <p:custDataLst>
      <p:tags r:id="rId1"/>
    </p:custDataLst>
    <p:extLst>
      <p:ext uri="{BB962C8B-B14F-4D97-AF65-F5344CB8AC3E}">
        <p14:creationId xmlns:p14="http://schemas.microsoft.com/office/powerpoint/2010/main" val="93617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custDataLst>
              <p:tags r:id="rId2"/>
            </p:custDataLst>
          </p:nvPr>
        </p:nvSpPr>
        <p:spPr>
          <a:xfrm>
            <a:off x="0" y="2419350"/>
            <a:ext cx="9143999" cy="533400"/>
          </a:xfrm>
        </p:spPr>
        <p:txBody>
          <a:bodyPr/>
          <a:lstStyle/>
          <a:p>
            <a:r>
              <a:rPr lang="en-US" dirty="0" smtClean="0">
                <a:solidFill>
                  <a:schemeClr val="bg1"/>
                </a:solidFill>
              </a:rPr>
              <a:t>Impact of Rising Complexity and Results</a:t>
            </a:r>
            <a:endParaRPr lang="en-US" dirty="0">
              <a:solidFill>
                <a:schemeClr val="bg1"/>
              </a:solidFill>
            </a:endParaRPr>
          </a:p>
        </p:txBody>
      </p:sp>
    </p:spTree>
    <p:custDataLst>
      <p:tags r:id="rId1"/>
    </p:custDataLst>
    <p:extLst>
      <p:ext uri="{BB962C8B-B14F-4D97-AF65-F5344CB8AC3E}">
        <p14:creationId xmlns:p14="http://schemas.microsoft.com/office/powerpoint/2010/main" val="321456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ASIC/IC Verification Project </a:t>
            </a:r>
            <a:r>
              <a:rPr lang="en-US" dirty="0"/>
              <a:t>Time</a:t>
            </a:r>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6"/>
          <p:cNvSpPr>
            <a:spLocks noGrp="1"/>
          </p:cNvSpPr>
          <p:nvPr>
            <p:ph type="ftr" sz="quarter" idx="3"/>
            <p:custDataLst>
              <p:tags r:id="rId4"/>
            </p:custDataLst>
          </p:nvPr>
        </p:nvSpPr>
        <p:spPr/>
        <p:txBody>
          <a:bodyPr/>
          <a:lstStyle/>
          <a:p>
            <a:r>
              <a:rPr lang="en-US" dirty="0" smtClean="0"/>
              <a:t>© Mentor Graphics Corporation, all rights reserved.</a:t>
            </a:r>
            <a:endParaRPr lang="en-US" dirty="0"/>
          </a:p>
        </p:txBody>
      </p:sp>
      <p:sp>
        <p:nvSpPr>
          <p:cNvPr id="8" name="Footer Placeholder 2"/>
          <p:cNvSpPr txBox="1">
            <a:spLocks/>
          </p:cNvSpPr>
          <p:nvPr>
            <p:custDataLst>
              <p:tags r:id="rId5"/>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9" name="Slide Number Placeholder 3"/>
          <p:cNvSpPr txBox="1">
            <a:spLocks/>
          </p:cNvSpPr>
          <p:nvPr>
            <p:custDataLst>
              <p:tags r:id="rId6"/>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28</a:t>
            </a:fld>
            <a:endParaRPr lang="en-US" sz="700" dirty="0">
              <a:solidFill>
                <a:schemeClr val="bg1"/>
              </a:solidFill>
            </a:endParaRPr>
          </a:p>
        </p:txBody>
      </p:sp>
      <p:graphicFrame>
        <p:nvGraphicFramePr>
          <p:cNvPr id="10" name="Chart 9"/>
          <p:cNvGraphicFramePr>
            <a:graphicFrameLocks noGrp="1"/>
          </p:cNvGraphicFramePr>
          <p:nvPr>
            <p:custDataLst>
              <p:tags r:id="rId7"/>
            </p:custDataLst>
            <p:extLst>
              <p:ext uri="{D42A27DB-BD31-4B8C-83A1-F6EECF244321}">
                <p14:modId xmlns:p14="http://schemas.microsoft.com/office/powerpoint/2010/main" val="97468963"/>
              </p:ext>
            </p:extLst>
          </p:nvPr>
        </p:nvGraphicFramePr>
        <p:xfrm>
          <a:off x="242454" y="666750"/>
          <a:ext cx="8659091" cy="4011276"/>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72493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FPGA Verification Project </a:t>
            </a:r>
            <a:r>
              <a:rPr lang="en-US" dirty="0"/>
              <a:t>Time</a:t>
            </a:r>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6"/>
          <p:cNvSpPr>
            <a:spLocks noGrp="1"/>
          </p:cNvSpPr>
          <p:nvPr>
            <p:ph type="ftr" sz="quarter" idx="3"/>
            <p:custDataLst>
              <p:tags r:id="rId4"/>
            </p:custDataLst>
          </p:nvPr>
        </p:nvSpPr>
        <p:spPr/>
        <p:txBody>
          <a:bodyPr/>
          <a:lstStyle/>
          <a:p>
            <a:r>
              <a:rPr lang="en-US" dirty="0" smtClean="0"/>
              <a:t>© Mentor Graphics Corporation, all rights reserved.</a:t>
            </a:r>
            <a:endParaRPr lang="en-US" dirty="0"/>
          </a:p>
        </p:txBody>
      </p:sp>
      <p:sp>
        <p:nvSpPr>
          <p:cNvPr id="8" name="Footer Placeholder 2"/>
          <p:cNvSpPr txBox="1">
            <a:spLocks/>
          </p:cNvSpPr>
          <p:nvPr>
            <p:custDataLst>
              <p:tags r:id="rId5"/>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9" name="Slide Number Placeholder 3"/>
          <p:cNvSpPr txBox="1">
            <a:spLocks/>
          </p:cNvSpPr>
          <p:nvPr>
            <p:custDataLst>
              <p:tags r:id="rId6"/>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29</a:t>
            </a:fld>
            <a:endParaRPr lang="en-US" sz="700" dirty="0">
              <a:solidFill>
                <a:schemeClr val="bg1"/>
              </a:solidFill>
            </a:endParaRPr>
          </a:p>
        </p:txBody>
      </p:sp>
      <p:graphicFrame>
        <p:nvGraphicFramePr>
          <p:cNvPr id="11" name="Chart 10"/>
          <p:cNvGraphicFramePr>
            <a:graphicFrameLocks noGrp="1"/>
          </p:cNvGraphicFramePr>
          <p:nvPr>
            <p:custDataLst>
              <p:tags r:id="rId7"/>
            </p:custDataLst>
            <p:extLst>
              <p:ext uri="{D42A27DB-BD31-4B8C-83A1-F6EECF244321}">
                <p14:modId xmlns:p14="http://schemas.microsoft.com/office/powerpoint/2010/main" val="2307609010"/>
              </p:ext>
            </p:extLst>
          </p:nvPr>
        </p:nvGraphicFramePr>
        <p:xfrm>
          <a:off x="237522" y="742950"/>
          <a:ext cx="8668956" cy="3935076"/>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396559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7" descr="tom-slide.jpg"/>
          <p:cNvPicPr>
            <a:picLocks noChangeAspect="1"/>
          </p:cNvPicPr>
          <p:nvPr>
            <p:custDataLst>
              <p:tags r:id="rId2"/>
            </p:custDataLst>
          </p:nvPr>
        </p:nvPicPr>
        <p:blipFill>
          <a:blip r:embed="rId14">
            <a:extLst>
              <a:ext uri="{28A0092B-C50C-407E-A947-70E740481C1C}">
                <a14:useLocalDpi xmlns:a14="http://schemas.microsoft.com/office/drawing/2010/main" val="0"/>
              </a:ext>
            </a:extLst>
          </a:blip>
          <a:srcRect/>
          <a:stretch>
            <a:fillRect/>
          </a:stretch>
        </p:blipFill>
        <p:spPr bwMode="auto">
          <a:xfrm>
            <a:off x="5523859" y="971550"/>
            <a:ext cx="2900576" cy="162717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8"/>
          <p:cNvSpPr>
            <a:spLocks noGrp="1"/>
          </p:cNvSpPr>
          <p:nvPr>
            <p:ph idx="1"/>
            <p:custDataLst>
              <p:tags r:id="rId3"/>
            </p:custDataLst>
          </p:nvPr>
        </p:nvSpPr>
        <p:spPr>
          <a:xfrm>
            <a:off x="381000" y="742950"/>
            <a:ext cx="8382000" cy="4133850"/>
          </a:xfrm>
        </p:spPr>
        <p:txBody>
          <a:bodyPr/>
          <a:lstStyle/>
          <a:p>
            <a:r>
              <a:rPr lang="en-US" dirty="0" smtClean="0"/>
              <a:t>Online Courses</a:t>
            </a:r>
          </a:p>
          <a:p>
            <a:endParaRPr lang="en-US" dirty="0"/>
          </a:p>
          <a:p>
            <a:r>
              <a:rPr lang="en-US" dirty="0" smtClean="0"/>
              <a:t>Verification Cookbooks</a:t>
            </a:r>
          </a:p>
          <a:p>
            <a:endParaRPr lang="en-US" dirty="0"/>
          </a:p>
          <a:p>
            <a:r>
              <a:rPr lang="en-US" dirty="0" smtClean="0"/>
              <a:t>Discussion Forums</a:t>
            </a:r>
          </a:p>
          <a:p>
            <a:endParaRPr lang="en-US" dirty="0"/>
          </a:p>
          <a:p>
            <a:r>
              <a:rPr lang="en-US" dirty="0" smtClean="0"/>
              <a:t>Patterns Library</a:t>
            </a:r>
            <a:endParaRPr lang="en-US" dirty="0"/>
          </a:p>
        </p:txBody>
      </p:sp>
      <p:sp>
        <p:nvSpPr>
          <p:cNvPr id="8" name="Title 7"/>
          <p:cNvSpPr>
            <a:spLocks noGrp="1"/>
          </p:cNvSpPr>
          <p:nvPr>
            <p:ph type="title"/>
            <p:custDataLst>
              <p:tags r:id="rId4"/>
            </p:custDataLst>
          </p:nvPr>
        </p:nvSpPr>
        <p:spPr>
          <a:xfrm>
            <a:off x="381000" y="133350"/>
            <a:ext cx="8763000" cy="457200"/>
          </a:xfrm>
        </p:spPr>
        <p:txBody>
          <a:bodyPr>
            <a:normAutofit fontScale="90000"/>
          </a:bodyPr>
          <a:lstStyle/>
          <a:p>
            <a:r>
              <a:rPr lang="en-US" dirty="0" smtClean="0"/>
              <a:t>The most comprehensive verification resource around</a:t>
            </a:r>
            <a:endParaRPr lang="en-US" dirty="0"/>
          </a:p>
        </p:txBody>
      </p:sp>
      <p:grpSp>
        <p:nvGrpSpPr>
          <p:cNvPr id="11" name="Group 10"/>
          <p:cNvGrpSpPr>
            <a:grpSpLocks/>
          </p:cNvGrpSpPr>
          <p:nvPr>
            <p:custDataLst>
              <p:tags r:id="rId5"/>
            </p:custDataLst>
          </p:nvPr>
        </p:nvGrpSpPr>
        <p:grpSpPr bwMode="auto">
          <a:xfrm>
            <a:off x="6920609" y="1785140"/>
            <a:ext cx="2223391" cy="2413650"/>
            <a:chOff x="5315056" y="1252120"/>
            <a:chExt cx="3758613" cy="3440233"/>
          </a:xfrm>
        </p:grpSpPr>
        <p:pic>
          <p:nvPicPr>
            <p:cNvPr id="12" name="Picture 2" descr="http://www.mentor.com/mentor2/images/illustrations/fv/cookbook-artwork.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15056" y="1252120"/>
              <a:ext cx="3341235" cy="27982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6"/>
            <p:cNvSpPr txBox="1">
              <a:spLocks noChangeArrowheads="1"/>
            </p:cNvSpPr>
            <p:nvPr>
              <p:custDataLst>
                <p:tags r:id="rId11"/>
              </p:custDataLst>
            </p:nvPr>
          </p:nvSpPr>
          <p:spPr bwMode="auto">
            <a:xfrm>
              <a:off x="5730040" y="4116646"/>
              <a:ext cx="3343629" cy="575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algn="ctr" eaLnBrk="1" hangingPunct="1"/>
              <a:r>
                <a:rPr lang="en-US" sz="1400" i="1" dirty="0">
                  <a:solidFill>
                    <a:schemeClr val="accent1">
                      <a:lumMod val="50000"/>
                    </a:schemeClr>
                  </a:solidFill>
                </a:rPr>
                <a:t>UVM Cookbook</a:t>
              </a:r>
            </a:p>
          </p:txBody>
        </p:sp>
      </p:grpSp>
      <p:grpSp>
        <p:nvGrpSpPr>
          <p:cNvPr id="14" name="Group 13"/>
          <p:cNvGrpSpPr>
            <a:grpSpLocks/>
          </p:cNvGrpSpPr>
          <p:nvPr>
            <p:custDataLst>
              <p:tags r:id="rId6"/>
            </p:custDataLst>
          </p:nvPr>
        </p:nvGrpSpPr>
        <p:grpSpPr bwMode="auto">
          <a:xfrm>
            <a:off x="3875997" y="3106956"/>
            <a:ext cx="3279802" cy="1343426"/>
            <a:chOff x="808310" y="3707998"/>
            <a:chExt cx="5685745" cy="2409352"/>
          </a:xfrm>
        </p:grpSpPr>
        <p:sp>
          <p:nvSpPr>
            <p:cNvPr id="15" name="TextBox 7"/>
            <p:cNvSpPr txBox="1">
              <a:spLocks noChangeArrowheads="1"/>
            </p:cNvSpPr>
            <p:nvPr>
              <p:custDataLst>
                <p:tags r:id="rId10"/>
              </p:custDataLst>
            </p:nvPr>
          </p:nvSpPr>
          <p:spPr bwMode="auto">
            <a:xfrm>
              <a:off x="1713596" y="3707998"/>
              <a:ext cx="3875174" cy="6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b="1">
                  <a:solidFill>
                    <a:schemeClr val="tx1"/>
                  </a:solidFill>
                  <a:latin typeface="Arial" pitchFamily="34" charset="0"/>
                </a:defRPr>
              </a:lvl1pPr>
              <a:lvl2pPr marL="742950" indent="-285750" eaLnBrk="0" hangingPunct="0">
                <a:defRPr sz="1200" b="1">
                  <a:solidFill>
                    <a:schemeClr val="tx1"/>
                  </a:solidFill>
                  <a:latin typeface="Arial" pitchFamily="34" charset="0"/>
                </a:defRPr>
              </a:lvl2pPr>
              <a:lvl3pPr marL="1143000" indent="-228600" eaLnBrk="0" hangingPunct="0">
                <a:defRPr sz="1200" b="1">
                  <a:solidFill>
                    <a:schemeClr val="tx1"/>
                  </a:solidFill>
                  <a:latin typeface="Arial" pitchFamily="34" charset="0"/>
                </a:defRPr>
              </a:lvl3pPr>
              <a:lvl4pPr marL="1600200" indent="-228600" eaLnBrk="0" hangingPunct="0">
                <a:defRPr sz="1200" b="1">
                  <a:solidFill>
                    <a:schemeClr val="tx1"/>
                  </a:solidFill>
                  <a:latin typeface="Arial" pitchFamily="34" charset="0"/>
                </a:defRPr>
              </a:lvl4pPr>
              <a:lvl5pPr marL="2057400" indent="-228600" eaLnBrk="0" hangingPunct="0">
                <a:defRPr sz="1200" b="1">
                  <a:solidFill>
                    <a:schemeClr val="tx1"/>
                  </a:solidFill>
                  <a:latin typeface="Arial" pitchFamily="34" charset="0"/>
                </a:defRPr>
              </a:lvl5pPr>
              <a:lvl6pPr marL="2514600" indent="-228600" eaLnBrk="0" fontAlgn="base" hangingPunct="0">
                <a:spcBef>
                  <a:spcPct val="0"/>
                </a:spcBef>
                <a:spcAft>
                  <a:spcPct val="0"/>
                </a:spcAft>
                <a:defRPr sz="1200" b="1">
                  <a:solidFill>
                    <a:schemeClr val="tx1"/>
                  </a:solidFill>
                  <a:latin typeface="Arial" pitchFamily="34" charset="0"/>
                </a:defRPr>
              </a:lvl6pPr>
              <a:lvl7pPr marL="2971800" indent="-228600" eaLnBrk="0" fontAlgn="base" hangingPunct="0">
                <a:spcBef>
                  <a:spcPct val="0"/>
                </a:spcBef>
                <a:spcAft>
                  <a:spcPct val="0"/>
                </a:spcAft>
                <a:defRPr sz="1200" b="1">
                  <a:solidFill>
                    <a:schemeClr val="tx1"/>
                  </a:solidFill>
                  <a:latin typeface="Arial" pitchFamily="34" charset="0"/>
                </a:defRPr>
              </a:lvl7pPr>
              <a:lvl8pPr marL="3429000" indent="-228600" eaLnBrk="0" fontAlgn="base" hangingPunct="0">
                <a:spcBef>
                  <a:spcPct val="0"/>
                </a:spcBef>
                <a:spcAft>
                  <a:spcPct val="0"/>
                </a:spcAft>
                <a:defRPr sz="1200" b="1">
                  <a:solidFill>
                    <a:schemeClr val="tx1"/>
                  </a:solidFill>
                  <a:latin typeface="Arial" pitchFamily="34" charset="0"/>
                </a:defRPr>
              </a:lvl8pPr>
              <a:lvl9pPr marL="3886200" indent="-228600" eaLnBrk="0" fontAlgn="base" hangingPunct="0">
                <a:spcBef>
                  <a:spcPct val="0"/>
                </a:spcBef>
                <a:spcAft>
                  <a:spcPct val="0"/>
                </a:spcAft>
                <a:defRPr sz="1200" b="1">
                  <a:solidFill>
                    <a:schemeClr val="tx1"/>
                  </a:solidFill>
                  <a:latin typeface="Arial" pitchFamily="34" charset="0"/>
                </a:defRPr>
              </a:lvl9pPr>
            </a:lstStyle>
            <a:p>
              <a:pPr algn="ctr" eaLnBrk="1" hangingPunct="1"/>
              <a:r>
                <a:rPr lang="en-US" sz="1400" i="1" dirty="0">
                  <a:solidFill>
                    <a:schemeClr val="accent1">
                      <a:lumMod val="50000"/>
                    </a:schemeClr>
                  </a:solidFill>
                </a:rPr>
                <a:t>Coverage Cookbook</a:t>
              </a:r>
            </a:p>
          </p:txBody>
        </p:sp>
        <p:pic>
          <p:nvPicPr>
            <p:cNvPr id="16" name="Picture 2" descr="C:\Users\hfoster\AppData\Local\Microsoft\Windows\Temporary Internet Files\Content.Outlook\K6C5XCB5\artwork-coverage-v1-3x.JPG"/>
            <p:cNvPicPr>
              <a:picLocks noChangeAspect="1" noChangeArrowheads="1"/>
            </p:cNvPicPr>
            <p:nvPr/>
          </p:nvPicPr>
          <p:blipFill>
            <a:blip r:embed="rId16"/>
            <a:srcRect/>
            <a:stretch>
              <a:fillRect/>
            </a:stretch>
          </p:blipFill>
          <p:spPr bwMode="auto">
            <a:xfrm>
              <a:off x="808310" y="4261539"/>
              <a:ext cx="5685745" cy="1855811"/>
            </a:xfrm>
            <a:prstGeom prst="rect">
              <a:avLst/>
            </a:prstGeom>
            <a:ln>
              <a:noFill/>
            </a:ln>
            <a:effectLst>
              <a:outerShdw blurRad="292100" dist="139700" dir="2700000" algn="tl" rotWithShape="0">
                <a:srgbClr val="333333">
                  <a:alpha val="65000"/>
                </a:srgbClr>
              </a:outerShdw>
            </a:effectLst>
          </p:spPr>
        </p:pic>
      </p:grpSp>
      <p:sp>
        <p:nvSpPr>
          <p:cNvPr id="20" name="Footer Placeholder 5"/>
          <p:cNvSpPr>
            <a:spLocks noGrp="1"/>
          </p:cNvSpPr>
          <p:nvPr>
            <p:ph type="ftr" sz="quarter" idx="3"/>
            <p:custDataLst>
              <p:tags r:id="rId7"/>
            </p:custDataLst>
          </p:nvPr>
        </p:nvSpPr>
        <p:spPr>
          <a:xfrm>
            <a:off x="6327426" y="4857750"/>
            <a:ext cx="2740375" cy="171450"/>
          </a:xfrm>
        </p:spPr>
        <p:txBody>
          <a:bodyPr/>
          <a:lstStyle/>
          <a:p>
            <a:r>
              <a:rPr lang="en-US" sz="800" dirty="0" smtClean="0"/>
              <a:t>© Mentor Graphics Corporation, all rights reserved.</a:t>
            </a:r>
            <a:endParaRPr lang="en-US" sz="800" dirty="0"/>
          </a:p>
        </p:txBody>
      </p:sp>
      <p:sp>
        <p:nvSpPr>
          <p:cNvPr id="21" name="Footer Placeholder 2"/>
          <p:cNvSpPr txBox="1">
            <a:spLocks/>
          </p:cNvSpPr>
          <p:nvPr>
            <p:custDataLst>
              <p:tags r:id="rId8"/>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22" name="Slide Number Placeholder 3"/>
          <p:cNvSpPr txBox="1">
            <a:spLocks/>
          </p:cNvSpPr>
          <p:nvPr>
            <p:custDataLst>
              <p:tags r:id="rId9"/>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3</a:t>
            </a:fld>
            <a:endParaRPr lang="en-US" sz="700" dirty="0">
              <a:solidFill>
                <a:schemeClr val="bg1"/>
              </a:solidFill>
            </a:endParaRPr>
          </a:p>
        </p:txBody>
      </p:sp>
    </p:spTree>
    <p:custDataLst>
      <p:tags r:id="rId1"/>
    </p:custDataLst>
    <p:extLst>
      <p:ext uri="{BB962C8B-B14F-4D97-AF65-F5344CB8AC3E}">
        <p14:creationId xmlns:p14="http://schemas.microsoft.com/office/powerpoint/2010/main" val="357736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ASIC/IC Completion to Original Schedule</a:t>
            </a:r>
            <a:endParaRPr lang="en-US" dirty="0"/>
          </a:p>
        </p:txBody>
      </p:sp>
      <p:sp>
        <p:nvSpPr>
          <p:cNvPr id="8" name="Right Arrow 7"/>
          <p:cNvSpPr/>
          <p:nvPr>
            <p:custDataLst>
              <p:tags r:id="rId3"/>
            </p:custDataLst>
          </p:nvPr>
        </p:nvSpPr>
        <p:spPr>
          <a:xfrm>
            <a:off x="3200400" y="4263113"/>
            <a:ext cx="5370200" cy="489664"/>
          </a:xfrm>
          <a:prstGeom prst="right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0" scaled="1"/>
            <a:tileRect/>
          </a:gradFill>
          <a:ln>
            <a:no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Behind Schedule</a:t>
            </a:r>
            <a:endParaRPr lang="en-US" sz="1600" b="1" dirty="0"/>
          </a:p>
        </p:txBody>
      </p:sp>
      <p:sp>
        <p:nvSpPr>
          <p:cNvPr id="9" name="Left Arrow 8"/>
          <p:cNvSpPr/>
          <p:nvPr>
            <p:custDataLst>
              <p:tags r:id="rId4"/>
            </p:custDataLst>
          </p:nvPr>
        </p:nvSpPr>
        <p:spPr>
          <a:xfrm>
            <a:off x="457200" y="4255952"/>
            <a:ext cx="2457920" cy="518467"/>
          </a:xfrm>
          <a:prstGeom prst="leftArrow">
            <a:avLst/>
          </a:prstGeom>
          <a:solidFill>
            <a:schemeClr val="accent3">
              <a:lumMod val="50000"/>
            </a:schemeClr>
          </a:solidFill>
          <a:ln>
            <a:no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Ahead of schedule</a:t>
            </a:r>
            <a:endParaRPr lang="en-US" sz="1600" b="1" dirty="0"/>
          </a:p>
        </p:txBody>
      </p:sp>
      <p:sp>
        <p:nvSpPr>
          <p:cNvPr id="11" name="Text Box 7"/>
          <p:cNvSpPr txBox="1">
            <a:spLocks noChangeArrowheads="1"/>
          </p:cNvSpPr>
          <p:nvPr>
            <p:custDataLst>
              <p:tags r:id="rId5"/>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1" hangingPunct="1"/>
            <a:r>
              <a:rPr lang="en-US" sz="800" i="1" dirty="0"/>
              <a:t>Source: Wilson Research Group and Mentor Graphics, </a:t>
            </a:r>
            <a:r>
              <a:rPr lang="en-US" sz="800" i="1" dirty="0" smtClean="0"/>
              <a:t>2014 </a:t>
            </a:r>
            <a:r>
              <a:rPr lang="en-US" sz="800" i="1" dirty="0"/>
              <a:t>Functional Verification Study </a:t>
            </a:r>
          </a:p>
        </p:txBody>
      </p:sp>
      <p:cxnSp>
        <p:nvCxnSpPr>
          <p:cNvPr id="5" name="Straight Connector 4"/>
          <p:cNvCxnSpPr/>
          <p:nvPr>
            <p:custDataLst>
              <p:tags r:id="rId6"/>
            </p:custDataLst>
          </p:nvPr>
        </p:nvCxnSpPr>
        <p:spPr>
          <a:xfrm>
            <a:off x="3048000" y="819150"/>
            <a:ext cx="0" cy="2785838"/>
          </a:xfrm>
          <a:prstGeom prst="line">
            <a:avLst/>
          </a:prstGeom>
          <a:ln>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custDataLst>
              <p:tags r:id="rId7"/>
            </p:custDataLst>
          </p:nvPr>
        </p:nvCxnSpPr>
        <p:spPr>
          <a:xfrm>
            <a:off x="3055222" y="4286250"/>
            <a:ext cx="0" cy="342900"/>
          </a:xfrm>
          <a:prstGeom prst="line">
            <a:avLst/>
          </a:prstGeom>
          <a:ln>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sp>
        <p:nvSpPr>
          <p:cNvPr id="26" name="Footer Placeholder 2"/>
          <p:cNvSpPr txBox="1">
            <a:spLocks/>
          </p:cNvSpPr>
          <p:nvPr>
            <p:custDataLst>
              <p:tags r:id="rId8"/>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27" name="Slide Number Placeholder 3"/>
          <p:cNvSpPr txBox="1">
            <a:spLocks/>
          </p:cNvSpPr>
          <p:nvPr>
            <p:custDataLst>
              <p:tags r:id="rId9"/>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30</a:t>
            </a:fld>
            <a:endParaRPr lang="en-US" sz="700" dirty="0">
              <a:solidFill>
                <a:schemeClr val="bg1"/>
              </a:solidFill>
            </a:endParaRPr>
          </a:p>
        </p:txBody>
      </p:sp>
      <p:sp>
        <p:nvSpPr>
          <p:cNvPr id="3" name="Footer Placeholder 2"/>
          <p:cNvSpPr>
            <a:spLocks noGrp="1"/>
          </p:cNvSpPr>
          <p:nvPr>
            <p:ph type="ftr" sz="quarter" idx="3"/>
            <p:custDataLst>
              <p:tags r:id="rId10"/>
            </p:custDataLst>
          </p:nvPr>
        </p:nvSpPr>
        <p:spPr/>
        <p:txBody>
          <a:bodyPr/>
          <a:lstStyle/>
          <a:p>
            <a:r>
              <a:rPr lang="en-US" dirty="0" smtClean="0"/>
              <a:t>© Mentor Graphics Corporation, all rights reserved.</a:t>
            </a:r>
            <a:endParaRPr lang="en-US" dirty="0"/>
          </a:p>
        </p:txBody>
      </p:sp>
      <p:graphicFrame>
        <p:nvGraphicFramePr>
          <p:cNvPr id="12" name="Chart 11"/>
          <p:cNvGraphicFramePr>
            <a:graphicFrameLocks noGrp="1"/>
          </p:cNvGraphicFramePr>
          <p:nvPr>
            <p:custDataLst>
              <p:tags r:id="rId11"/>
            </p:custDataLst>
            <p:extLst>
              <p:ext uri="{D42A27DB-BD31-4B8C-83A1-F6EECF244321}">
                <p14:modId xmlns:p14="http://schemas.microsoft.com/office/powerpoint/2010/main" val="2081102042"/>
              </p:ext>
            </p:extLst>
          </p:nvPr>
        </p:nvGraphicFramePr>
        <p:xfrm>
          <a:off x="235238" y="666751"/>
          <a:ext cx="8673523" cy="3619500"/>
        </p:xfrm>
        <a:graphic>
          <a:graphicData uri="http://schemas.openxmlformats.org/drawingml/2006/chart">
            <c:chart xmlns:c="http://schemas.openxmlformats.org/drawingml/2006/chart" xmlns:r="http://schemas.openxmlformats.org/officeDocument/2006/relationships" r:id="rId14"/>
          </a:graphicData>
        </a:graphic>
      </p:graphicFrame>
    </p:spTree>
    <p:custDataLst>
      <p:tags r:id="rId1"/>
    </p:custDataLst>
    <p:extLst>
      <p:ext uri="{BB962C8B-B14F-4D97-AF65-F5344CB8AC3E}">
        <p14:creationId xmlns:p14="http://schemas.microsoft.com/office/powerpoint/2010/main" val="74631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right)">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FPGA Completion to Original Schedule</a:t>
            </a:r>
            <a:endParaRPr lang="en-US" dirty="0"/>
          </a:p>
        </p:txBody>
      </p:sp>
      <p:sp>
        <p:nvSpPr>
          <p:cNvPr id="8" name="Right Arrow 7"/>
          <p:cNvSpPr/>
          <p:nvPr>
            <p:custDataLst>
              <p:tags r:id="rId3"/>
            </p:custDataLst>
          </p:nvPr>
        </p:nvSpPr>
        <p:spPr>
          <a:xfrm>
            <a:off x="3200400" y="4263113"/>
            <a:ext cx="5370200" cy="489664"/>
          </a:xfrm>
          <a:prstGeom prst="right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0" scaled="1"/>
            <a:tileRect/>
          </a:gradFill>
          <a:ln>
            <a:no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Behind Schedule</a:t>
            </a:r>
            <a:endParaRPr lang="en-US" sz="1600" b="1" dirty="0"/>
          </a:p>
        </p:txBody>
      </p:sp>
      <p:sp>
        <p:nvSpPr>
          <p:cNvPr id="9" name="Left Arrow 8"/>
          <p:cNvSpPr/>
          <p:nvPr>
            <p:custDataLst>
              <p:tags r:id="rId4"/>
            </p:custDataLst>
          </p:nvPr>
        </p:nvSpPr>
        <p:spPr>
          <a:xfrm>
            <a:off x="457200" y="4255952"/>
            <a:ext cx="2457920" cy="518467"/>
          </a:xfrm>
          <a:prstGeom prst="leftArrow">
            <a:avLst/>
          </a:prstGeom>
          <a:solidFill>
            <a:schemeClr val="accent3">
              <a:lumMod val="50000"/>
            </a:schemeClr>
          </a:solidFill>
          <a:ln>
            <a:no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Ahead of schedule</a:t>
            </a:r>
            <a:endParaRPr lang="en-US" sz="1600" b="1" dirty="0"/>
          </a:p>
        </p:txBody>
      </p:sp>
      <p:sp>
        <p:nvSpPr>
          <p:cNvPr id="11" name="Text Box 7"/>
          <p:cNvSpPr txBox="1">
            <a:spLocks noChangeArrowheads="1"/>
          </p:cNvSpPr>
          <p:nvPr>
            <p:custDataLst>
              <p:tags r:id="rId5"/>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1" hangingPunct="1"/>
            <a:r>
              <a:rPr lang="en-US" sz="800" i="1" dirty="0"/>
              <a:t>Source: Wilson Research Group and Mentor Graphics, </a:t>
            </a:r>
            <a:r>
              <a:rPr lang="en-US" sz="800" i="1" dirty="0" smtClean="0"/>
              <a:t>2014 </a:t>
            </a:r>
            <a:r>
              <a:rPr lang="en-US" sz="800" i="1" dirty="0"/>
              <a:t>Functional Verification Study </a:t>
            </a:r>
          </a:p>
        </p:txBody>
      </p:sp>
      <p:cxnSp>
        <p:nvCxnSpPr>
          <p:cNvPr id="5" name="Straight Connector 4"/>
          <p:cNvCxnSpPr/>
          <p:nvPr>
            <p:custDataLst>
              <p:tags r:id="rId6"/>
            </p:custDataLst>
          </p:nvPr>
        </p:nvCxnSpPr>
        <p:spPr>
          <a:xfrm>
            <a:off x="3048000" y="819150"/>
            <a:ext cx="0" cy="2785838"/>
          </a:xfrm>
          <a:prstGeom prst="line">
            <a:avLst/>
          </a:prstGeom>
          <a:ln>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custDataLst>
              <p:tags r:id="rId7"/>
            </p:custDataLst>
          </p:nvPr>
        </p:nvCxnSpPr>
        <p:spPr>
          <a:xfrm>
            <a:off x="3055222" y="4286250"/>
            <a:ext cx="0" cy="342900"/>
          </a:xfrm>
          <a:prstGeom prst="line">
            <a:avLst/>
          </a:prstGeom>
          <a:ln>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sp>
        <p:nvSpPr>
          <p:cNvPr id="26" name="Footer Placeholder 2"/>
          <p:cNvSpPr txBox="1">
            <a:spLocks/>
          </p:cNvSpPr>
          <p:nvPr>
            <p:custDataLst>
              <p:tags r:id="rId8"/>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27" name="Slide Number Placeholder 3"/>
          <p:cNvSpPr txBox="1">
            <a:spLocks/>
          </p:cNvSpPr>
          <p:nvPr>
            <p:custDataLst>
              <p:tags r:id="rId9"/>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31</a:t>
            </a:fld>
            <a:endParaRPr lang="en-US" sz="700" dirty="0">
              <a:solidFill>
                <a:schemeClr val="bg1"/>
              </a:solidFill>
            </a:endParaRPr>
          </a:p>
        </p:txBody>
      </p:sp>
      <p:sp>
        <p:nvSpPr>
          <p:cNvPr id="3" name="Footer Placeholder 2"/>
          <p:cNvSpPr>
            <a:spLocks noGrp="1"/>
          </p:cNvSpPr>
          <p:nvPr>
            <p:ph type="ftr" sz="quarter" idx="3"/>
            <p:custDataLst>
              <p:tags r:id="rId10"/>
            </p:custDataLst>
          </p:nvPr>
        </p:nvSpPr>
        <p:spPr/>
        <p:txBody>
          <a:bodyPr/>
          <a:lstStyle/>
          <a:p>
            <a:r>
              <a:rPr lang="en-US" dirty="0" smtClean="0"/>
              <a:t>© Mentor Graphics Corporation, all rights reserved.</a:t>
            </a:r>
            <a:endParaRPr lang="en-US" dirty="0"/>
          </a:p>
        </p:txBody>
      </p:sp>
      <p:graphicFrame>
        <p:nvGraphicFramePr>
          <p:cNvPr id="13" name="Chart 12"/>
          <p:cNvGraphicFramePr>
            <a:graphicFrameLocks noGrp="1"/>
          </p:cNvGraphicFramePr>
          <p:nvPr>
            <p:custDataLst>
              <p:tags r:id="rId11"/>
            </p:custDataLst>
            <p:extLst>
              <p:ext uri="{D42A27DB-BD31-4B8C-83A1-F6EECF244321}">
                <p14:modId xmlns:p14="http://schemas.microsoft.com/office/powerpoint/2010/main" val="1899607370"/>
              </p:ext>
            </p:extLst>
          </p:nvPr>
        </p:nvGraphicFramePr>
        <p:xfrm>
          <a:off x="95129" y="656799"/>
          <a:ext cx="8654143" cy="3619500"/>
        </p:xfrm>
        <a:graphic>
          <a:graphicData uri="http://schemas.openxmlformats.org/drawingml/2006/chart">
            <c:chart xmlns:c="http://schemas.openxmlformats.org/drawingml/2006/chart" xmlns:r="http://schemas.openxmlformats.org/officeDocument/2006/relationships" r:id="rId14"/>
          </a:graphicData>
        </a:graphic>
      </p:graphicFrame>
    </p:spTree>
    <p:custDataLst>
      <p:tags r:id="rId1"/>
    </p:custDataLst>
    <p:extLst>
      <p:ext uri="{BB962C8B-B14F-4D97-AF65-F5344CB8AC3E}">
        <p14:creationId xmlns:p14="http://schemas.microsoft.com/office/powerpoint/2010/main" val="158221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right)">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133350"/>
            <a:ext cx="8686800" cy="457200"/>
          </a:xfrm>
        </p:spPr>
        <p:txBody>
          <a:bodyPr>
            <a:normAutofit fontScale="90000"/>
          </a:bodyPr>
          <a:lstStyle/>
          <a:p>
            <a:r>
              <a:rPr lang="en-US" dirty="0" smtClean="0"/>
              <a:t>Number of Required ASIC/IC Spins Before Production</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32</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10" name="Chart 9"/>
          <p:cNvGraphicFramePr>
            <a:graphicFrameLocks noGrp="1"/>
          </p:cNvGraphicFramePr>
          <p:nvPr>
            <p:custDataLst>
              <p:tags r:id="rId7"/>
            </p:custDataLst>
            <p:extLst>
              <p:ext uri="{D42A27DB-BD31-4B8C-83A1-F6EECF244321}">
                <p14:modId xmlns:p14="http://schemas.microsoft.com/office/powerpoint/2010/main" val="1592918793"/>
              </p:ext>
            </p:extLst>
          </p:nvPr>
        </p:nvGraphicFramePr>
        <p:xfrm>
          <a:off x="235238" y="590551"/>
          <a:ext cx="8673523" cy="4087474"/>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255959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133350"/>
            <a:ext cx="8686800" cy="457200"/>
          </a:xfrm>
        </p:spPr>
        <p:txBody>
          <a:bodyPr>
            <a:normAutofit fontScale="90000"/>
          </a:bodyPr>
          <a:lstStyle/>
          <a:p>
            <a:r>
              <a:rPr lang="en-US" dirty="0" smtClean="0"/>
              <a:t>Number of FPGA Bug Escapes to Production</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33</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11" name="Chart 10"/>
          <p:cNvGraphicFramePr>
            <a:graphicFrameLocks noGrp="1"/>
          </p:cNvGraphicFramePr>
          <p:nvPr>
            <p:custDataLst>
              <p:tags r:id="rId7"/>
            </p:custDataLst>
            <p:extLst>
              <p:ext uri="{D42A27DB-BD31-4B8C-83A1-F6EECF244321}">
                <p14:modId xmlns:p14="http://schemas.microsoft.com/office/powerpoint/2010/main" val="111157690"/>
              </p:ext>
            </p:extLst>
          </p:nvPr>
        </p:nvGraphicFramePr>
        <p:xfrm>
          <a:off x="235238" y="742950"/>
          <a:ext cx="8673523" cy="3935075"/>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50864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133350"/>
            <a:ext cx="8686800" cy="457200"/>
          </a:xfrm>
        </p:spPr>
        <p:txBody>
          <a:bodyPr>
            <a:normAutofit fontScale="90000"/>
          </a:bodyPr>
          <a:lstStyle/>
          <a:p>
            <a:r>
              <a:rPr lang="en-US" dirty="0" smtClean="0"/>
              <a:t>Required ASIC/IC Spins for Safety Critical Designs</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34</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10" name="Chart 9"/>
          <p:cNvGraphicFramePr>
            <a:graphicFrameLocks noGrp="1"/>
          </p:cNvGraphicFramePr>
          <p:nvPr>
            <p:custDataLst>
              <p:tags r:id="rId7"/>
            </p:custDataLst>
            <p:extLst>
              <p:ext uri="{D42A27DB-BD31-4B8C-83A1-F6EECF244321}">
                <p14:modId xmlns:p14="http://schemas.microsoft.com/office/powerpoint/2010/main" val="1733346710"/>
              </p:ext>
            </p:extLst>
          </p:nvPr>
        </p:nvGraphicFramePr>
        <p:xfrm>
          <a:off x="245503" y="666749"/>
          <a:ext cx="8652993" cy="4118998"/>
        </p:xfrm>
        <a:graphic>
          <a:graphicData uri="http://schemas.openxmlformats.org/drawingml/2006/chart">
            <c:chart xmlns:c="http://schemas.openxmlformats.org/drawingml/2006/chart" xmlns:r="http://schemas.openxmlformats.org/officeDocument/2006/relationships" r:id="rId12"/>
          </a:graphicData>
        </a:graphic>
      </p:graphicFrame>
      <p:sp>
        <p:nvSpPr>
          <p:cNvPr id="12" name="TextBox 1"/>
          <p:cNvSpPr txBox="1"/>
          <p:nvPr>
            <p:custDataLst>
              <p:tags r:id="rId8"/>
            </p:custDataLst>
          </p:nvPr>
        </p:nvSpPr>
        <p:spPr>
          <a:xfrm>
            <a:off x="5029200" y="1047750"/>
            <a:ext cx="3736266" cy="689750"/>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800" b="1" dirty="0" smtClean="0">
                <a:solidFill>
                  <a:schemeClr val="bg1"/>
                </a:solidFill>
              </a:rPr>
              <a:t>34% </a:t>
            </a:r>
            <a:r>
              <a:rPr lang="en-US" sz="1800" b="1" dirty="0">
                <a:solidFill>
                  <a:schemeClr val="bg1"/>
                </a:solidFill>
              </a:rPr>
              <a:t>of </a:t>
            </a:r>
            <a:r>
              <a:rPr lang="en-US" sz="1800" b="1" dirty="0" smtClean="0">
                <a:solidFill>
                  <a:schemeClr val="bg1"/>
                </a:solidFill>
              </a:rPr>
              <a:t>Safety Critical ASIC/IC </a:t>
            </a:r>
          </a:p>
          <a:p>
            <a:r>
              <a:rPr lang="en-US" sz="1800" b="1" dirty="0" smtClean="0">
                <a:solidFill>
                  <a:schemeClr val="bg1"/>
                </a:solidFill>
              </a:rPr>
              <a:t>designs require 3 or more spins!</a:t>
            </a:r>
            <a:endParaRPr lang="en-US" sz="1800" b="1" dirty="0">
              <a:solidFill>
                <a:schemeClr val="bg1"/>
              </a:solidFill>
            </a:endParaRPr>
          </a:p>
        </p:txBody>
      </p:sp>
      <p:sp>
        <p:nvSpPr>
          <p:cNvPr id="13" name="Rectangle 12"/>
          <p:cNvSpPr/>
          <p:nvPr>
            <p:custDataLst>
              <p:tags r:id="rId9"/>
            </p:custDataLst>
          </p:nvPr>
        </p:nvSpPr>
        <p:spPr>
          <a:xfrm>
            <a:off x="5029200" y="4477970"/>
            <a:ext cx="3980597" cy="307777"/>
          </a:xfrm>
          <a:prstGeom prst="rect">
            <a:avLst/>
          </a:prstGeom>
        </p:spPr>
        <p:txBody>
          <a:bodyPr wrap="square">
            <a:spAutoFit/>
          </a:bodyPr>
          <a:lstStyle/>
          <a:p>
            <a:r>
              <a:rPr lang="pt-BR" sz="1400" b="1" dirty="0" smtClean="0"/>
              <a:t>DO-254</a:t>
            </a:r>
            <a:r>
              <a:rPr lang="pt-BR" sz="1400" b="1" dirty="0"/>
              <a:t>, ISO26262, IEC60601, IEC61508, etc</a:t>
            </a:r>
            <a:r>
              <a:rPr lang="pt-BR" sz="1400" b="1" dirty="0" smtClean="0"/>
              <a:t>.</a:t>
            </a:r>
            <a:endParaRPr lang="en-US" sz="1400" b="1" dirty="0"/>
          </a:p>
        </p:txBody>
      </p:sp>
    </p:spTree>
    <p:custDataLst>
      <p:tags r:id="rId1"/>
    </p:custDataLst>
    <p:extLst>
      <p:ext uri="{BB962C8B-B14F-4D97-AF65-F5344CB8AC3E}">
        <p14:creationId xmlns:p14="http://schemas.microsoft.com/office/powerpoint/2010/main" val="259997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133350"/>
            <a:ext cx="8915400" cy="457200"/>
          </a:xfrm>
        </p:spPr>
        <p:txBody>
          <a:bodyPr>
            <a:noAutofit/>
          </a:bodyPr>
          <a:lstStyle/>
          <a:p>
            <a:r>
              <a:rPr lang="en-US" sz="2200" dirty="0" smtClean="0">
                <a:effectLst>
                  <a:outerShdw blurRad="38100" dist="38100" dir="2700000" algn="tl">
                    <a:srgbClr val="000000">
                      <a:alpha val="43137"/>
                    </a:srgbClr>
                  </a:outerShdw>
                </a:effectLst>
              </a:rPr>
              <a:t>FPGA Safety Critical Designs with Production Bug Escapes</a:t>
            </a:r>
            <a:endParaRPr lang="en-US" sz="2200" dirty="0">
              <a:effectLst>
                <a:outerShdw blurRad="38100" dist="38100" dir="2700000" algn="tl">
                  <a:srgbClr val="000000">
                    <a:alpha val="43137"/>
                  </a:srgbClr>
                </a:outerShdw>
              </a:effectLst>
            </a:endParaRPr>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35</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11" name="Chart 10"/>
          <p:cNvGraphicFramePr>
            <a:graphicFrameLocks noGrp="1"/>
          </p:cNvGraphicFramePr>
          <p:nvPr>
            <p:custDataLst>
              <p:tags r:id="rId7"/>
            </p:custDataLst>
            <p:extLst>
              <p:ext uri="{D42A27DB-BD31-4B8C-83A1-F6EECF244321}">
                <p14:modId xmlns:p14="http://schemas.microsoft.com/office/powerpoint/2010/main" val="1901993398"/>
              </p:ext>
            </p:extLst>
          </p:nvPr>
        </p:nvGraphicFramePr>
        <p:xfrm>
          <a:off x="228600" y="438150"/>
          <a:ext cx="8670192" cy="4876801"/>
        </p:xfrm>
        <a:graphic>
          <a:graphicData uri="http://schemas.openxmlformats.org/drawingml/2006/chart">
            <c:chart xmlns:c="http://schemas.openxmlformats.org/drawingml/2006/chart" xmlns:r="http://schemas.openxmlformats.org/officeDocument/2006/relationships" r:id="rId11"/>
          </a:graphicData>
        </a:graphic>
      </p:graphicFrame>
      <p:sp>
        <p:nvSpPr>
          <p:cNvPr id="10" name="Rectangle 9"/>
          <p:cNvSpPr/>
          <p:nvPr>
            <p:custDataLst>
              <p:tags r:id="rId8"/>
            </p:custDataLst>
          </p:nvPr>
        </p:nvSpPr>
        <p:spPr>
          <a:xfrm>
            <a:off x="607193" y="4183753"/>
            <a:ext cx="4572000" cy="338554"/>
          </a:xfrm>
          <a:prstGeom prst="rect">
            <a:avLst/>
          </a:prstGeom>
        </p:spPr>
        <p:txBody>
          <a:bodyPr>
            <a:spAutoFit/>
          </a:bodyPr>
          <a:lstStyle/>
          <a:p>
            <a:r>
              <a:rPr lang="pt-BR" sz="1600" b="1" dirty="0" smtClean="0"/>
              <a:t>DO-254</a:t>
            </a:r>
            <a:r>
              <a:rPr lang="pt-BR" sz="1600" b="1" dirty="0"/>
              <a:t>, ISO26262, IEC60601, IEC61508, etc</a:t>
            </a:r>
            <a:r>
              <a:rPr lang="pt-BR" sz="1600" b="1" dirty="0" smtClean="0"/>
              <a:t>.</a:t>
            </a:r>
            <a:endParaRPr lang="en-US" sz="1600" b="1" dirty="0"/>
          </a:p>
        </p:txBody>
      </p:sp>
    </p:spTree>
    <p:custDataLst>
      <p:tags r:id="rId1"/>
    </p:custDataLst>
    <p:extLst>
      <p:ext uri="{BB962C8B-B14F-4D97-AF65-F5344CB8AC3E}">
        <p14:creationId xmlns:p14="http://schemas.microsoft.com/office/powerpoint/2010/main" val="407437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Flaws Contributing to </a:t>
            </a:r>
            <a:r>
              <a:rPr lang="en-US" dirty="0" smtClean="0"/>
              <a:t>ASIC/IC Respins</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36</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sp>
        <p:nvSpPr>
          <p:cNvPr id="10" name="Rectangle 5"/>
          <p:cNvSpPr>
            <a:spLocks noChangeArrowheads="1"/>
          </p:cNvSpPr>
          <p:nvPr>
            <p:custDataLst>
              <p:tags r:id="rId7"/>
            </p:custDataLst>
          </p:nvPr>
        </p:nvSpPr>
        <p:spPr bwMode="auto">
          <a:xfrm>
            <a:off x="7355093" y="4447193"/>
            <a:ext cx="1651415" cy="230832"/>
          </a:xfrm>
          <a:prstGeom prst="rect">
            <a:avLst/>
          </a:prstGeom>
          <a:noFill/>
          <a:ln w="9525">
            <a:noFill/>
            <a:miter lim="800000"/>
            <a:headEnd/>
            <a:tailEnd/>
          </a:ln>
        </p:spPr>
        <p:txBody>
          <a:bodyPr wrap="square">
            <a:spAutoFit/>
          </a:bodyPr>
          <a:lstStyle/>
          <a:p>
            <a:pPr algn="r"/>
            <a:r>
              <a:rPr lang="en-US" sz="900" dirty="0" smtClean="0"/>
              <a:t>* Multiple answers possible</a:t>
            </a:r>
            <a:endParaRPr lang="en-US" sz="900" dirty="0"/>
          </a:p>
        </p:txBody>
      </p:sp>
      <p:graphicFrame>
        <p:nvGraphicFramePr>
          <p:cNvPr id="11" name="Chart 10"/>
          <p:cNvGraphicFramePr>
            <a:graphicFrameLocks noGrp="1"/>
          </p:cNvGraphicFramePr>
          <p:nvPr>
            <p:custDataLst>
              <p:tags r:id="rId8"/>
            </p:custDataLst>
            <p:extLst>
              <p:ext uri="{D42A27DB-BD31-4B8C-83A1-F6EECF244321}">
                <p14:modId xmlns:p14="http://schemas.microsoft.com/office/powerpoint/2010/main" val="2606195667"/>
              </p:ext>
            </p:extLst>
          </p:nvPr>
        </p:nvGraphicFramePr>
        <p:xfrm>
          <a:off x="235238" y="590550"/>
          <a:ext cx="8673523" cy="4087475"/>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321909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Root Cause of ASIC/IC Functional Flaws</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37</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sp>
        <p:nvSpPr>
          <p:cNvPr id="10" name="Rectangle 5"/>
          <p:cNvSpPr>
            <a:spLocks noChangeArrowheads="1"/>
          </p:cNvSpPr>
          <p:nvPr>
            <p:custDataLst>
              <p:tags r:id="rId7"/>
            </p:custDataLst>
          </p:nvPr>
        </p:nvSpPr>
        <p:spPr bwMode="auto">
          <a:xfrm>
            <a:off x="7355093" y="4447193"/>
            <a:ext cx="1651415" cy="230832"/>
          </a:xfrm>
          <a:prstGeom prst="rect">
            <a:avLst/>
          </a:prstGeom>
          <a:noFill/>
          <a:ln w="9525">
            <a:noFill/>
            <a:miter lim="800000"/>
            <a:headEnd/>
            <a:tailEnd/>
          </a:ln>
        </p:spPr>
        <p:txBody>
          <a:bodyPr wrap="square">
            <a:spAutoFit/>
          </a:bodyPr>
          <a:lstStyle/>
          <a:p>
            <a:pPr algn="r"/>
            <a:r>
              <a:rPr lang="en-US" sz="900" dirty="0" smtClean="0"/>
              <a:t>* Multiple answers possible</a:t>
            </a:r>
            <a:endParaRPr lang="en-US" sz="900" dirty="0"/>
          </a:p>
        </p:txBody>
      </p:sp>
      <p:graphicFrame>
        <p:nvGraphicFramePr>
          <p:cNvPr id="12" name="Chart 11"/>
          <p:cNvGraphicFramePr>
            <a:graphicFrameLocks noGrp="1"/>
          </p:cNvGraphicFramePr>
          <p:nvPr>
            <p:custDataLst>
              <p:tags r:id="rId8"/>
            </p:custDataLst>
            <p:extLst>
              <p:ext uri="{D42A27DB-BD31-4B8C-83A1-F6EECF244321}">
                <p14:modId xmlns:p14="http://schemas.microsoft.com/office/powerpoint/2010/main" val="3452074588"/>
              </p:ext>
            </p:extLst>
          </p:nvPr>
        </p:nvGraphicFramePr>
        <p:xfrm>
          <a:off x="301140" y="674406"/>
          <a:ext cx="8673523" cy="3972059"/>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18127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a:t>Flaws Contributing to </a:t>
            </a:r>
            <a:r>
              <a:rPr lang="en-US" dirty="0" smtClean="0"/>
              <a:t>FPGA Rework</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38</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sp>
        <p:nvSpPr>
          <p:cNvPr id="10" name="Rectangle 5"/>
          <p:cNvSpPr>
            <a:spLocks noChangeArrowheads="1"/>
          </p:cNvSpPr>
          <p:nvPr>
            <p:custDataLst>
              <p:tags r:id="rId7"/>
            </p:custDataLst>
          </p:nvPr>
        </p:nvSpPr>
        <p:spPr bwMode="auto">
          <a:xfrm>
            <a:off x="7355093" y="4447193"/>
            <a:ext cx="1651415" cy="230832"/>
          </a:xfrm>
          <a:prstGeom prst="rect">
            <a:avLst/>
          </a:prstGeom>
          <a:noFill/>
          <a:ln w="9525">
            <a:noFill/>
            <a:miter lim="800000"/>
            <a:headEnd/>
            <a:tailEnd/>
          </a:ln>
        </p:spPr>
        <p:txBody>
          <a:bodyPr wrap="square">
            <a:spAutoFit/>
          </a:bodyPr>
          <a:lstStyle/>
          <a:p>
            <a:pPr algn="r"/>
            <a:r>
              <a:rPr lang="en-US" sz="900" dirty="0" smtClean="0"/>
              <a:t>* Multiple answers possible</a:t>
            </a:r>
            <a:endParaRPr lang="en-US" sz="900" dirty="0"/>
          </a:p>
        </p:txBody>
      </p:sp>
      <p:graphicFrame>
        <p:nvGraphicFramePr>
          <p:cNvPr id="12" name="Chart 11"/>
          <p:cNvGraphicFramePr>
            <a:graphicFrameLocks noGrp="1"/>
          </p:cNvGraphicFramePr>
          <p:nvPr>
            <p:custDataLst>
              <p:tags r:id="rId8"/>
            </p:custDataLst>
            <p:extLst>
              <p:ext uri="{D42A27DB-BD31-4B8C-83A1-F6EECF244321}">
                <p14:modId xmlns:p14="http://schemas.microsoft.com/office/powerpoint/2010/main" val="4165421028"/>
              </p:ext>
            </p:extLst>
          </p:nvPr>
        </p:nvGraphicFramePr>
        <p:xfrm>
          <a:off x="237522" y="666750"/>
          <a:ext cx="8668956" cy="4011276"/>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1660890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Root Cause of FPGA Functional Flaws</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39</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sp>
        <p:nvSpPr>
          <p:cNvPr id="10" name="Rectangle 5"/>
          <p:cNvSpPr>
            <a:spLocks noChangeArrowheads="1"/>
          </p:cNvSpPr>
          <p:nvPr>
            <p:custDataLst>
              <p:tags r:id="rId7"/>
            </p:custDataLst>
          </p:nvPr>
        </p:nvSpPr>
        <p:spPr bwMode="auto">
          <a:xfrm>
            <a:off x="7355093" y="4447193"/>
            <a:ext cx="1651415" cy="230832"/>
          </a:xfrm>
          <a:prstGeom prst="rect">
            <a:avLst/>
          </a:prstGeom>
          <a:noFill/>
          <a:ln w="9525">
            <a:noFill/>
            <a:miter lim="800000"/>
            <a:headEnd/>
            <a:tailEnd/>
          </a:ln>
        </p:spPr>
        <p:txBody>
          <a:bodyPr wrap="square">
            <a:spAutoFit/>
          </a:bodyPr>
          <a:lstStyle/>
          <a:p>
            <a:pPr algn="r"/>
            <a:r>
              <a:rPr lang="en-US" sz="900" dirty="0" smtClean="0"/>
              <a:t>* Multiple answers possible</a:t>
            </a:r>
            <a:endParaRPr lang="en-US" sz="900" dirty="0"/>
          </a:p>
        </p:txBody>
      </p:sp>
      <p:graphicFrame>
        <p:nvGraphicFramePr>
          <p:cNvPr id="11" name="Chart 10"/>
          <p:cNvGraphicFramePr>
            <a:graphicFrameLocks noGrp="1"/>
          </p:cNvGraphicFramePr>
          <p:nvPr>
            <p:custDataLst>
              <p:tags r:id="rId8"/>
            </p:custDataLst>
            <p:extLst>
              <p:ext uri="{D42A27DB-BD31-4B8C-83A1-F6EECF244321}">
                <p14:modId xmlns:p14="http://schemas.microsoft.com/office/powerpoint/2010/main" val="443151347"/>
              </p:ext>
            </p:extLst>
          </p:nvPr>
        </p:nvGraphicFramePr>
        <p:xfrm>
          <a:off x="171879" y="615855"/>
          <a:ext cx="8654143" cy="4087475"/>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240717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4191000" y="1316991"/>
            <a:ext cx="4232540" cy="1731494"/>
          </a:xfrm>
          <a:prstGeom prst="rect">
            <a:avLst/>
          </a:prstGeom>
          <a:ln>
            <a:solidFill>
              <a:schemeClr val="bg1">
                <a:lumMod val="75000"/>
              </a:schemeClr>
            </a:solidFill>
          </a:ln>
          <a:effectLst>
            <a:outerShdw blurRad="292100" dist="139700" dir="2700000" algn="tl" rotWithShape="0">
              <a:srgbClr val="333333">
                <a:alpha val="65000"/>
              </a:srgbClr>
            </a:outerShdw>
          </a:effectLst>
        </p:spPr>
      </p:pic>
      <p:pic>
        <p:nvPicPr>
          <p:cNvPr id="2" name="Picture 1"/>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576301" y="895350"/>
            <a:ext cx="4114800" cy="1692006"/>
          </a:xfrm>
          <a:prstGeom prst="rect">
            <a:avLst/>
          </a:prstGeom>
          <a:ln>
            <a:solidFill>
              <a:schemeClr val="bg1">
                <a:lumMod val="75000"/>
              </a:schemeClr>
            </a:solidFill>
          </a:ln>
          <a:effectLst>
            <a:outerShdw blurRad="292100" dist="139700" dir="2700000" algn="tl" rotWithShape="0">
              <a:srgbClr val="333333">
                <a:alpha val="65000"/>
              </a:srgbClr>
            </a:outerShdw>
          </a:effectLst>
        </p:spPr>
      </p:pic>
      <p:sp>
        <p:nvSpPr>
          <p:cNvPr id="4" name="Title 3"/>
          <p:cNvSpPr>
            <a:spLocks noGrp="1"/>
          </p:cNvSpPr>
          <p:nvPr>
            <p:ph type="title"/>
            <p:custDataLst>
              <p:tags r:id="rId4"/>
            </p:custDataLst>
          </p:nvPr>
        </p:nvSpPr>
        <p:spPr/>
        <p:txBody>
          <a:bodyPr>
            <a:normAutofit fontScale="90000"/>
          </a:bodyPr>
          <a:lstStyle/>
          <a:p>
            <a:r>
              <a:rPr lang="en-US" dirty="0" smtClean="0"/>
              <a:t>Popular Verification Academy Courses</a:t>
            </a:r>
            <a:endParaRPr lang="en-US" dirty="0"/>
          </a:p>
        </p:txBody>
      </p:sp>
      <p:pic>
        <p:nvPicPr>
          <p:cNvPr id="5" name="Picture 4"/>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914400" y="2063495"/>
            <a:ext cx="4121481" cy="1525915"/>
          </a:xfrm>
          <a:prstGeom prst="rect">
            <a:avLst/>
          </a:prstGeom>
          <a:ln>
            <a:solidFill>
              <a:schemeClr val="bg1">
                <a:lumMod val="75000"/>
              </a:schemeClr>
            </a:solidFill>
          </a:ln>
          <a:effectLst>
            <a:outerShdw blurRad="292100" dist="139700" dir="2700000" algn="tl" rotWithShape="0">
              <a:srgbClr val="333333">
                <a:alpha val="65000"/>
              </a:srgbClr>
            </a:outerShdw>
          </a:effectLst>
        </p:spPr>
      </p:pic>
      <p:pic>
        <p:nvPicPr>
          <p:cNvPr id="9" name="Picture 8"/>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200400" y="2826453"/>
            <a:ext cx="4114800" cy="1764400"/>
          </a:xfrm>
          <a:prstGeom prst="rect">
            <a:avLst/>
          </a:prstGeom>
          <a:ln>
            <a:solidFill>
              <a:schemeClr val="bg1">
                <a:lumMod val="75000"/>
              </a:schemeClr>
            </a:solidFill>
          </a:ln>
          <a:effectLst>
            <a:outerShdw blurRad="292100" dist="139700" dir="2700000" algn="tl" rotWithShape="0">
              <a:srgbClr val="333333">
                <a:alpha val="65000"/>
              </a:srgbClr>
            </a:outerShdw>
          </a:effectLst>
        </p:spPr>
      </p:pic>
      <p:sp>
        <p:nvSpPr>
          <p:cNvPr id="13" name="Footer Placeholder 5"/>
          <p:cNvSpPr>
            <a:spLocks noGrp="1"/>
          </p:cNvSpPr>
          <p:nvPr>
            <p:ph type="ftr" sz="quarter" idx="3"/>
            <p:custDataLst>
              <p:tags r:id="rId7"/>
            </p:custDataLst>
          </p:nvPr>
        </p:nvSpPr>
        <p:spPr>
          <a:xfrm>
            <a:off x="6327426" y="4857750"/>
            <a:ext cx="2740375" cy="171450"/>
          </a:xfrm>
        </p:spPr>
        <p:txBody>
          <a:bodyPr/>
          <a:lstStyle/>
          <a:p>
            <a:r>
              <a:rPr lang="en-US" sz="800" dirty="0" smtClean="0"/>
              <a:t>© Mentor Graphics Corporation, all rights reserved.</a:t>
            </a:r>
            <a:endParaRPr lang="en-US" sz="800" dirty="0"/>
          </a:p>
        </p:txBody>
      </p:sp>
      <p:sp>
        <p:nvSpPr>
          <p:cNvPr id="14" name="Footer Placeholder 2"/>
          <p:cNvSpPr txBox="1">
            <a:spLocks/>
          </p:cNvSpPr>
          <p:nvPr>
            <p:custDataLst>
              <p:tags r:id="rId8"/>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16" name="Slide Number Placeholder 3"/>
          <p:cNvSpPr txBox="1">
            <a:spLocks/>
          </p:cNvSpPr>
          <p:nvPr>
            <p:custDataLst>
              <p:tags r:id="rId9"/>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4</a:t>
            </a:fld>
            <a:endParaRPr lang="en-US" sz="700" dirty="0">
              <a:solidFill>
                <a:schemeClr val="bg1"/>
              </a:solidFill>
            </a:endParaRPr>
          </a:p>
        </p:txBody>
      </p:sp>
    </p:spTree>
    <p:custDataLst>
      <p:tags r:id="rId1"/>
    </p:custDataLst>
    <p:extLst>
      <p:ext uri="{BB962C8B-B14F-4D97-AF65-F5344CB8AC3E}">
        <p14:creationId xmlns:p14="http://schemas.microsoft.com/office/powerpoint/2010/main" val="388055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custDataLst>
              <p:tags r:id="rId2"/>
            </p:custDataLst>
          </p:nvPr>
        </p:nvSpPr>
        <p:spPr/>
        <p:txBody>
          <a:bodyPr/>
          <a:lstStyle/>
          <a:p>
            <a:r>
              <a:rPr lang="en-US" dirty="0" smtClean="0">
                <a:solidFill>
                  <a:schemeClr val="bg1"/>
                </a:solidFill>
              </a:rPr>
              <a:t>Language Adoption Trends</a:t>
            </a:r>
            <a:endParaRPr lang="en-US" dirty="0">
              <a:solidFill>
                <a:schemeClr val="bg1"/>
              </a:solidFill>
            </a:endParaRPr>
          </a:p>
        </p:txBody>
      </p:sp>
    </p:spTree>
    <p:custDataLst>
      <p:tags r:id="rId1"/>
    </p:custDataLst>
    <p:extLst>
      <p:ext uri="{BB962C8B-B14F-4D97-AF65-F5344CB8AC3E}">
        <p14:creationId xmlns:p14="http://schemas.microsoft.com/office/powerpoint/2010/main" val="236408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ASIC/IC Design Language Adoption Trends</a:t>
            </a:r>
            <a:endParaRPr lang="en-US" dirty="0"/>
          </a:p>
        </p:txBody>
      </p:sp>
      <p:sp>
        <p:nvSpPr>
          <p:cNvPr id="3" name="Footer Placeholder 2"/>
          <p:cNvSpPr>
            <a:spLocks noGrp="1"/>
          </p:cNvSpPr>
          <p:nvPr>
            <p:ph type="ftr" sz="quarter" idx="3"/>
            <p:custDataLst>
              <p:tags r:id="rId3"/>
            </p:custDataLst>
          </p:nvPr>
        </p:nvSpPr>
        <p:spPr/>
        <p:txBody>
          <a:bodyPr/>
          <a:lstStyle/>
          <a:p>
            <a:r>
              <a:rPr lang="en-US" dirty="0" smtClean="0"/>
              <a:t>© Mentor Graphics Corporation, all rights reserved.</a:t>
            </a:r>
            <a:endParaRPr lang="en-US" dirty="0"/>
          </a:p>
        </p:txBody>
      </p:sp>
      <p:sp>
        <p:nvSpPr>
          <p:cNvPr id="5"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6"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41</a:t>
            </a:fld>
            <a:endParaRPr lang="en-US" sz="700" dirty="0">
              <a:solidFill>
                <a:schemeClr val="bg1"/>
              </a:solidFill>
            </a:endParaRPr>
          </a:p>
        </p:txBody>
      </p:sp>
      <p:sp>
        <p:nvSpPr>
          <p:cNvPr id="7" name="Text Box 7"/>
          <p:cNvSpPr txBox="1">
            <a:spLocks noChangeArrowheads="1"/>
          </p:cNvSpPr>
          <p:nvPr>
            <p:custDataLst>
              <p:tags r:id="rId6"/>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8" name="Rectangle 5"/>
          <p:cNvSpPr>
            <a:spLocks noChangeArrowheads="1"/>
          </p:cNvSpPr>
          <p:nvPr>
            <p:custDataLst>
              <p:tags r:id="rId7"/>
            </p:custDataLst>
          </p:nvPr>
        </p:nvSpPr>
        <p:spPr bwMode="auto">
          <a:xfrm>
            <a:off x="7355093" y="4447193"/>
            <a:ext cx="1651415" cy="230832"/>
          </a:xfrm>
          <a:prstGeom prst="rect">
            <a:avLst/>
          </a:prstGeom>
          <a:noFill/>
          <a:ln w="9525">
            <a:noFill/>
            <a:miter lim="800000"/>
            <a:headEnd/>
            <a:tailEnd/>
          </a:ln>
        </p:spPr>
        <p:txBody>
          <a:bodyPr wrap="square">
            <a:spAutoFit/>
          </a:bodyPr>
          <a:lstStyle/>
          <a:p>
            <a:pPr algn="r"/>
            <a:r>
              <a:rPr lang="en-US" sz="900" dirty="0" smtClean="0"/>
              <a:t>* Multiple answers possible</a:t>
            </a:r>
            <a:endParaRPr lang="en-US" sz="900" dirty="0"/>
          </a:p>
        </p:txBody>
      </p:sp>
      <p:graphicFrame>
        <p:nvGraphicFramePr>
          <p:cNvPr id="9" name="Chart 8"/>
          <p:cNvGraphicFramePr>
            <a:graphicFrameLocks noGrp="1"/>
          </p:cNvGraphicFramePr>
          <p:nvPr>
            <p:custDataLst>
              <p:tags r:id="rId8"/>
            </p:custDataLst>
            <p:extLst>
              <p:ext uri="{D42A27DB-BD31-4B8C-83A1-F6EECF244321}">
                <p14:modId xmlns:p14="http://schemas.microsoft.com/office/powerpoint/2010/main" val="3347288025"/>
              </p:ext>
            </p:extLst>
          </p:nvPr>
        </p:nvGraphicFramePr>
        <p:xfrm>
          <a:off x="237522" y="666750"/>
          <a:ext cx="8668956" cy="4011276"/>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308373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ASIC/IC Design Language Adoption Trends</a:t>
            </a:r>
            <a:endParaRPr lang="en-US" dirty="0"/>
          </a:p>
        </p:txBody>
      </p:sp>
      <p:sp>
        <p:nvSpPr>
          <p:cNvPr id="3" name="Footer Placeholder 2"/>
          <p:cNvSpPr>
            <a:spLocks noGrp="1"/>
          </p:cNvSpPr>
          <p:nvPr>
            <p:ph type="ftr" sz="quarter" idx="3"/>
            <p:custDataLst>
              <p:tags r:id="rId3"/>
            </p:custDataLst>
          </p:nvPr>
        </p:nvSpPr>
        <p:spPr/>
        <p:txBody>
          <a:bodyPr/>
          <a:lstStyle/>
          <a:p>
            <a:r>
              <a:rPr lang="en-US" dirty="0" smtClean="0"/>
              <a:t>© Mentor Graphics Corporation, all rights reserved.</a:t>
            </a:r>
            <a:endParaRPr lang="en-US" dirty="0"/>
          </a:p>
        </p:txBody>
      </p:sp>
      <p:sp>
        <p:nvSpPr>
          <p:cNvPr id="5"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6"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42</a:t>
            </a:fld>
            <a:endParaRPr lang="en-US" sz="700" dirty="0">
              <a:solidFill>
                <a:schemeClr val="bg1"/>
              </a:solidFill>
            </a:endParaRPr>
          </a:p>
        </p:txBody>
      </p:sp>
      <p:sp>
        <p:nvSpPr>
          <p:cNvPr id="7" name="Text Box 7"/>
          <p:cNvSpPr txBox="1">
            <a:spLocks noChangeArrowheads="1"/>
          </p:cNvSpPr>
          <p:nvPr>
            <p:custDataLst>
              <p:tags r:id="rId6"/>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8" name="Rectangle 5"/>
          <p:cNvSpPr>
            <a:spLocks noChangeArrowheads="1"/>
          </p:cNvSpPr>
          <p:nvPr>
            <p:custDataLst>
              <p:tags r:id="rId7"/>
            </p:custDataLst>
          </p:nvPr>
        </p:nvSpPr>
        <p:spPr bwMode="auto">
          <a:xfrm>
            <a:off x="7355093" y="4447193"/>
            <a:ext cx="1651415" cy="230832"/>
          </a:xfrm>
          <a:prstGeom prst="rect">
            <a:avLst/>
          </a:prstGeom>
          <a:noFill/>
          <a:ln w="9525">
            <a:noFill/>
            <a:miter lim="800000"/>
            <a:headEnd/>
            <a:tailEnd/>
          </a:ln>
        </p:spPr>
        <p:txBody>
          <a:bodyPr wrap="square">
            <a:spAutoFit/>
          </a:bodyPr>
          <a:lstStyle/>
          <a:p>
            <a:pPr algn="r"/>
            <a:r>
              <a:rPr lang="en-US" sz="900" dirty="0" smtClean="0"/>
              <a:t>* Multiple answers possible</a:t>
            </a:r>
            <a:endParaRPr lang="en-US" sz="900" dirty="0"/>
          </a:p>
        </p:txBody>
      </p:sp>
      <p:graphicFrame>
        <p:nvGraphicFramePr>
          <p:cNvPr id="9" name="Chart 8"/>
          <p:cNvGraphicFramePr>
            <a:graphicFrameLocks noGrp="1"/>
          </p:cNvGraphicFramePr>
          <p:nvPr>
            <p:custDataLst>
              <p:tags r:id="rId8"/>
            </p:custDataLst>
            <p:extLst>
              <p:ext uri="{D42A27DB-BD31-4B8C-83A1-F6EECF244321}">
                <p14:modId xmlns:p14="http://schemas.microsoft.com/office/powerpoint/2010/main" val="934158799"/>
              </p:ext>
            </p:extLst>
          </p:nvPr>
        </p:nvGraphicFramePr>
        <p:xfrm>
          <a:off x="237522" y="666750"/>
          <a:ext cx="8668956" cy="4011276"/>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260826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FPGA Design Language Adoption Trends</a:t>
            </a:r>
            <a:endParaRPr lang="en-US" dirty="0"/>
          </a:p>
        </p:txBody>
      </p:sp>
      <p:sp>
        <p:nvSpPr>
          <p:cNvPr id="3" name="Footer Placeholder 2"/>
          <p:cNvSpPr>
            <a:spLocks noGrp="1"/>
          </p:cNvSpPr>
          <p:nvPr>
            <p:ph type="ftr" sz="quarter" idx="3"/>
            <p:custDataLst>
              <p:tags r:id="rId3"/>
            </p:custDataLst>
          </p:nvPr>
        </p:nvSpPr>
        <p:spPr/>
        <p:txBody>
          <a:bodyPr/>
          <a:lstStyle/>
          <a:p>
            <a:r>
              <a:rPr lang="en-US" dirty="0" smtClean="0"/>
              <a:t>© Mentor Graphics Corporation, all rights reserved.</a:t>
            </a:r>
            <a:endParaRPr lang="en-US" dirty="0"/>
          </a:p>
        </p:txBody>
      </p:sp>
      <p:sp>
        <p:nvSpPr>
          <p:cNvPr id="5"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6"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43</a:t>
            </a:fld>
            <a:endParaRPr lang="en-US" sz="700" dirty="0">
              <a:solidFill>
                <a:schemeClr val="bg1"/>
              </a:solidFill>
            </a:endParaRPr>
          </a:p>
        </p:txBody>
      </p:sp>
      <p:sp>
        <p:nvSpPr>
          <p:cNvPr id="7" name="Text Box 7"/>
          <p:cNvSpPr txBox="1">
            <a:spLocks noChangeArrowheads="1"/>
          </p:cNvSpPr>
          <p:nvPr>
            <p:custDataLst>
              <p:tags r:id="rId6"/>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8" name="Rectangle 5"/>
          <p:cNvSpPr>
            <a:spLocks noChangeArrowheads="1"/>
          </p:cNvSpPr>
          <p:nvPr>
            <p:custDataLst>
              <p:tags r:id="rId7"/>
            </p:custDataLst>
          </p:nvPr>
        </p:nvSpPr>
        <p:spPr bwMode="auto">
          <a:xfrm>
            <a:off x="7355093" y="4447193"/>
            <a:ext cx="1651415" cy="230832"/>
          </a:xfrm>
          <a:prstGeom prst="rect">
            <a:avLst/>
          </a:prstGeom>
          <a:noFill/>
          <a:ln w="9525">
            <a:noFill/>
            <a:miter lim="800000"/>
            <a:headEnd/>
            <a:tailEnd/>
          </a:ln>
        </p:spPr>
        <p:txBody>
          <a:bodyPr wrap="square">
            <a:spAutoFit/>
          </a:bodyPr>
          <a:lstStyle/>
          <a:p>
            <a:pPr algn="r"/>
            <a:r>
              <a:rPr lang="en-US" sz="900" dirty="0" smtClean="0"/>
              <a:t>* Multiple answers possible</a:t>
            </a:r>
            <a:endParaRPr lang="en-US" sz="900" dirty="0"/>
          </a:p>
        </p:txBody>
      </p:sp>
      <p:graphicFrame>
        <p:nvGraphicFramePr>
          <p:cNvPr id="10" name="Chart 9"/>
          <p:cNvGraphicFramePr>
            <a:graphicFrameLocks noGrp="1"/>
          </p:cNvGraphicFramePr>
          <p:nvPr>
            <p:custDataLst>
              <p:tags r:id="rId8"/>
            </p:custDataLst>
            <p:extLst>
              <p:ext uri="{D42A27DB-BD31-4B8C-83A1-F6EECF244321}">
                <p14:modId xmlns:p14="http://schemas.microsoft.com/office/powerpoint/2010/main" val="2819610786"/>
              </p:ext>
            </p:extLst>
          </p:nvPr>
        </p:nvGraphicFramePr>
        <p:xfrm>
          <a:off x="237522" y="590549"/>
          <a:ext cx="8668956" cy="4087475"/>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86098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FPGA Design Language Adoption Trends</a:t>
            </a:r>
            <a:endParaRPr lang="en-US" dirty="0"/>
          </a:p>
        </p:txBody>
      </p:sp>
      <p:sp>
        <p:nvSpPr>
          <p:cNvPr id="3" name="Footer Placeholder 2"/>
          <p:cNvSpPr>
            <a:spLocks noGrp="1"/>
          </p:cNvSpPr>
          <p:nvPr>
            <p:ph type="ftr" sz="quarter" idx="3"/>
            <p:custDataLst>
              <p:tags r:id="rId3"/>
            </p:custDataLst>
          </p:nvPr>
        </p:nvSpPr>
        <p:spPr/>
        <p:txBody>
          <a:bodyPr/>
          <a:lstStyle/>
          <a:p>
            <a:r>
              <a:rPr lang="en-US" dirty="0" smtClean="0"/>
              <a:t>© Mentor Graphics Corporation, all rights reserved.</a:t>
            </a:r>
            <a:endParaRPr lang="en-US" dirty="0"/>
          </a:p>
        </p:txBody>
      </p:sp>
      <p:sp>
        <p:nvSpPr>
          <p:cNvPr id="5"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6"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44</a:t>
            </a:fld>
            <a:endParaRPr lang="en-US" sz="700" dirty="0">
              <a:solidFill>
                <a:schemeClr val="bg1"/>
              </a:solidFill>
            </a:endParaRPr>
          </a:p>
        </p:txBody>
      </p:sp>
      <p:sp>
        <p:nvSpPr>
          <p:cNvPr id="7" name="Text Box 7"/>
          <p:cNvSpPr txBox="1">
            <a:spLocks noChangeArrowheads="1"/>
          </p:cNvSpPr>
          <p:nvPr>
            <p:custDataLst>
              <p:tags r:id="rId6"/>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8" name="Rectangle 5"/>
          <p:cNvSpPr>
            <a:spLocks noChangeArrowheads="1"/>
          </p:cNvSpPr>
          <p:nvPr>
            <p:custDataLst>
              <p:tags r:id="rId7"/>
            </p:custDataLst>
          </p:nvPr>
        </p:nvSpPr>
        <p:spPr bwMode="auto">
          <a:xfrm>
            <a:off x="7355093" y="4447193"/>
            <a:ext cx="1651415" cy="230832"/>
          </a:xfrm>
          <a:prstGeom prst="rect">
            <a:avLst/>
          </a:prstGeom>
          <a:noFill/>
          <a:ln w="9525">
            <a:noFill/>
            <a:miter lim="800000"/>
            <a:headEnd/>
            <a:tailEnd/>
          </a:ln>
        </p:spPr>
        <p:txBody>
          <a:bodyPr wrap="square">
            <a:spAutoFit/>
          </a:bodyPr>
          <a:lstStyle/>
          <a:p>
            <a:pPr algn="r"/>
            <a:r>
              <a:rPr lang="en-US" sz="900" dirty="0" smtClean="0"/>
              <a:t>* Multiple answers possible</a:t>
            </a:r>
            <a:endParaRPr lang="en-US" sz="900" dirty="0"/>
          </a:p>
        </p:txBody>
      </p:sp>
      <p:graphicFrame>
        <p:nvGraphicFramePr>
          <p:cNvPr id="10" name="Chart 9"/>
          <p:cNvGraphicFramePr>
            <a:graphicFrameLocks noGrp="1"/>
          </p:cNvGraphicFramePr>
          <p:nvPr>
            <p:custDataLst>
              <p:tags r:id="rId8"/>
            </p:custDataLst>
            <p:extLst>
              <p:ext uri="{D42A27DB-BD31-4B8C-83A1-F6EECF244321}">
                <p14:modId xmlns:p14="http://schemas.microsoft.com/office/powerpoint/2010/main" val="1666588966"/>
              </p:ext>
            </p:extLst>
          </p:nvPr>
        </p:nvGraphicFramePr>
        <p:xfrm>
          <a:off x="237522" y="590549"/>
          <a:ext cx="8668956" cy="4087475"/>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249735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ASIC/IC Verification Language Adoption Trends</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45</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sp>
        <p:nvSpPr>
          <p:cNvPr id="11" name="Rectangle 5"/>
          <p:cNvSpPr>
            <a:spLocks noChangeArrowheads="1"/>
          </p:cNvSpPr>
          <p:nvPr>
            <p:custDataLst>
              <p:tags r:id="rId7"/>
            </p:custDataLst>
          </p:nvPr>
        </p:nvSpPr>
        <p:spPr bwMode="auto">
          <a:xfrm>
            <a:off x="7355093" y="4447193"/>
            <a:ext cx="1651415" cy="230832"/>
          </a:xfrm>
          <a:prstGeom prst="rect">
            <a:avLst/>
          </a:prstGeom>
          <a:noFill/>
          <a:ln w="9525">
            <a:noFill/>
            <a:miter lim="800000"/>
            <a:headEnd/>
            <a:tailEnd/>
          </a:ln>
        </p:spPr>
        <p:txBody>
          <a:bodyPr wrap="square">
            <a:spAutoFit/>
          </a:bodyPr>
          <a:lstStyle/>
          <a:p>
            <a:pPr algn="r"/>
            <a:r>
              <a:rPr lang="en-US" sz="900" dirty="0" smtClean="0"/>
              <a:t>* Multiple answers possible</a:t>
            </a:r>
            <a:endParaRPr lang="en-US" sz="900" dirty="0"/>
          </a:p>
        </p:txBody>
      </p:sp>
      <p:graphicFrame>
        <p:nvGraphicFramePr>
          <p:cNvPr id="13" name="Chart 12"/>
          <p:cNvGraphicFramePr>
            <a:graphicFrameLocks noGrp="1"/>
          </p:cNvGraphicFramePr>
          <p:nvPr>
            <p:custDataLst>
              <p:tags r:id="rId8"/>
            </p:custDataLst>
            <p:extLst>
              <p:ext uri="{D42A27DB-BD31-4B8C-83A1-F6EECF244321}">
                <p14:modId xmlns:p14="http://schemas.microsoft.com/office/powerpoint/2010/main" val="1090401268"/>
              </p:ext>
            </p:extLst>
          </p:nvPr>
        </p:nvGraphicFramePr>
        <p:xfrm>
          <a:off x="95129" y="590549"/>
          <a:ext cx="9144000" cy="4087476"/>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186948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ASIC/IC Verification Language Adoption Trends</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46</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sp>
        <p:nvSpPr>
          <p:cNvPr id="11" name="Rectangle 5"/>
          <p:cNvSpPr>
            <a:spLocks noChangeArrowheads="1"/>
          </p:cNvSpPr>
          <p:nvPr>
            <p:custDataLst>
              <p:tags r:id="rId7"/>
            </p:custDataLst>
          </p:nvPr>
        </p:nvSpPr>
        <p:spPr bwMode="auto">
          <a:xfrm>
            <a:off x="7355093" y="4447193"/>
            <a:ext cx="1651415" cy="230832"/>
          </a:xfrm>
          <a:prstGeom prst="rect">
            <a:avLst/>
          </a:prstGeom>
          <a:noFill/>
          <a:ln w="9525">
            <a:noFill/>
            <a:miter lim="800000"/>
            <a:headEnd/>
            <a:tailEnd/>
          </a:ln>
        </p:spPr>
        <p:txBody>
          <a:bodyPr wrap="square">
            <a:spAutoFit/>
          </a:bodyPr>
          <a:lstStyle/>
          <a:p>
            <a:pPr algn="r"/>
            <a:r>
              <a:rPr lang="en-US" sz="900" dirty="0" smtClean="0"/>
              <a:t>* Multiple answers possible</a:t>
            </a:r>
            <a:endParaRPr lang="en-US" sz="900" dirty="0"/>
          </a:p>
        </p:txBody>
      </p:sp>
      <p:graphicFrame>
        <p:nvGraphicFramePr>
          <p:cNvPr id="13" name="Chart 12"/>
          <p:cNvGraphicFramePr>
            <a:graphicFrameLocks noGrp="1"/>
          </p:cNvGraphicFramePr>
          <p:nvPr>
            <p:custDataLst>
              <p:tags r:id="rId8"/>
            </p:custDataLst>
            <p:extLst>
              <p:ext uri="{D42A27DB-BD31-4B8C-83A1-F6EECF244321}">
                <p14:modId xmlns:p14="http://schemas.microsoft.com/office/powerpoint/2010/main" val="2707600587"/>
              </p:ext>
            </p:extLst>
          </p:nvPr>
        </p:nvGraphicFramePr>
        <p:xfrm>
          <a:off x="95129" y="590549"/>
          <a:ext cx="9144000" cy="4087476"/>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366062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FPGA Verification Language Adoption Trends</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47</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sp>
        <p:nvSpPr>
          <p:cNvPr id="11" name="Rectangle 5"/>
          <p:cNvSpPr>
            <a:spLocks noChangeArrowheads="1"/>
          </p:cNvSpPr>
          <p:nvPr>
            <p:custDataLst>
              <p:tags r:id="rId7"/>
            </p:custDataLst>
          </p:nvPr>
        </p:nvSpPr>
        <p:spPr bwMode="auto">
          <a:xfrm>
            <a:off x="7355093" y="4447193"/>
            <a:ext cx="1651415" cy="230832"/>
          </a:xfrm>
          <a:prstGeom prst="rect">
            <a:avLst/>
          </a:prstGeom>
          <a:noFill/>
          <a:ln w="9525">
            <a:noFill/>
            <a:miter lim="800000"/>
            <a:headEnd/>
            <a:tailEnd/>
          </a:ln>
        </p:spPr>
        <p:txBody>
          <a:bodyPr wrap="square">
            <a:spAutoFit/>
          </a:bodyPr>
          <a:lstStyle/>
          <a:p>
            <a:pPr algn="r"/>
            <a:r>
              <a:rPr lang="en-US" sz="900" dirty="0" smtClean="0"/>
              <a:t>* Multiple answers possible</a:t>
            </a:r>
            <a:endParaRPr lang="en-US" sz="900" dirty="0"/>
          </a:p>
        </p:txBody>
      </p:sp>
      <p:graphicFrame>
        <p:nvGraphicFramePr>
          <p:cNvPr id="10" name="Chart 9"/>
          <p:cNvGraphicFramePr>
            <a:graphicFrameLocks noGrp="1"/>
          </p:cNvGraphicFramePr>
          <p:nvPr>
            <p:custDataLst>
              <p:tags r:id="rId8"/>
            </p:custDataLst>
            <p:extLst>
              <p:ext uri="{D42A27DB-BD31-4B8C-83A1-F6EECF244321}">
                <p14:modId xmlns:p14="http://schemas.microsoft.com/office/powerpoint/2010/main" val="840487255"/>
              </p:ext>
            </p:extLst>
          </p:nvPr>
        </p:nvGraphicFramePr>
        <p:xfrm>
          <a:off x="124032" y="666750"/>
          <a:ext cx="8668956" cy="3997480"/>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49972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FPGA Verification Language Adoption Trends</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48</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sp>
        <p:nvSpPr>
          <p:cNvPr id="11" name="Rectangle 5"/>
          <p:cNvSpPr>
            <a:spLocks noChangeArrowheads="1"/>
          </p:cNvSpPr>
          <p:nvPr>
            <p:custDataLst>
              <p:tags r:id="rId7"/>
            </p:custDataLst>
          </p:nvPr>
        </p:nvSpPr>
        <p:spPr bwMode="auto">
          <a:xfrm>
            <a:off x="7355093" y="4447193"/>
            <a:ext cx="1651415" cy="230832"/>
          </a:xfrm>
          <a:prstGeom prst="rect">
            <a:avLst/>
          </a:prstGeom>
          <a:noFill/>
          <a:ln w="9525">
            <a:noFill/>
            <a:miter lim="800000"/>
            <a:headEnd/>
            <a:tailEnd/>
          </a:ln>
        </p:spPr>
        <p:txBody>
          <a:bodyPr wrap="square">
            <a:spAutoFit/>
          </a:bodyPr>
          <a:lstStyle/>
          <a:p>
            <a:pPr algn="r"/>
            <a:r>
              <a:rPr lang="en-US" sz="900" dirty="0" smtClean="0"/>
              <a:t>* Multiple answers possible</a:t>
            </a:r>
            <a:endParaRPr lang="en-US" sz="900" dirty="0"/>
          </a:p>
        </p:txBody>
      </p:sp>
      <p:graphicFrame>
        <p:nvGraphicFramePr>
          <p:cNvPr id="10" name="Chart 9"/>
          <p:cNvGraphicFramePr>
            <a:graphicFrameLocks noGrp="1"/>
          </p:cNvGraphicFramePr>
          <p:nvPr>
            <p:custDataLst>
              <p:tags r:id="rId8"/>
            </p:custDataLst>
            <p:extLst>
              <p:ext uri="{D42A27DB-BD31-4B8C-83A1-F6EECF244321}">
                <p14:modId xmlns:p14="http://schemas.microsoft.com/office/powerpoint/2010/main" val="256908041"/>
              </p:ext>
            </p:extLst>
          </p:nvPr>
        </p:nvGraphicFramePr>
        <p:xfrm>
          <a:off x="124032" y="666750"/>
          <a:ext cx="8668956" cy="3997480"/>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92178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ASIC/IC Testbench Methodology Adoption Trends</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8"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9"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49</a:t>
            </a:fld>
            <a:endParaRPr lang="en-US" sz="700" dirty="0">
              <a:solidFill>
                <a:schemeClr val="bg1"/>
              </a:solidFill>
            </a:endParaRPr>
          </a:p>
        </p:txBody>
      </p:sp>
      <p:sp>
        <p:nvSpPr>
          <p:cNvPr id="10" name="Footer Placeholder 9"/>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sp>
        <p:nvSpPr>
          <p:cNvPr id="11" name="Rectangle 5"/>
          <p:cNvSpPr>
            <a:spLocks noChangeArrowheads="1"/>
          </p:cNvSpPr>
          <p:nvPr>
            <p:custDataLst>
              <p:tags r:id="rId7"/>
            </p:custDataLst>
          </p:nvPr>
        </p:nvSpPr>
        <p:spPr bwMode="auto">
          <a:xfrm>
            <a:off x="7355093" y="4447193"/>
            <a:ext cx="1651415" cy="230832"/>
          </a:xfrm>
          <a:prstGeom prst="rect">
            <a:avLst/>
          </a:prstGeom>
          <a:noFill/>
          <a:ln w="9525">
            <a:noFill/>
            <a:miter lim="800000"/>
            <a:headEnd/>
            <a:tailEnd/>
          </a:ln>
        </p:spPr>
        <p:txBody>
          <a:bodyPr wrap="square">
            <a:spAutoFit/>
          </a:bodyPr>
          <a:lstStyle/>
          <a:p>
            <a:pPr algn="r"/>
            <a:r>
              <a:rPr lang="en-US" sz="900" dirty="0" smtClean="0"/>
              <a:t>* Multiple answers possible</a:t>
            </a:r>
            <a:endParaRPr lang="en-US" sz="900" dirty="0"/>
          </a:p>
        </p:txBody>
      </p:sp>
      <p:graphicFrame>
        <p:nvGraphicFramePr>
          <p:cNvPr id="12" name="Chart 11"/>
          <p:cNvGraphicFramePr>
            <a:graphicFrameLocks noGrp="1"/>
          </p:cNvGraphicFramePr>
          <p:nvPr>
            <p:custDataLst>
              <p:tags r:id="rId8"/>
            </p:custDataLst>
            <p:extLst>
              <p:ext uri="{D42A27DB-BD31-4B8C-83A1-F6EECF244321}">
                <p14:modId xmlns:p14="http://schemas.microsoft.com/office/powerpoint/2010/main" val="2626933976"/>
              </p:ext>
            </p:extLst>
          </p:nvPr>
        </p:nvGraphicFramePr>
        <p:xfrm>
          <a:off x="237522" y="590550"/>
          <a:ext cx="8668956" cy="4087476"/>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314288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normAutofit fontScale="90000"/>
          </a:bodyPr>
          <a:lstStyle/>
          <a:p>
            <a:r>
              <a:rPr lang="en-US" dirty="0" smtClean="0"/>
              <a:t>New Verification Academy Course</a:t>
            </a:r>
            <a:endParaRPr lang="en-US" dirty="0"/>
          </a:p>
        </p:txBody>
      </p:sp>
      <p:sp>
        <p:nvSpPr>
          <p:cNvPr id="13" name="Footer Placeholder 5"/>
          <p:cNvSpPr>
            <a:spLocks noGrp="1"/>
          </p:cNvSpPr>
          <p:nvPr>
            <p:ph type="ftr" sz="quarter" idx="3"/>
            <p:custDataLst>
              <p:tags r:id="rId3"/>
            </p:custDataLst>
          </p:nvPr>
        </p:nvSpPr>
        <p:spPr>
          <a:xfrm>
            <a:off x="6327426" y="4857750"/>
            <a:ext cx="2740375" cy="171450"/>
          </a:xfrm>
        </p:spPr>
        <p:txBody>
          <a:bodyPr/>
          <a:lstStyle/>
          <a:p>
            <a:r>
              <a:rPr lang="en-US" sz="800" dirty="0" smtClean="0"/>
              <a:t>© Mentor Graphics Corporation, all rights reserved.</a:t>
            </a:r>
            <a:endParaRPr lang="en-US" sz="800" dirty="0"/>
          </a:p>
        </p:txBody>
      </p:sp>
      <p:sp>
        <p:nvSpPr>
          <p:cNvPr id="14"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16"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5</a:t>
            </a:fld>
            <a:endParaRPr lang="en-US" sz="700" dirty="0">
              <a:solidFill>
                <a:schemeClr val="bg1"/>
              </a:solidFill>
            </a:endParaRPr>
          </a:p>
        </p:txBody>
      </p:sp>
      <p:pic>
        <p:nvPicPr>
          <p:cNvPr id="1026" name="Picture 2" descr="a34384bc-d394-410e-8387-2286705625e4@mentor"/>
          <p:cNvPicPr>
            <a:picLocks noChangeAspect="1" noChangeArrowheads="1"/>
          </p:cNvPicPr>
          <p:nvPr>
            <p:custDataLst>
              <p:tags r:id="rId6"/>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752600" y="742950"/>
            <a:ext cx="5772150" cy="38998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53913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ASIC/IC Testbench Methodology Adoption Trends</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8"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9"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50</a:t>
            </a:fld>
            <a:endParaRPr lang="en-US" sz="700" dirty="0">
              <a:solidFill>
                <a:schemeClr val="bg1"/>
              </a:solidFill>
            </a:endParaRPr>
          </a:p>
        </p:txBody>
      </p:sp>
      <p:sp>
        <p:nvSpPr>
          <p:cNvPr id="10" name="Footer Placeholder 9"/>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sp>
        <p:nvSpPr>
          <p:cNvPr id="11" name="Rectangle 5"/>
          <p:cNvSpPr>
            <a:spLocks noChangeArrowheads="1"/>
          </p:cNvSpPr>
          <p:nvPr>
            <p:custDataLst>
              <p:tags r:id="rId7"/>
            </p:custDataLst>
          </p:nvPr>
        </p:nvSpPr>
        <p:spPr bwMode="auto">
          <a:xfrm>
            <a:off x="7355093" y="4447193"/>
            <a:ext cx="1651415" cy="230832"/>
          </a:xfrm>
          <a:prstGeom prst="rect">
            <a:avLst/>
          </a:prstGeom>
          <a:noFill/>
          <a:ln w="9525">
            <a:noFill/>
            <a:miter lim="800000"/>
            <a:headEnd/>
            <a:tailEnd/>
          </a:ln>
        </p:spPr>
        <p:txBody>
          <a:bodyPr wrap="square">
            <a:spAutoFit/>
          </a:bodyPr>
          <a:lstStyle/>
          <a:p>
            <a:pPr algn="r"/>
            <a:r>
              <a:rPr lang="en-US" sz="900" dirty="0" smtClean="0"/>
              <a:t>* Multiple answers possible</a:t>
            </a:r>
            <a:endParaRPr lang="en-US" sz="900" dirty="0"/>
          </a:p>
        </p:txBody>
      </p:sp>
      <p:graphicFrame>
        <p:nvGraphicFramePr>
          <p:cNvPr id="12" name="Chart 11"/>
          <p:cNvGraphicFramePr>
            <a:graphicFrameLocks noGrp="1"/>
          </p:cNvGraphicFramePr>
          <p:nvPr>
            <p:custDataLst>
              <p:tags r:id="rId8"/>
            </p:custDataLst>
            <p:extLst>
              <p:ext uri="{D42A27DB-BD31-4B8C-83A1-F6EECF244321}">
                <p14:modId xmlns:p14="http://schemas.microsoft.com/office/powerpoint/2010/main" val="349175235"/>
              </p:ext>
            </p:extLst>
          </p:nvPr>
        </p:nvGraphicFramePr>
        <p:xfrm>
          <a:off x="237522" y="590550"/>
          <a:ext cx="8668956" cy="4087476"/>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306607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FPGA Testbench Methodology Adoption Trends</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8"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9"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51</a:t>
            </a:fld>
            <a:endParaRPr lang="en-US" sz="700" dirty="0">
              <a:solidFill>
                <a:schemeClr val="bg1"/>
              </a:solidFill>
            </a:endParaRPr>
          </a:p>
        </p:txBody>
      </p:sp>
      <p:sp>
        <p:nvSpPr>
          <p:cNvPr id="10" name="Footer Placeholder 9"/>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sp>
        <p:nvSpPr>
          <p:cNvPr id="11" name="Rectangle 5"/>
          <p:cNvSpPr>
            <a:spLocks noChangeArrowheads="1"/>
          </p:cNvSpPr>
          <p:nvPr>
            <p:custDataLst>
              <p:tags r:id="rId7"/>
            </p:custDataLst>
          </p:nvPr>
        </p:nvSpPr>
        <p:spPr bwMode="auto">
          <a:xfrm>
            <a:off x="7355093" y="4447193"/>
            <a:ext cx="1651415" cy="230832"/>
          </a:xfrm>
          <a:prstGeom prst="rect">
            <a:avLst/>
          </a:prstGeom>
          <a:noFill/>
          <a:ln w="9525">
            <a:noFill/>
            <a:miter lim="800000"/>
            <a:headEnd/>
            <a:tailEnd/>
          </a:ln>
        </p:spPr>
        <p:txBody>
          <a:bodyPr wrap="square">
            <a:spAutoFit/>
          </a:bodyPr>
          <a:lstStyle/>
          <a:p>
            <a:pPr algn="r"/>
            <a:r>
              <a:rPr lang="en-US" sz="900" dirty="0" smtClean="0"/>
              <a:t>* Multiple answers possible</a:t>
            </a:r>
            <a:endParaRPr lang="en-US" sz="900" dirty="0"/>
          </a:p>
        </p:txBody>
      </p:sp>
      <p:graphicFrame>
        <p:nvGraphicFramePr>
          <p:cNvPr id="13" name="Chart 12"/>
          <p:cNvGraphicFramePr>
            <a:graphicFrameLocks noGrp="1"/>
          </p:cNvGraphicFramePr>
          <p:nvPr>
            <p:custDataLst>
              <p:tags r:id="rId8"/>
            </p:custDataLst>
            <p:extLst>
              <p:ext uri="{D42A27DB-BD31-4B8C-83A1-F6EECF244321}">
                <p14:modId xmlns:p14="http://schemas.microsoft.com/office/powerpoint/2010/main" val="2324402349"/>
              </p:ext>
            </p:extLst>
          </p:nvPr>
        </p:nvGraphicFramePr>
        <p:xfrm>
          <a:off x="244928" y="666750"/>
          <a:ext cx="8654143" cy="4011275"/>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237261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FPGA Testbench Methodology Adoption Trends</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8"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9"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52</a:t>
            </a:fld>
            <a:endParaRPr lang="en-US" sz="700" dirty="0">
              <a:solidFill>
                <a:schemeClr val="bg1"/>
              </a:solidFill>
            </a:endParaRPr>
          </a:p>
        </p:txBody>
      </p:sp>
      <p:sp>
        <p:nvSpPr>
          <p:cNvPr id="10" name="Footer Placeholder 9"/>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sp>
        <p:nvSpPr>
          <p:cNvPr id="11" name="Rectangle 5"/>
          <p:cNvSpPr>
            <a:spLocks noChangeArrowheads="1"/>
          </p:cNvSpPr>
          <p:nvPr>
            <p:custDataLst>
              <p:tags r:id="rId7"/>
            </p:custDataLst>
          </p:nvPr>
        </p:nvSpPr>
        <p:spPr bwMode="auto">
          <a:xfrm>
            <a:off x="7355093" y="4447193"/>
            <a:ext cx="1651415" cy="230832"/>
          </a:xfrm>
          <a:prstGeom prst="rect">
            <a:avLst/>
          </a:prstGeom>
          <a:noFill/>
          <a:ln w="9525">
            <a:noFill/>
            <a:miter lim="800000"/>
            <a:headEnd/>
            <a:tailEnd/>
          </a:ln>
        </p:spPr>
        <p:txBody>
          <a:bodyPr wrap="square">
            <a:spAutoFit/>
          </a:bodyPr>
          <a:lstStyle/>
          <a:p>
            <a:pPr algn="r"/>
            <a:r>
              <a:rPr lang="en-US" sz="900" dirty="0" smtClean="0"/>
              <a:t>* Multiple answers possible</a:t>
            </a:r>
            <a:endParaRPr lang="en-US" sz="900" dirty="0"/>
          </a:p>
        </p:txBody>
      </p:sp>
      <p:graphicFrame>
        <p:nvGraphicFramePr>
          <p:cNvPr id="13" name="Chart 12"/>
          <p:cNvGraphicFramePr>
            <a:graphicFrameLocks noGrp="1"/>
          </p:cNvGraphicFramePr>
          <p:nvPr>
            <p:custDataLst>
              <p:tags r:id="rId8"/>
            </p:custDataLst>
            <p:extLst>
              <p:ext uri="{D42A27DB-BD31-4B8C-83A1-F6EECF244321}">
                <p14:modId xmlns:p14="http://schemas.microsoft.com/office/powerpoint/2010/main" val="2111193783"/>
              </p:ext>
            </p:extLst>
          </p:nvPr>
        </p:nvGraphicFramePr>
        <p:xfrm>
          <a:off x="244928" y="666750"/>
          <a:ext cx="8654143" cy="4011275"/>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387129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ASIC/IC Assertion Language Adoption</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53</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sp>
        <p:nvSpPr>
          <p:cNvPr id="11" name="Rectangle 5"/>
          <p:cNvSpPr>
            <a:spLocks noChangeArrowheads="1"/>
          </p:cNvSpPr>
          <p:nvPr>
            <p:custDataLst>
              <p:tags r:id="rId7"/>
            </p:custDataLst>
          </p:nvPr>
        </p:nvSpPr>
        <p:spPr bwMode="auto">
          <a:xfrm>
            <a:off x="7355093" y="4447193"/>
            <a:ext cx="1651415" cy="230832"/>
          </a:xfrm>
          <a:prstGeom prst="rect">
            <a:avLst/>
          </a:prstGeom>
          <a:noFill/>
          <a:ln w="9525">
            <a:noFill/>
            <a:miter lim="800000"/>
            <a:headEnd/>
            <a:tailEnd/>
          </a:ln>
        </p:spPr>
        <p:txBody>
          <a:bodyPr wrap="square">
            <a:spAutoFit/>
          </a:bodyPr>
          <a:lstStyle/>
          <a:p>
            <a:pPr algn="r"/>
            <a:r>
              <a:rPr lang="en-US" sz="900" dirty="0" smtClean="0"/>
              <a:t>* Multiple answers possible</a:t>
            </a:r>
            <a:endParaRPr lang="en-US" sz="900" dirty="0"/>
          </a:p>
        </p:txBody>
      </p:sp>
      <p:graphicFrame>
        <p:nvGraphicFramePr>
          <p:cNvPr id="12" name="Chart 11"/>
          <p:cNvGraphicFramePr>
            <a:graphicFrameLocks noGrp="1"/>
          </p:cNvGraphicFramePr>
          <p:nvPr>
            <p:custDataLst>
              <p:tags r:id="rId8"/>
            </p:custDataLst>
            <p:extLst>
              <p:ext uri="{D42A27DB-BD31-4B8C-83A1-F6EECF244321}">
                <p14:modId xmlns:p14="http://schemas.microsoft.com/office/powerpoint/2010/main" val="4226942424"/>
              </p:ext>
            </p:extLst>
          </p:nvPr>
        </p:nvGraphicFramePr>
        <p:xfrm>
          <a:off x="95129" y="590550"/>
          <a:ext cx="8911379" cy="4087476"/>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374656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ASIC/IC Assertion Language Adoption</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54</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sp>
        <p:nvSpPr>
          <p:cNvPr id="11" name="Rectangle 5"/>
          <p:cNvSpPr>
            <a:spLocks noChangeArrowheads="1"/>
          </p:cNvSpPr>
          <p:nvPr>
            <p:custDataLst>
              <p:tags r:id="rId7"/>
            </p:custDataLst>
          </p:nvPr>
        </p:nvSpPr>
        <p:spPr bwMode="auto">
          <a:xfrm>
            <a:off x="7355093" y="4447193"/>
            <a:ext cx="1651415" cy="230832"/>
          </a:xfrm>
          <a:prstGeom prst="rect">
            <a:avLst/>
          </a:prstGeom>
          <a:noFill/>
          <a:ln w="9525">
            <a:noFill/>
            <a:miter lim="800000"/>
            <a:headEnd/>
            <a:tailEnd/>
          </a:ln>
        </p:spPr>
        <p:txBody>
          <a:bodyPr wrap="square">
            <a:spAutoFit/>
          </a:bodyPr>
          <a:lstStyle/>
          <a:p>
            <a:pPr algn="r"/>
            <a:r>
              <a:rPr lang="en-US" sz="900" dirty="0" smtClean="0"/>
              <a:t>* Multiple answers possible</a:t>
            </a:r>
            <a:endParaRPr lang="en-US" sz="900" dirty="0"/>
          </a:p>
        </p:txBody>
      </p:sp>
      <p:graphicFrame>
        <p:nvGraphicFramePr>
          <p:cNvPr id="12" name="Chart 11"/>
          <p:cNvGraphicFramePr>
            <a:graphicFrameLocks noGrp="1"/>
          </p:cNvGraphicFramePr>
          <p:nvPr>
            <p:custDataLst>
              <p:tags r:id="rId8"/>
            </p:custDataLst>
            <p:extLst>
              <p:ext uri="{D42A27DB-BD31-4B8C-83A1-F6EECF244321}">
                <p14:modId xmlns:p14="http://schemas.microsoft.com/office/powerpoint/2010/main" val="392585377"/>
              </p:ext>
            </p:extLst>
          </p:nvPr>
        </p:nvGraphicFramePr>
        <p:xfrm>
          <a:off x="95129" y="590550"/>
          <a:ext cx="8911379" cy="4087476"/>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14340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FPGA Assertion Language Adoption</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55</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sp>
        <p:nvSpPr>
          <p:cNvPr id="11" name="Rectangle 5"/>
          <p:cNvSpPr>
            <a:spLocks noChangeArrowheads="1"/>
          </p:cNvSpPr>
          <p:nvPr>
            <p:custDataLst>
              <p:tags r:id="rId7"/>
            </p:custDataLst>
          </p:nvPr>
        </p:nvSpPr>
        <p:spPr bwMode="auto">
          <a:xfrm>
            <a:off x="7355093" y="4447193"/>
            <a:ext cx="1651415" cy="230832"/>
          </a:xfrm>
          <a:prstGeom prst="rect">
            <a:avLst/>
          </a:prstGeom>
          <a:noFill/>
          <a:ln w="9525">
            <a:noFill/>
            <a:miter lim="800000"/>
            <a:headEnd/>
            <a:tailEnd/>
          </a:ln>
        </p:spPr>
        <p:txBody>
          <a:bodyPr wrap="square">
            <a:spAutoFit/>
          </a:bodyPr>
          <a:lstStyle/>
          <a:p>
            <a:pPr algn="r"/>
            <a:r>
              <a:rPr lang="en-US" sz="900" dirty="0" smtClean="0"/>
              <a:t>* Multiple answers possible</a:t>
            </a:r>
            <a:endParaRPr lang="en-US" sz="900" dirty="0"/>
          </a:p>
        </p:txBody>
      </p:sp>
      <p:graphicFrame>
        <p:nvGraphicFramePr>
          <p:cNvPr id="10" name="Chart 9"/>
          <p:cNvGraphicFramePr>
            <a:graphicFrameLocks noGrp="1"/>
          </p:cNvGraphicFramePr>
          <p:nvPr>
            <p:custDataLst>
              <p:tags r:id="rId8"/>
            </p:custDataLst>
            <p:extLst>
              <p:ext uri="{D42A27DB-BD31-4B8C-83A1-F6EECF244321}">
                <p14:modId xmlns:p14="http://schemas.microsoft.com/office/powerpoint/2010/main" val="3007334671"/>
              </p:ext>
            </p:extLst>
          </p:nvPr>
        </p:nvGraphicFramePr>
        <p:xfrm>
          <a:off x="236904" y="666750"/>
          <a:ext cx="8670192" cy="4011276"/>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328927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FPGA Assertion Language Adoption</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56</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sp>
        <p:nvSpPr>
          <p:cNvPr id="11" name="Rectangle 5"/>
          <p:cNvSpPr>
            <a:spLocks noChangeArrowheads="1"/>
          </p:cNvSpPr>
          <p:nvPr>
            <p:custDataLst>
              <p:tags r:id="rId7"/>
            </p:custDataLst>
          </p:nvPr>
        </p:nvSpPr>
        <p:spPr bwMode="auto">
          <a:xfrm>
            <a:off x="7355093" y="4447193"/>
            <a:ext cx="1651415" cy="230832"/>
          </a:xfrm>
          <a:prstGeom prst="rect">
            <a:avLst/>
          </a:prstGeom>
          <a:noFill/>
          <a:ln w="9525">
            <a:noFill/>
            <a:miter lim="800000"/>
            <a:headEnd/>
            <a:tailEnd/>
          </a:ln>
        </p:spPr>
        <p:txBody>
          <a:bodyPr wrap="square">
            <a:spAutoFit/>
          </a:bodyPr>
          <a:lstStyle/>
          <a:p>
            <a:pPr algn="r"/>
            <a:r>
              <a:rPr lang="en-US" sz="900" dirty="0" smtClean="0"/>
              <a:t>* Multiple answers possible</a:t>
            </a:r>
            <a:endParaRPr lang="en-US" sz="900" dirty="0"/>
          </a:p>
        </p:txBody>
      </p:sp>
      <p:graphicFrame>
        <p:nvGraphicFramePr>
          <p:cNvPr id="10" name="Chart 9"/>
          <p:cNvGraphicFramePr>
            <a:graphicFrameLocks noGrp="1"/>
          </p:cNvGraphicFramePr>
          <p:nvPr>
            <p:custDataLst>
              <p:tags r:id="rId8"/>
            </p:custDataLst>
            <p:extLst>
              <p:ext uri="{D42A27DB-BD31-4B8C-83A1-F6EECF244321}">
                <p14:modId xmlns:p14="http://schemas.microsoft.com/office/powerpoint/2010/main" val="25521396"/>
              </p:ext>
            </p:extLst>
          </p:nvPr>
        </p:nvGraphicFramePr>
        <p:xfrm>
          <a:off x="236904" y="666750"/>
          <a:ext cx="8670192" cy="4011276"/>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3557874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custDataLst>
              <p:tags r:id="rId2"/>
            </p:custDataLst>
          </p:nvPr>
        </p:nvSpPr>
        <p:spPr/>
        <p:txBody>
          <a:bodyPr/>
          <a:lstStyle/>
          <a:p>
            <a:r>
              <a:rPr lang="en-US" dirty="0" smtClean="0">
                <a:solidFill>
                  <a:schemeClr val="bg1"/>
                </a:solidFill>
              </a:rPr>
              <a:t>Clocking and Power Trends</a:t>
            </a:r>
            <a:endParaRPr lang="en-US" dirty="0">
              <a:solidFill>
                <a:schemeClr val="bg1"/>
              </a:solidFill>
            </a:endParaRPr>
          </a:p>
        </p:txBody>
      </p:sp>
    </p:spTree>
    <p:custDataLst>
      <p:tags r:id="rId1"/>
    </p:custDataLst>
    <p:extLst>
      <p:ext uri="{BB962C8B-B14F-4D97-AF65-F5344CB8AC3E}">
        <p14:creationId xmlns:p14="http://schemas.microsoft.com/office/powerpoint/2010/main" val="236408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133350"/>
            <a:ext cx="8610600" cy="457200"/>
          </a:xfrm>
        </p:spPr>
        <p:txBody>
          <a:bodyPr>
            <a:normAutofit fontScale="90000"/>
          </a:bodyPr>
          <a:lstStyle/>
          <a:p>
            <a:r>
              <a:rPr lang="en-US" dirty="0" smtClean="0"/>
              <a:t>ASIC/IC Multiple Asynchronous Clock Domain Trends</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58</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10" name="Chart 9"/>
          <p:cNvGraphicFramePr>
            <a:graphicFrameLocks noGrp="1"/>
          </p:cNvGraphicFramePr>
          <p:nvPr>
            <p:custDataLst>
              <p:tags r:id="rId7"/>
            </p:custDataLst>
            <p:extLst>
              <p:ext uri="{D42A27DB-BD31-4B8C-83A1-F6EECF244321}">
                <p14:modId xmlns:p14="http://schemas.microsoft.com/office/powerpoint/2010/main" val="3100084226"/>
              </p:ext>
            </p:extLst>
          </p:nvPr>
        </p:nvGraphicFramePr>
        <p:xfrm>
          <a:off x="116150" y="666749"/>
          <a:ext cx="8811349" cy="4011276"/>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294004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133350"/>
            <a:ext cx="8610600" cy="457200"/>
          </a:xfrm>
        </p:spPr>
        <p:txBody>
          <a:bodyPr>
            <a:normAutofit fontScale="90000"/>
          </a:bodyPr>
          <a:lstStyle/>
          <a:p>
            <a:r>
              <a:rPr lang="en-US" dirty="0" smtClean="0">
                <a:effectLst>
                  <a:outerShdw blurRad="38100" dist="38100" dir="2700000" algn="tl">
                    <a:srgbClr val="000000">
                      <a:alpha val="43137"/>
                    </a:srgbClr>
                  </a:outerShdw>
                </a:effectLst>
              </a:rPr>
              <a:t>ASIC/IC Number Asynchronous Clock Domains by Size</a:t>
            </a:r>
            <a:endParaRPr lang="en-US" dirty="0">
              <a:effectLst>
                <a:outerShdw blurRad="38100" dist="38100" dir="2700000" algn="tl">
                  <a:srgbClr val="000000">
                    <a:alpha val="43137"/>
                  </a:srgbClr>
                </a:outerShdw>
              </a:effectLst>
            </a:endParaRPr>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59</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11" name="Chart 10"/>
          <p:cNvGraphicFramePr>
            <a:graphicFrameLocks/>
          </p:cNvGraphicFramePr>
          <p:nvPr>
            <p:custDataLst>
              <p:tags r:id="rId7"/>
            </p:custDataLst>
            <p:extLst>
              <p:ext uri="{D42A27DB-BD31-4B8C-83A1-F6EECF244321}">
                <p14:modId xmlns:p14="http://schemas.microsoft.com/office/powerpoint/2010/main" val="910427819"/>
              </p:ext>
            </p:extLst>
          </p:nvPr>
        </p:nvGraphicFramePr>
        <p:xfrm>
          <a:off x="228600" y="819150"/>
          <a:ext cx="8686800" cy="3733800"/>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70190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0" y="1962151"/>
            <a:ext cx="9143999" cy="1209675"/>
          </a:xfrm>
        </p:spPr>
        <p:txBody>
          <a:bodyPr>
            <a:normAutofit/>
          </a:bodyPr>
          <a:lstStyle/>
          <a:p>
            <a:r>
              <a:rPr lang="en-US" dirty="0" smtClean="0">
                <a:solidFill>
                  <a:srgbClr val="FFFF00"/>
                </a:solidFill>
                <a:effectLst>
                  <a:outerShdw blurRad="38100" dist="38100" dir="2700000" algn="tl">
                    <a:srgbClr val="000000">
                      <a:alpha val="43137"/>
                    </a:srgbClr>
                  </a:outerShdw>
                </a:effectLst>
              </a:rPr>
              <a:t>www.verificationacademy.com</a:t>
            </a:r>
            <a:endParaRPr lang="en-US" dirty="0"/>
          </a:p>
        </p:txBody>
      </p:sp>
    </p:spTree>
    <p:custDataLst>
      <p:tags r:id="rId1"/>
    </p:custDataLst>
    <p:extLst>
      <p:ext uri="{BB962C8B-B14F-4D97-AF65-F5344CB8AC3E}">
        <p14:creationId xmlns:p14="http://schemas.microsoft.com/office/powerpoint/2010/main" val="42429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133350"/>
            <a:ext cx="8610600" cy="457200"/>
          </a:xfrm>
        </p:spPr>
        <p:txBody>
          <a:bodyPr>
            <a:normAutofit fontScale="90000"/>
          </a:bodyPr>
          <a:lstStyle/>
          <a:p>
            <a:r>
              <a:rPr lang="en-US" dirty="0" smtClean="0"/>
              <a:t>FPGA Multiple Asynchronous Clock Domain Trends</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60</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11" name="Chart 10"/>
          <p:cNvGraphicFramePr>
            <a:graphicFrameLocks noGrp="1"/>
          </p:cNvGraphicFramePr>
          <p:nvPr>
            <p:custDataLst>
              <p:tags r:id="rId7"/>
            </p:custDataLst>
            <p:extLst>
              <p:ext uri="{D42A27DB-BD31-4B8C-83A1-F6EECF244321}">
                <p14:modId xmlns:p14="http://schemas.microsoft.com/office/powerpoint/2010/main" val="304896943"/>
              </p:ext>
            </p:extLst>
          </p:nvPr>
        </p:nvGraphicFramePr>
        <p:xfrm>
          <a:off x="237522" y="590550"/>
          <a:ext cx="8668956" cy="4087476"/>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25027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More Designs Actively Manage Power</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61</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10" name="Chart 9"/>
          <p:cNvGraphicFramePr>
            <a:graphicFrameLocks noGrp="1"/>
          </p:cNvGraphicFramePr>
          <p:nvPr>
            <p:custDataLst>
              <p:tags r:id="rId7"/>
            </p:custDataLst>
            <p:extLst>
              <p:ext uri="{D42A27DB-BD31-4B8C-83A1-F6EECF244321}">
                <p14:modId xmlns:p14="http://schemas.microsoft.com/office/powerpoint/2010/main" val="4146849266"/>
              </p:ext>
            </p:extLst>
          </p:nvPr>
        </p:nvGraphicFramePr>
        <p:xfrm>
          <a:off x="237522" y="514350"/>
          <a:ext cx="8754078" cy="4163675"/>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29869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Aspects of Power Management that is Verified</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62</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13" name="Chart 12"/>
          <p:cNvGraphicFramePr>
            <a:graphicFrameLocks noGrp="1"/>
          </p:cNvGraphicFramePr>
          <p:nvPr>
            <p:custDataLst>
              <p:tags r:id="rId7"/>
            </p:custDataLst>
            <p:extLst>
              <p:ext uri="{D42A27DB-BD31-4B8C-83A1-F6EECF244321}">
                <p14:modId xmlns:p14="http://schemas.microsoft.com/office/powerpoint/2010/main" val="2420852978"/>
              </p:ext>
            </p:extLst>
          </p:nvPr>
        </p:nvGraphicFramePr>
        <p:xfrm>
          <a:off x="237522" y="666749"/>
          <a:ext cx="8668956" cy="3886201"/>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256019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Power Intent Standards Trends</a:t>
            </a:r>
            <a:endParaRPr lang="en-US" dirty="0"/>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63</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sp>
        <p:nvSpPr>
          <p:cNvPr id="10" name="Rectangle 5"/>
          <p:cNvSpPr>
            <a:spLocks noChangeArrowheads="1"/>
          </p:cNvSpPr>
          <p:nvPr>
            <p:custDataLst>
              <p:tags r:id="rId7"/>
            </p:custDataLst>
          </p:nvPr>
        </p:nvSpPr>
        <p:spPr bwMode="auto">
          <a:xfrm>
            <a:off x="7355093" y="4447193"/>
            <a:ext cx="1651415" cy="230832"/>
          </a:xfrm>
          <a:prstGeom prst="rect">
            <a:avLst/>
          </a:prstGeom>
          <a:noFill/>
          <a:ln w="9525">
            <a:noFill/>
            <a:miter lim="800000"/>
            <a:headEnd/>
            <a:tailEnd/>
          </a:ln>
        </p:spPr>
        <p:txBody>
          <a:bodyPr wrap="square">
            <a:spAutoFit/>
          </a:bodyPr>
          <a:lstStyle/>
          <a:p>
            <a:pPr algn="r"/>
            <a:r>
              <a:rPr lang="en-US" sz="900" dirty="0" smtClean="0"/>
              <a:t>* Multiple answers possible</a:t>
            </a:r>
            <a:endParaRPr lang="en-US" sz="900" dirty="0"/>
          </a:p>
        </p:txBody>
      </p:sp>
      <p:graphicFrame>
        <p:nvGraphicFramePr>
          <p:cNvPr id="11" name="Chart 10"/>
          <p:cNvGraphicFramePr>
            <a:graphicFrameLocks noGrp="1"/>
          </p:cNvGraphicFramePr>
          <p:nvPr>
            <p:custDataLst>
              <p:tags r:id="rId8"/>
            </p:custDataLst>
            <p:extLst>
              <p:ext uri="{D42A27DB-BD31-4B8C-83A1-F6EECF244321}">
                <p14:modId xmlns:p14="http://schemas.microsoft.com/office/powerpoint/2010/main" val="554201793"/>
              </p:ext>
            </p:extLst>
          </p:nvPr>
        </p:nvGraphicFramePr>
        <p:xfrm>
          <a:off x="245503" y="666750"/>
          <a:ext cx="8652993" cy="4011275"/>
        </p:xfrm>
        <a:graphic>
          <a:graphicData uri="http://schemas.openxmlformats.org/drawingml/2006/chart">
            <c:chart xmlns:c="http://schemas.openxmlformats.org/drawingml/2006/chart" xmlns:r="http://schemas.openxmlformats.org/officeDocument/2006/relationships" r:id="rId11"/>
          </a:graphicData>
        </a:graphic>
      </p:graphicFrame>
    </p:spTree>
    <p:custDataLst>
      <p:tags r:id="rId1"/>
    </p:custDataLst>
    <p:extLst>
      <p:ext uri="{BB962C8B-B14F-4D97-AF65-F5344CB8AC3E}">
        <p14:creationId xmlns:p14="http://schemas.microsoft.com/office/powerpoint/2010/main" val="108852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custDataLst>
              <p:tags r:id="rId2"/>
            </p:custDataLst>
          </p:nvPr>
        </p:nvSpPr>
        <p:spPr>
          <a:xfrm>
            <a:off x="0" y="2419350"/>
            <a:ext cx="9143999" cy="533400"/>
          </a:xfrm>
        </p:spPr>
        <p:txBody>
          <a:bodyPr/>
          <a:lstStyle/>
          <a:p>
            <a:r>
              <a:rPr lang="en-US" dirty="0" smtClean="0">
                <a:solidFill>
                  <a:schemeClr val="bg1"/>
                </a:solidFill>
              </a:rPr>
              <a:t>Static and Dynamic Verification Trends</a:t>
            </a:r>
            <a:endParaRPr lang="en-US" dirty="0">
              <a:solidFill>
                <a:schemeClr val="bg1"/>
              </a:solidFill>
            </a:endParaRPr>
          </a:p>
        </p:txBody>
      </p:sp>
    </p:spTree>
    <p:custDataLst>
      <p:tags r:id="rId1"/>
    </p:custDataLst>
    <p:extLst>
      <p:ext uri="{BB962C8B-B14F-4D97-AF65-F5344CB8AC3E}">
        <p14:creationId xmlns:p14="http://schemas.microsoft.com/office/powerpoint/2010/main" val="236408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z="2700" dirty="0" smtClean="0"/>
              <a:t>ASIC/IC Formal Technology Adoption Trends</a:t>
            </a:r>
            <a:endParaRPr lang="en-US" sz="2700" dirty="0"/>
          </a:p>
        </p:txBody>
      </p:sp>
      <p:sp>
        <p:nvSpPr>
          <p:cNvPr id="7"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11"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12"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65</a:t>
            </a:fld>
            <a:endParaRPr lang="en-US" sz="700" dirty="0">
              <a:solidFill>
                <a:schemeClr val="bg1"/>
              </a:solidFill>
            </a:endParaRPr>
          </a:p>
        </p:txBody>
      </p:sp>
      <p:sp>
        <p:nvSpPr>
          <p:cNvPr id="3" name="Footer Placeholder 2"/>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9" name="Chart 8"/>
          <p:cNvGraphicFramePr>
            <a:graphicFrameLocks noGrp="1"/>
          </p:cNvGraphicFramePr>
          <p:nvPr>
            <p:custDataLst>
              <p:tags r:id="rId7"/>
            </p:custDataLst>
            <p:extLst>
              <p:ext uri="{D42A27DB-BD31-4B8C-83A1-F6EECF244321}">
                <p14:modId xmlns:p14="http://schemas.microsoft.com/office/powerpoint/2010/main" val="3177739994"/>
              </p:ext>
            </p:extLst>
          </p:nvPr>
        </p:nvGraphicFramePr>
        <p:xfrm>
          <a:off x="237522" y="742950"/>
          <a:ext cx="8668956" cy="3935076"/>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272265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7"/>
          <p:cNvSpPr txBox="1">
            <a:spLocks noChangeArrowheads="1"/>
          </p:cNvSpPr>
          <p:nvPr>
            <p:custDataLst>
              <p:tags r:id="rId2"/>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2" name="Title 1"/>
          <p:cNvSpPr>
            <a:spLocks noGrp="1"/>
          </p:cNvSpPr>
          <p:nvPr>
            <p:ph type="title"/>
            <p:custDataLst>
              <p:tags r:id="rId3"/>
            </p:custDataLst>
          </p:nvPr>
        </p:nvSpPr>
        <p:spPr/>
        <p:txBody>
          <a:bodyPr>
            <a:normAutofit fontScale="90000"/>
          </a:bodyPr>
          <a:lstStyle/>
          <a:p>
            <a:r>
              <a:rPr lang="en-US" dirty="0" smtClean="0"/>
              <a:t>Formal Technology Adoption</a:t>
            </a:r>
            <a:endParaRPr lang="en-US" dirty="0"/>
          </a:p>
        </p:txBody>
      </p:sp>
      <p:graphicFrame>
        <p:nvGraphicFramePr>
          <p:cNvPr id="5" name="Chart 4"/>
          <p:cNvGraphicFramePr>
            <a:graphicFrameLocks noGrp="1"/>
          </p:cNvGraphicFramePr>
          <p:nvPr>
            <p:custDataLst>
              <p:tags r:id="rId4"/>
            </p:custDataLst>
            <p:extLst>
              <p:ext uri="{D42A27DB-BD31-4B8C-83A1-F6EECF244321}">
                <p14:modId xmlns:p14="http://schemas.microsoft.com/office/powerpoint/2010/main" val="1090828773"/>
              </p:ext>
            </p:extLst>
          </p:nvPr>
        </p:nvGraphicFramePr>
        <p:xfrm>
          <a:off x="304800" y="685800"/>
          <a:ext cx="8668956" cy="3943350"/>
        </p:xfrm>
        <a:graphic>
          <a:graphicData uri="http://schemas.openxmlformats.org/drawingml/2006/chart">
            <c:chart xmlns:c="http://schemas.openxmlformats.org/drawingml/2006/chart" xmlns:r="http://schemas.openxmlformats.org/officeDocument/2006/relationships" r:id="rId14"/>
          </a:graphicData>
        </a:graphic>
      </p:graphicFrame>
      <p:sp>
        <p:nvSpPr>
          <p:cNvPr id="7" name="Right Arrow 6"/>
          <p:cNvSpPr/>
          <p:nvPr>
            <p:custDataLst>
              <p:tags r:id="rId5"/>
            </p:custDataLst>
          </p:nvPr>
        </p:nvSpPr>
        <p:spPr bwMode="auto">
          <a:xfrm rot="19630113">
            <a:off x="5337909" y="2410174"/>
            <a:ext cx="1730876" cy="329484"/>
          </a:xfrm>
          <a:prstGeom prst="rightArrow">
            <a:avLst/>
          </a:prstGeom>
          <a:solidFill>
            <a:srgbClr val="FFC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 h="38100"/>
            <a:bevelB w="38100" h="38100"/>
          </a:sp3d>
        </p:spPr>
        <p:txBody>
          <a:bodyPr vert="horz" wrap="square" lIns="91440" tIns="45720" rIns="91440" bIns="45720" numCol="1"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n-US" sz="1600" b="1" dirty="0">
              <a:solidFill>
                <a:srgbClr val="FFFFFF"/>
              </a:solidFill>
            </a:endParaRPr>
          </a:p>
        </p:txBody>
      </p:sp>
      <p:sp>
        <p:nvSpPr>
          <p:cNvPr id="8" name="TextBox 2"/>
          <p:cNvSpPr txBox="1"/>
          <p:nvPr>
            <p:custDataLst>
              <p:tags r:id="rId6"/>
            </p:custDataLst>
          </p:nvPr>
        </p:nvSpPr>
        <p:spPr>
          <a:xfrm rot="19669126">
            <a:off x="5191902" y="2227879"/>
            <a:ext cx="1377300" cy="369332"/>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1800" dirty="0" smtClean="0">
                <a:solidFill>
                  <a:schemeClr val="accent6"/>
                </a:solidFill>
              </a:rPr>
              <a:t>13% CAGR</a:t>
            </a:r>
            <a:endParaRPr lang="en-US" sz="1800" dirty="0">
              <a:solidFill>
                <a:schemeClr val="accent6"/>
              </a:solidFill>
            </a:endParaRPr>
          </a:p>
        </p:txBody>
      </p:sp>
      <p:sp>
        <p:nvSpPr>
          <p:cNvPr id="9" name="Right Arrow 8"/>
          <p:cNvSpPr/>
          <p:nvPr>
            <p:custDataLst>
              <p:tags r:id="rId7"/>
            </p:custDataLst>
          </p:nvPr>
        </p:nvSpPr>
        <p:spPr bwMode="auto">
          <a:xfrm rot="19630113">
            <a:off x="1581053" y="1239997"/>
            <a:ext cx="1730876" cy="329484"/>
          </a:xfrm>
          <a:prstGeom prst="rightArrow">
            <a:avLst/>
          </a:prstGeom>
          <a:solidFill>
            <a:srgbClr val="FFC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w="38100" h="38100"/>
            <a:bevelB w="38100" h="38100"/>
          </a:sp3d>
        </p:spPr>
        <p:txBody>
          <a:bodyPr vert="horz" wrap="square" lIns="91440" tIns="45720" rIns="91440" bIns="45720" numCol="1" anchor="ctr"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en-US" sz="1600" b="1" dirty="0">
              <a:solidFill>
                <a:srgbClr val="FFFFFF"/>
              </a:solidFill>
            </a:endParaRPr>
          </a:p>
        </p:txBody>
      </p:sp>
      <p:sp>
        <p:nvSpPr>
          <p:cNvPr id="11" name="TextBox 2"/>
          <p:cNvSpPr txBox="1"/>
          <p:nvPr>
            <p:custDataLst>
              <p:tags r:id="rId8"/>
            </p:custDataLst>
          </p:nvPr>
        </p:nvSpPr>
        <p:spPr>
          <a:xfrm rot="19669126">
            <a:off x="1499164" y="1057702"/>
            <a:ext cx="1249060" cy="369332"/>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1800" dirty="0">
                <a:solidFill>
                  <a:schemeClr val="accent6"/>
                </a:solidFill>
              </a:rPr>
              <a:t>8</a:t>
            </a:r>
            <a:r>
              <a:rPr lang="en-US" sz="1800" dirty="0" smtClean="0">
                <a:solidFill>
                  <a:schemeClr val="accent6"/>
                </a:solidFill>
              </a:rPr>
              <a:t>% CAGR</a:t>
            </a:r>
            <a:endParaRPr lang="en-US" sz="1800" dirty="0">
              <a:solidFill>
                <a:schemeClr val="accent6"/>
              </a:solidFill>
            </a:endParaRPr>
          </a:p>
        </p:txBody>
      </p:sp>
      <p:sp>
        <p:nvSpPr>
          <p:cNvPr id="12" name="Footer Placeholder 2"/>
          <p:cNvSpPr txBox="1">
            <a:spLocks/>
          </p:cNvSpPr>
          <p:nvPr>
            <p:custDataLst>
              <p:tags r:id="rId9"/>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13" name="Slide Number Placeholder 3"/>
          <p:cNvSpPr txBox="1">
            <a:spLocks/>
          </p:cNvSpPr>
          <p:nvPr>
            <p:custDataLst>
              <p:tags r:id="rId10"/>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66</a:t>
            </a:fld>
            <a:endParaRPr lang="en-US" sz="700" dirty="0">
              <a:solidFill>
                <a:schemeClr val="bg1"/>
              </a:solidFill>
            </a:endParaRPr>
          </a:p>
        </p:txBody>
      </p:sp>
      <p:sp>
        <p:nvSpPr>
          <p:cNvPr id="14" name="Footer Placeholder 2"/>
          <p:cNvSpPr>
            <a:spLocks noGrp="1"/>
          </p:cNvSpPr>
          <p:nvPr>
            <p:ph type="ftr" sz="quarter" idx="3"/>
            <p:custDataLst>
              <p:tags r:id="rId11"/>
            </p:custDataLst>
          </p:nvPr>
        </p:nvSpPr>
        <p:spPr>
          <a:xfrm>
            <a:off x="6858002" y="4629150"/>
            <a:ext cx="2209798" cy="685800"/>
          </a:xfrm>
        </p:spPr>
        <p:txBody>
          <a:bodyPr/>
          <a:lstStyle/>
          <a:p>
            <a:r>
              <a:rPr lang="en-US" dirty="0" smtClean="0"/>
              <a:t>© Mentor Graphics Corporation, all rights reserved.</a:t>
            </a:r>
            <a:endParaRPr lang="en-US" dirty="0"/>
          </a:p>
        </p:txBody>
      </p:sp>
    </p:spTree>
    <p:custDataLst>
      <p:tags r:id="rId1"/>
    </p:custDataLst>
    <p:extLst>
      <p:ext uri="{BB962C8B-B14F-4D97-AF65-F5344CB8AC3E}">
        <p14:creationId xmlns:p14="http://schemas.microsoft.com/office/powerpoint/2010/main" val="31582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z="2700" dirty="0" smtClean="0"/>
              <a:t>ASIC/IC Formal Technology Adoption Trends by Size</a:t>
            </a:r>
            <a:endParaRPr lang="en-US" sz="2700" dirty="0"/>
          </a:p>
        </p:txBody>
      </p:sp>
      <p:sp>
        <p:nvSpPr>
          <p:cNvPr id="7"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11"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12"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67</a:t>
            </a:fld>
            <a:endParaRPr lang="en-US" sz="700" dirty="0">
              <a:solidFill>
                <a:schemeClr val="bg1"/>
              </a:solidFill>
            </a:endParaRPr>
          </a:p>
        </p:txBody>
      </p:sp>
      <p:sp>
        <p:nvSpPr>
          <p:cNvPr id="3" name="Footer Placeholder 2"/>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8" name="Chart 7"/>
          <p:cNvGraphicFramePr>
            <a:graphicFrameLocks noGrp="1"/>
          </p:cNvGraphicFramePr>
          <p:nvPr>
            <p:custDataLst>
              <p:tags r:id="rId7"/>
            </p:custDataLst>
            <p:extLst>
              <p:ext uri="{D42A27DB-BD31-4B8C-83A1-F6EECF244321}">
                <p14:modId xmlns:p14="http://schemas.microsoft.com/office/powerpoint/2010/main" val="3306682211"/>
              </p:ext>
            </p:extLst>
          </p:nvPr>
        </p:nvGraphicFramePr>
        <p:xfrm>
          <a:off x="236904" y="666750"/>
          <a:ext cx="8670192" cy="4011276"/>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292931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z="2700" dirty="0" smtClean="0"/>
              <a:t>FPGA Formal Technology Adoption Trends</a:t>
            </a:r>
            <a:endParaRPr lang="en-US" sz="2700" dirty="0"/>
          </a:p>
        </p:txBody>
      </p:sp>
      <p:sp>
        <p:nvSpPr>
          <p:cNvPr id="7"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11"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12"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68</a:t>
            </a:fld>
            <a:endParaRPr lang="en-US" sz="700" dirty="0">
              <a:solidFill>
                <a:schemeClr val="bg1"/>
              </a:solidFill>
            </a:endParaRPr>
          </a:p>
        </p:txBody>
      </p:sp>
      <p:sp>
        <p:nvSpPr>
          <p:cNvPr id="3" name="Footer Placeholder 2"/>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8" name="Chart 7"/>
          <p:cNvGraphicFramePr>
            <a:graphicFrameLocks noGrp="1"/>
          </p:cNvGraphicFramePr>
          <p:nvPr>
            <p:custDataLst>
              <p:tags r:id="rId7"/>
            </p:custDataLst>
            <p:extLst>
              <p:ext uri="{D42A27DB-BD31-4B8C-83A1-F6EECF244321}">
                <p14:modId xmlns:p14="http://schemas.microsoft.com/office/powerpoint/2010/main" val="2591517148"/>
              </p:ext>
            </p:extLst>
          </p:nvPr>
        </p:nvGraphicFramePr>
        <p:xfrm>
          <a:off x="244928" y="590551"/>
          <a:ext cx="8654143" cy="4087474"/>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362723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z="2700" dirty="0" smtClean="0"/>
              <a:t>ASIC/IC Dynamic Verification Adoption Trends</a:t>
            </a:r>
            <a:endParaRPr lang="en-US" sz="2700" dirty="0"/>
          </a:p>
        </p:txBody>
      </p:sp>
      <p:sp>
        <p:nvSpPr>
          <p:cNvPr id="7"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11"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12"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69</a:t>
            </a:fld>
            <a:endParaRPr lang="en-US" sz="700" dirty="0">
              <a:solidFill>
                <a:schemeClr val="bg1"/>
              </a:solidFill>
            </a:endParaRPr>
          </a:p>
        </p:txBody>
      </p:sp>
      <p:sp>
        <p:nvSpPr>
          <p:cNvPr id="3" name="Footer Placeholder 2"/>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9" name="Chart 8"/>
          <p:cNvGraphicFramePr>
            <a:graphicFrameLocks noGrp="1"/>
          </p:cNvGraphicFramePr>
          <p:nvPr>
            <p:custDataLst>
              <p:tags r:id="rId7"/>
            </p:custDataLst>
            <p:extLst>
              <p:ext uri="{D42A27DB-BD31-4B8C-83A1-F6EECF244321}">
                <p14:modId xmlns:p14="http://schemas.microsoft.com/office/powerpoint/2010/main" val="262384673"/>
              </p:ext>
            </p:extLst>
          </p:nvPr>
        </p:nvGraphicFramePr>
        <p:xfrm>
          <a:off x="236904" y="666750"/>
          <a:ext cx="8670192" cy="4011276"/>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246990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custDataLst>
              <p:tags r:id="rId2"/>
            </p:custDataLst>
          </p:nvPr>
        </p:nvSpPr>
        <p:spPr>
          <a:xfrm>
            <a:off x="381000" y="723900"/>
            <a:ext cx="8763000" cy="3981450"/>
          </a:xfrm>
        </p:spPr>
        <p:txBody>
          <a:bodyPr/>
          <a:lstStyle/>
          <a:p>
            <a:pPr>
              <a:lnSpc>
                <a:spcPct val="130000"/>
              </a:lnSpc>
            </a:pPr>
            <a:r>
              <a:rPr lang="en-US" sz="2000" dirty="0"/>
              <a:t>Worldwide </a:t>
            </a:r>
            <a:r>
              <a:rPr lang="en-US" sz="2000" dirty="0" smtClean="0"/>
              <a:t>study</a:t>
            </a:r>
            <a:endParaRPr lang="en-US" sz="2000" dirty="0"/>
          </a:p>
          <a:p>
            <a:pPr lvl="1">
              <a:lnSpc>
                <a:spcPct val="130000"/>
              </a:lnSpc>
            </a:pPr>
            <a:r>
              <a:rPr lang="en-US" sz="1800" dirty="0"/>
              <a:t>North America, </a:t>
            </a:r>
            <a:r>
              <a:rPr lang="en-US" sz="1800" dirty="0" smtClean="0"/>
              <a:t>India/China, </a:t>
            </a:r>
            <a:r>
              <a:rPr lang="en-US" sz="1800" dirty="0"/>
              <a:t>Japan, Rest of </a:t>
            </a:r>
            <a:r>
              <a:rPr lang="en-US" sz="1800" dirty="0" smtClean="0"/>
              <a:t>World</a:t>
            </a:r>
            <a:br>
              <a:rPr lang="en-US" sz="1800" dirty="0" smtClean="0"/>
            </a:br>
            <a:r>
              <a:rPr lang="en-US" sz="1050" dirty="0" smtClean="0"/>
              <a:t> </a:t>
            </a:r>
            <a:endParaRPr lang="en-US" sz="1800" dirty="0"/>
          </a:p>
          <a:p>
            <a:pPr>
              <a:lnSpc>
                <a:spcPct val="130000"/>
              </a:lnSpc>
            </a:pPr>
            <a:r>
              <a:rPr lang="en-US" sz="2000" dirty="0" smtClean="0"/>
              <a:t>Sample frame consisted of 1738 participants</a:t>
            </a:r>
          </a:p>
          <a:p>
            <a:pPr lvl="1">
              <a:lnSpc>
                <a:spcPct val="130000"/>
              </a:lnSpc>
            </a:pPr>
            <a:r>
              <a:rPr lang="en-US" sz="1800" b="1" dirty="0" smtClean="0"/>
              <a:t>8% </a:t>
            </a:r>
            <a:r>
              <a:rPr lang="en-US" sz="1800" dirty="0" smtClean="0"/>
              <a:t>smaller than our 2014 study (1886)</a:t>
            </a:r>
          </a:p>
          <a:p>
            <a:pPr lvl="1">
              <a:lnSpc>
                <a:spcPct val="130000"/>
              </a:lnSpc>
            </a:pPr>
            <a:r>
              <a:rPr lang="en-US" sz="1800" b="1" dirty="0" smtClean="0"/>
              <a:t>3.3x</a:t>
            </a:r>
            <a:r>
              <a:rPr lang="en-US" sz="1800" dirty="0" smtClean="0"/>
              <a:t> </a:t>
            </a:r>
            <a:r>
              <a:rPr lang="en-US" sz="1800" dirty="0"/>
              <a:t>larger than our 2012 </a:t>
            </a:r>
            <a:r>
              <a:rPr lang="en-US" sz="1800" dirty="0" smtClean="0"/>
              <a:t>study</a:t>
            </a:r>
          </a:p>
          <a:p>
            <a:pPr lvl="1">
              <a:lnSpc>
                <a:spcPct val="130000"/>
              </a:lnSpc>
            </a:pPr>
            <a:r>
              <a:rPr lang="en-US" sz="1800" b="1" dirty="0" smtClean="0"/>
              <a:t>9.4x</a:t>
            </a:r>
            <a:r>
              <a:rPr lang="en-US" sz="1800" dirty="0" smtClean="0"/>
              <a:t> larger than the 2004 Ron </a:t>
            </a:r>
            <a:r>
              <a:rPr lang="en-US" sz="1800" dirty="0" err="1" smtClean="0"/>
              <a:t>Collett</a:t>
            </a:r>
            <a:r>
              <a:rPr lang="en-US" sz="1800" dirty="0" smtClean="0"/>
              <a:t> International study</a:t>
            </a:r>
            <a:br>
              <a:rPr lang="en-US" sz="1800" dirty="0" smtClean="0"/>
            </a:br>
            <a:r>
              <a:rPr lang="en-US" sz="1050" dirty="0" smtClean="0"/>
              <a:t> </a:t>
            </a:r>
            <a:endParaRPr lang="en-US" sz="1050" dirty="0"/>
          </a:p>
          <a:p>
            <a:pPr>
              <a:lnSpc>
                <a:spcPct val="130000"/>
              </a:lnSpc>
            </a:pPr>
            <a:r>
              <a:rPr lang="en-US" sz="2000" dirty="0" smtClean="0"/>
              <a:t>Confidence interval 95%</a:t>
            </a:r>
          </a:p>
          <a:p>
            <a:pPr lvl="1">
              <a:lnSpc>
                <a:spcPct val="130000"/>
              </a:lnSpc>
            </a:pPr>
            <a:r>
              <a:rPr lang="en-US" sz="1800" b="1" dirty="0" smtClean="0"/>
              <a:t>±2.36% </a:t>
            </a:r>
            <a:r>
              <a:rPr lang="en-US" sz="1800" dirty="0" smtClean="0"/>
              <a:t>Margin of Error</a:t>
            </a:r>
            <a:br>
              <a:rPr lang="en-US" sz="1800" dirty="0" smtClean="0"/>
            </a:br>
            <a:r>
              <a:rPr lang="en-US" sz="1050" dirty="0" smtClean="0"/>
              <a:t> </a:t>
            </a:r>
            <a:endParaRPr lang="en-US" sz="1800" dirty="0" smtClean="0"/>
          </a:p>
        </p:txBody>
      </p:sp>
      <p:sp>
        <p:nvSpPr>
          <p:cNvPr id="3" name="Footer Placeholder 2"/>
          <p:cNvSpPr>
            <a:spLocks noGrp="1"/>
          </p:cNvSpPr>
          <p:nvPr>
            <p:ph type="ftr" sz="quarter" idx="3"/>
            <p:custDataLst>
              <p:tags r:id="rId3"/>
            </p:custDataLst>
          </p:nvPr>
        </p:nvSpPr>
        <p:spPr/>
        <p:txBody>
          <a:bodyPr/>
          <a:lstStyle/>
          <a:p>
            <a:r>
              <a:rPr lang="en-US" dirty="0" smtClean="0"/>
              <a:t>© Mentor Graphics Corporation, all rights reserved.</a:t>
            </a:r>
            <a:endParaRPr lang="en-US" dirty="0"/>
          </a:p>
        </p:txBody>
      </p:sp>
      <p:sp>
        <p:nvSpPr>
          <p:cNvPr id="4" name="Title 3"/>
          <p:cNvSpPr>
            <a:spLocks noGrp="1"/>
          </p:cNvSpPr>
          <p:nvPr>
            <p:ph type="title"/>
            <p:custDataLst>
              <p:tags r:id="rId4"/>
            </p:custDataLst>
          </p:nvPr>
        </p:nvSpPr>
        <p:spPr/>
        <p:txBody>
          <a:bodyPr>
            <a:normAutofit fontScale="90000"/>
          </a:bodyPr>
          <a:lstStyle/>
          <a:p>
            <a:r>
              <a:rPr lang="en-US" dirty="0" smtClean="0"/>
              <a:t>Study Background</a:t>
            </a:r>
            <a:endParaRPr lang="en-US" dirty="0"/>
          </a:p>
        </p:txBody>
      </p:sp>
      <p:sp>
        <p:nvSpPr>
          <p:cNvPr id="5" name="Footer Placeholder 2"/>
          <p:cNvSpPr txBox="1">
            <a:spLocks/>
          </p:cNvSpPr>
          <p:nvPr>
            <p:custDataLst>
              <p:tags r:id="rId5"/>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6" name="Slide Number Placeholder 3"/>
          <p:cNvSpPr txBox="1">
            <a:spLocks/>
          </p:cNvSpPr>
          <p:nvPr>
            <p:custDataLst>
              <p:tags r:id="rId6"/>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7</a:t>
            </a:fld>
            <a:endParaRPr lang="en-US" sz="700" dirty="0">
              <a:solidFill>
                <a:schemeClr val="bg1"/>
              </a:solidFill>
            </a:endParaRPr>
          </a:p>
        </p:txBody>
      </p:sp>
    </p:spTree>
    <p:custDataLst>
      <p:tags r:id="rId1"/>
    </p:custDataLst>
    <p:extLst>
      <p:ext uri="{BB962C8B-B14F-4D97-AF65-F5344CB8AC3E}">
        <p14:creationId xmlns:p14="http://schemas.microsoft.com/office/powerpoint/2010/main" val="56478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z="2700" dirty="0" smtClean="0"/>
              <a:t>FPGA Dynamic Verification Adoption Trends</a:t>
            </a:r>
            <a:endParaRPr lang="en-US" sz="2700" dirty="0"/>
          </a:p>
        </p:txBody>
      </p:sp>
      <p:sp>
        <p:nvSpPr>
          <p:cNvPr id="7"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11"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12"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70</a:t>
            </a:fld>
            <a:endParaRPr lang="en-US" sz="700" dirty="0">
              <a:solidFill>
                <a:schemeClr val="bg1"/>
              </a:solidFill>
            </a:endParaRPr>
          </a:p>
        </p:txBody>
      </p:sp>
      <p:sp>
        <p:nvSpPr>
          <p:cNvPr id="3" name="Footer Placeholder 2"/>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8" name="Chart 7"/>
          <p:cNvGraphicFramePr>
            <a:graphicFrameLocks noGrp="1"/>
          </p:cNvGraphicFramePr>
          <p:nvPr>
            <p:custDataLst>
              <p:tags r:id="rId7"/>
            </p:custDataLst>
            <p:extLst>
              <p:ext uri="{D42A27DB-BD31-4B8C-83A1-F6EECF244321}">
                <p14:modId xmlns:p14="http://schemas.microsoft.com/office/powerpoint/2010/main" val="2843162601"/>
              </p:ext>
            </p:extLst>
          </p:nvPr>
        </p:nvGraphicFramePr>
        <p:xfrm>
          <a:off x="236904" y="666750"/>
          <a:ext cx="8670192" cy="4118998"/>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64863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133350"/>
            <a:ext cx="8991600" cy="457200"/>
          </a:xfrm>
        </p:spPr>
        <p:txBody>
          <a:bodyPr>
            <a:normAutofit/>
          </a:bodyPr>
          <a:lstStyle/>
          <a:p>
            <a:r>
              <a:rPr lang="en-US" sz="2400" dirty="0" smtClean="0">
                <a:effectLst>
                  <a:outerShdw blurRad="38100" dist="38100" dir="2700000" algn="tl">
                    <a:srgbClr val="000000">
                      <a:alpha val="43137"/>
                    </a:srgbClr>
                  </a:outerShdw>
                </a:effectLst>
              </a:rPr>
              <a:t>FPGA Verification Technique Adoption and Bug Escapes</a:t>
            </a:r>
            <a:endParaRPr lang="en-US" sz="2400" dirty="0">
              <a:effectLst>
                <a:outerShdw blurRad="38100" dist="38100" dir="2700000" algn="tl">
                  <a:srgbClr val="000000">
                    <a:alpha val="43137"/>
                  </a:srgbClr>
                </a:outerShdw>
              </a:effectLst>
            </a:endParaRPr>
          </a:p>
        </p:txBody>
      </p:sp>
      <p:sp>
        <p:nvSpPr>
          <p:cNvPr id="5"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71</a:t>
            </a:fld>
            <a:endParaRPr lang="en-US" sz="700" dirty="0">
              <a:solidFill>
                <a:schemeClr val="bg1"/>
              </a:solidFill>
            </a:endParaRPr>
          </a:p>
        </p:txBody>
      </p:sp>
      <p:sp>
        <p:nvSpPr>
          <p:cNvPr id="9" name="Footer Placeholder 8"/>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10" name="Chart 9"/>
          <p:cNvGraphicFramePr>
            <a:graphicFrameLocks noGrp="1"/>
          </p:cNvGraphicFramePr>
          <p:nvPr>
            <p:custDataLst>
              <p:tags r:id="rId7"/>
            </p:custDataLst>
            <p:extLst>
              <p:ext uri="{D42A27DB-BD31-4B8C-83A1-F6EECF244321}">
                <p14:modId xmlns:p14="http://schemas.microsoft.com/office/powerpoint/2010/main" val="2917874131"/>
              </p:ext>
            </p:extLst>
          </p:nvPr>
        </p:nvGraphicFramePr>
        <p:xfrm>
          <a:off x="237522" y="742950"/>
          <a:ext cx="8668956" cy="3935076"/>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84947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ASIC/IC Verification Maturity and First Silicon Success</a:t>
            </a:r>
            <a:endParaRPr lang="en-US" sz="1800" b="0" i="1" dirty="0"/>
          </a:p>
        </p:txBody>
      </p:sp>
      <p:sp>
        <p:nvSpPr>
          <p:cNvPr id="4" name="Footer Placeholder 3"/>
          <p:cNvSpPr>
            <a:spLocks noGrp="1"/>
          </p:cNvSpPr>
          <p:nvPr>
            <p:ph type="ftr" sz="quarter" idx="3"/>
          </p:nvPr>
        </p:nvSpPr>
        <p:spPr>
          <a:prstGeom prst="rect">
            <a:avLst/>
          </a:prstGeom>
        </p:spPr>
        <p:txBody>
          <a:bodyPr/>
          <a:lstStyle/>
          <a:p>
            <a:pPr>
              <a:defRPr/>
            </a:pPr>
            <a:r>
              <a:rPr lang="en-US" smtClean="0"/>
              <a:t>JL, Industry Trends in Today’s Verification Landscape, October 2016</a:t>
            </a:r>
            <a:endParaRPr lang="en-US" dirty="0"/>
          </a:p>
        </p:txBody>
      </p:sp>
      <p:sp>
        <p:nvSpPr>
          <p:cNvPr id="6" name="Slide Number Placeholder 5"/>
          <p:cNvSpPr>
            <a:spLocks noGrp="1"/>
          </p:cNvSpPr>
          <p:nvPr>
            <p:ph type="sldNum" sz="quarter" idx="4294967295"/>
          </p:nvPr>
        </p:nvSpPr>
        <p:spPr>
          <a:xfrm>
            <a:off x="0" y="4859338"/>
            <a:ext cx="381000" cy="171450"/>
          </a:xfrm>
          <a:prstGeom prst="rect">
            <a:avLst/>
          </a:prstGeom>
        </p:spPr>
        <p:txBody>
          <a:bodyPr/>
          <a:lstStyle/>
          <a:p>
            <a:fld id="{B4689765-5485-4130-8525-AA8B12692EFF}" type="slidenum">
              <a:rPr lang="en-US" smtClean="0"/>
              <a:pPr/>
              <a:t>72</a:t>
            </a:fld>
            <a:endParaRPr lang="en-US"/>
          </a:p>
        </p:txBody>
      </p:sp>
      <p:sp>
        <p:nvSpPr>
          <p:cNvPr id="5" name="Text Box 7"/>
          <p:cNvSpPr txBox="1">
            <a:spLocks noChangeArrowheads="1"/>
          </p:cNvSpPr>
          <p:nvPr/>
        </p:nvSpPr>
        <p:spPr bwMode="auto">
          <a:xfrm>
            <a:off x="0" y="4575289"/>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graphicFrame>
        <p:nvGraphicFramePr>
          <p:cNvPr id="9" name="Chart 8"/>
          <p:cNvGraphicFramePr>
            <a:graphicFrameLocks noGrp="1"/>
          </p:cNvGraphicFramePr>
          <p:nvPr>
            <p:extLst>
              <p:ext uri="{D42A27DB-BD31-4B8C-83A1-F6EECF244321}">
                <p14:modId xmlns:p14="http://schemas.microsoft.com/office/powerpoint/2010/main" val="296364671"/>
              </p:ext>
            </p:extLst>
          </p:nvPr>
        </p:nvGraphicFramePr>
        <p:xfrm>
          <a:off x="351162" y="901132"/>
          <a:ext cx="8513714" cy="38307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7325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FPGA Verification Maturity and Bug Escapes</a:t>
            </a:r>
            <a:endParaRPr lang="en-US" sz="1500" b="0" i="1" dirty="0"/>
          </a:p>
        </p:txBody>
      </p:sp>
      <p:sp>
        <p:nvSpPr>
          <p:cNvPr id="3" name="Slide Number Placeholder 2"/>
          <p:cNvSpPr>
            <a:spLocks noGrp="1"/>
          </p:cNvSpPr>
          <p:nvPr>
            <p:ph type="sldNum" sz="quarter" idx="4294967295"/>
          </p:nvPr>
        </p:nvSpPr>
        <p:spPr>
          <a:xfrm>
            <a:off x="0" y="4970463"/>
            <a:ext cx="384175" cy="171450"/>
          </a:xfrm>
          <a:prstGeom prst="rect">
            <a:avLst/>
          </a:prstGeom>
        </p:spPr>
        <p:txBody>
          <a:bodyPr lIns="68589" tIns="34295" rIns="68589" bIns="34295"/>
          <a:lstStyle/>
          <a:p>
            <a:fld id="{B8EE6C0D-8D49-4EF2-B5AB-91C9339EB8BA}" type="slidenum">
              <a:rPr lang="en-US" smtClean="0"/>
              <a:pPr/>
              <a:t>73</a:t>
            </a:fld>
            <a:endParaRPr lang="en-US" dirty="0"/>
          </a:p>
        </p:txBody>
      </p:sp>
      <p:sp>
        <p:nvSpPr>
          <p:cNvPr id="5" name="Text Box 7"/>
          <p:cNvSpPr txBox="1">
            <a:spLocks noChangeArrowheads="1"/>
          </p:cNvSpPr>
          <p:nvPr/>
        </p:nvSpPr>
        <p:spPr bwMode="auto">
          <a:xfrm>
            <a:off x="0" y="4731887"/>
            <a:ext cx="5410200" cy="161583"/>
          </a:xfrm>
          <a:prstGeom prst="rect">
            <a:avLst/>
          </a:prstGeom>
          <a:noFill/>
          <a:ln w="9525">
            <a:noFill/>
            <a:miter lim="800000"/>
            <a:headEnd/>
            <a:tailEnd/>
          </a:ln>
        </p:spPr>
        <p:txBody>
          <a:bodyPr wrap="square" lIns="102884" tIns="34295" rIns="68589" bIns="34295" anchor="b">
            <a:spAutoFit/>
          </a:bodyPr>
          <a:lstStyle/>
          <a:p>
            <a:pPr eaLnBrk="0" hangingPunct="0"/>
            <a:r>
              <a:rPr lang="en-US" sz="600" i="1" dirty="0"/>
              <a:t>Source:  Wilson Research Group and Mentor Graphics, 2016 Functional Verification Study </a:t>
            </a:r>
          </a:p>
        </p:txBody>
      </p:sp>
      <p:sp>
        <p:nvSpPr>
          <p:cNvPr id="11" name="Footer Placeholder 2"/>
          <p:cNvSpPr txBox="1">
            <a:spLocks/>
          </p:cNvSpPr>
          <p:nvPr>
            <p:custDataLst>
              <p:tags r:id="rId2"/>
            </p:custDataLst>
          </p:nvPr>
        </p:nvSpPr>
        <p:spPr>
          <a:xfrm>
            <a:off x="609603" y="4914900"/>
            <a:ext cx="5717825" cy="171450"/>
          </a:xfrm>
          <a:prstGeom prst="rect">
            <a:avLst/>
          </a:prstGeom>
        </p:spPr>
        <p:txBody>
          <a:bodyPr lIns="68589" tIns="34295" rIns="68589" bIns="34295"/>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500" dirty="0">
                <a:solidFill>
                  <a:schemeClr val="bg1"/>
                </a:solidFill>
              </a:rPr>
              <a:t>H Foster, Honeywell, Sept 2016</a:t>
            </a:r>
          </a:p>
        </p:txBody>
      </p:sp>
      <p:sp>
        <p:nvSpPr>
          <p:cNvPr id="12" name="Slide Number Placeholder 3"/>
          <p:cNvSpPr txBox="1">
            <a:spLocks/>
          </p:cNvSpPr>
          <p:nvPr>
            <p:custDataLst>
              <p:tags r:id="rId3"/>
            </p:custDataLst>
          </p:nvPr>
        </p:nvSpPr>
        <p:spPr>
          <a:xfrm>
            <a:off x="95129" y="4914900"/>
            <a:ext cx="512064" cy="171450"/>
          </a:xfrm>
          <a:prstGeom prst="rect">
            <a:avLst/>
          </a:prstGeom>
        </p:spPr>
        <p:txBody>
          <a:bodyPr lIns="68589" tIns="34295" rIns="68589" bIns="34295"/>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500">
                <a:solidFill>
                  <a:schemeClr val="bg1"/>
                </a:solidFill>
              </a:rPr>
              <a:pPr/>
              <a:t>73</a:t>
            </a:fld>
            <a:endParaRPr lang="en-US" sz="500" dirty="0">
              <a:solidFill>
                <a:schemeClr val="bg1"/>
              </a:solidFill>
            </a:endParaRPr>
          </a:p>
        </p:txBody>
      </p:sp>
      <p:graphicFrame>
        <p:nvGraphicFramePr>
          <p:cNvPr id="7" name="Chart 6"/>
          <p:cNvGraphicFramePr>
            <a:graphicFrameLocks noGrp="1"/>
          </p:cNvGraphicFramePr>
          <p:nvPr>
            <p:extLst>
              <p:ext uri="{D42A27DB-BD31-4B8C-83A1-F6EECF244321}">
                <p14:modId xmlns:p14="http://schemas.microsoft.com/office/powerpoint/2010/main" val="1219060225"/>
              </p:ext>
            </p:extLst>
          </p:nvPr>
        </p:nvGraphicFramePr>
        <p:xfrm>
          <a:off x="351162" y="901132"/>
          <a:ext cx="8600149" cy="3830755"/>
        </p:xfrm>
        <a:graphic>
          <a:graphicData uri="http://schemas.openxmlformats.org/drawingml/2006/chart">
            <c:chart xmlns:c="http://schemas.openxmlformats.org/drawingml/2006/chart" xmlns:r="http://schemas.openxmlformats.org/officeDocument/2006/relationships" r:id="rId6"/>
          </a:graphicData>
        </a:graphic>
      </p:graphicFrame>
    </p:spTree>
    <p:custDataLst>
      <p:tags r:id="rId1"/>
    </p:custDataLst>
    <p:extLst>
      <p:ext uri="{BB962C8B-B14F-4D97-AF65-F5344CB8AC3E}">
        <p14:creationId xmlns:p14="http://schemas.microsoft.com/office/powerpoint/2010/main" val="158152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Number of Test Created to Verify ASIC/IC Design</a:t>
            </a:r>
            <a:endParaRPr lang="en-US" dirty="0"/>
          </a:p>
        </p:txBody>
      </p:sp>
      <p:sp>
        <p:nvSpPr>
          <p:cNvPr id="3" name="Footer Placeholder 2"/>
          <p:cNvSpPr>
            <a:spLocks noGrp="1"/>
          </p:cNvSpPr>
          <p:nvPr>
            <p:ph type="ftr" sz="quarter" idx="3"/>
            <p:custDataLst>
              <p:tags r:id="rId3"/>
            </p:custDataLst>
          </p:nvPr>
        </p:nvSpPr>
        <p:spPr/>
        <p:txBody>
          <a:bodyPr/>
          <a:lstStyle/>
          <a:p>
            <a:r>
              <a:rPr lang="en-US" dirty="0" smtClean="0"/>
              <a:t>© Mentor Graphics Corporation, all rights reserved.</a:t>
            </a:r>
            <a:endParaRPr lang="en-US" dirty="0"/>
          </a:p>
        </p:txBody>
      </p:sp>
      <p:graphicFrame>
        <p:nvGraphicFramePr>
          <p:cNvPr id="4" name="Chart 3"/>
          <p:cNvGraphicFramePr>
            <a:graphicFrameLocks noGrp="1"/>
          </p:cNvGraphicFramePr>
          <p:nvPr>
            <p:custDataLst>
              <p:tags r:id="rId4"/>
            </p:custDataLst>
            <p:extLst>
              <p:ext uri="{D42A27DB-BD31-4B8C-83A1-F6EECF244321}">
                <p14:modId xmlns:p14="http://schemas.microsoft.com/office/powerpoint/2010/main" val="1700493696"/>
              </p:ext>
            </p:extLst>
          </p:nvPr>
        </p:nvGraphicFramePr>
        <p:xfrm>
          <a:off x="237522" y="666749"/>
          <a:ext cx="8668956" cy="4114801"/>
        </p:xfrm>
        <a:graphic>
          <a:graphicData uri="http://schemas.openxmlformats.org/drawingml/2006/chart">
            <c:chart xmlns:c="http://schemas.openxmlformats.org/drawingml/2006/chart" xmlns:r="http://schemas.openxmlformats.org/officeDocument/2006/relationships" r:id="rId11"/>
          </a:graphicData>
        </a:graphic>
      </p:graphicFrame>
      <p:sp>
        <p:nvSpPr>
          <p:cNvPr id="5" name="TextBox 4"/>
          <p:cNvSpPr txBox="1"/>
          <p:nvPr>
            <p:custDataLst>
              <p:tags r:id="rId5"/>
            </p:custDataLst>
          </p:nvPr>
        </p:nvSpPr>
        <p:spPr bwMode="auto">
          <a:xfrm>
            <a:off x="5410200" y="964361"/>
            <a:ext cx="3121367" cy="430887"/>
          </a:xfrm>
          <a:prstGeom prst="rect">
            <a:avLst/>
          </a:prstGeom>
          <a:solidFill>
            <a:srgbClr val="00206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2200" b="1" kern="0" dirty="0" smtClean="0">
                <a:solidFill>
                  <a:schemeClr val="bg1"/>
                </a:solidFill>
                <a:latin typeface="+mn-lt"/>
                <a:ea typeface="+mn-ea"/>
              </a:rPr>
              <a:t>2016 Average 200-499</a:t>
            </a:r>
            <a:endParaRPr kumimoji="0" lang="en-US" sz="2200" b="1" i="0" u="none" strike="noStrike" kern="0" cap="none" spc="0" normalizeH="0" baseline="0" noProof="0" dirty="0" smtClean="0">
              <a:ln>
                <a:noFill/>
              </a:ln>
              <a:solidFill>
                <a:schemeClr val="bg1"/>
              </a:solidFill>
              <a:effectLst/>
              <a:uLnTx/>
              <a:uFillTx/>
              <a:latin typeface="+mn-lt"/>
              <a:ea typeface="+mn-ea"/>
            </a:endParaRPr>
          </a:p>
        </p:txBody>
      </p:sp>
      <p:sp>
        <p:nvSpPr>
          <p:cNvPr id="6" name="Text Box 7"/>
          <p:cNvSpPr txBox="1">
            <a:spLocks noChangeArrowheads="1"/>
          </p:cNvSpPr>
          <p:nvPr>
            <p:custDataLst>
              <p:tags r:id="rId6"/>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7"/>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8"/>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74</a:t>
            </a:fld>
            <a:endParaRPr lang="en-US" sz="700" dirty="0">
              <a:solidFill>
                <a:schemeClr val="bg1"/>
              </a:solidFill>
            </a:endParaRPr>
          </a:p>
        </p:txBody>
      </p:sp>
    </p:spTree>
    <p:custDataLst>
      <p:tags r:id="rId1"/>
    </p:custDataLst>
    <p:extLst>
      <p:ext uri="{BB962C8B-B14F-4D97-AF65-F5344CB8AC3E}">
        <p14:creationId xmlns:p14="http://schemas.microsoft.com/office/powerpoint/2010/main" val="25433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Number of Test Created to Verify FPGA Design</a:t>
            </a:r>
            <a:endParaRPr lang="en-US" dirty="0"/>
          </a:p>
        </p:txBody>
      </p:sp>
      <p:sp>
        <p:nvSpPr>
          <p:cNvPr id="3" name="Footer Placeholder 2"/>
          <p:cNvSpPr>
            <a:spLocks noGrp="1"/>
          </p:cNvSpPr>
          <p:nvPr>
            <p:ph type="ftr" sz="quarter" idx="3"/>
            <p:custDataLst>
              <p:tags r:id="rId3"/>
            </p:custDataLst>
          </p:nvPr>
        </p:nvSpPr>
        <p:spPr/>
        <p:txBody>
          <a:bodyPr/>
          <a:lstStyle/>
          <a:p>
            <a:r>
              <a:rPr lang="en-US" dirty="0" smtClean="0"/>
              <a:t>© Mentor Graphics Corporation, all rights reserved.</a:t>
            </a:r>
            <a:endParaRPr lang="en-US" dirty="0"/>
          </a:p>
        </p:txBody>
      </p:sp>
      <p:sp>
        <p:nvSpPr>
          <p:cNvPr id="6" name="Text Box 7"/>
          <p:cNvSpPr txBox="1">
            <a:spLocks noChangeArrowheads="1"/>
          </p:cNvSpPr>
          <p:nvPr>
            <p:custDataLst>
              <p:tags r:id="rId4"/>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5"/>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6"/>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75</a:t>
            </a:fld>
            <a:endParaRPr lang="en-US" sz="700" dirty="0">
              <a:solidFill>
                <a:schemeClr val="bg1"/>
              </a:solidFill>
            </a:endParaRPr>
          </a:p>
        </p:txBody>
      </p:sp>
      <p:graphicFrame>
        <p:nvGraphicFramePr>
          <p:cNvPr id="9" name="Chart 8"/>
          <p:cNvGraphicFramePr>
            <a:graphicFrameLocks noGrp="1"/>
          </p:cNvGraphicFramePr>
          <p:nvPr>
            <p:custDataLst>
              <p:tags r:id="rId7"/>
            </p:custDataLst>
            <p:extLst>
              <p:ext uri="{D42A27DB-BD31-4B8C-83A1-F6EECF244321}">
                <p14:modId xmlns:p14="http://schemas.microsoft.com/office/powerpoint/2010/main" val="3691224073"/>
              </p:ext>
            </p:extLst>
          </p:nvPr>
        </p:nvGraphicFramePr>
        <p:xfrm>
          <a:off x="237522" y="590550"/>
          <a:ext cx="8668956" cy="4087476"/>
        </p:xfrm>
        <a:graphic>
          <a:graphicData uri="http://schemas.openxmlformats.org/drawingml/2006/chart">
            <c:chart xmlns:c="http://schemas.openxmlformats.org/drawingml/2006/chart" xmlns:r="http://schemas.openxmlformats.org/officeDocument/2006/relationships" r:id="rId11"/>
          </a:graphicData>
        </a:graphic>
      </p:graphicFrame>
      <p:cxnSp>
        <p:nvCxnSpPr>
          <p:cNvPr id="10" name="Straight Connector 9"/>
          <p:cNvCxnSpPr/>
          <p:nvPr/>
        </p:nvCxnSpPr>
        <p:spPr bwMode="auto">
          <a:xfrm flipV="1">
            <a:off x="2286000" y="708170"/>
            <a:ext cx="0" cy="323518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11" name="TextBox 10"/>
          <p:cNvSpPr txBox="1"/>
          <p:nvPr>
            <p:custDataLst>
              <p:tags r:id="rId8"/>
            </p:custDataLst>
          </p:nvPr>
        </p:nvSpPr>
        <p:spPr bwMode="auto">
          <a:xfrm>
            <a:off x="5867400" y="964361"/>
            <a:ext cx="2650085" cy="430887"/>
          </a:xfrm>
          <a:prstGeom prst="rect">
            <a:avLst/>
          </a:prstGeom>
          <a:solidFill>
            <a:srgbClr val="00206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2200" b="1" kern="0" dirty="0" smtClean="0">
                <a:solidFill>
                  <a:schemeClr val="bg1"/>
                </a:solidFill>
                <a:latin typeface="+mn-lt"/>
                <a:ea typeface="+mn-ea"/>
              </a:rPr>
              <a:t>2016 Average 1-99</a:t>
            </a:r>
            <a:endParaRPr kumimoji="0" lang="en-US" sz="2200" b="1" i="0" u="none" strike="noStrike" kern="0" cap="none" spc="0" normalizeH="0" baseline="0" noProof="0" dirty="0" smtClean="0">
              <a:ln>
                <a:noFill/>
              </a:ln>
              <a:solidFill>
                <a:schemeClr val="bg1"/>
              </a:solidFill>
              <a:effectLst/>
              <a:uLnTx/>
              <a:uFillTx/>
              <a:latin typeface="+mn-lt"/>
              <a:ea typeface="+mn-ea"/>
            </a:endParaRPr>
          </a:p>
        </p:txBody>
      </p:sp>
    </p:spTree>
    <p:custDataLst>
      <p:tags r:id="rId1"/>
    </p:custDataLst>
    <p:extLst>
      <p:ext uri="{BB962C8B-B14F-4D97-AF65-F5344CB8AC3E}">
        <p14:creationId xmlns:p14="http://schemas.microsoft.com/office/powerpoint/2010/main" val="243619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Typical ASIC/IC Regression Time</a:t>
            </a:r>
            <a:endParaRPr lang="en-US" dirty="0"/>
          </a:p>
        </p:txBody>
      </p:sp>
      <p:sp>
        <p:nvSpPr>
          <p:cNvPr id="3" name="Footer Placeholder 2"/>
          <p:cNvSpPr>
            <a:spLocks noGrp="1"/>
          </p:cNvSpPr>
          <p:nvPr>
            <p:ph type="ftr" sz="quarter" idx="3"/>
            <p:custDataLst>
              <p:tags r:id="rId3"/>
            </p:custDataLst>
          </p:nvPr>
        </p:nvSpPr>
        <p:spPr/>
        <p:txBody>
          <a:bodyPr/>
          <a:lstStyle/>
          <a:p>
            <a:r>
              <a:rPr lang="en-US" dirty="0" smtClean="0"/>
              <a:t>© Mentor Graphics Corporation, all rights reserved.</a:t>
            </a:r>
            <a:endParaRPr lang="en-US" dirty="0"/>
          </a:p>
        </p:txBody>
      </p:sp>
      <p:sp>
        <p:nvSpPr>
          <p:cNvPr id="6" name="Text Box 7"/>
          <p:cNvSpPr txBox="1">
            <a:spLocks noChangeArrowheads="1"/>
          </p:cNvSpPr>
          <p:nvPr>
            <p:custDataLst>
              <p:tags r:id="rId4"/>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5"/>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6"/>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76</a:t>
            </a:fld>
            <a:endParaRPr lang="en-US" sz="700" dirty="0">
              <a:solidFill>
                <a:schemeClr val="bg1"/>
              </a:solidFill>
            </a:endParaRPr>
          </a:p>
        </p:txBody>
      </p:sp>
      <p:graphicFrame>
        <p:nvGraphicFramePr>
          <p:cNvPr id="10" name="Chart 9"/>
          <p:cNvGraphicFramePr>
            <a:graphicFrameLocks noGrp="1"/>
          </p:cNvGraphicFramePr>
          <p:nvPr>
            <p:custDataLst>
              <p:tags r:id="rId7"/>
            </p:custDataLst>
            <p:extLst>
              <p:ext uri="{D42A27DB-BD31-4B8C-83A1-F6EECF244321}">
                <p14:modId xmlns:p14="http://schemas.microsoft.com/office/powerpoint/2010/main" val="1136322266"/>
              </p:ext>
            </p:extLst>
          </p:nvPr>
        </p:nvGraphicFramePr>
        <p:xfrm>
          <a:off x="237522" y="666750"/>
          <a:ext cx="8906478" cy="4011276"/>
        </p:xfrm>
        <a:graphic>
          <a:graphicData uri="http://schemas.openxmlformats.org/drawingml/2006/chart">
            <c:chart xmlns:c="http://schemas.openxmlformats.org/drawingml/2006/chart" xmlns:r="http://schemas.openxmlformats.org/officeDocument/2006/relationships" r:id="rId11"/>
          </a:graphicData>
        </a:graphic>
      </p:graphicFrame>
      <p:cxnSp>
        <p:nvCxnSpPr>
          <p:cNvPr id="11" name="Straight Connector 10"/>
          <p:cNvCxnSpPr/>
          <p:nvPr/>
        </p:nvCxnSpPr>
        <p:spPr bwMode="auto">
          <a:xfrm flipV="1">
            <a:off x="2895600" y="666750"/>
            <a:ext cx="0" cy="3387580"/>
          </a:xfrm>
          <a:prstGeom prst="line">
            <a:avLst/>
          </a:prstGeom>
          <a:solidFill>
            <a:schemeClr val="accent1"/>
          </a:solidFill>
          <a:ln w="28575" cap="flat" cmpd="sng" algn="ctr">
            <a:solidFill>
              <a:srgbClr val="002060"/>
            </a:solidFill>
            <a:prstDash val="dash"/>
            <a:round/>
            <a:headEnd type="none" w="med" len="med"/>
            <a:tailEnd type="none" w="med" len="med"/>
          </a:ln>
          <a:effectLst/>
        </p:spPr>
      </p:cxnSp>
      <p:sp>
        <p:nvSpPr>
          <p:cNvPr id="15" name="TextBox 14"/>
          <p:cNvSpPr txBox="1"/>
          <p:nvPr>
            <p:custDataLst>
              <p:tags r:id="rId8"/>
            </p:custDataLst>
          </p:nvPr>
        </p:nvSpPr>
        <p:spPr bwMode="auto">
          <a:xfrm>
            <a:off x="5463859" y="964361"/>
            <a:ext cx="3246402" cy="430887"/>
          </a:xfrm>
          <a:prstGeom prst="rect">
            <a:avLst/>
          </a:prstGeom>
          <a:solidFill>
            <a:srgbClr val="00206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2200" b="1" kern="0" dirty="0" smtClean="0">
                <a:solidFill>
                  <a:schemeClr val="bg1"/>
                </a:solidFill>
                <a:latin typeface="+mn-lt"/>
                <a:ea typeface="+mn-ea"/>
              </a:rPr>
              <a:t>2016 Average  9-17 hrs</a:t>
            </a:r>
            <a:endParaRPr kumimoji="0" lang="en-US" sz="2200" b="1" i="0" u="none" strike="noStrike" kern="0" cap="none" spc="0" normalizeH="0" baseline="0" noProof="0" dirty="0" smtClean="0">
              <a:ln>
                <a:noFill/>
              </a:ln>
              <a:solidFill>
                <a:schemeClr val="bg1"/>
              </a:solidFill>
              <a:effectLst/>
              <a:uLnTx/>
              <a:uFillTx/>
              <a:latin typeface="+mn-lt"/>
              <a:ea typeface="+mn-ea"/>
            </a:endParaRPr>
          </a:p>
        </p:txBody>
      </p:sp>
    </p:spTree>
    <p:custDataLst>
      <p:tags r:id="rId1"/>
    </p:custDataLst>
    <p:extLst>
      <p:ext uri="{BB962C8B-B14F-4D97-AF65-F5344CB8AC3E}">
        <p14:creationId xmlns:p14="http://schemas.microsoft.com/office/powerpoint/2010/main" val="320169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Typical FPGA Regression Time</a:t>
            </a:r>
            <a:endParaRPr lang="en-US" dirty="0"/>
          </a:p>
        </p:txBody>
      </p:sp>
      <p:sp>
        <p:nvSpPr>
          <p:cNvPr id="3" name="Footer Placeholder 2"/>
          <p:cNvSpPr>
            <a:spLocks noGrp="1"/>
          </p:cNvSpPr>
          <p:nvPr>
            <p:ph type="ftr" sz="quarter" idx="3"/>
            <p:custDataLst>
              <p:tags r:id="rId3"/>
            </p:custDataLst>
          </p:nvPr>
        </p:nvSpPr>
        <p:spPr/>
        <p:txBody>
          <a:bodyPr/>
          <a:lstStyle/>
          <a:p>
            <a:r>
              <a:rPr lang="en-US" dirty="0" smtClean="0"/>
              <a:t>© Mentor Graphics Corporation, all rights reserved.</a:t>
            </a:r>
            <a:endParaRPr lang="en-US" dirty="0"/>
          </a:p>
        </p:txBody>
      </p:sp>
      <p:sp>
        <p:nvSpPr>
          <p:cNvPr id="6" name="Text Box 7"/>
          <p:cNvSpPr txBox="1">
            <a:spLocks noChangeArrowheads="1"/>
          </p:cNvSpPr>
          <p:nvPr>
            <p:custDataLst>
              <p:tags r:id="rId4"/>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5"/>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6"/>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77</a:t>
            </a:fld>
            <a:endParaRPr lang="en-US" sz="700" dirty="0">
              <a:solidFill>
                <a:schemeClr val="bg1"/>
              </a:solidFill>
            </a:endParaRPr>
          </a:p>
        </p:txBody>
      </p:sp>
      <p:graphicFrame>
        <p:nvGraphicFramePr>
          <p:cNvPr id="9" name="Chart 8"/>
          <p:cNvGraphicFramePr>
            <a:graphicFrameLocks/>
          </p:cNvGraphicFramePr>
          <p:nvPr>
            <p:custDataLst>
              <p:tags r:id="rId7"/>
            </p:custDataLst>
            <p:extLst>
              <p:ext uri="{D42A27DB-BD31-4B8C-83A1-F6EECF244321}">
                <p14:modId xmlns:p14="http://schemas.microsoft.com/office/powerpoint/2010/main" val="853378746"/>
              </p:ext>
            </p:extLst>
          </p:nvPr>
        </p:nvGraphicFramePr>
        <p:xfrm>
          <a:off x="121404" y="666749"/>
          <a:ext cx="8870195" cy="4011276"/>
        </p:xfrm>
        <a:graphic>
          <a:graphicData uri="http://schemas.openxmlformats.org/drawingml/2006/chart">
            <c:chart xmlns:c="http://schemas.openxmlformats.org/drawingml/2006/chart" xmlns:r="http://schemas.openxmlformats.org/officeDocument/2006/relationships" r:id="rId11"/>
          </a:graphicData>
        </a:graphic>
      </p:graphicFrame>
      <p:cxnSp>
        <p:nvCxnSpPr>
          <p:cNvPr id="12" name="Straight Connector 11"/>
          <p:cNvCxnSpPr/>
          <p:nvPr/>
        </p:nvCxnSpPr>
        <p:spPr bwMode="auto">
          <a:xfrm flipV="1">
            <a:off x="2133600" y="708170"/>
            <a:ext cx="0" cy="3387580"/>
          </a:xfrm>
          <a:prstGeom prst="line">
            <a:avLst/>
          </a:prstGeom>
          <a:solidFill>
            <a:schemeClr val="accent1"/>
          </a:solidFill>
          <a:ln w="28575" cap="flat" cmpd="sng" algn="ctr">
            <a:solidFill>
              <a:srgbClr val="C00000"/>
            </a:solidFill>
            <a:prstDash val="dash"/>
            <a:round/>
            <a:headEnd type="none" w="med" len="med"/>
            <a:tailEnd type="none" w="med" len="med"/>
          </a:ln>
          <a:effectLst/>
        </p:spPr>
      </p:cxnSp>
      <p:sp>
        <p:nvSpPr>
          <p:cNvPr id="13" name="TextBox 12"/>
          <p:cNvSpPr txBox="1"/>
          <p:nvPr>
            <p:custDataLst>
              <p:tags r:id="rId8"/>
            </p:custDataLst>
          </p:nvPr>
        </p:nvSpPr>
        <p:spPr bwMode="auto">
          <a:xfrm>
            <a:off x="5542408" y="964361"/>
            <a:ext cx="3089307" cy="430887"/>
          </a:xfrm>
          <a:prstGeom prst="rect">
            <a:avLst/>
          </a:prstGeom>
          <a:solidFill>
            <a:srgbClr val="00206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2200" b="1" kern="0" dirty="0" smtClean="0">
                <a:solidFill>
                  <a:schemeClr val="bg1"/>
                </a:solidFill>
                <a:latin typeface="+mn-lt"/>
                <a:ea typeface="+mn-ea"/>
              </a:rPr>
              <a:t>2016 Average  5-9 hrs</a:t>
            </a:r>
            <a:endParaRPr kumimoji="0" lang="en-US" sz="2200" b="1" i="0" u="none" strike="noStrike" kern="0" cap="none" spc="0" normalizeH="0" baseline="0" noProof="0" dirty="0" smtClean="0">
              <a:ln>
                <a:noFill/>
              </a:ln>
              <a:solidFill>
                <a:schemeClr val="bg1"/>
              </a:solidFill>
              <a:effectLst/>
              <a:uLnTx/>
              <a:uFillTx/>
              <a:latin typeface="+mn-lt"/>
              <a:ea typeface="+mn-ea"/>
            </a:endParaRPr>
          </a:p>
        </p:txBody>
      </p:sp>
    </p:spTree>
    <p:custDataLst>
      <p:tags r:id="rId1"/>
    </p:custDataLst>
    <p:extLst>
      <p:ext uri="{BB962C8B-B14F-4D97-AF65-F5344CB8AC3E}">
        <p14:creationId xmlns:p14="http://schemas.microsoft.com/office/powerpoint/2010/main" val="3370631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Longest Regression Time  (ASIC/IC vs FPGA)</a:t>
            </a:r>
            <a:endParaRPr lang="en-US" dirty="0"/>
          </a:p>
        </p:txBody>
      </p:sp>
      <p:sp>
        <p:nvSpPr>
          <p:cNvPr id="3" name="Footer Placeholder 2"/>
          <p:cNvSpPr>
            <a:spLocks noGrp="1"/>
          </p:cNvSpPr>
          <p:nvPr>
            <p:ph type="ftr" sz="quarter" idx="3"/>
            <p:custDataLst>
              <p:tags r:id="rId3"/>
            </p:custDataLst>
          </p:nvPr>
        </p:nvSpPr>
        <p:spPr/>
        <p:txBody>
          <a:bodyPr/>
          <a:lstStyle/>
          <a:p>
            <a:r>
              <a:rPr lang="en-US" dirty="0" smtClean="0"/>
              <a:t>© Mentor Graphics Corporation, all rights reserved.</a:t>
            </a:r>
            <a:endParaRPr lang="en-US" dirty="0"/>
          </a:p>
        </p:txBody>
      </p:sp>
      <p:sp>
        <p:nvSpPr>
          <p:cNvPr id="6" name="Text Box 7"/>
          <p:cNvSpPr txBox="1">
            <a:spLocks noChangeArrowheads="1"/>
          </p:cNvSpPr>
          <p:nvPr>
            <p:custDataLst>
              <p:tags r:id="rId4"/>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5"/>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6"/>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78</a:t>
            </a:fld>
            <a:endParaRPr lang="en-US" sz="700" dirty="0">
              <a:solidFill>
                <a:schemeClr val="bg1"/>
              </a:solidFill>
            </a:endParaRPr>
          </a:p>
        </p:txBody>
      </p:sp>
      <p:graphicFrame>
        <p:nvGraphicFramePr>
          <p:cNvPr id="12" name="Chart 11"/>
          <p:cNvGraphicFramePr>
            <a:graphicFrameLocks noGrp="1"/>
          </p:cNvGraphicFramePr>
          <p:nvPr>
            <p:custDataLst>
              <p:tags r:id="rId7"/>
            </p:custDataLst>
            <p:extLst>
              <p:ext uri="{D42A27DB-BD31-4B8C-83A1-F6EECF244321}">
                <p14:modId xmlns:p14="http://schemas.microsoft.com/office/powerpoint/2010/main" val="112295429"/>
              </p:ext>
            </p:extLst>
          </p:nvPr>
        </p:nvGraphicFramePr>
        <p:xfrm>
          <a:off x="95129" y="666750"/>
          <a:ext cx="8811349" cy="4011276"/>
        </p:xfrm>
        <a:graphic>
          <a:graphicData uri="http://schemas.openxmlformats.org/drawingml/2006/chart">
            <c:chart xmlns:c="http://schemas.openxmlformats.org/drawingml/2006/chart" xmlns:r="http://schemas.openxmlformats.org/officeDocument/2006/relationships" r:id="rId11"/>
          </a:graphicData>
        </a:graphic>
      </p:graphicFrame>
      <p:cxnSp>
        <p:nvCxnSpPr>
          <p:cNvPr id="13" name="Straight Connector 12"/>
          <p:cNvCxnSpPr/>
          <p:nvPr/>
        </p:nvCxnSpPr>
        <p:spPr bwMode="auto">
          <a:xfrm flipV="1">
            <a:off x="4419600" y="666750"/>
            <a:ext cx="0" cy="3387580"/>
          </a:xfrm>
          <a:prstGeom prst="line">
            <a:avLst/>
          </a:prstGeom>
          <a:solidFill>
            <a:schemeClr val="accent1"/>
          </a:solidFill>
          <a:ln w="28575" cap="flat" cmpd="sng" algn="ctr">
            <a:solidFill>
              <a:srgbClr val="002060"/>
            </a:solidFill>
            <a:prstDash val="dash"/>
            <a:round/>
            <a:headEnd type="none" w="med" len="med"/>
            <a:tailEnd type="none" w="med" len="med"/>
          </a:ln>
          <a:effectLst/>
        </p:spPr>
      </p:cxnSp>
      <p:cxnSp>
        <p:nvCxnSpPr>
          <p:cNvPr id="14" name="Straight Connector 13"/>
          <p:cNvCxnSpPr/>
          <p:nvPr/>
        </p:nvCxnSpPr>
        <p:spPr bwMode="auto">
          <a:xfrm flipV="1">
            <a:off x="2819400" y="666750"/>
            <a:ext cx="0" cy="3387580"/>
          </a:xfrm>
          <a:prstGeom prst="line">
            <a:avLst/>
          </a:prstGeom>
          <a:solidFill>
            <a:schemeClr val="accent1"/>
          </a:solidFill>
          <a:ln w="28575" cap="flat" cmpd="sng" algn="ctr">
            <a:solidFill>
              <a:srgbClr val="C00000"/>
            </a:solidFill>
            <a:prstDash val="dash"/>
            <a:round/>
            <a:headEnd type="none" w="med" len="med"/>
            <a:tailEnd type="none" w="med" len="med"/>
          </a:ln>
          <a:effectLst/>
        </p:spPr>
      </p:cxnSp>
      <p:sp>
        <p:nvSpPr>
          <p:cNvPr id="15" name="TextBox 14"/>
          <p:cNvSpPr txBox="1"/>
          <p:nvPr>
            <p:custDataLst>
              <p:tags r:id="rId8"/>
            </p:custDataLst>
          </p:nvPr>
        </p:nvSpPr>
        <p:spPr bwMode="auto">
          <a:xfrm>
            <a:off x="4953000" y="895350"/>
            <a:ext cx="3857146" cy="837152"/>
          </a:xfrm>
          <a:prstGeom prst="rect">
            <a:avLst/>
          </a:prstGeom>
          <a:solidFill>
            <a:srgbClr val="00206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spAutoFit/>
          </a:bodyPr>
          <a:lstStyle/>
          <a:p>
            <a:pPr marL="0" marR="0" indent="0" defTabSz="914400" rtl="0" eaLnBrk="1" fontAlgn="base" latinLnBrk="0" hangingPunct="1">
              <a:lnSpc>
                <a:spcPct val="100000"/>
              </a:lnSpc>
              <a:spcBef>
                <a:spcPct val="20000"/>
              </a:spcBef>
              <a:spcAft>
                <a:spcPct val="0"/>
              </a:spcAft>
              <a:buClrTx/>
              <a:buSzTx/>
              <a:buFontTx/>
              <a:buNone/>
              <a:tabLst/>
            </a:pPr>
            <a:r>
              <a:rPr lang="en-US" sz="2200" b="1" kern="0" dirty="0" smtClean="0">
                <a:solidFill>
                  <a:schemeClr val="bg1"/>
                </a:solidFill>
                <a:latin typeface="+mn-lt"/>
                <a:ea typeface="+mn-ea"/>
              </a:rPr>
              <a:t>FPGA Average  9-17 hrs</a:t>
            </a:r>
          </a:p>
          <a:p>
            <a:pPr marL="0" marR="0" indent="0" defTabSz="914400" rtl="0" eaLnBrk="1" fontAlgn="base" latinLnBrk="0" hangingPunct="1">
              <a:lnSpc>
                <a:spcPct val="100000"/>
              </a:lnSpc>
              <a:spcBef>
                <a:spcPct val="20000"/>
              </a:spcBef>
              <a:spcAft>
                <a:spcPct val="0"/>
              </a:spcAft>
              <a:buClrTx/>
              <a:buSzTx/>
              <a:buFontTx/>
              <a:buNone/>
              <a:tabLst/>
            </a:pPr>
            <a:r>
              <a:rPr kumimoji="0" lang="en-US" sz="2200" b="1" i="0" u="none" strike="noStrike" kern="0" cap="none" spc="0" normalizeH="0" baseline="0" noProof="0" dirty="0" smtClean="0">
                <a:ln>
                  <a:noFill/>
                </a:ln>
                <a:solidFill>
                  <a:schemeClr val="bg1"/>
                </a:solidFill>
                <a:effectLst/>
                <a:uLnTx/>
                <a:uFillTx/>
                <a:latin typeface="+mn-lt"/>
                <a:ea typeface="+mn-ea"/>
              </a:rPr>
              <a:t>ASIC/IC Average 1-1.5 days</a:t>
            </a:r>
          </a:p>
        </p:txBody>
      </p:sp>
    </p:spTree>
    <p:custDataLst>
      <p:tags r:id="rId1"/>
    </p:custDataLst>
    <p:extLst>
      <p:ext uri="{BB962C8B-B14F-4D97-AF65-F5344CB8AC3E}">
        <p14:creationId xmlns:p14="http://schemas.microsoft.com/office/powerpoint/2010/main" val="2866424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ASIC/IC Signoff Criteria</a:t>
            </a:r>
            <a:endParaRPr lang="en-US" dirty="0"/>
          </a:p>
        </p:txBody>
      </p:sp>
      <p:sp>
        <p:nvSpPr>
          <p:cNvPr id="3" name="Footer Placeholder 2"/>
          <p:cNvSpPr>
            <a:spLocks noGrp="1"/>
          </p:cNvSpPr>
          <p:nvPr>
            <p:ph type="ftr" sz="quarter" idx="3"/>
            <p:custDataLst>
              <p:tags r:id="rId3"/>
            </p:custDataLst>
          </p:nvPr>
        </p:nvSpPr>
        <p:spPr/>
        <p:txBody>
          <a:bodyPr/>
          <a:lstStyle/>
          <a:p>
            <a:r>
              <a:rPr lang="en-US" dirty="0" smtClean="0"/>
              <a:t>© Mentor Graphics Corporation, all rights reserved.</a:t>
            </a:r>
            <a:endParaRPr lang="en-US" dirty="0"/>
          </a:p>
        </p:txBody>
      </p:sp>
      <p:sp>
        <p:nvSpPr>
          <p:cNvPr id="6" name="Text Box 7"/>
          <p:cNvSpPr txBox="1">
            <a:spLocks noChangeArrowheads="1"/>
          </p:cNvSpPr>
          <p:nvPr>
            <p:custDataLst>
              <p:tags r:id="rId4"/>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5"/>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6"/>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79</a:t>
            </a:fld>
            <a:endParaRPr lang="en-US" sz="700" dirty="0">
              <a:solidFill>
                <a:schemeClr val="bg1"/>
              </a:solidFill>
            </a:endParaRPr>
          </a:p>
        </p:txBody>
      </p:sp>
      <p:graphicFrame>
        <p:nvGraphicFramePr>
          <p:cNvPr id="9" name="Chart 8"/>
          <p:cNvGraphicFramePr>
            <a:graphicFrameLocks noGrp="1"/>
          </p:cNvGraphicFramePr>
          <p:nvPr>
            <p:custDataLst>
              <p:tags r:id="rId7"/>
            </p:custDataLst>
            <p:extLst>
              <p:ext uri="{D42A27DB-BD31-4B8C-83A1-F6EECF244321}">
                <p14:modId xmlns:p14="http://schemas.microsoft.com/office/powerpoint/2010/main" val="1650716466"/>
              </p:ext>
            </p:extLst>
          </p:nvPr>
        </p:nvGraphicFramePr>
        <p:xfrm>
          <a:off x="242454" y="666750"/>
          <a:ext cx="8659091" cy="4011276"/>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176028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custDataLst>
              <p:tags r:id="rId2"/>
            </p:custDataLst>
          </p:nvPr>
        </p:nvSpPr>
        <p:spPr/>
        <p:txBody>
          <a:bodyPr/>
          <a:lstStyle/>
          <a:p>
            <a:r>
              <a:rPr lang="en-US" dirty="0" smtClean="0">
                <a:solidFill>
                  <a:schemeClr val="bg1"/>
                </a:solidFill>
              </a:rPr>
              <a:t>Design Trends</a:t>
            </a:r>
            <a:endParaRPr lang="en-US" dirty="0">
              <a:solidFill>
                <a:schemeClr val="bg1"/>
              </a:solidFill>
            </a:endParaRPr>
          </a:p>
        </p:txBody>
      </p:sp>
    </p:spTree>
    <p:custDataLst>
      <p:tags r:id="rId1"/>
    </p:custDataLst>
    <p:extLst>
      <p:ext uri="{BB962C8B-B14F-4D97-AF65-F5344CB8AC3E}">
        <p14:creationId xmlns:p14="http://schemas.microsoft.com/office/powerpoint/2010/main" val="262016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FPGA Signoff Criteria</a:t>
            </a:r>
            <a:endParaRPr lang="en-US" dirty="0"/>
          </a:p>
        </p:txBody>
      </p:sp>
      <p:sp>
        <p:nvSpPr>
          <p:cNvPr id="3" name="Footer Placeholder 2"/>
          <p:cNvSpPr>
            <a:spLocks noGrp="1"/>
          </p:cNvSpPr>
          <p:nvPr>
            <p:ph type="ftr" sz="quarter" idx="3"/>
            <p:custDataLst>
              <p:tags r:id="rId3"/>
            </p:custDataLst>
          </p:nvPr>
        </p:nvSpPr>
        <p:spPr/>
        <p:txBody>
          <a:bodyPr/>
          <a:lstStyle/>
          <a:p>
            <a:r>
              <a:rPr lang="en-US" dirty="0" smtClean="0"/>
              <a:t>© Mentor Graphics Corporation, all rights reserved.</a:t>
            </a:r>
            <a:endParaRPr lang="en-US" dirty="0"/>
          </a:p>
        </p:txBody>
      </p:sp>
      <p:sp>
        <p:nvSpPr>
          <p:cNvPr id="6" name="Text Box 7"/>
          <p:cNvSpPr txBox="1">
            <a:spLocks noChangeArrowheads="1"/>
          </p:cNvSpPr>
          <p:nvPr>
            <p:custDataLst>
              <p:tags r:id="rId4"/>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7" name="Footer Placeholder 2"/>
          <p:cNvSpPr txBox="1">
            <a:spLocks/>
          </p:cNvSpPr>
          <p:nvPr>
            <p:custDataLst>
              <p:tags r:id="rId5"/>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8" name="Slide Number Placeholder 3"/>
          <p:cNvSpPr txBox="1">
            <a:spLocks/>
          </p:cNvSpPr>
          <p:nvPr>
            <p:custDataLst>
              <p:tags r:id="rId6"/>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80</a:t>
            </a:fld>
            <a:endParaRPr lang="en-US" sz="700" dirty="0">
              <a:solidFill>
                <a:schemeClr val="bg1"/>
              </a:solidFill>
            </a:endParaRPr>
          </a:p>
        </p:txBody>
      </p:sp>
      <p:graphicFrame>
        <p:nvGraphicFramePr>
          <p:cNvPr id="9" name="Chart 8"/>
          <p:cNvGraphicFramePr>
            <a:graphicFrameLocks noGrp="1"/>
          </p:cNvGraphicFramePr>
          <p:nvPr>
            <p:custDataLst>
              <p:tags r:id="rId7"/>
            </p:custDataLst>
            <p:extLst>
              <p:ext uri="{D42A27DB-BD31-4B8C-83A1-F6EECF244321}">
                <p14:modId xmlns:p14="http://schemas.microsoft.com/office/powerpoint/2010/main" val="2227301580"/>
              </p:ext>
            </p:extLst>
          </p:nvPr>
        </p:nvGraphicFramePr>
        <p:xfrm>
          <a:off x="237522" y="666750"/>
          <a:ext cx="8830278" cy="4011276"/>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254473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custDataLst>
              <p:tags r:id="rId2"/>
            </p:custDataLst>
          </p:nvPr>
        </p:nvSpPr>
        <p:spPr>
          <a:xfrm>
            <a:off x="0" y="2419350"/>
            <a:ext cx="9143999" cy="533400"/>
          </a:xfrm>
        </p:spPr>
        <p:txBody>
          <a:bodyPr/>
          <a:lstStyle/>
          <a:p>
            <a:r>
              <a:rPr lang="en-US" dirty="0" smtClean="0">
                <a:solidFill>
                  <a:schemeClr val="bg1"/>
                </a:solidFill>
              </a:rPr>
              <a:t>Emulation and FPGA Prototyping Trends</a:t>
            </a:r>
            <a:endParaRPr lang="en-US" dirty="0">
              <a:solidFill>
                <a:schemeClr val="bg1"/>
              </a:solidFill>
            </a:endParaRPr>
          </a:p>
        </p:txBody>
      </p:sp>
    </p:spTree>
    <p:custDataLst>
      <p:tags r:id="rId1"/>
    </p:custDataLst>
    <p:extLst>
      <p:ext uri="{BB962C8B-B14F-4D97-AF65-F5344CB8AC3E}">
        <p14:creationId xmlns:p14="http://schemas.microsoft.com/office/powerpoint/2010/main" val="236408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z="2700" dirty="0" smtClean="0"/>
              <a:t>Why was Emulation Performed?</a:t>
            </a:r>
            <a:endParaRPr lang="en-US" sz="2700" dirty="0"/>
          </a:p>
        </p:txBody>
      </p:sp>
      <p:sp>
        <p:nvSpPr>
          <p:cNvPr id="7"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11"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12"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82</a:t>
            </a:fld>
            <a:endParaRPr lang="en-US" sz="700" dirty="0">
              <a:solidFill>
                <a:schemeClr val="bg1"/>
              </a:solidFill>
            </a:endParaRPr>
          </a:p>
        </p:txBody>
      </p:sp>
      <p:sp>
        <p:nvSpPr>
          <p:cNvPr id="3" name="Footer Placeholder 2"/>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9" name="Chart 8"/>
          <p:cNvGraphicFramePr>
            <a:graphicFrameLocks noGrp="1"/>
          </p:cNvGraphicFramePr>
          <p:nvPr>
            <p:custDataLst>
              <p:tags r:id="rId7"/>
            </p:custDataLst>
            <p:extLst>
              <p:ext uri="{D42A27DB-BD31-4B8C-83A1-F6EECF244321}">
                <p14:modId xmlns:p14="http://schemas.microsoft.com/office/powerpoint/2010/main" val="3536568176"/>
              </p:ext>
            </p:extLst>
          </p:nvPr>
        </p:nvGraphicFramePr>
        <p:xfrm>
          <a:off x="237522" y="666750"/>
          <a:ext cx="8754078" cy="4118998"/>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90498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z="2700" dirty="0" smtClean="0"/>
              <a:t>Why was FPGA Prototyping Performed?</a:t>
            </a:r>
            <a:endParaRPr lang="en-US" sz="2700" dirty="0"/>
          </a:p>
        </p:txBody>
      </p:sp>
      <p:sp>
        <p:nvSpPr>
          <p:cNvPr id="7"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11"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12"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83</a:t>
            </a:fld>
            <a:endParaRPr lang="en-US" sz="700" dirty="0">
              <a:solidFill>
                <a:schemeClr val="bg1"/>
              </a:solidFill>
            </a:endParaRPr>
          </a:p>
        </p:txBody>
      </p:sp>
      <p:sp>
        <p:nvSpPr>
          <p:cNvPr id="3" name="Footer Placeholder 2"/>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8" name="Chart 7"/>
          <p:cNvGraphicFramePr>
            <a:graphicFrameLocks noGrp="1"/>
          </p:cNvGraphicFramePr>
          <p:nvPr>
            <p:custDataLst>
              <p:tags r:id="rId7"/>
            </p:custDataLst>
            <p:extLst>
              <p:ext uri="{D42A27DB-BD31-4B8C-83A1-F6EECF244321}">
                <p14:modId xmlns:p14="http://schemas.microsoft.com/office/powerpoint/2010/main" val="3837034912"/>
              </p:ext>
            </p:extLst>
          </p:nvPr>
        </p:nvGraphicFramePr>
        <p:xfrm>
          <a:off x="237522" y="590550"/>
          <a:ext cx="8668956" cy="4195198"/>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33699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sz="2700" dirty="0" smtClean="0"/>
              <a:t>FPGA Prototyping Challenges</a:t>
            </a:r>
            <a:endParaRPr lang="en-US" sz="2700" dirty="0"/>
          </a:p>
        </p:txBody>
      </p:sp>
      <p:sp>
        <p:nvSpPr>
          <p:cNvPr id="7"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11"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12"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84</a:t>
            </a:fld>
            <a:endParaRPr lang="en-US" sz="700" dirty="0">
              <a:solidFill>
                <a:schemeClr val="bg1"/>
              </a:solidFill>
            </a:endParaRPr>
          </a:p>
        </p:txBody>
      </p:sp>
      <p:sp>
        <p:nvSpPr>
          <p:cNvPr id="3" name="Footer Placeholder 2"/>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10" name="Chart 9"/>
          <p:cNvGraphicFramePr>
            <a:graphicFrameLocks noGrp="1"/>
          </p:cNvGraphicFramePr>
          <p:nvPr>
            <p:custDataLst>
              <p:tags r:id="rId7"/>
            </p:custDataLst>
            <p:extLst>
              <p:ext uri="{D42A27DB-BD31-4B8C-83A1-F6EECF244321}">
                <p14:modId xmlns:p14="http://schemas.microsoft.com/office/powerpoint/2010/main" val="3742821560"/>
              </p:ext>
            </p:extLst>
          </p:nvPr>
        </p:nvGraphicFramePr>
        <p:xfrm>
          <a:off x="228600" y="692054"/>
          <a:ext cx="8915400" cy="4011276"/>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3342775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custDataLst>
              <p:tags r:id="rId2"/>
            </p:custDataLst>
          </p:nvPr>
        </p:nvSpPr>
        <p:spPr>
          <a:xfrm>
            <a:off x="381000" y="1809750"/>
            <a:ext cx="8229600" cy="609600"/>
          </a:xfrm>
        </p:spPr>
        <p:txBody>
          <a:bodyPr/>
          <a:lstStyle/>
          <a:p>
            <a:r>
              <a:rPr lang="en-US" sz="3200" dirty="0" smtClean="0">
                <a:effectLst>
                  <a:outerShdw blurRad="38100" dist="38100" dir="2700000" algn="tl">
                    <a:srgbClr val="000000">
                      <a:alpha val="43137"/>
                    </a:srgbClr>
                  </a:outerShdw>
                </a:effectLst>
              </a:rPr>
              <a:t>Highlights from the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2016 Wilson Research Group</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Functional Verification Study</a:t>
            </a:r>
          </a:p>
        </p:txBody>
      </p:sp>
      <p:sp>
        <p:nvSpPr>
          <p:cNvPr id="4" name="Text Placeholder 3"/>
          <p:cNvSpPr>
            <a:spLocks noGrp="1"/>
          </p:cNvSpPr>
          <p:nvPr>
            <p:ph type="body" sz="quarter" idx="11"/>
            <p:custDataLst>
              <p:tags r:id="rId3"/>
            </p:custDataLst>
          </p:nvPr>
        </p:nvSpPr>
        <p:spPr>
          <a:xfrm>
            <a:off x="417286" y="3486150"/>
            <a:ext cx="8229600" cy="457200"/>
          </a:xfrm>
        </p:spPr>
        <p:txBody>
          <a:bodyPr/>
          <a:lstStyle/>
          <a:p>
            <a:r>
              <a:rPr lang="en-US" dirty="0" smtClean="0">
                <a:solidFill>
                  <a:srgbClr val="CCCCFF"/>
                </a:solidFill>
              </a:rPr>
              <a:t>Harry Foster</a:t>
            </a:r>
            <a:endParaRPr lang="en-US" dirty="0">
              <a:solidFill>
                <a:srgbClr val="CCCCFF"/>
              </a:solidFill>
            </a:endParaRPr>
          </a:p>
        </p:txBody>
      </p:sp>
    </p:spTree>
    <p:custDataLst>
      <p:tags r:id="rId1"/>
    </p:custDataLst>
    <p:extLst>
      <p:ext uri="{BB962C8B-B14F-4D97-AF65-F5344CB8AC3E}">
        <p14:creationId xmlns:p14="http://schemas.microsoft.com/office/powerpoint/2010/main" val="50591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81000" y="133350"/>
            <a:ext cx="8763000" cy="457200"/>
          </a:xfrm>
        </p:spPr>
        <p:txBody>
          <a:bodyPr>
            <a:normAutofit/>
          </a:bodyPr>
          <a:lstStyle/>
          <a:p>
            <a:r>
              <a:rPr lang="en-US" sz="2200" dirty="0" smtClean="0">
                <a:effectLst>
                  <a:outerShdw blurRad="38100" dist="38100" dir="2700000" algn="tl">
                    <a:srgbClr val="000000">
                      <a:alpha val="43137"/>
                    </a:srgbClr>
                  </a:outerShdw>
                </a:effectLst>
              </a:rPr>
              <a:t>FPGA Verification Technique  Adoption by Market Segment</a:t>
            </a:r>
            <a:endParaRPr lang="en-US" sz="2200" dirty="0">
              <a:effectLst>
                <a:outerShdw blurRad="38100" dist="38100" dir="2700000" algn="tl">
                  <a:srgbClr val="000000">
                    <a:alpha val="43137"/>
                  </a:srgbClr>
                </a:outerShdw>
              </a:effectLst>
            </a:endParaRPr>
          </a:p>
        </p:txBody>
      </p:sp>
      <p:sp>
        <p:nvSpPr>
          <p:cNvPr id="8"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5" name="Footer Placeholder 4"/>
          <p:cNvSpPr>
            <a:spLocks noGrp="1"/>
          </p:cNvSpPr>
          <p:nvPr>
            <p:ph type="ftr" sz="quarter" idx="3"/>
            <p:custDataLst>
              <p:tags r:id="rId4"/>
            </p:custDataLst>
          </p:nvPr>
        </p:nvSpPr>
        <p:spPr/>
        <p:txBody>
          <a:bodyPr/>
          <a:lstStyle/>
          <a:p>
            <a:r>
              <a:rPr lang="en-US" dirty="0" smtClean="0"/>
              <a:t>© Mentor Graphics Corporation, all rights reserved.</a:t>
            </a:r>
            <a:endParaRPr lang="en-US" dirty="0"/>
          </a:p>
        </p:txBody>
      </p:sp>
      <p:sp>
        <p:nvSpPr>
          <p:cNvPr id="9" name="Footer Placeholder 2"/>
          <p:cNvSpPr txBox="1">
            <a:spLocks/>
          </p:cNvSpPr>
          <p:nvPr>
            <p:custDataLst>
              <p:tags r:id="rId5"/>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10" name="Slide Number Placeholder 3"/>
          <p:cNvSpPr txBox="1">
            <a:spLocks/>
          </p:cNvSpPr>
          <p:nvPr>
            <p:custDataLst>
              <p:tags r:id="rId6"/>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86</a:t>
            </a:fld>
            <a:endParaRPr lang="en-US" sz="700" dirty="0">
              <a:solidFill>
                <a:schemeClr val="bg1"/>
              </a:solidFill>
            </a:endParaRPr>
          </a:p>
        </p:txBody>
      </p:sp>
      <p:graphicFrame>
        <p:nvGraphicFramePr>
          <p:cNvPr id="13" name="Chart 12"/>
          <p:cNvGraphicFramePr>
            <a:graphicFrameLocks noGrp="1"/>
          </p:cNvGraphicFramePr>
          <p:nvPr>
            <p:custDataLst>
              <p:tags r:id="rId7"/>
            </p:custDataLst>
            <p:extLst>
              <p:ext uri="{D42A27DB-BD31-4B8C-83A1-F6EECF244321}">
                <p14:modId xmlns:p14="http://schemas.microsoft.com/office/powerpoint/2010/main" val="2919282226"/>
              </p:ext>
            </p:extLst>
          </p:nvPr>
        </p:nvGraphicFramePr>
        <p:xfrm>
          <a:off x="242454" y="590550"/>
          <a:ext cx="8825346" cy="4195198"/>
        </p:xfrm>
        <a:graphic>
          <a:graphicData uri="http://schemas.openxmlformats.org/drawingml/2006/chart">
            <c:chart xmlns:c="http://schemas.openxmlformats.org/drawingml/2006/chart" xmlns:r="http://schemas.openxmlformats.org/officeDocument/2006/relationships" r:id="rId10"/>
          </a:graphicData>
        </a:graphic>
      </p:graphicFrame>
    </p:spTree>
    <p:custDataLst>
      <p:tags r:id="rId1"/>
    </p:custDataLst>
    <p:extLst>
      <p:ext uri="{BB962C8B-B14F-4D97-AF65-F5344CB8AC3E}">
        <p14:creationId xmlns:p14="http://schemas.microsoft.com/office/powerpoint/2010/main" val="42379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fontScale="90000"/>
          </a:bodyPr>
          <a:lstStyle/>
          <a:p>
            <a:r>
              <a:rPr lang="en-US" dirty="0" smtClean="0"/>
              <a:t>Design Sizes</a:t>
            </a:r>
            <a:endParaRPr lang="en-US" dirty="0"/>
          </a:p>
        </p:txBody>
      </p:sp>
      <p:sp>
        <p:nvSpPr>
          <p:cNvPr id="8" name="Text Box 7"/>
          <p:cNvSpPr txBox="1">
            <a:spLocks noChangeArrowheads="1"/>
          </p:cNvSpPr>
          <p:nvPr>
            <p:custDataLst>
              <p:tags r:id="rId3"/>
            </p:custDataLst>
          </p:nvPr>
        </p:nvSpPr>
        <p:spPr bwMode="auto">
          <a:xfrm>
            <a:off x="0" y="4678025"/>
            <a:ext cx="5410200" cy="215444"/>
          </a:xfrm>
          <a:prstGeom prst="rect">
            <a:avLst/>
          </a:prstGeom>
          <a:noFill/>
          <a:ln w="9525">
            <a:noFill/>
            <a:miter lim="800000"/>
            <a:headEnd/>
            <a:tailEnd/>
          </a:ln>
        </p:spPr>
        <p:txBody>
          <a:bodyPr wrap="square" lIns="137160" anchor="b">
            <a:spAutoFit/>
          </a:bodyPr>
          <a:lstStyle/>
          <a:p>
            <a:pPr eaLnBrk="0" hangingPunct="0"/>
            <a:r>
              <a:rPr lang="en-US" sz="800" i="1" dirty="0" smtClean="0"/>
              <a:t>Source:  Wilson Research Group and Mentor Graphics, 2016 Functional Verification Study </a:t>
            </a:r>
            <a:endParaRPr lang="en-US" sz="800" i="1" dirty="0"/>
          </a:p>
        </p:txBody>
      </p:sp>
      <p:sp>
        <p:nvSpPr>
          <p:cNvPr id="9" name="Footer Placeholder 2"/>
          <p:cNvSpPr txBox="1">
            <a:spLocks/>
          </p:cNvSpPr>
          <p:nvPr>
            <p:custDataLst>
              <p:tags r:id="rId4"/>
            </p:custDataLst>
          </p:nvPr>
        </p:nvSpPr>
        <p:spPr>
          <a:xfrm>
            <a:off x="609600" y="4857750"/>
            <a:ext cx="5717825"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r>
              <a:rPr lang="en-US" sz="700" dirty="0" smtClean="0">
                <a:solidFill>
                  <a:schemeClr val="bg1"/>
                </a:solidFill>
              </a:rPr>
              <a:t>H Foster, WRG Functional Verification Study, September 2016</a:t>
            </a:r>
            <a:endParaRPr lang="en-US" sz="700" dirty="0">
              <a:solidFill>
                <a:schemeClr val="bg1"/>
              </a:solidFill>
            </a:endParaRPr>
          </a:p>
        </p:txBody>
      </p:sp>
      <p:sp>
        <p:nvSpPr>
          <p:cNvPr id="10" name="Slide Number Placeholder 3"/>
          <p:cNvSpPr txBox="1">
            <a:spLocks/>
          </p:cNvSpPr>
          <p:nvPr>
            <p:custDataLst>
              <p:tags r:id="rId5"/>
            </p:custDataLst>
          </p:nvPr>
        </p:nvSpPr>
        <p:spPr>
          <a:xfrm>
            <a:off x="95129" y="4857750"/>
            <a:ext cx="512064" cy="228600"/>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1pPr>
            <a:lvl2pPr marL="4572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2pPr>
            <a:lvl3pPr marL="9144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3pPr>
            <a:lvl4pPr marL="13716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4pPr>
            <a:lvl5pPr marL="1828800" algn="l" rtl="0" eaLnBrk="0" fontAlgn="base" hangingPunct="0">
              <a:spcBef>
                <a:spcPct val="0"/>
              </a:spcBef>
              <a:spcAft>
                <a:spcPct val="0"/>
              </a:spcAft>
              <a:defRPr sz="2400" kern="1200">
                <a:solidFill>
                  <a:schemeClr val="tx1"/>
                </a:solidFill>
                <a:latin typeface="Arial" pitchFamily="34" charset="0"/>
                <a:ea typeface="ヒラギノ角ゴ Pro W3" pitchFamily="1" charset="-128"/>
                <a:cs typeface="+mn-cs"/>
              </a:defRPr>
            </a:lvl5pPr>
            <a:lvl6pPr marL="2286000" algn="l" defTabSz="914400" rtl="0" eaLnBrk="1" latinLnBrk="0" hangingPunct="1">
              <a:defRPr sz="2400" kern="1200">
                <a:solidFill>
                  <a:schemeClr val="tx1"/>
                </a:solidFill>
                <a:latin typeface="Arial" pitchFamily="34" charset="0"/>
                <a:ea typeface="ヒラギノ角ゴ Pro W3" pitchFamily="1" charset="-128"/>
                <a:cs typeface="+mn-cs"/>
              </a:defRPr>
            </a:lvl6pPr>
            <a:lvl7pPr marL="2743200" algn="l" defTabSz="914400" rtl="0" eaLnBrk="1" latinLnBrk="0" hangingPunct="1">
              <a:defRPr sz="2400" kern="1200">
                <a:solidFill>
                  <a:schemeClr val="tx1"/>
                </a:solidFill>
                <a:latin typeface="Arial" pitchFamily="34" charset="0"/>
                <a:ea typeface="ヒラギノ角ゴ Pro W3" pitchFamily="1" charset="-128"/>
                <a:cs typeface="+mn-cs"/>
              </a:defRPr>
            </a:lvl7pPr>
            <a:lvl8pPr marL="3200400" algn="l" defTabSz="914400" rtl="0" eaLnBrk="1" latinLnBrk="0" hangingPunct="1">
              <a:defRPr sz="2400" kern="1200">
                <a:solidFill>
                  <a:schemeClr val="tx1"/>
                </a:solidFill>
                <a:latin typeface="Arial" pitchFamily="34" charset="0"/>
                <a:ea typeface="ヒラギノ角ゴ Pro W3" pitchFamily="1" charset="-128"/>
                <a:cs typeface="+mn-cs"/>
              </a:defRPr>
            </a:lvl8pPr>
            <a:lvl9pPr marL="3657600" algn="l" defTabSz="914400" rtl="0" eaLnBrk="1" latinLnBrk="0" hangingPunct="1">
              <a:defRPr sz="2400" kern="1200">
                <a:solidFill>
                  <a:schemeClr val="tx1"/>
                </a:solidFill>
                <a:latin typeface="Arial" pitchFamily="34" charset="0"/>
                <a:ea typeface="ヒラギノ角ゴ Pro W3" pitchFamily="1" charset="-128"/>
                <a:cs typeface="+mn-cs"/>
              </a:defRPr>
            </a:lvl9pPr>
          </a:lstStyle>
          <a:p>
            <a:fld id="{B8EE6C0D-8D49-4EF2-B5AB-91C9339EB8BA}" type="slidenum">
              <a:rPr lang="en-US" sz="700" smtClean="0">
                <a:solidFill>
                  <a:schemeClr val="bg1"/>
                </a:solidFill>
              </a:rPr>
              <a:pPr/>
              <a:t>9</a:t>
            </a:fld>
            <a:endParaRPr lang="en-US" sz="700" dirty="0">
              <a:solidFill>
                <a:schemeClr val="bg1"/>
              </a:solidFill>
            </a:endParaRPr>
          </a:p>
        </p:txBody>
      </p:sp>
      <p:sp>
        <p:nvSpPr>
          <p:cNvPr id="7" name="Footer Placeholder 6"/>
          <p:cNvSpPr>
            <a:spLocks noGrp="1"/>
          </p:cNvSpPr>
          <p:nvPr>
            <p:ph type="ftr" sz="quarter" idx="3"/>
            <p:custDataLst>
              <p:tags r:id="rId6"/>
            </p:custDataLst>
          </p:nvPr>
        </p:nvSpPr>
        <p:spPr/>
        <p:txBody>
          <a:bodyPr/>
          <a:lstStyle/>
          <a:p>
            <a:r>
              <a:rPr lang="en-US" dirty="0" smtClean="0"/>
              <a:t>© Mentor Graphics Corporation, all rights reserved.</a:t>
            </a:r>
            <a:endParaRPr lang="en-US" dirty="0"/>
          </a:p>
        </p:txBody>
      </p:sp>
      <p:graphicFrame>
        <p:nvGraphicFramePr>
          <p:cNvPr id="11" name="Chart 10"/>
          <p:cNvGraphicFramePr>
            <a:graphicFrameLocks noGrp="1"/>
          </p:cNvGraphicFramePr>
          <p:nvPr>
            <p:custDataLst>
              <p:tags r:id="rId7"/>
            </p:custDataLst>
            <p:extLst>
              <p:ext uri="{D42A27DB-BD31-4B8C-83A1-F6EECF244321}">
                <p14:modId xmlns:p14="http://schemas.microsoft.com/office/powerpoint/2010/main" val="867163593"/>
              </p:ext>
            </p:extLst>
          </p:nvPr>
        </p:nvGraphicFramePr>
        <p:xfrm>
          <a:off x="236904" y="590550"/>
          <a:ext cx="8670192" cy="4087476"/>
        </p:xfrm>
        <a:graphic>
          <a:graphicData uri="http://schemas.openxmlformats.org/drawingml/2006/chart">
            <c:chart xmlns:c="http://schemas.openxmlformats.org/drawingml/2006/chart" xmlns:r="http://schemas.openxmlformats.org/officeDocument/2006/relationships" r:id="rId11"/>
          </a:graphicData>
        </a:graphic>
      </p:graphicFrame>
      <p:sp>
        <p:nvSpPr>
          <p:cNvPr id="12" name="TextBox 11"/>
          <p:cNvSpPr txBox="1"/>
          <p:nvPr>
            <p:custDataLst>
              <p:tags r:id="rId8"/>
            </p:custDataLst>
          </p:nvPr>
        </p:nvSpPr>
        <p:spPr bwMode="auto">
          <a:xfrm>
            <a:off x="2590800" y="735509"/>
            <a:ext cx="4334841" cy="769441"/>
          </a:xfrm>
          <a:prstGeom prst="rect">
            <a:avLst/>
          </a:prstGeom>
          <a:solidFill>
            <a:schemeClr val="accent1">
              <a:lumMod val="50000"/>
            </a:schemeClr>
          </a:solidFill>
          <a:ln w="9525">
            <a:noFill/>
            <a:miter lim="800000"/>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vert="horz" wrap="none" lIns="91440" tIns="45720" rIns="91440" bIns="45720" numCol="1" rtlCol="0" anchor="ctr" anchorCtr="0" compatLnSpc="1">
            <a:prstTxWarp prst="textNoShape">
              <a:avLst/>
            </a:prstTxWarp>
            <a:spAutoFit/>
          </a:bodyPr>
          <a:lstStyle/>
          <a:p>
            <a:pPr marL="0" marR="0" indent="0" defTabSz="914400" rtl="0" eaLnBrk="1" fontAlgn="base" latinLnBrk="0" hangingPunct="1">
              <a:lnSpc>
                <a:spcPct val="100000"/>
              </a:lnSpc>
              <a:spcBef>
                <a:spcPct val="20000"/>
              </a:spcBef>
              <a:spcAft>
                <a:spcPct val="0"/>
              </a:spcAft>
              <a:buClrTx/>
              <a:buSzTx/>
              <a:buFontTx/>
              <a:buNone/>
              <a:tabLst/>
            </a:pPr>
            <a:r>
              <a:rPr kumimoji="0" lang="en-US" sz="2000" b="1" i="0" u="none" strike="noStrike" kern="0" cap="none" spc="0" normalizeH="0" baseline="0" noProof="0" dirty="0" smtClean="0">
                <a:ln>
                  <a:noFill/>
                </a:ln>
                <a:solidFill>
                  <a:schemeClr val="bg1"/>
                </a:solidFill>
                <a:effectLst/>
                <a:uLnTx/>
                <a:uFillTx/>
                <a:latin typeface="+mn-lt"/>
                <a:ea typeface="+mn-ea"/>
              </a:rPr>
              <a:t> ~31% of designs </a:t>
            </a:r>
            <a:r>
              <a:rPr lang="en-US" sz="2000" b="1" kern="0" noProof="0" dirty="0" smtClean="0">
                <a:solidFill>
                  <a:schemeClr val="bg1"/>
                </a:solidFill>
                <a:latin typeface="+mn-lt"/>
                <a:ea typeface="+mn-ea"/>
              </a:rPr>
              <a:t>o</a:t>
            </a:r>
            <a:r>
              <a:rPr kumimoji="0" lang="en-US" sz="2000" b="1" i="0" u="none" strike="noStrike" kern="0" cap="none" spc="0" normalizeH="0" noProof="0" dirty="0" smtClean="0">
                <a:ln>
                  <a:noFill/>
                </a:ln>
                <a:solidFill>
                  <a:schemeClr val="bg1"/>
                </a:solidFill>
                <a:effectLst/>
                <a:uLnTx/>
                <a:uFillTx/>
                <a:latin typeface="+mn-lt"/>
                <a:ea typeface="+mn-ea"/>
              </a:rPr>
              <a:t>ver 80M gates</a:t>
            </a:r>
          </a:p>
          <a:p>
            <a:pPr marL="0" marR="0" indent="0" defTabSz="914400" rtl="0" eaLnBrk="1" fontAlgn="base" latinLnBrk="0" hangingPunct="1">
              <a:lnSpc>
                <a:spcPct val="100000"/>
              </a:lnSpc>
              <a:spcBef>
                <a:spcPct val="20000"/>
              </a:spcBef>
              <a:spcAft>
                <a:spcPct val="0"/>
              </a:spcAft>
              <a:buClrTx/>
              <a:buSzTx/>
              <a:buFontTx/>
              <a:buNone/>
              <a:tabLst/>
            </a:pPr>
            <a:r>
              <a:rPr lang="en-US" sz="2000" b="1" kern="0" noProof="0" dirty="0" smtClean="0">
                <a:solidFill>
                  <a:schemeClr val="bg1"/>
                </a:solidFill>
                <a:latin typeface="+mn-lt"/>
                <a:ea typeface="+mn-ea"/>
              </a:rPr>
              <a:t> ~</a:t>
            </a:r>
            <a:r>
              <a:rPr lang="en-US" sz="2000" b="1" kern="0" dirty="0" smtClean="0">
                <a:solidFill>
                  <a:schemeClr val="bg1"/>
                </a:solidFill>
                <a:latin typeface="+mn-lt"/>
                <a:ea typeface="+mn-ea"/>
              </a:rPr>
              <a:t>20</a:t>
            </a:r>
            <a:r>
              <a:rPr lang="en-US" sz="2000" b="1" kern="0" noProof="0" dirty="0" smtClean="0">
                <a:solidFill>
                  <a:schemeClr val="bg1"/>
                </a:solidFill>
                <a:latin typeface="+mn-lt"/>
                <a:ea typeface="+mn-ea"/>
              </a:rPr>
              <a:t>% of designs over 500M gates</a:t>
            </a:r>
            <a:endParaRPr kumimoji="0" lang="en-US" sz="2000" b="1" i="0" u="none" strike="noStrike" kern="0" cap="none" spc="0" normalizeH="0" baseline="0" noProof="0" dirty="0" smtClean="0">
              <a:ln>
                <a:noFill/>
              </a:ln>
              <a:solidFill>
                <a:schemeClr val="bg1"/>
              </a:solidFill>
              <a:effectLst/>
              <a:uLnTx/>
              <a:uFillTx/>
              <a:latin typeface="+mn-lt"/>
              <a:ea typeface="+mn-ea"/>
            </a:endParaRPr>
          </a:p>
        </p:txBody>
      </p:sp>
    </p:spTree>
    <p:custDataLst>
      <p:tags r:id="rId1"/>
    </p:custDataLst>
    <p:extLst>
      <p:ext uri="{BB962C8B-B14F-4D97-AF65-F5344CB8AC3E}">
        <p14:creationId xmlns:p14="http://schemas.microsoft.com/office/powerpoint/2010/main" val="359893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ARTICULATE_PROJECT_OPEN" val="0"/>
  <p:tag name="MMPROD_THEME_BG_IMAGE" val=""/>
  <p:tag name="MMPROD_TAG_VCONFIG" val="PD94bWwgdmVyc2lvbj0iMS4wIiBlbmNvZGluZz0idXRm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2MDk3NzM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8dWlzaG93IG5hbWU9InByZXNlbnRlcnBob3RvIiB2YWx1ZT0idHJ1ZSIvPjx1aXNob3cgbmFtZT0icHJlc2VudGVybmFtZSIgdmFsdWU9InRydWUiLz48dWlzaG93IG5hbWU9InByZXNlbnRlcnRpdGxlIiB2YWx1ZT0idHJ1ZSIvPjx1aXNob3cgbmFtZT0icHJlc2VudGVyZW1haWwiIHZhbHVlPSJ0cnVlIi8+PHVpc2hvdyBuYW1lPSJwcmVzZW50ZXJiaW8iIHZhbHVlPSJ0cnVlIi8+PHVpc2hvdyBuYW1lPSJjb21wYW55bG9nbyIgdmFsdWU9InRydWUiLz48dWlzaG93IG5hbWU9InNpZGViYXIiIHZhbHVlPSJ0cnVlIi8+PHVpc2hvdyBuYW1lPSJvdXRsaW5lIiB2YWx1ZT0idHJ1ZSIvPjx1aXNob3cgbmFtZT0idGh1bWJuYWlsIiB2YWx1ZT0idHJ1ZSIvPg0KCQk8dWlzaG93IG5hbWU9Im5vdGVzIiB2YWx1ZT0idHJ1ZSIvPjx1aXNob3cgbmFtZT0ic2VhcmNoIiB2YWx1ZT0idHJ1ZSIvPjx1aXNob3cgbmFtZT0icXVpeiIgdmFsdWU9InRydWUiLz48dWlzaG93IG5hbWU9ImF0dGFjaG1lbnRzIiB2YWx1ZT0idHJ1ZSIvPjx1aXNob3cgbmFtZT0idXRpbHMiIHZhbHVlPSJ0cnVlIi8+PHVpc2hvdyBuYW1lPSJ2b2x1bWUiIHZhbHVlPSJ0cnVlIi8+PHVpc2hvdyBuYW1lPSJwbGF5YmFyIiB2YWx1ZT0idHJ1ZSIvPjx1aXNob3cgbmFtZT0idGFsa2luZ2hlYWQiIHZhbHVlPSJ0cnVlIi8+PHVpc2hvdyBuYW1lPSJzaWRlYmFyb25yaWdodCIgdmFsdWU9InRydWUiLz48dWlzaG93IG5hbWU9InZpZXdjaGFuZ2UiIHZhbHVlPSJ0cnVlIi8+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cHJlbG9hZGVyPjxzZXRCb29sIG5hbWU9ImRpc2FibGVBc3NldFByZWxvYWRlciIgdmFsdWU9InRydWUiLz48L3ByZWxvYWRlcj4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MMPROD_UIDATA" val="&lt;database version=&quot;8.0&quot;&gt;&lt;object type=&quot;1&quot; unique_id=&quot;10001&quot;&gt;&lt;property id=&quot;20141&quot; value=&quot;2016-WebSeminar-Wilson-Research-Group-ASIC-FPGA-Study&quot;/&gt;&lt;object type=&quot;8&quot; unique_id=&quot;10002&quot;&gt;&lt;/object&gt;&lt;object type=&quot;2&quot; unique_id=&quot;10003&quot;&gt;&lt;object type=&quot;3&quot; unique_id=&quot;291312&quot;&gt;&lt;property id=&quot;20148&quot; value=&quot;5&quot;/&gt;&lt;property id=&quot;20300&quot; value=&quot;Slide 1&quot;/&gt;&lt;property id=&quot;20307&quot; value=&quot;293&quot;/&gt;&lt;property id=&quot;20309&quot; value=&quot;-1&quot;/&gt;&lt;/object&gt;&lt;object type=&quot;3&quot; unique_id=&quot;294167&quot;&gt;&lt;property id=&quot;20148&quot; value=&quot;5&quot;/&gt;&lt;property id=&quot;20300&quot; value=&quot;Slide 9 - &amp;quot;Design Sizes&amp;quot;&quot;/&gt;&lt;property id=&quot;20307&quot; value=&quot;343&quot;/&gt;&lt;property id=&quot;20309&quot; value=&quot;-1&quot;/&gt;&lt;/object&gt;&lt;object type=&quot;3&quot; unique_id=&quot;333888&quot;&gt;&lt;property id=&quot;20148&quot; value=&quot;5&quot;/&gt;&lt;property id=&quot;20300&quot; value=&quot;Slide 7 - &amp;quot;Study Background&amp;quot;&quot;/&gt;&lt;property id=&quot;20307&quot; value=&quot;484&quot;/&gt;&lt;property id=&quot;20309&quot; value=&quot;-1&quot;/&gt;&lt;/object&gt;&lt;object type=&quot;3&quot; unique_id=&quot;335547&quot;&gt;&lt;property id=&quot;20148&quot; value=&quot;5&quot;/&gt;&lt;property id=&quot;20300&quot; value=&quot;Slide 8&quot;/&gt;&lt;property id=&quot;20307&quot; value=&quot;496&quot;/&gt;&lt;property id=&quot;20309&quot; value=&quot;-1&quot;/&gt;&lt;/object&gt;&lt;object type=&quot;3&quot; unique_id=&quot;361708&quot;&gt;&lt;property id=&quot;20148&quot; value=&quot;5&quot;/&gt;&lt;property id=&quot;20300&quot; value=&quot;Slide 10 - &amp;quot;It’s an SoC World&amp;quot;&quot;/&gt;&lt;property id=&quot;20307&quot; value=&quot;583&quot;/&gt;&lt;property id=&quot;20309&quot; value=&quot;-1&quot;/&gt;&lt;/object&gt;&lt;object type=&quot;3&quot; unique_id=&quot;363479&quot;&gt;&lt;property id=&quot;20148&quot; value=&quot;5&quot;/&gt;&lt;property id=&quot;20300&quot; value=&quot;Slide 11 - &amp;quot;It’s an SoC World&amp;quot;&quot;/&gt;&lt;property id=&quot;20307&quot; value=&quot;588&quot;/&gt;&lt;property id=&quot;20309&quot; value=&quot;-1&quot;/&gt;&lt;/object&gt;&lt;object type=&quot;3&quot; unique_id=&quot;363481&quot;&gt;&lt;property id=&quot;20148&quot; value=&quot;5&quot;/&gt;&lt;property id=&quot;20300&quot; value=&quot;Slide 12 - &amp;quot;Number of DSP Cores per ASIC/IC Design&amp;quot;&quot;/&gt;&lt;property id=&quot;20307&quot; value=&quot;590&quot;/&gt;&lt;property id=&quot;20309&quot; value=&quot;-1&quot;/&gt;&lt;/object&gt;&lt;object type=&quot;3&quot; unique_id=&quot;363482&quot;&gt;&lt;property id=&quot;20148&quot; value=&quot;5&quot;/&gt;&lt;property id=&quot;20300&quot; value=&quot;Slide 13 - &amp;quot;Number of DSP Cores per FPGA Design&amp;quot;&quot;/&gt;&lt;property id=&quot;20307&quot; value=&quot;591&quot;/&gt;&lt;property id=&quot;20309&quot; value=&quot;-1&quot;/&gt;&lt;/object&gt;&lt;object type=&quot;3&quot; unique_id=&quot;364485&quot;&gt;&lt;property id=&quot;20148&quot; value=&quot;5&quot;/&gt;&lt;property id=&quot;20300&quot; value=&quot;Slide 17 - &amp;quot;Projects Working on Safety Critical Design&amp;quot;&quot;/&gt;&lt;property id=&quot;20307&quot; value=&quot;594&quot;/&gt;&lt;property id=&quot;20309&quot; value=&quot;-1&quot;/&gt;&lt;/object&gt;&lt;object type=&quot;3&quot; unique_id=&quot;364793&quot;&gt;&lt;property id=&quot;20148&quot; value=&quot;5&quot;/&gt;&lt;property id=&quot;20300&quot; value=&quot;Slide 16 - &amp;quot;Projects Working on Designs with Security Features&amp;quot;&quot;/&gt;&lt;property id=&quot;20307&quot; value=&quot;595&quot;/&gt;&lt;property id=&quot;20309&quot; value=&quot;-1&quot;/&gt;&lt;/object&gt;&lt;object type=&quot;3&quot; unique_id=&quot;365618&quot;&gt;&lt;property id=&quot;20148&quot; value=&quot;5&quot;/&gt;&lt;property id=&quot;20300&quot; value=&quot;Slide 19 - &amp;quot;Mean Peak Number of Engineers Increasing&amp;quot;&quot;/&gt;&lt;property id=&quot;20307&quot; value=&quot;596&quot;/&gt;&lt;property id=&quot;20309&quot; value=&quot;-1&quot;/&gt;&lt;/object&gt;&lt;object type=&quot;3&quot; unique_id=&quot;365619&quot;&gt;&lt;property id=&quot;20148&quot; value=&quot;5&quot;/&gt;&lt;property id=&quot;20300&quot; value=&quot;Slide 20 - &amp;quot;More Verification Engineers vs Design Engineers&amp;quot;&quot;/&gt;&lt;property id=&quot;20307&quot; value=&quot;597&quot;/&gt;&lt;property id=&quot;20309&quot; value=&quot;-1&quot;/&gt;&lt;/object&gt;&lt;object type=&quot;3&quot; unique_id=&quot;365935&quot;&gt;&lt;property id=&quot;20148&quot; value=&quot;5&quot;/&gt;&lt;property id=&quot;20300&quot; value=&quot;Slide 22 - &amp;quot;About a One-to-One Ration of Design &amp;amp; Verification Engineers&amp;quot;&quot;/&gt;&lt;property id=&quot;20307&quot; value=&quot;598&quot;/&gt;&lt;property id=&quot;20309&quot; value=&quot;-1&quot;/&gt;&lt;/object&gt;&lt;object type=&quot;3&quot; unique_id=&quot;367420&quot;&gt;&lt;property id=&quot;20148&quot; value=&quot;5&quot;/&gt;&lt;property id=&quot;20300&quot; value=&quot;Slide 23 - &amp;quot;Where ASIC/IC Designers Spend Their Time&amp;quot;&quot;/&gt;&lt;property id=&quot;20307&quot; value=&quot;600&quot;/&gt;&lt;property id=&quot;20309&quot; value=&quot;-1&quot;/&gt;&lt;/object&gt;&lt;object type=&quot;3&quot; unique_id=&quot;367421&quot;&gt;&lt;property id=&quot;20148&quot; value=&quot;5&quot;/&gt;&lt;property id=&quot;20300&quot; value=&quot;Slide 24 - &amp;quot;Where FPGA Designers Spend Their Time&amp;quot;&quot;/&gt;&lt;property id=&quot;20307&quot; value=&quot;602&quot;/&gt;&lt;property id=&quot;20309&quot; value=&quot;-1&quot;/&gt;&lt;/object&gt;&lt;object type=&quot;3&quot; unique_id=&quot;367422&quot;&gt;&lt;property id=&quot;20148&quot; value=&quot;5&quot;/&gt;&lt;property id=&quot;20300&quot; value=&quot;Slide 25 - &amp;quot;Where ASIC/IC Verification Engineers Spend Their Time&amp;quot;&quot;/&gt;&lt;property id=&quot;20307&quot; value=&quot;604&quot;/&gt;&lt;property id=&quot;20309&quot; value=&quot;-1&quot;/&gt;&lt;/object&gt;&lt;object type=&quot;3&quot; unique_id=&quot;367423&quot;&gt;&lt;property id=&quot;20148&quot; value=&quot;5&quot;/&gt;&lt;property id=&quot;20300&quot; value=&quot;Slide 26 - &amp;quot;Where FPGA Verification Engineers Spend Their Time&amp;quot;&quot;/&gt;&lt;property id=&quot;20307&quot; value=&quot;605&quot;/&gt;&lt;property id=&quot;20309&quot; value=&quot;-1&quot;/&gt;&lt;/object&gt;&lt;object type=&quot;3&quot; unique_id=&quot;367424&quot;&gt;&lt;property id=&quot;20148&quot; value=&quot;5&quot;/&gt;&lt;property id=&quot;20300&quot; value=&quot;Slide 28 - &amp;quot;ASIC/IC Verification Project Time&amp;quot;&quot;/&gt;&lt;property id=&quot;20307&quot; value=&quot;601&quot;/&gt;&lt;property id=&quot;20309&quot; value=&quot;-1&quot;/&gt;&lt;/object&gt;&lt;object type=&quot;3&quot; unique_id=&quot;367425&quot;&gt;&lt;property id=&quot;20148&quot; value=&quot;5&quot;/&gt;&lt;property id=&quot;20300&quot; value=&quot;Slide 29 - &amp;quot;FPGA Verification Project Time&amp;quot;&quot;/&gt;&lt;property id=&quot;20307&quot; value=&quot;603&quot;/&gt;&lt;property id=&quot;20309&quot; value=&quot;-1&quot;/&gt;&lt;/object&gt;&lt;object type=&quot;3&quot; unique_id=&quot;367766&quot;&gt;&lt;property id=&quot;20148&quot; value=&quot;5&quot;/&gt;&lt;property id=&quot;20300&quot; value=&quot;Slide 74 - &amp;quot;Number of Test Created to Verify ASIC/IC Design&amp;quot;&quot;/&gt;&lt;property id=&quot;20307&quot; value=&quot;606&quot;/&gt;&lt;property id=&quot;20309&quot; value=&quot;-1&quot;/&gt;&lt;/object&gt;&lt;object type=&quot;3&quot; unique_id=&quot;368565&quot;&gt;&lt;property id=&quot;20148&quot; value=&quot;5&quot;/&gt;&lt;property id=&quot;20300&quot; value=&quot;Slide 75 - &amp;quot;Number of Test Created to Verify FPGA Design&amp;quot;&quot;/&gt;&lt;property id=&quot;20307&quot; value=&quot;607&quot;/&gt;&lt;property id=&quot;20309&quot; value=&quot;-1&quot;/&gt;&lt;/object&gt;&lt;object type=&quot;3&quot; unique_id=&quot;368566&quot;&gt;&lt;property id=&quot;20148&quot; value=&quot;5&quot;/&gt;&lt;property id=&quot;20300&quot; value=&quot;Slide 78 - &amp;quot;Longest Regression Time  (ASIC/IC vs FPGA)&amp;quot;&quot;/&gt;&lt;property id=&quot;20307&quot; value=&quot;608&quot;/&gt;&lt;property id=&quot;20309&quot; value=&quot;-1&quot;/&gt;&lt;/object&gt;&lt;object type=&quot;3&quot; unique_id=&quot;369031&quot;&gt;&lt;property id=&quot;20148&quot; value=&quot;5&quot;/&gt;&lt;property id=&quot;20300&quot; value=&quot;Slide 76 - &amp;quot;Typical ASIC/IC Regression Time&amp;quot;&quot;/&gt;&lt;property id=&quot;20307&quot; value=&quot;609&quot;/&gt;&lt;property id=&quot;20309&quot; value=&quot;-1&quot;/&gt;&lt;/object&gt;&lt;object type=&quot;3&quot; unique_id=&quot;369032&quot;&gt;&lt;property id=&quot;20148&quot; value=&quot;5&quot;/&gt;&lt;property id=&quot;20300&quot; value=&quot;Slide 77 - &amp;quot;Typical FPGA Regression Time&amp;quot;&quot;/&gt;&lt;property id=&quot;20307&quot; value=&quot;610&quot;/&gt;&lt;property id=&quot;20309&quot; value=&quot;-1&quot;/&gt;&lt;/object&gt;&lt;object type=&quot;3&quot; unique_id=&quot;371419&quot;&gt;&lt;property id=&quot;20148&quot; value=&quot;5&quot;/&gt;&lt;property id=&quot;20300&quot; value=&quot;Slide 41 - &amp;quot;ASIC/IC Design Language Adoption Trends&amp;quot;&quot;/&gt;&lt;property id=&quot;20307&quot; value=&quot;613&quot;/&gt;&lt;property id=&quot;20309&quot; value=&quot;-1&quot;/&gt;&lt;/object&gt;&lt;object type=&quot;3&quot; unique_id=&quot;371420&quot;&gt;&lt;property id=&quot;20148&quot; value=&quot;5&quot;/&gt;&lt;property id=&quot;20300&quot; value=&quot;Slide 42 - &amp;quot;ASIC/IC Design Language Adoption Trends&amp;quot;&quot;/&gt;&lt;property id=&quot;20307&quot; value=&quot;614&quot;/&gt;&lt;property id=&quot;20309&quot; value=&quot;-1&quot;/&gt;&lt;/object&gt;&lt;object type=&quot;3&quot; unique_id=&quot;372079&quot;&gt;&lt;property id=&quot;20148&quot; value=&quot;5&quot;/&gt;&lt;property id=&quot;20300&quot; value=&quot;Slide 43 - &amp;quot;FPGA Design Language Adoption Trends&amp;quot;&quot;/&gt;&lt;property id=&quot;20307&quot; value=&quot;623&quot;/&gt;&lt;property id=&quot;20309&quot; value=&quot;-1&quot;/&gt;&lt;/object&gt;&lt;object type=&quot;3&quot; unique_id=&quot;372080&quot;&gt;&lt;property id=&quot;20148&quot; value=&quot;5&quot;/&gt;&lt;property id=&quot;20300&quot; value=&quot;Slide 44 - &amp;quot;FPGA Design Language Adoption Trends&amp;quot;&quot;/&gt;&lt;property id=&quot;20307&quot; value=&quot;624&quot;/&gt;&lt;property id=&quot;20309&quot; value=&quot;-1&quot;/&gt;&lt;/object&gt;&lt;object type=&quot;3&quot; unique_id=&quot;528794&quot;&gt;&lt;property id=&quot;20148&quot; value=&quot;5&quot;/&gt;&lt;property id=&quot;20300&quot; value=&quot;Slide 45 - &amp;quot;ASIC/IC Verification Language Adoption Trends&amp;quot;&quot;/&gt;&lt;property id=&quot;20307&quot; value=&quot;625&quot;/&gt;&lt;property id=&quot;20309&quot; value=&quot;-1&quot;/&gt;&lt;/object&gt;&lt;object type=&quot;3&quot; unique_id=&quot;528795&quot;&gt;&lt;property id=&quot;20148&quot; value=&quot;5&quot;/&gt;&lt;property id=&quot;20300&quot; value=&quot;Slide 46 - &amp;quot;ASIC/IC Verification Language Adoption Trends&amp;quot;&quot;/&gt;&lt;property id=&quot;20307&quot; value=&quot;626&quot;/&gt;&lt;property id=&quot;20309&quot; value=&quot;-1&quot;/&gt;&lt;/object&gt;&lt;object type=&quot;3&quot; unique_id=&quot;529586&quot;&gt;&lt;property id=&quot;20148&quot; value=&quot;5&quot;/&gt;&lt;property id=&quot;20300&quot; value=&quot;Slide 47 - &amp;quot;FPGA Verification Language Adoption Trends&amp;quot;&quot;/&gt;&lt;property id=&quot;20307&quot; value=&quot;628&quot;/&gt;&lt;property id=&quot;20309&quot; value=&quot;-1&quot;/&gt;&lt;/object&gt;&lt;object type=&quot;3&quot; unique_id=&quot;529587&quot;&gt;&lt;property id=&quot;20148&quot; value=&quot;5&quot;/&gt;&lt;property id=&quot;20300&quot; value=&quot;Slide 48 - &amp;quot;FPGA Verification Language Adoption Trends&amp;quot;&quot;/&gt;&lt;property id=&quot;20307&quot; value=&quot;629&quot;/&gt;&lt;property id=&quot;20309&quot; value=&quot;-1&quot;/&gt;&lt;/object&gt;&lt;object type=&quot;3&quot; unique_id=&quot;530253&quot;&gt;&lt;property id=&quot;20148&quot; value=&quot;5&quot;/&gt;&lt;property id=&quot;20300&quot; value=&quot;Slide 49 - &amp;quot;ASIC/IC Testbench Methodology Adoption Trends&amp;quot;&quot;/&gt;&lt;property id=&quot;20307&quot; value=&quot;631&quot;/&gt;&lt;property id=&quot;20309&quot; value=&quot;-1&quot;/&gt;&lt;/object&gt;&lt;object type=&quot;3&quot; unique_id=&quot;530254&quot;&gt;&lt;property id=&quot;20148&quot; value=&quot;5&quot;/&gt;&lt;property id=&quot;20300&quot; value=&quot;Slide 50 - &amp;quot;ASIC/IC Testbench Methodology Adoption Trends&amp;quot;&quot;/&gt;&lt;property id=&quot;20307&quot; value=&quot;632&quot;/&gt;&lt;property id=&quot;20309&quot; value=&quot;-1&quot;/&gt;&lt;/object&gt;&lt;object type=&quot;3&quot; unique_id=&quot;531072&quot;&gt;&lt;property id=&quot;20148&quot; value=&quot;5&quot;/&gt;&lt;property id=&quot;20300&quot; value=&quot;Slide 51 - &amp;quot;FPGA Testbench Methodology Adoption Trends&amp;quot;&quot;/&gt;&lt;property id=&quot;20307&quot; value=&quot;633&quot;/&gt;&lt;property id=&quot;20309&quot; value=&quot;-1&quot;/&gt;&lt;/object&gt;&lt;object type=&quot;3&quot; unique_id=&quot;531073&quot;&gt;&lt;property id=&quot;20148&quot; value=&quot;5&quot;/&gt;&lt;property id=&quot;20300&quot; value=&quot;Slide 52 - &amp;quot;FPGA Testbench Methodology Adoption Trends&amp;quot;&quot;/&gt;&lt;property id=&quot;20307&quot; value=&quot;634&quot;/&gt;&lt;property id=&quot;20309&quot; value=&quot;-1&quot;/&gt;&lt;/object&gt;&lt;object type=&quot;3&quot; unique_id=&quot;531074&quot;&gt;&lt;property id=&quot;20148&quot; value=&quot;5&quot;/&gt;&lt;property id=&quot;20300&quot; value=&quot;Slide 53 - &amp;quot;ASIC/IC Assertion Language Adoption&amp;quot;&quot;/&gt;&lt;property id=&quot;20307&quot; value=&quot;635&quot;/&gt;&lt;property id=&quot;20309&quot; value=&quot;-1&quot;/&gt;&lt;/object&gt;&lt;object type=&quot;3&quot; unique_id=&quot;531075&quot;&gt;&lt;property id=&quot;20148&quot; value=&quot;5&quot;/&gt;&lt;property id=&quot;20300&quot; value=&quot;Slide 54 - &amp;quot;ASIC/IC Assertion Language Adoption&amp;quot;&quot;/&gt;&lt;property id=&quot;20307&quot; value=&quot;636&quot;/&gt;&lt;property id=&quot;20309&quot; value=&quot;-1&quot;/&gt;&lt;/object&gt;&lt;object type=&quot;3&quot; unique_id=&quot;531636&quot;&gt;&lt;property id=&quot;20148&quot; value=&quot;5&quot;/&gt;&lt;property id=&quot;20300&quot; value=&quot;Slide 55 - &amp;quot;FPGA Assertion Language Adoption&amp;quot;&quot;/&gt;&lt;property id=&quot;20307&quot; value=&quot;637&quot;/&gt;&lt;property id=&quot;20309&quot; value=&quot;-1&quot;/&gt;&lt;/object&gt;&lt;object type=&quot;3&quot; unique_id=&quot;531637&quot;&gt;&lt;property id=&quot;20148&quot; value=&quot;5&quot;/&gt;&lt;property id=&quot;20300&quot; value=&quot;Slide 56 - &amp;quot;FPGA Assertion Language Adoption&amp;quot;&quot;/&gt;&lt;property id=&quot;20307&quot; value=&quot;638&quot;/&gt;&lt;property id=&quot;20309&quot; value=&quot;-1&quot;/&gt;&lt;/object&gt;&lt;object type=&quot;3&quot; unique_id=&quot;533058&quot;&gt;&lt;property id=&quot;20148&quot; value=&quot;5&quot;/&gt;&lt;property id=&quot;20300&quot; value=&quot;Slide 58 - &amp;quot;ASIC/IC Multiple Asynchronous Clock Domain Trends&amp;quot;&quot;/&gt;&lt;property id=&quot;20307&quot; value=&quot;639&quot;/&gt;&lt;property id=&quot;20309&quot; value=&quot;-1&quot;/&gt;&lt;/object&gt;&lt;object type=&quot;3&quot; unique_id=&quot;533059&quot;&gt;&lt;property id=&quot;20148&quot; value=&quot;5&quot;/&gt;&lt;property id=&quot;20300&quot; value=&quot;Slide 60 - &amp;quot;FPGA Multiple Asynchronous Clock Domain Trends&amp;quot;&quot;/&gt;&lt;property id=&quot;20307&quot; value=&quot;646&quot;/&gt;&lt;property id=&quot;20309&quot; value=&quot;-1&quot;/&gt;&lt;/object&gt;&lt;object type=&quot;3&quot; unique_id=&quot;533064&quot;&gt;&lt;property id=&quot;20148&quot; value=&quot;5&quot;/&gt;&lt;property id=&quot;20300&quot; value=&quot;Slide 62 - &amp;quot;Aspects of Power Management that is Verified&amp;quot;&quot;/&gt;&lt;property id=&quot;20307&quot; value=&quot;644&quot;/&gt;&lt;property id=&quot;20309&quot; value=&quot;-1&quot;/&gt;&lt;/object&gt;&lt;object type=&quot;3&quot; unique_id=&quot;533065&quot;&gt;&lt;property id=&quot;20148&quot; value=&quot;5&quot;/&gt;&lt;property id=&quot;20300&quot; value=&quot;Slide 63 - &amp;quot;Power Intent Standards Trends&amp;quot;&quot;/&gt;&lt;property id=&quot;20307&quot; value=&quot;645&quot;/&gt;&lt;property id=&quot;20309&quot; value=&quot;-1&quot;/&gt;&lt;/object&gt;&lt;object type=&quot;3&quot; unique_id=&quot;533654&quot;&gt;&lt;property id=&quot;20148&quot; value=&quot;5&quot;/&gt;&lt;property id=&quot;20300&quot; value=&quot;Slide 61 - &amp;quot;More Designs Actively Manage Power&amp;quot;&quot;/&gt;&lt;property id=&quot;20307&quot; value=&quot;647&quot;/&gt;&lt;property id=&quot;20309&quot; value=&quot;-1&quot;/&gt;&lt;/object&gt;&lt;object type=&quot;3&quot; unique_id=&quot;534787&quot;&gt;&lt;property id=&quot;20148&quot; value=&quot;5&quot;/&gt;&lt;property id=&quot;20300&quot; value=&quot;Slide 30 - &amp;quot;ASIC/IC Completion to Original Schedule&amp;quot;&quot;/&gt;&lt;property id=&quot;20307&quot; value=&quot;648&quot;/&gt;&lt;property id=&quot;20309&quot; value=&quot;-1&quot;/&gt;&lt;/object&gt;&lt;object type=&quot;3&quot; unique_id=&quot;534788&quot;&gt;&lt;property id=&quot;20148&quot; value=&quot;5&quot;/&gt;&lt;property id=&quot;20300&quot; value=&quot;Slide 31 - &amp;quot;FPGA Completion to Original Schedule&amp;quot;&quot;/&gt;&lt;property id=&quot;20307&quot; value=&quot;649&quot;/&gt;&lt;property id=&quot;20309&quot; value=&quot;-1&quot;/&gt;&lt;/object&gt;&lt;object type=&quot;3&quot; unique_id=&quot;535361&quot;&gt;&lt;property id=&quot;20148&quot; value=&quot;5&quot;/&gt;&lt;property id=&quot;20300&quot; value=&quot;Slide 32 - &amp;quot;Number of Required ASIC/IC Spins Before Production&amp;quot;&quot;/&gt;&lt;property id=&quot;20307&quot; value=&quot;650&quot;/&gt;&lt;property id=&quot;20309&quot; value=&quot;-1&quot;/&gt;&lt;/object&gt;&lt;object type=&quot;3&quot; unique_id=&quot;535362&quot;&gt;&lt;property id=&quot;20148&quot; value=&quot;5&quot;/&gt;&lt;property id=&quot;20300&quot; value=&quot;Slide 33 - &amp;quot;Number of FPGA Bug Escapes to Production&amp;quot;&quot;/&gt;&lt;property id=&quot;20307&quot; value=&quot;651&quot;/&gt;&lt;property id=&quot;20309&quot; value=&quot;-1&quot;/&gt;&lt;/object&gt;&lt;object type=&quot;3&quot; unique_id=&quot;537113&quot;&gt;&lt;property id=&quot;20148&quot; value=&quot;5&quot;/&gt;&lt;property id=&quot;20300&quot; value=&quot;Slide 36 - &amp;quot;Flaws Contributing to ASIC/IC Respins&amp;quot;&quot;/&gt;&lt;property id=&quot;20307&quot; value=&quot;654&quot;/&gt;&lt;property id=&quot;20309&quot; value=&quot;-1&quot;/&gt;&lt;/object&gt;&lt;object type=&quot;3&quot; unique_id=&quot;537114&quot;&gt;&lt;property id=&quot;20148&quot; value=&quot;5&quot;/&gt;&lt;property id=&quot;20300&quot; value=&quot;Slide 37 - &amp;quot;Root Cause of ASIC/IC Functional Flaws&amp;quot;&quot;/&gt;&lt;property id=&quot;20307&quot; value=&quot;655&quot;/&gt;&lt;property id=&quot;20309&quot; value=&quot;-1&quot;/&gt;&lt;/object&gt;&lt;object type=&quot;3&quot; unique_id=&quot;537115&quot;&gt;&lt;property id=&quot;20148&quot; value=&quot;5&quot;/&gt;&lt;property id=&quot;20300&quot; value=&quot;Slide 38 - &amp;quot;Flaws Contributing to FPGA Rework&amp;quot;&quot;/&gt;&lt;property id=&quot;20307&quot; value=&quot;656&quot;/&gt;&lt;property id=&quot;20309&quot; value=&quot;-1&quot;/&gt;&lt;/object&gt;&lt;object type=&quot;3&quot; unique_id=&quot;537116&quot;&gt;&lt;property id=&quot;20148&quot; value=&quot;5&quot;/&gt;&lt;property id=&quot;20300&quot; value=&quot;Slide 39 - &amp;quot;Root Cause of FPGA Functional Flaws&amp;quot;&quot;/&gt;&lt;property id=&quot;20307&quot; value=&quot;657&quot;/&gt;&lt;property id=&quot;20309&quot; value=&quot;-1&quot;/&gt;&lt;/object&gt;&lt;object type=&quot;3&quot; unique_id=&quot;540315&quot;&gt;&lt;property id=&quot;20148&quot; value=&quot;5&quot;/&gt;&lt;property id=&quot;20300&quot; value=&quot;Slide 65 - &amp;quot;ASIC/IC Formal Technology Adoption Trends&amp;quot;&quot;/&gt;&lt;property id=&quot;20307&quot; value=&quot;662&quot;/&gt;&lt;property id=&quot;20309&quot; value=&quot;-1&quot;/&gt;&lt;/object&gt;&lt;object type=&quot;3&quot; unique_id=&quot;540316&quot;&gt;&lt;property id=&quot;20148&quot; value=&quot;5&quot;/&gt;&lt;property id=&quot;20300&quot; value=&quot;Slide 68 - &amp;quot;FPGA Formal Technology Adoption Trends&amp;quot;&quot;/&gt;&lt;property id=&quot;20307&quot; value=&quot;663&quot;/&gt;&lt;property id=&quot;20309&quot; value=&quot;-1&quot;/&gt;&lt;/object&gt;&lt;object type=&quot;3&quot; unique_id=&quot;540318&quot;&gt;&lt;property id=&quot;20148&quot; value=&quot;5&quot;/&gt;&lt;property id=&quot;20300&quot; value=&quot;Slide 69 - &amp;quot;ASIC/IC Dynamic Verification Adoption Trends&amp;quot;&quot;/&gt;&lt;property id=&quot;20307&quot; value=&quot;666&quot;/&gt;&lt;property id=&quot;20309&quot; value=&quot;-1&quot;/&gt;&lt;/object&gt;&lt;object type=&quot;3&quot; unique_id=&quot;540319&quot;&gt;&lt;property id=&quot;20148&quot; value=&quot;5&quot;/&gt;&lt;property id=&quot;20300&quot; value=&quot;Slide 70 - &amp;quot;FPGA Dynamic Verification Adoption Trends&amp;quot;&quot;/&gt;&lt;property id=&quot;20307&quot; value=&quot;667&quot;/&gt;&lt;property id=&quot;20309&quot; value=&quot;-1&quot;/&gt;&lt;/object&gt;&lt;object type=&quot;3&quot; unique_id=&quot;541057&quot;&gt;&lt;property id=&quot;20148&quot; value=&quot;5&quot;/&gt;&lt;property id=&quot;20300&quot; value=&quot;Slide 82 - &amp;quot;Why was Emulation Performed?&amp;quot;&quot;/&gt;&lt;property id=&quot;20307&quot; value=&quot;669&quot;/&gt;&lt;property id=&quot;20309&quot; value=&quot;-1&quot;/&gt;&lt;/object&gt;&lt;object type=&quot;3&quot; unique_id=&quot;541058&quot;&gt;&lt;property id=&quot;20148&quot; value=&quot;5&quot;/&gt;&lt;property id=&quot;20300&quot; value=&quot;Slide 83 - &amp;quot;Why was FPGA Prototyping Performed?&amp;quot;&quot;/&gt;&lt;property id=&quot;20307&quot; value=&quot;670&quot;/&gt;&lt;property id=&quot;20309&quot; value=&quot;-1&quot;/&gt;&lt;/object&gt;&lt;object type=&quot;3&quot; unique_id=&quot;541060&quot;&gt;&lt;property id=&quot;20148&quot; value=&quot;5&quot;/&gt;&lt;property id=&quot;20300&quot; value=&quot;Slide 84 - &amp;quot;FPGA Prototyping Challenges&amp;quot;&quot;/&gt;&lt;property id=&quot;20307&quot; value=&quot;672&quot;/&gt;&lt;property id=&quot;20309&quot; value=&quot;-1&quot;/&gt;&lt;/object&gt;&lt;object type=&quot;3&quot; unique_id=&quot;547403&quot;&gt;&lt;property id=&quot;20148&quot; value=&quot;5&quot;/&gt;&lt;property id=&quot;20300&quot; value=&quot;Slide 18&quot;/&gt;&lt;property id=&quot;20307&quot; value=&quot;690&quot;/&gt;&lt;property id=&quot;20309&quot; value=&quot;-1&quot;/&gt;&lt;/object&gt;&lt;object type=&quot;3&quot; unique_id=&quot;547404&quot;&gt;&lt;property id=&quot;20148&quot; value=&quot;5&quot;/&gt;&lt;property id=&quot;20300&quot; value=&quot;Slide 27&quot;/&gt;&lt;property id=&quot;20307&quot; value=&quot;691&quot;/&gt;&lt;property id=&quot;20309&quot; value=&quot;-1&quot;/&gt;&lt;/object&gt;&lt;object type=&quot;3&quot; unique_id=&quot;547405&quot;&gt;&lt;property id=&quot;20148&quot; value=&quot;5&quot;/&gt;&lt;property id=&quot;20300&quot; value=&quot;Slide 40&quot;/&gt;&lt;property id=&quot;20307&quot; value=&quot;692&quot;/&gt;&lt;property id=&quot;20309&quot; value=&quot;-1&quot;/&gt;&lt;/object&gt;&lt;object type=&quot;3&quot; unique_id=&quot;547406&quot;&gt;&lt;property id=&quot;20148&quot; value=&quot;5&quot;/&gt;&lt;property id=&quot;20300&quot; value=&quot;Slide 57&quot;/&gt;&lt;property id=&quot;20307&quot; value=&quot;693&quot;/&gt;&lt;property id=&quot;20309&quot; value=&quot;-1&quot;/&gt;&lt;/object&gt;&lt;object type=&quot;3&quot; unique_id=&quot;547407&quot;&gt;&lt;property id=&quot;20148&quot; value=&quot;5&quot;/&gt;&lt;property id=&quot;20300&quot; value=&quot;Slide 64&quot;/&gt;&lt;property id=&quot;20307&quot; value=&quot;694&quot;/&gt;&lt;property id=&quot;20309&quot; value=&quot;-1&quot;/&gt;&lt;/object&gt;&lt;object type=&quot;3&quot; unique_id=&quot;547408&quot;&gt;&lt;property id=&quot;20148&quot; value=&quot;5&quot;/&gt;&lt;property id=&quot;20300&quot; value=&quot;Slide 81&quot;/&gt;&lt;property id=&quot;20307&quot; value=&quot;695&quot;/&gt;&lt;property id=&quot;20309&quot; value=&quot;-1&quot;/&gt;&lt;/object&gt;&lt;object type=&quot;3&quot; unique_id=&quot;555318&quot;&gt;&lt;property id=&quot;20148&quot; value=&quot;5&quot;/&gt;&lt;property id=&quot;20300&quot; value=&quot;Slide 21 - &amp;quot;Mean Peak ASIC/IC Engineers by Design Size&amp;quot;&quot;/&gt;&lt;property id=&quot;20307&quot; value=&quot;701&quot;/&gt;&lt;property id=&quot;20309&quot; value=&quot;-1&quot;/&gt;&lt;/object&gt;&lt;object type=&quot;3&quot; unique_id=&quot;556582&quot;&gt;&lt;property id=&quot;20148&quot; value=&quot;5&quot;/&gt;&lt;property id=&quot;20300&quot; value=&quot;Slide 59 - &amp;quot;ASIC/IC Number Asynchronous Clock Domains by Size&amp;quot;&quot;/&gt;&lt;property id=&quot;20307&quot; value=&quot;707&quot;/&gt;&lt;property id=&quot;20309&quot; value=&quot;-1&quot;/&gt;&lt;/object&gt;&lt;object type=&quot;3&quot; unique_id=&quot;556583&quot;&gt;&lt;property id=&quot;20148&quot; value=&quot;5&quot;/&gt;&lt;property id=&quot;20300&quot; value=&quot;Slide 67 - &amp;quot;ASIC/IC Formal Technology Adoption Trends by Size&amp;quot;&quot;/&gt;&lt;property id=&quot;20307&quot; value=&quot;706&quot;/&gt;&lt;property id=&quot;20309&quot; value=&quot;-1&quot;/&gt;&lt;/object&gt;&lt;object type=&quot;3&quot; unique_id=&quot;557109&quot;&gt;&lt;property id=&quot;20148&quot; value=&quot;5&quot;/&gt;&lt;property id=&quot;20300&quot; value=&quot;Slide 66 - &amp;quot;Formal Technology Adoption&amp;quot;&quot;/&gt;&lt;property id=&quot;20307&quot; value=&quot;708&quot;/&gt;&lt;property id=&quot;20309&quot; value=&quot;-1&quot;/&gt;&lt;/object&gt;&lt;object type=&quot;3&quot; unique_id=&quot;566983&quot;&gt;&lt;property id=&quot;20148&quot; value=&quot;5&quot;/&gt;&lt;property id=&quot;20300&quot; value=&quot;Slide 35 - &amp;quot;FPGA Safety Critical Designs with Production Bug Escapes&amp;quot;&quot;/&gt;&lt;property id=&quot;20307&quot; value=&quot;712&quot;/&gt;&lt;property id=&quot;20309&quot; value=&quot;-1&quot;/&gt;&lt;/object&gt;&lt;object type=&quot;3&quot; unique_id=&quot;570602&quot;&gt;&lt;property id=&quot;20148&quot; value=&quot;5&quot;/&gt;&lt;property id=&quot;20300&quot; value=&quot;Slide 34 - &amp;quot;Required ASIC/IC Spins for Safety Critical Designs&amp;quot;&quot;/&gt;&lt;property id=&quot;20307&quot; value=&quot;713&quot;/&gt;&lt;property id=&quot;20309&quot; value=&quot;-1&quot;/&gt;&lt;/object&gt;&lt;object type=&quot;3&quot; unique_id=&quot;571843&quot;&gt;&lt;property id=&quot;20148&quot; value=&quot;5&quot;/&gt;&lt;property id=&quot;20300&quot; value=&quot;Slide 79 - &amp;quot;ASIC/IC Signoff Criteria&amp;quot;&quot;/&gt;&lt;property id=&quot;20307&quot; value=&quot;716&quot;/&gt;&lt;property id=&quot;20309&quot; value=&quot;-1&quot;/&gt;&lt;/object&gt;&lt;object type=&quot;3&quot; unique_id=&quot;571844&quot;&gt;&lt;property id=&quot;20148&quot; value=&quot;5&quot;/&gt;&lt;property id=&quot;20300&quot; value=&quot;Slide 80 - &amp;quot;FPGA Signoff Criteria&amp;quot;&quot;/&gt;&lt;property id=&quot;20307&quot; value=&quot;717&quot;/&gt;&lt;property id=&quot;20309&quot; value=&quot;-1&quot;/&gt;&lt;/object&gt;&lt;object type=&quot;3&quot; unique_id=&quot;580730&quot;&gt;&lt;property id=&quot;20148&quot; value=&quot;5&quot;/&gt;&lt;property id=&quot;20300&quot; value=&quot;Slide 86 - &amp;quot;FPGA Verification Technique  Adoption by Market Segment&amp;quot;&quot;/&gt;&lt;property id=&quot;20307&quot; value=&quot;725&quot;/&gt;&lt;property id=&quot;20309&quot; value=&quot;-1&quot;/&gt;&lt;/object&gt;&lt;object type=&quot;3&quot; unique_id=&quot;580731&quot;&gt;&lt;property id=&quot;20148&quot; value=&quot;5&quot;/&gt;&lt;property id=&quot;20300&quot; value=&quot;Slide 71 - &amp;quot;FPGA Verification Technique Adoption and Bug Escapes&amp;quot;&quot;/&gt;&lt;property id=&quot;20307&quot; value=&quot;726&quot;/&gt;&lt;property id=&quot;20309&quot; value=&quot;-1&quot;/&gt;&lt;/object&gt;&lt;object type=&quot;3&quot; unique_id=&quot;580732&quot;&gt;&lt;property id=&quot;20148&quot; value=&quot;5&quot;/&gt;&lt;property id=&quot;20300&quot; value=&quot;Slide 85&quot;/&gt;&lt;property id=&quot;20307&quot; value=&quot;728&quot;/&gt;&lt;property id=&quot;20309&quot; value=&quot;-1&quot;/&gt;&lt;/object&gt;&lt;object type=&quot;3&quot; unique_id=&quot;591680&quot;&gt;&lt;property id=&quot;20148&quot; value=&quot;5&quot;/&gt;&lt;property id=&quot;20300&quot; value=&quot;Slide 2 - &amp;quot;Verification Academy Membership Trend&amp;quot;&quot;/&gt;&lt;property id=&quot;20307&quot; value=&quot;730&quot;/&gt;&lt;property id=&quot;20309&quot; value=&quot;-1&quot;/&gt;&lt;/object&gt;&lt;object type=&quot;3&quot; unique_id=&quot;591681&quot;&gt;&lt;property id=&quot;20148&quot; value=&quot;5&quot;/&gt;&lt;property id=&quot;20300&quot; value=&quot;Slide 3 - &amp;quot;The most comprehensive verification resource around&amp;quot;&quot;/&gt;&lt;property id=&quot;20307&quot; value=&quot;732&quot;/&gt;&lt;property id=&quot;20309&quot; value=&quot;-1&quot;/&gt;&lt;/object&gt;&lt;object type=&quot;3&quot; unique_id=&quot;591682&quot;&gt;&lt;property id=&quot;20148&quot; value=&quot;5&quot;/&gt;&lt;property id=&quot;20300&quot; value=&quot;Slide 4 - &amp;quot;Popular Verification Academy Courses&amp;quot;&quot;/&gt;&lt;property id=&quot;20307&quot; value=&quot;733&quot;/&gt;&lt;property id=&quot;20309&quot; value=&quot;-1&quot;/&gt;&lt;/object&gt;&lt;object type=&quot;3&quot; unique_id=&quot;591683&quot;&gt;&lt;property id=&quot;20148&quot; value=&quot;5&quot;/&gt;&lt;property id=&quot;20300&quot; value=&quot;Slide 5 - &amp;quot;New Verification Academy Course&amp;quot;&quot;/&gt;&lt;property id=&quot;20307&quot; value=&quot;734&quot;/&gt;&lt;property id=&quot;20309&quot; value=&quot;-1&quot;/&gt;&lt;/object&gt;&lt;object type=&quot;3&quot; unique_id=&quot;591684&quot;&gt;&lt;property id=&quot;20148&quot; value=&quot;5&quot;/&gt;&lt;property id=&quot;20300&quot; value=&quot;Slide 6 - &amp;quot;www.verificationacademy.com&amp;quot;&quot;/&gt;&lt;property id=&quot;20307&quot; value=&quot;735&quot;/&gt;&lt;property id=&quot;20309&quot; value=&quot;-1&quot;/&gt;&lt;/object&gt;&lt;object type=&quot;3&quot; unique_id=&quot;591685&quot;&gt;&lt;property id=&quot;20148&quot; value=&quot;5&quot;/&gt;&lt;property id=&quot;20300&quot; value=&quot;Slide 14&quot;/&gt;&lt;property id=&quot;20307&quot; value=&quot;737&quot;/&gt;&lt;property id=&quot;20309&quot; value=&quot;-1&quot;/&gt;&lt;/object&gt;&lt;object type=&quot;3&quot; unique_id=&quot;591686&quot;&gt;&lt;property id=&quot;20148&quot; value=&quot;5&quot;/&gt;&lt;property id=&quot;20300&quot; value=&quot;Slide 15 - &amp;quot;The Emergence of New Layers of Verification Requirements&amp;quot;&quot;/&gt;&lt;property id=&quot;20307&quot; value=&quot;736&quot;/&gt;&lt;property id=&quot;20309&quot; value=&quot;-1&quot;/&gt;&lt;/object&gt;&lt;object type=&quot;3&quot; unique_id=&quot;638726&quot;&gt;&lt;property id=&quot;20148&quot; value=&quot;5&quot;/&gt;&lt;property id=&quot;20300&quot; value=&quot;Slide 72 - &amp;quot;ASIC/IC Verification Maturity and First Silicon Success&amp;quot;&quot;/&gt;&lt;property id=&quot;20307&quot; value=&quot;738&quot;/&gt;&lt;/object&gt;&lt;object type=&quot;3&quot; unique_id=&quot;638727&quot;&gt;&lt;property id=&quot;20148&quot; value=&quot;5&quot;/&gt;&lt;property id=&quot;20300&quot; value=&quot;Slide 73 - &amp;quot;FPGA Verification Maturity and Bug Escapes&amp;quot;&quot;/&gt;&lt;property id=&quot;20307&quot; value=&quot;739&quot;/&gt;&lt;/object&gt;&lt;/object&gt;&lt;object type=&quot;4&quot; unique_id=&quot;607066&quot;&gt;&lt;/object&gt;&lt;object type=&quot;10&quot; unique_id=&quot;607067&quot;&gt;&lt;object type=&quot;11&quot; unique_id=&quot;607068&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PSNARRATION" val="116,1847766028,C:\Users\hfoster\Desktop\2016-WebSeminar-Wilson-Research-Group-ASIC-FPGA-Study_pptx\Media.ppcx"/>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INFO" val="&lt;ThreeDShapeInfo&gt;&lt;uuid val=&quot;{04F946CA-C1B9-418D-90B6-AD53F1EB7AE4}&quot;/&gt;&lt;isInvalidForFieldText val=&quot;0&quot;/&gt;&lt;Image&gt;&lt;filename val=&quot;C:\Users\hfoster\AppData\Local\Temp\~Ca63EC\data\asimages\{04F946CA-C1B9-418D-90B6-AD53F1EB7AE4}_13.png&quot;/&gt;&lt;left val=&quot;24&quot;/&gt;&lt;top val=&quot;52&quot;/&gt;&lt;width val=&quot;671&quot;/&gt;&lt;height val=&quot;316&quot;/&gt;&lt;hasText val=&quot;1&quot;/&gt;&lt;/Image&gt;&lt;/ThreeDShapeInfo&gt;"/>
</p:tagLst>
</file>

<file path=ppt/tags/tag107.xml><?xml version="1.0" encoding="utf-8"?>
<p:tagLst xmlns:a="http://schemas.openxmlformats.org/drawingml/2006/main" xmlns:r="http://schemas.openxmlformats.org/officeDocument/2006/relationships" xmlns:p="http://schemas.openxmlformats.org/presentationml/2006/main">
  <p:tag name="PPSNARRATION" val="117,1847766028,C:\Users\hfoster\Desktop\2016-WebSeminar-Wilson-Research-Group-ASIC-FPGA-Study_pptx\Media.ppcx"/>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PSNARRATION" val="118,1847766028,C:\Users\hfoster\Desktop\2016-WebSeminar-Wilson-Research-Group-ASIC-FPGA-Study_pptx\Media.ppcx"/>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INFO" val="&lt;ThreeDShapeInfo&gt;&lt;uuid val=&quot;{49F41D9B-3151-4B9E-8DDC-840AD2306974}&quot;/&gt;&lt;isInvalidForFieldText val=&quot;1&quot;/&gt;&lt;Image&gt;&lt;filename val=&quot;C:\Users\hfoster\AppData\Local\Temp\~Ca63EC\data\asimages\{49F41D9B-3151-4B9E-8DDC-840AD2306974}_15.png&quot;/&gt;&lt;left val=&quot;33&quot;/&gt;&lt;top val=&quot;74&quot;/&gt;&lt;width val=&quot;659&quot;/&gt;&lt;height val=&quot;301&quot;/&gt;&lt;hasText val=&quot;1&quot;/&gt;&lt;/Image&gt;&lt;/ThreeDShape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6&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PSNARRATION" val="119,1847766028,C:\Users\hfoster\Desktop\2016-WebSeminar-Wilson-Research-Group-ASIC-FPGA-Study_pptx\Media.ppcx"/>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6151AB91-1E3E-423D-AA58-D6B4EEC977E8}&quot;/&gt;&lt;isInvalidForFieldText val=&quot;0&quot;/&gt;&lt;Image&gt;&lt;filename val=&quot;C:\Users\hfoster\AppData\Local\Temp\~Ca63EC\data\asimages\{6151AB91-1E3E-423D-AA58-D6B4EEC977E8}_16.png&quot;/&gt;&lt;left val=&quot;27&quot;/&gt;&lt;top val=&quot;64&quot;/&gt;&lt;width val=&quot;345&quot;/&gt;&lt;height val=&quot;258&quot;/&gt;&lt;hasText val=&quot;1&quot;/&gt;&lt;/Image&gt;&lt;/ThreeDShapeInfo&gt;"/>
</p:tagLst>
</file>

<file path=ppt/tags/tag1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E169EFA0-330F-4A27-8084-56403056C073}&quot;/&gt;&lt;isInvalidForFieldText val=&quot;0&quot;/&gt;&lt;Image&gt;&lt;filename val=&quot;C:\Users\hfoster\AppData\Local\Temp\~Ca63EC\data\asimages\{E169EFA0-330F-4A27-8084-56403056C073}_16.png&quot;/&gt;&lt;left val=&quot;348&quot;/&gt;&lt;top val=&quot;16&quot;/&gt;&lt;width val=&quot;499&quot;/&gt;&lt;height val=&quot;361&quot;/&gt;&lt;hasText val=&quot;1&quot;/&gt;&lt;/Image&gt;&lt;/ThreeDShapeInfo&gt;"/>
</p:tagLst>
</file>

<file path=ppt/tags/tag129.xml><?xml version="1.0" encoding="utf-8"?>
<p:tagLst xmlns:a="http://schemas.openxmlformats.org/drawingml/2006/main" xmlns:r="http://schemas.openxmlformats.org/officeDocument/2006/relationships" xmlns:p="http://schemas.openxmlformats.org/presentationml/2006/main">
  <p:tag name="PPSNARRATION" val="120,1847766028,C:\Users\hfoster\Desktop\2016-WebSeminar-Wilson-Research-Group-ASIC-FPGA-Study_pptx\Media.ppcx"/>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21&quot;/&gt;&lt;lineCharCount val=&quot;12&quot;/&gt;&lt;lineCharCount val=&quot;13&quot;/&gt;&lt;lineCharCount val=&quot;12&quot;/&gt;&lt;lineCharCount val=&quot;13&quot;/&gt;&lt;lineCharCount val=&quot;11&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INFO" val="&lt;ThreeDShapeInfo&gt;&lt;uuid val=&quot;{DD867C10-76A5-4924-A55D-7458FBA2A001}&quot;/&gt;&lt;isInvalidForFieldText val=&quot;0&quot;/&gt;&lt;Image&gt;&lt;filename val=&quot;C:\Users\hfoster\AppData\Local\Temp\~Ca63EC\data\asimages\{DD867C10-76A5-4924-A55D-7458FBA2A001}_17.png&quot;/&gt;&lt;left val=&quot;18&quot;/&gt;&lt;top val=&quot;24&quot;/&gt;&lt;width val=&quot;322&quot;/&gt;&lt;height val=&quot;331&quot;/&gt;&lt;hasText val=&quot;1&quot;/&gt;&lt;/Image&gt;&lt;/ThreeDShapeInfo&gt;"/>
</p:tagLst>
</file>

<file path=ppt/tags/tag136.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860D5F-787A-4257-9AC4-4E84EC228CA0}&quot;/&gt;&lt;isInvalidForFieldText val=&quot;0&quot;/&gt;&lt;Image&gt;&lt;filename val=&quot;C:\Users\hfoster\AppData\Local\Temp\~Ca63EC\data\asimages\{39860D5F-787A-4257-9AC4-4E84EC228CA0}_17.png&quot;/&gt;&lt;left val=&quot;355&quot;/&gt;&lt;top val=&quot;4&quot;/&gt;&lt;width val=&quot;463&quot;/&gt;&lt;height val=&quot;380&quot;/&gt;&lt;hasText val=&quot;1&quot;/&gt;&lt;/Image&gt;&lt;/ThreeDShape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PSNARRATION" val="121,1847766028,C:\Users\hfoster\Desktop\2016-WebSeminar-Wilson-Research-Group-ASIC-FPGA-Study_pptx\Media.ppcx"/>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6&quot;/&gt;&lt;lineCharCount val=&quot;21&quot;/&gt;&lt;lineCharCount val=&quot;12&quot;/&gt;&lt;lineCharCount val=&quot;13&quot;/&gt;&lt;lineCharCount val=&quot;12&quot;/&gt;&lt;lineCharCount val=&quot;13&quot;/&gt;&lt;lineCharCount val=&quot;11&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PSNARRATION" val="122,1847766028,C:\Users\hfoster\Desktop\2016-WebSeminar-Wilson-Research-Group-ASIC-FPGA-Study_pptx\Media.ppcx"/>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E89FEB50-BE32-45F4-8709-E674A4EEB68C}&quot;/&gt;&lt;isInvalidForFieldText val=&quot;0&quot;/&gt;&lt;Image&gt;&lt;filename val=&quot;C:\Users\hfoster\AppData\Local\Temp\~Ca63EC\data\asimages\{E89FEB50-BE32-45F4-8709-E674A4EEB68C}_19.png&quot;/&gt;&lt;left val=&quot;30&quot;/&gt;&lt;top val=&quot;63&quot;/&gt;&lt;width val=&quot;667&quot;/&gt;&lt;height val=&quot;307&quot;/&gt;&lt;hasText val=&quot;1&quot;/&gt;&lt;/Image&gt;&lt;/ThreeDShapeInfo&gt;"/>
</p:tagLst>
</file>

<file path=ppt/tags/tag147.xml><?xml version="1.0" encoding="utf-8"?>
<p:tagLst xmlns:a="http://schemas.openxmlformats.org/drawingml/2006/main" xmlns:r="http://schemas.openxmlformats.org/officeDocument/2006/relationships" xmlns:p="http://schemas.openxmlformats.org/presentationml/2006/main">
  <p:tag name="PPSNARRATION" val="123,1847766028,C:\Users\hfoster\Desktop\2016-WebSeminar-Wilson-Research-Group-ASIC-FPGA-Study_pptx\Media.ppcx"/>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7&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INFO" val="&lt;ThreeDShapeInfo&gt;&lt;uuid val=&quot;{7A3BF350-2666-4C06-A00A-C51699488D64}&quot;/&gt;&lt;isInvalidForFieldText val=&quot;0&quot;/&gt;&lt;Image&gt;&lt;filename val=&quot;C:\Users\hfoster\AppData\Local\Temp\~Ca63EC\data\asimages\{7A3BF350-2666-4C06-A00A-C51699488D64}_20.png&quot;/&gt;&lt;left val=&quot;19&quot;/&gt;&lt;top val=&quot;52&quot;/&gt;&lt;width val=&quot;682&quot;/&gt;&lt;height val=&quot;316&quot;/&gt;&lt;hasText val=&quot;1&quot;/&gt;&lt;/Image&gt;&lt;/ThreeDShapeInfo&gt;"/>
</p:tagLst>
</file>

<file path=ppt/tags/tag154.xml><?xml version="1.0" encoding="utf-8"?>
<p:tagLst xmlns:a="http://schemas.openxmlformats.org/drawingml/2006/main" xmlns:r="http://schemas.openxmlformats.org/officeDocument/2006/relationships" xmlns:p="http://schemas.openxmlformats.org/presentationml/2006/main">
  <p:tag name="PPSNARRATION" val="124,1847766028,C:\Users\hfoster\Desktop\2016-WebSeminar-Wilson-Research-Group-ASIC-FPGA-Study_pptx\Media.ppcx"/>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INFO" val="&lt;ThreeDShapeInfo&gt;&lt;uuid val=&quot;{615BF05F-2649-474E-8BA7-2447989FA051}&quot;/&gt;&lt;isInvalidForFieldText val=&quot;0&quot;/&gt;&lt;Image&gt;&lt;filename val=&quot;C:\Users\hfoster\AppData\Local\Temp\~Ca63EC\data\asimages\{615BF05F-2649-474E-8BA7-2447989FA051}_21.png&quot;/&gt;&lt;left val=&quot;18&quot;/&gt;&lt;top val=&quot;64&quot;/&gt;&lt;width val=&quot;691&quot;/&gt;&lt;height val=&quot;316&quot;/&gt;&lt;hasText val=&quot;1&quot;/&gt;&lt;/Image&gt;&lt;/ThreeDShapeInfo&gt;"/>
</p:tagLst>
</file>

<file path=ppt/tags/tag161.xml><?xml version="1.0" encoding="utf-8"?>
<p:tagLst xmlns:a="http://schemas.openxmlformats.org/drawingml/2006/main" xmlns:r="http://schemas.openxmlformats.org/officeDocument/2006/relationships" xmlns:p="http://schemas.openxmlformats.org/presentationml/2006/main">
  <p:tag name="PPSNARRATION" val="125,1847766028,C:\Users\hfoster\Desktop\2016-WebSeminar-Wilson-Research-Group-ASIC-FPGA-Study_pptx\Media.ppcx"/>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INFO" val="&lt;ThreeDShapeInfo&gt;&lt;uuid val=&quot;{BCC6E8AA-7B8D-48C6-95E0-CB2EA574203E}&quot;/&gt;&lt;isInvalidForFieldText val=&quot;0&quot;/&gt;&lt;Image&gt;&lt;filename val=&quot;C:\Users\hfoster\AppData\Local\Temp\~Ca63EC\data\asimages\{BCC6E8AA-7B8D-48C6-95E0-CB2EA574203E}_22.png&quot;/&gt;&lt;left val=&quot;26&quot;/&gt;&lt;top val=&quot;46&quot;/&gt;&lt;width val=&quot;673&quot;/&gt;&lt;height val=&quot;322&quot;/&gt;&lt;hasText val=&quot;1&quot;/&gt;&lt;/Image&gt;&lt;/ThreeDShapeInfo&gt;"/>
</p:tagLst>
</file>

<file path=ppt/tags/tag168.xml><?xml version="1.0" encoding="utf-8"?>
<p:tagLst xmlns:a="http://schemas.openxmlformats.org/drawingml/2006/main" xmlns:r="http://schemas.openxmlformats.org/officeDocument/2006/relationships" xmlns:p="http://schemas.openxmlformats.org/presentationml/2006/main">
  <p:tag name="PPSNARRATION" val="126,1847766028,C:\Users\hfoster\Desktop\2016-WebSeminar-Wilson-Research-Group-ASIC-FPGA-Study_pptx\Media.ppcx"/>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INFO" val="&lt;ThreeDShapeInfo&gt;&lt;uuid val=&quot;{4242DF32-9D4E-4DBC-B91A-7C1A8BA4AEF4}&quot;/&gt;&lt;isInvalidForFieldText val=&quot;0&quot;/&gt;&lt;Image&gt;&lt;filename val=&quot;C:\Users\hfoster\AppData\Local\Temp\~Ca63EC\data\asimages\{4242DF32-9D4E-4DBC-B91A-7C1A8BA4AEF4}_23.png&quot;/&gt;&lt;left val=&quot;18&quot;/&gt;&lt;top val=&quot;52&quot;/&gt;&lt;width val=&quot;682&quot;/&gt;&lt;height val=&quot;316&quot;/&gt;&lt;hasText val=&quot;1&quot;/&gt;&lt;/Image&gt;&lt;/ThreeDShapeInfo&gt;"/>
</p:tagLst>
</file>

<file path=ppt/tags/tag175.xml><?xml version="1.0" encoding="utf-8"?>
<p:tagLst xmlns:a="http://schemas.openxmlformats.org/drawingml/2006/main" xmlns:r="http://schemas.openxmlformats.org/officeDocument/2006/relationships" xmlns:p="http://schemas.openxmlformats.org/presentationml/2006/main">
  <p:tag name="PPSNARRATION" val="127,1847766028,C:\Users\hfoster\Desktop\2016-WebSeminar-Wilson-Research-Group-ASIC-FPGA-Study_pptx\Media.ppcx"/>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7&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INFO" val="&lt;ThreeDShapeInfo&gt;&lt;uuid val=&quot;{7374170C-CCC8-4780-A90F-BE8A2EEB9C93}&quot;/&gt;&lt;isInvalidForFieldText val=&quot;0&quot;/&gt;&lt;Image&gt;&lt;filename val=&quot;C:\Users\hfoster\AppData\Local\Temp\~Ca63EC\data\asimages\{7374170C-CCC8-4780-A90F-BE8A2EEB9C93}_24.png&quot;/&gt;&lt;left val=&quot;21&quot;/&gt;&lt;top val=&quot;52&quot;/&gt;&lt;width val=&quot;701&quot;/&gt;&lt;height val=&quot;323&quot;/&gt;&lt;hasText val=&quot;1&quot;/&gt;&lt;/Image&gt;&lt;/ThreeDShapeInfo&gt;"/>
</p:tagLst>
</file>

<file path=ppt/tags/tag182.xml><?xml version="1.0" encoding="utf-8"?>
<p:tagLst xmlns:a="http://schemas.openxmlformats.org/drawingml/2006/main" xmlns:r="http://schemas.openxmlformats.org/officeDocument/2006/relationships" xmlns:p="http://schemas.openxmlformats.org/presentationml/2006/main">
  <p:tag name="PPSNARRATION" val="128,1847766028,C:\Users\hfoster\Desktop\2016-WebSeminar-Wilson-Research-Group-ASIC-FPGA-Study_pptx\Media.ppcx"/>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3&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INFO" val="&lt;ThreeDShapeInfo&gt;&lt;uuid val=&quot;{AFBE042A-333F-4754-99F1-F8A7D71413FA}&quot;/&gt;&lt;isInvalidForFieldText val=&quot;0&quot;/&gt;&lt;Image&gt;&lt;filename val=&quot;C:\Users\hfoster\AppData\Local\Temp\~Ca63EC\data\asimages\{AFBE042A-333F-4754-99F1-F8A7D71413FA}_25.png&quot;/&gt;&lt;left val=&quot;0&quot;/&gt;&lt;top val=&quot;46&quot;/&gt;&lt;width val=&quot;721&quot;/&gt;&lt;height val=&quot;325&quot;/&gt;&lt;hasText val=&quot;1&quot;/&gt;&lt;/Image&gt;&lt;/ThreeDShape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PSNARRATION" val="129,1847766028,C:\Users\hfoster\Desktop\2016-WebSeminar-Wilson-Research-Group-ASIC-FPGA-Study_pptx\Media.ppcx"/>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INFO" val="&lt;ThreeDShapeInfo&gt;&lt;uuid val=&quot;{122AED37-DD80-419A-AB25-F4594E0FFF64}&quot;/&gt;&lt;isInvalidForFieldText val=&quot;0&quot;/&gt;&lt;Image&gt;&lt;filename val=&quot;C:\Users\hfoster\AppData\Local\Temp\~Ca63EC\data\asimages\{122AED37-DD80-419A-AB25-F4594E0FFF64}_26.png&quot;/&gt;&lt;left val=&quot;12&quot;/&gt;&lt;top val=&quot;52&quot;/&gt;&lt;width val=&quot;709&quot;/&gt;&lt;height val=&quot;316&quot;/&gt;&lt;hasText val=&quot;1&quot;/&gt;&lt;/Image&gt;&lt;/ThreeDShape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PSNARRATION" val="130,1847766028,C:\Users\hfoster\Desktop\2016-WebSeminar-Wilson-Research-Group-ASIC-FPGA-Study_pptx\Media.ppcx"/>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PSNARRATION" val="131,1847766028,C:\Users\hfoster\Desktop\2016-WebSeminar-Wilson-Research-Group-ASIC-FPGA-Study_pptx\Media.ppcx"/>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1&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INFO" val="&lt;ThreeDShapeInfo&gt;&lt;uuid val=&quot;{15EA9333-F5DA-4B8F-8337-CC22FF0B4402}&quot;/&gt;&lt;isInvalidForFieldText val=&quot;0&quot;/&gt;&lt;Image&gt;&lt;filename val=&quot;C:\Users\hfoster\AppData\Local\Temp\~Ca63EC\data\asimages\{15EA9333-F5DA-4B8F-8337-CC22FF0B4402}_28.png&quot;/&gt;&lt;left val=&quot;18&quot;/&gt;&lt;top val=&quot;52&quot;/&gt;&lt;width val=&quot;683&quot;/&gt;&lt;height val=&quot;316&quot;/&gt;&lt;hasText val=&quot;1&quot;/&gt;&lt;/Image&gt;&lt;/ThreeDShapeInfo&gt;"/>
</p:tagLst>
</file>

<file path=ppt/tags/tag205.xml><?xml version="1.0" encoding="utf-8"?>
<p:tagLst xmlns:a="http://schemas.openxmlformats.org/drawingml/2006/main" xmlns:r="http://schemas.openxmlformats.org/officeDocument/2006/relationships" xmlns:p="http://schemas.openxmlformats.org/presentationml/2006/main">
  <p:tag name="PPSNARRATION" val="132,1847766028,C:\Users\hfoster\Desktop\2016-WebSeminar-Wilson-Research-Group-ASIC-FPGA-Study_pptx\Media.ppcx"/>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7&quot;/&gt;&lt;lineCharCount val=&quot;5&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INFO" val="&lt;ThreeDShapeInfo&gt;&lt;uuid val=&quot;{49987F7D-6026-40D5-B622-B3C8B3C34C41}&quot;/&gt;&lt;isInvalidForFieldText val=&quot;0&quot;/&gt;&lt;Image&gt;&lt;filename val=&quot;C:\Users\hfoster\AppData\Local\Temp\~Ca63EC\data\asimages\{49987F7D-6026-40D5-B622-B3C8B3C34C41}_29.png&quot;/&gt;&lt;left val=&quot;18&quot;/&gt;&lt;top val=&quot;58&quot;/&gt;&lt;width val=&quot;684&quot;/&gt;&lt;height val=&quot;310&quot;/&gt;&lt;hasText val=&quot;1&quot;/&gt;&lt;/Image&gt;&lt;/ThreeDShapeInfo&gt;"/>
</p:tagLst>
</file>

<file path=ppt/tags/tag212.xml><?xml version="1.0" encoding="utf-8"?>
<p:tagLst xmlns:a="http://schemas.openxmlformats.org/drawingml/2006/main" xmlns:r="http://schemas.openxmlformats.org/officeDocument/2006/relationships" xmlns:p="http://schemas.openxmlformats.org/presentationml/2006/main">
  <p:tag name="PPSNARRATION" val="133,1847766028,C:\Users\hfoster\Desktop\2016-WebSeminar-Wilson-Research-Group-ASIC-FPGA-Study_pptx\Media.ppcx"/>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 name="PRESENTER_SHAPEINFO" val="&lt;ThreeDShapeInfo&gt;&lt;uuid val=&quot;{6652A683-A59E-44A8-8FC1-94EB9C1767C6}&quot;/&gt;&lt;isInvalidForFieldText val=&quot;1&quot;/&gt;&lt;Image&gt;&lt;filename val=&quot;C:\Users\hfoster\AppData\Local\Temp\~Ca63EC\data\asimages\{6652A683-A59E-44A8-8FC1-94EB9C1767C6}_30_S.png&quot;/&gt;&lt;left val=&quot;246&quot;/&gt;&lt;top val=&quot;333&quot;/&gt;&lt;width val=&quot;434&quot;/&gt;&lt;height val=&quot;49&quot;/&gt;&lt;hasText val=&quot;0&quot;/&gt;&lt;/Image&gt;&lt;Image&gt;&lt;filename val=&quot;C:\Users\hfoster\AppData\Local\Temp\~Ca63EC\data\asimages\{6652A683-A59E-44A8-8FC1-94EB9C1767C6}_30_T.png&quot;/&gt;&lt;left val=&quot;250&quot;/&gt;&lt;top val=&quot;333&quot;/&gt;&lt;width val=&quot;427&quot;/&gt;&lt;height val=&quot;43&quot;/&gt;&lt;hasText val=&quot;1&quot;/&gt;&lt;/Image&gt;&lt;/ThreeDShape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PRESENTER_SHAPEINFO" val="&lt;ThreeDShapeInfo&gt;&lt;uuid val=&quot;{BD66D3B8-3AFE-4984-BFEE-3FFD92A825DD}&quot;/&gt;&lt;isInvalidForFieldText val=&quot;1&quot;/&gt;&lt;Image&gt;&lt;filename val=&quot;C:\Users\hfoster\AppData\Local\Temp\~Ca63EC\data\asimages\{BD66D3B8-3AFE-4984-BFEE-3FFD92A825DD}_30_S.png&quot;/&gt;&lt;left val=&quot;30&quot;/&gt;&lt;top val=&quot;332&quot;/&gt;&lt;width val=&quot;205&quot;/&gt;&lt;height val=&quot;51&quot;/&gt;&lt;hasText val=&quot;0&quot;/&gt;&lt;/Image&gt;&lt;Image&gt;&lt;filename val=&quot;C:\Users\hfoster\AppData\Local\Temp\~Ca63EC\data\asimages\{BD66D3B8-3AFE-4984-BFEE-3FFD92A825DD}_30_T.png&quot;/&gt;&lt;left val=&quot;34&quot;/&gt;&lt;top val=&quot;333&quot;/&gt;&lt;width val=&quot;198&quot;/&gt;&lt;height val=&quot;46&quot;/&gt;&lt;hasText val=&quot;1&quot;/&gt;&lt;/Image&gt;&lt;/ThreeDShape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6&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16AA4139-379C-4C48-BF8C-3D37E998552C}&quot;/&gt;&lt;isInvalidForFieldText val=&quot;0&quot;/&gt;&lt;Image&gt;&lt;filename val=&quot;C:\Users\hfoster\AppData\Local\Temp\~Ca63EC\data\asimages\{16AA4139-379C-4C48-BF8C-3D37E998552C}_30.png&quot;/&gt;&lt;left val=&quot;235&quot;/&gt;&lt;top val=&quot;63&quot;/&gt;&lt;width val=&quot;10&quot;/&gt;&lt;height val=&quot;227&quot;/&gt;&lt;hasText val=&quot;1&quot;/&gt;&lt;/Image&gt;&lt;/ThreeDShapeInfo&gt;"/>
</p:tagLst>
</file>

<file path=ppt/tags/tag218.xml><?xml version="1.0" encoding="utf-8"?>
<p:tagLst xmlns:a="http://schemas.openxmlformats.org/drawingml/2006/main" xmlns:r="http://schemas.openxmlformats.org/officeDocument/2006/relationships" xmlns:p="http://schemas.openxmlformats.org/presentationml/2006/main">
  <p:tag name="PRESENTER_SHAPEINFO" val="&lt;ThreeDShapeInfo&gt;&lt;uuid val=&quot;{A12398EF-BFC2-486B-9FD3-2F032D7E136E}&quot;/&gt;&lt;isInvalidForFieldText val=&quot;0&quot;/&gt;&lt;Image&gt;&lt;filename val=&quot;C:\Users\hfoster\AppData\Local\Temp\~Ca63EC\data\asimages\{A12398EF-BFC2-486B-9FD3-2F032D7E136E}_30.png&quot;/&gt;&lt;left val=&quot;236&quot;/&gt;&lt;top val=&quot;336&quot;/&gt;&lt;width val=&quot;10&quot;/&gt;&lt;height val=&quot;34&quot;/&gt;&lt;hasText val=&quot;1&quot;/&gt;&lt;/Image&gt;&lt;/ThreeDShape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2E8C6B78-2D9A-41E0-B8B2-6C0C20DE9B7B}&quot;/&gt;&lt;isInvalidForFieldText val=&quot;0&quot;/&gt;&lt;Image&gt;&lt;filename val=&quot;C:\Users\hfoster\AppData\Local\Temp\~Ca63EC\data\asimages\{2E8C6B78-2D9A-41E0-B8B2-6C0C20DE9B7B}_30.png&quot;/&gt;&lt;left val=&quot;18&quot;/&gt;&lt;top val=&quot;52&quot;/&gt;&lt;width val=&quot;684&quot;/&gt;&lt;height val=&quot;286&quot;/&gt;&lt;hasText val=&quot;1&quot;/&gt;&lt;/Image&gt;&lt;/ThreeDShapeInfo&gt;"/>
</p:tagLst>
</file>

<file path=ppt/tags/tag223.xml><?xml version="1.0" encoding="utf-8"?>
<p:tagLst xmlns:a="http://schemas.openxmlformats.org/drawingml/2006/main" xmlns:r="http://schemas.openxmlformats.org/officeDocument/2006/relationships" xmlns:p="http://schemas.openxmlformats.org/presentationml/2006/main">
  <p:tag name="PPSNARRATION" val="134,1847766028,C:\Users\hfoster\Desktop\2016-WebSeminar-Wilson-Research-Group-ASIC-FPGA-Study_pptx\Media.ppcx"/>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6&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 name="PRESENTER_SHAPEINFO" val="&lt;ThreeDShapeInfo&gt;&lt;uuid val=&quot;{A40CD518-186A-4998-923F-BAE86C4571E9}&quot;/&gt;&lt;isInvalidForFieldText val=&quot;1&quot;/&gt;&lt;Image&gt;&lt;filename val=&quot;C:\Users\hfoster\AppData\Local\Temp\~Ca63EC\data\asimages\{A40CD518-186A-4998-923F-BAE86C4571E9}_31_S.png&quot;/&gt;&lt;left val=&quot;246&quot;/&gt;&lt;top val=&quot;333&quot;/&gt;&lt;width val=&quot;434&quot;/&gt;&lt;height val=&quot;49&quot;/&gt;&lt;hasText val=&quot;0&quot;/&gt;&lt;/Image&gt;&lt;Image&gt;&lt;filename val=&quot;C:\Users\hfoster\AppData\Local\Temp\~Ca63EC\data\asimages\{A40CD518-186A-4998-923F-BAE86C4571E9}_31_T.png&quot;/&gt;&lt;left val=&quot;250&quot;/&gt;&lt;top val=&quot;333&quot;/&gt;&lt;width val=&quot;427&quot;/&gt;&lt;height val=&quot;43&quot;/&gt;&lt;hasText val=&quot;1&quot;/&gt;&lt;/Image&gt;&lt;/ThreeDShape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PRESENTER_SHAPEINFO" val="&lt;ThreeDShapeInfo&gt;&lt;uuid val=&quot;{8CC49D19-19C7-4FBE-AAAC-8DF82CDD2F6B}&quot;/&gt;&lt;isInvalidForFieldText val=&quot;1&quot;/&gt;&lt;Image&gt;&lt;filename val=&quot;C:\Users\hfoster\AppData\Local\Temp\~Ca63EC\data\asimages\{8CC49D19-19C7-4FBE-AAAC-8DF82CDD2F6B}_31_S.png&quot;/&gt;&lt;left val=&quot;30&quot;/&gt;&lt;top val=&quot;332&quot;/&gt;&lt;width val=&quot;205&quot;/&gt;&lt;height val=&quot;51&quot;/&gt;&lt;hasText val=&quot;0&quot;/&gt;&lt;/Image&gt;&lt;Image&gt;&lt;filename val=&quot;C:\Users\hfoster\AppData\Local\Temp\~Ca63EC\data\asimages\{8CC49D19-19C7-4FBE-AAAC-8DF82CDD2F6B}_31_T.png&quot;/&gt;&lt;left val=&quot;34&quot;/&gt;&lt;top val=&quot;333&quot;/&gt;&lt;width val=&quot;198&quot;/&gt;&lt;height val=&quot;46&quot;/&gt;&lt;hasText val=&quot;1&quot;/&gt;&lt;/Image&gt;&lt;/ThreeDShape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6&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3793470A-6506-4FFC-844C-F8CDAF9806B5}&quot;/&gt;&lt;isInvalidForFieldText val=&quot;0&quot;/&gt;&lt;Image&gt;&lt;filename val=&quot;C:\Users\hfoster\AppData\Local\Temp\~Ca63EC\data\asimages\{3793470A-6506-4FFC-844C-F8CDAF9806B5}_31.png&quot;/&gt;&lt;left val=&quot;235&quot;/&gt;&lt;top val=&quot;63&quot;/&gt;&lt;width val=&quot;10&quot;/&gt;&lt;height val=&quot;227&quot;/&gt;&lt;hasText val=&quot;1&quot;/&gt;&lt;/Image&gt;&lt;/ThreeDShapeInfo&gt;"/>
</p:tagLst>
</file>

<file path=ppt/tags/tag229.xml><?xml version="1.0" encoding="utf-8"?>
<p:tagLst xmlns:a="http://schemas.openxmlformats.org/drawingml/2006/main" xmlns:r="http://schemas.openxmlformats.org/officeDocument/2006/relationships" xmlns:p="http://schemas.openxmlformats.org/presentationml/2006/main">
  <p:tag name="PRESENTER_SHAPEINFO" val="&lt;ThreeDShapeInfo&gt;&lt;uuid val=&quot;{F7D4FB67-04DF-46CC-A0D6-894ED767408D}&quot;/&gt;&lt;isInvalidForFieldText val=&quot;0&quot;/&gt;&lt;Image&gt;&lt;filename val=&quot;C:\Users\hfoster\AppData\Local\Temp\~Ca63EC\data\asimages\{F7D4FB67-04DF-46CC-A0D6-894ED767408D}_31.png&quot;/&gt;&lt;left val=&quot;236&quot;/&gt;&lt;top val=&quot;336&quot;/&gt;&lt;width val=&quot;10&quot;/&gt;&lt;height val=&quot;34&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PPSNARRATION" val="104,1847766028,C:\Users\hfoster\Desktop\2016-WebSeminar-Wilson-Research-Group-ASIC-FPGA-Study_pptx\Media.ppcx"/>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INFO" val="&lt;ThreeDShapeInfo&gt;&lt;uuid val=&quot;{5FA33857-B995-46C2-BA78-47E883620FEA}&quot;/&gt;&lt;isInvalidForFieldText val=&quot;0&quot;/&gt;&lt;Image&gt;&lt;filename val=&quot;C:\Users\hfoster\AppData\Local\Temp\~Ca63EC\data\asimages\{5FA33857-B995-46C2-BA78-47E883620FEA}_31.png&quot;/&gt;&lt;left val=&quot;6&quot;/&gt;&lt;top val=&quot;51&quot;/&gt;&lt;width val=&quot;683&quot;/&gt;&lt;height val=&quot;286&quot;/&gt;&lt;hasText val=&quot;1&quot;/&gt;&lt;/Image&gt;&lt;/ThreeDShapeInfo&gt;"/>
</p:tagLst>
</file>

<file path=ppt/tags/tag234.xml><?xml version="1.0" encoding="utf-8"?>
<p:tagLst xmlns:a="http://schemas.openxmlformats.org/drawingml/2006/main" xmlns:r="http://schemas.openxmlformats.org/officeDocument/2006/relationships" xmlns:p="http://schemas.openxmlformats.org/presentationml/2006/main">
  <p:tag name="PPSNARRATION" val="135,1847766028,C:\Users\hfoster\Desktop\2016-WebSeminar-Wilson-Research-Group-ASIC-FPGA-Study_pptx\Media.ppcx"/>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21&quot;/&gt;&lt;lineCharCount val=&quot;27&quot;/&gt;&lt;lineCharCount val=&quot;29&quot;/&gt;&lt;/TableIndex&gt;&lt;/ShapeTextInfo&gt;"/>
  <p:tag name="PRESENTER_SHAPEINFO" val="&lt;ThreeDShapeInfo&gt;&lt;uuid val=&quot;{EC866583-1EA2-4548-AAA3-CCBCBF92142C}&quot;/&gt;&lt;isInvalidForFieldText val=&quot;0&quot;/&gt;&lt;Image&gt;&lt;filename val=&quot;C:\Users\hfoster\AppData\Local\Temp\~Ca63EC\data\asimages\{EC866583-1EA2-4548-AAA3-CCBCBF92142C}_1.png&quot;/&gt;&lt;left val=&quot;30&quot;/&gt;&lt;top val=&quot;135&quot;/&gt;&lt;width val=&quot;649&quot;/&gt;&lt;height val=&quot;150&quot;/&gt;&lt;hasText val=&quot;1&quot;/&gt;&lt;/Image&gt;&lt;/ThreeDShapeInfo&gt;"/>
</p:tagLst>
</file>

<file path=ppt/tags/tag240.xml><?xml version="1.0" encoding="utf-8"?>
<p:tagLst xmlns:a="http://schemas.openxmlformats.org/drawingml/2006/main" xmlns:r="http://schemas.openxmlformats.org/officeDocument/2006/relationships" xmlns:p="http://schemas.openxmlformats.org/presentationml/2006/main">
  <p:tag name="PRESENTER_SHAPEINFO" val="&lt;ThreeDShapeInfo&gt;&lt;uuid val=&quot;{FDD29F31-D575-40F5-AF96-3536FA0E7844}&quot;/&gt;&lt;isInvalidForFieldText val=&quot;0&quot;/&gt;&lt;Image&gt;&lt;filename val=&quot;C:\Users\hfoster\AppData\Local\Temp\~Ca63EC\data\asimages\{FDD29F31-D575-40F5-AF96-3536FA0E7844}_32.png&quot;/&gt;&lt;left val=&quot;18&quot;/&gt;&lt;top val=&quot;46&quot;/&gt;&lt;width val=&quot;683&quot;/&gt;&lt;height val=&quot;322&quot;/&gt;&lt;hasText val=&quot;1&quot;/&gt;&lt;/Image&gt;&lt;/ThreeDShapeInfo&gt;"/>
</p:tagLst>
</file>

<file path=ppt/tags/tag241.xml><?xml version="1.0" encoding="utf-8"?>
<p:tagLst xmlns:a="http://schemas.openxmlformats.org/drawingml/2006/main" xmlns:r="http://schemas.openxmlformats.org/officeDocument/2006/relationships" xmlns:p="http://schemas.openxmlformats.org/presentationml/2006/main">
  <p:tag name="PPSNARRATION" val="136,1847766028,C:\Users\hfoster\Desktop\2016-WebSeminar-Wilson-Research-Group-ASIC-FPGA-Study_pptx\Media.ppcx"/>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INFO" val="&lt;ThreeDShapeInfo&gt;&lt;uuid val=&quot;{93ACED67-CDA3-4436-B7EB-2DB36DB26A51}&quot;/&gt;&lt;isInvalidForFieldText val=&quot;0&quot;/&gt;&lt;Image&gt;&lt;filename val=&quot;C:\Users\hfoster\AppData\Local\Temp\~Ca63EC\data\asimages\{93ACED67-CDA3-4436-B7EB-2DB36DB26A51}_33.png&quot;/&gt;&lt;left val=&quot;18&quot;/&gt;&lt;top val=&quot;58&quot;/&gt;&lt;width val=&quot;683&quot;/&gt;&lt;height val=&quot;310&quot;/&gt;&lt;hasText val=&quot;1&quot;/&gt;&lt;/Image&gt;&lt;/ThreeDShapeInfo&gt;"/>
</p:tagLst>
</file>

<file path=ppt/tags/tag248.xml><?xml version="1.0" encoding="utf-8"?>
<p:tagLst xmlns:a="http://schemas.openxmlformats.org/drawingml/2006/main" xmlns:r="http://schemas.openxmlformats.org/officeDocument/2006/relationships" xmlns:p="http://schemas.openxmlformats.org/presentationml/2006/main">
  <p:tag name="PPSNARRATION" val="137,1847766028,C:\Users\hfoster\Desktop\2016-WebSeminar-Wilson-Research-Group-ASIC-FPGA-Study_pptx\Media.ppcx"/>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INFO" val="&lt;ThreeDShapeInfo&gt;&lt;uuid val=&quot;{1BFBC7AA-28C2-44BC-9765-A72B7F916CFA}&quot;/&gt;&lt;isInvalidForFieldText val=&quot;0&quot;/&gt;&lt;Image&gt;&lt;filename val=&quot;C:\Users\hfoster\AppData\Local\Temp\~Ca63EC\data\asimages\{1BFBC7AA-28C2-44BC-9765-A72B7F916CFA}_34.png&quot;/&gt;&lt;left val=&quot;19&quot;/&gt;&lt;top val=&quot;52&quot;/&gt;&lt;width val=&quot;682&quot;/&gt;&lt;height val=&quot;325&quot;/&gt;&lt;hasText val=&quot;1&quot;/&gt;&lt;/Image&gt;&lt;/ThreeDShape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2&quot;/&gt;&lt;lineCharCount val=&quot;32&quot;/&gt;&lt;/TableIndex&gt;&lt;/ShapeTextInfo&gt;"/>
  <p:tag name="PRESENTER_SHAPEINFO" val="&lt;ThreeDShapeInfo&gt;&lt;uuid val=&quot;{1042D0BB-B6DD-45FD-BC89-FBB0C69C1A0F}&quot;/&gt;&lt;isInvalidForFieldText val=&quot;1&quot;/&gt;&lt;Image&gt;&lt;filename val=&quot;C:\Users\hfoster\AppData\Local\Temp\~Ca63EC\data\asimages\{1042D0BB-B6DD-45FD-BC89-FBB0C69C1A0F}_34_S.png&quot;/&gt;&lt;left val=&quot;390&quot;/&gt;&lt;top val=&quot;79&quot;/&gt;&lt;width val=&quot;305&quot;/&gt;&lt;height val=&quot;65&quot;/&gt;&lt;hasText val=&quot;0&quot;/&gt;&lt;/Image&gt;&lt;Image&gt;&lt;filename val=&quot;C:\Users\hfoster\AppData\Local\Temp\~Ca63EC\data\asimages\{1042D0BB-B6DD-45FD-BC89-FBB0C69C1A0F}_34_T.png&quot;/&gt;&lt;left val=&quot;392&quot;/&gt;&lt;top val=&quot;80&quot;/&gt;&lt;width val=&quot;301&quot;/&gt;&lt;height val=&quot;62&quot;/&gt;&lt;hasText val=&quot;1&quot;/&gt;&lt;/Image&gt;&lt;/ThreeDShape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PSNARRATION" val="138,1847766028,C:\Users\hfoster\Desktop\2016-WebSeminar-Wilson-Research-Group-ASIC-FPGA-Study_pptx\Media.ppcx"/>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6&quot;/&gt;&lt;/TableIndex&gt;&lt;/ShapeTextInfo&gt;"/>
  <p:tag name="PRESENTER_SHAPEINFO" val="&lt;ThreeDShapeInfo&gt;&lt;uuid val=&quot;{DEF9519B-1690-4B12-8B48-4AB0281F759B}&quot;/&gt;&lt;isInvalidForFieldText val=&quot;0&quot;/&gt;&lt;Image&gt;&lt;filename val=&quot;C:\Users\hfoster\AppData\Local\Temp\~Ca63EC\data\asimages\{DEF9519B-1690-4B12-8B48-4AB0281F759B}_35.png&quot;/&gt;&lt;left val=&quot;24&quot;/&gt;&lt;top val=&quot;9&quot;/&gt;&lt;width val=&quot;709&quot;/&gt;&lt;height val=&quot;49&quot;/&gt;&lt;hasText val=&quot;1&quot;/&gt;&lt;/Image&gt;&lt;/ThreeDShape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PSNARRATION" val="105,1847766028,C:\Users\hfoster\Desktop\2016-WebSeminar-Wilson-Research-Group-ASIC-FPGA-Study_pptx\Media.ppcx"/>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INFO" val="&lt;ThreeDShapeInfo&gt;&lt;uuid val=&quot;{4EC7DE6C-A83A-4042-92A3-E26F8CAEFD89}&quot;/&gt;&lt;isInvalidForFieldText val=&quot;0&quot;/&gt;&lt;Image&gt;&lt;filename val=&quot;C:\Users\hfoster\AppData\Local\Temp\~Ca63EC\data\asimages\{4EC7DE6C-A83A-4042-92A3-E26F8CAEFD89}_35.png&quot;/&gt;&lt;left val=&quot;18&quot;/&gt;&lt;top val=&quot;34&quot;/&gt;&lt;width val=&quot;683&quot;/&gt;&lt;height val=&quot;385&quot;/&gt;&lt;hasText val=&quot;1&quot;/&gt;&lt;/Image&gt;&lt;/ThreeDShape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PSNARRATION" val="139,1847766028,C:\Users\hfoster\Desktop\2016-WebSeminar-Wilson-Research-Group-ASIC-FPGA-Study_pptx\Media.ppcx"/>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7&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05F5F41E-8726-4BF7-A397-020FC0D2A1CB}&quot;/&gt;&lt;isInvalidForFieldText val=&quot;0&quot;/&gt;&lt;Image&gt;&lt;filename val=&quot;C:\Users\hfoster\AppData\Local\Temp\~Ca63EC\data\asimages\{05F5F41E-8726-4BF7-A397-020FC0D2A1CB}_2.png&quot;/&gt;&lt;left val=&quot;36&quot;/&gt;&lt;top val=&quot;60&quot;/&gt;&lt;width val=&quot;661&quot;/&gt;&lt;height val=&quot;304&quot;/&gt;&lt;hasText val=&quot;1&quot;/&gt;&lt;/Image&gt;&lt;/ThreeDShape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INFO" val="&lt;ThreeDShapeInfo&gt;&lt;uuid val=&quot;{A49627F1-1DD1-452B-809F-51B66DB99147}&quot;/&gt;&lt;isInvalidForFieldText val=&quot;0&quot;/&gt;&lt;Image&gt;&lt;filename val=&quot;C:\Users\hfoster\AppData\Local\Temp\~Ca63EC\data\asimages\{A49627F1-1DD1-452B-809F-51B66DB99147}_36.png&quot;/&gt;&lt;left val=&quot;18&quot;/&gt;&lt;top val=&quot;46&quot;/&gt;&lt;width val=&quot;684&quot;/&gt;&lt;height val=&quot;322&quot;/&gt;&lt;hasText val=&quot;1&quot;/&gt;&lt;/Image&gt;&lt;/ThreeDShapeInfo&gt;"/>
</p:tagLst>
</file>

<file path=ppt/tags/tag273.xml><?xml version="1.0" encoding="utf-8"?>
<p:tagLst xmlns:a="http://schemas.openxmlformats.org/drawingml/2006/main" xmlns:r="http://schemas.openxmlformats.org/officeDocument/2006/relationships" xmlns:p="http://schemas.openxmlformats.org/presentationml/2006/main">
  <p:tag name="PPSNARRATION" val="140,1847766028,C:\Users\hfoster\Desktop\2016-WebSeminar-Wilson-Research-Group-ASIC-FPGA-Study_pptx\Media.ppcx"/>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8&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7&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INFO" val="&lt;ThreeDShapeInfo&gt;&lt;uuid val=&quot;{A66189D2-D25C-479F-89B2-D3787A4DE4F5}&quot;/&gt;&lt;isInvalidForFieldText val=&quot;0&quot;/&gt;&lt;Image&gt;&lt;filename val=&quot;C:\Users\hfoster\AppData\Local\Temp\~Ca63EC\data\asimages\{A66189D2-D25C-479F-89B2-D3787A4DE4F5}_37.png&quot;/&gt;&lt;left val=&quot;23&quot;/&gt;&lt;top val=&quot;53&quot;/&gt;&lt;width val=&quot;684&quot;/&gt;&lt;height val=&quot;313&quot;/&gt;&lt;hasText val=&quot;1&quot;/&gt;&lt;/Image&gt;&lt;/ThreeDShapeInfo&gt;"/>
</p:tagLst>
</file>

<file path=ppt/tags/tag281.xml><?xml version="1.0" encoding="utf-8"?>
<p:tagLst xmlns:a="http://schemas.openxmlformats.org/drawingml/2006/main" xmlns:r="http://schemas.openxmlformats.org/officeDocument/2006/relationships" xmlns:p="http://schemas.openxmlformats.org/presentationml/2006/main">
  <p:tag name="PPSNARRATION" val="141,1847766028,C:\Users\hfoster\Desktop\2016-WebSeminar-Wilson-Research-Group-ASIC-FPGA-Study_pptx\Media.ppcx"/>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INFO" val="&lt;ThreeDShapeInfo&gt;&lt;uuid val=&quot;{1D0A272D-974D-4AB5-87E7-4666AB09E81A}&quot;/&gt;&lt;isInvalidForFieldText val=&quot;0&quot;/&gt;&lt;Image&gt;&lt;filename val=&quot;C:\Users\hfoster\AppData\Local\Temp\~Ca63EC\data\asimages\{1D0A272D-974D-4AB5-87E7-4666AB09E81A}_38.png&quot;/&gt;&lt;left val=&quot;18&quot;/&gt;&lt;top val=&quot;52&quot;/&gt;&lt;width val=&quot;684&quot;/&gt;&lt;height val=&quot;316&quot;/&gt;&lt;hasText val=&quot;1&quot;/&gt;&lt;/Image&gt;&lt;/ThreeDShapeInfo&gt;"/>
</p:tagLst>
</file>

<file path=ppt/tags/tag289.xml><?xml version="1.0" encoding="utf-8"?>
<p:tagLst xmlns:a="http://schemas.openxmlformats.org/drawingml/2006/main" xmlns:r="http://schemas.openxmlformats.org/officeDocument/2006/relationships" xmlns:p="http://schemas.openxmlformats.org/presentationml/2006/main">
  <p:tag name="PPSNARRATION" val="142,1847766028,C:\Users\hfoster\Desktop\2016-WebSeminar-Wilson-Research-Group-ASIC-FPGA-Study_pptx\Media.ppcx"/>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INFO" val="&lt;ThreeDShapeInfo&gt;&lt;uuid val=&quot;{067C3B4D-DFA2-43DB-B7D5-97AB34719BC5}&quot;/&gt;&lt;isInvalidForFieldText val=&quot;0&quot;/&gt;&lt;Image&gt;&lt;filename val=&quot;C:\Users\hfoster\AppData\Local\Temp\~Ca63EC\data\asimages\{067C3B4D-DFA2-43DB-B7D5-97AB34719BC5}_39.png&quot;/&gt;&lt;left val=&quot;13&quot;/&gt;&lt;top val=&quot;48&quot;/&gt;&lt;width val=&quot;682&quot;/&gt;&lt;height val=&quot;322&quot;/&gt;&lt;hasText val=&quot;1&quot;/&gt;&lt;/Image&gt;&lt;/ThreeDShapeInfo&gt;"/>
</p:tagLst>
</file>

<file path=ppt/tags/tag297.xml><?xml version="1.0" encoding="utf-8"?>
<p:tagLst xmlns:a="http://schemas.openxmlformats.org/drawingml/2006/main" xmlns:r="http://schemas.openxmlformats.org/officeDocument/2006/relationships" xmlns:p="http://schemas.openxmlformats.org/presentationml/2006/main">
  <p:tag name="PPSNARRATION" val="143,1847766028,C:\Users\hfoster\Desktop\2016-WebSeminar-Wilson-Research-Group-ASIC-FPGA-Study_pptx\Media.ppcx"/>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PSNARRATION" val="144,1847766028,C:\Users\hfoster\Desktop\2016-WebSeminar-Wilson-Research-Group-ASIC-FPGA-Study_pptx\Media.ppcx"/>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 name="PRESENTER_SHAPEINFO" val="&lt;ThreeDShapeInfo&gt;&lt;uuid val=&quot;{7C3B4316-606E-4BD9-963A-432908C1CF1F}&quot;/&gt;&lt;isInvalidForFieldText val=&quot;1&quot;/&gt;&lt;Image&gt;&lt;filename val=&quot;C:\Users\hfoster\AppData\Local\Temp\~Ca63EC\data\asimages\{7C3B4316-606E-4BD9-963A-432908C1CF1F}_2_S.png&quot;/&gt;&lt;left val=&quot;98&quot;/&gt;&lt;top val=&quot;38&quot;/&gt;&lt;width val=&quot;457&quot;/&gt;&lt;height val=&quot;266&quot;/&gt;&lt;hasText val=&quot;0&quot;/&gt;&lt;/Image&gt;&lt;Image&gt;&lt;filename val=&quot;C:\Users\hfoster\AppData\Local\Temp\~Ca63EC\data\asimages\{7C3B4316-606E-4BD9-963A-432908C1CF1F}_2_T.png&quot;/&gt;&lt;left val=&quot;98&quot;/&gt;&lt;top val=&quot;38&quot;/&gt;&lt;width val=&quot;457&quot;/&gt;&lt;height val=&quot;266&quot;/&gt;&lt;hasText val=&quot;1&quot;/&gt;&lt;/Image&gt;&lt;/ThreeDShape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INFO" val="&lt;ThreeDShapeInfo&gt;&lt;uuid val=&quot;{564F9D68-FD69-4E41-A7E1-A235B7608720}&quot;/&gt;&lt;isInvalidForFieldText val=&quot;0&quot;/&gt;&lt;Image&gt;&lt;filename val=&quot;C:\Users\hfoster\AppData\Local\Temp\~Ca63EC\data\asimages\{564F9D68-FD69-4E41-A7E1-A235B7608720}_41.png&quot;/&gt;&lt;left val=&quot;18&quot;/&gt;&lt;top val=&quot;52&quot;/&gt;&lt;width val=&quot;683&quot;/&gt;&lt;height val=&quot;316&quot;/&gt;&lt;hasText val=&quot;1&quot;/&gt;&lt;/Image&gt;&lt;/ThreeDShapeInfo&gt;"/>
</p:tagLst>
</file>

<file path=ppt/tags/tag307.xml><?xml version="1.0" encoding="utf-8"?>
<p:tagLst xmlns:a="http://schemas.openxmlformats.org/drawingml/2006/main" xmlns:r="http://schemas.openxmlformats.org/officeDocument/2006/relationships" xmlns:p="http://schemas.openxmlformats.org/presentationml/2006/main">
  <p:tag name="PPSNARRATION" val="145,1847766028,C:\Users\hfoster\Desktop\2016-WebSeminar-Wilson-Research-Group-ASIC-FPGA-Study_pptx\Media.ppcx"/>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9&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5&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INFO" val="&lt;ThreeDShapeInfo&gt;&lt;uuid val=&quot;{56FEF81F-CE8F-47D9-8F58-D8344DABCA4F}&quot;/&gt;&lt;isInvalidForFieldText val=&quot;0&quot;/&gt;&lt;Image&gt;&lt;filename val=&quot;C:\Users\hfoster\AppData\Local\Temp\~Ca63EC\data\asimages\{56FEF81F-CE8F-47D9-8F58-D8344DABCA4F}_42.png&quot;/&gt;&lt;left val=&quot;18&quot;/&gt;&lt;top val=&quot;52&quot;/&gt;&lt;width val=&quot;683&quot;/&gt;&lt;height val=&quot;316&quot;/&gt;&lt;hasText val=&quot;1&quot;/&gt;&lt;/Image&gt;&lt;/ThreeDShapeInfo&gt;"/>
</p:tagLst>
</file>

<file path=ppt/tags/tag315.xml><?xml version="1.0" encoding="utf-8"?>
<p:tagLst xmlns:a="http://schemas.openxmlformats.org/drawingml/2006/main" xmlns:r="http://schemas.openxmlformats.org/officeDocument/2006/relationships" xmlns:p="http://schemas.openxmlformats.org/presentationml/2006/main">
  <p:tag name="PPSNARRATION" val="146,1847766028,C:\Users\hfoster\Desktop\2016-WebSeminar-Wilson-Research-Group-ASIC-FPGA-Study_pptx\Media.ppcx"/>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6&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D4439EDF-D31B-4607-8C4D-4E54CDA8074D}&quot;/&gt;&lt;isInvalidForFieldText val=&quot;0&quot;/&gt;&lt;Image&gt;&lt;filename val=&quot;C:\Users\hfoster\AppData\Local\Temp\~Ca63EC\data\asimages\{D4439EDF-D31B-4607-8C4D-4E54CDA8074D}_43.png&quot;/&gt;&lt;left val=&quot;18&quot;/&gt;&lt;top val=&quot;46&quot;/&gt;&lt;width val=&quot;683&quot;/&gt;&lt;height val=&quot;322&quot;/&gt;&lt;hasText val=&quot;1&quot;/&gt;&lt;/Image&gt;&lt;/ThreeDShapeInfo&gt;"/>
</p:tagLst>
</file>

<file path=ppt/tags/tag323.xml><?xml version="1.0" encoding="utf-8"?>
<p:tagLst xmlns:a="http://schemas.openxmlformats.org/drawingml/2006/main" xmlns:r="http://schemas.openxmlformats.org/officeDocument/2006/relationships" xmlns:p="http://schemas.openxmlformats.org/presentationml/2006/main">
  <p:tag name="PPSNARRATION" val="147,1847766028,C:\Users\hfoster\Desktop\2016-WebSeminar-Wilson-Research-Group-ASIC-FPGA-Study_pptx\Media.ppcx"/>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6&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PSNARRATION" val="106,1847766028,C:\Users\hfoster\Desktop\2016-WebSeminar-Wilson-Research-Group-ASIC-FPGA-Study_pptx\Media.ppcx"/>
</p:tagLst>
</file>

<file path=ppt/tags/tag330.xml><?xml version="1.0" encoding="utf-8"?>
<p:tagLst xmlns:a="http://schemas.openxmlformats.org/drawingml/2006/main" xmlns:r="http://schemas.openxmlformats.org/officeDocument/2006/relationships" xmlns:p="http://schemas.openxmlformats.org/presentationml/2006/main">
  <p:tag name="PRESENTER_SHAPEINFO" val="&lt;ThreeDShapeInfo&gt;&lt;uuid val=&quot;{5206AA69-BE65-485A-8AFF-F7450BEE112A}&quot;/&gt;&lt;isInvalidForFieldText val=&quot;0&quot;/&gt;&lt;Image&gt;&lt;filename val=&quot;C:\Users\hfoster\AppData\Local\Temp\~Ca63EC\data\asimages\{5206AA69-BE65-485A-8AFF-F7450BEE112A}_44.png&quot;/&gt;&lt;left val=&quot;18&quot;/&gt;&lt;top val=&quot;46&quot;/&gt;&lt;width val=&quot;683&quot;/&gt;&lt;height val=&quot;322&quot;/&gt;&lt;hasText val=&quot;1&quot;/&gt;&lt;/Image&gt;&lt;/ThreeDShapeInfo&gt;"/>
</p:tagLst>
</file>

<file path=ppt/tags/tag331.xml><?xml version="1.0" encoding="utf-8"?>
<p:tagLst xmlns:a="http://schemas.openxmlformats.org/drawingml/2006/main" xmlns:r="http://schemas.openxmlformats.org/officeDocument/2006/relationships" xmlns:p="http://schemas.openxmlformats.org/presentationml/2006/main">
  <p:tag name="PPSNARRATION" val="148,1847766028,C:\Users\hfoster\Desktop\2016-WebSeminar-Wilson-Research-Group-ASIC-FPGA-Study_pptx\Media.ppcx"/>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5&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INFO" val="&lt;ThreeDShapeInfo&gt;&lt;uuid val=&quot;{0125B1E0-83B5-40CB-82DD-D80C0CF6FC9E}&quot;/&gt;&lt;isInvalidForFieldText val=&quot;0&quot;/&gt;&lt;Image&gt;&lt;filename val=&quot;C:\Users\hfoster\AppData\Local\Temp\~Ca63EC\data\asimages\{0125B1E0-83B5-40CB-82DD-D80C0CF6FC9E}_45.png&quot;/&gt;&lt;left val=&quot;7&quot;/&gt;&lt;top val=&quot;46&quot;/&gt;&lt;width val=&quot;721&quot;/&gt;&lt;height val=&quot;322&quot;/&gt;&lt;hasText val=&quot;1&quot;/&gt;&lt;/Image&gt;&lt;/ThreeDShapeInfo&gt;"/>
</p:tagLst>
</file>

<file path=ppt/tags/tag339.xml><?xml version="1.0" encoding="utf-8"?>
<p:tagLst xmlns:a="http://schemas.openxmlformats.org/drawingml/2006/main" xmlns:r="http://schemas.openxmlformats.org/officeDocument/2006/relationships" xmlns:p="http://schemas.openxmlformats.org/presentationml/2006/main">
  <p:tag name="PPSNARRATION" val="149,1847766028,C:\Users\hfoster\Desktop\2016-WebSeminar-Wilson-Research-Group-ASIC-FPGA-Study_pptx\Media.ppcx"/>
</p:tagLst>
</file>

<file path=ppt/tags/tag34.xml><?xml version="1.0" encoding="utf-8"?>
<p:tagLst xmlns:a="http://schemas.openxmlformats.org/drawingml/2006/main" xmlns:r="http://schemas.openxmlformats.org/officeDocument/2006/relationships" xmlns:p="http://schemas.openxmlformats.org/presentationml/2006/main">
  <p:tag name="PRESENTER_SHAPEINFO" val="&lt;ThreeDShapeInfo&gt;&lt;uuid val=&quot;{3926D5A4-1F7C-4350-A7B2-BA98FE308E9D}&quot;/&gt;&lt;isInvalidForFieldText val=&quot;0&quot;/&gt;&lt;Image&gt;&lt;filename val=&quot;C:\Users\hfoster\AppData\Local\Temp\~Ca63EC\data\asimages\{3926D5A4-1F7C-4350-A7B2-BA98FE308E9D}_3.png&quot;/&gt;&lt;left val=&quot;419&quot;/&gt;&lt;top val=&quot;60&quot;/&gt;&lt;width val=&quot;275&quot;/&gt;&lt;height val=&quot;175&quot;/&gt;&lt;hasText val=&quot;1&quot;/&gt;&lt;/Image&gt;&lt;/ThreeDShape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5&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2915C9B3-70D9-43EF-8006-DB6EFA835A2E}&quot;/&gt;&lt;isInvalidForFieldText val=&quot;0&quot;/&gt;&lt;Image&gt;&lt;filename val=&quot;C:\Users\hfoster\AppData\Local\Temp\~Ca63EC\data\asimages\{2915C9B3-70D9-43EF-8006-DB6EFA835A2E}_46.png&quot;/&gt;&lt;left val=&quot;7&quot;/&gt;&lt;top val=&quot;46&quot;/&gt;&lt;width val=&quot;721&quot;/&gt;&lt;height val=&quot;322&quot;/&gt;&lt;hasText val=&quot;1&quot;/&gt;&lt;/Image&gt;&lt;/ThreeDShapeInfo&gt;"/>
</p:tagLst>
</file>

<file path=ppt/tags/tag347.xml><?xml version="1.0" encoding="utf-8"?>
<p:tagLst xmlns:a="http://schemas.openxmlformats.org/drawingml/2006/main" xmlns:r="http://schemas.openxmlformats.org/officeDocument/2006/relationships" xmlns:p="http://schemas.openxmlformats.org/presentationml/2006/main">
  <p:tag name="PPSNARRATION" val="150,1847766028,C:\Users\hfoster\Desktop\2016-WebSeminar-Wilson-Research-Group-ASIC-FPGA-Study_pptx\Media.ppcx"/>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5&quot;/&gt;&lt;lineCharCount val=&quot;1&quot;/&gt;&lt;lineCharCount val=&quot;23&quot;/&gt;&lt;lineCharCount val=&quot;1&quot;/&gt;&lt;lineCharCount val=&quot;18&quot;/&gt;&lt;lineCharCount val=&quot;1&quot;/&gt;&lt;lineCharCount val=&quot;16&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INFO" val="&lt;ThreeDShapeInfo&gt;&lt;uuid val=&quot;{EC43D680-6C2D-4F52-BF52-E5325F2C64DC}&quot;/&gt;&lt;isInvalidForFieldText val=&quot;0&quot;/&gt;&lt;Image&gt;&lt;filename val=&quot;C:\Users\hfoster\AppData\Local\Temp\~Ca63EC\data\asimages\{EC43D680-6C2D-4F52-BF52-E5325F2C64DC}_47.png&quot;/&gt;&lt;left val=&quot;9&quot;/&gt;&lt;top val=&quot;52&quot;/&gt;&lt;width val=&quot;683&quot;/&gt;&lt;height val=&quot;316&quot;/&gt;&lt;hasText val=&quot;1&quot;/&gt;&lt;/Image&gt;&lt;/ThreeDShapeInfo&gt;"/>
</p:tagLst>
</file>

<file path=ppt/tags/tag355.xml><?xml version="1.0" encoding="utf-8"?>
<p:tagLst xmlns:a="http://schemas.openxmlformats.org/drawingml/2006/main" xmlns:r="http://schemas.openxmlformats.org/officeDocument/2006/relationships" xmlns:p="http://schemas.openxmlformats.org/presentationml/2006/main">
  <p:tag name="PPSNARRATION" val="151,1847766028,C:\Users\hfoster\Desktop\2016-WebSeminar-Wilson-Research-Group-ASIC-FPGA-Study_pptx\Media.ppcx"/>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INFO" val="&lt;ThreeDShapeInfo&gt;&lt;uuid val=&quot;{88EA8F55-8E53-4AFB-9123-12B9138A5B15}&quot;/&gt;&lt;isInvalidForFieldText val=&quot;0&quot;/&gt;&lt;Image&gt;&lt;filename val=&quot;C:\Users\hfoster\AppData\Local\Temp\~Ca63EC\data\asimages\{88EA8F55-8E53-4AFB-9123-12B9138A5B15}_48.png&quot;/&gt;&lt;left val=&quot;9&quot;/&gt;&lt;top val=&quot;52&quot;/&gt;&lt;width val=&quot;683&quot;/&gt;&lt;height val=&quot;316&quot;/&gt;&lt;hasText val=&quot;1&quot;/&gt;&lt;/Image&gt;&lt;/ThreeDShapeInfo&gt;"/>
</p:tagLst>
</file>

<file path=ppt/tags/tag363.xml><?xml version="1.0" encoding="utf-8"?>
<p:tagLst xmlns:a="http://schemas.openxmlformats.org/drawingml/2006/main" xmlns:r="http://schemas.openxmlformats.org/officeDocument/2006/relationships" xmlns:p="http://schemas.openxmlformats.org/presentationml/2006/main">
  <p:tag name="PPSNARRATION" val="152,1847766028,C:\Users\hfoster\Desktop\2016-WebSeminar-Wilson-Research-Group-ASIC-FPGA-Study_pptx\Media.ppcx"/>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5&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INFO" val="&lt;ThreeDShapeInfo&gt;&lt;uuid val=&quot;{3E927198-6B8E-41B7-8814-4C916DB424D9}&quot;/&gt;&lt;isInvalidForFieldText val=&quot;0&quot;/&gt;&lt;Image&gt;&lt;filename val=&quot;C:\Users\hfoster\AppData\Local\Temp\~Ca63EC\data\asimages\{3E927198-6B8E-41B7-8814-4C916DB424D9}_3.png&quot;/&gt;&lt;left val=&quot;529&quot;/&gt;&lt;top val=&quot;124&quot;/&gt;&lt;width val=&quot;203&quot;/&gt;&lt;height val=&quot;207&quot;/&gt;&lt;hasText val=&quot;1&quot;/&gt;&lt;/Image&gt;&lt;/ThreeDShapeInfo&gt;"/>
</p:tagLst>
</file>

<file path=ppt/tags/tag370.xml><?xml version="1.0" encoding="utf-8"?>
<p:tagLst xmlns:a="http://schemas.openxmlformats.org/drawingml/2006/main" xmlns:r="http://schemas.openxmlformats.org/officeDocument/2006/relationships" xmlns:p="http://schemas.openxmlformats.org/presentationml/2006/main">
  <p:tag name="PRESENTER_SHAPEINFO" val="&lt;ThreeDShapeInfo&gt;&lt;uuid val=&quot;{CC0B1D1E-C062-4677-8303-F8854FF704B5}&quot;/&gt;&lt;isInvalidForFieldText val=&quot;0&quot;/&gt;&lt;Image&gt;&lt;filename val=&quot;C:\Users\hfoster\AppData\Local\Temp\~Ca63EC\data\asimages\{CC0B1D1E-C062-4677-8303-F8854FF704B5}_49.png&quot;/&gt;&lt;left val=&quot;18&quot;/&gt;&lt;top val=&quot;46&quot;/&gt;&lt;width val=&quot;684&quot;/&gt;&lt;height val=&quot;322&quot;/&gt;&lt;hasText val=&quot;1&quot;/&gt;&lt;/Image&gt;&lt;/ThreeDShapeInfo&gt;"/>
</p:tagLst>
</file>

<file path=ppt/tags/tag371.xml><?xml version="1.0" encoding="utf-8"?>
<p:tagLst xmlns:a="http://schemas.openxmlformats.org/drawingml/2006/main" xmlns:r="http://schemas.openxmlformats.org/officeDocument/2006/relationships" xmlns:p="http://schemas.openxmlformats.org/presentationml/2006/main">
  <p:tag name="PPSNARRATION" val="153,1847766028,C:\Users\hfoster\Desktop\2016-WebSeminar-Wilson-Research-Group-ASIC-FPGA-Study_pptx\Media.ppcx"/>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5&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INFO" val="&lt;ThreeDShapeInfo&gt;&lt;uuid val=&quot;{55F1A8CF-6279-4398-9FFB-BA731B1AEA9E}&quot;/&gt;&lt;isInvalidForFieldText val=&quot;0&quot;/&gt;&lt;Image&gt;&lt;filename val=&quot;C:\Users\hfoster\AppData\Local\Temp\~Ca63EC\data\asimages\{55F1A8CF-6279-4398-9FFB-BA731B1AEA9E}_50.png&quot;/&gt;&lt;left val=&quot;18&quot;/&gt;&lt;top val=&quot;46&quot;/&gt;&lt;width val=&quot;684&quot;/&gt;&lt;height val=&quot;322&quot;/&gt;&lt;hasText val=&quot;1&quot;/&gt;&lt;/Image&gt;&lt;/ThreeDShapeInfo&gt;"/>
</p:tagLst>
</file>

<file path=ppt/tags/tag379.xml><?xml version="1.0" encoding="utf-8"?>
<p:tagLst xmlns:a="http://schemas.openxmlformats.org/drawingml/2006/main" xmlns:r="http://schemas.openxmlformats.org/officeDocument/2006/relationships" xmlns:p="http://schemas.openxmlformats.org/presentationml/2006/main">
  <p:tag name="PPSNARRATION" val="154,1847766028,C:\Users\hfoster\Desktop\2016-WebSeminar-Wilson-Research-Group-ASIC-FPGA-Study_pptx\Media.ppcx"/>
</p:tagLst>
</file>

<file path=ppt/tags/tag38.xml><?xml version="1.0" encoding="utf-8"?>
<p:tagLst xmlns:a="http://schemas.openxmlformats.org/drawingml/2006/main" xmlns:r="http://schemas.openxmlformats.org/officeDocument/2006/relationships" xmlns:p="http://schemas.openxmlformats.org/presentationml/2006/main">
  <p:tag name="PRESENTER_SHAPEINFO" val="&lt;ThreeDShapeInfo&gt;&lt;uuid val=&quot;{F82C848A-F3CA-4C04-954E-13F5D362AD18}&quot;/&gt;&lt;isInvalidForFieldText val=&quot;0&quot;/&gt;&lt;Image&gt;&lt;filename val=&quot;C:\Users\hfoster\AppData\Local\Temp\~Ca63EC\data\asimages\{F82C848A-F3CA-4C04-954E-13F5D362AD18}_3.png&quot;/&gt;&lt;left val=&quot;289&quot;/&gt;&lt;top val=&quot;243&quot;/&gt;&lt;width val=&quot;306&quot;/&gt;&lt;height val=&quot;139&quot;/&gt;&lt;hasText val=&quot;1&quot;/&gt;&lt;/Image&gt;&lt;/ThreeDShape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INFO" val="&lt;ThreeDShapeInfo&gt;&lt;uuid val=&quot;{6B968921-17E1-49EB-B15F-7E220859A4CE}&quot;/&gt;&lt;isInvalidForFieldText val=&quot;0&quot;/&gt;&lt;Image&gt;&lt;filename val=&quot;C:\Users\hfoster\AppData\Local\Temp\~Ca63EC\data\asimages\{6B968921-17E1-49EB-B15F-7E220859A4CE}_51.png&quot;/&gt;&lt;left val=&quot;18&quot;/&gt;&lt;top val=&quot;52&quot;/&gt;&lt;width val=&quot;682&quot;/&gt;&lt;height val=&quot;316&quot;/&gt;&lt;hasText val=&quot;1&quot;/&gt;&lt;/Image&gt;&lt;/ThreeDShapeInfo&gt;"/>
</p:tagLst>
</file>

<file path=ppt/tags/tag387.xml><?xml version="1.0" encoding="utf-8"?>
<p:tagLst xmlns:a="http://schemas.openxmlformats.org/drawingml/2006/main" xmlns:r="http://schemas.openxmlformats.org/officeDocument/2006/relationships" xmlns:p="http://schemas.openxmlformats.org/presentationml/2006/main">
  <p:tag name="PPSNARRATION" val="155,1847766028,C:\Users\hfoster\Desktop\2016-WebSeminar-Wilson-Research-Group-ASIC-FPGA-Study_pptx\Media.ppcx"/>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INFO" val="&lt;ThreeDShapeInfo&gt;&lt;uuid val=&quot;{C4A7C60A-2A86-4386-89D3-49F36181E750}&quot;/&gt;&lt;isInvalidForFieldText val=&quot;0&quot;/&gt;&lt;Image&gt;&lt;filename val=&quot;C:\Users\hfoster\AppData\Local\Temp\~Ca63EC\data\asimages\{C4A7C60A-2A86-4386-89D3-49F36181E750}_52.png&quot;/&gt;&lt;left val=&quot;18&quot;/&gt;&lt;top val=&quot;52&quot;/&gt;&lt;width val=&quot;682&quot;/&gt;&lt;height val=&quot;316&quot;/&gt;&lt;hasText val=&quot;1&quot;/&gt;&lt;/Image&gt;&lt;/ThreeDShapeInfo&gt;"/>
</p:tagLst>
</file>

<file path=ppt/tags/tag395.xml><?xml version="1.0" encoding="utf-8"?>
<p:tagLst xmlns:a="http://schemas.openxmlformats.org/drawingml/2006/main" xmlns:r="http://schemas.openxmlformats.org/officeDocument/2006/relationships" xmlns:p="http://schemas.openxmlformats.org/presentationml/2006/main">
  <p:tag name="PPSNARRATION" val="156,1847766028,C:\Users\hfoster\Desktop\2016-WebSeminar-Wilson-Research-Group-ASIC-FPGA-Study_pptx\Media.ppcx"/>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5&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INFO" val="&lt;ThreeDShapeInfo&gt;&lt;uuid val=&quot;{C7106C0B-53D8-4626-AB5D-468CEF58FA3C}&quot;/&gt;&lt;isInvalidForFieldText val=&quot;0&quot;/&gt;&lt;Image&gt;&lt;filename val=&quot;C:\Users\hfoster\AppData\Local\Temp\~Ca63EC\data\asimages\{C7106C0B-53D8-4626-AB5D-468CEF58FA3C}_53.png&quot;/&gt;&lt;left val=&quot;7&quot;/&gt;&lt;top val=&quot;46&quot;/&gt;&lt;width val=&quot;703&quot;/&gt;&lt;height val=&quot;322&quot;/&gt;&lt;hasText val=&quot;1&quot;/&gt;&lt;/Image&gt;&lt;/ThreeDShapeInfo&gt;"/>
</p:tagLst>
</file>

<file path=ppt/tags/tag403.xml><?xml version="1.0" encoding="utf-8"?>
<p:tagLst xmlns:a="http://schemas.openxmlformats.org/drawingml/2006/main" xmlns:r="http://schemas.openxmlformats.org/officeDocument/2006/relationships" xmlns:p="http://schemas.openxmlformats.org/presentationml/2006/main">
  <p:tag name="PPSNARRATION" val="157,1847766028,C:\Users\hfoster\Desktop\2016-WebSeminar-Wilson-Research-Group-ASIC-FPGA-Study_pptx\Media.ppcx"/>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INFO" val="&lt;ThreeDShapeInfo&gt;&lt;uuid val=&quot;{9EEEDFD8-AA90-4E5C-A1E1-FAEAEC5F14C4}&quot;/&gt;&lt;isInvalidForFieldText val=&quot;0&quot;/&gt;&lt;Image&gt;&lt;filename val=&quot;C:\Users\hfoster\AppData\Local\Temp\~Ca63EC\data\asimages\{9EEEDFD8-AA90-4E5C-A1E1-FAEAEC5F14C4}_54.png&quot;/&gt;&lt;left val=&quot;7&quot;/&gt;&lt;top val=&quot;46&quot;/&gt;&lt;width val=&quot;703&quot;/&gt;&lt;height val=&quot;322&quot;/&gt;&lt;hasText val=&quot;1&quot;/&gt;&lt;/Image&gt;&lt;/ThreeDShapeInfo&gt;"/>
</p:tagLst>
</file>

<file path=ppt/tags/tag411.xml><?xml version="1.0" encoding="utf-8"?>
<p:tagLst xmlns:a="http://schemas.openxmlformats.org/drawingml/2006/main" xmlns:r="http://schemas.openxmlformats.org/officeDocument/2006/relationships" xmlns:p="http://schemas.openxmlformats.org/presentationml/2006/main">
  <p:tag name="PPSNARRATION" val="158,1847766028,C:\Users\hfoster\Desktop\2016-WebSeminar-Wilson-Research-Group-ASIC-FPGA-Study_pptx\Media.ppcx"/>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INFO" val="&lt;ThreeDShapeInfo&gt;&lt;uuid val=&quot;{D44CBFEE-A949-4944-BC97-33D4BF009FD6}&quot;/&gt;&lt;isInvalidForFieldText val=&quot;0&quot;/&gt;&lt;Image&gt;&lt;filename val=&quot;C:\Users\hfoster\AppData\Local\Temp\~Ca63EC\data\asimages\{D44CBFEE-A949-4944-BC97-33D4BF009FD6}_55.png&quot;/&gt;&lt;left val=&quot;18&quot;/&gt;&lt;top val=&quot;52&quot;/&gt;&lt;width val=&quot;684&quot;/&gt;&lt;height val=&quot;316&quot;/&gt;&lt;hasText val=&quot;1&quot;/&gt;&lt;/Image&gt;&lt;/ThreeDShapeInfo&gt;"/>
</p:tagLst>
</file>

<file path=ppt/tags/tag419.xml><?xml version="1.0" encoding="utf-8"?>
<p:tagLst xmlns:a="http://schemas.openxmlformats.org/drawingml/2006/main" xmlns:r="http://schemas.openxmlformats.org/officeDocument/2006/relationships" xmlns:p="http://schemas.openxmlformats.org/presentationml/2006/main">
  <p:tag name="PPSNARRATION" val="159,1847766028,C:\Users\hfoster\Desktop\2016-WebSeminar-Wilson-Research-Group-ASIC-FPGA-Study_pptx\Media.ppcx"/>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INFO" val="&lt;ThreeDShapeInfo&gt;&lt;uuid val=&quot;{828F81FF-6E62-4729-B862-2C41E99C40A6}&quot;/&gt;&lt;isInvalidForFieldText val=&quot;0&quot;/&gt;&lt;Image&gt;&lt;filename val=&quot;C:\Users\hfoster\AppData\Local\Temp\~Ca63EC\data\asimages\{828F81FF-6E62-4729-B862-2C41E99C40A6}_56.png&quot;/&gt;&lt;left val=&quot;18&quot;/&gt;&lt;top val=&quot;52&quot;/&gt;&lt;width val=&quot;684&quot;/&gt;&lt;height val=&quot;316&quot;/&gt;&lt;hasText val=&quot;1&quot;/&gt;&lt;/Image&gt;&lt;/ThreeDShapeInfo&gt;"/>
</p:tagLst>
</file>

<file path=ppt/tags/tag427.xml><?xml version="1.0" encoding="utf-8"?>
<p:tagLst xmlns:a="http://schemas.openxmlformats.org/drawingml/2006/main" xmlns:r="http://schemas.openxmlformats.org/officeDocument/2006/relationships" xmlns:p="http://schemas.openxmlformats.org/presentationml/2006/main">
  <p:tag name="PPSNARRATION" val="160,1847766028,C:\Users\hfoster\Desktop\2016-WebSeminar-Wilson-Research-Group-ASIC-FPGA-Study_pptx\Media.ppcx"/>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PSNARRATION" val="161,1847766028,C:\Users\hfoster\Desktop\2016-WebSeminar-Wilson-Research-Group-ASIC-FPGA-Study_pptx\Media.ppcx"/>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9&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INFO" val="&lt;ThreeDShapeInfo&gt;&lt;uuid val=&quot;{AEB7718D-26E5-49E4-923E-8EC982A5863D}&quot;/&gt;&lt;isInvalidForFieldText val=&quot;0&quot;/&gt;&lt;Image&gt;&lt;filename val=&quot;C:\Users\hfoster\AppData\Local\Temp\~Ca63EC\data\asimages\{AEB7718D-26E5-49E4-923E-8EC982A5863D}_58.png&quot;/&gt;&lt;left val=&quot;9&quot;/&gt;&lt;top val=&quot;52&quot;/&gt;&lt;width val=&quot;694&quot;/&gt;&lt;height val=&quot;316&quot;/&gt;&lt;hasText val=&quot;1&quot;/&gt;&lt;/Image&gt;&lt;/ThreeDShapeInfo&gt;"/>
</p:tagLst>
</file>

<file path=ppt/tags/tag436.xml><?xml version="1.0" encoding="utf-8"?>
<p:tagLst xmlns:a="http://schemas.openxmlformats.org/drawingml/2006/main" xmlns:r="http://schemas.openxmlformats.org/officeDocument/2006/relationships" xmlns:p="http://schemas.openxmlformats.org/presentationml/2006/main">
  <p:tag name="PPSNARRATION" val="162,1847766028,C:\Users\hfoster\Desktop\2016-WebSeminar-Wilson-Research-Group-ASIC-FPGA-Study_pptx\Media.ppcx"/>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9&quot;/&gt;&lt;/TableIndex&gt;&lt;/ShapeTextInfo&gt;"/>
  <p:tag name="PRESENTER_SHAPEINFO" val="&lt;ThreeDShapeInfo&gt;&lt;uuid val=&quot;{EE0D45AE-E989-4EC4-B2C4-F2361EE1C556}&quot;/&gt;&lt;isInvalidForFieldText val=&quot;0&quot;/&gt;&lt;Image&gt;&lt;filename val=&quot;C:\Users\hfoster\AppData\Local\Temp\~Ca63EC\data\asimages\{EE0D45AE-E989-4EC4-B2C4-F2361EE1C556}_59.png&quot;/&gt;&lt;left val=&quot;21&quot;/&gt;&lt;top val=&quot;5&quot;/&gt;&lt;width val=&quot;690&quot;/&gt;&lt;height val=&quot;57&quot;/&gt;&lt;hasText val=&quot;1&quot;/&gt;&lt;/Image&gt;&lt;/ThreeDShape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PSNARRATION" val="107,1847766028,C:\Users\hfoster\Desktop\2016-WebSeminar-Wilson-Research-Group-ASIC-FPGA-Study_pptx\Media.ppcx"/>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INFO" val="&lt;ThreeDShapeInfo&gt;&lt;uuid val=&quot;{16044461-0360-4512-B9B6-4FFF2EF3FD39}&quot;/&gt;&lt;isInvalidForFieldText val=&quot;0&quot;/&gt;&lt;Image&gt;&lt;filename val=&quot;C:\Users\hfoster\AppData\Local\Temp\~Ca63EC\data\asimages\{16044461-0360-4512-B9B6-4FFF2EF3FD39}_59.png&quot;/&gt;&lt;left val=&quot;18&quot;/&gt;&lt;top val=&quot;64&quot;/&gt;&lt;width val=&quot;685&quot;/&gt;&lt;height val=&quot;295&quot;/&gt;&lt;hasText val=&quot;1&quot;/&gt;&lt;/Image&gt;&lt;/ThreeDShapeInfo&gt;"/>
</p:tagLst>
</file>

<file path=ppt/tags/tag443.xml><?xml version="1.0" encoding="utf-8"?>
<p:tagLst xmlns:a="http://schemas.openxmlformats.org/drawingml/2006/main" xmlns:r="http://schemas.openxmlformats.org/officeDocument/2006/relationships" xmlns:p="http://schemas.openxmlformats.org/presentationml/2006/main">
  <p:tag name="PPSNARRATION" val="163,1847766028,C:\Users\hfoster\Desktop\2016-WebSeminar-Wilson-Research-Group-ASIC-FPGA-Study_pptx\Media.ppcx"/>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6&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INFO" val="&lt;ThreeDShapeInfo&gt;&lt;uuid val=&quot;{87678145-62F0-4880-82D3-3BB6127EBDFA}&quot;/&gt;&lt;isInvalidForFieldText val=&quot;0&quot;/&gt;&lt;Image&gt;&lt;filename val=&quot;C:\Users\hfoster\AppData\Local\Temp\~Ca63EC\data\asimages\{87678145-62F0-4880-82D3-3BB6127EBDFA}_60.png&quot;/&gt;&lt;left val=&quot;18&quot;/&gt;&lt;top val=&quot;46&quot;/&gt;&lt;width val=&quot;684&quot;/&gt;&lt;height val=&quot;322&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INFO" val="&lt;ThreeDShapeInfo&gt;&lt;uuid val=&quot;{C8E97626-5A58-4E49-88BD-54A8E068BADC}&quot;/&gt;&lt;isInvalidForFieldText val=&quot;0&quot;/&gt;&lt;Image&gt;&lt;filename val=&quot;C:\Users\hfoster\AppData\Local\Temp\~Ca63EC\data\asimages\{C8E97626-5A58-4E49-88BD-54A8E068BADC}_4.png&quot;/&gt;&lt;left val=&quot;313&quot;/&gt;&lt;top val=&quot;87&quot;/&gt;&lt;width val=&quot;381&quot;/&gt;&lt;height val=&quot;185&quot;/&gt;&lt;hasText val=&quot;1&quot;/&gt;&lt;/Image&gt;&lt;/ThreeDShapeInfo&gt;"/>
</p:tagLst>
</file>

<file path=ppt/tags/tag450.xml><?xml version="1.0" encoding="utf-8"?>
<p:tagLst xmlns:a="http://schemas.openxmlformats.org/drawingml/2006/main" xmlns:r="http://schemas.openxmlformats.org/officeDocument/2006/relationships" xmlns:p="http://schemas.openxmlformats.org/presentationml/2006/main">
  <p:tag name="PPSNARRATION" val="164,1847766028,C:\Users\hfoster\Desktop\2016-WebSeminar-Wilson-Research-Group-ASIC-FPGA-Study_pptx\Media.ppcx"/>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4&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INFO" val="&lt;ThreeDShapeInfo&gt;&lt;uuid val=&quot;{1D29D0C1-4F71-4263-BE2E-6FB2E79884A5}&quot;/&gt;&lt;isInvalidForFieldText val=&quot;0&quot;/&gt;&lt;Image&gt;&lt;filename val=&quot;C:\Users\hfoster\AppData\Local\Temp\~Ca63EC\data\asimages\{1D29D0C1-4F71-4263-BE2E-6FB2E79884A5}_61.png&quot;/&gt;&lt;left val=&quot;18&quot;/&gt;&lt;top val=&quot;40&quot;/&gt;&lt;width val=&quot;690&quot;/&gt;&lt;height val=&quot;328&quot;/&gt;&lt;hasText val=&quot;1&quot;/&gt;&lt;/Image&gt;&lt;/ThreeDShapeInfo&gt;"/>
</p:tagLst>
</file>

<file path=ppt/tags/tag457.xml><?xml version="1.0" encoding="utf-8"?>
<p:tagLst xmlns:a="http://schemas.openxmlformats.org/drawingml/2006/main" xmlns:r="http://schemas.openxmlformats.org/officeDocument/2006/relationships" xmlns:p="http://schemas.openxmlformats.org/presentationml/2006/main">
  <p:tag name="PPSNARRATION" val="165,1847766028,C:\Users\hfoster\Desktop\2016-WebSeminar-Wilson-Research-Group-ASIC-FPGA-Study_pptx\Media.ppcx"/>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4&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1714D1EB-22DC-487E-81C5-13A41B1DF127}&quot;/&gt;&lt;isInvalidForFieldText val=&quot;0&quot;/&gt;&lt;Image&gt;&lt;filename val=&quot;C:\Users\hfoster\AppData\Local\Temp\~Ca63EC\data\asimages\{1714D1EB-22DC-487E-81C5-13A41B1DF127}_4.png&quot;/&gt;&lt;left val=&quot;29&quot;/&gt;&lt;top val=&quot;54&quot;/&gt;&lt;width val=&quot;372&quot;/&gt;&lt;height val=&quot;182&quot;/&gt;&lt;hasText val=&quot;1&quot;/&gt;&lt;/Image&gt;&lt;/ThreeDShape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15B36C-BE00-4316-8FDC-EA0142F2E6D9}&quot;/&gt;&lt;isInvalidForFieldText val=&quot;0&quot;/&gt;&lt;Image&gt;&lt;filename val=&quot;C:\Users\hfoster\AppData\Local\Temp\~Ca63EC\data\asimages\{9F15B36C-BE00-4316-8FDC-EA0142F2E6D9}_62.png&quot;/&gt;&lt;left val=&quot;18&quot;/&gt;&lt;top val=&quot;52&quot;/&gt;&lt;width val=&quot;683&quot;/&gt;&lt;height val=&quot;307&quot;/&gt;&lt;hasText val=&quot;1&quot;/&gt;&lt;/Image&gt;&lt;/ThreeDShapeInfo&gt;"/>
</p:tagLst>
</file>

<file path=ppt/tags/tag464.xml><?xml version="1.0" encoding="utf-8"?>
<p:tagLst xmlns:a="http://schemas.openxmlformats.org/drawingml/2006/main" xmlns:r="http://schemas.openxmlformats.org/officeDocument/2006/relationships" xmlns:p="http://schemas.openxmlformats.org/presentationml/2006/main">
  <p:tag name="PPSNARRATION" val="166,1847766028,C:\Users\hfoster\Desktop\2016-WebSeminar-Wilson-Research-Group-ASIC-FPGA-Study_pptx\Media.ppcx"/>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6&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INFO" val="&lt;ThreeDShapeInfo&gt;&lt;uuid val=&quot;{D98AC1BF-6C1D-48E8-8974-AFEC25E0AD9E}&quot;/&gt;&lt;isInvalidForFieldText val=&quot;0&quot;/&gt;&lt;Image&gt;&lt;filename val=&quot;C:\Users\hfoster\AppData\Local\Temp\~Ca63EC\data\asimages\{D98AC1BF-6C1D-48E8-8974-AFEC25E0AD9E}_63.png&quot;/&gt;&lt;left val=&quot;18&quot;/&gt;&lt;top val=&quot;52&quot;/&gt;&lt;width val=&quot;682&quot;/&gt;&lt;height val=&quot;316&quot;/&gt;&lt;hasText val=&quot;1&quot;/&gt;&lt;/Image&gt;&lt;/ThreeDShapeInfo&gt;"/>
</p:tagLst>
</file>

<file path=ppt/tags/tag472.xml><?xml version="1.0" encoding="utf-8"?>
<p:tagLst xmlns:a="http://schemas.openxmlformats.org/drawingml/2006/main" xmlns:r="http://schemas.openxmlformats.org/officeDocument/2006/relationships" xmlns:p="http://schemas.openxmlformats.org/presentationml/2006/main">
  <p:tag name="PPSNARRATION" val="167,1847766028,C:\Users\hfoster\Desktop\2016-WebSeminar-Wilson-Research-Group-ASIC-FPGA-Study_pptx\Media.ppcx"/>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8&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PSNARRATION" val="168,1847766028,C:\Users\hfoster\Desktop\2016-WebSeminar-Wilson-Research-Group-ASIC-FPGA-Study_pptx\Media.ppcx"/>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8&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A6DB3BD1-5169-4D35-9703-B85D2EA25F12}&quot;/&gt;&lt;isInvalidForFieldText val=&quot;0&quot;/&gt;&lt;Image&gt;&lt;filename val=&quot;C:\Users\hfoster\AppData\Local\Temp\~Ca63EC\data\asimages\{A6DB3BD1-5169-4D35-9703-B85D2EA25F12}_4.png&quot;/&gt;&lt;left val=&quot;55&quot;/&gt;&lt;top val=&quot;146&quot;/&gt;&lt;width val=&quot;373&quot;/&gt;&lt;height val=&quot;168&quot;/&gt;&lt;hasText val=&quot;1&quot;/&gt;&lt;/Image&gt;&lt;/ThreeDShapeInfo&gt;"/>
</p:tagLst>
</file>

<file path=ppt/tags/tag480.xml><?xml version="1.0" encoding="utf-8"?>
<p:tagLst xmlns:a="http://schemas.openxmlformats.org/drawingml/2006/main" xmlns:r="http://schemas.openxmlformats.org/officeDocument/2006/relationships" xmlns:p="http://schemas.openxmlformats.org/presentationml/2006/main">
  <p:tag name="PRESENTER_SHAPEINFO" val="&lt;ThreeDShapeInfo&gt;&lt;uuid val=&quot;{655D81D4-1F9A-40BF-B762-3398C0E41289}&quot;/&gt;&lt;isInvalidForFieldText val=&quot;0&quot;/&gt;&lt;Image&gt;&lt;filename val=&quot;C:\Users\hfoster\AppData\Local\Temp\~Ca63EC\data\asimages\{655D81D4-1F9A-40BF-B762-3398C0E41289}_65.png&quot;/&gt;&lt;left val=&quot;18&quot;/&gt;&lt;top val=&quot;58&quot;/&gt;&lt;width val=&quot;684&quot;/&gt;&lt;height val=&quot;310&quot;/&gt;&lt;hasText val=&quot;1&quot;/&gt;&lt;/Image&gt;&lt;/ThreeDShapeInfo&gt;"/>
</p:tagLst>
</file>

<file path=ppt/tags/tag481.xml><?xml version="1.0" encoding="utf-8"?>
<p:tagLst xmlns:a="http://schemas.openxmlformats.org/drawingml/2006/main" xmlns:r="http://schemas.openxmlformats.org/officeDocument/2006/relationships" xmlns:p="http://schemas.openxmlformats.org/presentationml/2006/main">
  <p:tag name="PPSNARRATION" val="169,1847766028,C:\Users\hfoster\Desktop\2016-WebSeminar-Wilson-Research-Group-ASIC-FPGA-Study_pptx\Media.ppcx"/>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INFO" val="&lt;ThreeDShapeInfo&gt;&lt;uuid val=&quot;{C83A1435-E916-4491-AB85-3D32B010CF32}&quot;/&gt;&lt;isInvalidForFieldText val=&quot;0&quot;/&gt;&lt;Image&gt;&lt;filename val=&quot;C:\Users\hfoster\AppData\Local\Temp\~Ca63EC\data\asimages\{C83A1435-E916-4491-AB85-3D32B010CF32}_66.png&quot;/&gt;&lt;left val=&quot;24&quot;/&gt;&lt;top val=&quot;54&quot;/&gt;&lt;width val=&quot;683&quot;/&gt;&lt;height val=&quot;311&quot;/&gt;&lt;hasText val=&quot;1&quot;/&gt;&lt;/Image&gt;&lt;/ThreeDShape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0DC077DC-3655-4994-8943-1BF33FCAFA80}&quot;/&gt;&lt;isInvalidForFieldText val=&quot;0&quot;/&gt;&lt;Image&gt;&lt;filename val=&quot;C:\Users\hfoster\AppData\Local\Temp\~Ca63EC\data\asimages\{0DC077DC-3655-4994-8943-1BF33FCAFA80}_66.png&quot;/&gt;&lt;left val=&quot;422&quot;/&gt;&lt;top val=&quot;153&quot;/&gt;&lt;width val=&quot;133&quot;/&gt;&lt;height val=&quot;101&quot;/&gt;&lt;hasText val=&quot;1&quot;/&gt;&lt;/Image&gt;&lt;/ThreeDShape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SHAPEINFO" val="&lt;ThreeDShapeInfo&gt;&lt;uuid val=&quot;{D678123F-2A13-4877-B54A-A6AF591D8ADE}&quot;/&gt;&lt;isInvalidForFieldText val=&quot;0&quot;/&gt;&lt;Image&gt;&lt;filename val=&quot;C:\Users\hfoster\AppData\Local\Temp\~Ca63EC\data\asimages\{D678123F-2A13-4877-B54A-A6AF591D8ADE}_66.png&quot;/&gt;&lt;left val=&quot;126&quot;/&gt;&lt;top val=&quot;60&quot;/&gt;&lt;width val=&quot;133&quot;/&gt;&lt;height val=&quot;101&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4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INFO" val="&lt;ThreeDShapeInfo&gt;&lt;uuid val=&quot;{3476A189-5742-4D22-BEEE-0BF6FF130F5E}&quot;/&gt;&lt;isInvalidForFieldText val=&quot;0&quot;/&gt;&lt;Image&gt;&lt;filename val=&quot;C:\Users\hfoster\AppData\Local\Temp\~Ca63EC\data\asimages\{3476A189-5742-4D22-BEEE-0BF6FF130F5E}_4.png&quot;/&gt;&lt;left val=&quot;235&quot;/&gt;&lt;top val=&quot;206&quot;/&gt;&lt;width val=&quot;372&quot;/&gt;&lt;height val=&quot;187&quot;/&gt;&lt;hasText val=&quot;1&quot;/&gt;&lt;/Image&gt;&lt;/ThreeDShapeInfo&gt;"/>
</p:tagLst>
</file>

<file path=ppt/tags/tag4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492.xml><?xml version="1.0" encoding="utf-8"?>
<p:tagLst xmlns:a="http://schemas.openxmlformats.org/drawingml/2006/main" xmlns:r="http://schemas.openxmlformats.org/officeDocument/2006/relationships" xmlns:p="http://schemas.openxmlformats.org/presentationml/2006/main">
  <p:tag name="PPSNARRATION" val="170,1847766028,C:\Users\hfoster\Desktop\2016-WebSeminar-Wilson-Research-Group-ASIC-FPGA-Study_pptx\Media.ppcx"/>
</p:tagLst>
</file>

<file path=ppt/tags/tag4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9&quot;/&gt;&lt;/TableIndex&gt;&lt;/ShapeTextInfo&gt;"/>
</p:tagLst>
</file>

<file path=ppt/tags/tag4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8&quot;/&gt;&lt;/TableIndex&gt;&lt;/ShapeTextInfo&gt;"/>
</p:tagLst>
</file>

<file path=ppt/tags/tag4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4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4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498.xml><?xml version="1.0" encoding="utf-8"?>
<p:tagLst xmlns:a="http://schemas.openxmlformats.org/drawingml/2006/main" xmlns:r="http://schemas.openxmlformats.org/officeDocument/2006/relationships" xmlns:p="http://schemas.openxmlformats.org/presentationml/2006/main">
  <p:tag name="PRESENTER_SHAPEINFO" val="&lt;ThreeDShapeInfo&gt;&lt;uuid val=&quot;{68AFDF2E-75DC-4D14-9BAB-E10014877A2C}&quot;/&gt;&lt;isInvalidForFieldText val=&quot;0&quot;/&gt;&lt;Image&gt;&lt;filename val=&quot;C:\Users\hfoster\AppData\Local\Temp\~Ca63EC\data\asimages\{68AFDF2E-75DC-4D14-9BAB-E10014877A2C}_67.png&quot;/&gt;&lt;left val=&quot;18&quot;/&gt;&lt;top val=&quot;52&quot;/&gt;&lt;width val=&quot;684&quot;/&gt;&lt;height val=&quot;316&quot;/&gt;&lt;hasText val=&quot;1&quot;/&gt;&lt;/Image&gt;&lt;/ThreeDShapeInfo&gt;"/>
</p:tagLst>
</file>

<file path=ppt/tags/tag499.xml><?xml version="1.0" encoding="utf-8"?>
<p:tagLst xmlns:a="http://schemas.openxmlformats.org/drawingml/2006/main" xmlns:r="http://schemas.openxmlformats.org/officeDocument/2006/relationships" xmlns:p="http://schemas.openxmlformats.org/presentationml/2006/main">
  <p:tag name="PPSNARRATION" val="171,1847766028,C:\Users\hfoster\Desktop\2016-WebSeminar-Wilson-Research-Group-ASIC-FPGA-Study_pptx\Media.ppcx"/>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2&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5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8&quot;/&gt;&lt;/TableIndex&gt;&lt;/ShapeTextInfo&gt;"/>
</p:tagLst>
</file>

<file path=ppt/tags/tag5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8&quot;/&gt;&lt;/TableIndex&gt;&lt;/ShapeTextInfo&gt;"/>
</p:tagLst>
</file>

<file path=ppt/tags/tag5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5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505.xml><?xml version="1.0" encoding="utf-8"?>
<p:tagLst xmlns:a="http://schemas.openxmlformats.org/drawingml/2006/main" xmlns:r="http://schemas.openxmlformats.org/officeDocument/2006/relationships" xmlns:p="http://schemas.openxmlformats.org/presentationml/2006/main">
  <p:tag name="PRESENTER_SHAPEINFO" val="&lt;ThreeDShapeInfo&gt;&lt;uuid val=&quot;{CC098152-7E41-414D-AC0D-75B904482797}&quot;/&gt;&lt;isInvalidForFieldText val=&quot;0&quot;/&gt;&lt;Image&gt;&lt;filename val=&quot;C:\Users\hfoster\AppData\Local\Temp\~Ca63EC\data\asimages\{CC098152-7E41-414D-AC0D-75B904482797}_68.png&quot;/&gt;&lt;left val=&quot;18&quot;/&gt;&lt;top val=&quot;46&quot;/&gt;&lt;width val=&quot;682&quot;/&gt;&lt;height val=&quot;322&quot;/&gt;&lt;hasText val=&quot;1&quot;/&gt;&lt;/Image&gt;&lt;/ThreeDShapeInfo&gt;"/>
</p:tagLst>
</file>

<file path=ppt/tags/tag506.xml><?xml version="1.0" encoding="utf-8"?>
<p:tagLst xmlns:a="http://schemas.openxmlformats.org/drawingml/2006/main" xmlns:r="http://schemas.openxmlformats.org/officeDocument/2006/relationships" xmlns:p="http://schemas.openxmlformats.org/presentationml/2006/main">
  <p:tag name="PPSNARRATION" val="172,1847766028,C:\Users\hfoster\Desktop\2016-WebSeminar-Wilson-Research-Group-ASIC-FPGA-Study_pptx\Media.ppcx"/>
</p:tagLst>
</file>

<file path=ppt/tags/tag5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4&quot;/&gt;&lt;/TableIndex&gt;&lt;/ShapeTextInfo&gt;"/>
</p:tagLst>
</file>

<file path=ppt/tags/tag5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8&quot;/&gt;&lt;/TableIndex&gt;&lt;/ShapeTextInfo&gt;"/>
</p:tagLst>
</file>

<file path=ppt/tags/tag5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5&quot;/&gt;&lt;/TableIndex&gt;&lt;/ShapeTextInfo&gt;"/>
</p:tagLst>
</file>

<file path=ppt/tags/tag5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512.xml><?xml version="1.0" encoding="utf-8"?>
<p:tagLst xmlns:a="http://schemas.openxmlformats.org/drawingml/2006/main" xmlns:r="http://schemas.openxmlformats.org/officeDocument/2006/relationships" xmlns:p="http://schemas.openxmlformats.org/presentationml/2006/main">
  <p:tag name="PRESENTER_SHAPEINFO" val="&lt;ThreeDShapeInfo&gt;&lt;uuid val=&quot;{D44C2E8C-0C77-4BF1-B303-35DDCB5CDF96}&quot;/&gt;&lt;isInvalidForFieldText val=&quot;0&quot;/&gt;&lt;Image&gt;&lt;filename val=&quot;C:\Users\hfoster\AppData\Local\Temp\~Ca63EC\data\asimages\{D44C2E8C-0C77-4BF1-B303-35DDCB5CDF96}_69.png&quot;/&gt;&lt;left val=&quot;18&quot;/&gt;&lt;top val=&quot;52&quot;/&gt;&lt;width val=&quot;684&quot;/&gt;&lt;height val=&quot;316&quot;/&gt;&lt;hasText val=&quot;1&quot;/&gt;&lt;/Image&gt;&lt;/ThreeDShapeInfo&gt;"/>
</p:tagLst>
</file>

<file path=ppt/tags/tag513.xml><?xml version="1.0" encoding="utf-8"?>
<p:tagLst xmlns:a="http://schemas.openxmlformats.org/drawingml/2006/main" xmlns:r="http://schemas.openxmlformats.org/officeDocument/2006/relationships" xmlns:p="http://schemas.openxmlformats.org/presentationml/2006/main">
  <p:tag name="PPSNARRATION" val="173,1847766028,C:\Users\hfoster\Desktop\2016-WebSeminar-Wilson-Research-Group-ASIC-FPGA-Study_pptx\Media.ppcx"/>
</p:tagLst>
</file>

<file path=ppt/tags/tag5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1&quot;/&gt;&lt;/TableIndex&gt;&lt;/ShapeTextInfo&gt;"/>
</p:tagLst>
</file>

<file path=ppt/tags/tag5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8&quot;/&gt;&lt;/TableIndex&gt;&lt;/ShapeTextInfo&gt;"/>
</p:tagLst>
</file>

<file path=ppt/tags/tag5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5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5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3320E167-68A7-4B93-9044-FBFBC3203AF7}&quot;/&gt;&lt;isInvalidForFieldText val=&quot;0&quot;/&gt;&lt;Image&gt;&lt;filename val=&quot;C:\Users\hfoster\AppData\Local\Temp\~Ca63EC\data\asimages\{3320E167-68A7-4B93-9044-FBFBC3203AF7}_70.png&quot;/&gt;&lt;left val=&quot;18&quot;/&gt;&lt;top val=&quot;52&quot;/&gt;&lt;width val=&quot;684&quot;/&gt;&lt;height val=&quot;325&quot;/&gt;&lt;hasText val=&quot;1&quot;/&gt;&lt;/Image&gt;&lt;/ThreeDShape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20.xml><?xml version="1.0" encoding="utf-8"?>
<p:tagLst xmlns:a="http://schemas.openxmlformats.org/drawingml/2006/main" xmlns:r="http://schemas.openxmlformats.org/officeDocument/2006/relationships" xmlns:p="http://schemas.openxmlformats.org/presentationml/2006/main">
  <p:tag name="PPSNARRATION" val="175,1847766028,C:\Users\hfoster\Desktop\2016-WebSeminar-Wilson-Research-Group-ASIC-FPGA-Study_pptx\Media.ppcx"/>
</p:tagLst>
</file>

<file path=ppt/tags/tag5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2&quot;/&gt;&lt;/TableIndex&gt;&lt;/ShapeTextInfo&gt;"/>
  <p:tag name="PRESENTER_SHAPEINFO" val="&lt;ThreeDShapeInfo&gt;&lt;uuid val=&quot;{D2CB22A6-3B45-4821-BC00-796186D816AD}&quot;/&gt;&lt;isInvalidForFieldText val=&quot;0&quot;/&gt;&lt;Image&gt;&lt;filename val=&quot;C:\Users\hfoster\AppData\Local\Temp\~Ca63EC\data\asimages\{D2CB22A6-3B45-4821-BC00-796186D816AD}_72.png&quot;/&gt;&lt;left val=&quot;22&quot;/&gt;&lt;top val=&quot;6&quot;/&gt;&lt;width val=&quot;716&quot;/&gt;&lt;height val=&quot;54&quot;/&gt;&lt;hasText val=&quot;1&quot;/&gt;&lt;/Image&gt;&lt;/ThreeDShapeInfo&gt;"/>
</p:tagLst>
</file>

<file path=ppt/tags/tag5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5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5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526.xml><?xml version="1.0" encoding="utf-8"?>
<p:tagLst xmlns:a="http://schemas.openxmlformats.org/drawingml/2006/main" xmlns:r="http://schemas.openxmlformats.org/officeDocument/2006/relationships" xmlns:p="http://schemas.openxmlformats.org/presentationml/2006/main">
  <p:tag name="PRESENTER_SHAPEINFO" val="&lt;ThreeDShapeInfo&gt;&lt;uuid val=&quot;{C0F16B0D-387C-4C51-8175-46B9E8BD6891}&quot;/&gt;&lt;isInvalidForFieldText val=&quot;0&quot;/&gt;&lt;Image&gt;&lt;filename val=&quot;C:\Users\hfoster\AppData\Local\Temp\~Ca63EC\data\asimages\{C0F16B0D-387C-4C51-8175-46B9E8BD6891}_72.png&quot;/&gt;&lt;left val=&quot;18&quot;/&gt;&lt;top val=&quot;58&quot;/&gt;&lt;width val=&quot;684&quot;/&gt;&lt;height val=&quot;310&quot;/&gt;&lt;hasText val=&quot;1&quot;/&gt;&lt;/Image&gt;&lt;/ThreeDShapeInfo&gt;"/>
</p:tagLst>
</file>

<file path=ppt/tags/tag527.xml><?xml version="1.0" encoding="utf-8"?>
<p:tagLst xmlns:a="http://schemas.openxmlformats.org/drawingml/2006/main" xmlns:r="http://schemas.openxmlformats.org/officeDocument/2006/relationships" xmlns:p="http://schemas.openxmlformats.org/presentationml/2006/main">
  <p:tag name="PPSNARRATION" val="18,1970631346,C:\Users\hfoster\Desktop\2016-Oct-Paris-Thales-Keynote-Lenyo-Drafe-2_pptx\Media.ppcx"/>
</p:tagLst>
</file>

<file path=ppt/tags/tag5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8&quot;/&gt;&lt;/TableIndex&gt;&lt;/ShapeTextInfo&gt;"/>
</p:tagLst>
</file>

<file path=ppt/tags/tag5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PSNARRATION" val="108,1847766028,C:\Users\hfoster\Desktop\2016-WebSeminar-Wilson-Research-Group-ASIC-FPGA-Study_pptx\Media.ppcx"/>
</p:tagLst>
</file>

<file path=ppt/tags/tag530.xml><?xml version="1.0" encoding="utf-8"?>
<p:tagLst xmlns:a="http://schemas.openxmlformats.org/drawingml/2006/main" xmlns:r="http://schemas.openxmlformats.org/officeDocument/2006/relationships" xmlns:p="http://schemas.openxmlformats.org/presentationml/2006/main">
  <p:tag name="PPSNARRATION" val="176,1847766028,C:\Users\hfoster\Desktop\2016-WebSeminar-Wilson-Research-Group-ASIC-FPGA-Study_pptx\Media.ppcx"/>
</p:tagLst>
</file>

<file path=ppt/tags/tag5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7&quot;/&gt;&lt;/TableIndex&gt;&lt;/ShapeTextInfo&gt;"/>
</p:tagLst>
</file>

<file path=ppt/tags/tag5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533.xml><?xml version="1.0" encoding="utf-8"?>
<p:tagLst xmlns:a="http://schemas.openxmlformats.org/drawingml/2006/main" xmlns:r="http://schemas.openxmlformats.org/officeDocument/2006/relationships" xmlns:p="http://schemas.openxmlformats.org/presentationml/2006/main">
  <p:tag name="PRESENTER_SHAPEINFO" val="&lt;ThreeDShapeInfo&gt;&lt;uuid val=&quot;{3E9E4389-6A47-4931-9B71-96569D29770B}&quot;/&gt;&lt;isInvalidForFieldText val=&quot;0&quot;/&gt;&lt;Image&gt;&lt;filename val=&quot;C:\Users\hfoster\AppData\Local\Temp\~Ca63EC\data\asimages\{3E9E4389-6A47-4931-9B71-96569D29770B}_73.png&quot;/&gt;&lt;left val=&quot;18&quot;/&gt;&lt;top val=&quot;52&quot;/&gt;&lt;width val=&quot;684&quot;/&gt;&lt;height val=&quot;325&quot;/&gt;&lt;hasText val=&quot;1&quot;/&gt;&lt;/Image&gt;&lt;/ThreeDShapeInfo&gt;"/>
</p:tagLst>
</file>

<file path=ppt/tags/tag5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PRESENTER_SHAPEINFO" val="&lt;ThreeDShapeInfo&gt;&lt;uuid val=&quot;{A800EE0E-4232-4B31-8F2F-55D3B0CAEADC}&quot;/&gt;&lt;isInvalidForFieldText val=&quot;1&quot;/&gt;&lt;Image&gt;&lt;filename val=&quot;C:\Users\hfoster\AppData\Local\Temp\~Ca63EC\data\asimages\{A800EE0E-4232-4B31-8F2F-55D3B0CAEADC}_73_S.png&quot;/&gt;&lt;left val=&quot;420&quot;/&gt;&lt;top val=&quot;72&quot;/&gt;&lt;width val=&quot;257&quot;/&gt;&lt;height val=&quot;45&quot;/&gt;&lt;hasText val=&quot;0&quot;/&gt;&lt;/Image&gt;&lt;Image&gt;&lt;filename val=&quot;C:\Users\hfoster\AppData\Local\Temp\~Ca63EC\data\asimages\{A800EE0E-4232-4B31-8F2F-55D3B0CAEADC}_73_T.png&quot;/&gt;&lt;left val=&quot;422&quot;/&gt;&lt;top val=&quot;74&quot;/&gt;&lt;width val=&quot;255&quot;/&gt;&lt;height val=&quot;46&quot;/&gt;&lt;hasText val=&quot;1&quot;/&gt;&lt;/Image&gt;&lt;/ThreeDShapeInfo&gt;"/>
</p:tagLst>
</file>

<file path=ppt/tags/tag5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5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5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38.xml><?xml version="1.0" encoding="utf-8"?>
<p:tagLst xmlns:a="http://schemas.openxmlformats.org/drawingml/2006/main" xmlns:r="http://schemas.openxmlformats.org/officeDocument/2006/relationships" xmlns:p="http://schemas.openxmlformats.org/presentationml/2006/main">
  <p:tag name="PPSNARRATION" val="177,1847766028,C:\Users\hfoster\Desktop\2016-WebSeminar-Wilson-Research-Group-ASIC-FPGA-Study_pptx\Media.ppcx"/>
</p:tagLst>
</file>

<file path=ppt/tags/tag5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4&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5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5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5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5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44.xml><?xml version="1.0" encoding="utf-8"?>
<p:tagLst xmlns:a="http://schemas.openxmlformats.org/drawingml/2006/main" xmlns:r="http://schemas.openxmlformats.org/officeDocument/2006/relationships" xmlns:p="http://schemas.openxmlformats.org/presentationml/2006/main">
  <p:tag name="PRESENTER_SHAPEINFO" val="&lt;ThreeDShapeInfo&gt;&lt;uuid val=&quot;{C8241AC9-3B78-49E7-B472-BEAA6855C380}&quot;/&gt;&lt;isInvalidForFieldText val=&quot;0&quot;/&gt;&lt;Image&gt;&lt;filename val=&quot;C:\Users\hfoster\AppData\Local\Temp\~Ca63EC\data\asimages\{C8241AC9-3B78-49E7-B472-BEAA6855C380}_74.png&quot;/&gt;&lt;left val=&quot;18&quot;/&gt;&lt;top val=&quot;46&quot;/&gt;&lt;width val=&quot;684&quot;/&gt;&lt;height val=&quot;322&quot;/&gt;&lt;hasText val=&quot;1&quot;/&gt;&lt;/Image&gt;&lt;/ThreeDShapeInfo&gt;"/>
</p:tagLst>
</file>

<file path=ppt/tags/tag5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PRESENTER_SHAPEINFO" val="&lt;ThreeDShapeInfo&gt;&lt;uuid val=&quot;{8B524060-A231-4345-B007-D8E334D6F510}&quot;/&gt;&lt;isInvalidForFieldText val=&quot;1&quot;/&gt;&lt;Image&gt;&lt;filename val=&quot;C:\Users\hfoster\AppData\Local\Temp\~Ca63EC\data\asimages\{8B524060-A231-4345-B007-D8E334D6F510}_74_S.png&quot;/&gt;&lt;left val=&quot;456&quot;/&gt;&lt;top val=&quot;72&quot;/&gt;&lt;width val=&quot;220&quot;/&gt;&lt;height val=&quot;45&quot;/&gt;&lt;hasText val=&quot;0&quot;/&gt;&lt;/Image&gt;&lt;Image&gt;&lt;filename val=&quot;C:\Users\hfoster\AppData\Local\Temp\~Ca63EC\data\asimages\{8B524060-A231-4345-B007-D8E334D6F510}_74_T.png&quot;/&gt;&lt;left val=&quot;457&quot;/&gt;&lt;top val=&quot;74&quot;/&gt;&lt;width val=&quot;219&quot;/&gt;&lt;height val=&quot;46&quot;/&gt;&lt;hasText val=&quot;1&quot;/&gt;&lt;/Image&gt;&lt;/ThreeDShapeInfo&gt;"/>
</p:tagLst>
</file>

<file path=ppt/tags/tag546.xml><?xml version="1.0" encoding="utf-8"?>
<p:tagLst xmlns:a="http://schemas.openxmlformats.org/drawingml/2006/main" xmlns:r="http://schemas.openxmlformats.org/officeDocument/2006/relationships" xmlns:p="http://schemas.openxmlformats.org/presentationml/2006/main">
  <p:tag name="PPSNARRATION" val="178,1847766028,C:\Users\hfoster\Desktop\2016-WebSeminar-Wilson-Research-Group-ASIC-FPGA-Study_pptx\Media.ppcx"/>
</p:tagLst>
</file>

<file path=ppt/tags/tag5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5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5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5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5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52.xml><?xml version="1.0" encoding="utf-8"?>
<p:tagLst xmlns:a="http://schemas.openxmlformats.org/drawingml/2006/main" xmlns:r="http://schemas.openxmlformats.org/officeDocument/2006/relationships" xmlns:p="http://schemas.openxmlformats.org/presentationml/2006/main">
  <p:tag name="PRESENTER_SHAPEINFO" val="&lt;ThreeDShapeInfo&gt;&lt;uuid val=&quot;{94995B56-D267-46D9-84A6-6DB9BBE5C85A}&quot;/&gt;&lt;isInvalidForFieldText val=&quot;0&quot;/&gt;&lt;Image&gt;&lt;filename val=&quot;C:\Users\hfoster\AppData\Local\Temp\~Ca63EC\data\asimages\{94995B56-D267-46D9-84A6-6DB9BBE5C85A}_75.png&quot;/&gt;&lt;left val=&quot;18&quot;/&gt;&lt;top val=&quot;52&quot;/&gt;&lt;width val=&quot;702&quot;/&gt;&lt;height val=&quot;316&quot;/&gt;&lt;hasText val=&quot;1&quot;/&gt;&lt;/Image&gt;&lt;/ThreeDShapeInfo&gt;"/>
</p:tagLst>
</file>

<file path=ppt/tags/tag5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 name="PRESENTER_SHAPEINFO" val="&lt;ThreeDShapeInfo&gt;&lt;uuid val=&quot;{19732B43-51AA-4A54-9000-39EB8A9CFC98}&quot;/&gt;&lt;isInvalidForFieldText val=&quot;1&quot;/&gt;&lt;Image&gt;&lt;filename val=&quot;C:\Users\hfoster\AppData\Local\Temp\~Ca63EC\data\asimages\{19732B43-51AA-4A54-9000-39EB8A9CFC98}_75_S.png&quot;/&gt;&lt;left val=&quot;425&quot;/&gt;&lt;top val=&quot;72&quot;/&gt;&lt;width val=&quot;266&quot;/&gt;&lt;height val=&quot;45&quot;/&gt;&lt;hasText val=&quot;0&quot;/&gt;&lt;/Image&gt;&lt;Image&gt;&lt;filename val=&quot;C:\Users\hfoster\AppData\Local\Temp\~Ca63EC\data\asimages\{19732B43-51AA-4A54-9000-39EB8A9CFC98}_75_T.png&quot;/&gt;&lt;left val=&quot;426&quot;/&gt;&lt;top val=&quot;74&quot;/&gt;&lt;width val=&quot;266&quot;/&gt;&lt;height val=&quot;46&quot;/&gt;&lt;hasText val=&quot;1&quot;/&gt;&lt;/Image&gt;&lt;/ThreeDShapeInfo&gt;"/>
</p:tagLst>
</file>

<file path=ppt/tags/tag554.xml><?xml version="1.0" encoding="utf-8"?>
<p:tagLst xmlns:a="http://schemas.openxmlformats.org/drawingml/2006/main" xmlns:r="http://schemas.openxmlformats.org/officeDocument/2006/relationships" xmlns:p="http://schemas.openxmlformats.org/presentationml/2006/main">
  <p:tag name="PPSNARRATION" val="179,1847766028,C:\Users\hfoster\Desktop\2016-WebSeminar-Wilson-Research-Group-ASIC-FPGA-Study_pptx\Media.ppcx"/>
</p:tagLst>
</file>

<file path=ppt/tags/tag5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8&quot;/&gt;&lt;/TableIndex&gt;&lt;/ShapeTextInfo&gt;"/>
</p:tagLst>
</file>

<file path=ppt/tags/tag5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5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5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5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5&quot;/&gt;&lt;/TableIndex&gt;&lt;/ShapeTextInfo&gt;"/>
</p:tagLst>
</file>

<file path=ppt/tags/tag560.xml><?xml version="1.0" encoding="utf-8"?>
<p:tagLst xmlns:a="http://schemas.openxmlformats.org/drawingml/2006/main" xmlns:r="http://schemas.openxmlformats.org/officeDocument/2006/relationships" xmlns:p="http://schemas.openxmlformats.org/presentationml/2006/main">
  <p:tag name="PRESENTER_SHAPEINFO" val="&lt;ThreeDShapeInfo&gt;&lt;uuid val=&quot;{86861BE3-A1EB-43DB-9A18-57B36B2C0BC2}&quot;/&gt;&lt;isInvalidForFieldText val=&quot;0&quot;/&gt;&lt;Image&gt;&lt;filename val=&quot;C:\Users\hfoster\AppData\Local\Temp\~Ca63EC\data\asimages\{86861BE3-A1EB-43DB-9A18-57B36B2C0BC2}_76.png&quot;/&gt;&lt;left val=&quot;9&quot;/&gt;&lt;top val=&quot;52&quot;/&gt;&lt;width val=&quot;700&quot;/&gt;&lt;height val=&quot;316&quot;/&gt;&lt;hasText val=&quot;1&quot;/&gt;&lt;/Image&gt;&lt;/ThreeDShapeInfo&gt;"/>
</p:tagLst>
</file>

<file path=ppt/tags/tag5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 name="PRESENTER_SHAPEINFO" val="&lt;ThreeDShapeInfo&gt;&lt;uuid val=&quot;{8961A405-A5F3-40BF-B223-372B4BEC689D}&quot;/&gt;&lt;isInvalidForFieldText val=&quot;1&quot;/&gt;&lt;Image&gt;&lt;filename val=&quot;C:\Users\hfoster\AppData\Local\Temp\~Ca63EC\data\asimages\{8961A405-A5F3-40BF-B223-372B4BEC689D}_76_S.png&quot;/&gt;&lt;left val=&quot;431&quot;/&gt;&lt;top val=&quot;72&quot;/&gt;&lt;width val=&quot;254&quot;/&gt;&lt;height val=&quot;45&quot;/&gt;&lt;hasText val=&quot;0&quot;/&gt;&lt;/Image&gt;&lt;Image&gt;&lt;filename val=&quot;C:\Users\hfoster\AppData\Local\Temp\~Ca63EC\data\asimages\{8961A405-A5F3-40BF-B223-372B4BEC689D}_76_T.png&quot;/&gt;&lt;left val=&quot;432&quot;/&gt;&lt;top val=&quot;74&quot;/&gt;&lt;width val=&quot;253&quot;/&gt;&lt;height val=&quot;46&quot;/&gt;&lt;hasText val=&quot;1&quot;/&gt;&lt;/Image&gt;&lt;/ThreeDShapeInfo&gt;"/>
</p:tagLst>
</file>

<file path=ppt/tags/tag562.xml><?xml version="1.0" encoding="utf-8"?>
<p:tagLst xmlns:a="http://schemas.openxmlformats.org/drawingml/2006/main" xmlns:r="http://schemas.openxmlformats.org/officeDocument/2006/relationships" xmlns:p="http://schemas.openxmlformats.org/presentationml/2006/main">
  <p:tag name="PPSNARRATION" val="180,1847766028,C:\Users\hfoster\Desktop\2016-WebSeminar-Wilson-Research-Group-ASIC-FPGA-Study_pptx\Media.ppcx"/>
</p:tagLst>
</file>

<file path=ppt/tags/tag5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1&quot;/&gt;&lt;/TableIndex&gt;&lt;/ShapeTextInfo&gt;"/>
</p:tagLst>
</file>

<file path=ppt/tags/tag5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5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5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5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68.xml><?xml version="1.0" encoding="utf-8"?>
<p:tagLst xmlns:a="http://schemas.openxmlformats.org/drawingml/2006/main" xmlns:r="http://schemas.openxmlformats.org/officeDocument/2006/relationships" xmlns:p="http://schemas.openxmlformats.org/presentationml/2006/main">
  <p:tag name="PRESENTER_SHAPEINFO" val="&lt;ThreeDShapeInfo&gt;&lt;uuid val=&quot;{618D561B-EFF8-41ED-96ED-7DC6147BC598}&quot;/&gt;&lt;isInvalidForFieldText val=&quot;0&quot;/&gt;&lt;Image&gt;&lt;filename val=&quot;C:\Users\hfoster\AppData\Local\Temp\~Ca63EC\data\asimages\{618D561B-EFF8-41ED-96ED-7DC6147BC598}_77.png&quot;/&gt;&lt;left val=&quot;7&quot;/&gt;&lt;top val=&quot;52&quot;/&gt;&lt;width val=&quot;694&quot;/&gt;&lt;height val=&quot;316&quot;/&gt;&lt;hasText val=&quot;1&quot;/&gt;&lt;/Image&gt;&lt;/ThreeDShapeInfo&gt;"/>
</p:tagLst>
</file>

<file path=ppt/tags/tag5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26&quot;/&gt;&lt;/TableIndex&gt;&lt;/ShapeTextInfo&gt;"/>
  <p:tag name="PRESENTER_SHAPEINFO" val="&lt;ThreeDShapeInfo&gt;&lt;uuid val=&quot;{C20BA67E-1E7A-4710-BFE4-90E42AD792F8}&quot;/&gt;&lt;isInvalidForFieldText val=&quot;1&quot;/&gt;&lt;Image&gt;&lt;filename val=&quot;C:\Users\hfoster\AppData\Local\Temp\~Ca63EC\data\asimages\{C20BA67E-1E7A-4710-BFE4-90E42AD792F8}_77_S.png&quot;/&gt;&lt;left val=&quot;384&quot;/&gt;&lt;top val=&quot;67&quot;/&gt;&lt;width val=&quot;315&quot;/&gt;&lt;height val=&quot;77&quot;/&gt;&lt;hasText val=&quot;0&quot;/&gt;&lt;/Image&gt;&lt;Image&gt;&lt;filename val=&quot;C:\Users\hfoster\AppData\Local\Temp\~Ca63EC\data\asimages\{C20BA67E-1E7A-4710-BFE4-90E42AD792F8}_77_T.png&quot;/&gt;&lt;left val=&quot;384&quot;/&gt;&lt;top val=&quot;68&quot;/&gt;&lt;width val=&quot;313&quot;/&gt;&lt;height val=&quot;79&quot;/&gt;&lt;hasText val=&quot;1&quot;/&gt;&lt;/Image&gt;&lt;/ThreeDShape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570.xml><?xml version="1.0" encoding="utf-8"?>
<p:tagLst xmlns:a="http://schemas.openxmlformats.org/drawingml/2006/main" xmlns:r="http://schemas.openxmlformats.org/officeDocument/2006/relationships" xmlns:p="http://schemas.openxmlformats.org/presentationml/2006/main">
  <p:tag name="PPSNARRATION" val="181,1847766028,C:\Users\hfoster\Desktop\2016-WebSeminar-Wilson-Research-Group-ASIC-FPGA-Study_pptx\Media.ppcx"/>
</p:tagLst>
</file>

<file path=ppt/tags/tag5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5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5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5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5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76.xml><?xml version="1.0" encoding="utf-8"?>
<p:tagLst xmlns:a="http://schemas.openxmlformats.org/drawingml/2006/main" xmlns:r="http://schemas.openxmlformats.org/officeDocument/2006/relationships" xmlns:p="http://schemas.openxmlformats.org/presentationml/2006/main">
  <p:tag name="PRESENTER_SHAPEINFO" val="&lt;ThreeDShapeInfo&gt;&lt;uuid val=&quot;{938E0BF1-6B77-4574-8A72-5F53C6969C9A}&quot;/&gt;&lt;isInvalidForFieldText val=&quot;0&quot;/&gt;&lt;Image&gt;&lt;filename val=&quot;C:\Users\hfoster\AppData\Local\Temp\~Ca63EC\data\asimages\{938E0BF1-6B77-4574-8A72-5F53C6969C9A}_78.png&quot;/&gt;&lt;left val=&quot;18&quot;/&gt;&lt;top val=&quot;52&quot;/&gt;&lt;width val=&quot;683&quot;/&gt;&lt;height val=&quot;316&quot;/&gt;&lt;hasText val=&quot;1&quot;/&gt;&lt;/Image&gt;&lt;/ThreeDShapeInfo&gt;"/>
</p:tagLst>
</file>

<file path=ppt/tags/tag577.xml><?xml version="1.0" encoding="utf-8"?>
<p:tagLst xmlns:a="http://schemas.openxmlformats.org/drawingml/2006/main" xmlns:r="http://schemas.openxmlformats.org/officeDocument/2006/relationships" xmlns:p="http://schemas.openxmlformats.org/presentationml/2006/main">
  <p:tag name="PPSNARRATION" val="182,1847766028,C:\Users\hfoster\Desktop\2016-WebSeminar-Wilson-Research-Group-ASIC-FPGA-Study_pptx\Media.ppcx"/>
</p:tagLst>
</file>

<file path=ppt/tags/tag5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Lst>
</file>

<file path=ppt/tags/tag5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INFO" val="&lt;ThreeDShapeInfo&gt;&lt;uuid val=&quot;{D80A17AE-AB85-4EA9-B00C-34AF20BCD189}&quot;/&gt;&lt;isInvalidForFieldText val=&quot;0&quot;/&gt;&lt;Image&gt;&lt;filename val=&quot;C:\Users\hfoster\AppData\Local\Temp\~Ca63EC\data\asimages\{D80A17AE-AB85-4EA9-B00C-34AF20BCD189}_5.png&quot;/&gt;&lt;left val=&quot;122&quot;/&gt;&lt;top val=&quot;42&quot;/&gt;&lt;width val=&quot;501&quot;/&gt;&lt;height val=&quot;354&quot;/&gt;&lt;hasText val=&quot;1&quot;/&gt;&lt;/Image&gt;&lt;/ThreeDShapeInfo&gt;"/>
</p:tagLst>
</file>

<file path=ppt/tags/tag5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5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5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83.xml><?xml version="1.0" encoding="utf-8"?>
<p:tagLst xmlns:a="http://schemas.openxmlformats.org/drawingml/2006/main" xmlns:r="http://schemas.openxmlformats.org/officeDocument/2006/relationships" xmlns:p="http://schemas.openxmlformats.org/presentationml/2006/main">
  <p:tag name="PRESENTER_SHAPEINFO" val="&lt;ThreeDShapeInfo&gt;&lt;uuid val=&quot;{4C75E6FB-AEBD-4242-93EA-50B9D797632A}&quot;/&gt;&lt;isInvalidForFieldText val=&quot;0&quot;/&gt;&lt;Image&gt;&lt;filename val=&quot;C:\Users\hfoster\AppData\Local\Temp\~Ca63EC\data\asimages\{4C75E6FB-AEBD-4242-93EA-50B9D797632A}_79.png&quot;/&gt;&lt;left val=&quot;18&quot;/&gt;&lt;top val=&quot;52&quot;/&gt;&lt;width val=&quot;697&quot;/&gt;&lt;height val=&quot;316&quot;/&gt;&lt;hasText val=&quot;1&quot;/&gt;&lt;/Image&gt;&lt;/ThreeDShapeInfo&gt;"/>
</p:tagLst>
</file>

<file path=ppt/tags/tag584.xml><?xml version="1.0" encoding="utf-8"?>
<p:tagLst xmlns:a="http://schemas.openxmlformats.org/drawingml/2006/main" xmlns:r="http://schemas.openxmlformats.org/officeDocument/2006/relationships" xmlns:p="http://schemas.openxmlformats.org/presentationml/2006/main">
  <p:tag name="PPSNARRATION" val="183,1847766028,C:\Users\hfoster\Desktop\2016-WebSeminar-Wilson-Research-Group-ASIC-FPGA-Study_pptx\Media.ppcx"/>
</p:tagLst>
</file>

<file path=ppt/tags/tag5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7&quot;/&gt;&lt;/TableIndex&gt;&lt;/ShapeTextInfo&gt;"/>
</p:tagLst>
</file>

<file path=ppt/tags/tag586.xml><?xml version="1.0" encoding="utf-8"?>
<p:tagLst xmlns:a="http://schemas.openxmlformats.org/drawingml/2006/main" xmlns:r="http://schemas.openxmlformats.org/officeDocument/2006/relationships" xmlns:p="http://schemas.openxmlformats.org/presentationml/2006/main">
  <p:tag name="PPSNARRATION" val="185,1847766028,C:\Users\hfoster\Desktop\2016-WebSeminar-Wilson-Research-Group-ASIC-FPGA-Study_pptx\Media.ppcx"/>
</p:tagLst>
</file>

<file path=ppt/tags/tag5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8&quot;/&gt;&lt;/TableIndex&gt;&lt;/ShapeTextInfo&gt;"/>
</p:tagLst>
</file>

<file path=ppt/tags/tag5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8&quot;/&gt;&lt;/TableIndex&gt;&lt;/ShapeTextInfo&gt;"/>
</p:tagLst>
</file>

<file path=ppt/tags/tag5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PSNARRATION" val="109,1847766028,C:\Users\hfoster\Desktop\2016-WebSeminar-Wilson-Research-Group-ASIC-FPGA-Study_pptx\Media.ppcx"/>
</p:tagLst>
</file>

<file path=ppt/tags/tag5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592.xml><?xml version="1.0" encoding="utf-8"?>
<p:tagLst xmlns:a="http://schemas.openxmlformats.org/drawingml/2006/main" xmlns:r="http://schemas.openxmlformats.org/officeDocument/2006/relationships" xmlns:p="http://schemas.openxmlformats.org/presentationml/2006/main">
  <p:tag name="PRESENTER_SHAPEINFO" val="&lt;ThreeDShapeInfo&gt;&lt;uuid val=&quot;{293AF901-36FB-42CF-90DB-CE095935877C}&quot;/&gt;&lt;isInvalidForFieldText val=&quot;0&quot;/&gt;&lt;Image&gt;&lt;filename val=&quot;C:\Users\hfoster\AppData\Local\Temp\~Ca63EC\data\asimages\{293AF901-36FB-42CF-90DB-CE095935877C}_81.png&quot;/&gt;&lt;left val=&quot;18&quot;/&gt;&lt;top val=&quot;52&quot;/&gt;&lt;width val=&quot;690&quot;/&gt;&lt;height val=&quot;325&quot;/&gt;&lt;hasText val=&quot;1&quot;/&gt;&lt;/Image&gt;&lt;/ThreeDShapeInfo&gt;"/>
</p:tagLst>
</file>

<file path=ppt/tags/tag593.xml><?xml version="1.0" encoding="utf-8"?>
<p:tagLst xmlns:a="http://schemas.openxmlformats.org/drawingml/2006/main" xmlns:r="http://schemas.openxmlformats.org/officeDocument/2006/relationships" xmlns:p="http://schemas.openxmlformats.org/presentationml/2006/main">
  <p:tag name="PPSNARRATION" val="186,1847766028,C:\Users\hfoster\Desktop\2016-WebSeminar-Wilson-Research-Group-ASIC-FPGA-Study_pptx\Media.ppcx"/>
</p:tagLst>
</file>

<file path=ppt/tags/tag5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5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8&quot;/&gt;&lt;/TableIndex&gt;&lt;/ShapeTextInfo&gt;"/>
</p:tagLst>
</file>

<file path=ppt/tags/tag5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5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5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599.xml><?xml version="1.0" encoding="utf-8"?>
<p:tagLst xmlns:a="http://schemas.openxmlformats.org/drawingml/2006/main" xmlns:r="http://schemas.openxmlformats.org/officeDocument/2006/relationships" xmlns:p="http://schemas.openxmlformats.org/presentationml/2006/main">
  <p:tag name="PRESENTER_SHAPEINFO" val="&lt;ThreeDShapeInfo&gt;&lt;uuid val=&quot;{F8759BCC-BC79-4E1E-97C5-D652CDDA1326}&quot;/&gt;&lt;isInvalidForFieldText val=&quot;0&quot;/&gt;&lt;Image&gt;&lt;filename val=&quot;C:\Users\hfoster\AppData\Local\Temp\~Ca63EC\data\asimages\{F8759BCC-BC79-4E1E-97C5-D652CDDA1326}_82.png&quot;/&gt;&lt;left val=&quot;18&quot;/&gt;&lt;top val=&quot;46&quot;/&gt;&lt;width val=&quot;683&quot;/&gt;&lt;height val=&quot;331&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 name="PRESENTER_SHAPEINFO" val="&lt;ThreeDShapeInfo&gt;&lt;uuid val=&quot;{2CF348F7-CA96-46C4-BBC6-4FA93D3CA648}&quot;/&gt;&lt;isInvalidForFieldText val=&quot;0&quot;/&gt;&lt;Image&gt;&lt;filename val=&quot;C:\Users\hfoster\AppData\Local\Temp\~Ca63EC\data\asimages\{2CF348F7-CA96-46C4-BBC6-4FA93D3CA648}_6.png&quot;/&gt;&lt;left val=&quot;0&quot;/&gt;&lt;top val=&quot;154&quot;/&gt;&lt;width val=&quot;721&quot;/&gt;&lt;height val=&quot;96&quot;/&gt;&lt;hasText val=&quot;1&quot;/&gt;&lt;/Image&gt;&lt;/ThreeDShapeInfo&gt;"/>
</p:tagLst>
</file>

<file path=ppt/tags/tag600.xml><?xml version="1.0" encoding="utf-8"?>
<p:tagLst xmlns:a="http://schemas.openxmlformats.org/drawingml/2006/main" xmlns:r="http://schemas.openxmlformats.org/officeDocument/2006/relationships" xmlns:p="http://schemas.openxmlformats.org/presentationml/2006/main">
  <p:tag name="PPSNARRATION" val="187,1847766028,C:\Users\hfoster\Desktop\2016-WebSeminar-Wilson-Research-Group-ASIC-FPGA-Study_pptx\Media.ppcx"/>
</p:tagLst>
</file>

<file path=ppt/tags/tag6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6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8&quot;/&gt;&lt;/TableIndex&gt;&lt;/ShapeTextInfo&gt;"/>
</p:tagLst>
</file>

<file path=ppt/tags/tag6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6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6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606.xml><?xml version="1.0" encoding="utf-8"?>
<p:tagLst xmlns:a="http://schemas.openxmlformats.org/drawingml/2006/main" xmlns:r="http://schemas.openxmlformats.org/officeDocument/2006/relationships" xmlns:p="http://schemas.openxmlformats.org/presentationml/2006/main">
  <p:tag name="PRESENTER_SHAPEINFO" val="&lt;ThreeDShapeInfo&gt;&lt;uuid val=&quot;{7FE6C9C0-A278-4605-A79D-C1E4EEA0D077}&quot;/&gt;&lt;isInvalidForFieldText val=&quot;0&quot;/&gt;&lt;Image&gt;&lt;filename val=&quot;C:\Users\hfoster\AppData\Local\Temp\~Ca63EC\data\asimages\{7FE6C9C0-A278-4605-A79D-C1E4EEA0D077}_83.png&quot;/&gt;&lt;left val=&quot;18&quot;/&gt;&lt;top val=&quot;54&quot;/&gt;&lt;width val=&quot;703&quot;/&gt;&lt;height val=&quot;316&quot;/&gt;&lt;hasText val=&quot;1&quot;/&gt;&lt;/Image&gt;&lt;/ThreeDShapeInfo&gt;"/>
</p:tagLst>
</file>

<file path=ppt/tags/tag607.xml><?xml version="1.0" encoding="utf-8"?>
<p:tagLst xmlns:a="http://schemas.openxmlformats.org/drawingml/2006/main" xmlns:r="http://schemas.openxmlformats.org/officeDocument/2006/relationships" xmlns:p="http://schemas.openxmlformats.org/presentationml/2006/main">
  <p:tag name="PPSNARRATION" val="188,1847766028,C:\Users\hfoster\Desktop\2016-WebSeminar-Wilson-Research-Group-ASIC-FPGA-Study_pptx\Media.ppcx"/>
</p:tagLst>
</file>

<file path=ppt/tags/tag6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21&quot;/&gt;&lt;lineCharCount val=&quot;27&quot;/&gt;&lt;lineCharCount val=&quot;29&quot;/&gt;&lt;/TableIndex&gt;&lt;/ShapeTextInfo&gt;"/>
  <p:tag name="PRESENTER_SHAPEINFO" val="&lt;ThreeDShapeInfo&gt;&lt;uuid val=&quot;{9F5DFDFC-1D1B-49EB-ACCB-31580414D8DA}&quot;/&gt;&lt;isInvalidForFieldText val=&quot;0&quot;/&gt;&lt;Image&gt;&lt;filename val=&quot;C:\Users\hfoster\AppData\Local\Temp\~Ca63EC\data\asimages\{9F5DFDFC-1D1B-49EB-ACCB-31580414D8DA}_84.png&quot;/&gt;&lt;left val=&quot;30&quot;/&gt;&lt;top val=&quot;135&quot;/&gt;&lt;width val=&quot;649&quot;/&gt;&lt;height val=&quot;150&quot;/&gt;&lt;hasText val=&quot;1&quot;/&gt;&lt;/Image&gt;&lt;/ThreeDShapeInfo&gt;"/>
</p:tagLst>
</file>

<file path=ppt/tags/tag6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PSNARRATION" val="110,1847766028,C:\Users\hfoster\Desktop\2016-WebSeminar-Wilson-Research-Group-ASIC-FPGA-Study_pptx\Media.ppcx"/>
</p:tagLst>
</file>

<file path=ppt/tags/tag610.xml><?xml version="1.0" encoding="utf-8"?>
<p:tagLst xmlns:a="http://schemas.openxmlformats.org/drawingml/2006/main" xmlns:r="http://schemas.openxmlformats.org/officeDocument/2006/relationships" xmlns:p="http://schemas.openxmlformats.org/presentationml/2006/main">
  <p:tag name="PPSNARRATION" val="174,1847766028,C:\Users\hfoster\Desktop\2016-WebSeminar-Wilson-Research-Group-ASIC-FPGA-Study_pptx\Media.ppcx"/>
</p:tagLst>
</file>

<file path=ppt/tags/tag6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5&quot;/&gt;&lt;/TableIndex&gt;&lt;/ShapeTextInfo&gt;"/>
  <p:tag name="PRESENTER_SHAPEINFO" val="&lt;ThreeDShapeInfo&gt;&lt;uuid val=&quot;{3836809D-E598-4C1B-A34F-926B03BEBF6F}&quot;/&gt;&lt;isInvalidForFieldText val=&quot;0&quot;/&gt;&lt;Image&gt;&lt;filename val=&quot;C:\Users\hfoster\AppData\Local\Temp\~Ca63EC\data\asimages\{3836809D-E598-4C1B-A34F-926B03BEBF6F}_71.png&quot;/&gt;&lt;left val=&quot;22&quot;/&gt;&lt;top val=&quot;6&quot;/&gt;&lt;width val=&quot;707&quot;/&gt;&lt;height val=&quot;54&quot;/&gt;&lt;hasText val=&quot;1&quot;/&gt;&lt;/Image&gt;&lt;/ThreeDShapeInfo&gt;"/>
</p:tagLst>
</file>

<file path=ppt/tags/tag6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6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6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6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616.xml><?xml version="1.0" encoding="utf-8"?>
<p:tagLst xmlns:a="http://schemas.openxmlformats.org/drawingml/2006/main" xmlns:r="http://schemas.openxmlformats.org/officeDocument/2006/relationships" xmlns:p="http://schemas.openxmlformats.org/presentationml/2006/main">
  <p:tag name="PRESENTER_SHAPEINFO" val="&lt;ThreeDShapeInfo&gt;&lt;uuid val=&quot;{32441644-6D22-4001-A0F5-6847EB8C076B}&quot;/&gt;&lt;isInvalidForFieldText val=&quot;0&quot;/&gt;&lt;Image&gt;&lt;filename val=&quot;C:\Users\hfoster\AppData\Local\Temp\~Ca63EC\data\asimages\{32441644-6D22-4001-A0F5-6847EB8C076B}_71.png&quot;/&gt;&lt;left val=&quot;18&quot;/&gt;&lt;top val=&quot;46&quot;/&gt;&lt;width val=&quot;696&quot;/&gt;&lt;height val=&quot;331&quot;/&gt;&lt;hasText val=&quot;1&quot;/&gt;&lt;/Image&gt;&lt;/ThreeDShape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16&quot;/&gt;&lt;lineCharCount val=&quot;49&quot;/&gt;&lt;lineCharCount val=&quot;2&quot;/&gt;&lt;lineCharCount val=&quot;44&quot;/&gt;&lt;lineCharCount val=&quot;38&quot;/&gt;&lt;lineCharCount val=&quot;32&quot;/&gt;&lt;lineCharCount val=&quot;58&quot;/&gt;&lt;lineCharCount val=&quot;2&quot;/&gt;&lt;lineCharCount val=&quot;24&quot;/&gt;&lt;lineCharCount val=&quot;23&quot;/&gt;&lt;lineCharCount val=&quot;1&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PSNARRATION" val="111,1847766028,C:\Users\hfoster\Desktop\2016-WebSeminar-Wilson-Research-Group-ASIC-FPGA-Study_pptx\Media.ppcx"/>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PSNARRATION" val="112,1847766028,C:\Users\hfoster\Desktop\2016-WebSeminar-Wilson-Research-Group-ASIC-FPGA-Study_pptx\Media.ppcx"/>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8&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INFO" val="&lt;ThreeDShapeInfo&gt;&lt;uuid val=&quot;{B6517818-5C08-4C23-85D4-B69A83A24CAE}&quot;/&gt;&lt;isInvalidForFieldText val=&quot;0&quot;/&gt;&lt;Image&gt;&lt;filename val=&quot;C:\Users\hfoster\AppData\Local\Temp\~Ca63EC\data\asimages\{B6517818-5C08-4C23-85D4-B69A83A24CAE}_9.png&quot;/&gt;&lt;left val=&quot;18&quot;/&gt;&lt;top val=&quot;46&quot;/&gt;&lt;width val=&quot;683&quot;/&gt;&lt;height val=&quot;322&quot;/&gt;&lt;hasText val=&quot;1&quot;/&gt;&lt;/Image&gt;&lt;/ThreeDShape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2&quot;/&gt;&lt;lineCharCount val=&quot;32&quot;/&gt;&lt;/TableIndex&gt;&lt;/ShapeTextInfo&gt;"/>
  <p:tag name="PRESENTER_SHAPEINFO" val="&lt;ThreeDShapeInfo&gt;&lt;uuid val=&quot;{525C600A-7694-4B0A-9250-D273FCEFD81A}&quot;/&gt;&lt;isInvalidForFieldText val=&quot;1&quot;/&gt;&lt;Image&gt;&lt;filename val=&quot;C:\Users\hfoster\AppData\Local\Temp\~Ca63EC\data\asimages\{525C600A-7694-4B0A-9250-D273FCEFD81A}_9_S.png&quot;/&gt;&lt;left val=&quot;200&quot;/&gt;&lt;top val=&quot;54&quot;/&gt;&lt;width val=&quot;354&quot;/&gt;&lt;height val=&quot;73&quot;/&gt;&lt;hasText val=&quot;0&quot;/&gt;&lt;/Image&gt;&lt;Image&gt;&lt;filename val=&quot;C:\Users\hfoster\AppData\Local\Temp\~Ca63EC\data\asimages\{525C600A-7694-4B0A-9250-D273FCEFD81A}_9_T.png&quot;/&gt;&lt;left val=&quot;202&quot;/&gt;&lt;top val=&quot;55&quot;/&gt;&lt;width val=&quot;346&quot;/&gt;&lt;height val=&quot;72&quot;/&gt;&lt;hasText val=&quot;1&quot;/&gt;&lt;/Image&gt;&lt;/ThreeDShapeInfo&gt;"/>
</p:tagLst>
</file>

<file path=ppt/tags/tag77.xml><?xml version="1.0" encoding="utf-8"?>
<p:tagLst xmlns:a="http://schemas.openxmlformats.org/drawingml/2006/main" xmlns:r="http://schemas.openxmlformats.org/officeDocument/2006/relationships" xmlns:p="http://schemas.openxmlformats.org/presentationml/2006/main">
  <p:tag name="PPSNARRATION" val="113,1847766028,C:\Users\hfoster\Desktop\2016-WebSeminar-Wilson-Research-Group-ASIC-FPGA-Study_pptx\Media.ppcx"/>
</p:tagLst>
</file>

<file path=ppt/tags/tag78.xml><?xml version="1.0" encoding="utf-8"?>
<p:tagLst xmlns:a="http://schemas.openxmlformats.org/drawingml/2006/main" xmlns:r="http://schemas.openxmlformats.org/officeDocument/2006/relationships" xmlns:p="http://schemas.openxmlformats.org/presentationml/2006/main">
  <p:tag name="PRESENTER_SHAPEINFO" val="&lt;ThreeDShapeInfo&gt;&lt;uuid val=&quot;{1137841B-4703-4EC3-BF28-03793BF62336}&quot;/&gt;&lt;isInvalidForFieldText val=&quot;0&quot;/&gt;&lt;Image&gt;&lt;filename val=&quot;C:\Users\hfoster\AppData\Local\Temp\~Ca63EC\data\asimages\{1137841B-4703-4EC3-BF28-03793BF62336}_10.png&quot;/&gt;&lt;left val=&quot;20&quot;/&gt;&lt;top val=&quot;52&quot;/&gt;&lt;width val=&quot;683&quot;/&gt;&lt;height val=&quot;325&quot;/&gt;&lt;hasText val=&quot;1&quot;/&gt;&lt;/Image&gt;&lt;/ThreeDShape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2&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44&quot;/&gt;&lt;lineCharCount val=&quot;45&quot;/&gt;&lt;lineCharCount val=&quot;44&quot;/&gt;&lt;/TableIndex&gt;&lt;/ShapeTextInfo&gt;"/>
  <p:tag name="PRESENTER_SHAPEINFO" val="&lt;ThreeDShapeInfo&gt;&lt;uuid val=&quot;{E6C3FE00-AC86-4E22-A63C-C4954146CDC0}&quot;/&gt;&lt;isInvalidForFieldText val=&quot;1&quot;/&gt;&lt;Image&gt;&lt;filename val=&quot;C:\Users\hfoster\AppData\Local\Temp\~Ca63EC\data\asimages\{E6C3FE00-AC86-4E22-A63C-C4954146CDC0}_10_S.png&quot;/&gt;&lt;left val=&quot;269&quot;/&gt;&lt;top val=&quot;60&quot;/&gt;&lt;width val=&quot;433&quot;/&gt;&lt;height val=&quot;94&quot;/&gt;&lt;hasText val=&quot;0&quot;/&gt;&lt;/Image&gt;&lt;Image&gt;&lt;filename val=&quot;C:\Users\hfoster\AppData\Local\Temp\~Ca63EC\data\asimages\{E6C3FE00-AC86-4E22-A63C-C4954146CDC0}_10_T.png&quot;/&gt;&lt;left val=&quot;271&quot;/&gt;&lt;top val=&quot;62&quot;/&gt;&lt;width val=&quot;424&quot;/&gt;&lt;height val=&quot;91&quot;/&gt;&lt;hasText val=&quot;1&quot;/&gt;&lt;/Image&gt;&lt;/ThreeDShape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PSNARRATION" val="114,1847766028,C:\Users\hfoster\Desktop\2016-WebSeminar-Wilson-Research-Group-ASIC-FPGA-Study_pptx\Media.ppcx"/>
</p:tagLst>
</file>

<file path=ppt/tags/tag86.xml><?xml version="1.0" encoding="utf-8"?>
<p:tagLst xmlns:a="http://schemas.openxmlformats.org/drawingml/2006/main" xmlns:r="http://schemas.openxmlformats.org/officeDocument/2006/relationships" xmlns:p="http://schemas.openxmlformats.org/presentationml/2006/main">
  <p:tag name="PRESENTER_SHAPEINFO" val="&lt;ThreeDShapeInfo&gt;&lt;uuid val=&quot;{52B7787C-3F37-4AEB-91F2-5A6CBD55B010}&quot;/&gt;&lt;isInvalidForFieldText val=&quot;0&quot;/&gt;&lt;Image&gt;&lt;filename val=&quot;C:\Users\hfoster\AppData\Local\Temp\~Ca63EC\data\asimages\{52B7787C-3F37-4AEB-91F2-5A6CBD55B010}_11.png&quot;/&gt;&lt;left val=&quot;18&quot;/&gt;&lt;top val=&quot;52&quot;/&gt;&lt;width val=&quot;683&quot;/&gt;&lt;height val=&quot;325&quot;/&gt;&lt;hasText val=&quot;1&quot;/&gt;&lt;/Image&gt;&lt;/ThreeDShape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7&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4&quot;/&gt;&lt;lineCharCount val=&quot;44&quot;/&gt;&lt;/TableIndex&gt;&lt;/ShapeTextInfo&gt;"/>
  <p:tag name="PRESENTER_SHAPEINFO" val="&lt;ThreeDShapeInfo&gt;&lt;uuid val=&quot;{C5CC3309-F3C5-4EDB-A600-D0090F432DA2}&quot;/&gt;&lt;isInvalidForFieldText val=&quot;1&quot;/&gt;&lt;Image&gt;&lt;filename val=&quot;C:\Users\hfoster\AppData\Local\Temp\~Ca63EC\data\asimages\{C5CC3309-F3C5-4EDB-A600-D0090F432DA2}_11_S.png&quot;/&gt;&lt;left val=&quot;269&quot;/&gt;&lt;top val=&quot;73&quot;/&gt;&lt;width val=&quot;433&quot;/&gt;&lt;height val=&quot;68&quot;/&gt;&lt;hasText val=&quot;0&quot;/&gt;&lt;/Image&gt;&lt;Image&gt;&lt;filename val=&quot;C:\Users\hfoster\AppData\Local\Temp\~Ca63EC\data\asimages\{C5CC3309-F3C5-4EDB-A600-D0090F432DA2}_11_T.png&quot;/&gt;&lt;left val=&quot;271&quot;/&gt;&lt;top val=&quot;75&quot;/&gt;&lt;width val=&quot;424&quot;/&gt;&lt;height val=&quot;65&quot;/&gt;&lt;hasText val=&quot;1&quot;/&gt;&lt;/Image&gt;&lt;/ThreeDShape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PSNARRATION" val="115,1847766028,C:\Users\hfoster\Desktop\2016-WebSeminar-Wilson-Research-Group-ASIC-FPGA-Study_pptx\Media.ppcx"/>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8&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7&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4&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INFO" val="&lt;ThreeDShapeInfo&gt;&lt;uuid val=&quot;{7020A349-B3DB-4814-9422-50E74FAE41DE}&quot;/&gt;&lt;isInvalidForFieldText val=&quot;0&quot;/&gt;&lt;Image&gt;&lt;filename val=&quot;C:\Users\hfoster\AppData\Local\Temp\~Ca63EC\data\asimages\{7020A349-B3DB-4814-9422-50E74FAE41DE}_12.png&quot;/&gt;&lt;left val=&quot;24&quot;/&gt;&lt;top val=&quot;52&quot;/&gt;&lt;width val=&quot;683&quot;/&gt;&lt;height val=&quot;316&quot;/&gt;&lt;hasText val=&quot;1&quot;/&gt;&lt;/Image&gt;&lt;/ThreeDShapeInfo&gt;"/>
</p:tagLst>
</file>

<file path=ppt/theme/theme1.xml><?xml version="1.0" encoding="utf-8"?>
<a:theme xmlns:a="http://schemas.openxmlformats.org/drawingml/2006/main" name="academy-slide-master-and-course-submission-requirements">
  <a:themeElements>
    <a:clrScheme name="AdvancedUVM">
      <a:dk1>
        <a:srgbClr val="000000"/>
      </a:dk1>
      <a:lt1>
        <a:srgbClr val="FFFFFF"/>
      </a:lt1>
      <a:dk2>
        <a:srgbClr val="000000"/>
      </a:dk2>
      <a:lt2>
        <a:srgbClr val="808080"/>
      </a:lt2>
      <a:accent1>
        <a:srgbClr val="0099FF"/>
      </a:accent1>
      <a:accent2>
        <a:srgbClr val="C00000"/>
      </a:accent2>
      <a:accent3>
        <a:srgbClr val="009900"/>
      </a:accent3>
      <a:accent4>
        <a:srgbClr val="996633"/>
      </a:accent4>
      <a:accent5>
        <a:srgbClr val="009999"/>
      </a:accent5>
      <a:accent6>
        <a:srgbClr val="FF9900"/>
      </a:accent6>
      <a:hlink>
        <a:srgbClr val="009999"/>
      </a:hlink>
      <a:folHlink>
        <a:srgbClr val="99CC00"/>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1" charset="-128"/>
          </a:defRPr>
        </a:defPPr>
      </a:lstStyle>
    </a:lnDef>
    <a:txDef>
      <a:spPr bwMode="auto">
        <a:noFill/>
        <a:ln w="9525">
          <a:noFill/>
          <a:miter lim="800000"/>
          <a:headEnd/>
          <a:tailEnd/>
        </a:ln>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None/>
          <a:tabLst/>
          <a:defRPr kumimoji="0" sz="2200" b="1" i="0" u="none" strike="noStrike" kern="0" cap="none" spc="0" normalizeH="0" baseline="0" noProof="0" dirty="0" smtClean="0">
            <a:ln>
              <a:noFill/>
            </a:ln>
            <a:solidFill>
              <a:schemeClr val="tx1"/>
            </a:solidFill>
            <a:effectLst/>
            <a:uLnTx/>
            <a:uFillTx/>
            <a:latin typeface="+mn-lt"/>
            <a:ea typeface="+mn-ea"/>
            <a:cs typeface="+mn-cs"/>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902B1006BEF9E4AB5C82BE4E9C9A0B1" ma:contentTypeVersion="0" ma:contentTypeDescription="Create a new document." ma:contentTypeScope="" ma:versionID="731b0adfcc60a345ad0a227783bf4a2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1C7EB0-0881-4586-9171-5455F9DE5B2C}">
  <ds:schemaRefs>
    <ds:schemaRef ds:uri="http://schemas.microsoft.com/office/2006/documentManagement/types"/>
    <ds:schemaRef ds:uri="http://purl.org/dc/elements/1.1/"/>
    <ds:schemaRef ds:uri="http://schemas.openxmlformats.org/package/2006/metadata/core-properties"/>
    <ds:schemaRef ds:uri="http://purl.org/dc/terms/"/>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AD23C1A9-D078-43B5-A719-7972F1564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8C13560-223B-43B7-90DC-E0F9FB8894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108394</TotalTime>
  <Words>8758</Words>
  <Application>Microsoft Macintosh PowerPoint</Application>
  <PresentationFormat>On-screen Show (16:9)</PresentationFormat>
  <Paragraphs>863</Paragraphs>
  <Slides>86</Slides>
  <Notes>86</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academy-slide-master-and-course-submission-requirements</vt:lpstr>
      <vt:lpstr>PowerPoint Presentation</vt:lpstr>
      <vt:lpstr>Verification Academy Membership Trend</vt:lpstr>
      <vt:lpstr>The most comprehensive verification resource around</vt:lpstr>
      <vt:lpstr>Popular Verification Academy Courses</vt:lpstr>
      <vt:lpstr>New Verification Academy Course</vt:lpstr>
      <vt:lpstr>www.verificationacademy.com</vt:lpstr>
      <vt:lpstr>Study Background</vt:lpstr>
      <vt:lpstr>PowerPoint Presentation</vt:lpstr>
      <vt:lpstr>Design Sizes</vt:lpstr>
      <vt:lpstr>It’s an SoC World</vt:lpstr>
      <vt:lpstr>It’s an SoC World</vt:lpstr>
      <vt:lpstr>Number of DSP Cores per ASIC/IC Design</vt:lpstr>
      <vt:lpstr>Number of DSP Cores per FPGA Design</vt:lpstr>
      <vt:lpstr>PowerPoint Presentation</vt:lpstr>
      <vt:lpstr>The Emergence of New Layers of Verification Requirements</vt:lpstr>
      <vt:lpstr>Projects Working on Designs with Security Features</vt:lpstr>
      <vt:lpstr>Projects Working on Safety Critical Design</vt:lpstr>
      <vt:lpstr>PowerPoint Presentation</vt:lpstr>
      <vt:lpstr>Mean Peak Number of Engineers Increasing</vt:lpstr>
      <vt:lpstr>More Verification Engineers vs Design Engineers</vt:lpstr>
      <vt:lpstr>Mean Peak ASIC/IC Engineers by Design Size</vt:lpstr>
      <vt:lpstr>About a One-to-One Ration of Design &amp; Verification Engineers</vt:lpstr>
      <vt:lpstr>Where ASIC/IC Designers Spend Their Time</vt:lpstr>
      <vt:lpstr>Where FPGA Designers Spend Their Time</vt:lpstr>
      <vt:lpstr>Where ASIC/IC Verification Engineers Spend Their Time</vt:lpstr>
      <vt:lpstr>Where FPGA Verification Engineers Spend Their Time</vt:lpstr>
      <vt:lpstr>PowerPoint Presentation</vt:lpstr>
      <vt:lpstr>ASIC/IC Verification Project Time</vt:lpstr>
      <vt:lpstr>FPGA Verification Project Time</vt:lpstr>
      <vt:lpstr>ASIC/IC Completion to Original Schedule</vt:lpstr>
      <vt:lpstr>FPGA Completion to Original Schedule</vt:lpstr>
      <vt:lpstr>Number of Required ASIC/IC Spins Before Production</vt:lpstr>
      <vt:lpstr>Number of FPGA Bug Escapes to Production</vt:lpstr>
      <vt:lpstr>Required ASIC/IC Spins for Safety Critical Designs</vt:lpstr>
      <vt:lpstr>FPGA Safety Critical Designs with Production Bug Escapes</vt:lpstr>
      <vt:lpstr>Flaws Contributing to ASIC/IC Respins</vt:lpstr>
      <vt:lpstr>Root Cause of ASIC/IC Functional Flaws</vt:lpstr>
      <vt:lpstr>Flaws Contributing to FPGA Rework</vt:lpstr>
      <vt:lpstr>Root Cause of FPGA Functional Flaws</vt:lpstr>
      <vt:lpstr>PowerPoint Presentation</vt:lpstr>
      <vt:lpstr>ASIC/IC Design Language Adoption Trends</vt:lpstr>
      <vt:lpstr>ASIC/IC Design Language Adoption Trends</vt:lpstr>
      <vt:lpstr>FPGA Design Language Adoption Trends</vt:lpstr>
      <vt:lpstr>FPGA Design Language Adoption Trends</vt:lpstr>
      <vt:lpstr>ASIC/IC Verification Language Adoption Trends</vt:lpstr>
      <vt:lpstr>ASIC/IC Verification Language Adoption Trends</vt:lpstr>
      <vt:lpstr>FPGA Verification Language Adoption Trends</vt:lpstr>
      <vt:lpstr>FPGA Verification Language Adoption Trends</vt:lpstr>
      <vt:lpstr>ASIC/IC Testbench Methodology Adoption Trends</vt:lpstr>
      <vt:lpstr>ASIC/IC Testbench Methodology Adoption Trends</vt:lpstr>
      <vt:lpstr>FPGA Testbench Methodology Adoption Trends</vt:lpstr>
      <vt:lpstr>FPGA Testbench Methodology Adoption Trends</vt:lpstr>
      <vt:lpstr>ASIC/IC Assertion Language Adoption</vt:lpstr>
      <vt:lpstr>ASIC/IC Assertion Language Adoption</vt:lpstr>
      <vt:lpstr>FPGA Assertion Language Adoption</vt:lpstr>
      <vt:lpstr>FPGA Assertion Language Adoption</vt:lpstr>
      <vt:lpstr>PowerPoint Presentation</vt:lpstr>
      <vt:lpstr>ASIC/IC Multiple Asynchronous Clock Domain Trends</vt:lpstr>
      <vt:lpstr>ASIC/IC Number Asynchronous Clock Domains by Size</vt:lpstr>
      <vt:lpstr>FPGA Multiple Asynchronous Clock Domain Trends</vt:lpstr>
      <vt:lpstr>More Designs Actively Manage Power</vt:lpstr>
      <vt:lpstr>Aspects of Power Management that is Verified</vt:lpstr>
      <vt:lpstr>Power Intent Standards Trends</vt:lpstr>
      <vt:lpstr>PowerPoint Presentation</vt:lpstr>
      <vt:lpstr>ASIC/IC Formal Technology Adoption Trends</vt:lpstr>
      <vt:lpstr>Formal Technology Adoption</vt:lpstr>
      <vt:lpstr>ASIC/IC Formal Technology Adoption Trends by Size</vt:lpstr>
      <vt:lpstr>FPGA Formal Technology Adoption Trends</vt:lpstr>
      <vt:lpstr>ASIC/IC Dynamic Verification Adoption Trends</vt:lpstr>
      <vt:lpstr>FPGA Dynamic Verification Adoption Trends</vt:lpstr>
      <vt:lpstr>FPGA Verification Technique Adoption and Bug Escapes</vt:lpstr>
      <vt:lpstr>ASIC/IC Verification Maturity and First Silicon Success</vt:lpstr>
      <vt:lpstr>FPGA Verification Maturity and Bug Escapes</vt:lpstr>
      <vt:lpstr>Number of Test Created to Verify ASIC/IC Design</vt:lpstr>
      <vt:lpstr>Number of Test Created to Verify FPGA Design</vt:lpstr>
      <vt:lpstr>Typical ASIC/IC Regression Time</vt:lpstr>
      <vt:lpstr>Typical FPGA Regression Time</vt:lpstr>
      <vt:lpstr>Longest Regression Time  (ASIC/IC vs FPGA)</vt:lpstr>
      <vt:lpstr>ASIC/IC Signoff Criteria</vt:lpstr>
      <vt:lpstr>FPGA Signoff Criteria</vt:lpstr>
      <vt:lpstr>PowerPoint Presentation</vt:lpstr>
      <vt:lpstr>Why was Emulation Performed?</vt:lpstr>
      <vt:lpstr>Why was FPGA Prototyping Performed?</vt:lpstr>
      <vt:lpstr>FPGA Prototyping Challenges</vt:lpstr>
      <vt:lpstr>PowerPoint Presentation</vt:lpstr>
      <vt:lpstr>FPGA Verification Technique  Adoption by Market Segment</vt:lpstr>
    </vt:vector>
  </TitlesOfParts>
  <Manager/>
  <Company>Mentor Graphics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Verification Academy</dc:title>
  <dc:subject>Academy Course Requirements - Comprehensive Release</dc:subject>
  <dc:creator>John Carroll</dc:creator>
  <cp:keywords/>
  <dc:description/>
  <cp:lastModifiedBy>Kerstin Eder</cp:lastModifiedBy>
  <cp:revision>755</cp:revision>
  <cp:lastPrinted>2014-09-10T03:51:58Z</cp:lastPrinted>
  <dcterms:created xsi:type="dcterms:W3CDTF">2013-08-14T17:27:30Z</dcterms:created>
  <dcterms:modified xsi:type="dcterms:W3CDTF">2016-10-16T17:25:39Z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0x0101005902B1006BEF9E4AB5C82BE4E9C9A0B1</vt:lpwstr>
  </property>
</Properties>
</file>