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9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7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4" r:id="rId3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A50021"/>
    <a:srgbClr val="FF9999"/>
    <a:srgbClr val="0000CC"/>
    <a:srgbClr val="DDDDDD"/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19" autoAdjust="0"/>
    <p:restoredTop sz="78447" autoAdjust="0"/>
  </p:normalViewPr>
  <p:slideViewPr>
    <p:cSldViewPr snapToGrid="0" showGuides="1"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78"/>
    </p:cViewPr>
  </p:sorterViewPr>
  <p:notesViewPr>
    <p:cSldViewPr snapToGrid="0" showGuides="1">
      <p:cViewPr varScale="1">
        <p:scale>
          <a:sx n="56" d="100"/>
          <a:sy n="56" d="100"/>
        </p:scale>
        <p:origin x="-1728" y="-90"/>
      </p:cViewPr>
      <p:guideLst>
        <p:guide orient="horz" pos="3024"/>
        <p:guide pos="230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F3CFF-F936-4EFC-83DA-3FE9C0BAA156}" type="doc">
      <dgm:prSet loTypeId="urn:microsoft.com/office/officeart/2005/8/layout/radial5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7E84103F-87BD-431E-BAC3-61759487F575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DUV</a:t>
          </a:r>
          <a:endParaRPr lang="en-GB" b="1" dirty="0">
            <a:solidFill>
              <a:schemeClr val="tx1"/>
            </a:solidFill>
          </a:endParaRPr>
        </a:p>
      </dgm:t>
    </dgm:pt>
    <dgm:pt modelId="{DF1F8ABC-1994-472D-A88E-BC309ECB40AF}" type="parTrans" cxnId="{51D0B157-3830-4BF6-BDD0-723413F62BE4}">
      <dgm:prSet/>
      <dgm:spPr/>
      <dgm:t>
        <a:bodyPr/>
        <a:lstStyle/>
        <a:p>
          <a:endParaRPr lang="en-GB"/>
        </a:p>
      </dgm:t>
    </dgm:pt>
    <dgm:pt modelId="{9C1B0A53-6D7F-4A6E-B9D8-667AD28BC26F}" type="sibTrans" cxnId="{51D0B157-3830-4BF6-BDD0-723413F62BE4}">
      <dgm:prSet/>
      <dgm:spPr/>
      <dgm:t>
        <a:bodyPr/>
        <a:lstStyle/>
        <a:p>
          <a:endParaRPr lang="en-GB"/>
        </a:p>
      </dgm:t>
    </dgm:pt>
    <dgm:pt modelId="{C424B9DA-E2D5-41C9-9F07-DC03E834016F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System</a:t>
          </a:r>
        </a:p>
        <a:p>
          <a:r>
            <a:rPr lang="en-GB" b="1" dirty="0" smtClean="0">
              <a:solidFill>
                <a:schemeClr val="tx1"/>
              </a:solidFill>
            </a:rPr>
            <a:t>Architects</a:t>
          </a:r>
          <a:endParaRPr lang="en-GB" b="1" dirty="0">
            <a:solidFill>
              <a:schemeClr val="tx1"/>
            </a:solidFill>
          </a:endParaRPr>
        </a:p>
      </dgm:t>
    </dgm:pt>
    <dgm:pt modelId="{B7963BFC-89CD-4442-9CEB-1066630E65D8}" type="parTrans" cxnId="{9EB00C0E-470A-4BF0-A4E7-4943D43FFE67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B7A23710-2614-463D-A38D-5D760B786F73}" type="sibTrans" cxnId="{9EB00C0E-470A-4BF0-A4E7-4943D43FFE67}">
      <dgm:prSet/>
      <dgm:spPr/>
      <dgm:t>
        <a:bodyPr/>
        <a:lstStyle/>
        <a:p>
          <a:endParaRPr lang="en-GB"/>
        </a:p>
      </dgm:t>
    </dgm:pt>
    <dgm:pt modelId="{A0DA10FC-04DB-4121-A07C-F1D64D27A885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Verification Engineers</a:t>
          </a:r>
          <a:endParaRPr lang="en-GB" b="1" dirty="0">
            <a:solidFill>
              <a:schemeClr val="tx1"/>
            </a:solidFill>
          </a:endParaRPr>
        </a:p>
      </dgm:t>
    </dgm:pt>
    <dgm:pt modelId="{2AA14FE9-A056-4F09-B5FF-4213CD15EC95}" type="parTrans" cxnId="{315168E0-9DDC-4459-941E-7B11368C4EFA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B53A5622-A060-4480-B980-61E03FA7EE09}" type="sibTrans" cxnId="{315168E0-9DDC-4459-941E-7B11368C4EFA}">
      <dgm:prSet/>
      <dgm:spPr/>
      <dgm:t>
        <a:bodyPr/>
        <a:lstStyle/>
        <a:p>
          <a:endParaRPr lang="en-GB"/>
        </a:p>
      </dgm:t>
    </dgm:pt>
    <dgm:pt modelId="{9D7D3E5E-745C-44AF-9325-18F518110B0A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IP Providers</a:t>
          </a:r>
          <a:endParaRPr lang="en-GB" b="1" dirty="0">
            <a:solidFill>
              <a:schemeClr val="tx1"/>
            </a:solidFill>
          </a:endParaRPr>
        </a:p>
      </dgm:t>
    </dgm:pt>
    <dgm:pt modelId="{62369138-BCCB-4647-914E-9E35CE859692}" type="parTrans" cxnId="{C8A2982E-B12D-46CA-A274-02FC6C69B254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2E1D6EF9-981C-4447-B4E6-D0A5EB521A18}" type="sibTrans" cxnId="{C8A2982E-B12D-46CA-A274-02FC6C69B254}">
      <dgm:prSet/>
      <dgm:spPr/>
      <dgm:t>
        <a:bodyPr/>
        <a:lstStyle/>
        <a:p>
          <a:endParaRPr lang="en-GB"/>
        </a:p>
      </dgm:t>
    </dgm:pt>
    <dgm:pt modelId="{9F2E9049-DBBA-485E-91E7-8EA51F159689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Standards</a:t>
          </a:r>
          <a:endParaRPr lang="en-GB" b="1" dirty="0">
            <a:solidFill>
              <a:schemeClr val="tx1"/>
            </a:solidFill>
          </a:endParaRPr>
        </a:p>
      </dgm:t>
    </dgm:pt>
    <dgm:pt modelId="{066C5BF3-35F7-4FB1-9831-63ABC369F402}" type="parTrans" cxnId="{A3734816-4568-48CE-82AF-D4A9EC624D6F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51B730D5-9A31-4CE7-8ACB-41019934A044}" type="sibTrans" cxnId="{A3734816-4568-48CE-82AF-D4A9EC624D6F}">
      <dgm:prSet/>
      <dgm:spPr/>
      <dgm:t>
        <a:bodyPr/>
        <a:lstStyle/>
        <a:p>
          <a:endParaRPr lang="en-GB"/>
        </a:p>
      </dgm:t>
    </dgm:pt>
    <dgm:pt modelId="{08758872-3A23-4597-A1F3-983FB0484907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Designers</a:t>
          </a:r>
          <a:endParaRPr lang="en-GB" b="1" dirty="0">
            <a:solidFill>
              <a:schemeClr val="tx1"/>
            </a:solidFill>
          </a:endParaRPr>
        </a:p>
      </dgm:t>
    </dgm:pt>
    <dgm:pt modelId="{44CCAB43-0E76-4FB6-8222-FCA60731F82B}" type="sibTrans" cxnId="{111D504F-3459-4F9A-9092-F3B469828871}">
      <dgm:prSet/>
      <dgm:spPr/>
      <dgm:t>
        <a:bodyPr/>
        <a:lstStyle/>
        <a:p>
          <a:endParaRPr lang="en-GB"/>
        </a:p>
      </dgm:t>
    </dgm:pt>
    <dgm:pt modelId="{B36B10D1-DCB6-4B9F-99A7-4FF5489CC2DE}" type="parTrans" cxnId="{111D504F-3459-4F9A-9092-F3B469828871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DAF77404-9EB1-4A76-83B8-67CA763DA386}" type="pres">
      <dgm:prSet presAssocID="{D39F3CFF-F936-4EFC-83DA-3FE9C0BAA15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260C16-7575-468E-8CDF-948897E45B34}" type="pres">
      <dgm:prSet presAssocID="{7E84103F-87BD-431E-BAC3-61759487F575}" presName="centerShape" presStyleLbl="node0" presStyleIdx="0" presStyleCnt="1"/>
      <dgm:spPr/>
      <dgm:t>
        <a:bodyPr/>
        <a:lstStyle/>
        <a:p>
          <a:endParaRPr lang="en-GB"/>
        </a:p>
      </dgm:t>
    </dgm:pt>
    <dgm:pt modelId="{B5ACAD4A-08F2-4E31-949F-5B39C76FDCB6}" type="pres">
      <dgm:prSet presAssocID="{B7963BFC-89CD-4442-9CEB-1066630E65D8}" presName="parTrans" presStyleLbl="sibTrans2D1" presStyleIdx="0" presStyleCnt="5" custAng="10800000"/>
      <dgm:spPr/>
      <dgm:t>
        <a:bodyPr/>
        <a:lstStyle/>
        <a:p>
          <a:endParaRPr lang="en-GB"/>
        </a:p>
      </dgm:t>
    </dgm:pt>
    <dgm:pt modelId="{0E764898-064B-4F40-87F1-99FDE281935D}" type="pres">
      <dgm:prSet presAssocID="{B7963BFC-89CD-4442-9CEB-1066630E65D8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053DC1C5-24CB-4AFA-BA9D-473BE21F17C5}" type="pres">
      <dgm:prSet presAssocID="{C424B9DA-E2D5-41C9-9F07-DC03E834016F}" presName="node" presStyleLbl="node1" presStyleIdx="0" presStyleCnt="5" custRadScaleRad="101318" custRadScaleInc="-205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B8B1AA-397F-4E37-9426-96F54DE03BD1}" type="pres">
      <dgm:prSet presAssocID="{B36B10D1-DCB6-4B9F-99A7-4FF5489CC2DE}" presName="parTrans" presStyleLbl="sibTrans2D1" presStyleIdx="1" presStyleCnt="5" custAng="13137874" custFlipVert="1" custScaleX="117390" custScaleY="90379" custLinFactNeighborX="-15092" custLinFactNeighborY="23759"/>
      <dgm:spPr/>
      <dgm:t>
        <a:bodyPr/>
        <a:lstStyle/>
        <a:p>
          <a:endParaRPr lang="en-GB"/>
        </a:p>
      </dgm:t>
    </dgm:pt>
    <dgm:pt modelId="{BC02E2C0-8A06-432E-AB72-6A0ABF8F8E03}" type="pres">
      <dgm:prSet presAssocID="{B36B10D1-DCB6-4B9F-99A7-4FF5489CC2DE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77954001-20A7-4A66-824C-4F98B31C4458}" type="pres">
      <dgm:prSet presAssocID="{08758872-3A23-4597-A1F3-983FB048490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6DCDC7-C6F4-48C7-ADC4-6BE45D3CFB18}" type="pres">
      <dgm:prSet presAssocID="{2AA14FE9-A056-4F09-B5FF-4213CD15EC95}" presName="parTrans" presStyleLbl="sibTrans2D1" presStyleIdx="2" presStyleCnt="5" custAng="10787573"/>
      <dgm:spPr/>
      <dgm:t>
        <a:bodyPr/>
        <a:lstStyle/>
        <a:p>
          <a:endParaRPr lang="en-GB"/>
        </a:p>
      </dgm:t>
    </dgm:pt>
    <dgm:pt modelId="{F350F2B8-B09E-408A-A3EA-CE5C9317D78F}" type="pres">
      <dgm:prSet presAssocID="{2AA14FE9-A056-4F09-B5FF-4213CD15EC95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A4D46C73-6637-44B9-A16C-B33BC2B31B3A}" type="pres">
      <dgm:prSet presAssocID="{A0DA10FC-04DB-4121-A07C-F1D64D27A88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C95462-5A13-413E-B3A6-F0DF994DAEC6}" type="pres">
      <dgm:prSet presAssocID="{62369138-BCCB-4647-914E-9E35CE859692}" presName="parTrans" presStyleLbl="sibTrans2D1" presStyleIdx="3" presStyleCnt="5" custAng="10721944"/>
      <dgm:spPr/>
      <dgm:t>
        <a:bodyPr/>
        <a:lstStyle/>
        <a:p>
          <a:endParaRPr lang="en-GB"/>
        </a:p>
      </dgm:t>
    </dgm:pt>
    <dgm:pt modelId="{FA60B3CD-3808-4F6D-8032-8F8D5FDF80B0}" type="pres">
      <dgm:prSet presAssocID="{62369138-BCCB-4647-914E-9E35CE859692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E8E4FA43-28E2-4B89-93F7-932F0EC618C9}" type="pres">
      <dgm:prSet presAssocID="{9D7D3E5E-745C-44AF-9325-18F518110B0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FF89AA-E042-4181-8053-B6A33A68FE64}" type="pres">
      <dgm:prSet presAssocID="{066C5BF3-35F7-4FB1-9831-63ABC369F402}" presName="parTrans" presStyleLbl="sibTrans2D1" presStyleIdx="4" presStyleCnt="5" custAng="10817747"/>
      <dgm:spPr/>
      <dgm:t>
        <a:bodyPr/>
        <a:lstStyle/>
        <a:p>
          <a:endParaRPr lang="en-GB"/>
        </a:p>
      </dgm:t>
    </dgm:pt>
    <dgm:pt modelId="{69EECDEC-1BCA-47AF-AA50-BA4EFD6E7F82}" type="pres">
      <dgm:prSet presAssocID="{066C5BF3-35F7-4FB1-9831-63ABC369F402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A598A17D-CF0F-4D2D-B68D-CEA3C607773E}" type="pres">
      <dgm:prSet presAssocID="{9F2E9049-DBBA-485E-91E7-8EA51F15968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FAAB5FE-E81A-4851-9F00-BBF8FEE7E2B2}" type="presOf" srcId="{B7963BFC-89CD-4442-9CEB-1066630E65D8}" destId="{0E764898-064B-4F40-87F1-99FDE281935D}" srcOrd="1" destOrd="0" presId="urn:microsoft.com/office/officeart/2005/8/layout/radial5"/>
    <dgm:cxn modelId="{19EA022E-81AF-4C51-825C-E6D6FBFA9F95}" type="presOf" srcId="{2AA14FE9-A056-4F09-B5FF-4213CD15EC95}" destId="{4C6DCDC7-C6F4-48C7-ADC4-6BE45D3CFB18}" srcOrd="0" destOrd="0" presId="urn:microsoft.com/office/officeart/2005/8/layout/radial5"/>
    <dgm:cxn modelId="{6062E386-ED24-4B4F-902A-4246F75B705D}" type="presOf" srcId="{62369138-BCCB-4647-914E-9E35CE859692}" destId="{61C95462-5A13-413E-B3A6-F0DF994DAEC6}" srcOrd="0" destOrd="0" presId="urn:microsoft.com/office/officeart/2005/8/layout/radial5"/>
    <dgm:cxn modelId="{1DDB93C7-61B4-4875-91C2-1976B9B0CF32}" type="presOf" srcId="{2AA14FE9-A056-4F09-B5FF-4213CD15EC95}" destId="{F350F2B8-B09E-408A-A3EA-CE5C9317D78F}" srcOrd="1" destOrd="0" presId="urn:microsoft.com/office/officeart/2005/8/layout/radial5"/>
    <dgm:cxn modelId="{97D860CE-63CE-49D5-991D-89269AB48DAD}" type="presOf" srcId="{9D7D3E5E-745C-44AF-9325-18F518110B0A}" destId="{E8E4FA43-28E2-4B89-93F7-932F0EC618C9}" srcOrd="0" destOrd="0" presId="urn:microsoft.com/office/officeart/2005/8/layout/radial5"/>
    <dgm:cxn modelId="{A3734816-4568-48CE-82AF-D4A9EC624D6F}" srcId="{7E84103F-87BD-431E-BAC3-61759487F575}" destId="{9F2E9049-DBBA-485E-91E7-8EA51F159689}" srcOrd="4" destOrd="0" parTransId="{066C5BF3-35F7-4FB1-9831-63ABC369F402}" sibTransId="{51B730D5-9A31-4CE7-8ACB-41019934A044}"/>
    <dgm:cxn modelId="{9EB00C0E-470A-4BF0-A4E7-4943D43FFE67}" srcId="{7E84103F-87BD-431E-BAC3-61759487F575}" destId="{C424B9DA-E2D5-41C9-9F07-DC03E834016F}" srcOrd="0" destOrd="0" parTransId="{B7963BFC-89CD-4442-9CEB-1066630E65D8}" sibTransId="{B7A23710-2614-463D-A38D-5D760B786F73}"/>
    <dgm:cxn modelId="{51D0B157-3830-4BF6-BDD0-723413F62BE4}" srcId="{D39F3CFF-F936-4EFC-83DA-3FE9C0BAA156}" destId="{7E84103F-87BD-431E-BAC3-61759487F575}" srcOrd="0" destOrd="0" parTransId="{DF1F8ABC-1994-472D-A88E-BC309ECB40AF}" sibTransId="{9C1B0A53-6D7F-4A6E-B9D8-667AD28BC26F}"/>
    <dgm:cxn modelId="{4C7970D3-40CE-4F34-8DBD-F5F2B1D8C663}" type="presOf" srcId="{A0DA10FC-04DB-4121-A07C-F1D64D27A885}" destId="{A4D46C73-6637-44B9-A16C-B33BC2B31B3A}" srcOrd="0" destOrd="0" presId="urn:microsoft.com/office/officeart/2005/8/layout/radial5"/>
    <dgm:cxn modelId="{353668E5-B070-4CD7-B548-8B3E394F3CF7}" type="presOf" srcId="{B36B10D1-DCB6-4B9F-99A7-4FF5489CC2DE}" destId="{BC02E2C0-8A06-432E-AB72-6A0ABF8F8E03}" srcOrd="1" destOrd="0" presId="urn:microsoft.com/office/officeart/2005/8/layout/radial5"/>
    <dgm:cxn modelId="{C8A2982E-B12D-46CA-A274-02FC6C69B254}" srcId="{7E84103F-87BD-431E-BAC3-61759487F575}" destId="{9D7D3E5E-745C-44AF-9325-18F518110B0A}" srcOrd="3" destOrd="0" parTransId="{62369138-BCCB-4647-914E-9E35CE859692}" sibTransId="{2E1D6EF9-981C-4447-B4E6-D0A5EB521A18}"/>
    <dgm:cxn modelId="{0F0D077F-451E-4B6E-851C-3928552D5BF1}" type="presOf" srcId="{7E84103F-87BD-431E-BAC3-61759487F575}" destId="{5B260C16-7575-468E-8CDF-948897E45B34}" srcOrd="0" destOrd="0" presId="urn:microsoft.com/office/officeart/2005/8/layout/radial5"/>
    <dgm:cxn modelId="{315168E0-9DDC-4459-941E-7B11368C4EFA}" srcId="{7E84103F-87BD-431E-BAC3-61759487F575}" destId="{A0DA10FC-04DB-4121-A07C-F1D64D27A885}" srcOrd="2" destOrd="0" parTransId="{2AA14FE9-A056-4F09-B5FF-4213CD15EC95}" sibTransId="{B53A5622-A060-4480-B980-61E03FA7EE09}"/>
    <dgm:cxn modelId="{5C8A7D40-39CF-4C53-B422-231D92D1F309}" type="presOf" srcId="{066C5BF3-35F7-4FB1-9831-63ABC369F402}" destId="{69EECDEC-1BCA-47AF-AA50-BA4EFD6E7F82}" srcOrd="1" destOrd="0" presId="urn:microsoft.com/office/officeart/2005/8/layout/radial5"/>
    <dgm:cxn modelId="{1A985E47-C728-42BF-9978-BC62951D2CC0}" type="presOf" srcId="{C424B9DA-E2D5-41C9-9F07-DC03E834016F}" destId="{053DC1C5-24CB-4AFA-BA9D-473BE21F17C5}" srcOrd="0" destOrd="0" presId="urn:microsoft.com/office/officeart/2005/8/layout/radial5"/>
    <dgm:cxn modelId="{2B4D13B4-1CBE-40EA-AC62-C000CB368A15}" type="presOf" srcId="{D39F3CFF-F936-4EFC-83DA-3FE9C0BAA156}" destId="{DAF77404-9EB1-4A76-83B8-67CA763DA386}" srcOrd="0" destOrd="0" presId="urn:microsoft.com/office/officeart/2005/8/layout/radial5"/>
    <dgm:cxn modelId="{CE0B0BC4-A357-4DC2-B8D6-26A492408021}" type="presOf" srcId="{9F2E9049-DBBA-485E-91E7-8EA51F159689}" destId="{A598A17D-CF0F-4D2D-B68D-CEA3C607773E}" srcOrd="0" destOrd="0" presId="urn:microsoft.com/office/officeart/2005/8/layout/radial5"/>
    <dgm:cxn modelId="{10A45C7D-8C43-4600-AA38-080E623ACA1F}" type="presOf" srcId="{066C5BF3-35F7-4FB1-9831-63ABC369F402}" destId="{D5FF89AA-E042-4181-8053-B6A33A68FE64}" srcOrd="0" destOrd="0" presId="urn:microsoft.com/office/officeart/2005/8/layout/radial5"/>
    <dgm:cxn modelId="{ED753DCD-650F-4725-A98E-F92F21BF77F8}" type="presOf" srcId="{08758872-3A23-4597-A1F3-983FB0484907}" destId="{77954001-20A7-4A66-824C-4F98B31C4458}" srcOrd="0" destOrd="0" presId="urn:microsoft.com/office/officeart/2005/8/layout/radial5"/>
    <dgm:cxn modelId="{111D504F-3459-4F9A-9092-F3B469828871}" srcId="{7E84103F-87BD-431E-BAC3-61759487F575}" destId="{08758872-3A23-4597-A1F3-983FB0484907}" srcOrd="1" destOrd="0" parTransId="{B36B10D1-DCB6-4B9F-99A7-4FF5489CC2DE}" sibTransId="{44CCAB43-0E76-4FB6-8222-FCA60731F82B}"/>
    <dgm:cxn modelId="{0D7767B6-A9A1-4CB0-839A-3044CC2BA530}" type="presOf" srcId="{B7963BFC-89CD-4442-9CEB-1066630E65D8}" destId="{B5ACAD4A-08F2-4E31-949F-5B39C76FDCB6}" srcOrd="0" destOrd="0" presId="urn:microsoft.com/office/officeart/2005/8/layout/radial5"/>
    <dgm:cxn modelId="{C4DEFB49-C854-4DA1-8B19-447E623BF437}" type="presOf" srcId="{B36B10D1-DCB6-4B9F-99A7-4FF5489CC2DE}" destId="{B7B8B1AA-397F-4E37-9426-96F54DE03BD1}" srcOrd="0" destOrd="0" presId="urn:microsoft.com/office/officeart/2005/8/layout/radial5"/>
    <dgm:cxn modelId="{7EE9778F-91D0-4D44-8743-D7796F346053}" type="presOf" srcId="{62369138-BCCB-4647-914E-9E35CE859692}" destId="{FA60B3CD-3808-4F6D-8032-8F8D5FDF80B0}" srcOrd="1" destOrd="0" presId="urn:microsoft.com/office/officeart/2005/8/layout/radial5"/>
    <dgm:cxn modelId="{7B9539CB-5455-46BC-B381-ABC7125FF5F5}" type="presParOf" srcId="{DAF77404-9EB1-4A76-83B8-67CA763DA386}" destId="{5B260C16-7575-468E-8CDF-948897E45B34}" srcOrd="0" destOrd="0" presId="urn:microsoft.com/office/officeart/2005/8/layout/radial5"/>
    <dgm:cxn modelId="{B58F0E21-A4AE-47F9-9D23-27DDB159C3AC}" type="presParOf" srcId="{DAF77404-9EB1-4A76-83B8-67CA763DA386}" destId="{B5ACAD4A-08F2-4E31-949F-5B39C76FDCB6}" srcOrd="1" destOrd="0" presId="urn:microsoft.com/office/officeart/2005/8/layout/radial5"/>
    <dgm:cxn modelId="{28B8316A-577F-4061-BB0C-C86BE004F786}" type="presParOf" srcId="{B5ACAD4A-08F2-4E31-949F-5B39C76FDCB6}" destId="{0E764898-064B-4F40-87F1-99FDE281935D}" srcOrd="0" destOrd="0" presId="urn:microsoft.com/office/officeart/2005/8/layout/radial5"/>
    <dgm:cxn modelId="{801968D6-C6CC-41E3-B9D1-E06B33ACBA64}" type="presParOf" srcId="{DAF77404-9EB1-4A76-83B8-67CA763DA386}" destId="{053DC1C5-24CB-4AFA-BA9D-473BE21F17C5}" srcOrd="2" destOrd="0" presId="urn:microsoft.com/office/officeart/2005/8/layout/radial5"/>
    <dgm:cxn modelId="{083C369E-5FA1-40B8-B3A1-7B4BDBC92F13}" type="presParOf" srcId="{DAF77404-9EB1-4A76-83B8-67CA763DA386}" destId="{B7B8B1AA-397F-4E37-9426-96F54DE03BD1}" srcOrd="3" destOrd="0" presId="urn:microsoft.com/office/officeart/2005/8/layout/radial5"/>
    <dgm:cxn modelId="{C330AE54-1BE0-4AA1-8847-41004B69C5B3}" type="presParOf" srcId="{B7B8B1AA-397F-4E37-9426-96F54DE03BD1}" destId="{BC02E2C0-8A06-432E-AB72-6A0ABF8F8E03}" srcOrd="0" destOrd="0" presId="urn:microsoft.com/office/officeart/2005/8/layout/radial5"/>
    <dgm:cxn modelId="{7056C09C-7F99-4A83-9A2D-8DC4277EA7AB}" type="presParOf" srcId="{DAF77404-9EB1-4A76-83B8-67CA763DA386}" destId="{77954001-20A7-4A66-824C-4F98B31C4458}" srcOrd="4" destOrd="0" presId="urn:microsoft.com/office/officeart/2005/8/layout/radial5"/>
    <dgm:cxn modelId="{FFFE034D-F6D2-46E6-9C9B-D1DB48EA2E96}" type="presParOf" srcId="{DAF77404-9EB1-4A76-83B8-67CA763DA386}" destId="{4C6DCDC7-C6F4-48C7-ADC4-6BE45D3CFB18}" srcOrd="5" destOrd="0" presId="urn:microsoft.com/office/officeart/2005/8/layout/radial5"/>
    <dgm:cxn modelId="{E0782AB3-F89C-40A6-BDE5-FF96D7072961}" type="presParOf" srcId="{4C6DCDC7-C6F4-48C7-ADC4-6BE45D3CFB18}" destId="{F350F2B8-B09E-408A-A3EA-CE5C9317D78F}" srcOrd="0" destOrd="0" presId="urn:microsoft.com/office/officeart/2005/8/layout/radial5"/>
    <dgm:cxn modelId="{FE04AB63-C8B1-4EA1-93AD-13D220250E3E}" type="presParOf" srcId="{DAF77404-9EB1-4A76-83B8-67CA763DA386}" destId="{A4D46C73-6637-44B9-A16C-B33BC2B31B3A}" srcOrd="6" destOrd="0" presId="urn:microsoft.com/office/officeart/2005/8/layout/radial5"/>
    <dgm:cxn modelId="{8DC9F7FC-789A-4B0F-9ADE-C8AD7D249B10}" type="presParOf" srcId="{DAF77404-9EB1-4A76-83B8-67CA763DA386}" destId="{61C95462-5A13-413E-B3A6-F0DF994DAEC6}" srcOrd="7" destOrd="0" presId="urn:microsoft.com/office/officeart/2005/8/layout/radial5"/>
    <dgm:cxn modelId="{D33989DF-C7AA-4AC6-821E-036F568FB39A}" type="presParOf" srcId="{61C95462-5A13-413E-B3A6-F0DF994DAEC6}" destId="{FA60B3CD-3808-4F6D-8032-8F8D5FDF80B0}" srcOrd="0" destOrd="0" presId="urn:microsoft.com/office/officeart/2005/8/layout/radial5"/>
    <dgm:cxn modelId="{6DDF6A59-2291-489E-BBE8-95DB3FDFC3E7}" type="presParOf" srcId="{DAF77404-9EB1-4A76-83B8-67CA763DA386}" destId="{E8E4FA43-28E2-4B89-93F7-932F0EC618C9}" srcOrd="8" destOrd="0" presId="urn:microsoft.com/office/officeart/2005/8/layout/radial5"/>
    <dgm:cxn modelId="{E0C7841D-C18D-4217-B8E7-2F5233548628}" type="presParOf" srcId="{DAF77404-9EB1-4A76-83B8-67CA763DA386}" destId="{D5FF89AA-E042-4181-8053-B6A33A68FE64}" srcOrd="9" destOrd="0" presId="urn:microsoft.com/office/officeart/2005/8/layout/radial5"/>
    <dgm:cxn modelId="{F99E58A7-9366-4507-B904-BB4AC2FD7650}" type="presParOf" srcId="{D5FF89AA-E042-4181-8053-B6A33A68FE64}" destId="{69EECDEC-1BCA-47AF-AA50-BA4EFD6E7F82}" srcOrd="0" destOrd="0" presId="urn:microsoft.com/office/officeart/2005/8/layout/radial5"/>
    <dgm:cxn modelId="{626E63B7-7282-46A8-9006-B5B9E34B3E79}" type="presParOf" srcId="{DAF77404-9EB1-4A76-83B8-67CA763DA386}" destId="{A598A17D-CF0F-4D2D-B68D-CEA3C607773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260C16-7575-468E-8CDF-948897E45B34}">
      <dsp:nvSpPr>
        <dsp:cNvPr id="0" name=""/>
        <dsp:cNvSpPr/>
      </dsp:nvSpPr>
      <dsp:spPr>
        <a:xfrm>
          <a:off x="2887527" y="1997918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b="1" kern="1200" dirty="0" smtClean="0">
              <a:solidFill>
                <a:schemeClr val="tx1"/>
              </a:solidFill>
            </a:rPr>
            <a:t>DUV</a:t>
          </a:r>
          <a:endParaRPr lang="en-GB" sz="3400" b="1" kern="1200" dirty="0">
            <a:solidFill>
              <a:schemeClr val="tx1"/>
            </a:solidFill>
          </a:endParaRPr>
        </a:p>
      </dsp:txBody>
      <dsp:txXfrm>
        <a:off x="2887527" y="1997918"/>
        <a:ext cx="1425744" cy="1425744"/>
      </dsp:txXfrm>
    </dsp:sp>
    <dsp:sp modelId="{B5ACAD4A-08F2-4E31-949F-5B39C76FDCB6}">
      <dsp:nvSpPr>
        <dsp:cNvPr id="0" name=""/>
        <dsp:cNvSpPr/>
      </dsp:nvSpPr>
      <dsp:spPr>
        <a:xfrm rot="5355052">
          <a:off x="3435778" y="1478039"/>
          <a:ext cx="303342" cy="484753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5355052">
        <a:off x="3435778" y="1478039"/>
        <a:ext cx="303342" cy="484753"/>
      </dsp:txXfrm>
    </dsp:sp>
    <dsp:sp modelId="{053DC1C5-24CB-4AFA-BA9D-473BE21F17C5}">
      <dsp:nvSpPr>
        <dsp:cNvPr id="0" name=""/>
        <dsp:cNvSpPr/>
      </dsp:nvSpPr>
      <dsp:spPr>
        <a:xfrm>
          <a:off x="2861403" y="0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System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Architects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2861403" y="0"/>
        <a:ext cx="1425744" cy="1425744"/>
      </dsp:txXfrm>
    </dsp:sp>
    <dsp:sp modelId="{B7B8B1AA-397F-4E37-9426-96F54DE03BD1}">
      <dsp:nvSpPr>
        <dsp:cNvPr id="0" name=""/>
        <dsp:cNvSpPr/>
      </dsp:nvSpPr>
      <dsp:spPr>
        <a:xfrm rot="9542126" flipV="1">
          <a:off x="4318342" y="2301292"/>
          <a:ext cx="354203" cy="438114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9542126" flipV="1">
        <a:off x="4318342" y="2301292"/>
        <a:ext cx="354203" cy="438114"/>
      </dsp:txXfrm>
    </dsp:sp>
    <dsp:sp modelId="{77954001-20A7-4A66-824C-4F98B31C4458}">
      <dsp:nvSpPr>
        <dsp:cNvPr id="0" name=""/>
        <dsp:cNvSpPr/>
      </dsp:nvSpPr>
      <dsp:spPr>
        <a:xfrm>
          <a:off x="4784933" y="1381413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Designers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4784933" y="1381413"/>
        <a:ext cx="1425744" cy="1425744"/>
      </dsp:txXfrm>
    </dsp:sp>
    <dsp:sp modelId="{4C6DCDC7-C6F4-48C7-ADC4-6BE45D3CFB18}">
      <dsp:nvSpPr>
        <dsp:cNvPr id="0" name=""/>
        <dsp:cNvSpPr/>
      </dsp:nvSpPr>
      <dsp:spPr>
        <a:xfrm rot="14027573">
          <a:off x="4030845" y="3268519"/>
          <a:ext cx="301732" cy="484753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4027573">
        <a:off x="4030845" y="3268519"/>
        <a:ext cx="301732" cy="484753"/>
      </dsp:txXfrm>
    </dsp:sp>
    <dsp:sp modelId="{A4D46C73-6637-44B9-A16C-B33BC2B31B3A}">
      <dsp:nvSpPr>
        <dsp:cNvPr id="0" name=""/>
        <dsp:cNvSpPr/>
      </dsp:nvSpPr>
      <dsp:spPr>
        <a:xfrm>
          <a:off x="4060188" y="3611947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Verification Engineers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4060188" y="3611947"/>
        <a:ext cx="1425744" cy="1425744"/>
      </dsp:txXfrm>
    </dsp:sp>
    <dsp:sp modelId="{61C95462-5A13-413E-B3A6-F0DF994DAEC6}">
      <dsp:nvSpPr>
        <dsp:cNvPr id="0" name=""/>
        <dsp:cNvSpPr/>
      </dsp:nvSpPr>
      <dsp:spPr>
        <a:xfrm rot="18281944">
          <a:off x="2868222" y="3268519"/>
          <a:ext cx="301732" cy="484753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8281944">
        <a:off x="2868222" y="3268519"/>
        <a:ext cx="301732" cy="484753"/>
      </dsp:txXfrm>
    </dsp:sp>
    <dsp:sp modelId="{E8E4FA43-28E2-4B89-93F7-932F0EC618C9}">
      <dsp:nvSpPr>
        <dsp:cNvPr id="0" name=""/>
        <dsp:cNvSpPr/>
      </dsp:nvSpPr>
      <dsp:spPr>
        <a:xfrm>
          <a:off x="1714866" y="3611947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IP Providers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1714866" y="3611947"/>
        <a:ext cx="1425744" cy="1425744"/>
      </dsp:txXfrm>
    </dsp:sp>
    <dsp:sp modelId="{D5FF89AA-E042-4181-8053-B6A33A68FE64}">
      <dsp:nvSpPr>
        <dsp:cNvPr id="0" name=""/>
        <dsp:cNvSpPr/>
      </dsp:nvSpPr>
      <dsp:spPr>
        <a:xfrm rot="1097747">
          <a:off x="2508952" y="2162800"/>
          <a:ext cx="301732" cy="484753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097747">
        <a:off x="2508952" y="2162800"/>
        <a:ext cx="301732" cy="484753"/>
      </dsp:txXfrm>
    </dsp:sp>
    <dsp:sp modelId="{A598A17D-CF0F-4D2D-B68D-CEA3C607773E}">
      <dsp:nvSpPr>
        <dsp:cNvPr id="0" name=""/>
        <dsp:cNvSpPr/>
      </dsp:nvSpPr>
      <dsp:spPr>
        <a:xfrm>
          <a:off x="990122" y="1381413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Standards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990122" y="1381413"/>
        <a:ext cx="1425744" cy="1425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864A08-2E05-4DA6-8073-3179E74B3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F7E738-9DBD-4944-98A9-352323161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4C1DC-5468-4779-BAA3-462960CBD70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Should $ be introduced here?</a:t>
            </a:r>
          </a:p>
          <a:p>
            <a:r>
              <a:rPr lang="en-GB" dirty="0" smtClean="0"/>
              <a:t>$</a:t>
            </a:r>
            <a:r>
              <a:rPr lang="en-GB" baseline="0" dirty="0" smtClean="0"/>
              <a:t> can be used as a maximum value within a repetition</a:t>
            </a:r>
          </a:p>
          <a:p>
            <a:r>
              <a:rPr lang="en-GB" baseline="0" dirty="0" smtClean="0"/>
              <a:t>in simulation $ is interpreted as the end of simulation</a:t>
            </a:r>
          </a:p>
          <a:p>
            <a:r>
              <a:rPr lang="en-GB" baseline="0" dirty="0" smtClean="0"/>
              <a:t>formal verification tools interpret $ as infinity</a:t>
            </a:r>
          </a:p>
          <a:p>
            <a:endParaRPr lang="en-GB" baseline="0" dirty="0" smtClean="0"/>
          </a:p>
          <a:p>
            <a:r>
              <a:rPr lang="en-GB" baseline="0" dirty="0" smtClean="0"/>
              <a:t>SVA does not have the eventually operator. PSL does: “!”.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Discuss the</a:t>
            </a:r>
            <a:r>
              <a:rPr lang="en-GB" baseline="0" dirty="0" smtClean="0"/>
              <a:t> different ways in which the property can be expressed:</a:t>
            </a:r>
          </a:p>
          <a:p>
            <a:pPr>
              <a:buFontTx/>
              <a:buChar char="-"/>
            </a:pPr>
            <a:r>
              <a:rPr lang="en-GB" baseline="0" dirty="0" smtClean="0"/>
              <a:t>How can we detect that rd/</a:t>
            </a:r>
            <a:r>
              <a:rPr lang="en-GB" baseline="0" dirty="0" err="1" smtClean="0"/>
              <a:t>wr</a:t>
            </a:r>
            <a:r>
              <a:rPr lang="en-GB" baseline="0" dirty="0" smtClean="0"/>
              <a:t> has been ignored?</a:t>
            </a:r>
          </a:p>
          <a:p>
            <a:pPr>
              <a:buFontTx/>
              <a:buChar char="-"/>
            </a:pPr>
            <a:r>
              <a:rPr lang="en-GB" baseline="0" dirty="0" smtClean="0"/>
              <a:t>Should we use black or white box properties?</a:t>
            </a:r>
          </a:p>
          <a:p>
            <a:pPr defTabSz="970636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GB" sz="1300" dirty="0" smtClean="0">
                <a:latin typeface="+mn-lt"/>
              </a:rPr>
              <a:t>Different levels of </a:t>
            </a:r>
            <a:r>
              <a:rPr lang="en-GB" sz="1300" dirty="0" err="1" smtClean="0">
                <a:latin typeface="+mn-lt"/>
              </a:rPr>
              <a:t>observability</a:t>
            </a:r>
            <a:endParaRPr lang="en-GB" sz="1300" dirty="0" smtClean="0">
              <a:latin typeface="+mn-lt"/>
            </a:endParaRP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Importance of Assertion Coverage</a:t>
            </a:r>
          </a:p>
          <a:p>
            <a:r>
              <a:rPr lang="en-GB" dirty="0" smtClean="0"/>
              <a:t>What does it mean that an assertion was never violated?</a:t>
            </a:r>
          </a:p>
          <a:p>
            <a:r>
              <a:rPr lang="en-GB" dirty="0" smtClean="0"/>
              <a:t>How do you know assertions are correct?</a:t>
            </a:r>
          </a:p>
          <a:p>
            <a:r>
              <a:rPr lang="en-GB" dirty="0" smtClean="0"/>
              <a:t>How do you know assertions are triggered?</a:t>
            </a:r>
          </a:p>
          <a:p>
            <a:endParaRPr lang="en-GB" dirty="0" smtClean="0"/>
          </a:p>
          <a:p>
            <a:r>
              <a:rPr lang="en-GB" dirty="0" smtClean="0"/>
              <a:t>Discuss</a:t>
            </a:r>
            <a:r>
              <a:rPr lang="en-GB" baseline="0" dirty="0" smtClean="0"/>
              <a:t> methods to ensure assertions express what you intended: review, mutation, introduce a but and check they fired, etc.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Importance of Assertion Coverage</a:t>
            </a:r>
          </a:p>
          <a:p>
            <a:r>
              <a:rPr lang="en-GB" dirty="0" smtClean="0"/>
              <a:t>What does it mean that an assertion was never violated?</a:t>
            </a:r>
          </a:p>
          <a:p>
            <a:r>
              <a:rPr lang="en-GB" dirty="0" smtClean="0"/>
              <a:t>How do you know assertions are correct?</a:t>
            </a:r>
          </a:p>
          <a:p>
            <a:r>
              <a:rPr lang="en-GB" dirty="0" smtClean="0"/>
              <a:t>How do you know assertions are triggered?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b="0" dirty="0" smtClean="0"/>
              <a:t>Discussion on “Who writes the assertions?”</a:t>
            </a:r>
          </a:p>
          <a:p>
            <a:pPr lvl="0"/>
            <a:r>
              <a:rPr lang="en-GB" sz="2100" dirty="0" smtClean="0"/>
              <a:t>Architects</a:t>
            </a:r>
          </a:p>
          <a:p>
            <a:pPr lvl="0"/>
            <a:r>
              <a:rPr lang="en-GB" sz="2100" dirty="0" smtClean="0"/>
              <a:t>Designers</a:t>
            </a:r>
          </a:p>
          <a:p>
            <a:pPr lvl="0"/>
            <a:r>
              <a:rPr lang="en-GB" sz="2100" dirty="0" smtClean="0"/>
              <a:t>Verification Engineers</a:t>
            </a:r>
          </a:p>
          <a:p>
            <a:pPr lvl="0"/>
            <a:r>
              <a:rPr lang="en-GB" sz="2100" dirty="0" smtClean="0"/>
              <a:t>IP Providers</a:t>
            </a:r>
          </a:p>
          <a:p>
            <a:pPr lvl="0"/>
            <a:r>
              <a:rPr lang="en-GB" sz="2100" dirty="0" smtClean="0"/>
              <a:t>Standards</a:t>
            </a:r>
          </a:p>
          <a:p>
            <a:pPr lvl="0"/>
            <a:endParaRPr lang="en-GB" sz="2100" dirty="0" smtClean="0"/>
          </a:p>
          <a:p>
            <a:pPr lvl="0"/>
            <a:r>
              <a:rPr lang="en-GB" sz="2100" dirty="0" smtClean="0"/>
              <a:t>Lead discussion towards different types of assertions: </a:t>
            </a:r>
            <a:r>
              <a:rPr lang="en-GB" sz="1300" dirty="0" smtClean="0">
                <a:latin typeface="+mn-lt"/>
              </a:rPr>
              <a:t>implementation (design) and specification (intent) assertions</a:t>
            </a:r>
            <a:endParaRPr lang="en-GB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SVA does not have the eventually operator. PSL does: “!”.</a:t>
            </a:r>
          </a:p>
          <a:p>
            <a:r>
              <a:rPr lang="en-GB" baseline="0" dirty="0" smtClean="0"/>
              <a:t>Discuss how to turn </a:t>
            </a:r>
            <a:r>
              <a:rPr lang="en-GB" baseline="0" dirty="0" err="1" smtClean="0"/>
              <a:t>liveness</a:t>
            </a:r>
            <a:r>
              <a:rPr lang="en-GB" baseline="0" dirty="0" smtClean="0"/>
              <a:t> into safety properties by introducing large but finite bounds.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0494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7844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SPEC is incomplete.</a:t>
            </a:r>
            <a:r>
              <a:rPr lang="en-GB" baseline="0" dirty="0" smtClean="0"/>
              <a:t> It lacks the statement: Data written to a full DUV will be dropped.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60D1-4CA0-4A96-A279-9CC1EFF7BEA0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GB" dirty="0" smtClean="0"/>
              <a:t>Behavioural black box properties</a:t>
            </a:r>
            <a:endParaRPr lang="en-GB" sz="2100" dirty="0" smtClean="0"/>
          </a:p>
          <a:p>
            <a:pPr marL="0" lvl="1"/>
            <a:r>
              <a:rPr lang="en-GB" dirty="0" smtClean="0"/>
              <a:t>Implementation-specific white box properties</a:t>
            </a:r>
            <a:endParaRPr lang="en-GB" sz="2100" dirty="0" smtClean="0"/>
          </a:p>
          <a:p>
            <a:pPr marL="0" lvl="1"/>
            <a:r>
              <a:rPr lang="en-GB" dirty="0" smtClean="0"/>
              <a:t>Discuss options for encoding properties in terms of abstraction levels and </a:t>
            </a:r>
            <a:r>
              <a:rPr lang="en-GB" dirty="0" err="1" smtClean="0"/>
              <a:t>observability</a:t>
            </a:r>
            <a:r>
              <a:rPr lang="en-GB" dirty="0" smtClean="0"/>
              <a:t> and implications for ease of bug finding</a:t>
            </a:r>
            <a:endParaRPr lang="en-GB" sz="21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GB" dirty="0" smtClean="0"/>
              <a:t>Behavioural black box properties</a:t>
            </a:r>
            <a:endParaRPr lang="en-GB" sz="2100" dirty="0" smtClean="0"/>
          </a:p>
          <a:p>
            <a:pPr marL="0" lvl="1"/>
            <a:r>
              <a:rPr lang="en-GB" dirty="0" smtClean="0"/>
              <a:t>Implementation-specific white box properties</a:t>
            </a:r>
            <a:endParaRPr lang="en-GB" sz="2100" dirty="0" smtClean="0"/>
          </a:p>
          <a:p>
            <a:pPr marL="0" lvl="1"/>
            <a:r>
              <a:rPr lang="en-GB" dirty="0" smtClean="0"/>
              <a:t>Discuss options for encoding properties in terms of abstraction levels and </a:t>
            </a:r>
            <a:r>
              <a:rPr lang="en-GB" dirty="0" err="1" smtClean="0"/>
              <a:t>observability</a:t>
            </a:r>
            <a:r>
              <a:rPr lang="en-GB" dirty="0" smtClean="0"/>
              <a:t> and implications for ease of bug finding</a:t>
            </a:r>
            <a:endParaRPr lang="en-GB" sz="2100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F5265-9667-4860-B0BF-5B0B3A5115D4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Doulos</a:t>
            </a:r>
            <a:r>
              <a:rPr lang="en-GB" dirty="0" smtClean="0"/>
              <a:t> SV course gives good examples of basic intro to SVA)</a:t>
            </a:r>
          </a:p>
          <a:p>
            <a:r>
              <a:rPr lang="en-GB" dirty="0" smtClean="0"/>
              <a:t>Potentially, only mention PSL but focus on SVA because we will use SVA for the labs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DC149F8-D033-43CD-9D08-2C353F70A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69A30033-E8FE-4BD8-9CEF-444EF00D52FE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 dirty="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COMS31700 Design Verification: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 Assertion-based </a:t>
            </a:r>
            <a:r>
              <a:rPr lang="en-US" sz="5400" b="1" dirty="0" smtClean="0"/>
              <a:t>Verification</a:t>
            </a:r>
            <a:endParaRPr lang="en-US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smtClean="0"/>
              <a:t>Kerstin Eder</a:t>
            </a:r>
          </a:p>
          <a:p>
            <a:pPr eaLnBrk="1" hangingPunct="1"/>
            <a:r>
              <a:rPr lang="en-GB" sz="1200" smtClean="0"/>
              <a:t>(Acknowledgement: Avi Ziv from the IBM Research Labs in Haifa has kindly permitted the re-use of some of his slides.)</a:t>
            </a:r>
            <a:endParaRPr lang="en-US" sz="1200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5127" name="Picture 14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of Assertions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1341438"/>
            <a:ext cx="8136582" cy="4895850"/>
          </a:xfrm>
        </p:spPr>
        <p:txBody>
          <a:bodyPr/>
          <a:lstStyle/>
          <a:p>
            <a:pPr lvl="0"/>
            <a:r>
              <a:rPr lang="en-GB" sz="2400" dirty="0" smtClean="0"/>
              <a:t>Properties describe facts about a design. </a:t>
            </a:r>
          </a:p>
          <a:p>
            <a:pPr lvl="0"/>
            <a:r>
              <a:rPr lang="en-GB" sz="2400" dirty="0" smtClean="0"/>
              <a:t>Properties can be used to write</a:t>
            </a:r>
          </a:p>
          <a:p>
            <a:pPr lvl="1"/>
            <a:r>
              <a:rPr lang="en-GB" sz="2000" dirty="0" smtClean="0"/>
              <a:t>Statements about the expected  behaviour of the design and its interfaces</a:t>
            </a:r>
          </a:p>
          <a:p>
            <a:pPr lvl="2"/>
            <a:r>
              <a:rPr lang="en-GB" sz="1800" dirty="0" smtClean="0"/>
              <a:t>Combinatorial </a:t>
            </a:r>
            <a:r>
              <a:rPr lang="en-GB" sz="1800" dirty="0"/>
              <a:t>and </a:t>
            </a:r>
            <a:r>
              <a:rPr lang="en-GB" sz="1800" dirty="0" smtClean="0"/>
              <a:t>sequential</a:t>
            </a:r>
          </a:p>
          <a:p>
            <a:pPr lvl="2"/>
            <a:r>
              <a:rPr lang="en-GB" sz="1800" dirty="0" smtClean="0"/>
              <a:t>(Can be used for simulation-based or for formal verification.)</a:t>
            </a:r>
            <a:endParaRPr lang="en-GB" sz="2000" dirty="0"/>
          </a:p>
          <a:p>
            <a:pPr lvl="1"/>
            <a:r>
              <a:rPr lang="en-GB" sz="2000" dirty="0" smtClean="0"/>
              <a:t>Checkers that are active during simulation</a:t>
            </a:r>
          </a:p>
          <a:p>
            <a:pPr lvl="2"/>
            <a:r>
              <a:rPr lang="en-GB" sz="1800" dirty="0" smtClean="0"/>
              <a:t>e.g. protocol checkers</a:t>
            </a:r>
            <a:endParaRPr lang="en-GB" sz="1800" dirty="0"/>
          </a:p>
          <a:p>
            <a:pPr lvl="1"/>
            <a:r>
              <a:rPr lang="en-GB" sz="2000" dirty="0" smtClean="0"/>
              <a:t>Constraints that define legal stimulus for simulation</a:t>
            </a:r>
          </a:p>
          <a:p>
            <a:pPr lvl="1"/>
            <a:r>
              <a:rPr lang="en-GB" sz="2000" dirty="0" smtClean="0"/>
              <a:t>Assumptions made for formal verification</a:t>
            </a:r>
          </a:p>
          <a:p>
            <a:pPr lvl="1"/>
            <a:r>
              <a:rPr lang="en-GB" sz="2000" dirty="0" smtClean="0"/>
              <a:t>Functional coverage points</a:t>
            </a:r>
          </a:p>
          <a:p>
            <a:pPr lvl="1"/>
            <a:endParaRPr lang="en-GB" sz="1050" dirty="0" smtClean="0"/>
          </a:p>
          <a:p>
            <a:r>
              <a:rPr lang="en-GB" sz="2000" dirty="0" smtClean="0"/>
              <a:t>Remember to re-use existing assertions, property libraries </a:t>
            </a:r>
            <a:r>
              <a:rPr lang="en-GB" sz="2000" dirty="0"/>
              <a:t>or checks embedded in </a:t>
            </a:r>
            <a:r>
              <a:rPr lang="en-GB" sz="2000" dirty="0" smtClean="0"/>
              <a:t>VIP.</a:t>
            </a:r>
            <a:endParaRPr lang="en-GB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410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31316" y="2969853"/>
            <a:ext cx="6984776" cy="144016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81" y="1307624"/>
            <a:ext cx="8640638" cy="5112568"/>
          </a:xfrm>
        </p:spPr>
        <p:txBody>
          <a:bodyPr/>
          <a:lstStyle/>
          <a:p>
            <a:r>
              <a:rPr lang="en-GB" dirty="0" smtClean="0"/>
              <a:t>Temporal properties can be in one of 4 states during simulation:</a:t>
            </a:r>
          </a:p>
          <a:p>
            <a:pPr lvl="1"/>
            <a:r>
              <a:rPr lang="en-GB" dirty="0" smtClean="0"/>
              <a:t>inactive (no match), </a:t>
            </a:r>
            <a:r>
              <a:rPr lang="en-GB" dirty="0" smtClean="0">
                <a:solidFill>
                  <a:srgbClr val="4185BD"/>
                </a:solidFill>
              </a:rPr>
              <a:t>active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pass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C00000"/>
                </a:solidFill>
              </a:rPr>
              <a:t>fail</a:t>
            </a:r>
          </a:p>
          <a:p>
            <a:pPr lvl="1">
              <a:buNone/>
            </a:pPr>
            <a:endParaRPr lang="en-GB" sz="900" dirty="0" smtClean="0"/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req_followed_by_ack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@(</a:t>
            </a:r>
            <a:r>
              <a:rPr lang="en-GB" sz="1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$rose (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) |=&gt; ##[0:1]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property</a:t>
            </a:r>
          </a:p>
          <a:p>
            <a:pPr lvl="1">
              <a:buNone/>
            </a:pP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p_req_ack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: assert property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req_followed_by_ack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How Assertions work during Simulation</a:t>
            </a:r>
            <a:endParaRPr lang="en-GB" sz="4000" dirty="0"/>
          </a:p>
        </p:txBody>
      </p:sp>
      <p:grpSp>
        <p:nvGrpSpPr>
          <p:cNvPr id="5" name="Group 13"/>
          <p:cNvGrpSpPr/>
          <p:nvPr/>
        </p:nvGrpSpPr>
        <p:grpSpPr>
          <a:xfrm>
            <a:off x="1043608" y="4670066"/>
            <a:ext cx="936104" cy="288032"/>
            <a:chOff x="971600" y="4581128"/>
            <a:chExt cx="936104" cy="288032"/>
          </a:xfrm>
        </p:grpSpPr>
        <p:cxnSp>
          <p:nvCxnSpPr>
            <p:cNvPr id="8" name="Elbow Connector 7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Elbow Connector 11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14"/>
          <p:cNvGrpSpPr/>
          <p:nvPr/>
        </p:nvGrpSpPr>
        <p:grpSpPr>
          <a:xfrm>
            <a:off x="1763688" y="4670066"/>
            <a:ext cx="936104" cy="288032"/>
            <a:chOff x="971600" y="4581128"/>
            <a:chExt cx="936104" cy="288032"/>
          </a:xfrm>
        </p:grpSpPr>
        <p:cxnSp>
          <p:nvCxnSpPr>
            <p:cNvPr id="16" name="Elbow Connector 15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Elbow Connector 16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17"/>
          <p:cNvGrpSpPr/>
          <p:nvPr/>
        </p:nvGrpSpPr>
        <p:grpSpPr>
          <a:xfrm>
            <a:off x="4644008" y="4670066"/>
            <a:ext cx="936104" cy="288032"/>
            <a:chOff x="971600" y="4581128"/>
            <a:chExt cx="936104" cy="288032"/>
          </a:xfrm>
        </p:grpSpPr>
        <p:cxnSp>
          <p:nvCxnSpPr>
            <p:cNvPr id="19" name="Elbow Connector 18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Elbow Connector 19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20"/>
          <p:cNvGrpSpPr/>
          <p:nvPr/>
        </p:nvGrpSpPr>
        <p:grpSpPr>
          <a:xfrm>
            <a:off x="5364088" y="4670066"/>
            <a:ext cx="936104" cy="288032"/>
            <a:chOff x="971600" y="4581128"/>
            <a:chExt cx="936104" cy="288032"/>
          </a:xfrm>
        </p:grpSpPr>
        <p:cxnSp>
          <p:nvCxnSpPr>
            <p:cNvPr id="22" name="Elbow Connector 21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Elbow Connector 22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oup 23"/>
          <p:cNvGrpSpPr/>
          <p:nvPr/>
        </p:nvGrpSpPr>
        <p:grpSpPr>
          <a:xfrm>
            <a:off x="3923928" y="4670066"/>
            <a:ext cx="936104" cy="288032"/>
            <a:chOff x="971600" y="4581128"/>
            <a:chExt cx="936104" cy="288032"/>
          </a:xfrm>
        </p:grpSpPr>
        <p:cxnSp>
          <p:nvCxnSpPr>
            <p:cNvPr id="25" name="Elbow Connector 24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Elbow Connector 25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8" name="Elbow Connector 27"/>
          <p:cNvCxnSpPr/>
          <p:nvPr/>
        </p:nvCxnSpPr>
        <p:spPr bwMode="auto">
          <a:xfrm flipV="1">
            <a:off x="3203848" y="467006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Elbow Connector 28"/>
          <p:cNvCxnSpPr/>
          <p:nvPr/>
        </p:nvCxnSpPr>
        <p:spPr bwMode="auto">
          <a:xfrm>
            <a:off x="3563888" y="467006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29"/>
          <p:cNvGrpSpPr/>
          <p:nvPr/>
        </p:nvGrpSpPr>
        <p:grpSpPr>
          <a:xfrm>
            <a:off x="2483768" y="4670066"/>
            <a:ext cx="936104" cy="288032"/>
            <a:chOff x="971600" y="4581128"/>
            <a:chExt cx="936104" cy="288032"/>
          </a:xfrm>
        </p:grpSpPr>
        <p:cxnSp>
          <p:nvCxnSpPr>
            <p:cNvPr id="31" name="Elbow Connector 30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Elbow Connector 31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467544" y="467006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clk</a:t>
            </a:r>
            <a:endParaRPr lang="en-GB" sz="18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67544" y="50301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req</a:t>
            </a:r>
            <a:endParaRPr lang="en-GB" sz="1800" b="0" dirty="0"/>
          </a:p>
        </p:txBody>
      </p:sp>
      <p:sp>
        <p:nvSpPr>
          <p:cNvPr id="35" name="TextBox 34"/>
          <p:cNvSpPr txBox="1"/>
          <p:nvPr/>
        </p:nvSpPr>
        <p:spPr>
          <a:xfrm>
            <a:off x="467544" y="539014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 err="1" smtClean="0"/>
              <a:t>ack</a:t>
            </a:r>
            <a:endParaRPr lang="en-GB" sz="1800" b="0" dirty="0"/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2843808" y="5030106"/>
            <a:ext cx="64807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5030106"/>
            <a:ext cx="720080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411760" y="5318138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1043608" y="5030106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Elbow Connector 52"/>
          <p:cNvCxnSpPr/>
          <p:nvPr/>
        </p:nvCxnSpPr>
        <p:spPr bwMode="auto">
          <a:xfrm flipV="1">
            <a:off x="4355976" y="539014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Elbow Connector 53"/>
          <p:cNvCxnSpPr/>
          <p:nvPr/>
        </p:nvCxnSpPr>
        <p:spPr bwMode="auto">
          <a:xfrm>
            <a:off x="5004048" y="539014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Elbow Connector 56"/>
          <p:cNvCxnSpPr/>
          <p:nvPr/>
        </p:nvCxnSpPr>
        <p:spPr bwMode="auto">
          <a:xfrm flipV="1">
            <a:off x="1403648" y="539014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4644008" y="5318138"/>
            <a:ext cx="129614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907704" y="5318138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V="1">
            <a:off x="1043608" y="5030106"/>
            <a:ext cx="0" cy="2880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Elbow Connector 69"/>
          <p:cNvCxnSpPr/>
          <p:nvPr/>
        </p:nvCxnSpPr>
        <p:spPr bwMode="auto">
          <a:xfrm>
            <a:off x="3563888" y="503010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1043608" y="5678178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1691680" y="5390146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2483768" y="5678178"/>
            <a:ext cx="21602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4644008" y="5390146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Elbow Connector 77"/>
          <p:cNvCxnSpPr/>
          <p:nvPr/>
        </p:nvCxnSpPr>
        <p:spPr bwMode="auto">
          <a:xfrm>
            <a:off x="2051720" y="539014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5364088" y="5678178"/>
            <a:ext cx="9361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133164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185BD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205172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09228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185BD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637220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185BD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899592" y="59662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4185BD"/>
                </a:solidFill>
              </a:rPr>
              <a:t>active</a:t>
            </a:r>
            <a:endParaRPr lang="en-GB" sz="1600" b="0" dirty="0">
              <a:solidFill>
                <a:srgbClr val="4185BD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059832" y="59662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4185BD"/>
                </a:solidFill>
              </a:rPr>
              <a:t>active</a:t>
            </a:r>
            <a:endParaRPr lang="en-GB" sz="1600" b="0" dirty="0">
              <a:solidFill>
                <a:srgbClr val="4185BD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40152" y="59662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4185BD"/>
                </a:solidFill>
              </a:rPr>
              <a:t>active</a:t>
            </a:r>
            <a:endParaRPr lang="en-GB" sz="1600" b="0" dirty="0">
              <a:solidFill>
                <a:srgbClr val="4185BD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91680" y="596621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00B050"/>
                </a:solidFill>
              </a:rPr>
              <a:t>pass</a:t>
            </a:r>
            <a:endParaRPr lang="en-GB" sz="1600" b="0" dirty="0">
              <a:solidFill>
                <a:srgbClr val="00B05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493204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4644008" y="596621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00B050"/>
                </a:solidFill>
              </a:rPr>
              <a:t>pass</a:t>
            </a:r>
            <a:endParaRPr lang="en-GB" sz="1600" b="0" dirty="0">
              <a:solidFill>
                <a:srgbClr val="00B050"/>
              </a:solidFill>
            </a:endParaRPr>
          </a:p>
        </p:txBody>
      </p:sp>
      <p:grpSp>
        <p:nvGrpSpPr>
          <p:cNvPr id="13" name="Group 98"/>
          <p:cNvGrpSpPr/>
          <p:nvPr/>
        </p:nvGrpSpPr>
        <p:grpSpPr>
          <a:xfrm>
            <a:off x="7524328" y="4670066"/>
            <a:ext cx="936104" cy="288032"/>
            <a:chOff x="971600" y="4581128"/>
            <a:chExt cx="936104" cy="288032"/>
          </a:xfrm>
        </p:grpSpPr>
        <p:cxnSp>
          <p:nvCxnSpPr>
            <p:cNvPr id="100" name="Elbow Connector 99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Elbow Connector 100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01"/>
          <p:cNvGrpSpPr/>
          <p:nvPr/>
        </p:nvGrpSpPr>
        <p:grpSpPr>
          <a:xfrm>
            <a:off x="6804248" y="4670066"/>
            <a:ext cx="936104" cy="288032"/>
            <a:chOff x="971600" y="4581128"/>
            <a:chExt cx="936104" cy="288032"/>
          </a:xfrm>
        </p:grpSpPr>
        <p:cxnSp>
          <p:nvCxnSpPr>
            <p:cNvPr id="103" name="Elbow Connector 102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Elbow Connector 103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104"/>
          <p:cNvGrpSpPr/>
          <p:nvPr/>
        </p:nvGrpSpPr>
        <p:grpSpPr>
          <a:xfrm>
            <a:off x="6084168" y="4670066"/>
            <a:ext cx="936104" cy="288032"/>
            <a:chOff x="971600" y="4581128"/>
            <a:chExt cx="936104" cy="288032"/>
          </a:xfrm>
        </p:grpSpPr>
        <p:cxnSp>
          <p:nvCxnSpPr>
            <p:cNvPr id="106" name="Elbow Connector 105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Elbow Connector 106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8" name="Straight Connector 107"/>
          <p:cNvCxnSpPr/>
          <p:nvPr/>
        </p:nvCxnSpPr>
        <p:spPr bwMode="auto">
          <a:xfrm>
            <a:off x="6228184" y="5678178"/>
            <a:ext cx="22322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3275856" y="5030106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349188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185BD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4139952" y="5318138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Elbow Connector 116"/>
          <p:cNvCxnSpPr/>
          <p:nvPr/>
        </p:nvCxnSpPr>
        <p:spPr bwMode="auto">
          <a:xfrm flipV="1">
            <a:off x="5724128" y="5030106"/>
            <a:ext cx="64807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6372200" y="5030106"/>
            <a:ext cx="864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Elbow Connector 121"/>
          <p:cNvCxnSpPr/>
          <p:nvPr/>
        </p:nvCxnSpPr>
        <p:spPr bwMode="auto">
          <a:xfrm>
            <a:off x="7164288" y="503010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>
            <a:off x="7524328" y="5318138"/>
            <a:ext cx="9361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6660232" y="59662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4185BD"/>
                </a:solidFill>
              </a:rPr>
              <a:t>active</a:t>
            </a:r>
            <a:endParaRPr lang="en-GB" sz="1600" b="0" dirty="0">
              <a:solidFill>
                <a:srgbClr val="4185BD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 bwMode="auto">
          <a:xfrm>
            <a:off x="7164288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>
            <a:off x="781236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7596336" y="596621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C00000"/>
                </a:solidFill>
              </a:rPr>
              <a:t>fail</a:t>
            </a:r>
            <a:endParaRPr lang="en-GB" sz="1600" b="0" dirty="0">
              <a:solidFill>
                <a:srgbClr val="C0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948264" y="617788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C00000"/>
                </a:solidFill>
              </a:rPr>
              <a:t>fail</a:t>
            </a:r>
            <a:endParaRPr lang="en-GB" sz="1600" b="0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Overcoming the </a:t>
            </a:r>
            <a:r>
              <a:rPr lang="en-GB" sz="4000" dirty="0" err="1" smtClean="0"/>
              <a:t>Observability</a:t>
            </a:r>
            <a:r>
              <a:rPr lang="en-GB" sz="4000" dirty="0" smtClean="0"/>
              <a:t> Problem</a:t>
            </a:r>
            <a:endParaRPr lang="en-US" sz="4000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196752"/>
            <a:ext cx="6419056" cy="3024336"/>
          </a:xfrm>
        </p:spPr>
        <p:txBody>
          <a:bodyPr/>
          <a:lstStyle/>
          <a:p>
            <a:r>
              <a:rPr lang="en-US" sz="2400" dirty="0" smtClean="0"/>
              <a:t>If a design property </a:t>
            </a:r>
            <a:r>
              <a:rPr lang="en-US" sz="2400" dirty="0"/>
              <a:t>is violated during simulation, then </a:t>
            </a:r>
            <a:r>
              <a:rPr lang="en-US" sz="2400" dirty="0" smtClean="0"/>
              <a:t>the DUV </a:t>
            </a:r>
            <a:r>
              <a:rPr lang="en-US" sz="2400" dirty="0"/>
              <a:t>fails to operate according to </a:t>
            </a:r>
            <a:r>
              <a:rPr lang="en-US" sz="2400" dirty="0" smtClean="0"/>
              <a:t>the original design intent.</a:t>
            </a:r>
          </a:p>
          <a:p>
            <a:endParaRPr 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BUT:</a:t>
            </a:r>
          </a:p>
          <a:p>
            <a:pPr>
              <a:lnSpc>
                <a:spcPct val="80000"/>
              </a:lnSpc>
            </a:pPr>
            <a:r>
              <a:rPr lang="en-US" sz="2000" b="0" dirty="0">
                <a:solidFill>
                  <a:schemeClr val="tx1"/>
                </a:solidFill>
              </a:rPr>
              <a:t>Symptoms of low-level bugs are often not easy to observe/detect.</a:t>
            </a:r>
          </a:p>
          <a:p>
            <a:pPr>
              <a:lnSpc>
                <a:spcPct val="8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Activation of </a:t>
            </a:r>
            <a:r>
              <a:rPr lang="en-US" sz="2000" b="0" dirty="0">
                <a:solidFill>
                  <a:schemeClr val="tx1"/>
                </a:solidFill>
              </a:rPr>
              <a:t>a faulty </a:t>
            </a:r>
            <a:r>
              <a:rPr lang="en-US" sz="2000" b="0" dirty="0" smtClean="0">
                <a:solidFill>
                  <a:schemeClr val="tx1"/>
                </a:solidFill>
              </a:rPr>
              <a:t>statement may not be enough for the </a:t>
            </a:r>
            <a:r>
              <a:rPr lang="en-US" sz="2000" b="0" dirty="0">
                <a:solidFill>
                  <a:schemeClr val="tx1"/>
                </a:solidFill>
              </a:rPr>
              <a:t>bug </a:t>
            </a:r>
            <a:r>
              <a:rPr lang="en-US" sz="2000" b="0" dirty="0" smtClean="0">
                <a:solidFill>
                  <a:schemeClr val="tx1"/>
                </a:solidFill>
              </a:rPr>
              <a:t>to propagate  </a:t>
            </a:r>
            <a:r>
              <a:rPr lang="en-US" sz="2000" b="0" dirty="0">
                <a:solidFill>
                  <a:schemeClr val="tx1"/>
                </a:solidFill>
              </a:rPr>
              <a:t>to an observable output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 descr="detectiv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700808"/>
            <a:ext cx="1927837" cy="2003438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4365104"/>
            <a:ext cx="822960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Assertion-Based Verification: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During simulation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assertions are continuously monitored.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assertion immediately fires when it is violated and in the area of the design where it occurs.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Debugging and fixing an assertion failure is much more efficient than tracing back the cause of a bug.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Example FIFO DUV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DUV Specification - Inputs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005064"/>
            <a:ext cx="8784976" cy="2304256"/>
          </a:xfrm>
        </p:spPr>
        <p:txBody>
          <a:bodyPr/>
          <a:lstStyle/>
          <a:p>
            <a:r>
              <a:rPr lang="en-GB" dirty="0" smtClean="0"/>
              <a:t>Inputs: </a:t>
            </a:r>
          </a:p>
          <a:p>
            <a:pPr lvl="1"/>
            <a:r>
              <a:rPr lang="en-GB" sz="2400" dirty="0" err="1" smtClean="0"/>
              <a:t>wr</a:t>
            </a:r>
            <a:r>
              <a:rPr lang="en-GB" sz="2400" dirty="0" smtClean="0"/>
              <a:t> indicates valid data is driven on the </a:t>
            </a:r>
            <a:r>
              <a:rPr lang="en-GB" sz="2400" dirty="0" err="1" smtClean="0"/>
              <a:t>data_in</a:t>
            </a:r>
            <a:r>
              <a:rPr lang="en-GB" sz="2400" dirty="0" smtClean="0"/>
              <a:t> bus</a:t>
            </a:r>
          </a:p>
          <a:p>
            <a:pPr lvl="1"/>
            <a:r>
              <a:rPr lang="en-GB" sz="2400" dirty="0" err="1" smtClean="0"/>
              <a:t>data_in</a:t>
            </a:r>
            <a:r>
              <a:rPr lang="en-GB" sz="2400" dirty="0" smtClean="0"/>
              <a:t> is the data to be pushed into the DUV</a:t>
            </a:r>
          </a:p>
          <a:p>
            <a:pPr lvl="1"/>
            <a:r>
              <a:rPr lang="en-GB" sz="2400" dirty="0" smtClean="0"/>
              <a:t>rd pops the next data item from the DUV in the next cycle</a:t>
            </a:r>
          </a:p>
          <a:p>
            <a:pPr lvl="1"/>
            <a:r>
              <a:rPr lang="en-GB" sz="2400" dirty="0" smtClean="0"/>
              <a:t>clear resets the DUV </a:t>
            </a:r>
            <a:endParaRPr lang="en-GB" sz="2400" dirty="0"/>
          </a:p>
        </p:txBody>
      </p:sp>
      <p:grpSp>
        <p:nvGrpSpPr>
          <p:cNvPr id="2" name="Group 52"/>
          <p:cNvGrpSpPr/>
          <p:nvPr/>
        </p:nvGrpSpPr>
        <p:grpSpPr>
          <a:xfrm>
            <a:off x="1800000" y="1267200"/>
            <a:ext cx="5544616" cy="2376264"/>
            <a:chOff x="1800000" y="1339208"/>
            <a:chExt cx="5544616" cy="2376264"/>
          </a:xfrm>
        </p:grpSpPr>
        <p:sp>
          <p:nvSpPr>
            <p:cNvPr id="4" name="Rectangle 3"/>
            <p:cNvSpPr/>
            <p:nvPr/>
          </p:nvSpPr>
          <p:spPr bwMode="auto">
            <a:xfrm>
              <a:off x="3492188" y="1411216"/>
              <a:ext cx="1728192" cy="2304256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1800000" y="1771256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5220380" y="1771256"/>
              <a:ext cx="21242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5220380" y="2275312"/>
              <a:ext cx="21242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5220380" y="2995392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220380" y="3355432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1800000" y="2131296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780220" y="2275312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DUV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00000" y="299539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clk</a:t>
              </a:r>
              <a:endParaRPr lang="en-GB" sz="2000" b="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00000" y="2579313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smtClean="0"/>
                <a:t>clear</a:t>
              </a:r>
              <a:endParaRPr lang="en-GB" sz="2000" b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00000" y="1771256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wr</a:t>
              </a:r>
              <a:endParaRPr lang="en-GB" sz="2000" b="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0000" y="1339208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data_in</a:t>
              </a:r>
              <a:r>
                <a:rPr lang="en-GB" sz="2000" b="0" dirty="0" smtClean="0"/>
                <a:t> [7:0]</a:t>
              </a:r>
              <a:endParaRPr lang="en-GB" sz="2000" b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00000" y="2131296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smtClean="0"/>
                <a:t>rd</a:t>
              </a:r>
              <a:endParaRPr lang="en-GB" sz="2000" b="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0400" y="1339208"/>
              <a:ext cx="1764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err="1" smtClean="0"/>
                <a:t>data_out</a:t>
              </a:r>
              <a:r>
                <a:rPr lang="en-GB" sz="2000" b="0" dirty="0" smtClean="0"/>
                <a:t> [7:0]</a:t>
              </a:r>
              <a:endParaRPr lang="en-GB" sz="2000" b="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0380" y="25633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smtClean="0"/>
                <a:t>empty</a:t>
              </a:r>
              <a:endParaRPr lang="en-GB" sz="2000" b="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0380" y="2995392"/>
              <a:ext cx="1044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smtClean="0"/>
                <a:t>full</a:t>
              </a:r>
              <a:endParaRPr lang="en-GB" sz="2000" b="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28392" y="1843264"/>
              <a:ext cx="1872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err="1" smtClean="0"/>
                <a:t>data_out_valid</a:t>
              </a:r>
              <a:endParaRPr lang="en-GB" sz="2000" b="0" dirty="0"/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800000" y="2563344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1800000" y="2995392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1800000" y="3355432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51" name="Rectangle 50"/>
          <p:cNvSpPr/>
          <p:nvPr/>
        </p:nvSpPr>
        <p:spPr bwMode="auto">
          <a:xfrm>
            <a:off x="5364088" y="1268760"/>
            <a:ext cx="2448272" cy="25202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811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Example DUV Specification - Outputs</a:t>
            </a:r>
            <a:endParaRPr lang="en-US" sz="40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789040"/>
            <a:ext cx="8496944" cy="2664296"/>
          </a:xfrm>
        </p:spPr>
        <p:txBody>
          <a:bodyPr/>
          <a:lstStyle/>
          <a:p>
            <a:r>
              <a:rPr lang="en-GB" dirty="0" smtClean="0"/>
              <a:t>Outputs: </a:t>
            </a:r>
          </a:p>
          <a:p>
            <a:pPr lvl="1"/>
            <a:r>
              <a:rPr lang="en-GB" sz="2400" dirty="0" err="1" smtClean="0"/>
              <a:t>data_out_valid</a:t>
            </a:r>
            <a:r>
              <a:rPr lang="en-GB" sz="2400" dirty="0" smtClean="0"/>
              <a:t> indicates that valid data is driven on the </a:t>
            </a:r>
            <a:r>
              <a:rPr lang="en-GB" sz="2400" dirty="0" err="1" smtClean="0"/>
              <a:t>data_out</a:t>
            </a:r>
            <a:r>
              <a:rPr lang="en-GB" sz="2400" dirty="0" smtClean="0"/>
              <a:t> bus</a:t>
            </a:r>
          </a:p>
          <a:p>
            <a:pPr lvl="1"/>
            <a:r>
              <a:rPr lang="en-GB" sz="2400" dirty="0" err="1" smtClean="0"/>
              <a:t>data_out</a:t>
            </a:r>
            <a:r>
              <a:rPr lang="en-GB" sz="2400" dirty="0" smtClean="0"/>
              <a:t> is the data item requested from the DUV</a:t>
            </a:r>
          </a:p>
          <a:p>
            <a:pPr lvl="1"/>
            <a:r>
              <a:rPr lang="en-GB" sz="2400" dirty="0" smtClean="0"/>
              <a:t>empty indicates that the DUV is empty</a:t>
            </a:r>
          </a:p>
          <a:p>
            <a:pPr lvl="1"/>
            <a:r>
              <a:rPr lang="en-GB" sz="2400" dirty="0" smtClean="0"/>
              <a:t>full indicates that the DUV is full</a:t>
            </a:r>
            <a:endParaRPr lang="en-GB" sz="2400" dirty="0"/>
          </a:p>
        </p:txBody>
      </p:sp>
      <p:grpSp>
        <p:nvGrpSpPr>
          <p:cNvPr id="2" name="Group 29"/>
          <p:cNvGrpSpPr/>
          <p:nvPr/>
        </p:nvGrpSpPr>
        <p:grpSpPr>
          <a:xfrm>
            <a:off x="1799692" y="1268760"/>
            <a:ext cx="5544616" cy="2376264"/>
            <a:chOff x="1907704" y="1484784"/>
            <a:chExt cx="5544616" cy="2376264"/>
          </a:xfrm>
        </p:grpSpPr>
        <p:sp>
          <p:nvSpPr>
            <p:cNvPr id="4" name="Rectangle 3"/>
            <p:cNvSpPr/>
            <p:nvPr/>
          </p:nvSpPr>
          <p:spPr bwMode="auto">
            <a:xfrm>
              <a:off x="3599892" y="1556792"/>
              <a:ext cx="1728192" cy="2304256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1907704" y="1916832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5328084" y="1916832"/>
              <a:ext cx="21242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5328084" y="2420888"/>
              <a:ext cx="21242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5328084" y="3140968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328084" y="3501008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1907704" y="2276872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887924" y="2420888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DUV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7704" y="3140968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clk</a:t>
              </a:r>
              <a:endParaRPr lang="en-GB" sz="2000" b="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7704" y="2724889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smtClean="0"/>
                <a:t>clear</a:t>
              </a:r>
              <a:endParaRPr lang="en-GB" sz="2000" b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7704" y="191683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wr</a:t>
              </a:r>
              <a:endParaRPr lang="en-GB" sz="2000" b="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07704" y="1484784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data_in</a:t>
              </a:r>
              <a:r>
                <a:rPr lang="en-GB" sz="2000" b="0" dirty="0" smtClean="0"/>
                <a:t> [7:0]</a:t>
              </a:r>
              <a:endParaRPr lang="en-GB" sz="2000" b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07704" y="227687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smtClean="0"/>
                <a:t>rd</a:t>
              </a:r>
              <a:endParaRPr lang="en-GB" sz="2000" b="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0112" y="2060848"/>
              <a:ext cx="1764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err="1" smtClean="0"/>
                <a:t>data_out</a:t>
              </a:r>
              <a:r>
                <a:rPr lang="en-GB" sz="2000" b="0" dirty="0" smtClean="0"/>
                <a:t> [7:0]</a:t>
              </a:r>
              <a:endParaRPr lang="en-GB" sz="2000" b="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28084" y="2708920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smtClean="0"/>
                <a:t>empty</a:t>
              </a:r>
              <a:endParaRPr lang="en-GB" sz="2000" b="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28084" y="3140968"/>
              <a:ext cx="1044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smtClean="0"/>
                <a:t>full</a:t>
              </a:r>
              <a:endParaRPr lang="en-GB" sz="2000" b="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36096" y="1556792"/>
              <a:ext cx="1872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err="1" smtClean="0"/>
                <a:t>data_out_valid</a:t>
              </a:r>
              <a:endParaRPr lang="en-GB" sz="2000" b="0" dirty="0"/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07704" y="2708920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1907704" y="3140968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1907704" y="3501008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4018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DUV Specification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35014"/>
            <a:ext cx="8496944" cy="4744113"/>
          </a:xfrm>
        </p:spPr>
        <p:txBody>
          <a:bodyPr/>
          <a:lstStyle/>
          <a:p>
            <a:r>
              <a:rPr lang="en-GB" sz="2800" dirty="0" smtClean="0"/>
              <a:t>High-Level functional specification of DUV</a:t>
            </a:r>
          </a:p>
          <a:p>
            <a:pPr lvl="1"/>
            <a:r>
              <a:rPr lang="en-GB" sz="2400" dirty="0" smtClean="0"/>
              <a:t>The design is a FIFO.</a:t>
            </a:r>
          </a:p>
          <a:p>
            <a:pPr lvl="1"/>
            <a:r>
              <a:rPr lang="en-GB" sz="2400" dirty="0" smtClean="0"/>
              <a:t>Reading and writing can be done in the same cycle.</a:t>
            </a:r>
          </a:p>
          <a:p>
            <a:pPr lvl="1"/>
            <a:r>
              <a:rPr lang="en-GB" sz="2400" dirty="0" smtClean="0"/>
              <a:t>Data becomes valid for reading one cycle after it is written.</a:t>
            </a:r>
          </a:p>
          <a:p>
            <a:pPr lvl="1"/>
            <a:r>
              <a:rPr lang="en-GB" sz="2400" dirty="0" smtClean="0"/>
              <a:t>No data is returned for a read when the DUV is empty.</a:t>
            </a:r>
          </a:p>
          <a:p>
            <a:pPr lvl="1"/>
            <a:r>
              <a:rPr lang="en-GB" sz="2400" dirty="0" smtClean="0"/>
              <a:t>Clearing takes one cycle.</a:t>
            </a:r>
          </a:p>
          <a:p>
            <a:pPr lvl="1"/>
            <a:r>
              <a:rPr lang="en-GB" sz="2400" dirty="0" smtClean="0"/>
              <a:t>During clearing read and write are disabled.</a:t>
            </a:r>
          </a:p>
          <a:p>
            <a:pPr lvl="1"/>
            <a:r>
              <a:rPr lang="en-GB" sz="2400" dirty="0" smtClean="0"/>
              <a:t>Inputs arriving during a clear are ignored.</a:t>
            </a:r>
          </a:p>
          <a:p>
            <a:pPr lvl="1"/>
            <a:r>
              <a:rPr lang="en-GB" sz="2400" dirty="0" smtClean="0"/>
              <a:t>The FIFO is 8 entries deep.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793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Identifying Properties for the FIFO block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450" y="1960314"/>
            <a:ext cx="8643099" cy="4242366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Black box view:</a:t>
            </a:r>
          </a:p>
          <a:p>
            <a:pPr marL="900000" lvl="1">
              <a:spcBef>
                <a:spcPts val="600"/>
              </a:spcBef>
            </a:pPr>
            <a:r>
              <a:rPr lang="en-GB" sz="2400" dirty="0" smtClean="0"/>
              <a:t>E</a:t>
            </a:r>
            <a:r>
              <a:rPr lang="en-GB" sz="2400" b="0" dirty="0" smtClean="0"/>
              <a:t>mpty and full are never asserted together.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After clear the FIFO is empty.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After writing 8 data items the FIFO is full.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Data items are moving through the FIFO unchanged in terms of data content and in terms of data order.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No data is duplicated.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No data is lost.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err="1" smtClean="0"/>
              <a:t>data_out_valid</a:t>
            </a:r>
            <a:r>
              <a:rPr lang="en-GB" sz="2400" b="0" dirty="0" smtClean="0"/>
              <a:t> only for valid data, i.e. no </a:t>
            </a:r>
            <a:r>
              <a:rPr lang="en-GB" sz="2400" b="0" dirty="0" err="1" smtClean="0"/>
              <a:t>x’s</a:t>
            </a:r>
            <a:r>
              <a:rPr lang="en-GB" sz="2400" b="0" dirty="0" smtClean="0"/>
              <a:t> in data.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834448" y="1321724"/>
            <a:ext cx="2105890" cy="1122219"/>
          </a:xfrm>
          <a:prstGeom prst="wedgeRoundRectCallout">
            <a:avLst>
              <a:gd name="adj1" fmla="val -36866"/>
              <a:gd name="adj2" fmla="val 79927"/>
              <a:gd name="adj3" fmla="val 16667"/>
            </a:avLst>
          </a:prstGeom>
          <a:solidFill>
            <a:srgbClr val="7CD2A5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21613F"/>
                </a:solidFill>
                <a:effectLst/>
                <a:latin typeface="Arial" charset="0"/>
              </a:rPr>
              <a:t>An invariant property.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Identifying Properties for the FIFO block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92384"/>
            <a:ext cx="8424863" cy="5256584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White </a:t>
            </a:r>
            <a:r>
              <a:rPr lang="en-GB" dirty="0" smtClean="0"/>
              <a:t>box view:</a:t>
            </a:r>
            <a:endParaRPr lang="en-GB" sz="2800" dirty="0" smtClean="0"/>
          </a:p>
          <a:p>
            <a:pPr lvl="1"/>
            <a:r>
              <a:rPr lang="en-GB" sz="2400" dirty="0" smtClean="0"/>
              <a:t>The value range of the read and write pointers is between 0 and 7.</a:t>
            </a:r>
          </a:p>
          <a:p>
            <a:pPr lvl="1"/>
            <a:r>
              <a:rPr lang="en-GB" sz="2400" dirty="0" smtClean="0"/>
              <a:t>The </a:t>
            </a:r>
            <a:r>
              <a:rPr lang="en-GB" sz="2400" dirty="0" err="1" smtClean="0"/>
              <a:t>data_counter</a:t>
            </a:r>
            <a:r>
              <a:rPr lang="en-GB" sz="2400" dirty="0" smtClean="0"/>
              <a:t> ranges from 0 to 8.</a:t>
            </a:r>
          </a:p>
          <a:p>
            <a:pPr lvl="1"/>
            <a:r>
              <a:rPr lang="en-GB" sz="2400" dirty="0" smtClean="0"/>
              <a:t>The data in the FIFO is not changed during a clear.</a:t>
            </a:r>
          </a:p>
          <a:p>
            <a:pPr lvl="1"/>
            <a:r>
              <a:rPr lang="en-GB" sz="2400" dirty="0" smtClean="0"/>
              <a:t>For each valid read the read pointer is incremented.</a:t>
            </a:r>
          </a:p>
          <a:p>
            <a:pPr lvl="1"/>
            <a:r>
              <a:rPr lang="en-GB" sz="2400" dirty="0" smtClean="0"/>
              <a:t>For each valid write the write pointer is incremented.</a:t>
            </a:r>
          </a:p>
          <a:p>
            <a:pPr lvl="1"/>
            <a:r>
              <a:rPr lang="en-GB" sz="2400" dirty="0" smtClean="0"/>
              <a:t>Data is written only to the slot indicated by </a:t>
            </a:r>
            <a:r>
              <a:rPr lang="en-GB" sz="2400" dirty="0" err="1" smtClean="0"/>
              <a:t>nxt_wr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smtClean="0"/>
              <a:t>Data is read only from the slot indicated by </a:t>
            </a:r>
            <a:r>
              <a:rPr lang="en-GB" sz="2400" dirty="0" err="1" smtClean="0"/>
              <a:t>nxt_rd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smtClean="0"/>
              <a:t>When reading and writing the </a:t>
            </a:r>
            <a:r>
              <a:rPr lang="en-GB" sz="2400" dirty="0" err="1" smtClean="0"/>
              <a:t>data_counter</a:t>
            </a:r>
            <a:r>
              <a:rPr lang="en-GB" sz="2400" dirty="0" smtClean="0"/>
              <a:t> remains unchanged. </a:t>
            </a:r>
          </a:p>
          <a:p>
            <a:pPr lvl="2"/>
            <a:r>
              <a:rPr lang="en-GB" sz="2000" dirty="0" smtClean="0">
                <a:solidFill>
                  <a:srgbClr val="FF0000"/>
                </a:solidFill>
              </a:rPr>
              <a:t>What about a RW from an empty/full FIFO?</a:t>
            </a:r>
          </a:p>
          <a:p>
            <a:pPr lvl="1"/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Property </a:t>
            </a:r>
            <a:r>
              <a:rPr lang="en-GB" dirty="0"/>
              <a:t>F</a:t>
            </a:r>
            <a:r>
              <a:rPr lang="en-GB" dirty="0" smtClean="0"/>
              <a:t>ormalization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196752"/>
            <a:ext cx="8424863" cy="4895850"/>
          </a:xfrm>
        </p:spPr>
        <p:txBody>
          <a:bodyPr/>
          <a:lstStyle/>
          <a:p>
            <a:r>
              <a:rPr lang="en-GB" dirty="0" smtClean="0"/>
              <a:t>Property Formalization Languages</a:t>
            </a:r>
          </a:p>
          <a:p>
            <a:pPr lvl="1"/>
            <a:r>
              <a:rPr lang="en-GB" dirty="0" smtClean="0"/>
              <a:t>Most commonly used languages: </a:t>
            </a:r>
          </a:p>
          <a:p>
            <a:pPr lvl="2"/>
            <a:r>
              <a:rPr lang="en-GB" b="1" dirty="0" smtClean="0"/>
              <a:t>SVA</a:t>
            </a:r>
            <a:r>
              <a:rPr lang="en-GB" dirty="0" smtClean="0"/>
              <a:t> and </a:t>
            </a:r>
          </a:p>
          <a:p>
            <a:pPr lvl="2"/>
            <a:r>
              <a:rPr lang="en-GB" sz="1800" dirty="0" smtClean="0"/>
              <a:t>PSL [IEEE – 1850]</a:t>
            </a:r>
          </a:p>
          <a:p>
            <a:pPr lvl="1"/>
            <a:r>
              <a:rPr lang="en-GB" dirty="0" smtClean="0"/>
              <a:t>Assertions can be combinatorial</a:t>
            </a: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{ !(empty &amp; full) }</a:t>
            </a: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property</a:t>
            </a:r>
            <a:endParaRPr lang="en-GB" sz="1800" dirty="0" smtClean="0"/>
          </a:p>
          <a:p>
            <a:pPr lvl="1"/>
            <a:r>
              <a:rPr lang="en-GB" dirty="0" smtClean="0">
                <a:ea typeface="+mn-ea"/>
                <a:cs typeface="+mn-cs"/>
              </a:rPr>
              <a:t>or temporal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req_followed_by_ack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@(</a:t>
            </a:r>
            <a:r>
              <a:rPr lang="en-GB" sz="1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$rose (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) |=&gt; ##[0:1]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property</a:t>
            </a:r>
          </a:p>
          <a:p>
            <a:pPr lvl="2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83968" y="3642360"/>
            <a:ext cx="2016224" cy="900100"/>
          </a:xfrm>
          <a:prstGeom prst="wedgeRoundRectCallout">
            <a:avLst>
              <a:gd name="adj1" fmla="val -80322"/>
              <a:gd name="adj2" fmla="val -7258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Boolean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expression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732240" y="2852936"/>
            <a:ext cx="2160240" cy="1908212"/>
          </a:xfrm>
          <a:prstGeom prst="wedgeRoundRectCallout">
            <a:avLst>
              <a:gd name="adj1" fmla="val -95260"/>
              <a:gd name="adj2" fmla="val 71224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Temporal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expression in form of an implication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92728" y="5974080"/>
            <a:ext cx="2736304" cy="686012"/>
          </a:xfrm>
          <a:prstGeom prst="wedgeRoundRectCallout">
            <a:avLst>
              <a:gd name="adj1" fmla="val -37750"/>
              <a:gd name="adj2" fmla="val -105309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 condition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0" dirty="0" smtClean="0"/>
              <a:t>(consequent)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926864" y="6019800"/>
            <a:ext cx="2376264" cy="676292"/>
          </a:xfrm>
          <a:prstGeom prst="wedgeRoundRectCallout">
            <a:avLst>
              <a:gd name="adj1" fmla="val 24423"/>
              <a:gd name="adj2" fmla="val -103431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pre-condition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0" dirty="0" smtClean="0"/>
              <a:t>(antecedent)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0000" y="3564000"/>
            <a:ext cx="3096000" cy="1008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0000" y="5040000"/>
            <a:ext cx="6912000" cy="936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410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assertion?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84" y="1161328"/>
            <a:ext cx="8784432" cy="51840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A50021"/>
                </a:solidFill>
              </a:rPr>
              <a:t>assertion</a:t>
            </a:r>
            <a:r>
              <a:rPr lang="en-US" sz="2400" dirty="0" smtClean="0"/>
              <a:t> is a statement that a particular property is required to be true 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property is a Boolean-valued expression, e.g. in </a:t>
            </a:r>
            <a:r>
              <a:rPr lang="en-US" sz="2000" dirty="0" err="1" smtClean="0"/>
              <a:t>SystemVerilog</a:t>
            </a:r>
            <a:r>
              <a:rPr lang="en-US" sz="2000" dirty="0" smtClean="0"/>
              <a:t>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An assertion is a directive to a verification tool.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Assertions can be checked either during simulation or using a formal property checker.</a:t>
            </a:r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400" dirty="0"/>
              <a:t>Assertions have been used in SW design for a long time.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sz="2000" b="1" dirty="0"/>
              <a:t> </a:t>
            </a:r>
            <a:r>
              <a:rPr lang="en-US" sz="2000" dirty="0"/>
              <a:t>function </a:t>
            </a:r>
            <a:r>
              <a:rPr lang="en-US" sz="2000" dirty="0" smtClean="0"/>
              <a:t>is part </a:t>
            </a:r>
            <a:r>
              <a:rPr lang="en-US" sz="2000" dirty="0"/>
              <a:t>of 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to detect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b="1" dirty="0"/>
              <a:t> </a:t>
            </a:r>
            <a:r>
              <a:rPr lang="en-US" sz="2000" dirty="0"/>
              <a:t>pointers, out-of-range data, ensure loop invariants, etc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400" dirty="0"/>
              <a:t>Revolution through Foster &amp; </a:t>
            </a:r>
            <a:r>
              <a:rPr lang="en-US" sz="2400" dirty="0" err="1"/>
              <a:t>Bening’s</a:t>
            </a:r>
            <a:r>
              <a:rPr lang="en-US" sz="2400" dirty="0"/>
              <a:t> OVL for </a:t>
            </a:r>
            <a:r>
              <a:rPr lang="en-US" sz="2400" dirty="0" err="1"/>
              <a:t>Verilog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Clever way of encoding re-usable assertion library in </a:t>
            </a:r>
            <a:r>
              <a:rPr lang="en-GB" sz="2000" dirty="0" err="1"/>
              <a:t>Verilog</a:t>
            </a:r>
            <a:r>
              <a:rPr lang="en-GB" sz="2000" dirty="0"/>
              <a:t>. </a:t>
            </a:r>
            <a:r>
              <a:rPr lang="en-GB" sz="2000" dirty="0">
                <a:sym typeface="Wingdings" pitchFamily="2" charset="2"/>
              </a:rPr>
              <a:t>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Assertions </a:t>
            </a:r>
            <a:r>
              <a:rPr lang="en-GB" sz="2000" dirty="0"/>
              <a:t>have become very popular for Design Verification in recent </a:t>
            </a:r>
            <a:r>
              <a:rPr lang="en-GB" sz="2000" dirty="0" smtClean="0"/>
              <a:t>years: </a:t>
            </a:r>
            <a:r>
              <a:rPr lang="en-GB" sz="2000" b="1" dirty="0" smtClean="0">
                <a:solidFill>
                  <a:srgbClr val="0070C0"/>
                </a:solidFill>
              </a:rPr>
              <a:t>Assertion-Based Verification </a:t>
            </a:r>
            <a:r>
              <a:rPr lang="en-GB" sz="2000" dirty="0" smtClean="0"/>
              <a:t>(also Assertion-Based Design).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Introduction to </a:t>
            </a:r>
            <a:r>
              <a:rPr lang="en-GB" sz="3200" dirty="0" smtClean="0"/>
              <a:t>Writing </a:t>
            </a:r>
            <a:r>
              <a:rPr lang="en-GB" sz="3200" dirty="0" smtClean="0"/>
              <a:t>Properties using SVA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420888"/>
            <a:ext cx="7992888" cy="316835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Sequences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Cycle delay and repetition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Implications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$rose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$fell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$past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$stable</a:t>
            </a:r>
          </a:p>
          <a:p>
            <a:pPr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GB" b="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9568" y="1268760"/>
            <a:ext cx="842486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sz="2800" kern="0" dirty="0" smtClean="0">
                <a:solidFill>
                  <a:srgbClr val="4185BD"/>
                </a:solidFill>
                <a:latin typeface="+mn-lt"/>
              </a:rPr>
              <a:t>To formalize basic properties using SVA we need to learn about:</a:t>
            </a:r>
            <a:endParaRPr kumimoji="0" lang="en-GB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38104"/>
            <a:ext cx="8424863" cy="5256584"/>
          </a:xfrm>
        </p:spPr>
        <p:txBody>
          <a:bodyPr/>
          <a:lstStyle/>
          <a:p>
            <a:r>
              <a:rPr lang="en-GB" sz="2400" b="0" dirty="0" smtClean="0">
                <a:solidFill>
                  <a:schemeClr val="tx1"/>
                </a:solidFill>
              </a:rPr>
              <a:t>Useful to specify complex temporal relationships.</a:t>
            </a:r>
          </a:p>
          <a:p>
            <a:r>
              <a:rPr lang="en-GB" sz="2400" b="0" dirty="0" smtClean="0">
                <a:solidFill>
                  <a:schemeClr val="tx1"/>
                </a:solidFill>
              </a:rPr>
              <a:t>Constructing sequences: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A Boolean expression is the simplest sequence.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##</a:t>
            </a:r>
            <a:r>
              <a:rPr lang="en-GB" sz="2000" b="0" dirty="0" smtClean="0">
                <a:solidFill>
                  <a:schemeClr val="tx1"/>
                </a:solidFill>
              </a:rPr>
              <a:t> concatenates two sequences.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##N </a:t>
            </a:r>
            <a:r>
              <a:rPr lang="en-GB" sz="2000" b="0" dirty="0" smtClean="0">
                <a:solidFill>
                  <a:schemeClr val="tx1"/>
                </a:solidFill>
                <a:cs typeface="Courier New" pitchFamily="49" charset="0"/>
              </a:rPr>
              <a:t>cycle delay operator - advances time by </a:t>
            </a: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GB" sz="2000" b="0" dirty="0" smtClean="0">
                <a:solidFill>
                  <a:schemeClr val="tx1"/>
                </a:solidFill>
                <a:cs typeface="Courier New" pitchFamily="49" charset="0"/>
              </a:rPr>
              <a:t>clock cycles.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##3 b </a:t>
            </a:r>
            <a:r>
              <a:rPr lang="en-GB" sz="1800" dirty="0" err="1" smtClean="0">
                <a:cs typeface="Courier New" pitchFamily="49" charset="0"/>
              </a:rPr>
              <a:t>b</a:t>
            </a:r>
            <a:r>
              <a:rPr lang="en-GB" sz="1800" dirty="0" smtClean="0">
                <a:cs typeface="Courier New" pitchFamily="49" charset="0"/>
              </a:rPr>
              <a:t> is true 3 clock cycles after a</a:t>
            </a:r>
            <a:endParaRPr lang="en-GB" sz="1800" b="0" dirty="0" smtClean="0">
              <a:solidFill>
                <a:schemeClr val="tx1"/>
              </a:solidFill>
              <a:cs typeface="Courier New" pitchFamily="49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##[N:M] </a:t>
            </a:r>
            <a:r>
              <a:rPr lang="en-GB" sz="2000" b="0" dirty="0" smtClean="0">
                <a:solidFill>
                  <a:schemeClr val="tx1"/>
                </a:solidFill>
                <a:cs typeface="Courier New" pitchFamily="49" charset="0"/>
              </a:rPr>
              <a:t>specifies a range.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##[0:3] b </a:t>
            </a:r>
            <a:r>
              <a:rPr lang="en-GB" sz="1800" dirty="0" err="1" smtClean="0">
                <a:cs typeface="Courier New" pitchFamily="49" charset="0"/>
              </a:rPr>
              <a:t>b</a:t>
            </a:r>
            <a:r>
              <a:rPr lang="en-GB" sz="1800" dirty="0" smtClean="0">
                <a:cs typeface="Courier New" pitchFamily="49" charset="0"/>
              </a:rPr>
              <a:t> is true 0,1,2 or 3 clock cycles after a</a:t>
            </a:r>
            <a:endParaRPr lang="en-GB" sz="1800" b="0" dirty="0" smtClean="0">
              <a:solidFill>
                <a:schemeClr val="tx1"/>
              </a:solidFill>
              <a:cs typeface="Courier New" pitchFamily="49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[*N] </a:t>
            </a:r>
            <a:r>
              <a:rPr lang="en-GB" sz="2000" b="0" dirty="0" smtClean="0">
                <a:solidFill>
                  <a:schemeClr val="tx1"/>
                </a:solidFill>
                <a:cs typeface="Courier New" pitchFamily="49" charset="0"/>
              </a:rPr>
              <a:t>consecutive repetition operator</a:t>
            </a:r>
          </a:p>
          <a:p>
            <a:pPr lvl="2">
              <a:spcBef>
                <a:spcPts val="0"/>
              </a:spcBef>
              <a:buFont typeface="Arial" pitchFamily="34" charset="0"/>
              <a:buChar char="–"/>
            </a:pPr>
            <a:r>
              <a:rPr lang="en-GB" sz="1800" dirty="0" smtClean="0">
                <a:cs typeface="Courier New" pitchFamily="49" charset="0"/>
              </a:rPr>
              <a:t>A sequence or expression that is consecutively repeated with one cycle delay between each repetition.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[*2] </a:t>
            </a:r>
            <a:r>
              <a:rPr lang="en-GB" sz="1800" dirty="0" smtClean="0">
                <a:cs typeface="Courier New" pitchFamily="49" charset="0"/>
              </a:rPr>
              <a:t>exactly two repetitions of a in consecutive clock cycles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[*N:M] </a:t>
            </a:r>
            <a:r>
              <a:rPr lang="en-GB" sz="2000" dirty="0" smtClean="0">
                <a:cs typeface="Courier New" pitchFamily="49" charset="0"/>
              </a:rPr>
              <a:t>consecutive repetition with a specified range</a:t>
            </a:r>
          </a:p>
          <a:p>
            <a:pPr lvl="2">
              <a:spcBef>
                <a:spcPts val="0"/>
              </a:spcBef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a[*1:3] </a:t>
            </a:r>
            <a:r>
              <a:rPr lang="en-GB" sz="1800" dirty="0" smtClean="0">
                <a:cs typeface="Courier New" pitchFamily="49" charset="0"/>
              </a:rPr>
              <a:t>covers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1800" dirty="0" smtClean="0">
                <a:cs typeface="Courier New" pitchFamily="49" charset="0"/>
              </a:rPr>
              <a:t>,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##1 a</a:t>
            </a:r>
            <a:r>
              <a:rPr lang="en-GB" sz="1800" dirty="0" smtClean="0">
                <a:cs typeface="Courier New" pitchFamily="49" charset="0"/>
              </a:rPr>
              <a:t> or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##1 a  ##1 a</a:t>
            </a:r>
          </a:p>
          <a:p>
            <a:pPr lvl="1"/>
            <a:endParaRPr lang="en-GB" sz="20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/>
          <p:nvPr/>
        </p:nvCxnSpPr>
        <p:spPr bwMode="auto">
          <a:xfrm>
            <a:off x="811847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739839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451807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196752"/>
            <a:ext cx="8424863" cy="2664296"/>
          </a:xfrm>
        </p:spPr>
        <p:txBody>
          <a:bodyPr/>
          <a:lstStyle/>
          <a:p>
            <a:r>
              <a:rPr lang="en-GB" sz="2400" b="0" dirty="0" smtClean="0">
                <a:solidFill>
                  <a:schemeClr val="tx1"/>
                </a:solidFill>
              </a:rPr>
              <a:t>Properties typically take the form of an implication.</a:t>
            </a:r>
          </a:p>
          <a:p>
            <a:r>
              <a:rPr lang="en-GB" sz="2400" b="0" dirty="0" smtClean="0">
                <a:solidFill>
                  <a:schemeClr val="tx1"/>
                </a:solidFill>
              </a:rPr>
              <a:t>SVA has two implication operators:</a:t>
            </a:r>
          </a:p>
          <a:p>
            <a:r>
              <a:rPr lang="en-GB" sz="2400" b="0" dirty="0" smtClean="0">
                <a:latin typeface="Courier New" pitchFamily="49" charset="0"/>
                <a:cs typeface="Courier New" pitchFamily="49" charset="0"/>
              </a:rPr>
              <a:t>|=&gt;</a:t>
            </a:r>
            <a:r>
              <a:rPr lang="en-GB" sz="2400" b="0" dirty="0" smtClean="0">
                <a:solidFill>
                  <a:schemeClr val="tx1"/>
                </a:solidFill>
              </a:rPr>
              <a:t> </a:t>
            </a:r>
            <a:r>
              <a:rPr lang="en-GB" sz="2400" b="0" dirty="0" smtClean="0"/>
              <a:t>represents logical implication</a:t>
            </a:r>
          </a:p>
          <a:p>
            <a:pPr lvl="1"/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A|=&gt;B </a:t>
            </a:r>
            <a:r>
              <a:rPr lang="en-GB" sz="2000" dirty="0" smtClean="0"/>
              <a:t>is equivalent to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(not A) or B</a:t>
            </a:r>
            <a:r>
              <a:rPr lang="en-GB" sz="2000" dirty="0" smtClean="0"/>
              <a:t>, </a:t>
            </a:r>
          </a:p>
          <a:p>
            <a:pPr lvl="1">
              <a:spcAft>
                <a:spcPts val="1200"/>
              </a:spcAft>
              <a:buNone/>
            </a:pPr>
            <a:r>
              <a:rPr lang="en-GB" sz="2000" dirty="0" smtClean="0"/>
              <a:t>					where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GB" sz="2000" dirty="0" smtClean="0"/>
              <a:t> is sampled one cycle after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000" dirty="0" smtClean="0"/>
              <a:t>.</a:t>
            </a:r>
          </a:p>
          <a:p>
            <a:pPr lvl="1">
              <a:buNone/>
            </a:pP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req_gnt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: assert property 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|=&gt;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buNone/>
            </a:pPr>
            <a:endParaRPr lang="en-GB" sz="1800" dirty="0" smtClean="0"/>
          </a:p>
          <a:p>
            <a:pPr lvl="1">
              <a:buNone/>
            </a:pPr>
            <a:endParaRPr lang="en-GB" sz="2000" dirty="0" smtClean="0"/>
          </a:p>
          <a:p>
            <a:pPr lvl="1"/>
            <a:endParaRPr lang="en-GB" sz="2000" b="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63775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35783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307791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79799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23815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95823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39839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67831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810039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51807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1349720" y="4149080"/>
            <a:ext cx="936104" cy="288032"/>
            <a:chOff x="971600" y="4581128"/>
            <a:chExt cx="936104" cy="288032"/>
          </a:xfrm>
        </p:grpSpPr>
        <p:cxnSp>
          <p:nvCxnSpPr>
            <p:cNvPr id="86" name="Elbow Connector 85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Elbow Connector 86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6"/>
          <p:cNvGrpSpPr/>
          <p:nvPr/>
        </p:nvGrpSpPr>
        <p:grpSpPr>
          <a:xfrm>
            <a:off x="2069800" y="4149080"/>
            <a:ext cx="936104" cy="288032"/>
            <a:chOff x="971600" y="4581128"/>
            <a:chExt cx="936104" cy="288032"/>
          </a:xfrm>
        </p:grpSpPr>
        <p:cxnSp>
          <p:nvCxnSpPr>
            <p:cNvPr id="84" name="Elbow Connector 83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Elbow Connector 84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9"/>
          <p:cNvGrpSpPr/>
          <p:nvPr/>
        </p:nvGrpSpPr>
        <p:grpSpPr>
          <a:xfrm>
            <a:off x="4950120" y="4149080"/>
            <a:ext cx="936104" cy="288032"/>
            <a:chOff x="971600" y="4581128"/>
            <a:chExt cx="936104" cy="288032"/>
          </a:xfrm>
        </p:grpSpPr>
        <p:cxnSp>
          <p:nvCxnSpPr>
            <p:cNvPr id="82" name="Elbow Connector 81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Elbow Connector 82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2"/>
          <p:cNvGrpSpPr/>
          <p:nvPr/>
        </p:nvGrpSpPr>
        <p:grpSpPr>
          <a:xfrm>
            <a:off x="5670200" y="4149080"/>
            <a:ext cx="936104" cy="288032"/>
            <a:chOff x="971600" y="4581128"/>
            <a:chExt cx="936104" cy="288032"/>
          </a:xfrm>
        </p:grpSpPr>
        <p:cxnSp>
          <p:nvCxnSpPr>
            <p:cNvPr id="80" name="Elbow Connector 13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Elbow Connector 14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5"/>
          <p:cNvGrpSpPr/>
          <p:nvPr/>
        </p:nvGrpSpPr>
        <p:grpSpPr>
          <a:xfrm>
            <a:off x="4230040" y="4149080"/>
            <a:ext cx="936104" cy="288032"/>
            <a:chOff x="971600" y="4581128"/>
            <a:chExt cx="936104" cy="288032"/>
          </a:xfrm>
        </p:grpSpPr>
        <p:cxnSp>
          <p:nvCxnSpPr>
            <p:cNvPr id="78" name="Elbow Connector 16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Elbow Connector 78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1" name="Elbow Connector 20"/>
          <p:cNvCxnSpPr/>
          <p:nvPr/>
        </p:nvCxnSpPr>
        <p:spPr bwMode="auto">
          <a:xfrm flipV="1">
            <a:off x="3509960" y="414908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Elbow Connector 21"/>
          <p:cNvCxnSpPr/>
          <p:nvPr/>
        </p:nvCxnSpPr>
        <p:spPr bwMode="auto">
          <a:xfrm>
            <a:off x="3870000" y="414908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22"/>
          <p:cNvGrpSpPr/>
          <p:nvPr/>
        </p:nvGrpSpPr>
        <p:grpSpPr>
          <a:xfrm>
            <a:off x="2789880" y="4149080"/>
            <a:ext cx="936104" cy="288032"/>
            <a:chOff x="971600" y="4581128"/>
            <a:chExt cx="936104" cy="288032"/>
          </a:xfrm>
        </p:grpSpPr>
        <p:cxnSp>
          <p:nvCxnSpPr>
            <p:cNvPr id="76" name="Elbow Connector 75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Elbow Connector 76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773656" y="41490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clk</a:t>
            </a:r>
            <a:endParaRPr lang="en-GB" sz="1800" b="0" dirty="0"/>
          </a:p>
        </p:txBody>
      </p:sp>
      <p:sp>
        <p:nvSpPr>
          <p:cNvPr id="25" name="TextBox 24"/>
          <p:cNvSpPr txBox="1"/>
          <p:nvPr/>
        </p:nvSpPr>
        <p:spPr>
          <a:xfrm>
            <a:off x="773656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req</a:t>
            </a:r>
            <a:endParaRPr lang="en-GB" sz="1800" b="0" dirty="0"/>
          </a:p>
        </p:txBody>
      </p:sp>
      <p:sp>
        <p:nvSpPr>
          <p:cNvPr id="26" name="TextBox 25"/>
          <p:cNvSpPr txBox="1"/>
          <p:nvPr/>
        </p:nvSpPr>
        <p:spPr>
          <a:xfrm>
            <a:off x="773656" y="48691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 err="1" smtClean="0"/>
              <a:t>gnt</a:t>
            </a:r>
            <a:endParaRPr lang="en-GB" sz="1800" b="0" dirty="0"/>
          </a:p>
        </p:txBody>
      </p:sp>
      <p:cxnSp>
        <p:nvCxnSpPr>
          <p:cNvPr id="27" name="Elbow Connector 26"/>
          <p:cNvCxnSpPr/>
          <p:nvPr/>
        </p:nvCxnSpPr>
        <p:spPr bwMode="auto">
          <a:xfrm flipV="1">
            <a:off x="3149920" y="4509120"/>
            <a:ext cx="64807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2717872" y="479715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349720" y="4797152"/>
            <a:ext cx="9361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Elbow Connector 29"/>
          <p:cNvCxnSpPr/>
          <p:nvPr/>
        </p:nvCxnSpPr>
        <p:spPr bwMode="auto">
          <a:xfrm flipV="1">
            <a:off x="4590080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Elbow Connector 30"/>
          <p:cNvCxnSpPr/>
          <p:nvPr/>
        </p:nvCxnSpPr>
        <p:spPr bwMode="auto">
          <a:xfrm>
            <a:off x="5310160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Elbow Connector 31"/>
          <p:cNvCxnSpPr/>
          <p:nvPr/>
        </p:nvCxnSpPr>
        <p:spPr bwMode="auto">
          <a:xfrm flipV="1">
            <a:off x="1709760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4950120" y="4797152"/>
            <a:ext cx="129614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2213816" y="4797152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Elbow Connector 34"/>
          <p:cNvCxnSpPr/>
          <p:nvPr/>
        </p:nvCxnSpPr>
        <p:spPr bwMode="auto">
          <a:xfrm>
            <a:off x="3870000" y="450912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1349720" y="5157192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997792" y="486916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2717872" y="5157192"/>
            <a:ext cx="21602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4950120" y="486916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Elbow Connector 39"/>
          <p:cNvCxnSpPr/>
          <p:nvPr/>
        </p:nvCxnSpPr>
        <p:spPr bwMode="auto">
          <a:xfrm>
            <a:off x="2357832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5670200" y="5157192"/>
            <a:ext cx="11521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7110360" y="537321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00B050"/>
                </a:solidFill>
              </a:rPr>
              <a:t>pass</a:t>
            </a:r>
            <a:endParaRPr lang="en-GB" sz="1600" b="0" dirty="0">
              <a:solidFill>
                <a:srgbClr val="00B050"/>
              </a:solidFill>
            </a:endParaRPr>
          </a:p>
        </p:txBody>
      </p:sp>
      <p:grpSp>
        <p:nvGrpSpPr>
          <p:cNvPr id="20" name="Group 53"/>
          <p:cNvGrpSpPr/>
          <p:nvPr/>
        </p:nvGrpSpPr>
        <p:grpSpPr>
          <a:xfrm>
            <a:off x="7830440" y="4149080"/>
            <a:ext cx="936104" cy="288032"/>
            <a:chOff x="971600" y="4581128"/>
            <a:chExt cx="936104" cy="288032"/>
          </a:xfrm>
        </p:grpSpPr>
        <p:cxnSp>
          <p:nvCxnSpPr>
            <p:cNvPr id="74" name="Elbow Connector 73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Elbow Connector 74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56"/>
          <p:cNvGrpSpPr/>
          <p:nvPr/>
        </p:nvGrpSpPr>
        <p:grpSpPr>
          <a:xfrm>
            <a:off x="7110360" y="4149080"/>
            <a:ext cx="936104" cy="288032"/>
            <a:chOff x="971600" y="4581128"/>
            <a:chExt cx="936104" cy="288032"/>
          </a:xfrm>
        </p:grpSpPr>
        <p:cxnSp>
          <p:nvCxnSpPr>
            <p:cNvPr id="72" name="Elbow Connector 71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Elbow Connector 72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59"/>
          <p:cNvGrpSpPr/>
          <p:nvPr/>
        </p:nvGrpSpPr>
        <p:grpSpPr>
          <a:xfrm>
            <a:off x="6390280" y="4149080"/>
            <a:ext cx="936104" cy="288032"/>
            <a:chOff x="971600" y="4581128"/>
            <a:chExt cx="936104" cy="288032"/>
          </a:xfrm>
        </p:grpSpPr>
        <p:cxnSp>
          <p:nvCxnSpPr>
            <p:cNvPr id="70" name="Elbow Connector 69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Elbow Connector 70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Straight Connector 46"/>
          <p:cNvCxnSpPr/>
          <p:nvPr/>
        </p:nvCxnSpPr>
        <p:spPr bwMode="auto">
          <a:xfrm>
            <a:off x="7686424" y="5157192"/>
            <a:ext cx="11159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3581968" y="450912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4446064" y="4797152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Elbow Connector 49"/>
          <p:cNvCxnSpPr/>
          <p:nvPr/>
        </p:nvCxnSpPr>
        <p:spPr bwMode="auto">
          <a:xfrm flipV="1">
            <a:off x="6030240" y="4509120"/>
            <a:ext cx="64807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678312" y="4509120"/>
            <a:ext cx="864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Elbow Connector 51"/>
          <p:cNvCxnSpPr/>
          <p:nvPr/>
        </p:nvCxnSpPr>
        <p:spPr bwMode="auto">
          <a:xfrm>
            <a:off x="7470400" y="450912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7830440" y="4797152"/>
            <a:ext cx="9361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7902448" y="537321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C00000"/>
                </a:solidFill>
              </a:rPr>
              <a:t>fail</a:t>
            </a:r>
            <a:endParaRPr lang="en-GB" sz="1600" b="0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30040" y="544522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C00000"/>
                </a:solidFill>
              </a:rPr>
              <a:t>fail</a:t>
            </a:r>
            <a:endParaRPr lang="en-GB" sz="1600" b="0" dirty="0">
              <a:solidFill>
                <a:srgbClr val="C00000"/>
              </a:solidFill>
            </a:endParaRPr>
          </a:p>
        </p:txBody>
      </p:sp>
      <p:cxnSp>
        <p:nvCxnSpPr>
          <p:cNvPr id="58" name="Elbow Connector 57"/>
          <p:cNvCxnSpPr/>
          <p:nvPr/>
        </p:nvCxnSpPr>
        <p:spPr bwMode="auto">
          <a:xfrm flipV="1">
            <a:off x="6678312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Elbow Connector 58"/>
          <p:cNvCxnSpPr/>
          <p:nvPr/>
        </p:nvCxnSpPr>
        <p:spPr bwMode="auto">
          <a:xfrm>
            <a:off x="7398392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110360" y="486916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41608" y="5733256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req_gnt</a:t>
            </a:r>
            <a:r>
              <a:rPr lang="en-GB" sz="1800" b="0" dirty="0" smtClean="0"/>
              <a:t> true</a:t>
            </a:r>
            <a:endParaRPr lang="en-GB" sz="1800" b="0" dirty="0"/>
          </a:p>
        </p:txBody>
      </p:sp>
      <p:sp>
        <p:nvSpPr>
          <p:cNvPr id="62" name="Freeform 61"/>
          <p:cNvSpPr/>
          <p:nvPr/>
        </p:nvSpPr>
        <p:spPr bwMode="auto">
          <a:xfrm>
            <a:off x="1493736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8046464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6606304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5886224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5094136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Freeform 66"/>
          <p:cNvSpPr/>
          <p:nvPr/>
        </p:nvSpPr>
        <p:spPr bwMode="auto">
          <a:xfrm>
            <a:off x="4302048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Freeform 67"/>
          <p:cNvSpPr/>
          <p:nvPr/>
        </p:nvSpPr>
        <p:spPr bwMode="auto">
          <a:xfrm>
            <a:off x="2933896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2213816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55576" y="3384000"/>
            <a:ext cx="6660312" cy="396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ounded Rectangular Callout 88"/>
          <p:cNvSpPr/>
          <p:nvPr/>
        </p:nvSpPr>
        <p:spPr bwMode="auto">
          <a:xfrm>
            <a:off x="6444208" y="1794912"/>
            <a:ext cx="2448272" cy="792088"/>
          </a:xfrm>
          <a:prstGeom prst="wedgeRoundRectCallout">
            <a:avLst>
              <a:gd name="adj1" fmla="val -93084"/>
              <a:gd name="adj2" fmla="val 16202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rgbClr val="002060"/>
                </a:solidFill>
              </a:rPr>
              <a:t>n</a:t>
            </a:r>
            <a:r>
              <a:rPr kumimoji="0" lang="en-GB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on-overlapping implication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42" grpId="0"/>
      <p:bldP spid="56" grpId="0"/>
      <p:bldP spid="57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8" grpId="0" animBg="1"/>
      <p:bldP spid="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40" y="1364392"/>
            <a:ext cx="8604920" cy="5112568"/>
          </a:xfrm>
        </p:spPr>
        <p:txBody>
          <a:bodyPr/>
          <a:lstStyle/>
          <a:p>
            <a:r>
              <a:rPr lang="en-GB" sz="2400" b="0" dirty="0" smtClean="0">
                <a:solidFill>
                  <a:schemeClr val="tx1"/>
                </a:solidFill>
              </a:rPr>
              <a:t>SVA has another implication operator:</a:t>
            </a:r>
          </a:p>
          <a:p>
            <a:r>
              <a:rPr lang="en-GB" sz="2400" b="0" dirty="0" smtClean="0">
                <a:latin typeface="Courier New" pitchFamily="49" charset="0"/>
                <a:cs typeface="Courier New" pitchFamily="49" charset="0"/>
              </a:rPr>
              <a:t>|-&gt;</a:t>
            </a:r>
            <a:r>
              <a:rPr lang="en-GB" sz="2400" b="0" dirty="0" smtClean="0">
                <a:solidFill>
                  <a:schemeClr val="tx1"/>
                </a:solidFill>
              </a:rPr>
              <a:t> </a:t>
            </a:r>
            <a:r>
              <a:rPr lang="en-GB" sz="2400" b="0" dirty="0" smtClean="0"/>
              <a:t>represents logical implication</a:t>
            </a:r>
          </a:p>
          <a:p>
            <a:pPr lvl="1"/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A|-&gt;B </a:t>
            </a:r>
            <a:r>
              <a:rPr lang="en-GB" sz="2000" dirty="0" smtClean="0"/>
              <a:t>is equivalent to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(not A) or B</a:t>
            </a:r>
            <a:r>
              <a:rPr lang="en-GB" sz="2000" dirty="0" smtClean="0"/>
              <a:t>, </a:t>
            </a:r>
          </a:p>
          <a:p>
            <a:pPr lvl="1">
              <a:buNone/>
            </a:pPr>
            <a:r>
              <a:rPr lang="en-GB" sz="2000" dirty="0" smtClean="0"/>
              <a:t>				where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GB" sz="2000" dirty="0" smtClean="0"/>
              <a:t> is sampled </a:t>
            </a:r>
            <a:r>
              <a:rPr lang="en-GB" sz="2000" b="1" dirty="0" smtClean="0">
                <a:solidFill>
                  <a:srgbClr val="C00000"/>
                </a:solidFill>
              </a:rPr>
              <a:t>in the same cycle as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0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en-GB" sz="1050" dirty="0" smtClean="0"/>
          </a:p>
          <a:p>
            <a:pPr lvl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req_gnt_v1: assert property 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|=&gt;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buNone/>
            </a:pP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req_gnt_v2: assert property 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|-&gt; ##1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buNone/>
            </a:pPr>
            <a:endParaRPr lang="en-GB" sz="2000" dirty="0" smtClean="0"/>
          </a:p>
          <a:p>
            <a:pPr lvl="1">
              <a:buNone/>
            </a:pPr>
            <a:endParaRPr lang="en-GB" sz="2000" dirty="0" smtClean="0"/>
          </a:p>
          <a:p>
            <a:pPr lvl="1">
              <a:buNone/>
            </a:pPr>
            <a:endParaRPr lang="en-GB" sz="2000" b="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GB" sz="2000" dirty="0" smtClean="0"/>
          </a:p>
          <a:p>
            <a:pPr>
              <a:spcBef>
                <a:spcPts val="3000"/>
              </a:spcBef>
              <a:buNone/>
            </a:pPr>
            <a:r>
              <a:rPr lang="en-GB" sz="2000" b="1" dirty="0" smtClean="0">
                <a:solidFill>
                  <a:srgbClr val="A50021"/>
                </a:solidFill>
              </a:rPr>
              <a:t>Both properties above are specifying the same functional behaviour.</a:t>
            </a:r>
            <a:endParaRPr lang="en-GB" sz="2000" b="1" dirty="0">
              <a:solidFill>
                <a:srgbClr val="A5002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55576" y="3096000"/>
            <a:ext cx="6912768" cy="486032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5576" y="3816000"/>
            <a:ext cx="7632848" cy="486032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56360" y="4521696"/>
            <a:ext cx="4248472" cy="1440160"/>
          </a:xfrm>
          <a:prstGeom prst="wedgeRoundRectCallout">
            <a:avLst>
              <a:gd name="adj1" fmla="val 74415"/>
              <a:gd name="adj2" fmla="val -65665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0" dirty="0" smtClean="0">
                <a:solidFill>
                  <a:srgbClr val="002060"/>
                </a:solidFill>
              </a:rPr>
              <a:t>The o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verlapping implication operator |-&gt;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specifies behaviour in the same clock cycle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as the one in which the LHS is evaluated.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76608" y="4608944"/>
            <a:ext cx="2808312" cy="1368152"/>
          </a:xfrm>
          <a:prstGeom prst="wedgeRoundRectCallout">
            <a:avLst>
              <a:gd name="adj1" fmla="val -23225"/>
              <a:gd name="adj2" fmla="val -77785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0" dirty="0" smtClean="0">
                <a:solidFill>
                  <a:srgbClr val="002060"/>
                </a:solidFill>
              </a:rPr>
              <a:t>Delay operator ##N delays by N cycles, where N is a positive integer including 0.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2038"/>
          </a:xfrm>
        </p:spPr>
        <p:txBody>
          <a:bodyPr/>
          <a:lstStyle/>
          <a:p>
            <a:r>
              <a:rPr lang="en-GB" sz="3600" dirty="0" smtClean="0"/>
              <a:t>Useful </a:t>
            </a:r>
            <a:r>
              <a:rPr lang="en-GB" sz="3600" dirty="0" err="1" smtClean="0"/>
              <a:t>SystemVerilog</a:t>
            </a:r>
            <a:r>
              <a:rPr lang="en-GB" sz="3600" dirty="0" smtClean="0"/>
              <a:t> Functions for Property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359218"/>
            <a:ext cx="8229600" cy="5209222"/>
          </a:xfrm>
        </p:spPr>
        <p:txBody>
          <a:bodyPr/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$rose </a:t>
            </a:r>
            <a:r>
              <a:rPr lang="en-GB" dirty="0" smtClean="0"/>
              <a:t>and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$fell</a:t>
            </a:r>
          </a:p>
          <a:p>
            <a:pPr lvl="1"/>
            <a:r>
              <a:rPr lang="en-GB" dirty="0" smtClean="0"/>
              <a:t>Compares value of its operand in the current cycle with the value this operand had in the previous cycle.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$rose</a:t>
            </a:r>
          </a:p>
          <a:p>
            <a:pPr lvl="1"/>
            <a:r>
              <a:rPr lang="en-GB" dirty="0" smtClean="0"/>
              <a:t>Detects a transition to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 (true)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$fell</a:t>
            </a:r>
          </a:p>
          <a:p>
            <a:pPr lvl="1"/>
            <a:r>
              <a:rPr lang="en-GB" dirty="0" smtClean="0"/>
              <a:t>Detects a transition to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 (false)</a:t>
            </a:r>
          </a:p>
          <a:p>
            <a:r>
              <a:rPr lang="en-GB" sz="2400" dirty="0" smtClean="0">
                <a:cs typeface="Courier New" pitchFamily="49" charset="0"/>
              </a:rPr>
              <a:t>Example</a:t>
            </a:r>
            <a:r>
              <a:rPr lang="en-GB" sz="2400" dirty="0" smtClean="0">
                <a:cs typeface="Courier New" pitchFamily="49" charset="0"/>
              </a:rPr>
              <a:t>:</a:t>
            </a:r>
            <a:endParaRPr lang="en-GB" sz="2000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assert property ( $rose(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|=&gt; $rose(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);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52000" y="6017488"/>
            <a:ext cx="7200800" cy="486032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2038"/>
          </a:xfrm>
        </p:spPr>
        <p:txBody>
          <a:bodyPr/>
          <a:lstStyle/>
          <a:p>
            <a:r>
              <a:rPr lang="en-GB" sz="3600" dirty="0" smtClean="0"/>
              <a:t>Useful </a:t>
            </a:r>
            <a:r>
              <a:rPr lang="en-GB" sz="3600" dirty="0" err="1" smtClean="0"/>
              <a:t>SystemVerilog</a:t>
            </a:r>
            <a:r>
              <a:rPr lang="en-GB" sz="3600" dirty="0" smtClean="0"/>
              <a:t> Functions for Property Specification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658"/>
            <a:ext cx="8229600" cy="4695825"/>
          </a:xfrm>
        </p:spPr>
        <p:txBody>
          <a:bodyPr/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$past(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GB" sz="2400" dirty="0" smtClean="0">
                <a:cs typeface="Courier New" pitchFamily="49" charset="0"/>
              </a:rPr>
              <a:t>Returns the value of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400" dirty="0" smtClean="0">
                <a:cs typeface="Courier New" pitchFamily="49" charset="0"/>
              </a:rPr>
              <a:t> in the previous cycle.</a:t>
            </a:r>
            <a:endParaRPr lang="en-GB" sz="2400" dirty="0" smtClean="0"/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400" dirty="0" smtClean="0">
                <a:cs typeface="Courier New" pitchFamily="49" charset="0"/>
              </a:rPr>
              <a:t>Example:</a:t>
            </a:r>
          </a:p>
          <a:p>
            <a:pPr lvl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assert property 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|-&gt; $past(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$past(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pPr lvl="1"/>
            <a:r>
              <a:rPr lang="en-GB" sz="2400" dirty="0" smtClean="0">
                <a:cs typeface="Courier New" pitchFamily="49" charset="0"/>
              </a:rPr>
              <a:t>Returns the value of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GB" sz="2400" dirty="0" smtClean="0">
                <a:cs typeface="Courier New" pitchFamily="49" charset="0"/>
              </a:rPr>
              <a:t>cycles ago.</a:t>
            </a: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$stable(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lvl="1"/>
            <a:r>
              <a:rPr lang="en-GB" sz="2400" dirty="0" smtClean="0">
                <a:cs typeface="Courier New" pitchFamily="49" charset="0"/>
              </a:rPr>
              <a:t>Returns true when the previous value of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400" dirty="0" smtClean="0">
                <a:cs typeface="Courier New" pitchFamily="49" charset="0"/>
              </a:rPr>
              <a:t> is the same as the current value of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400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GB" sz="2400" dirty="0" smtClean="0">
                <a:cs typeface="Courier New" pitchFamily="49" charset="0"/>
              </a:rPr>
              <a:t>Represents: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$past(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==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91816" y="2942968"/>
            <a:ext cx="6336704" cy="486032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GB" sz="5400" dirty="0" smtClean="0"/>
              <a:t>Property Formalization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Formalization of key DUV Assertions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15114"/>
            <a:ext cx="8424863" cy="5225617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Font typeface="Wingdings" pitchFamily="2" charset="2"/>
              <a:buChar char="§"/>
            </a:pPr>
            <a:r>
              <a:rPr lang="en-GB" sz="2800" dirty="0" smtClean="0"/>
              <a:t>System </a:t>
            </a:r>
            <a:r>
              <a:rPr lang="en-GB" sz="2800" dirty="0" err="1" smtClean="0"/>
              <a:t>Verilog</a:t>
            </a:r>
            <a:r>
              <a:rPr lang="en-GB" sz="2800" dirty="0" smtClean="0"/>
              <a:t> Assertion for:</a:t>
            </a:r>
            <a:endParaRPr lang="en-GB" sz="2000" dirty="0" smtClean="0"/>
          </a:p>
          <a:p>
            <a:pPr marL="742950" lvl="2" indent="-342900">
              <a:buClr>
                <a:srgbClr val="A50021"/>
              </a:buClr>
            </a:pPr>
            <a:r>
              <a:rPr lang="en-GB" dirty="0" smtClean="0"/>
              <a:t>Empty and full are never asserted together.</a:t>
            </a: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!(empty &amp;&amp; full);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20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mutex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: assert property (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GB" sz="24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buClr>
                <a:srgbClr val="4185BD"/>
              </a:buClr>
              <a:buNone/>
            </a:pPr>
            <a:endParaRPr lang="en-GB" sz="2800" dirty="0" smtClean="0"/>
          </a:p>
          <a:p>
            <a:pPr marL="742950" lvl="2" indent="-342900">
              <a:buClr>
                <a:srgbClr val="4185BD"/>
              </a:buClr>
              <a:buNone/>
            </a:pPr>
            <a:r>
              <a:rPr lang="en-GB" sz="2800" dirty="0" smtClean="0"/>
              <a:t> </a:t>
            </a:r>
            <a:endParaRPr lang="en-GB" dirty="0" smtClean="0"/>
          </a:p>
          <a:p>
            <a:pPr marL="742950" lvl="2" indent="-342900">
              <a:buClr>
                <a:srgbClr val="4185BD"/>
              </a:buClr>
            </a:pPr>
            <a:endParaRPr lang="en-GB" dirty="0" smtClean="0"/>
          </a:p>
          <a:p>
            <a:pPr marL="342900" lvl="1" indent="-342900">
              <a:buClr>
                <a:srgbClr val="4185BD"/>
              </a:buClr>
              <a:buFont typeface="Wingdings" pitchFamily="2" charset="2"/>
              <a:buChar char="§"/>
            </a:pPr>
            <a:endParaRPr lang="en-GB" sz="2000" dirty="0" smtClean="0"/>
          </a:p>
          <a:p>
            <a:endParaRPr lang="en-GB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508104" y="2361456"/>
            <a:ext cx="3240360" cy="1067544"/>
          </a:xfrm>
          <a:prstGeom prst="wedgeRoundRectCallout">
            <a:avLst>
              <a:gd name="adj1" fmla="val -89499"/>
              <a:gd name="adj2" fmla="val -55173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2000" b="0" dirty="0" smtClean="0">
                <a:solidFill>
                  <a:srgbClr val="002060"/>
                </a:solidFill>
              </a:rPr>
              <a:t>Is this a safety or a </a:t>
            </a:r>
            <a:r>
              <a:rPr lang="en-GB" sz="2000" b="0" dirty="0" err="1" smtClean="0">
                <a:solidFill>
                  <a:srgbClr val="002060"/>
                </a:solidFill>
              </a:rPr>
              <a:t>liveness</a:t>
            </a:r>
            <a:r>
              <a:rPr lang="en-GB" sz="2000" b="0" dirty="0" smtClean="0">
                <a:solidFill>
                  <a:srgbClr val="002060"/>
                </a:solidFill>
              </a:rPr>
              <a:t> property? Why?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222648" y="5948144"/>
            <a:ext cx="4464496" cy="648072"/>
          </a:xfrm>
          <a:prstGeom prst="wedgeRoundRectCallout">
            <a:avLst>
              <a:gd name="adj1" fmla="val -35178"/>
              <a:gd name="adj2" fmla="val -157558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2000" b="0" dirty="0" smtClean="0">
                <a:solidFill>
                  <a:srgbClr val="002060"/>
                </a:solidFill>
              </a:rPr>
              <a:t>This label is useful for debug.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 bwMode="auto">
          <a:xfrm>
            <a:off x="971600" y="5445224"/>
            <a:ext cx="7344816" cy="864096"/>
          </a:xfrm>
          <a:prstGeom prst="wedgeRoundRectCallout">
            <a:avLst>
              <a:gd name="adj1" fmla="val -5774"/>
              <a:gd name="adj2" fmla="val -211387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2400" b="0" dirty="0" smtClean="0">
                <a:solidFill>
                  <a:srgbClr val="002060"/>
                </a:solidFill>
                <a:latin typeface="+mn-lt"/>
              </a:rPr>
              <a:t>Alternative encoding: </a:t>
            </a:r>
            <a:r>
              <a:rPr lang="en-GB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$onehot0 </a:t>
            </a:r>
            <a:r>
              <a:rPr lang="en-GB" sz="2400" b="0" dirty="0" smtClean="0">
                <a:solidFill>
                  <a:srgbClr val="002060"/>
                </a:solidFill>
                <a:latin typeface="+mn-lt"/>
              </a:rPr>
              <a:t>returns true when zero or one bit of a multi-bit expression is high.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74777"/>
            <a:ext cx="8424863" cy="4308446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Font typeface="Wingdings" pitchFamily="2" charset="2"/>
              <a:buChar char="§"/>
            </a:pPr>
            <a:r>
              <a:rPr lang="en-GB" sz="2800" dirty="0" smtClean="0"/>
              <a:t>System </a:t>
            </a:r>
            <a:r>
              <a:rPr lang="en-GB" sz="2800" dirty="0" err="1" smtClean="0"/>
              <a:t>Verilog</a:t>
            </a:r>
            <a:r>
              <a:rPr lang="en-GB" sz="2800" dirty="0" smtClean="0"/>
              <a:t> Assertion for:</a:t>
            </a:r>
            <a:endParaRPr lang="en-GB" sz="2000" dirty="0" smtClean="0"/>
          </a:p>
          <a:p>
            <a:pPr marL="742950" lvl="2" indent="-342900">
              <a:buClr>
                <a:srgbClr val="A50021"/>
              </a:buClr>
            </a:pPr>
            <a:r>
              <a:rPr lang="en-GB" dirty="0" smtClean="0"/>
              <a:t>Empty and full are never asserted together.</a:t>
            </a: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$onehot0({</a:t>
            </a:r>
            <a:r>
              <a:rPr lang="en-GB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empty,full</a:t>
            </a:r>
            <a:r>
              <a:rPr lang="en-GB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20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mutex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: assert property (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GB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Formalization of key DUV Assertions</a:t>
            </a:r>
            <a:endParaRPr lang="en-GB" sz="4000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508104" y="2420888"/>
            <a:ext cx="3240360" cy="825232"/>
          </a:xfrm>
          <a:prstGeom prst="wedgeRoundRectCallout">
            <a:avLst>
              <a:gd name="adj1" fmla="val -89029"/>
              <a:gd name="adj2" fmla="val -71802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2400" b="0" dirty="0" smtClean="0">
                <a:solidFill>
                  <a:srgbClr val="002060"/>
                </a:solidFill>
              </a:rPr>
              <a:t>This is a safety property!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 bwMode="auto">
          <a:xfrm>
            <a:off x="350520" y="4511040"/>
            <a:ext cx="8381999" cy="1906136"/>
          </a:xfrm>
          <a:prstGeom prst="wedgeRoundRectCallout">
            <a:avLst>
              <a:gd name="adj1" fmla="val -10017"/>
              <a:gd name="adj2" fmla="val -111647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Beware of property bugs! </a:t>
            </a:r>
            <a:r>
              <a:rPr lang="en-GB" dirty="0" smtClean="0">
                <a:solidFill>
                  <a:srgbClr val="C00000"/>
                </a:solidFill>
              </a:rPr>
              <a:t>Know your operators: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000" b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GB" sz="2000" b="0" dirty="0" smtClean="0"/>
              <a:t>  </a:t>
            </a:r>
            <a:r>
              <a:rPr lang="en-GB" sz="2000" b="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eq1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|-&gt; seq2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seq2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starts in last cycle of 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lang="en-GB" sz="2000" b="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2000" b="0" dirty="0" smtClean="0"/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(overlap)</a:t>
            </a:r>
            <a:r>
              <a:rPr kumimoji="0" lang="en-GB" sz="200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GB" sz="2000" b="0" dirty="0" smtClean="0"/>
              <a:t>  </a:t>
            </a:r>
            <a:r>
              <a:rPr lang="en-GB" sz="2000" b="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GB" sz="2000" b="0" baseline="0" dirty="0" smtClean="0">
                <a:latin typeface="Courier New" pitchFamily="49" charset="0"/>
                <a:cs typeface="Courier New" pitchFamily="49" charset="0"/>
              </a:rPr>
              <a:t>eq1 </a:t>
            </a:r>
            <a:r>
              <a:rPr lang="en-GB" sz="2400" b="0" baseline="0" dirty="0" smtClean="0">
                <a:latin typeface="Courier New" pitchFamily="49" charset="0"/>
                <a:cs typeface="Courier New" pitchFamily="49" charset="0"/>
              </a:rPr>
              <a:t>|=&gt; seq2</a:t>
            </a:r>
            <a:r>
              <a:rPr lang="en-GB" sz="2400" b="0" baseline="0" dirty="0" smtClean="0"/>
              <a:t>, </a:t>
            </a:r>
            <a:r>
              <a:rPr lang="en-GB" sz="2400" b="0" baseline="0" dirty="0" smtClean="0">
                <a:latin typeface="Courier New" pitchFamily="49" charset="0"/>
                <a:cs typeface="Courier New" pitchFamily="49" charset="0"/>
              </a:rPr>
              <a:t>seq2</a:t>
            </a:r>
            <a:r>
              <a:rPr lang="en-GB" sz="2400" b="0" baseline="0" dirty="0" smtClean="0"/>
              <a:t> starts in first</a:t>
            </a:r>
            <a:r>
              <a:rPr lang="en-GB" sz="2400" b="0" dirty="0" smtClean="0"/>
              <a:t> cycle after </a:t>
            </a:r>
            <a:r>
              <a:rPr lang="en-GB" sz="2400" b="0" dirty="0" smtClean="0">
                <a:latin typeface="Courier New" pitchFamily="49" charset="0"/>
                <a:cs typeface="Courier New" pitchFamily="49" charset="0"/>
              </a:rPr>
              <a:t>seq1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2000" b="0" dirty="0" smtClean="0"/>
          </a:p>
          <a:p>
            <a:pPr algn="l"/>
            <a:r>
              <a:rPr lang="en-GB" sz="2000" dirty="0" smtClean="0">
                <a:solidFill>
                  <a:srgbClr val="004F8A"/>
                </a:solidFill>
                <a:latin typeface="+mn-lt"/>
                <a:cs typeface="Courier New" pitchFamily="49" charset="0"/>
              </a:rPr>
              <a:t>	We need: </a:t>
            </a:r>
            <a:r>
              <a:rPr lang="en-GB" sz="2000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2000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2000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2000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(clear |=&gt; empty);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40" y="1299875"/>
            <a:ext cx="8604920" cy="2830165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Font typeface="Wingdings" pitchFamily="2" charset="2"/>
              <a:buChar char="§"/>
            </a:pPr>
            <a:r>
              <a:rPr lang="en-GB" sz="2800" dirty="0" smtClean="0"/>
              <a:t>System </a:t>
            </a:r>
            <a:r>
              <a:rPr lang="en-GB" sz="2800" dirty="0" err="1" smtClean="0"/>
              <a:t>Verilog</a:t>
            </a:r>
            <a:r>
              <a:rPr lang="en-GB" sz="2800" dirty="0" smtClean="0"/>
              <a:t> Assertion for:</a:t>
            </a:r>
            <a:endParaRPr lang="en-GB" sz="2000" dirty="0" smtClean="0"/>
          </a:p>
          <a:p>
            <a:pPr marL="742950" lvl="2" indent="-342900">
              <a:buClr>
                <a:srgbClr val="A50021"/>
              </a:buClr>
            </a:pPr>
            <a:r>
              <a:rPr lang="en-GB" dirty="0" smtClean="0"/>
              <a:t>After clear the FIFO is empty.</a:t>
            </a:r>
          </a:p>
          <a:p>
            <a:pPr marL="1200150" lvl="3" indent="-342900">
              <a:buClr>
                <a:srgbClr val="4185BD"/>
              </a:buClr>
              <a:buNone/>
            </a:pPr>
            <a:endParaRPr lang="en-GB" dirty="0" smtClean="0">
              <a:cs typeface="Courier New" pitchFamily="49" charset="0"/>
            </a:endParaRPr>
          </a:p>
          <a:p>
            <a:pPr marL="540000" lvl="3" indent="-342900">
              <a:buClr>
                <a:srgbClr val="4185BD"/>
              </a:buClr>
              <a:buNone/>
            </a:pP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empty_after_clear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40000" lvl="3" indent="-342900">
              <a:buClr>
                <a:srgbClr val="4185BD"/>
              </a:buClr>
              <a:buNone/>
            </a:pP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(clear |-&gt; empty);</a:t>
            </a:r>
          </a:p>
          <a:p>
            <a:pPr marL="540000" lvl="3" indent="-342900">
              <a:buClr>
                <a:srgbClr val="4185BD"/>
              </a:buClr>
              <a:buNone/>
            </a:pP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GB" sz="18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540000" lvl="3" indent="-342900">
              <a:buClr>
                <a:srgbClr val="4185BD"/>
              </a:buClr>
              <a:buNone/>
            </a:pP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a_empty_after_clear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: assert property 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empty_after_clear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GB" sz="18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Formalization of key DUV Assertions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HW </a:t>
            </a:r>
            <a:r>
              <a:rPr lang="en-GB" dirty="0"/>
              <a:t>Assertions</a:t>
            </a:r>
            <a:endParaRPr lang="en-US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176338"/>
            <a:ext cx="8483600" cy="5169044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70C0"/>
                </a:solidFill>
              </a:rPr>
              <a:t>HW assertions: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combinatorial</a:t>
            </a:r>
            <a:r>
              <a:rPr lang="en-US" sz="2400" b="1" dirty="0" smtClean="0"/>
              <a:t> </a:t>
            </a:r>
            <a:r>
              <a:rPr lang="en-US" sz="2400" dirty="0"/>
              <a:t>(i.e. “zero-time”) </a:t>
            </a:r>
            <a:r>
              <a:rPr lang="en-US" sz="2400" b="1" dirty="0"/>
              <a:t>conditions </a:t>
            </a:r>
            <a:r>
              <a:rPr lang="en-US" sz="2400" dirty="0"/>
              <a:t>that ensure functional correctness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must be valid at all times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“This buffer never overflows.”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“This register always holds a single-digit value</a:t>
            </a:r>
            <a:r>
              <a:rPr lang="en-US" sz="1800" dirty="0" smtClean="0"/>
              <a:t>.”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“The state machine is one hot.”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“There are no </a:t>
            </a:r>
            <a:r>
              <a:rPr lang="en-US" sz="1800" dirty="0" err="1" smtClean="0"/>
              <a:t>x’s</a:t>
            </a:r>
            <a:r>
              <a:rPr lang="en-US" sz="1800" dirty="0" smtClean="0"/>
              <a:t> on the bus when the data is valid.”</a:t>
            </a:r>
            <a:endParaRPr 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and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A50021"/>
                </a:solidFill>
              </a:rPr>
              <a:t>temporal </a:t>
            </a:r>
            <a:r>
              <a:rPr lang="en-US" sz="2400" b="1" dirty="0">
                <a:solidFill>
                  <a:srgbClr val="A50021"/>
                </a:solidFill>
              </a:rPr>
              <a:t>conditions</a:t>
            </a:r>
            <a:r>
              <a:rPr lang="en-US" sz="2400" b="1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to verify </a:t>
            </a:r>
            <a:r>
              <a:rPr lang="en-US" sz="2000" dirty="0" smtClean="0"/>
              <a:t>sequential functional </a:t>
            </a:r>
            <a:r>
              <a:rPr lang="en-US" sz="2000" dirty="0" err="1"/>
              <a:t>behaviour</a:t>
            </a:r>
            <a:r>
              <a:rPr lang="en-US" sz="2000" dirty="0"/>
              <a:t> over a period of time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“The grant signal must be asserted for a single clock cycle.”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“A request must always be followed by a grant or an abort within 5 clock cycles.”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Temporal </a:t>
            </a:r>
            <a:r>
              <a:rPr lang="en-US" sz="2000" dirty="0">
                <a:solidFill>
                  <a:srgbClr val="0070C0"/>
                </a:solidFill>
              </a:rPr>
              <a:t>assertion specification </a:t>
            </a:r>
            <a:r>
              <a:rPr lang="en-US" sz="2000" dirty="0" smtClean="0">
                <a:solidFill>
                  <a:srgbClr val="0070C0"/>
                </a:solidFill>
              </a:rPr>
              <a:t>language facilitate specification. 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System </a:t>
            </a:r>
            <a:r>
              <a:rPr lang="en-US" sz="1800" dirty="0" err="1" smtClean="0"/>
              <a:t>Verilog</a:t>
            </a:r>
            <a:r>
              <a:rPr lang="en-US" sz="1800" dirty="0" smtClean="0"/>
              <a:t> Assertions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PSL/Sugar</a:t>
            </a:r>
            <a:endParaRPr 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Formalization of key DUV Assertions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76074"/>
            <a:ext cx="8424863" cy="5225617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Font typeface="Wingdings" pitchFamily="2" charset="2"/>
              <a:buChar char="§"/>
            </a:pPr>
            <a:r>
              <a:rPr lang="en-GB" sz="2800" dirty="0" smtClean="0"/>
              <a:t>System </a:t>
            </a:r>
            <a:r>
              <a:rPr lang="en-GB" sz="2800" dirty="0" err="1" smtClean="0"/>
              <a:t>Verilog</a:t>
            </a:r>
            <a:r>
              <a:rPr lang="en-GB" sz="2800" dirty="0" smtClean="0"/>
              <a:t> Assertion for:</a:t>
            </a:r>
            <a:endParaRPr lang="en-GB" sz="2000" dirty="0" smtClean="0"/>
          </a:p>
          <a:p>
            <a:pPr marL="742950" lvl="2" indent="-342900">
              <a:buClr>
                <a:srgbClr val="A50021"/>
              </a:buClr>
            </a:pPr>
            <a:r>
              <a:rPr lang="en-GB" dirty="0" smtClean="0"/>
              <a:t>On empty after one write the FIFO is no longer empty.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not_empty_after_write_on_empty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 (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(empty &amp;&amp;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wr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|=&gt; !empty);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a_not_empty_after_write_on_empty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: assert property (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not_empty_after_write_on_empty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742950" lvl="2" indent="-342900">
              <a:buClr>
                <a:srgbClr val="4185BD"/>
              </a:buClr>
              <a:buNone/>
            </a:pPr>
            <a:endParaRPr lang="en-GB" dirty="0" smtClean="0"/>
          </a:p>
          <a:p>
            <a:pPr marL="742950" lvl="2" indent="-342900">
              <a:buClr>
                <a:srgbClr val="4185BD"/>
              </a:buClr>
              <a:buNone/>
            </a:pPr>
            <a:r>
              <a:rPr lang="en-GB" dirty="0" smtClean="0"/>
              <a:t> </a:t>
            </a:r>
          </a:p>
          <a:p>
            <a:pPr marL="742950" lvl="2" indent="-342900">
              <a:buClr>
                <a:srgbClr val="4185BD"/>
              </a:buClr>
            </a:pPr>
            <a:endParaRPr lang="en-GB" dirty="0" smtClean="0"/>
          </a:p>
          <a:p>
            <a:pPr marL="342900" lvl="1" indent="-342900">
              <a:buClr>
                <a:srgbClr val="4185BD"/>
              </a:buClr>
              <a:buFont typeface="Wingdings" pitchFamily="2" charset="2"/>
              <a:buChar char="§"/>
            </a:pPr>
            <a:endParaRPr lang="en-GB" sz="2000" dirty="0" smtClean="0"/>
          </a:p>
          <a:p>
            <a:endParaRPr lang="en-GB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172384" y="4054976"/>
            <a:ext cx="3061855" cy="1136072"/>
          </a:xfrm>
          <a:prstGeom prst="wedgeRoundRectCallout">
            <a:avLst>
              <a:gd name="adj1" fmla="val 24357"/>
              <a:gd name="adj2" fmla="val -79018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2">
              <a:spcBef>
                <a:spcPct val="20000"/>
              </a:spcBef>
              <a:buClr>
                <a:srgbClr val="4185BD"/>
              </a:buClr>
              <a:defRPr/>
            </a:pPr>
            <a:r>
              <a:rPr lang="en-GB" sz="2200" b="0" kern="0" dirty="0" smtClean="0"/>
              <a:t>Assertions can be </a:t>
            </a:r>
            <a:r>
              <a:rPr lang="en-GB" sz="2200" kern="0" dirty="0" smtClean="0">
                <a:solidFill>
                  <a:srgbClr val="C00000"/>
                </a:solidFill>
              </a:rPr>
              <a:t>monitored during simulation</a:t>
            </a:r>
            <a:r>
              <a:rPr lang="en-GB" sz="2200" b="0" kern="0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19288" y="4085456"/>
            <a:ext cx="3061855" cy="1136072"/>
          </a:xfrm>
          <a:prstGeom prst="wedgeRoundRectCallout">
            <a:avLst>
              <a:gd name="adj1" fmla="val -37995"/>
              <a:gd name="adj2" fmla="val -73653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2">
              <a:spcBef>
                <a:spcPct val="20000"/>
              </a:spcBef>
              <a:buClr>
                <a:srgbClr val="4185BD"/>
              </a:buClr>
              <a:defRPr/>
            </a:pPr>
            <a:r>
              <a:rPr lang="en-GB" sz="2200" b="0" kern="0" dirty="0" smtClean="0"/>
              <a:t>Assertions can also be used for </a:t>
            </a:r>
            <a:r>
              <a:rPr lang="en-GB" sz="2200" kern="0" dirty="0" smtClean="0">
                <a:solidFill>
                  <a:srgbClr val="C00000"/>
                </a:solidFill>
              </a:rPr>
              <a:t>formal property checking</a:t>
            </a:r>
            <a:r>
              <a:rPr lang="en-GB" sz="2200" b="0" kern="0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540" y="5445224"/>
            <a:ext cx="8280920" cy="95410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GB" sz="2800" b="1" kern="0" dirty="0" smtClean="0">
                <a:solidFill>
                  <a:srgbClr val="C00000"/>
                </a:solidFill>
              </a:rPr>
              <a:t>Challenge: </a:t>
            </a:r>
          </a:p>
          <a:p>
            <a:pPr marL="0" lvl="2"/>
            <a:r>
              <a:rPr lang="en-GB" sz="2800" b="1" kern="0" dirty="0" smtClean="0">
                <a:solidFill>
                  <a:srgbClr val="C00000"/>
                </a:solidFill>
              </a:rPr>
              <a:t>There are many more interesting assertions.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Corner Case Properties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442259"/>
            <a:ext cx="8424863" cy="5101215"/>
          </a:xfrm>
        </p:spPr>
        <p:txBody>
          <a:bodyPr/>
          <a:lstStyle/>
          <a:p>
            <a:r>
              <a:rPr lang="en-GB" sz="2000" b="1" dirty="0" smtClean="0">
                <a:solidFill>
                  <a:srgbClr val="A50021"/>
                </a:solidFill>
              </a:rPr>
              <a:t>FIFO empty:</a:t>
            </a:r>
            <a:r>
              <a:rPr lang="en-GB" sz="2000" dirty="0" smtClean="0">
                <a:solidFill>
                  <a:srgbClr val="A50021"/>
                </a:solidFill>
              </a:rPr>
              <a:t> </a:t>
            </a:r>
            <a:r>
              <a:rPr lang="en-GB" sz="2000" dirty="0" smtClean="0"/>
              <a:t>When the FIFO is empty and there is a write at the same time as a read (from empty), then the </a:t>
            </a:r>
            <a:r>
              <a:rPr lang="en-GB" sz="2000" dirty="0" smtClean="0">
                <a:cs typeface="Courier New" pitchFamily="49" charset="0"/>
              </a:rPr>
              <a:t>read should be ignored.</a:t>
            </a:r>
            <a:endParaRPr lang="en-GB" sz="2000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empty_write_ignore_read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)(empty &amp;&amp;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&amp;&amp; rd |=&gt; </a:t>
            </a:r>
          </a:p>
          <a:p>
            <a:pPr lvl="2"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$past(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)+1);</a:t>
            </a:r>
          </a:p>
          <a:p>
            <a:pPr lvl="2">
              <a:buNone/>
            </a:pP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16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a_cc1 : assert property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empty_write_ignore_read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2000" b="1" dirty="0" smtClean="0">
              <a:solidFill>
                <a:srgbClr val="0070C0"/>
              </a:solidFill>
            </a:endParaRPr>
          </a:p>
          <a:p>
            <a:r>
              <a:rPr lang="en-GB" sz="2000" b="1" dirty="0" smtClean="0">
                <a:solidFill>
                  <a:srgbClr val="A50021"/>
                </a:solidFill>
              </a:rPr>
              <a:t>FIFO full:</a:t>
            </a:r>
            <a:r>
              <a:rPr lang="en-GB" sz="2000" dirty="0" smtClean="0">
                <a:solidFill>
                  <a:srgbClr val="A50021"/>
                </a:solidFill>
              </a:rPr>
              <a:t> </a:t>
            </a:r>
            <a:r>
              <a:rPr lang="en-GB" sz="2000" dirty="0" smtClean="0"/>
              <a:t>When the FIFO is full and there is a read at the same time as a write, then the write (to full) should be ignored.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full_read_ignore_write</a:t>
            </a:r>
            <a:endParaRPr lang="en-GB" sz="16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@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{full &amp;&amp; rd &amp;&amp;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|=&gt; 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$past(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)-1};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16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a_cc2: assert property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full_read_ignore_write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GB" sz="2400" dirty="0" smtClean="0"/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8" y="1338104"/>
            <a:ext cx="8424863" cy="51845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Remember</a:t>
            </a:r>
            <a:r>
              <a:rPr lang="en-US" sz="2400" dirty="0"/>
              <a:t>, </a:t>
            </a:r>
            <a:r>
              <a:rPr lang="en-US" sz="2400" dirty="0" smtClean="0">
                <a:solidFill>
                  <a:srgbClr val="A50021"/>
                </a:solidFill>
              </a:rPr>
              <a:t>simulation </a:t>
            </a:r>
            <a:r>
              <a:rPr lang="en-US" sz="2400" dirty="0">
                <a:solidFill>
                  <a:srgbClr val="A50021"/>
                </a:solidFill>
              </a:rPr>
              <a:t>can only show </a:t>
            </a:r>
            <a:r>
              <a:rPr lang="en-US" sz="2400" dirty="0" smtClean="0">
                <a:solidFill>
                  <a:srgbClr val="A50021"/>
                </a:solidFill>
              </a:rPr>
              <a:t>the presence </a:t>
            </a:r>
            <a:r>
              <a:rPr lang="en-US" sz="2400" dirty="0">
                <a:solidFill>
                  <a:srgbClr val="A50021"/>
                </a:solidFill>
              </a:rPr>
              <a:t>of bugs, </a:t>
            </a:r>
            <a:r>
              <a:rPr lang="en-US" sz="2400" dirty="0" smtClean="0">
                <a:solidFill>
                  <a:srgbClr val="A50021"/>
                </a:solidFill>
              </a:rPr>
              <a:t>but never </a:t>
            </a:r>
            <a:r>
              <a:rPr lang="en-US" sz="2400" dirty="0">
                <a:solidFill>
                  <a:srgbClr val="A50021"/>
                </a:solidFill>
              </a:rPr>
              <a:t>prove their absence</a:t>
            </a:r>
            <a:r>
              <a:rPr lang="en-US" sz="2400" dirty="0" smtClean="0">
                <a:solidFill>
                  <a:srgbClr val="A50021"/>
                </a:solidFill>
              </a:rPr>
              <a:t>!</a:t>
            </a:r>
            <a:endParaRPr lang="en-US" sz="2400" dirty="0">
              <a:solidFill>
                <a:srgbClr val="A50021"/>
              </a:solidFill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400" dirty="0" smtClean="0"/>
              <a:t>An </a:t>
            </a:r>
            <a:r>
              <a:rPr lang="en-US" sz="2400" dirty="0"/>
              <a:t>assertion has never </a:t>
            </a:r>
            <a:r>
              <a:rPr lang="en-US" sz="2400" dirty="0" smtClean="0"/>
              <a:t>“fired” </a:t>
            </a:r>
            <a:r>
              <a:rPr lang="en-US" sz="2400" dirty="0"/>
              <a:t>- what does this mean?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Does not necessarily mean that it </a:t>
            </a:r>
            <a:r>
              <a:rPr lang="en-US" sz="2000" dirty="0" smtClean="0"/>
              <a:t>can’t </a:t>
            </a:r>
            <a:r>
              <a:rPr lang="en-US" sz="2000" dirty="0"/>
              <a:t>be violated!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Unless </a:t>
            </a:r>
            <a:r>
              <a:rPr lang="en-US" sz="2000" b="1" dirty="0" smtClean="0">
                <a:solidFill>
                  <a:srgbClr val="002060"/>
                </a:solidFill>
              </a:rPr>
              <a:t>simulation </a:t>
            </a:r>
            <a:r>
              <a:rPr lang="en-US" sz="2000" b="1" dirty="0">
                <a:solidFill>
                  <a:srgbClr val="002060"/>
                </a:solidFill>
              </a:rPr>
              <a:t>is exhaustive...,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which </a:t>
            </a:r>
            <a:r>
              <a:rPr lang="en-US" sz="2000" b="1" dirty="0">
                <a:solidFill>
                  <a:srgbClr val="002060"/>
                </a:solidFill>
              </a:rPr>
              <a:t>in practice it never will be</a:t>
            </a:r>
            <a:r>
              <a:rPr lang="en-US" sz="2000" b="1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might not have fired </a:t>
            </a:r>
            <a:r>
              <a:rPr lang="en-US" sz="2000" b="1" dirty="0"/>
              <a:t>because it was never </a:t>
            </a:r>
            <a:r>
              <a:rPr lang="en-US" sz="2000" b="1" dirty="0" smtClean="0"/>
              <a:t>active.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100" b="1" dirty="0" smtClean="0"/>
              <a:t> </a:t>
            </a:r>
            <a:endParaRPr lang="en-US" sz="105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Most assertions have the form of </a:t>
            </a:r>
            <a:r>
              <a:rPr lang="en-US" sz="2000" b="1" dirty="0" smtClean="0">
                <a:solidFill>
                  <a:srgbClr val="4185BD"/>
                </a:solidFill>
              </a:rPr>
              <a:t>implications</a:t>
            </a:r>
            <a:r>
              <a:rPr lang="en-US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Implications are satisfied when the antecedent is false!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These are </a:t>
            </a:r>
            <a:r>
              <a:rPr lang="en-US" sz="2000" b="1" dirty="0" smtClean="0">
                <a:solidFill>
                  <a:srgbClr val="A50021"/>
                </a:solidFill>
              </a:rPr>
              <a:t>vacuous</a:t>
            </a:r>
            <a:r>
              <a:rPr lang="en-US" sz="2000" dirty="0" smtClean="0"/>
              <a:t> passes.</a:t>
            </a:r>
          </a:p>
          <a:p>
            <a:pPr lvl="2">
              <a:lnSpc>
                <a:spcPct val="9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We need to know how often the property passes non-vacuously!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How do you know your assertions are correctly expressing what you intended?</a:t>
            </a:r>
            <a:endParaRPr lang="en-US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All my assertions pass – what does this mean?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48000" y="2160000"/>
            <a:ext cx="7582533" cy="486032"/>
          </a:xfrm>
          <a:prstGeom prst="rect">
            <a:avLst/>
          </a:prstGeom>
          <a:solidFill>
            <a:srgbClr val="FF9999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8" y="1340768"/>
            <a:ext cx="8424863" cy="53191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Measures </a:t>
            </a:r>
            <a:r>
              <a:rPr lang="en-US" dirty="0"/>
              <a:t>how often an assertion condition has been evaluated</a:t>
            </a:r>
            <a:r>
              <a:rPr lang="en-US" dirty="0" smtClean="0"/>
              <a:t>.</a:t>
            </a:r>
            <a:endParaRPr lang="en-US" sz="2400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Many simulators count only </a:t>
            </a:r>
            <a:r>
              <a:rPr lang="en-US" b="1" dirty="0" smtClean="0"/>
              <a:t>non-vacuous</a:t>
            </a:r>
            <a:r>
              <a:rPr lang="en-US" dirty="0" smtClean="0"/>
              <a:t> passes.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Option to add assertion coverage points using: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assert property ( (sel1 || sel2) |=&gt;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cover property  ( sel1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||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sel2 );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Coverage can also be collected on sub-expressions:</a:t>
            </a:r>
            <a:endParaRPr lang="en-US" sz="1800" dirty="0" smtClean="0"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cover property ( sel1 );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cover property ( sel2 );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Assertion Coverage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08000" y="3780000"/>
            <a:ext cx="6264000" cy="720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58848" y="5767560"/>
            <a:ext cx="6264000" cy="720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Costs and benefits of ABV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1277144"/>
            <a:ext cx="8712968" cy="5328592"/>
          </a:xfrm>
        </p:spPr>
        <p:txBody>
          <a:bodyPr/>
          <a:lstStyle/>
          <a:p>
            <a:r>
              <a:rPr lang="en-GB" sz="2400" dirty="0" smtClean="0"/>
              <a:t>Costs </a:t>
            </a:r>
            <a:r>
              <a:rPr lang="en-GB" sz="2400" dirty="0"/>
              <a:t>include:</a:t>
            </a:r>
            <a:endParaRPr lang="en-GB" sz="2000" dirty="0"/>
          </a:p>
          <a:p>
            <a:pPr lvl="1"/>
            <a:r>
              <a:rPr lang="en-GB" sz="2000" dirty="0"/>
              <a:t>Simulation speed</a:t>
            </a:r>
            <a:endParaRPr lang="en-GB" sz="1800" dirty="0"/>
          </a:p>
          <a:p>
            <a:pPr lvl="1"/>
            <a:r>
              <a:rPr lang="en-GB" sz="2000" dirty="0"/>
              <a:t>Writing the assertions</a:t>
            </a:r>
            <a:endParaRPr lang="en-GB" sz="1800" dirty="0"/>
          </a:p>
          <a:p>
            <a:pPr lvl="1"/>
            <a:r>
              <a:rPr lang="en-GB" sz="2000" dirty="0"/>
              <a:t>Maintaining the assertions</a:t>
            </a:r>
            <a:endParaRPr lang="en-GB" sz="1800" dirty="0"/>
          </a:p>
          <a:p>
            <a:r>
              <a:rPr lang="en-GB" sz="2400" dirty="0"/>
              <a:t>Benefits </a:t>
            </a:r>
            <a:r>
              <a:rPr lang="en-GB" sz="2400" dirty="0" smtClean="0"/>
              <a:t>include:</a:t>
            </a:r>
            <a:endParaRPr lang="en-GB" sz="2000" dirty="0"/>
          </a:p>
          <a:p>
            <a:pPr lvl="1"/>
            <a:r>
              <a:rPr lang="en-GB" sz="2000" dirty="0"/>
              <a:t>Explicit expression of designer intent and specification </a:t>
            </a:r>
            <a:r>
              <a:rPr lang="en-GB" sz="2000" dirty="0" smtClean="0"/>
              <a:t>requirements</a:t>
            </a:r>
          </a:p>
          <a:p>
            <a:pPr lvl="2"/>
            <a:r>
              <a:rPr lang="en-GB" sz="2000" dirty="0" smtClean="0"/>
              <a:t>Specification errors can be identified earlier</a:t>
            </a:r>
          </a:p>
          <a:p>
            <a:pPr lvl="2"/>
            <a:r>
              <a:rPr lang="en-GB" sz="2000" dirty="0" smtClean="0"/>
              <a:t>Design intent is captured more formally</a:t>
            </a:r>
            <a:endParaRPr lang="en-GB" sz="2000" dirty="0"/>
          </a:p>
          <a:p>
            <a:pPr lvl="1"/>
            <a:r>
              <a:rPr lang="en-GB" sz="2000" dirty="0" smtClean="0"/>
              <a:t>Enables finding more bugs faster</a:t>
            </a:r>
          </a:p>
          <a:p>
            <a:pPr lvl="1"/>
            <a:r>
              <a:rPr lang="en-GB" sz="2000" dirty="0" smtClean="0"/>
              <a:t>Improved </a:t>
            </a:r>
            <a:r>
              <a:rPr lang="en-GB" sz="2000" dirty="0"/>
              <a:t>localisation of errors for </a:t>
            </a:r>
            <a:r>
              <a:rPr lang="en-GB" sz="2000" dirty="0" smtClean="0"/>
              <a:t>debug</a:t>
            </a:r>
          </a:p>
          <a:p>
            <a:pPr lvl="1"/>
            <a:r>
              <a:rPr lang="en-GB" sz="2000" dirty="0" smtClean="0"/>
              <a:t>Promote measurement of functional coverage</a:t>
            </a:r>
          </a:p>
          <a:p>
            <a:pPr lvl="1"/>
            <a:r>
              <a:rPr lang="en-GB" sz="2000" dirty="0" smtClean="0"/>
              <a:t>Improved qualification of test suite based on assertion coverage</a:t>
            </a:r>
            <a:endParaRPr lang="en-GB" sz="2000" dirty="0"/>
          </a:p>
          <a:p>
            <a:pPr lvl="1"/>
            <a:r>
              <a:rPr lang="en-GB" sz="2000" dirty="0" smtClean="0"/>
              <a:t>Facilitate uptake of formal verification tools</a:t>
            </a:r>
          </a:p>
          <a:p>
            <a:pPr lvl="1"/>
            <a:r>
              <a:rPr lang="en-GB" sz="2000" dirty="0" smtClean="0"/>
              <a:t>Re-use </a:t>
            </a:r>
            <a:r>
              <a:rPr lang="en-GB" sz="2000" dirty="0"/>
              <a:t>of formal properties </a:t>
            </a:r>
            <a:r>
              <a:rPr lang="en-GB" sz="2000" dirty="0" smtClean="0"/>
              <a:t>throughout design life cycle</a:t>
            </a:r>
            <a:endParaRPr lang="en-GB" sz="1800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18760" y="1307624"/>
            <a:ext cx="3455992" cy="1328896"/>
          </a:xfrm>
          <a:prstGeom prst="wedgeRoundRectCallout">
            <a:avLst>
              <a:gd name="adj1" fmla="val -31630"/>
              <a:gd name="adj2" fmla="val 101265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Intellectual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step </a:t>
            </a:r>
            <a:r>
              <a:rPr lang="en-GB" b="0" dirty="0" smtClean="0">
                <a:solidFill>
                  <a:srgbClr val="002060"/>
                </a:solidFill>
              </a:rPr>
              <a:t>of property capture f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orces you to think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earlier!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410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9568" y="1257360"/>
            <a:ext cx="8424863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Assertions are able to detect a significant  percentage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of design failures: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Assertions 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 be an integral part of a verification</a:t>
            </a: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methodology.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3198"/>
            <a:ext cx="9144000" cy="787400"/>
          </a:xfrm>
        </p:spPr>
        <p:txBody>
          <a:bodyPr/>
          <a:lstStyle/>
          <a:p>
            <a:r>
              <a:rPr lang="en-GB" dirty="0" smtClean="0"/>
              <a:t>Do assertions really work? </a:t>
            </a:r>
            <a:endParaRPr lang="en-GB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599" y="2317488"/>
            <a:ext cx="7292802" cy="374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3962400" y="1681480"/>
            <a:ext cx="5181600" cy="45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[Foster </a:t>
            </a:r>
            <a:r>
              <a:rPr kumimoji="0" lang="en-GB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etal</a:t>
            </a: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.: Assertion-Based Design. 2</a:t>
            </a:r>
            <a:r>
              <a:rPr kumimoji="0" lang="en-GB" sz="1050" b="0" i="0" u="none" strike="noStrike" kern="0" cap="none" spc="0" normalizeH="0" baseline="3000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nd</a:t>
            </a: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Edition, </a:t>
            </a:r>
            <a:r>
              <a:rPr kumimoji="0" lang="en-GB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Kluwer</a:t>
            </a: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2010.]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ABV </a:t>
            </a:r>
            <a:r>
              <a:rPr lang="en-US" dirty="0"/>
              <a:t>Methodology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95014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Use assertions as a method of </a:t>
            </a:r>
            <a:r>
              <a:rPr lang="en-US" sz="2400" dirty="0">
                <a:solidFill>
                  <a:srgbClr val="0070C0"/>
                </a:solidFill>
              </a:rPr>
              <a:t>documenting </a:t>
            </a:r>
            <a:r>
              <a:rPr lang="en-US" sz="2400" dirty="0"/>
              <a:t>the exact intent of the specification, high-level design, and implementation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Include assertions as part of the </a:t>
            </a:r>
            <a:r>
              <a:rPr lang="en-US" sz="2400" dirty="0">
                <a:solidFill>
                  <a:srgbClr val="0070C0"/>
                </a:solidFill>
              </a:rPr>
              <a:t>design review </a:t>
            </a:r>
            <a:r>
              <a:rPr lang="en-US" sz="2400" dirty="0"/>
              <a:t>to ensure that the intent is correctly understood and implemented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Write assertions when writing the RTL code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benefits of adding assertions at later stage are much lower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Assertions should be added whenever </a:t>
            </a:r>
            <a:r>
              <a:rPr lang="en-US" sz="2400" dirty="0">
                <a:solidFill>
                  <a:srgbClr val="0070C0"/>
                </a:solidFill>
              </a:rPr>
              <a:t>new functionality</a:t>
            </a:r>
            <a:r>
              <a:rPr lang="en-US" sz="2400" dirty="0"/>
              <a:t> is added to the design to assert correctness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Keep properties and sequences </a:t>
            </a:r>
            <a:r>
              <a:rPr lang="en-US" sz="2400" b="1" dirty="0">
                <a:solidFill>
                  <a:srgbClr val="0070C0"/>
                </a:solidFill>
              </a:rPr>
              <a:t>simple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Build complex assertions out of simple, short assertions/sequences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GB" dirty="0" smtClean="0"/>
              <a:t>In ABV we have covered:</a:t>
            </a:r>
          </a:p>
          <a:p>
            <a:pPr lvl="0"/>
            <a:r>
              <a:rPr lang="en-GB" sz="2800" b="0" dirty="0" smtClean="0"/>
              <a:t>What is an assertion?</a:t>
            </a:r>
          </a:p>
          <a:p>
            <a:pPr lvl="0"/>
            <a:r>
              <a:rPr lang="en-GB" sz="2800" b="0" dirty="0" smtClean="0"/>
              <a:t>Use and types of assertions</a:t>
            </a:r>
          </a:p>
          <a:p>
            <a:pPr lvl="0"/>
            <a:r>
              <a:rPr lang="en-GB" sz="2800" b="0" dirty="0" smtClean="0"/>
              <a:t>Safety and </a:t>
            </a:r>
            <a:r>
              <a:rPr lang="en-GB" sz="2800" b="0" dirty="0" err="1" smtClean="0"/>
              <a:t>Liveness</a:t>
            </a:r>
            <a:r>
              <a:rPr lang="en-GB" sz="2800" b="0" dirty="0" smtClean="0"/>
              <a:t> properties</a:t>
            </a:r>
          </a:p>
          <a:p>
            <a:pPr lvl="0"/>
            <a:r>
              <a:rPr lang="en-GB" sz="2800" b="0" dirty="0" smtClean="0"/>
              <a:t>Introduction to basics of SVA as a property formalization language</a:t>
            </a:r>
          </a:p>
          <a:p>
            <a:pPr lvl="0"/>
            <a:r>
              <a:rPr lang="en-GB" sz="2800" b="0" dirty="0" smtClean="0"/>
              <a:t>Importance of Assertion Coverage</a:t>
            </a:r>
          </a:p>
          <a:p>
            <a:pPr lvl="0"/>
            <a:r>
              <a:rPr lang="en-GB" sz="2800" b="0" dirty="0" smtClean="0"/>
              <a:t>Costs </a:t>
            </a:r>
            <a:r>
              <a:rPr lang="en-GB" sz="2800" b="0" dirty="0" err="1" smtClean="0"/>
              <a:t>vs</a:t>
            </a:r>
            <a:r>
              <a:rPr lang="en-GB" sz="2800" b="0" dirty="0" smtClean="0"/>
              <a:t> benefits of using assertions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991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writes the assertions?</a:t>
            </a:r>
            <a:endParaRPr lang="en-GB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71600" y="1418820"/>
          <a:ext cx="72008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2410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60C16-7575-468E-8CDF-948897E45B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5B260C16-7575-468E-8CDF-948897E45B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ACAD4A-08F2-4E31-949F-5B39C76FDC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B5ACAD4A-08F2-4E31-949F-5B39C76FDC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3DC1C5-24CB-4AFA-BA9D-473BE21F17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053DC1C5-24CB-4AFA-BA9D-473BE21F17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B8B1AA-397F-4E37-9426-96F54DE03B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B7B8B1AA-397F-4E37-9426-96F54DE03B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954001-20A7-4A66-824C-4F98B31C44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77954001-20A7-4A66-824C-4F98B31C44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6DCDC7-C6F4-48C7-ADC4-6BE45D3CF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graphicEl>
                                              <a:dgm id="{4C6DCDC7-C6F4-48C7-ADC4-6BE45D3CFB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D46C73-6637-44B9-A16C-B33BC2B31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graphicEl>
                                              <a:dgm id="{A4D46C73-6637-44B9-A16C-B33BC2B31B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C95462-5A13-413E-B3A6-F0DF994DA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graphicEl>
                                              <a:dgm id="{61C95462-5A13-413E-B3A6-F0DF994DAE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E4FA43-28E2-4B89-93F7-932F0EC61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>
                                            <p:graphicEl>
                                              <a:dgm id="{E8E4FA43-28E2-4B89-93F7-932F0EC618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FF89AA-E042-4181-8053-B6A33A68F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">
                                            <p:graphicEl>
                                              <a:dgm id="{D5FF89AA-E042-4181-8053-B6A33A68F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98A17D-CF0F-4D2D-B68D-CEA3C6077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graphicEl>
                                              <a:dgm id="{A598A17D-CF0F-4D2D-B68D-CEA3C60777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Types of </a:t>
            </a:r>
            <a:r>
              <a:rPr lang="en-GB" sz="5400" dirty="0" smtClean="0"/>
              <a:t>Assertions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Types of Assertions: Implementation Assertions</a:t>
            </a:r>
            <a:endParaRPr lang="en-US" sz="3200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4318"/>
            <a:ext cx="8229600" cy="5056411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b="1" dirty="0" smtClean="0"/>
              <a:t>Also called </a:t>
            </a:r>
            <a:r>
              <a:rPr lang="en-US" b="1" dirty="0" smtClean="0">
                <a:solidFill>
                  <a:srgbClr val="4185BD"/>
                </a:solidFill>
              </a:rPr>
              <a:t>“design” </a:t>
            </a:r>
            <a:r>
              <a:rPr lang="en-US" b="1" dirty="0" smtClean="0"/>
              <a:t>assertions.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S</a:t>
            </a:r>
            <a:r>
              <a:rPr lang="en-US" sz="2400" b="1" dirty="0" smtClean="0"/>
              <a:t>pecified </a:t>
            </a:r>
            <a:r>
              <a:rPr lang="en-US" sz="2400" b="1" dirty="0"/>
              <a:t>by the </a:t>
            </a:r>
            <a:r>
              <a:rPr lang="en-US" sz="2400" b="1" dirty="0" smtClean="0"/>
              <a:t>designer.</a:t>
            </a:r>
            <a:endParaRPr lang="en-US" sz="2400" b="1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E</a:t>
            </a:r>
            <a:r>
              <a:rPr lang="en-US" sz="2400" dirty="0" smtClean="0"/>
              <a:t>ncode </a:t>
            </a:r>
            <a:r>
              <a:rPr lang="en-US" sz="2400" dirty="0"/>
              <a:t>designer’s </a:t>
            </a:r>
            <a:r>
              <a:rPr lang="en-US" sz="2400" dirty="0" smtClean="0"/>
              <a:t>assumptions.</a:t>
            </a:r>
          </a:p>
          <a:p>
            <a:pPr lvl="2">
              <a:lnSpc>
                <a:spcPct val="80000"/>
              </a:lnSpc>
            </a:pPr>
            <a:r>
              <a:rPr lang="en-US" sz="2200" dirty="0" smtClean="0"/>
              <a:t>Interface assertions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Catch different interpretations between different designers.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Formulate</a:t>
            </a:r>
            <a:r>
              <a:rPr lang="en-US" sz="2400" dirty="0" smtClean="0"/>
              <a:t> </a:t>
            </a:r>
            <a:r>
              <a:rPr lang="en-US" sz="2400" dirty="0"/>
              <a:t>conditions of design misuse or design </a:t>
            </a:r>
            <a:r>
              <a:rPr lang="en-US" sz="2400" dirty="0" smtClean="0"/>
              <a:t>faults:</a:t>
            </a:r>
            <a:endParaRPr lang="en-US" sz="2400" dirty="0"/>
          </a:p>
          <a:p>
            <a:pPr lvl="2">
              <a:lnSpc>
                <a:spcPct val="80000"/>
              </a:lnSpc>
            </a:pPr>
            <a:r>
              <a:rPr lang="en-US" sz="2000" dirty="0"/>
              <a:t>detect buffer over/under flow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signal read &amp; write at the same </a:t>
            </a:r>
            <a:r>
              <a:rPr lang="en-US" sz="2000" dirty="0" smtClean="0"/>
              <a:t>time</a:t>
            </a:r>
            <a:endParaRPr lang="en-US" sz="2000" dirty="0"/>
          </a:p>
          <a:p>
            <a:pPr>
              <a:lnSpc>
                <a:spcPct val="4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400" dirty="0"/>
              <a:t>Implementation assertions </a:t>
            </a:r>
            <a:r>
              <a:rPr lang="en-US" sz="2400" dirty="0">
                <a:solidFill>
                  <a:srgbClr val="C00000"/>
                </a:solidFill>
              </a:rPr>
              <a:t>can detect </a:t>
            </a:r>
            <a:r>
              <a:rPr lang="en-US" sz="2400" dirty="0"/>
              <a:t>discrepancies between design assumptions and implementation.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But implementation assertions </a:t>
            </a:r>
            <a:r>
              <a:rPr lang="en-US" sz="2400" dirty="0">
                <a:solidFill>
                  <a:srgbClr val="C00000"/>
                </a:solidFill>
              </a:rPr>
              <a:t>won’t detect </a:t>
            </a:r>
            <a:r>
              <a:rPr lang="en-US" sz="2400" dirty="0"/>
              <a:t>discrepancies between functional intent and design! 		</a:t>
            </a: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(</a:t>
            </a:r>
            <a:r>
              <a:rPr lang="en-US" sz="1600" dirty="0">
                <a:solidFill>
                  <a:srgbClr val="C00000"/>
                </a:solidFill>
              </a:rPr>
              <a:t>Remember: Verification Independence!)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Types of Assertions: Specification Assertions</a:t>
            </a:r>
            <a:endParaRPr lang="en-US" sz="3200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33747"/>
            <a:ext cx="8407400" cy="4936981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b="1" dirty="0" smtClean="0"/>
              <a:t>Also called </a:t>
            </a:r>
            <a:r>
              <a:rPr lang="en-US" b="1" dirty="0" smtClean="0">
                <a:solidFill>
                  <a:srgbClr val="4185BD"/>
                </a:solidFill>
              </a:rPr>
              <a:t>“intent” </a:t>
            </a:r>
            <a:r>
              <a:rPr lang="en-US" b="1" dirty="0" smtClean="0"/>
              <a:t>assertions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Often high-level properties.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</a:t>
            </a:r>
            <a:r>
              <a:rPr lang="en-US" sz="2400" b="1" dirty="0" smtClean="0"/>
              <a:t>pecified </a:t>
            </a:r>
            <a:r>
              <a:rPr lang="en-US" sz="2400" b="1" dirty="0"/>
              <a:t>by </a:t>
            </a:r>
            <a:r>
              <a:rPr lang="en-US" b="1" dirty="0" smtClean="0"/>
              <a:t>architects, verification engineers, IP providers, standards</a:t>
            </a:r>
            <a:r>
              <a:rPr lang="en-US" b="1" dirty="0"/>
              <a:t>.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</a:t>
            </a:r>
            <a:r>
              <a:rPr lang="en-US" sz="2400" dirty="0" smtClean="0"/>
              <a:t>ncode </a:t>
            </a:r>
            <a:r>
              <a:rPr lang="en-US" sz="2400" dirty="0"/>
              <a:t>expectations of the design based on understanding of functional </a:t>
            </a:r>
            <a:r>
              <a:rPr lang="en-US" sz="2400" dirty="0" smtClean="0"/>
              <a:t>intent.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P</a:t>
            </a:r>
            <a:r>
              <a:rPr lang="en-US" sz="2400" dirty="0" smtClean="0"/>
              <a:t>rovide </a:t>
            </a:r>
            <a:r>
              <a:rPr lang="en-US" sz="2400" dirty="0"/>
              <a:t>a “functional error detection” </a:t>
            </a:r>
            <a:r>
              <a:rPr lang="en-US" sz="2400" dirty="0" smtClean="0"/>
              <a:t>mechanism.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sz="2400" dirty="0" smtClean="0"/>
              <a:t>upplement </a:t>
            </a:r>
            <a:r>
              <a:rPr lang="en-US" sz="2400" dirty="0"/>
              <a:t>error detection performed by self-checking </a:t>
            </a:r>
            <a:r>
              <a:rPr lang="en-US" sz="2400" dirty="0" err="1" smtClean="0"/>
              <a:t>testbenches</a:t>
            </a:r>
            <a:r>
              <a:rPr lang="en-US" sz="2400" dirty="0" smtClean="0"/>
              <a:t>.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Instead </a:t>
            </a:r>
            <a:r>
              <a:rPr lang="en-US" dirty="0"/>
              <a:t>of using (implementing) a monitor and checker, in some cases writing a block-level assertion can be much simpler.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Properties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8630" cy="5516562"/>
          </a:xfrm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Safety: </a:t>
            </a:r>
            <a:r>
              <a:rPr lang="en-US" dirty="0" smtClean="0"/>
              <a:t>Something </a:t>
            </a:r>
            <a:r>
              <a:rPr lang="en-US" dirty="0"/>
              <a:t>bad </a:t>
            </a:r>
            <a:r>
              <a:rPr lang="en-US" dirty="0" smtClean="0"/>
              <a:t>does not happen</a:t>
            </a:r>
            <a:endParaRPr lang="en-US" dirty="0"/>
          </a:p>
          <a:p>
            <a:pPr lvl="1"/>
            <a:r>
              <a:rPr lang="en-US" dirty="0" smtClean="0"/>
              <a:t>The FIFO </a:t>
            </a:r>
            <a:r>
              <a:rPr lang="en-US" dirty="0" smtClean="0">
                <a:solidFill>
                  <a:srgbClr val="0070C0"/>
                </a:solidFill>
              </a:rPr>
              <a:t>does not</a:t>
            </a:r>
            <a:r>
              <a:rPr lang="en-US" dirty="0" smtClean="0"/>
              <a:t> overflow.</a:t>
            </a:r>
            <a:endParaRPr lang="en-US" dirty="0"/>
          </a:p>
          <a:p>
            <a:pPr lvl="1"/>
            <a:r>
              <a:rPr lang="en-US" dirty="0"/>
              <a:t>The system </a:t>
            </a:r>
            <a:r>
              <a:rPr lang="en-US" dirty="0" smtClean="0">
                <a:solidFill>
                  <a:srgbClr val="0070C0"/>
                </a:solidFill>
              </a:rPr>
              <a:t>does not </a:t>
            </a:r>
            <a:r>
              <a:rPr lang="en-US" dirty="0" smtClean="0"/>
              <a:t>allow </a:t>
            </a:r>
            <a:r>
              <a:rPr lang="en-US" dirty="0"/>
              <a:t>more than one process to use a shared device </a:t>
            </a:r>
            <a:r>
              <a:rPr lang="en-US" dirty="0" smtClean="0"/>
              <a:t>simultaneously.</a:t>
            </a:r>
            <a:endParaRPr lang="en-US" dirty="0"/>
          </a:p>
          <a:p>
            <a:pPr lvl="1"/>
            <a:r>
              <a:rPr lang="en-US" dirty="0"/>
              <a:t>Requests </a:t>
            </a:r>
            <a:r>
              <a:rPr lang="en-US" dirty="0" smtClean="0"/>
              <a:t>are </a:t>
            </a:r>
            <a:r>
              <a:rPr lang="en-US" dirty="0"/>
              <a:t>answered within 5 </a:t>
            </a:r>
            <a:r>
              <a:rPr lang="en-US" dirty="0" smtClean="0"/>
              <a:t>cycles.</a:t>
            </a:r>
          </a:p>
          <a:p>
            <a:r>
              <a:rPr lang="en-US" dirty="0" smtClean="0"/>
              <a:t>More formally: </a:t>
            </a:r>
            <a:r>
              <a:rPr lang="en-US" sz="2400" b="0" i="1" dirty="0" smtClean="0">
                <a:solidFill>
                  <a:schemeClr val="tx1"/>
                </a:solidFill>
              </a:rPr>
              <a:t>A safety property is a property for which any path violating the property has a finite prefix such that every extension of the prefix violates the property. </a:t>
            </a:r>
            <a:r>
              <a:rPr lang="en-US" sz="1000" b="0" i="1" dirty="0" smtClean="0">
                <a:solidFill>
                  <a:schemeClr val="tx1"/>
                </a:solidFill>
              </a:rPr>
              <a:t>[</a:t>
            </a:r>
            <a:r>
              <a:rPr lang="en-US" sz="1000" b="0" i="1" dirty="0" err="1" smtClean="0">
                <a:solidFill>
                  <a:schemeClr val="tx1"/>
                </a:solidFill>
              </a:rPr>
              <a:t>Accellera</a:t>
            </a:r>
            <a:r>
              <a:rPr lang="en-US" sz="1000" b="0" i="1" dirty="0" smtClean="0">
                <a:solidFill>
                  <a:schemeClr val="tx1"/>
                </a:solidFill>
              </a:rPr>
              <a:t> PSL-1.1 2004]</a:t>
            </a:r>
            <a:endParaRPr lang="en-US" dirty="0" smtClean="0">
              <a:solidFill>
                <a:srgbClr val="A50021"/>
              </a:solidFill>
            </a:endParaRP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solidFill>
                  <a:srgbClr val="A50021"/>
                </a:solidFill>
              </a:rPr>
              <a:t>	</a:t>
            </a:r>
            <a:r>
              <a:rPr lang="en-US" sz="2800" dirty="0" smtClean="0">
                <a:solidFill>
                  <a:srgbClr val="A50021"/>
                </a:solidFill>
              </a:rPr>
              <a:t>Safety </a:t>
            </a:r>
            <a:r>
              <a:rPr lang="en-US" sz="2800" dirty="0">
                <a:solidFill>
                  <a:srgbClr val="A50021"/>
                </a:solidFill>
              </a:rPr>
              <a:t>properties can be falsified by a finite simulation </a:t>
            </a:r>
            <a:r>
              <a:rPr lang="en-US" sz="2800" dirty="0" smtClean="0">
                <a:solidFill>
                  <a:srgbClr val="A50021"/>
                </a:solidFill>
              </a:rPr>
              <a:t>run.</a:t>
            </a:r>
            <a:endParaRPr lang="en-US" sz="2800" dirty="0">
              <a:solidFill>
                <a:srgbClr val="A5002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685" y="1196752"/>
            <a:ext cx="8568630" cy="5184576"/>
          </a:xfrm>
        </p:spPr>
        <p:txBody>
          <a:bodyPr/>
          <a:lstStyle/>
          <a:p>
            <a:r>
              <a:rPr lang="en-US" sz="2800" dirty="0" err="1">
                <a:solidFill>
                  <a:srgbClr val="A50021"/>
                </a:solidFill>
              </a:rPr>
              <a:t>Liveness</a:t>
            </a:r>
            <a:r>
              <a:rPr lang="en-US" sz="2800" dirty="0">
                <a:solidFill>
                  <a:srgbClr val="A50021"/>
                </a:solidFill>
              </a:rPr>
              <a:t>: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Something </a:t>
            </a:r>
            <a:r>
              <a:rPr lang="en-US" sz="2800" dirty="0" smtClean="0"/>
              <a:t>good eventually happens</a:t>
            </a:r>
            <a:endParaRPr lang="en-US" sz="2800" dirty="0"/>
          </a:p>
          <a:p>
            <a:pPr lvl="1"/>
            <a:r>
              <a:rPr lang="en-US" sz="2400" dirty="0"/>
              <a:t>The system </a:t>
            </a:r>
            <a:r>
              <a:rPr lang="en-US" sz="2400" dirty="0">
                <a:solidFill>
                  <a:srgbClr val="0070C0"/>
                </a:solidFill>
              </a:rPr>
              <a:t>eventually </a:t>
            </a:r>
            <a:r>
              <a:rPr lang="en-US" sz="2400" dirty="0" smtClean="0"/>
              <a:t>terminates.</a:t>
            </a:r>
            <a:endParaRPr lang="en-US" sz="2400" dirty="0"/>
          </a:p>
          <a:p>
            <a:pPr lvl="1"/>
            <a:r>
              <a:rPr lang="en-US" sz="2400" dirty="0"/>
              <a:t>Every request is </a:t>
            </a:r>
            <a:r>
              <a:rPr lang="en-US" sz="2400" dirty="0">
                <a:solidFill>
                  <a:srgbClr val="0070C0"/>
                </a:solidFill>
              </a:rPr>
              <a:t>eventually </a:t>
            </a:r>
            <a:r>
              <a:rPr lang="en-US" sz="2400" dirty="0" smtClean="0"/>
              <a:t>acknowledged.</a:t>
            </a:r>
          </a:p>
          <a:p>
            <a:r>
              <a:rPr lang="en-US" sz="2800" dirty="0" smtClean="0"/>
              <a:t>More formally: </a:t>
            </a:r>
            <a:r>
              <a:rPr lang="en-US" sz="2400" b="0" i="1" dirty="0" smtClean="0">
                <a:solidFill>
                  <a:schemeClr val="tx1"/>
                </a:solidFill>
              </a:rPr>
              <a:t>A </a:t>
            </a:r>
            <a:r>
              <a:rPr lang="en-US" sz="2400" b="0" i="1" dirty="0" err="1" smtClean="0">
                <a:solidFill>
                  <a:schemeClr val="tx1"/>
                </a:solidFill>
              </a:rPr>
              <a:t>liveness</a:t>
            </a:r>
            <a:r>
              <a:rPr lang="en-US" sz="2400" b="0" i="1" dirty="0" smtClean="0">
                <a:solidFill>
                  <a:schemeClr val="tx1"/>
                </a:solidFill>
              </a:rPr>
              <a:t> property is a property for which any finite path can be extended to a path satisfying the property. </a:t>
            </a:r>
            <a:r>
              <a:rPr lang="en-US" sz="1600" b="0" i="1" dirty="0" smtClean="0">
                <a:solidFill>
                  <a:schemeClr val="tx1"/>
                </a:solidFill>
              </a:rPr>
              <a:t>[Foster </a:t>
            </a:r>
            <a:r>
              <a:rPr lang="en-US" sz="1600" b="0" i="1" dirty="0" err="1" smtClean="0">
                <a:solidFill>
                  <a:schemeClr val="tx1"/>
                </a:solidFill>
              </a:rPr>
              <a:t>etal</a:t>
            </a:r>
            <a:r>
              <a:rPr lang="en-US" sz="1600" b="0" i="1" dirty="0" smtClean="0">
                <a:solidFill>
                  <a:schemeClr val="tx1"/>
                </a:solidFill>
              </a:rPr>
              <a:t>.: Assertion-Based Design. 2</a:t>
            </a:r>
            <a:r>
              <a:rPr lang="en-US" sz="1600" b="0" i="1" baseline="30000" dirty="0" smtClean="0">
                <a:solidFill>
                  <a:schemeClr val="tx1"/>
                </a:solidFill>
              </a:rPr>
              <a:t>nd</a:t>
            </a:r>
            <a:r>
              <a:rPr lang="en-US" sz="1600" b="0" i="1" dirty="0" smtClean="0">
                <a:solidFill>
                  <a:schemeClr val="tx1"/>
                </a:solidFill>
              </a:rPr>
              <a:t> Edition, </a:t>
            </a:r>
            <a:r>
              <a:rPr lang="en-US" sz="1600" b="0" i="1" dirty="0" err="1" smtClean="0">
                <a:solidFill>
                  <a:schemeClr val="tx1"/>
                </a:solidFill>
              </a:rPr>
              <a:t>Kluwer</a:t>
            </a:r>
            <a:r>
              <a:rPr lang="en-US" sz="1600" b="0" i="1" dirty="0" smtClean="0">
                <a:solidFill>
                  <a:schemeClr val="tx1"/>
                </a:solidFill>
              </a:rPr>
              <a:t>, 2010.]</a:t>
            </a:r>
            <a:endParaRPr lang="en-US" sz="800" b="0" i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A50021"/>
                </a:solidFill>
              </a:rPr>
              <a:t>	In </a:t>
            </a:r>
            <a:r>
              <a:rPr lang="en-US" sz="2800" dirty="0">
                <a:solidFill>
                  <a:srgbClr val="A50021"/>
                </a:solidFill>
              </a:rPr>
              <a:t>theory, </a:t>
            </a:r>
            <a:r>
              <a:rPr lang="en-US" sz="2800" dirty="0" err="1">
                <a:solidFill>
                  <a:srgbClr val="A50021"/>
                </a:solidFill>
              </a:rPr>
              <a:t>liveness</a:t>
            </a:r>
            <a:r>
              <a:rPr lang="en-US" sz="2800" dirty="0">
                <a:solidFill>
                  <a:srgbClr val="A50021"/>
                </a:solidFill>
              </a:rPr>
              <a:t> properties can only be falsified by an infinite </a:t>
            </a:r>
            <a:r>
              <a:rPr lang="en-US" sz="2800" dirty="0" smtClean="0">
                <a:solidFill>
                  <a:srgbClr val="A50021"/>
                </a:solidFill>
              </a:rPr>
              <a:t>simulation run.</a:t>
            </a:r>
            <a:r>
              <a:rPr lang="en-US" sz="2800" dirty="0" smtClean="0"/>
              <a:t> </a:t>
            </a:r>
            <a:endParaRPr lang="en-US" sz="2800" dirty="0"/>
          </a:p>
          <a:p>
            <a:pPr lvl="1"/>
            <a:r>
              <a:rPr lang="en-US" sz="2400" dirty="0"/>
              <a:t>Practically, we </a:t>
            </a:r>
            <a:r>
              <a:rPr lang="en-US" dirty="0" smtClean="0"/>
              <a:t>often</a:t>
            </a:r>
            <a:r>
              <a:rPr lang="en-US" sz="2400" dirty="0" smtClean="0"/>
              <a:t> </a:t>
            </a:r>
            <a:r>
              <a:rPr lang="en-US" sz="2400" dirty="0"/>
              <a:t>assume that the “graceful end-of-test” represents infinite </a:t>
            </a:r>
            <a:r>
              <a:rPr lang="en-US" sz="2400" dirty="0" smtClean="0"/>
              <a:t>time.</a:t>
            </a:r>
            <a:endParaRPr lang="en-US" sz="2400" dirty="0"/>
          </a:p>
          <a:p>
            <a:pPr lvl="2"/>
            <a:r>
              <a:rPr lang="en-US" sz="2000" dirty="0"/>
              <a:t>If the good thing did not happen after this period, we assume that it will never happen, and thus the property is </a:t>
            </a:r>
            <a:r>
              <a:rPr lang="en-US" sz="2000" dirty="0" smtClean="0"/>
              <a:t>falsified.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0:151" val="Assertio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14:3317" val="Specification:FIFO:Input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14:5318" val="Specification:FIFO:Output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15:0919" val="Specification:FIF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6:3214" val="Properties:of FIFO block"/>
  <p:tag name="INDEXITEMTAG01/06/2012 16:46:4515" val="FIFO block:Properti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7:1716" val="FIFO block:Properties"/>
  <p:tag name="INDEXITEMTAG01/06/2012 16:47:4517" val="Properties:of FIFO bloc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8:0118" val="Property:Formalizatin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8:2619" val="Sequenc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8:4920" val="Implication:|=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9:0621" val="Implication:|-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9:1922" val="$rose"/>
  <p:tag name="INDEXITEMTAG01/06/2012 16:49:2423" val="$fe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0:382" val="Hardware Asser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9:3624" val="$past"/>
  <p:tag name="INDEXITEMTAG01/06/2012 16:49:4325" val="$stab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0:0326" val="System Verilog Assertions"/>
  <p:tag name="INDEXITEMTAG01/06/2012 16:50:0927" val="SVA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0:5428" val="Corner Case:Properties:of FIFO bloc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1:2229" val="Assertion:vacuous pas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1:3630" val="Assertion Coverage"/>
  <p:tag name="INDEXITEMTAG01/06/2012 16:51:4431" val="Coverage:Asserti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2:1232" val="Assertion-Based Verification:Costs vs Benefit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3:0233" val="Assertions:Do they really work?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3:1434" val="ABV:Methodolog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1:043" val="Assertion:Who writes assertions?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1:184" val="Implementation Assertions"/>
  <p:tag name="INDEXITEMTAG01/06/2012 16:41:305" val="Design Assertion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1:416" val="Specification Assertions"/>
  <p:tag name="INDEXITEMTAG01/06/2012 16:41:497" val="Intent Assertion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2:008" val="Safety Property"/>
  <p:tag name="INDEXITEMTAG01/06/2012 16:42:3011" val="Property:Safet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2:129" val="Liveness Property"/>
  <p:tag name="INDEXITEMTAG01/06/2012 16:42:1910" val="Property:Livenes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2:4212" val="Assertions:Use o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6:0413" val="Assertions:during simulation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2681</Words>
  <Application>Microsoft Office PowerPoint</Application>
  <PresentationFormat>On-screen Show (4:3)</PresentationFormat>
  <Paragraphs>471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COMS31700 Design Verification:  Assertion-based Verification</vt:lpstr>
      <vt:lpstr>What is an assertion?</vt:lpstr>
      <vt:lpstr>HW Assertions</vt:lpstr>
      <vt:lpstr>Who writes the assertions?</vt:lpstr>
      <vt:lpstr>Types of Assertions</vt:lpstr>
      <vt:lpstr>Types of Assertions: Implementation Assertions</vt:lpstr>
      <vt:lpstr>Types of Assertions: Specification Assertions</vt:lpstr>
      <vt:lpstr>Safety Properties</vt:lpstr>
      <vt:lpstr>Liveness Properties</vt:lpstr>
      <vt:lpstr>Use of Assertions</vt:lpstr>
      <vt:lpstr>How Assertions work during Simulation</vt:lpstr>
      <vt:lpstr>Overcoming the Observability Problem</vt:lpstr>
      <vt:lpstr>Example FIFO DUV</vt:lpstr>
      <vt:lpstr>Example DUV Specification - Inputs</vt:lpstr>
      <vt:lpstr>Example DUV Specification - Outputs</vt:lpstr>
      <vt:lpstr>DUV Specification</vt:lpstr>
      <vt:lpstr>Identifying Properties for the FIFO block</vt:lpstr>
      <vt:lpstr>Identifying Properties for the FIFO block</vt:lpstr>
      <vt:lpstr>Property Formalization </vt:lpstr>
      <vt:lpstr>Introduction to Writing Properties using SVA </vt:lpstr>
      <vt:lpstr>Sequences</vt:lpstr>
      <vt:lpstr>Implications</vt:lpstr>
      <vt:lpstr>Implications</vt:lpstr>
      <vt:lpstr>Useful SystemVerilog Functions for Property Specification</vt:lpstr>
      <vt:lpstr>Useful SystemVerilog Functions for Property Specification</vt:lpstr>
      <vt:lpstr>Property Formalization</vt:lpstr>
      <vt:lpstr>Formalization of key DUV Assertions</vt:lpstr>
      <vt:lpstr>Formalization of key DUV Assertions</vt:lpstr>
      <vt:lpstr>Formalization of key DUV Assertions</vt:lpstr>
      <vt:lpstr>Formalization of key DUV Assertions</vt:lpstr>
      <vt:lpstr>Corner Case Properties </vt:lpstr>
      <vt:lpstr>All my assertions pass – what does this mean?</vt:lpstr>
      <vt:lpstr>Assertion Coverage</vt:lpstr>
      <vt:lpstr>Costs and benefits of ABV</vt:lpstr>
      <vt:lpstr>Do assertions really work? </vt:lpstr>
      <vt:lpstr>ABV Methodology</vt:lpstr>
      <vt:lpstr>Summary</vt:lpstr>
    </vt:vector>
  </TitlesOfParts>
  <Company>University of Bristol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112</cp:revision>
  <dcterms:created xsi:type="dcterms:W3CDTF">2006-05-11T10:00:56Z</dcterms:created>
  <dcterms:modified xsi:type="dcterms:W3CDTF">2012-11-14T20:12:18Z</dcterms:modified>
</cp:coreProperties>
</file>