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451" r:id="rId2"/>
    <p:sldId id="411" r:id="rId3"/>
    <p:sldId id="414" r:id="rId4"/>
    <p:sldId id="412" r:id="rId5"/>
    <p:sldId id="413" r:id="rId6"/>
    <p:sldId id="416" r:id="rId7"/>
    <p:sldId id="452" r:id="rId8"/>
    <p:sldId id="453" r:id="rId9"/>
    <p:sldId id="454" r:id="rId10"/>
    <p:sldId id="441" r:id="rId11"/>
    <p:sldId id="450" r:id="rId12"/>
    <p:sldId id="456" r:id="rId13"/>
    <p:sldId id="424" r:id="rId14"/>
    <p:sldId id="457" r:id="rId15"/>
    <p:sldId id="458" r:id="rId16"/>
    <p:sldId id="459" r:id="rId17"/>
    <p:sldId id="460" r:id="rId18"/>
    <p:sldId id="461" r:id="rId19"/>
    <p:sldId id="419" r:id="rId20"/>
    <p:sldId id="421" r:id="rId21"/>
    <p:sldId id="436" r:id="rId22"/>
    <p:sldId id="427" r:id="rId23"/>
    <p:sldId id="449" r:id="rId24"/>
    <p:sldId id="435" r:id="rId25"/>
    <p:sldId id="439" r:id="rId26"/>
    <p:sldId id="440" r:id="rId27"/>
  </p:sldIdLst>
  <p:sldSz cx="9144000" cy="6858000" type="screen4x3"/>
  <p:notesSz cx="6858000" cy="9077325"/>
  <p:custShowLst>
    <p:custShow name="Custom Show XML Code" id="0">
      <p:sldLst>
        <p:sld r:id="rId27"/>
      </p:sldLst>
    </p:custShow>
    <p:custShow name="Test Generation" id="1">
      <p:sldLst>
        <p:sld r:id="rId21"/>
        <p:sld r:id="rId22"/>
        <p:sld r:id="rId23"/>
        <p:sld r:id="rId24"/>
      </p:sldLst>
    </p:custShow>
    <p:custShow name="IP-XACT" id="2">
      <p:sldLst>
        <p:sld r:id="rId25"/>
        <p:sld r:id="rId26"/>
      </p:sldLst>
    </p:custShow>
  </p:custShowLst>
  <p:defaultTex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4F5"/>
    <a:srgbClr val="EBF2EA"/>
    <a:srgbClr val="00FFFF"/>
    <a:srgbClr val="FF5050"/>
    <a:srgbClr val="99FFCC"/>
    <a:srgbClr val="33CCFF"/>
    <a:srgbClr val="3399FF"/>
    <a:srgbClr val="AAC1EE"/>
    <a:srgbClr val="90B7D8"/>
    <a:srgbClr val="63E7A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0" autoAdjust="0"/>
    <p:restoredTop sz="75586" autoAdjust="0"/>
  </p:normalViewPr>
  <p:slideViewPr>
    <p:cSldViewPr snapToObjects="1" showGuides="1">
      <p:cViewPr varScale="1">
        <p:scale>
          <a:sx n="68" d="100"/>
          <a:sy n="68" d="100"/>
        </p:scale>
        <p:origin x="-16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3" d="100"/>
          <a:sy n="83" d="100"/>
        </p:scale>
        <p:origin x="-1992" y="-90"/>
      </p:cViewPr>
      <p:guideLst>
        <p:guide orient="horz" pos="2859"/>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78851"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8852"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78853"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B7BEBFA-6BAD-479F-AC02-EC2650334248}" type="slidenum">
              <a:rPr lang="en-US"/>
              <a:pPr/>
              <a:t>‹#›</a:t>
            </a:fld>
            <a:endParaRPr lang="en-US"/>
          </a:p>
        </p:txBody>
      </p:sp>
    </p:spTree>
    <p:extLst>
      <p:ext uri="{BB962C8B-B14F-4D97-AF65-F5344CB8AC3E}">
        <p14:creationId xmlns:p14="http://schemas.microsoft.com/office/powerpoint/2010/main" xmlns="" val="873039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4025"/>
          </a:xfrm>
          <a:prstGeom prst="rect">
            <a:avLst/>
          </a:prstGeom>
        </p:spPr>
        <p:txBody>
          <a:bodyPr vert="horz" lIns="91440" tIns="45720" rIns="91440" bIns="45720" rtlCol="0"/>
          <a:lstStyle>
            <a:lvl1pPr algn="r">
              <a:defRPr sz="1200"/>
            </a:lvl1pPr>
          </a:lstStyle>
          <a:p>
            <a:fld id="{139E782F-D8D5-4825-9083-2FC8A5C919D3}" type="datetimeFigureOut">
              <a:rPr lang="en-GB" smtClean="0"/>
              <a:pPr/>
              <a:t>27/11/2012</a:t>
            </a:fld>
            <a:endParaRPr lang="en-GB"/>
          </a:p>
        </p:txBody>
      </p:sp>
      <p:sp>
        <p:nvSpPr>
          <p:cNvPr id="4" name="Slide Image Placeholder 3"/>
          <p:cNvSpPr>
            <a:spLocks noGrp="1" noRot="1" noChangeAspect="1"/>
          </p:cNvSpPr>
          <p:nvPr>
            <p:ph type="sldImg" idx="2"/>
          </p:nvPr>
        </p:nvSpPr>
        <p:spPr>
          <a:xfrm>
            <a:off x="1160463" y="681038"/>
            <a:ext cx="4537075" cy="34036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11650"/>
            <a:ext cx="5486400" cy="40846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21713"/>
            <a:ext cx="2971800" cy="4540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21713"/>
            <a:ext cx="2971800" cy="454025"/>
          </a:xfrm>
          <a:prstGeom prst="rect">
            <a:avLst/>
          </a:prstGeom>
        </p:spPr>
        <p:txBody>
          <a:bodyPr vert="horz" lIns="91440" tIns="45720" rIns="91440" bIns="45720" rtlCol="0" anchor="b"/>
          <a:lstStyle>
            <a:lvl1pPr algn="r">
              <a:defRPr sz="1200"/>
            </a:lvl1pPr>
          </a:lstStyle>
          <a:p>
            <a:fld id="{3CC5A60C-03DD-473E-91DD-64D649A9BB28}" type="slidenum">
              <a:rPr lang="en-GB" smtClean="0"/>
              <a:pPr/>
              <a:t>‹#›</a:t>
            </a:fld>
            <a:endParaRPr lang="en-GB"/>
          </a:p>
        </p:txBody>
      </p:sp>
    </p:spTree>
    <p:extLst>
      <p:ext uri="{BB962C8B-B14F-4D97-AF65-F5344CB8AC3E}">
        <p14:creationId xmlns:p14="http://schemas.microsoft.com/office/powerpoint/2010/main" xmlns="" val="182190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GB" sz="1100" dirty="0" smtClean="0"/>
              <a:t>Title</a:t>
            </a:r>
            <a:r>
              <a:rPr lang="en-GB" sz="1100" baseline="0" dirty="0" smtClean="0"/>
              <a:t> should ideally be changed to “High Level </a:t>
            </a:r>
            <a:r>
              <a:rPr lang="en-GB" sz="1100" baseline="0" smtClean="0"/>
              <a:t>Testing” – done [KIE]</a:t>
            </a:r>
            <a:endParaRPr lang="en-GB" sz="1100" dirty="0" smtClean="0"/>
          </a:p>
          <a:p>
            <a:pPr lvl="0"/>
            <a:endParaRPr lang="en-GB" sz="1100" dirty="0" smtClean="0"/>
          </a:p>
        </p:txBody>
      </p:sp>
      <p:sp>
        <p:nvSpPr>
          <p:cNvPr id="4" name="Slide Number Placeholder 3"/>
          <p:cNvSpPr>
            <a:spLocks noGrp="1"/>
          </p:cNvSpPr>
          <p:nvPr>
            <p:ph type="sldNum" sz="quarter" idx="10"/>
          </p:nvPr>
        </p:nvSpPr>
        <p:spPr/>
        <p:txBody>
          <a:bodyPr/>
          <a:lstStyle/>
          <a:p>
            <a:fld id="{3CC5A60C-03DD-473E-91DD-64D649A9BB28}"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You’ve run out of steam?</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14</a:t>
            </a:fld>
            <a:endParaRPr lang="en-GB"/>
          </a:p>
        </p:txBody>
      </p:sp>
    </p:spTree>
    <p:extLst>
      <p:ext uri="{BB962C8B-B14F-4D97-AF65-F5344CB8AC3E}">
        <p14:creationId xmlns:p14="http://schemas.microsoft.com/office/powerpoint/2010/main" xmlns="" val="374845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Partitioning</a:t>
            </a:r>
            <a:r>
              <a:rPr lang="en-GB" baseline="0" dirty="0" smtClean="0"/>
              <a:t> usually means multiplexing signals between FPGAs hence speed reduction</a:t>
            </a:r>
            <a:endParaRPr lang="en-GB" dirty="0" smtClean="0"/>
          </a:p>
          <a:p>
            <a:r>
              <a:rPr lang="en-GB" dirty="0" smtClean="0"/>
              <a:t>Even if you have a</a:t>
            </a:r>
            <a:r>
              <a:rPr lang="en-GB" baseline="0" dirty="0" smtClean="0"/>
              <a:t> compute farm it doesn’t speed up debugging a long test fail!</a:t>
            </a:r>
          </a:p>
          <a:p>
            <a:r>
              <a:rPr lang="en-GB" baseline="0" dirty="0" smtClean="0"/>
              <a:t>Importance of early pipe cleaning to develop process maturity</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How does test generator know how</a:t>
            </a:r>
            <a:r>
              <a:rPr lang="en-GB" baseline="0" dirty="0" smtClean="0"/>
              <a:t> to construct a</a:t>
            </a:r>
            <a:r>
              <a:rPr lang="en-GB" dirty="0" smtClean="0"/>
              <a:t> valid test?</a:t>
            </a:r>
          </a:p>
          <a:p>
            <a:r>
              <a:rPr lang="en-GB" dirty="0" smtClean="0"/>
              <a:t>A: A test is a sequence of instructions</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framework providing right</a:t>
            </a:r>
            <a:r>
              <a:rPr lang="en-GB" baseline="0" dirty="0" smtClean="0"/>
              <a:t> level of abstractions whilst hiding complex implementation detail</a:t>
            </a:r>
          </a:p>
          <a:p>
            <a:r>
              <a:rPr lang="en-GB" baseline="0" dirty="0" smtClean="0"/>
              <a:t>In principle could build such a framework in </a:t>
            </a:r>
            <a:r>
              <a:rPr lang="en-GB" baseline="0" dirty="0" err="1" smtClean="0"/>
              <a:t>SystemVerilog</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Register Description</a:t>
            </a:r>
          </a:p>
          <a:p>
            <a:r>
              <a:rPr lang="en-GB" dirty="0" smtClean="0"/>
              <a:t>Register Fields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Which of these are ‘high</a:t>
            </a:r>
            <a:r>
              <a:rPr lang="en-GB" baseline="0" dirty="0" smtClean="0"/>
              <a:t> level’ and why?</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Top level is simply a real </a:t>
            </a:r>
            <a:r>
              <a:rPr lang="en-GB" dirty="0" err="1" smtClean="0"/>
              <a:t>SoC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We’ve already done unit level, isn’t that enough?</a:t>
            </a:r>
          </a:p>
          <a:p>
            <a:r>
              <a:rPr lang="en-GB" dirty="0" smtClean="0"/>
              <a:t>Some top level functionality not visible</a:t>
            </a:r>
            <a:r>
              <a:rPr lang="en-GB" baseline="0" dirty="0" smtClean="0"/>
              <a:t> at unit level may also mean more easily visible at top level</a:t>
            </a:r>
            <a:endParaRPr lang="en-GB" dirty="0" smtClean="0"/>
          </a:p>
          <a:p>
            <a:r>
              <a:rPr lang="en-GB" dirty="0" smtClean="0"/>
              <a:t>Clocking strategy: dynamically changing clock ratios, gated clocks …</a:t>
            </a:r>
          </a:p>
          <a:p>
            <a:r>
              <a:rPr lang="en-GB" dirty="0" smtClean="0"/>
              <a:t>Remind people of the difference between verification and validation</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Controllability and visibility reduced at top level</a:t>
            </a:r>
          </a:p>
          <a:p>
            <a:r>
              <a:rPr lang="en-GB" dirty="0" smtClean="0"/>
              <a:t>Project timescales</a:t>
            </a:r>
            <a:r>
              <a:rPr lang="en-GB" baseline="0" dirty="0" smtClean="0"/>
              <a:t> increased</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Small changes / errors in one block can break the complete</a:t>
            </a:r>
            <a:r>
              <a:rPr lang="en-GB" baseline="0" dirty="0" smtClean="0"/>
              <a:t> design</a:t>
            </a:r>
          </a:p>
          <a:p>
            <a:r>
              <a:rPr lang="en-GB" baseline="0" dirty="0" smtClean="0"/>
              <a:t>Renaming / changes to hierarchy can break verification tools</a:t>
            </a:r>
          </a:p>
          <a:p>
            <a:r>
              <a:rPr lang="en-GB" baseline="0" dirty="0" smtClean="0"/>
              <a:t>Aim to have an always working top level (talk about time boxing incremental </a:t>
            </a:r>
            <a:r>
              <a:rPr lang="en-GB" baseline="0" dirty="0" err="1" smtClean="0"/>
              <a:t>delivieries</a:t>
            </a:r>
            <a:r>
              <a:rPr lang="en-GB" baseline="0" dirty="0" smtClean="0"/>
              <a:t>)</a:t>
            </a:r>
          </a:p>
          <a:p>
            <a:r>
              <a:rPr lang="en-GB" baseline="0" dirty="0" smtClean="0"/>
              <a:t>Verification objectives of stability and well specified interfaces conflicts with design focus on PPA and timing optimization</a:t>
            </a:r>
          </a:p>
          <a:p>
            <a:r>
              <a:rPr lang="en-GB" baseline="0" dirty="0" smtClean="0"/>
              <a:t>Architectural tests are not implementation specific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Architectural tests are not implementation specific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have coverage</a:t>
            </a:r>
          </a:p>
          <a:p>
            <a:pPr>
              <a:buFontTx/>
              <a:buChar char="-"/>
            </a:pPr>
            <a:r>
              <a:rPr lang="en-GB" dirty="0" smtClean="0"/>
              <a:t>Complete</a:t>
            </a:r>
            <a:r>
              <a:rPr lang="en-GB" baseline="0" dirty="0" smtClean="0"/>
              <a:t> coverage of cases for conformance testing</a:t>
            </a:r>
          </a:p>
          <a:p>
            <a:pPr>
              <a:buFontTx/>
              <a:buChar char="-"/>
            </a:pPr>
            <a:r>
              <a:rPr lang="en-GB" baseline="0" dirty="0" smtClean="0"/>
              <a:t>Scenario targeting correct space when doing constrained random</a:t>
            </a:r>
          </a:p>
          <a:p>
            <a:pPr>
              <a:buFontTx/>
              <a:buChar char="-"/>
            </a:pPr>
            <a:r>
              <a:rPr lang="en-GB" baseline="0" dirty="0" smtClean="0"/>
              <a:t>Continuing to generate interesting tests rather than becoming repetitive when doing soak testing</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Transaction timing should include very fast and very slow transactions</a:t>
            </a: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3049588" y="3833813"/>
            <a:ext cx="6048375" cy="790575"/>
          </a:xfrm>
          <a:noFill/>
        </p:spPr>
        <p:txBody>
          <a:bodyPr/>
          <a:lstStyle>
            <a:lvl1pPr>
              <a:defRPr sz="3000">
                <a:solidFill>
                  <a:srgbClr val="000066"/>
                </a:solidFill>
              </a:defRPr>
            </a:lvl1pPr>
          </a:lstStyle>
          <a:p>
            <a:r>
              <a:rPr lang="en-US"/>
              <a:t>Click to edit Master title style</a:t>
            </a:r>
          </a:p>
        </p:txBody>
      </p:sp>
      <p:sp>
        <p:nvSpPr>
          <p:cNvPr id="4100" name="Rectangle 4"/>
          <p:cNvSpPr>
            <a:spLocks noGrp="1" noChangeArrowheads="1"/>
          </p:cNvSpPr>
          <p:nvPr>
            <p:ph type="subTitle" idx="1"/>
          </p:nvPr>
        </p:nvSpPr>
        <p:spPr>
          <a:xfrm>
            <a:off x="3059113" y="4570413"/>
            <a:ext cx="5473700" cy="936625"/>
          </a:xfrm>
        </p:spPr>
        <p:txBody>
          <a:bodyPr/>
          <a:lstStyle>
            <a:lvl1pPr marL="0" indent="0">
              <a:buFontTx/>
              <a:buNone/>
              <a:defRPr sz="2000"/>
            </a:lvl1pPr>
          </a:lstStyle>
          <a:p>
            <a:r>
              <a:rPr lang="en-US"/>
              <a:t>Click to edit Master subtitle style</a:t>
            </a:r>
          </a:p>
        </p:txBody>
      </p:sp>
      <p:sp>
        <p:nvSpPr>
          <p:cNvPr id="4106" name="Text Box 10"/>
          <p:cNvSpPr txBox="1">
            <a:spLocks noChangeArrowheads="1"/>
          </p:cNvSpPr>
          <p:nvPr userDrawn="1"/>
        </p:nvSpPr>
        <p:spPr bwMode="auto">
          <a:xfrm>
            <a:off x="0" y="6491288"/>
            <a:ext cx="9144000" cy="366712"/>
          </a:xfrm>
          <a:prstGeom prst="rect">
            <a:avLst/>
          </a:prstGeom>
          <a:solidFill>
            <a:srgbClr val="4185BD"/>
          </a:solidFill>
          <a:ln w="9525" algn="ctr">
            <a:noFill/>
            <a:prstDash val="sysDot"/>
            <a:miter lim="800000"/>
            <a:headEnd/>
            <a:tailEnd/>
          </a:ln>
          <a:effectLst/>
        </p:spPr>
        <p:txBody>
          <a:bodyPr>
            <a:spAutoFit/>
          </a:bodyPr>
          <a:lstStyle/>
          <a:p>
            <a:pPr algn="l" eaLnBrk="0" hangingPunct="0">
              <a:spcBef>
                <a:spcPct val="50000"/>
              </a:spcBef>
            </a:pPr>
            <a:r>
              <a:rPr lang="en-GB" sz="1800" i="1">
                <a:solidFill>
                  <a:schemeClr val="bg1"/>
                </a:solidFill>
              </a:rPr>
              <a:t>Test and Verification Solutions</a:t>
            </a:r>
            <a:endParaRPr lang="en-US" sz="1800" i="1">
              <a:solidFill>
                <a:schemeClr val="bg1"/>
              </a:solidFill>
            </a:endParaRPr>
          </a:p>
        </p:txBody>
      </p:sp>
      <p:pic>
        <p:nvPicPr>
          <p:cNvPr id="4109" name="Picture 13"/>
          <p:cNvPicPr>
            <a:picLocks noChangeAspect="1" noChangeArrowheads="1"/>
          </p:cNvPicPr>
          <p:nvPr userDrawn="1"/>
        </p:nvPicPr>
        <p:blipFill>
          <a:blip r:embed="rId2" cstate="print"/>
          <a:srcRect/>
          <a:stretch>
            <a:fillRect/>
          </a:stretch>
        </p:blipFill>
        <p:spPr bwMode="auto">
          <a:xfrm>
            <a:off x="8232775" y="0"/>
            <a:ext cx="911225" cy="981075"/>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2725" y="0"/>
            <a:ext cx="2185988" cy="62372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410325" cy="623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buClr>
                <a:srgbClr val="4185BD"/>
              </a:buClr>
              <a:buFont typeface="Wingdings" pitchFamily="2" charset="2"/>
              <a:buChar char="§"/>
              <a:defRPr>
                <a:solidFill>
                  <a:srgbClr val="4185BD"/>
                </a:solidFill>
              </a:defRPr>
            </a:lvl1pPr>
            <a:lvl3pPr>
              <a:buFont typeface="Wingdings"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23850" y="1341438"/>
            <a:ext cx="4135438"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1688" y="1341438"/>
            <a:ext cx="41370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bwMode="auto">
          <a:xfrm>
            <a:off x="0" y="0"/>
            <a:ext cx="8243888" cy="981075"/>
          </a:xfrm>
          <a:prstGeom prst="rect">
            <a:avLst/>
          </a:prstGeom>
          <a:solidFill>
            <a:srgbClr val="4185BD"/>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Header Style</a:t>
            </a:r>
          </a:p>
        </p:txBody>
      </p:sp>
      <p:sp>
        <p:nvSpPr>
          <p:cNvPr id="3077" name="Rectangle 5"/>
          <p:cNvSpPr>
            <a:spLocks noGrp="1" noChangeArrowheads="1"/>
          </p:cNvSpPr>
          <p:nvPr>
            <p:ph type="body" idx="1"/>
          </p:nvPr>
        </p:nvSpPr>
        <p:spPr bwMode="auto">
          <a:xfrm>
            <a:off x="323850" y="1341438"/>
            <a:ext cx="8424863"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p>
          <a:p>
            <a:pPr lvl="1"/>
            <a:r>
              <a:rPr lang="en-US" dirty="0" smtClean="0"/>
              <a:t>Ante mare et </a:t>
            </a:r>
            <a:r>
              <a:rPr lang="en-US" dirty="0" err="1" smtClean="0"/>
              <a:t>terras</a:t>
            </a:r>
            <a:r>
              <a:rPr lang="en-US" dirty="0" smtClean="0"/>
              <a:t> et quod </a:t>
            </a:r>
            <a:r>
              <a:rPr lang="en-US" dirty="0" err="1" smtClean="0"/>
              <a:t>tegit</a:t>
            </a:r>
            <a:r>
              <a:rPr lang="en-US" dirty="0" smtClean="0"/>
              <a:t> </a:t>
            </a:r>
          </a:p>
          <a:p>
            <a:pPr lvl="2"/>
            <a:r>
              <a:rPr lang="en-US" dirty="0" smtClean="0"/>
              <a:t>Omnia </a:t>
            </a:r>
            <a:r>
              <a:rPr lang="en-US" dirty="0" err="1" smtClean="0"/>
              <a:t>caelumue</a:t>
            </a:r>
            <a:r>
              <a:rPr lang="en-US" dirty="0" smtClean="0"/>
              <a:t> nus </a:t>
            </a:r>
            <a:r>
              <a:rPr lang="en-US" dirty="0" err="1" smtClean="0"/>
              <a:t>erat</a:t>
            </a:r>
            <a:r>
              <a:rPr lang="en-US" dirty="0" smtClean="0"/>
              <a:t> </a:t>
            </a:r>
            <a:r>
              <a:rPr lang="en-US" dirty="0" err="1" smtClean="0"/>
              <a:t>toto</a:t>
            </a:r>
            <a:r>
              <a:rPr lang="en-US" dirty="0" smtClean="0"/>
              <a:t> </a:t>
            </a:r>
            <a:r>
              <a:rPr lang="en-US" dirty="0" err="1" smtClean="0"/>
              <a:t>naturae</a:t>
            </a:r>
            <a:r>
              <a:rPr lang="en-US" dirty="0" smtClean="0"/>
              <a:t> </a:t>
            </a:r>
          </a:p>
          <a:p>
            <a:pPr lvl="3"/>
            <a:r>
              <a:rPr lang="en-US" dirty="0" err="1" smtClean="0"/>
              <a:t>Vultus</a:t>
            </a:r>
            <a:r>
              <a:rPr lang="en-US" dirty="0" smtClean="0"/>
              <a:t> in </a:t>
            </a:r>
            <a:r>
              <a:rPr lang="en-US" dirty="0" err="1" smtClean="0"/>
              <a:t>orbe</a:t>
            </a:r>
            <a:r>
              <a:rPr lang="en-US" dirty="0" smtClean="0"/>
              <a:t>, </a:t>
            </a:r>
            <a:r>
              <a:rPr lang="en-US" dirty="0" err="1" smtClean="0"/>
              <a:t>quem</a:t>
            </a:r>
            <a:r>
              <a:rPr lang="en-US" dirty="0" smtClean="0"/>
              <a:t> </a:t>
            </a:r>
            <a:r>
              <a:rPr lang="en-US" dirty="0" err="1" smtClean="0"/>
              <a:t>dixere</a:t>
            </a:r>
            <a:r>
              <a:rPr lang="en-US" dirty="0" smtClean="0"/>
              <a:t> chaos </a:t>
            </a:r>
          </a:p>
          <a:p>
            <a:pPr lvl="4"/>
            <a:r>
              <a:rPr lang="en-US" dirty="0" err="1" smtClean="0"/>
              <a:t>Rudis</a:t>
            </a:r>
            <a:r>
              <a:rPr lang="en-US" dirty="0" smtClean="0"/>
              <a:t> </a:t>
            </a:r>
            <a:r>
              <a:rPr lang="en-US" dirty="0" err="1" smtClean="0"/>
              <a:t>indigestaque</a:t>
            </a:r>
            <a:r>
              <a:rPr lang="en-US" dirty="0" smtClean="0"/>
              <a:t> moles </a:t>
            </a:r>
            <a:r>
              <a:rPr lang="en-US" dirty="0" err="1" smtClean="0"/>
              <a:t>nec</a:t>
            </a:r>
            <a:r>
              <a:rPr lang="en-US" dirty="0" smtClean="0"/>
              <a:t> </a:t>
            </a:r>
            <a:r>
              <a:rPr lang="en-US" dirty="0" err="1" smtClean="0"/>
              <a:t>quicquam</a:t>
            </a:r>
            <a:r>
              <a:rPr lang="en-US" dirty="0" smtClean="0"/>
              <a:t> </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p>
          <a:p>
            <a:pPr lvl="1"/>
            <a:r>
              <a:rPr lang="en-US" dirty="0" smtClean="0"/>
              <a:t>Ante mare et </a:t>
            </a:r>
            <a:r>
              <a:rPr lang="en-US" dirty="0" err="1" smtClean="0"/>
              <a:t>terras</a:t>
            </a:r>
            <a:r>
              <a:rPr lang="en-US" dirty="0" smtClean="0"/>
              <a:t> et quod </a:t>
            </a:r>
            <a:r>
              <a:rPr lang="en-US" dirty="0" err="1" smtClean="0"/>
              <a:t>tegit</a:t>
            </a:r>
            <a:r>
              <a:rPr lang="en-US" dirty="0" smtClean="0"/>
              <a:t> </a:t>
            </a:r>
          </a:p>
          <a:p>
            <a:pPr lvl="2"/>
            <a:r>
              <a:rPr lang="en-US" dirty="0" smtClean="0"/>
              <a:t>Omnia </a:t>
            </a:r>
            <a:r>
              <a:rPr lang="en-US" dirty="0" err="1" smtClean="0"/>
              <a:t>caelumue</a:t>
            </a:r>
            <a:r>
              <a:rPr lang="en-US" dirty="0" smtClean="0"/>
              <a:t> nus </a:t>
            </a:r>
            <a:r>
              <a:rPr lang="en-US" dirty="0" err="1" smtClean="0"/>
              <a:t>erat</a:t>
            </a:r>
            <a:r>
              <a:rPr lang="en-US" dirty="0" smtClean="0"/>
              <a:t> </a:t>
            </a:r>
            <a:r>
              <a:rPr lang="en-US" dirty="0" err="1" smtClean="0"/>
              <a:t>toto</a:t>
            </a:r>
            <a:r>
              <a:rPr lang="en-US" dirty="0" smtClean="0"/>
              <a:t> </a:t>
            </a:r>
            <a:r>
              <a:rPr lang="en-US" dirty="0" err="1" smtClean="0"/>
              <a:t>naturae</a:t>
            </a:r>
            <a:r>
              <a:rPr lang="en-US" dirty="0" smtClean="0"/>
              <a:t> </a:t>
            </a:r>
          </a:p>
          <a:p>
            <a:pPr lvl="3"/>
            <a:r>
              <a:rPr lang="en-US" dirty="0" err="1" smtClean="0"/>
              <a:t>Vultus</a:t>
            </a:r>
            <a:r>
              <a:rPr lang="en-US" dirty="0" smtClean="0"/>
              <a:t> in </a:t>
            </a:r>
            <a:r>
              <a:rPr lang="en-US" dirty="0" err="1" smtClean="0"/>
              <a:t>orbe</a:t>
            </a:r>
            <a:r>
              <a:rPr lang="en-US" dirty="0" smtClean="0"/>
              <a:t>, </a:t>
            </a:r>
            <a:r>
              <a:rPr lang="en-US" dirty="0" err="1" smtClean="0"/>
              <a:t>quem</a:t>
            </a:r>
            <a:r>
              <a:rPr lang="en-US" dirty="0" smtClean="0"/>
              <a:t> </a:t>
            </a:r>
            <a:r>
              <a:rPr lang="en-US" dirty="0" err="1" smtClean="0"/>
              <a:t>dixere</a:t>
            </a:r>
            <a:r>
              <a:rPr lang="en-US" dirty="0" smtClean="0"/>
              <a:t> chaos </a:t>
            </a:r>
          </a:p>
          <a:p>
            <a:pPr lvl="4"/>
            <a:r>
              <a:rPr lang="en-US" dirty="0" err="1" smtClean="0"/>
              <a:t>Rudis</a:t>
            </a:r>
            <a:r>
              <a:rPr lang="en-US" dirty="0" smtClean="0"/>
              <a:t> </a:t>
            </a:r>
            <a:r>
              <a:rPr lang="en-US" dirty="0" err="1" smtClean="0"/>
              <a:t>indigestaque</a:t>
            </a:r>
            <a:r>
              <a:rPr lang="en-US" dirty="0" smtClean="0"/>
              <a:t> moles </a:t>
            </a:r>
            <a:r>
              <a:rPr lang="en-US" dirty="0" err="1" smtClean="0"/>
              <a:t>nec</a:t>
            </a:r>
            <a:r>
              <a:rPr lang="en-US" dirty="0" smtClean="0"/>
              <a:t> </a:t>
            </a:r>
            <a:r>
              <a:rPr lang="en-US" dirty="0" err="1" smtClean="0"/>
              <a:t>quicquam</a:t>
            </a:r>
            <a:r>
              <a:rPr lang="en-US" dirty="0" smtClean="0"/>
              <a:t> </a:t>
            </a:r>
          </a:p>
        </p:txBody>
      </p:sp>
      <p:sp>
        <p:nvSpPr>
          <p:cNvPr id="3080" name="Text Box 8"/>
          <p:cNvSpPr txBox="1">
            <a:spLocks noChangeArrowheads="1"/>
          </p:cNvSpPr>
          <p:nvPr userDrawn="1"/>
        </p:nvSpPr>
        <p:spPr bwMode="auto">
          <a:xfrm>
            <a:off x="8316913" y="6524625"/>
            <a:ext cx="576262" cy="366713"/>
          </a:xfrm>
          <a:prstGeom prst="rect">
            <a:avLst/>
          </a:prstGeom>
          <a:noFill/>
          <a:ln w="9525">
            <a:noFill/>
            <a:miter lim="800000"/>
            <a:headEnd/>
            <a:tailEnd/>
          </a:ln>
          <a:effectLst/>
        </p:spPr>
        <p:txBody>
          <a:bodyPr>
            <a:spAutoFit/>
          </a:bodyPr>
          <a:lstStyle/>
          <a:p>
            <a:pPr algn="l">
              <a:spcBef>
                <a:spcPct val="50000"/>
              </a:spcBef>
            </a:pPr>
            <a:fld id="{7F253011-6BF9-43D3-8A31-12D76BAB6123}" type="slidenum">
              <a:rPr lang="en-US" sz="1800" b="0">
                <a:solidFill>
                  <a:schemeClr val="bg1"/>
                </a:solidFill>
              </a:rPr>
              <a:pPr algn="l">
                <a:spcBef>
                  <a:spcPct val="50000"/>
                </a:spcBef>
              </a:pPr>
              <a:t>‹#›</a:t>
            </a:fld>
            <a:endParaRPr lang="en-US" sz="1800" b="0">
              <a:solidFill>
                <a:schemeClr val="bg1"/>
              </a:solidFill>
            </a:endParaRPr>
          </a:p>
        </p:txBody>
      </p:sp>
      <p:pic>
        <p:nvPicPr>
          <p:cNvPr id="3082" name="Picture 10"/>
          <p:cNvPicPr>
            <a:picLocks noChangeAspect="1" noChangeArrowheads="1"/>
          </p:cNvPicPr>
          <p:nvPr userDrawn="1"/>
        </p:nvPicPr>
        <p:blipFill>
          <a:blip r:embed="rId13" cstate="print"/>
          <a:srcRect/>
          <a:stretch>
            <a:fillRect/>
          </a:stretch>
        </p:blipFill>
        <p:spPr bwMode="auto">
          <a:xfrm>
            <a:off x="8232775" y="0"/>
            <a:ext cx="911225" cy="981075"/>
          </a:xfrm>
          <a:prstGeom prst="rect">
            <a:avLst/>
          </a:prstGeom>
          <a:noFill/>
          <a:ln w="9525">
            <a:noFill/>
            <a:miter lim="800000"/>
            <a:headEnd/>
            <a:tailEnd/>
          </a:ln>
          <a:effectLst/>
        </p:spPr>
      </p:pic>
      <p:sp>
        <p:nvSpPr>
          <p:cNvPr id="3086" name="Text Box 14"/>
          <p:cNvSpPr txBox="1">
            <a:spLocks noChangeArrowheads="1"/>
          </p:cNvSpPr>
          <p:nvPr userDrawn="1"/>
        </p:nvSpPr>
        <p:spPr bwMode="auto">
          <a:xfrm>
            <a:off x="0" y="6491288"/>
            <a:ext cx="9144000" cy="366712"/>
          </a:xfrm>
          <a:prstGeom prst="rect">
            <a:avLst/>
          </a:prstGeom>
          <a:solidFill>
            <a:srgbClr val="4185BD"/>
          </a:solidFill>
          <a:ln w="9525" algn="ctr">
            <a:noFill/>
            <a:prstDash val="sysDot"/>
            <a:miter lim="800000"/>
            <a:headEnd/>
            <a:tailEnd/>
          </a:ln>
          <a:effectLst/>
        </p:spPr>
        <p:txBody>
          <a:bodyPr>
            <a:spAutoFit/>
          </a:bodyPr>
          <a:lstStyle/>
          <a:p>
            <a:pPr algn="l" eaLnBrk="0" hangingPunct="0">
              <a:spcBef>
                <a:spcPct val="50000"/>
              </a:spcBef>
            </a:pPr>
            <a:r>
              <a:rPr lang="en-GB" sz="1800" i="1" dirty="0">
                <a:solidFill>
                  <a:schemeClr val="bg1"/>
                </a:solidFill>
              </a:rPr>
              <a:t>Test and Verification Solutions		</a:t>
            </a:r>
            <a:endParaRPr lang="en-US" sz="18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fontAlgn="base">
        <a:spcBef>
          <a:spcPct val="20000"/>
        </a:spcBef>
        <a:spcAft>
          <a:spcPct val="0"/>
        </a:spcAft>
        <a:buFont typeface="Wingdings" pitchFamily="2" charset="2"/>
        <a:buChar char="§"/>
        <a:defRPr sz="2800" b="1">
          <a:solidFill>
            <a:srgbClr val="4185BD"/>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2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1700" y="2060848"/>
            <a:ext cx="6732748" cy="1728191"/>
          </a:xfrm>
        </p:spPr>
        <p:txBody>
          <a:bodyPr/>
          <a:lstStyle/>
          <a:p>
            <a:r>
              <a:rPr lang="en-GB" sz="6000" dirty="0" err="1" smtClean="0"/>
              <a:t>SoC</a:t>
            </a:r>
            <a:r>
              <a:rPr lang="en-GB" sz="6000" dirty="0" smtClean="0"/>
              <a:t> Verification</a:t>
            </a:r>
            <a:endParaRPr lang="en-GB" sz="6000" dirty="0"/>
          </a:p>
        </p:txBody>
      </p:sp>
      <p:sp>
        <p:nvSpPr>
          <p:cNvPr id="3" name="Subtitle 2"/>
          <p:cNvSpPr>
            <a:spLocks noGrp="1"/>
          </p:cNvSpPr>
          <p:nvPr>
            <p:ph type="subTitle" idx="1"/>
          </p:nvPr>
        </p:nvSpPr>
        <p:spPr>
          <a:xfrm>
            <a:off x="1511387" y="3861048"/>
            <a:ext cx="6121226" cy="1944216"/>
          </a:xfrm>
        </p:spPr>
        <p:txBody>
          <a:bodyPr/>
          <a:lstStyle/>
          <a:p>
            <a:pPr algn="r"/>
            <a:r>
              <a:rPr lang="en-GB" sz="2400" dirty="0" smtClean="0">
                <a:solidFill>
                  <a:srgbClr val="0070C0"/>
                </a:solidFill>
              </a:rPr>
              <a:t>Mike Benjamin</a:t>
            </a:r>
          </a:p>
          <a:p>
            <a:pPr algn="r"/>
            <a:r>
              <a:rPr lang="en-GB" sz="2400" dirty="0" smtClean="0">
                <a:solidFill>
                  <a:srgbClr val="0070C0"/>
                </a:solidFill>
              </a:rPr>
              <a:t>Associate at TVS</a:t>
            </a:r>
            <a:endParaRPr lang="en-GB" sz="24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SoC_blockdiagram.jpg"/>
          <p:cNvPicPr>
            <a:picLocks noChangeAspect="1"/>
          </p:cNvPicPr>
          <p:nvPr/>
        </p:nvPicPr>
        <p:blipFill>
          <a:blip r:embed="rId3" cstate="print">
            <a:lum contrast="-49000"/>
          </a:blip>
          <a:stretch>
            <a:fillRect/>
          </a:stretch>
        </p:blipFill>
        <p:spPr>
          <a:xfrm>
            <a:off x="5517105" y="3744035"/>
            <a:ext cx="3188616" cy="2372924"/>
          </a:xfrm>
          <a:prstGeom prst="rect">
            <a:avLst/>
          </a:prstGeom>
          <a:effectLst>
            <a:outerShdw blurRad="939800" dist="50800" dir="5400000" algn="ctr" rotWithShape="0">
              <a:srgbClr val="000000"/>
            </a:outerShdw>
          </a:effectLst>
        </p:spPr>
      </p:pic>
      <p:sp>
        <p:nvSpPr>
          <p:cNvPr id="2" name="Title 1"/>
          <p:cNvSpPr>
            <a:spLocks noGrp="1"/>
          </p:cNvSpPr>
          <p:nvPr>
            <p:ph type="title"/>
          </p:nvPr>
        </p:nvSpPr>
        <p:spPr/>
        <p:txBody>
          <a:bodyPr/>
          <a:lstStyle/>
          <a:p>
            <a:pPr lvl="0"/>
            <a:r>
              <a:rPr lang="en-GB" dirty="0" smtClean="0"/>
              <a:t>Methodology for top level testing </a:t>
            </a:r>
            <a:endParaRPr lang="en-GB" dirty="0"/>
          </a:p>
        </p:txBody>
      </p:sp>
      <p:sp>
        <p:nvSpPr>
          <p:cNvPr id="4" name="Content Placeholder 3"/>
          <p:cNvSpPr>
            <a:spLocks noGrp="1"/>
          </p:cNvSpPr>
          <p:nvPr>
            <p:ph idx="1"/>
          </p:nvPr>
        </p:nvSpPr>
        <p:spPr>
          <a:xfrm>
            <a:off x="116506" y="1493785"/>
            <a:ext cx="9027494" cy="2835316"/>
          </a:xfrm>
          <a:noFill/>
        </p:spPr>
        <p:txBody>
          <a:bodyPr/>
          <a:lstStyle/>
          <a:p>
            <a:pPr marL="400050">
              <a:buFont typeface="+mj-lt"/>
              <a:buAutoNum type="arabicPeriod"/>
            </a:pPr>
            <a:r>
              <a:rPr lang="en-GB" sz="2000" dirty="0" smtClean="0"/>
              <a:t>Pipe cleaning flow with regression tests </a:t>
            </a:r>
            <a:br>
              <a:rPr lang="en-GB" sz="2000" dirty="0" smtClean="0"/>
            </a:br>
            <a:r>
              <a:rPr lang="en-GB" sz="2000" b="0" dirty="0" smtClean="0">
                <a:solidFill>
                  <a:schemeClr val="tx1"/>
                </a:solidFill>
                <a:sym typeface="Wingdings" pitchFamily="2" charset="2"/>
              </a:rPr>
              <a:t> </a:t>
            </a:r>
            <a:r>
              <a:rPr lang="en-GB" sz="2000" b="0" dirty="0" smtClean="0">
                <a:solidFill>
                  <a:schemeClr val="tx1"/>
                </a:solidFill>
              </a:rPr>
              <a:t>to verify basic functionality is not broken</a:t>
            </a:r>
            <a:endParaRPr lang="en-GB" sz="800" b="0" dirty="0" smtClean="0">
              <a:solidFill>
                <a:schemeClr val="tx1"/>
              </a:solidFill>
            </a:endParaRPr>
          </a:p>
          <a:p>
            <a:pPr marL="400050">
              <a:buFont typeface="+mj-lt"/>
              <a:buAutoNum type="arabicPeriod"/>
            </a:pPr>
            <a:r>
              <a:rPr lang="en-GB" sz="2000" dirty="0" smtClean="0"/>
              <a:t>Incremental test set verifying the subsets of functionality </a:t>
            </a:r>
            <a:br>
              <a:rPr lang="en-GB" sz="2000" dirty="0" smtClean="0"/>
            </a:br>
            <a:r>
              <a:rPr lang="en-GB" sz="2000" b="0" dirty="0" smtClean="0">
                <a:solidFill>
                  <a:schemeClr val="tx1"/>
                </a:solidFill>
                <a:sym typeface="Wingdings" pitchFamily="2" charset="2"/>
              </a:rPr>
              <a:t> scope grows with</a:t>
            </a:r>
            <a:r>
              <a:rPr lang="en-GB" sz="2000" b="0" dirty="0" smtClean="0">
                <a:solidFill>
                  <a:schemeClr val="tx1"/>
                </a:solidFill>
              </a:rPr>
              <a:t> successive builds</a:t>
            </a:r>
          </a:p>
          <a:p>
            <a:pPr marL="400050">
              <a:buFont typeface="+mj-lt"/>
              <a:buAutoNum type="arabicPeriod"/>
            </a:pPr>
            <a:r>
              <a:rPr lang="en-GB" sz="2000" dirty="0" smtClean="0"/>
              <a:t>Architectural and conformance tests </a:t>
            </a:r>
          </a:p>
          <a:p>
            <a:pPr marL="400050">
              <a:buFont typeface="+mj-lt"/>
              <a:buAutoNum type="arabicPeriod"/>
            </a:pPr>
            <a:r>
              <a:rPr lang="en-GB" sz="2000" dirty="0" smtClean="0"/>
              <a:t>Micro-</a:t>
            </a:r>
            <a:r>
              <a:rPr lang="en-GB" sz="2000" dirty="0" err="1" smtClean="0"/>
              <a:t>architectual</a:t>
            </a:r>
            <a:r>
              <a:rPr lang="en-GB" sz="2000" dirty="0" smtClean="0"/>
              <a:t> tests</a:t>
            </a:r>
          </a:p>
          <a:p>
            <a:pPr marL="400050">
              <a:buFont typeface="+mj-lt"/>
              <a:buAutoNum type="arabicPeriod"/>
            </a:pPr>
            <a:r>
              <a:rPr lang="en-GB" sz="2000" dirty="0" smtClean="0"/>
              <a:t>Soak testing</a:t>
            </a:r>
          </a:p>
          <a:p>
            <a:pPr marL="400050">
              <a:buFont typeface="+mj-lt"/>
              <a:buAutoNum type="arabicPeriod"/>
            </a:pPr>
            <a:r>
              <a:rPr lang="en-GB" sz="2000" dirty="0" smtClean="0"/>
              <a:t>Performance testing and benchmarking</a:t>
            </a:r>
          </a:p>
        </p:txBody>
      </p:sp>
    </p:spTree>
    <p:extLst>
      <p:ext uri="{BB962C8B-B14F-4D97-AF65-F5344CB8AC3E}">
        <p14:creationId xmlns:p14="http://schemas.microsoft.com/office/powerpoint/2010/main" xmlns=""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Coverage</a:t>
            </a:r>
            <a:endParaRPr lang="en-GB" dirty="0"/>
          </a:p>
        </p:txBody>
      </p:sp>
      <p:sp>
        <p:nvSpPr>
          <p:cNvPr id="4" name="Flowchart: Process 3"/>
          <p:cNvSpPr/>
          <p:nvPr/>
        </p:nvSpPr>
        <p:spPr>
          <a:xfrm>
            <a:off x="296525" y="3086099"/>
            <a:ext cx="1293823" cy="14986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Instruction Set Simulator (ISS) </a:t>
            </a:r>
            <a:endParaRPr lang="en-US" sz="1600" dirty="0"/>
          </a:p>
        </p:txBody>
      </p:sp>
      <p:sp>
        <p:nvSpPr>
          <p:cNvPr id="5" name="Flowchart: Process 4"/>
          <p:cNvSpPr/>
          <p:nvPr/>
        </p:nvSpPr>
        <p:spPr>
          <a:xfrm>
            <a:off x="2435293" y="1790699"/>
            <a:ext cx="2068356" cy="41529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endParaRPr lang="en-US" sz="1600" dirty="0" smtClean="0"/>
          </a:p>
          <a:p>
            <a:pPr>
              <a:buFont typeface="Arial" pitchFamily="34" charset="0"/>
              <a:buChar char="•"/>
            </a:pPr>
            <a:endParaRPr lang="en-US" sz="1600" dirty="0"/>
          </a:p>
        </p:txBody>
      </p:sp>
      <p:sp>
        <p:nvSpPr>
          <p:cNvPr id="6" name="Flowchart: Magnetic Disk 5"/>
          <p:cNvSpPr/>
          <p:nvPr/>
        </p:nvSpPr>
        <p:spPr>
          <a:xfrm>
            <a:off x="637662" y="4779149"/>
            <a:ext cx="901951" cy="132893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Coverage</a:t>
            </a:r>
          </a:p>
          <a:p>
            <a:pPr algn="ctr"/>
            <a:r>
              <a:rPr lang="en-US" sz="1200" dirty="0" smtClean="0"/>
              <a:t>Database</a:t>
            </a:r>
            <a:endParaRPr lang="en-US" sz="1200" dirty="0"/>
          </a:p>
        </p:txBody>
      </p:sp>
      <p:sp>
        <p:nvSpPr>
          <p:cNvPr id="7" name="Flowchart: Multidocument 6"/>
          <p:cNvSpPr/>
          <p:nvPr/>
        </p:nvSpPr>
        <p:spPr>
          <a:xfrm>
            <a:off x="397742" y="1214437"/>
            <a:ext cx="1166201" cy="1312862"/>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Tests</a:t>
            </a:r>
            <a:endParaRPr lang="en-US" sz="1600" dirty="0"/>
          </a:p>
        </p:txBody>
      </p:sp>
      <p:sp>
        <p:nvSpPr>
          <p:cNvPr id="8" name="Rectangle 7"/>
          <p:cNvSpPr/>
          <p:nvPr/>
        </p:nvSpPr>
        <p:spPr>
          <a:xfrm>
            <a:off x="2725192" y="2374899"/>
            <a:ext cx="1487456" cy="711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Parse &amp; Decode</a:t>
            </a:r>
            <a:endParaRPr lang="en-US" sz="1600" dirty="0"/>
          </a:p>
        </p:txBody>
      </p:sp>
      <p:sp>
        <p:nvSpPr>
          <p:cNvPr id="9" name="Rectangle 8"/>
          <p:cNvSpPr/>
          <p:nvPr/>
        </p:nvSpPr>
        <p:spPr>
          <a:xfrm>
            <a:off x="2575567" y="3483430"/>
            <a:ext cx="1786708" cy="7039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Coverage Base Classes</a:t>
            </a:r>
          </a:p>
          <a:p>
            <a:pPr algn="ctr"/>
            <a:r>
              <a:rPr lang="en-US" sz="1050" dirty="0" smtClean="0"/>
              <a:t>(ISA view of resources)</a:t>
            </a:r>
            <a:endParaRPr lang="en-US" sz="1050" dirty="0"/>
          </a:p>
        </p:txBody>
      </p:sp>
      <p:sp>
        <p:nvSpPr>
          <p:cNvPr id="10" name="Flowchart: Multidocument 9"/>
          <p:cNvSpPr/>
          <p:nvPr/>
        </p:nvSpPr>
        <p:spPr>
          <a:xfrm>
            <a:off x="2725743" y="4584699"/>
            <a:ext cx="1252086" cy="115569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Coverage Grids</a:t>
            </a:r>
            <a:endParaRPr lang="en-US" sz="1600" dirty="0"/>
          </a:p>
        </p:txBody>
      </p:sp>
      <p:cxnSp>
        <p:nvCxnSpPr>
          <p:cNvPr id="11" name="Straight Arrow Connector 10"/>
          <p:cNvCxnSpPr>
            <a:stCxn id="7" idx="2"/>
          </p:cNvCxnSpPr>
          <p:nvPr/>
        </p:nvCxnSpPr>
        <p:spPr>
          <a:xfrm rot="16200000" flipH="1">
            <a:off x="597530" y="2779799"/>
            <a:ext cx="608519" cy="40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Elbow Connector 16"/>
          <p:cNvCxnSpPr>
            <a:endCxn id="5" idx="0"/>
          </p:cNvCxnSpPr>
          <p:nvPr/>
        </p:nvCxnSpPr>
        <p:spPr>
          <a:xfrm flipV="1">
            <a:off x="1590348" y="1790699"/>
            <a:ext cx="1879124" cy="2159000"/>
          </a:xfrm>
          <a:prstGeom prst="bentConnector4">
            <a:avLst>
              <a:gd name="adj1" fmla="val 22482"/>
              <a:gd name="adj2" fmla="val 11058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5" idx="2"/>
            <a:endCxn id="6" idx="2"/>
          </p:cNvCxnSpPr>
          <p:nvPr/>
        </p:nvCxnSpPr>
        <p:spPr>
          <a:xfrm rot="5400000" flipH="1">
            <a:off x="1803575" y="4277704"/>
            <a:ext cx="499983" cy="2831809"/>
          </a:xfrm>
          <a:prstGeom prst="bentConnector4">
            <a:avLst>
              <a:gd name="adj1" fmla="val -78619"/>
              <a:gd name="adj2" fmla="val 108073"/>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39614" y="2439768"/>
            <a:ext cx="846754" cy="584775"/>
          </a:xfrm>
          <a:prstGeom prst="rect">
            <a:avLst/>
          </a:prstGeom>
          <a:noFill/>
        </p:spPr>
        <p:txBody>
          <a:bodyPr wrap="none" rtlCol="0">
            <a:spAutoFit/>
          </a:bodyPr>
          <a:lstStyle/>
          <a:p>
            <a:r>
              <a:rPr lang="en-US" sz="1600" dirty="0" smtClean="0"/>
              <a:t>Execution </a:t>
            </a:r>
          </a:p>
          <a:p>
            <a:r>
              <a:rPr lang="en-US" sz="1600" dirty="0" smtClean="0"/>
              <a:t>Trace</a:t>
            </a:r>
            <a:endParaRPr lang="en-US" sz="1600" dirty="0"/>
          </a:p>
        </p:txBody>
      </p:sp>
      <p:cxnSp>
        <p:nvCxnSpPr>
          <p:cNvPr id="15" name="Straight Arrow Connector 14"/>
          <p:cNvCxnSpPr>
            <a:stCxn id="8" idx="2"/>
            <a:endCxn id="9" idx="0"/>
          </p:cNvCxnSpPr>
          <p:nvPr/>
        </p:nvCxnSpPr>
        <p:spPr>
          <a:xfrm rot="5400000">
            <a:off x="3270255" y="3285008"/>
            <a:ext cx="397331" cy="11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3116779" y="4386033"/>
            <a:ext cx="397333"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9446" y="1790699"/>
            <a:ext cx="2124204" cy="338554"/>
          </a:xfrm>
          <a:prstGeom prst="rect">
            <a:avLst/>
          </a:prstGeom>
          <a:noFill/>
        </p:spPr>
        <p:txBody>
          <a:bodyPr wrap="square" rtlCol="0">
            <a:spAutoFit/>
          </a:bodyPr>
          <a:lstStyle/>
          <a:p>
            <a:pPr algn="ctr"/>
            <a:r>
              <a:rPr lang="en-US" sz="1600" dirty="0" smtClean="0"/>
              <a:t>Coverage Model</a:t>
            </a:r>
          </a:p>
        </p:txBody>
      </p:sp>
      <p:sp>
        <p:nvSpPr>
          <p:cNvPr id="23" name="TextBox 22"/>
          <p:cNvSpPr txBox="1"/>
          <p:nvPr/>
        </p:nvSpPr>
        <p:spPr>
          <a:xfrm>
            <a:off x="4572000" y="1355823"/>
            <a:ext cx="4410490" cy="3570208"/>
          </a:xfrm>
          <a:prstGeom prst="rect">
            <a:avLst/>
          </a:prstGeom>
          <a:noFill/>
        </p:spPr>
        <p:txBody>
          <a:bodyPr wrap="square" rtlCol="0">
            <a:spAutoFit/>
          </a:bodyPr>
          <a:lstStyle/>
          <a:p>
            <a:r>
              <a:rPr lang="en-GB" sz="2800" dirty="0" smtClean="0"/>
              <a:t>Why add coverage?</a:t>
            </a:r>
          </a:p>
          <a:p>
            <a:endParaRPr lang="en-GB" sz="2800" dirty="0" smtClean="0"/>
          </a:p>
          <a:p>
            <a:pPr algn="l">
              <a:buFont typeface="Arial" pitchFamily="34" charset="0"/>
              <a:buChar char="•"/>
            </a:pPr>
            <a:r>
              <a:rPr lang="en-GB" sz="2000" dirty="0" smtClean="0"/>
              <a:t> Conformance testing:</a:t>
            </a:r>
          </a:p>
          <a:p>
            <a:pPr lvl="1" algn="l">
              <a:buFont typeface="Arial" pitchFamily="34" charset="0"/>
              <a:buChar char="•"/>
            </a:pPr>
            <a:r>
              <a:rPr lang="en-GB" sz="1800" dirty="0" smtClean="0"/>
              <a:t>Need complete coverage of cases</a:t>
            </a:r>
          </a:p>
          <a:p>
            <a:pPr lvl="1" algn="l"/>
            <a:endParaRPr lang="en-GB" sz="1800" dirty="0" smtClean="0"/>
          </a:p>
          <a:p>
            <a:pPr algn="l">
              <a:buFont typeface="Arial" pitchFamily="34" charset="0"/>
              <a:buChar char="•"/>
            </a:pPr>
            <a:r>
              <a:rPr lang="en-GB" sz="2000" dirty="0" smtClean="0"/>
              <a:t> Targeting specific scenarios:</a:t>
            </a:r>
          </a:p>
          <a:p>
            <a:pPr lvl="1" algn="l">
              <a:buFont typeface="Arial" pitchFamily="34" charset="0"/>
              <a:buChar char="•"/>
            </a:pPr>
            <a:r>
              <a:rPr lang="en-GB" sz="1800" dirty="0" smtClean="0"/>
              <a:t>Hitting required corner cases</a:t>
            </a:r>
          </a:p>
          <a:p>
            <a:pPr lvl="1" algn="l"/>
            <a:endParaRPr lang="en-GB" sz="2000" dirty="0" smtClean="0"/>
          </a:p>
          <a:p>
            <a:pPr algn="l">
              <a:buFont typeface="Arial" pitchFamily="34" charset="0"/>
              <a:buChar char="•"/>
            </a:pPr>
            <a:r>
              <a:rPr lang="en-GB" sz="2000" dirty="0" smtClean="0"/>
              <a:t>Soak testing</a:t>
            </a:r>
          </a:p>
          <a:p>
            <a:pPr lvl="1" algn="l">
              <a:buFont typeface="Arial" pitchFamily="34" charset="0"/>
              <a:buChar char="•"/>
            </a:pPr>
            <a:r>
              <a:rPr lang="en-GB" sz="1800" dirty="0" smtClean="0"/>
              <a:t> Ensure testing is not becoming repetitive</a:t>
            </a:r>
            <a:endParaRPr lang="en-GB"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further increase the ‘stress’</a:t>
            </a:r>
            <a:endParaRPr lang="en-GB" dirty="0"/>
          </a:p>
        </p:txBody>
      </p:sp>
      <p:sp>
        <p:nvSpPr>
          <p:cNvPr id="3" name="Content Placeholder 2"/>
          <p:cNvSpPr>
            <a:spLocks noGrp="1"/>
          </p:cNvSpPr>
          <p:nvPr>
            <p:ph idx="1"/>
          </p:nvPr>
        </p:nvSpPr>
        <p:spPr>
          <a:xfrm>
            <a:off x="323850" y="1052736"/>
            <a:ext cx="8424863" cy="5184552"/>
          </a:xfrm>
        </p:spPr>
        <p:txBody>
          <a:bodyPr/>
          <a:lstStyle/>
          <a:p>
            <a:r>
              <a:rPr lang="en-GB" sz="2400" dirty="0" smtClean="0"/>
              <a:t>Build multiple configurations (set at build time)</a:t>
            </a:r>
          </a:p>
          <a:p>
            <a:pPr lvl="1"/>
            <a:r>
              <a:rPr lang="en-GB" sz="2000" dirty="0" smtClean="0"/>
              <a:t>Increase stress by maximising corner cases</a:t>
            </a:r>
            <a:br>
              <a:rPr lang="en-GB" sz="2000" dirty="0" smtClean="0"/>
            </a:br>
            <a:r>
              <a:rPr lang="en-GB" sz="2000" dirty="0" smtClean="0"/>
              <a:t>eg: small memories or FIFOs</a:t>
            </a:r>
          </a:p>
          <a:p>
            <a:pPr lvl="1"/>
            <a:r>
              <a:rPr lang="en-GB" sz="2000" dirty="0" smtClean="0"/>
              <a:t>Increase stress my maximising ‘synchronisation points’</a:t>
            </a:r>
            <a:br>
              <a:rPr lang="en-GB" sz="2000" dirty="0" smtClean="0"/>
            </a:br>
            <a:r>
              <a:rPr lang="en-GB" sz="2000" dirty="0" smtClean="0"/>
              <a:t>eg: shared resources or coherent memories</a:t>
            </a:r>
          </a:p>
          <a:p>
            <a:r>
              <a:rPr lang="en-GB" sz="2400" dirty="0" smtClean="0"/>
              <a:t>Chicken bits (set at start of test)</a:t>
            </a:r>
          </a:p>
          <a:p>
            <a:pPr lvl="1"/>
            <a:r>
              <a:rPr lang="en-GB" sz="2000" dirty="0" smtClean="0"/>
              <a:t>Turn features on or off (can be verification specific or used to minimise design risk by disabling potentially risky optimisations)</a:t>
            </a:r>
          </a:p>
          <a:p>
            <a:r>
              <a:rPr lang="en-GB" sz="2400" dirty="0" smtClean="0"/>
              <a:t>Hot load (set at start of test)</a:t>
            </a:r>
          </a:p>
          <a:p>
            <a:pPr lvl="1"/>
            <a:r>
              <a:rPr lang="en-GB" sz="2000" dirty="0" smtClean="0"/>
              <a:t>Can force states of part of the design into conditions that maximise chance of hitting corner conditions early (most often hot load caches but can also leave holes or create dirty entries)</a:t>
            </a:r>
          </a:p>
          <a:p>
            <a:r>
              <a:rPr lang="en-GB" sz="2400" dirty="0" smtClean="0"/>
              <a:t>Use of irritators (set during test)</a:t>
            </a:r>
          </a:p>
          <a:p>
            <a:pPr lvl="1"/>
            <a:r>
              <a:rPr lang="en-GB" sz="2000" dirty="0" smtClean="0"/>
              <a:t>Hardware/DMA data transfers/traffic generators and BFMs </a:t>
            </a:r>
            <a:br>
              <a:rPr lang="en-GB" sz="2000" dirty="0" smtClean="0"/>
            </a:br>
            <a:r>
              <a:rPr lang="en-GB" sz="2000" dirty="0" smtClean="0"/>
              <a:t>(bursts of traffic and corner cases for transaction timing) </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Being pro-active to improve verification</a:t>
            </a:r>
            <a:endParaRPr lang="en-GB" dirty="0"/>
          </a:p>
        </p:txBody>
      </p:sp>
      <p:sp>
        <p:nvSpPr>
          <p:cNvPr id="3" name="Content Placeholder 2"/>
          <p:cNvSpPr>
            <a:spLocks noGrp="1"/>
          </p:cNvSpPr>
          <p:nvPr>
            <p:ph idx="1"/>
          </p:nvPr>
        </p:nvSpPr>
        <p:spPr>
          <a:xfrm>
            <a:off x="0" y="1133745"/>
            <a:ext cx="9144000" cy="5256213"/>
          </a:xfrm>
        </p:spPr>
        <p:txBody>
          <a:bodyPr/>
          <a:lstStyle/>
          <a:p>
            <a:r>
              <a:rPr lang="en-GB" sz="2000" dirty="0" smtClean="0"/>
              <a:t>Achieving the best possible test plan</a:t>
            </a:r>
          </a:p>
          <a:p>
            <a:pPr lvl="1"/>
            <a:r>
              <a:rPr lang="en-GB" sz="1600" dirty="0" smtClean="0"/>
              <a:t>Methodical analysis of design specifications and extraction of features</a:t>
            </a:r>
          </a:p>
          <a:p>
            <a:pPr lvl="1"/>
            <a:r>
              <a:rPr lang="en-GB" sz="1600" dirty="0" smtClean="0"/>
              <a:t>Brainstorming and reviewing within the development team</a:t>
            </a:r>
          </a:p>
          <a:p>
            <a:pPr lvl="1"/>
            <a:r>
              <a:rPr lang="en-GB" sz="1600" dirty="0" smtClean="0"/>
              <a:t>Refinement and maintenance throughout the development process</a:t>
            </a:r>
          </a:p>
          <a:p>
            <a:pPr lvl="1"/>
            <a:r>
              <a:rPr lang="en-GB" sz="1600" dirty="0" smtClean="0"/>
              <a:t>Tracking and sign-off of verification deliverables against the test plan</a:t>
            </a:r>
          </a:p>
          <a:p>
            <a:r>
              <a:rPr lang="en-GB" sz="2000" dirty="0" smtClean="0"/>
              <a:t>Make the design ‘verification friendly’ (design for verification)</a:t>
            </a:r>
            <a:br>
              <a:rPr lang="en-GB" sz="2000" dirty="0" smtClean="0"/>
            </a:br>
            <a:r>
              <a:rPr lang="en-GB" sz="1400" b="0" i="1" dirty="0" smtClean="0">
                <a:solidFill>
                  <a:schemeClr val="tx1"/>
                </a:solidFill>
              </a:rPr>
              <a:t>(High quality products are a combination of robust and extensive verification with good design practices)</a:t>
            </a:r>
            <a:endParaRPr lang="en-GB" sz="1600" dirty="0" smtClean="0"/>
          </a:p>
          <a:p>
            <a:pPr lvl="1"/>
            <a:r>
              <a:rPr lang="en-GB" sz="1600" dirty="0" smtClean="0"/>
              <a:t>Ensure good visibility of architectural and micro-architectural corner cases</a:t>
            </a:r>
          </a:p>
          <a:p>
            <a:pPr lvl="1"/>
            <a:r>
              <a:rPr lang="en-GB" sz="1600" dirty="0" smtClean="0"/>
              <a:t>Avoid </a:t>
            </a:r>
            <a:r>
              <a:rPr lang="en-GB" sz="1600" b="1" dirty="0" smtClean="0"/>
              <a:t>unnecessary</a:t>
            </a:r>
            <a:r>
              <a:rPr lang="en-GB" sz="1600" dirty="0" smtClean="0"/>
              <a:t> functional complexity eg: excessive configurability, irregular structures</a:t>
            </a:r>
          </a:p>
          <a:p>
            <a:pPr lvl="1"/>
            <a:r>
              <a:rPr lang="en-GB" sz="1600" dirty="0" smtClean="0"/>
              <a:t>Understand the verification impact of design changes (eg: code churn during optimization)</a:t>
            </a:r>
          </a:p>
          <a:p>
            <a:pPr lvl="1"/>
            <a:r>
              <a:rPr lang="en-GB" sz="1600" dirty="0" smtClean="0"/>
              <a:t>Designers document their intent and assumptions, especially at interface between units</a:t>
            </a:r>
          </a:p>
          <a:p>
            <a:pPr lvl="1"/>
            <a:r>
              <a:rPr lang="en-GB" sz="1600" dirty="0" smtClean="0"/>
              <a:t>Ensure the architecture, specifications and design are as stable as possible</a:t>
            </a:r>
          </a:p>
          <a:p>
            <a:pPr algn="ctr">
              <a:buNone/>
            </a:pPr>
            <a:r>
              <a:rPr lang="en-GB" sz="2400" u="sng" dirty="0" smtClean="0">
                <a:solidFill>
                  <a:srgbClr val="C00000"/>
                </a:solidFill>
              </a:rPr>
              <a:t>Communicate!</a:t>
            </a:r>
            <a:r>
              <a:rPr lang="en-GB" sz="2000" dirty="0" smtClean="0">
                <a:solidFill>
                  <a:srgbClr val="C00000"/>
                </a:solidFill>
              </a:rPr>
              <a:t/>
            </a:r>
            <a:br>
              <a:rPr lang="en-GB" sz="2000" dirty="0" smtClean="0">
                <a:solidFill>
                  <a:srgbClr val="C00000"/>
                </a:solidFill>
              </a:rPr>
            </a:br>
            <a:r>
              <a:rPr lang="en-GB" sz="1400" b="0" i="1" dirty="0" smtClean="0">
                <a:solidFill>
                  <a:schemeClr val="tx1"/>
                </a:solidFill>
              </a:rPr>
              <a:t>(Verification is not just the responsibility of verification Engineers)</a:t>
            </a:r>
            <a:endParaRPr lang="en-GB" sz="1600" dirty="0" smtClean="0"/>
          </a:p>
          <a:p>
            <a:pPr lvl="1"/>
            <a:r>
              <a:rPr lang="en-GB" sz="1600" b="1" dirty="0" smtClean="0"/>
              <a:t>Engage closely with the designers</a:t>
            </a:r>
          </a:p>
          <a:p>
            <a:pPr lvl="1"/>
            <a:r>
              <a:rPr lang="en-GB" sz="1600" b="1" dirty="0" smtClean="0"/>
              <a:t>Be an active participant in reviews </a:t>
            </a:r>
          </a:p>
          <a:p>
            <a:pPr lvl="1"/>
            <a:r>
              <a:rPr lang="en-GB" sz="1600" b="1" dirty="0" smtClean="0"/>
              <a:t>Take every opportunity to get the widest possible input into verification planning</a:t>
            </a:r>
          </a:p>
        </p:txBody>
      </p:sp>
      <p:sp>
        <p:nvSpPr>
          <p:cNvPr id="4" name="Rounded Rectangular Callout 3"/>
          <p:cNvSpPr/>
          <p:nvPr/>
        </p:nvSpPr>
        <p:spPr bwMode="auto">
          <a:xfrm>
            <a:off x="6282190" y="981075"/>
            <a:ext cx="2700300" cy="467705"/>
          </a:xfrm>
          <a:prstGeom prst="wedgeRoundRectCallout">
            <a:avLst>
              <a:gd name="adj1" fmla="val -97944"/>
              <a:gd name="adj2" fmla="val 32300"/>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Verification Requirements Specification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9" restart="whenNotActive" fill="hold" evtFilter="cancelBubble" nodeType="interactiveSeq">
                <p:stCondLst>
                  <p:cond evt="onClick" delay="0">
                    <p:tgtEl>
                      <p:spTgt spid="2"/>
                    </p:tgtEl>
                  </p:cond>
                </p:stCondLst>
                <p:endSync evt="end" delay="0">
                  <p:rtn val="all"/>
                </p:endSync>
                <p:childTnLst>
                  <p:par>
                    <p:cTn id="40" fill="hold">
                      <p:stCondLst>
                        <p:cond delay="0"/>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8125440" y="5502427"/>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a:off x="765725" y="1747471"/>
            <a:ext cx="13617" cy="3985785"/>
          </a:xfrm>
          <a:prstGeom prst="line">
            <a:avLst/>
          </a:prstGeom>
          <a:noFill/>
          <a:ln w="25400">
            <a:solidFill>
              <a:schemeClr val="tx1"/>
            </a:solidFill>
            <a:round/>
            <a:headEnd type="triangle" w="lg" len="med"/>
            <a:tailEnd type="none" w="lg" len="lg"/>
          </a:ln>
        </p:spPr>
        <p:txBody>
          <a:bodyPr/>
          <a:lstStyle/>
          <a:p>
            <a:endParaRPr lang="en-GB"/>
          </a:p>
        </p:txBody>
      </p:sp>
      <p:sp>
        <p:nvSpPr>
          <p:cNvPr id="10" name="Freeform 8"/>
          <p:cNvSpPr>
            <a:spLocks/>
          </p:cNvSpPr>
          <p:nvPr/>
        </p:nvSpPr>
        <p:spPr bwMode="auto">
          <a:xfrm>
            <a:off x="971600" y="1988840"/>
            <a:ext cx="5688632" cy="3677443"/>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1" name="Arc 11"/>
          <p:cNvSpPr>
            <a:spLocks/>
          </p:cNvSpPr>
          <p:nvPr/>
        </p:nvSpPr>
        <p:spPr bwMode="auto">
          <a:xfrm flipH="1" flipV="1">
            <a:off x="971599" y="2211245"/>
            <a:ext cx="5688633" cy="3452508"/>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5" name="Text Box 6"/>
          <p:cNvSpPr txBox="1">
            <a:spLocks noChangeArrowheads="1"/>
          </p:cNvSpPr>
          <p:nvPr/>
        </p:nvSpPr>
        <p:spPr bwMode="auto">
          <a:xfrm>
            <a:off x="6915129" y="1374697"/>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779342" y="5794812"/>
            <a:ext cx="7380020"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779342" y="137469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7" name="Line 4"/>
          <p:cNvSpPr>
            <a:spLocks noChangeShapeType="1"/>
          </p:cNvSpPr>
          <p:nvPr/>
        </p:nvSpPr>
        <p:spPr bwMode="auto">
          <a:xfrm>
            <a:off x="765725" y="5733255"/>
            <a:ext cx="7359714" cy="1"/>
          </a:xfrm>
          <a:prstGeom prst="line">
            <a:avLst/>
          </a:prstGeom>
          <a:noFill/>
          <a:ln w="25400">
            <a:solidFill>
              <a:schemeClr val="tx1"/>
            </a:solidFill>
            <a:round/>
            <a:headEnd/>
            <a:tailEnd type="triangle" w="lg" len="lg"/>
          </a:ln>
        </p:spPr>
        <p:txBody>
          <a:bodyPr/>
          <a:lstStyle/>
          <a:p>
            <a:endParaRPr lang="en-GB"/>
          </a:p>
        </p:txBody>
      </p:sp>
      <p:sp>
        <p:nvSpPr>
          <p:cNvPr id="23" name="Explosion 2 22"/>
          <p:cNvSpPr/>
          <p:nvPr/>
        </p:nvSpPr>
        <p:spPr bwMode="auto">
          <a:xfrm>
            <a:off x="2483768" y="1340768"/>
            <a:ext cx="3600400" cy="3456384"/>
          </a:xfrm>
          <a:prstGeom prst="irregularSeal2">
            <a:avLst/>
          </a:prstGeom>
          <a:solidFill>
            <a:srgbClr val="FF00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How do you decided when you are done?</a:t>
            </a:r>
            <a:endParaRPr kumimoji="0" lang="en-GB" sz="2000" b="1" i="0" u="none" strike="noStrike" cap="none" normalizeH="0" baseline="0" dirty="0" smtClean="0">
              <a:ln>
                <a:noFill/>
              </a:ln>
              <a:solidFill>
                <a:schemeClr val="tx1"/>
              </a:solidFill>
              <a:effectLst/>
              <a:latin typeface="Arial" charset="0"/>
            </a:endParaRPr>
          </a:p>
        </p:txBody>
      </p:sp>
      <p:sp>
        <p:nvSpPr>
          <p:cNvPr id="24" name="Explosion 2 23"/>
          <p:cNvSpPr/>
          <p:nvPr/>
        </p:nvSpPr>
        <p:spPr bwMode="auto">
          <a:xfrm>
            <a:off x="5796136" y="2564904"/>
            <a:ext cx="3528392" cy="3024336"/>
          </a:xfrm>
          <a:prstGeom prst="irregularSeal2">
            <a:avLst/>
          </a:prstGeom>
          <a:solidFill>
            <a:srgbClr val="FF00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How do you find the remaining bugs?</a:t>
            </a:r>
            <a:endParaRPr kumimoji="0" lang="en-GB" sz="2000" b="1" i="0" u="none" strike="noStrike" cap="none" normalizeH="0" baseline="0" dirty="0" smtClean="0">
              <a:ln>
                <a:noFill/>
              </a:ln>
              <a:solidFill>
                <a:schemeClr val="tx1"/>
              </a:solidFill>
              <a:effectLst/>
              <a:latin typeface="Arial" charset="0"/>
            </a:endParaRPr>
          </a:p>
        </p:txBody>
      </p:sp>
      <p:sp>
        <p:nvSpPr>
          <p:cNvPr id="26" name="Title 25"/>
          <p:cNvSpPr>
            <a:spLocks noGrp="1"/>
          </p:cNvSpPr>
          <p:nvPr>
            <p:ph type="title"/>
          </p:nvPr>
        </p:nvSpPr>
        <p:spPr/>
        <p:txBody>
          <a:bodyPr/>
          <a:lstStyle/>
          <a:p>
            <a:r>
              <a:rPr lang="en-GB" dirty="0" smtClean="0"/>
              <a:t>Cost of bugs over time (revisited)</a:t>
            </a:r>
            <a:endParaRPr lang="en-GB" dirty="0"/>
          </a:p>
        </p:txBody>
      </p:sp>
    </p:spTree>
    <p:custDataLst>
      <p:tags r:id="rId1"/>
    </p:custDataLst>
    <p:extLst>
      <p:ext uri="{BB962C8B-B14F-4D97-AF65-F5344CB8AC3E}">
        <p14:creationId xmlns:p14="http://schemas.microsoft.com/office/powerpoint/2010/main" xmlns="" val="34366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block </a:t>
            </a:r>
            <a:r>
              <a:rPr lang="en-GB" smtClean="0"/>
              <a:t>and </a:t>
            </a:r>
            <a:r>
              <a:rPr lang="en-GB" smtClean="0"/>
              <a:t>t</a:t>
            </a:r>
            <a:r>
              <a:rPr lang="en-GB" smtClean="0"/>
              <a:t>op</a:t>
            </a:r>
            <a:r>
              <a:rPr lang="en-GB" smtClean="0"/>
              <a:t> </a:t>
            </a:r>
            <a:r>
              <a:rPr lang="en-GB" dirty="0" smtClean="0"/>
              <a:t>level verification sufficient?</a:t>
            </a:r>
            <a:endParaRPr lang="en-GB" dirty="0"/>
          </a:p>
        </p:txBody>
      </p:sp>
      <p:sp>
        <p:nvSpPr>
          <p:cNvPr id="3" name="Content Placeholder 2"/>
          <p:cNvSpPr>
            <a:spLocks noGrp="1"/>
          </p:cNvSpPr>
          <p:nvPr>
            <p:ph idx="1"/>
          </p:nvPr>
        </p:nvSpPr>
        <p:spPr>
          <a:xfrm>
            <a:off x="0" y="980728"/>
            <a:ext cx="8964488" cy="5544616"/>
          </a:xfrm>
        </p:spPr>
        <p:txBody>
          <a:bodyPr/>
          <a:lstStyle/>
          <a:p>
            <a:pPr lvl="0"/>
            <a:r>
              <a:rPr lang="en-GB" dirty="0"/>
              <a:t>Is </a:t>
            </a:r>
            <a:r>
              <a:rPr lang="en-GB" dirty="0" smtClean="0"/>
              <a:t>block level </a:t>
            </a:r>
            <a:r>
              <a:rPr lang="en-GB" dirty="0"/>
              <a:t>and top level </a:t>
            </a:r>
            <a:r>
              <a:rPr lang="en-GB" dirty="0" smtClean="0"/>
              <a:t>verification sufficient?</a:t>
            </a:r>
            <a:endParaRPr lang="en-GB" sz="2400" dirty="0" smtClean="0"/>
          </a:p>
          <a:p>
            <a:pPr lvl="1"/>
            <a:r>
              <a:rPr lang="en-GB" dirty="0" smtClean="0"/>
              <a:t>Verification of IP in System context</a:t>
            </a:r>
            <a:r>
              <a:rPr lang="en-GB" sz="2000" dirty="0" smtClean="0"/>
              <a:t> </a:t>
            </a:r>
          </a:p>
          <a:p>
            <a:pPr lvl="1"/>
            <a:r>
              <a:rPr lang="en-GB" dirty="0" smtClean="0"/>
              <a:t>Verifying correct operation with related IP</a:t>
            </a:r>
          </a:p>
          <a:p>
            <a:pPr lvl="1"/>
            <a:r>
              <a:rPr lang="en-GB" dirty="0" smtClean="0"/>
              <a:t>Verification of complete systems (both HW and SW)</a:t>
            </a:r>
            <a:r>
              <a:rPr lang="en-GB" sz="2000" dirty="0" smtClean="0"/>
              <a:t> </a:t>
            </a:r>
          </a:p>
          <a:p>
            <a:pPr lvl="2"/>
            <a:r>
              <a:rPr lang="en-GB" sz="2000" dirty="0" smtClean="0"/>
              <a:t>Software conformance testing</a:t>
            </a:r>
          </a:p>
          <a:p>
            <a:pPr lvl="2"/>
            <a:r>
              <a:rPr lang="en-GB" sz="2000" dirty="0" smtClean="0"/>
              <a:t>Soak testing </a:t>
            </a:r>
            <a:endParaRPr lang="en-GB" sz="1800" dirty="0" smtClean="0"/>
          </a:p>
          <a:p>
            <a:r>
              <a:rPr lang="en-GB" dirty="0" smtClean="0"/>
              <a:t>Soak testing at system level?</a:t>
            </a:r>
          </a:p>
          <a:p>
            <a:pPr lvl="1"/>
            <a:r>
              <a:rPr lang="en-GB" dirty="0" smtClean="0"/>
              <a:t>Focus at system level is shared resources</a:t>
            </a:r>
          </a:p>
          <a:p>
            <a:pPr lvl="2">
              <a:buNone/>
            </a:pPr>
            <a:r>
              <a:rPr lang="en-GB" sz="2000" dirty="0" smtClean="0"/>
              <a:t>eg: coherent memory system</a:t>
            </a:r>
          </a:p>
          <a:p>
            <a:pPr lvl="1"/>
            <a:r>
              <a:rPr lang="en-GB" dirty="0" smtClean="0"/>
              <a:t>Running irritator software in parallel on multiple threads or multiple CPUs (minimal OS) </a:t>
            </a:r>
          </a:p>
          <a:p>
            <a:pPr lvl="1"/>
            <a:r>
              <a:rPr lang="en-GB" dirty="0" smtClean="0"/>
              <a:t>Switching CPUs (eg: swapping big/LITTLE)</a:t>
            </a:r>
          </a:p>
          <a:p>
            <a:pPr lvl="1"/>
            <a:r>
              <a:rPr lang="en-GB" dirty="0" smtClean="0"/>
              <a:t>Virtualisation</a:t>
            </a:r>
            <a:endParaRPr lang="en-GB" dirty="0"/>
          </a:p>
          <a:p>
            <a:endParaRPr lang="en-GB" dirty="0"/>
          </a:p>
        </p:txBody>
      </p:sp>
    </p:spTree>
    <p:extLst>
      <p:ext uri="{BB962C8B-B14F-4D97-AF65-F5344CB8AC3E}">
        <p14:creationId xmlns="" xmlns:p14="http://schemas.microsoft.com/office/powerpoint/2010/main" val="233893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goes wrong at system level?</a:t>
            </a:r>
            <a:endParaRPr lang="en-GB" dirty="0"/>
          </a:p>
        </p:txBody>
      </p:sp>
      <p:sp>
        <p:nvSpPr>
          <p:cNvPr id="3" name="Content Placeholder 2"/>
          <p:cNvSpPr>
            <a:spLocks noGrp="1"/>
          </p:cNvSpPr>
          <p:nvPr>
            <p:ph idx="1"/>
          </p:nvPr>
        </p:nvSpPr>
        <p:spPr>
          <a:xfrm>
            <a:off x="323850" y="1196752"/>
            <a:ext cx="8640638" cy="5184576"/>
          </a:xfrm>
        </p:spPr>
        <p:txBody>
          <a:bodyPr/>
          <a:lstStyle/>
          <a:p>
            <a:r>
              <a:rPr lang="en-GB" sz="3200" dirty="0" smtClean="0"/>
              <a:t>Integration bugs</a:t>
            </a:r>
          </a:p>
          <a:p>
            <a:pPr lvl="1"/>
            <a:r>
              <a:rPr lang="en-GB" dirty="0" smtClean="0"/>
              <a:t>Connecting a big-endian subsystem to a little-endian sub-system</a:t>
            </a:r>
          </a:p>
          <a:p>
            <a:r>
              <a:rPr lang="en-GB" sz="3200" dirty="0" smtClean="0"/>
              <a:t>Clocks and power</a:t>
            </a:r>
          </a:p>
          <a:p>
            <a:pPr lvl="1"/>
            <a:r>
              <a:rPr lang="en-GB" dirty="0" smtClean="0"/>
              <a:t>System hangs following mode change</a:t>
            </a:r>
            <a:endParaRPr lang="en-GB" sz="2800" dirty="0" smtClean="0"/>
          </a:p>
          <a:p>
            <a:r>
              <a:rPr lang="en-GB" sz="3200" dirty="0" smtClean="0"/>
              <a:t>Concurrency and shared resources</a:t>
            </a:r>
          </a:p>
          <a:p>
            <a:pPr lvl="1"/>
            <a:r>
              <a:rPr lang="en-GB" dirty="0" smtClean="0"/>
              <a:t>Concurrent memory gets corrupted</a:t>
            </a:r>
            <a:endParaRPr lang="en-GB" sz="2800" dirty="0" smtClean="0"/>
          </a:p>
          <a:p>
            <a:r>
              <a:rPr lang="en-GB" sz="3200" dirty="0" smtClean="0"/>
              <a:t>Performance</a:t>
            </a:r>
          </a:p>
          <a:p>
            <a:pPr lvl="1"/>
            <a:r>
              <a:rPr lang="en-GB" dirty="0" smtClean="0"/>
              <a:t>Bus bandwidth and latency is much worse than predicte</a:t>
            </a:r>
            <a:r>
              <a:rPr lang="en-GB" sz="2000" dirty="0" smtClean="0"/>
              <a:t>d</a:t>
            </a:r>
          </a:p>
          <a:p>
            <a:pPr lvl="1">
              <a:buNone/>
            </a:pP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go faster!</a:t>
            </a:r>
            <a:br>
              <a:rPr lang="en-GB" dirty="0" smtClean="0"/>
            </a:br>
            <a:r>
              <a:rPr lang="en-GB" dirty="0" smtClean="0"/>
              <a:t>Compute Farm, Emulators, FPGA and test chips</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292080" y="3933056"/>
            <a:ext cx="2932398" cy="2430711"/>
          </a:xfrm>
          <a:prstGeom prst="rect">
            <a:avLst/>
          </a:prstGeom>
          <a:noFill/>
          <a:ln w="9525">
            <a:noFill/>
            <a:miter lim="800000"/>
            <a:headEnd/>
            <a:tailEnd/>
          </a:ln>
        </p:spPr>
      </p:pic>
      <p:pic>
        <p:nvPicPr>
          <p:cNvPr id="8" name="Picture 7" descr="6561178-background-from-microchip-and-pcb-macro.jpg"/>
          <p:cNvPicPr>
            <a:picLocks noChangeAspect="1"/>
          </p:cNvPicPr>
          <p:nvPr/>
        </p:nvPicPr>
        <p:blipFill>
          <a:blip r:embed="rId3" cstate="print"/>
          <a:stretch>
            <a:fillRect/>
          </a:stretch>
        </p:blipFill>
        <p:spPr>
          <a:xfrm>
            <a:off x="611560" y="4293096"/>
            <a:ext cx="2880319" cy="1920212"/>
          </a:xfrm>
          <a:prstGeom prst="rect">
            <a:avLst/>
          </a:prstGeom>
        </p:spPr>
      </p:pic>
      <p:pic>
        <p:nvPicPr>
          <p:cNvPr id="9" name="Picture 8" descr="palladium_img_1.jpg"/>
          <p:cNvPicPr>
            <a:picLocks noChangeAspect="1"/>
          </p:cNvPicPr>
          <p:nvPr/>
        </p:nvPicPr>
        <p:blipFill>
          <a:blip r:embed="rId4" cstate="print"/>
          <a:stretch>
            <a:fillRect/>
          </a:stretch>
        </p:blipFill>
        <p:spPr>
          <a:xfrm>
            <a:off x="4343467" y="980728"/>
            <a:ext cx="4800533" cy="2880320"/>
          </a:xfrm>
          <a:prstGeom prst="rect">
            <a:avLst/>
          </a:prstGeom>
        </p:spPr>
      </p:pic>
      <p:pic>
        <p:nvPicPr>
          <p:cNvPr id="6" name="Picture 5" descr="w_bladerack_800x876.jpg"/>
          <p:cNvPicPr>
            <a:picLocks noChangeAspect="1"/>
          </p:cNvPicPr>
          <p:nvPr/>
        </p:nvPicPr>
        <p:blipFill>
          <a:blip r:embed="rId5" cstate="print"/>
          <a:stretch>
            <a:fillRect/>
          </a:stretch>
        </p:blipFill>
        <p:spPr>
          <a:xfrm>
            <a:off x="971600" y="1268760"/>
            <a:ext cx="2448272" cy="268085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The ‘tradeoffs’ for different platforms </a:t>
            </a:r>
            <a:endParaRPr lang="en-GB" dirty="0"/>
          </a:p>
        </p:txBody>
      </p:sp>
      <p:graphicFrame>
        <p:nvGraphicFramePr>
          <p:cNvPr id="4" name="Content Placeholder 3"/>
          <p:cNvGraphicFramePr>
            <a:graphicFrameLocks noGrp="1"/>
          </p:cNvGraphicFramePr>
          <p:nvPr>
            <p:ph idx="1"/>
          </p:nvPr>
        </p:nvGraphicFramePr>
        <p:xfrm>
          <a:off x="251680" y="1556792"/>
          <a:ext cx="8640639" cy="4368800"/>
        </p:xfrm>
        <a:graphic>
          <a:graphicData uri="http://schemas.openxmlformats.org/drawingml/2006/table">
            <a:tbl>
              <a:tblPr firstRow="1" bandRow="1">
                <a:tableStyleId>{5C22544A-7EE6-4342-B048-85BDC9FD1C3A}</a:tableStyleId>
              </a:tblPr>
              <a:tblGrid>
                <a:gridCol w="2141384"/>
                <a:gridCol w="1674880"/>
                <a:gridCol w="1728192"/>
                <a:gridCol w="1656022"/>
                <a:gridCol w="1440161"/>
              </a:tblGrid>
              <a:tr h="370840">
                <a:tc>
                  <a:txBody>
                    <a:bodyPr/>
                    <a:lstStyle/>
                    <a:p>
                      <a:endParaRPr lang="en-GB" sz="1600" dirty="0"/>
                    </a:p>
                  </a:txBody>
                  <a:tcPr>
                    <a:solidFill>
                      <a:schemeClr val="accent2">
                        <a:lumMod val="40000"/>
                        <a:lumOff val="60000"/>
                      </a:schemeClr>
                    </a:solidFill>
                  </a:tcPr>
                </a:tc>
                <a:tc>
                  <a:txBody>
                    <a:bodyPr/>
                    <a:lstStyle/>
                    <a:p>
                      <a:r>
                        <a:rPr lang="en-GB" sz="1600" dirty="0" smtClean="0"/>
                        <a:t>Compute farm</a:t>
                      </a:r>
                      <a:endParaRPr lang="en-GB" sz="1600" dirty="0"/>
                    </a:p>
                  </a:txBody>
                  <a:tcPr>
                    <a:solidFill>
                      <a:schemeClr val="accent2">
                        <a:lumMod val="40000"/>
                        <a:lumOff val="60000"/>
                      </a:schemeClr>
                    </a:solidFill>
                  </a:tcPr>
                </a:tc>
                <a:tc>
                  <a:txBody>
                    <a:bodyPr/>
                    <a:lstStyle/>
                    <a:p>
                      <a:r>
                        <a:rPr lang="en-GB" sz="1600" dirty="0" smtClean="0"/>
                        <a:t>Emulator  </a:t>
                      </a:r>
                      <a:endParaRPr lang="en-GB" sz="1600" dirty="0"/>
                    </a:p>
                  </a:txBody>
                  <a:tcPr>
                    <a:solidFill>
                      <a:schemeClr val="accent2">
                        <a:lumMod val="40000"/>
                        <a:lumOff val="60000"/>
                      </a:schemeClr>
                    </a:solidFill>
                  </a:tcPr>
                </a:tc>
                <a:tc>
                  <a:txBody>
                    <a:bodyPr/>
                    <a:lstStyle/>
                    <a:p>
                      <a:r>
                        <a:rPr lang="en-GB" sz="1600" dirty="0" smtClean="0"/>
                        <a:t>FPGA</a:t>
                      </a:r>
                      <a:endParaRPr lang="en-GB" sz="1600" dirty="0"/>
                    </a:p>
                  </a:txBody>
                  <a:tcPr>
                    <a:solidFill>
                      <a:schemeClr val="accent2">
                        <a:lumMod val="40000"/>
                        <a:lumOff val="60000"/>
                      </a:schemeClr>
                    </a:solidFill>
                  </a:tcPr>
                </a:tc>
                <a:tc>
                  <a:txBody>
                    <a:bodyPr/>
                    <a:lstStyle/>
                    <a:p>
                      <a:r>
                        <a:rPr lang="en-GB" sz="1600" dirty="0" smtClean="0"/>
                        <a:t>Test chip</a:t>
                      </a:r>
                      <a:endParaRPr lang="en-GB" sz="1600" dirty="0"/>
                    </a:p>
                  </a:txBody>
                  <a:tcPr>
                    <a:solidFill>
                      <a:schemeClr val="accent2">
                        <a:lumMod val="40000"/>
                        <a:lumOff val="60000"/>
                      </a:schemeClr>
                    </a:solidFill>
                  </a:tcPr>
                </a:tc>
              </a:tr>
              <a:tr h="370840">
                <a:tc>
                  <a:txBody>
                    <a:bodyPr/>
                    <a:lstStyle/>
                    <a:p>
                      <a:r>
                        <a:rPr lang="en-GB" sz="1600" dirty="0" smtClean="0"/>
                        <a:t>Speed</a:t>
                      </a:r>
                      <a:endParaRPr lang="en-GB" sz="1600" dirty="0"/>
                    </a:p>
                  </a:txBody>
                  <a:tcPr>
                    <a:solidFill>
                      <a:schemeClr val="accent2">
                        <a:lumMod val="20000"/>
                        <a:lumOff val="80000"/>
                      </a:schemeClr>
                    </a:solidFill>
                  </a:tcPr>
                </a:tc>
                <a:tc>
                  <a:txBody>
                    <a:bodyPr/>
                    <a:lstStyle/>
                    <a:p>
                      <a:r>
                        <a:rPr lang="en-GB" sz="1600" dirty="0" smtClean="0"/>
                        <a:t>10Hz -</a:t>
                      </a:r>
                      <a:r>
                        <a:rPr lang="en-GB" sz="1600" baseline="0" dirty="0" smtClean="0"/>
                        <a:t> </a:t>
                      </a:r>
                      <a:r>
                        <a:rPr lang="en-GB" sz="1600" dirty="0" smtClean="0"/>
                        <a:t>100Hz </a:t>
                      </a:r>
                      <a:br>
                        <a:rPr lang="en-GB" sz="1600" dirty="0" smtClean="0"/>
                      </a:br>
                      <a:r>
                        <a:rPr lang="en-GB" sz="1600" dirty="0" smtClean="0"/>
                        <a:t>…per machine</a:t>
                      </a:r>
                    </a:p>
                    <a:p>
                      <a:endParaRPr lang="en-GB" sz="1600" dirty="0"/>
                    </a:p>
                  </a:txBody>
                  <a:tcPr/>
                </a:tc>
                <a:tc>
                  <a:txBody>
                    <a:bodyPr/>
                    <a:lstStyle/>
                    <a:p>
                      <a:r>
                        <a:rPr lang="en-GB" sz="1600" baseline="0" dirty="0" smtClean="0"/>
                        <a:t>1MHz</a:t>
                      </a:r>
                      <a:endParaRPr lang="en-GB" sz="1600" dirty="0"/>
                    </a:p>
                  </a:txBody>
                  <a:tcPr/>
                </a:tc>
                <a:tc>
                  <a:txBody>
                    <a:bodyPr/>
                    <a:lstStyle/>
                    <a:p>
                      <a:r>
                        <a:rPr lang="en-GB" sz="1600" baseline="0" dirty="0" smtClean="0"/>
                        <a:t>2MHz – 50MHz</a:t>
                      </a:r>
                      <a:endParaRPr lang="en-GB" sz="1600" dirty="0"/>
                    </a:p>
                  </a:txBody>
                  <a:tcPr/>
                </a:tc>
                <a:tc>
                  <a:txBody>
                    <a:bodyPr/>
                    <a:lstStyle/>
                    <a:p>
                      <a:r>
                        <a:rPr lang="en-GB" sz="1600" dirty="0" smtClean="0"/>
                        <a:t>GHz</a:t>
                      </a:r>
                      <a:endParaRPr lang="en-GB" sz="1600" dirty="0"/>
                    </a:p>
                  </a:txBody>
                  <a:tcPr/>
                </a:tc>
              </a:tr>
              <a:tr h="370840">
                <a:tc>
                  <a:txBody>
                    <a:bodyPr/>
                    <a:lstStyle/>
                    <a:p>
                      <a:r>
                        <a:rPr lang="en-GB" sz="1600" dirty="0" err="1" smtClean="0"/>
                        <a:t>Observability</a:t>
                      </a:r>
                      <a:endParaRPr lang="en-GB" sz="1600" dirty="0"/>
                    </a:p>
                  </a:txBody>
                  <a:tcPr>
                    <a:solidFill>
                      <a:schemeClr val="accent2">
                        <a:lumMod val="20000"/>
                        <a:lumOff val="80000"/>
                      </a:schemeClr>
                    </a:solidFill>
                  </a:tcPr>
                </a:tc>
                <a:tc>
                  <a:txBody>
                    <a:bodyPr/>
                    <a:lstStyle/>
                    <a:p>
                      <a:r>
                        <a:rPr lang="en-GB" sz="1600" dirty="0" smtClean="0"/>
                        <a:t>Total</a:t>
                      </a:r>
                      <a:endParaRPr lang="en-GB" sz="1600" dirty="0"/>
                    </a:p>
                  </a:txBody>
                  <a:tcPr/>
                </a:tc>
                <a:tc>
                  <a:txBody>
                    <a:bodyPr/>
                    <a:lstStyle/>
                    <a:p>
                      <a:r>
                        <a:rPr lang="en-GB" sz="1600" dirty="0" smtClean="0"/>
                        <a:t>Trace</a:t>
                      </a:r>
                      <a:r>
                        <a:rPr lang="en-GB" sz="1600" baseline="0" dirty="0" smtClean="0"/>
                        <a:t> window + host debug</a:t>
                      </a:r>
                      <a:endParaRPr lang="en-GB" sz="1600" dirty="0"/>
                    </a:p>
                  </a:txBody>
                  <a:tcPr/>
                </a:tc>
                <a:tc>
                  <a:txBody>
                    <a:bodyPr/>
                    <a:lstStyle/>
                    <a:p>
                      <a:r>
                        <a:rPr lang="en-GB" sz="1600" dirty="0" smtClean="0"/>
                        <a:t>Probes           + host</a:t>
                      </a:r>
                      <a:r>
                        <a:rPr lang="en-GB" sz="1600" baseline="0" dirty="0" smtClean="0"/>
                        <a:t> debug</a:t>
                      </a:r>
                      <a:endParaRPr lang="en-GB" sz="1600" dirty="0"/>
                    </a:p>
                  </a:txBody>
                  <a:tcPr/>
                </a:tc>
                <a:tc>
                  <a:txBody>
                    <a:bodyPr/>
                    <a:lstStyle/>
                    <a:p>
                      <a:r>
                        <a:rPr lang="en-GB" sz="1600" dirty="0" smtClean="0"/>
                        <a:t>Host</a:t>
                      </a:r>
                      <a:r>
                        <a:rPr lang="en-GB" sz="1600" baseline="0" dirty="0" smtClean="0"/>
                        <a:t> debug</a:t>
                      </a:r>
                      <a:endParaRPr lang="en-GB" sz="1600" dirty="0"/>
                    </a:p>
                  </a:txBody>
                  <a:tcPr/>
                </a:tc>
              </a:tr>
              <a:tr h="370840">
                <a:tc>
                  <a:txBody>
                    <a:bodyPr/>
                    <a:lstStyle/>
                    <a:p>
                      <a:r>
                        <a:rPr lang="en-GB" sz="1600" dirty="0" smtClean="0"/>
                        <a:t>Behavioural</a:t>
                      </a:r>
                      <a:r>
                        <a:rPr lang="en-GB" sz="1600" baseline="0" dirty="0" smtClean="0"/>
                        <a:t> testbench?</a:t>
                      </a:r>
                      <a:endParaRPr lang="en-GB" sz="1600" dirty="0"/>
                    </a:p>
                  </a:txBody>
                  <a:tcPr>
                    <a:solidFill>
                      <a:schemeClr val="accent2">
                        <a:lumMod val="20000"/>
                        <a:lumOff val="80000"/>
                      </a:schemeClr>
                    </a:solidFill>
                  </a:tcPr>
                </a:tc>
                <a:tc>
                  <a:txBody>
                    <a:bodyPr/>
                    <a:lstStyle/>
                    <a:p>
                      <a:r>
                        <a:rPr lang="en-GB" sz="1600" dirty="0" smtClean="0"/>
                        <a:t>Yes</a:t>
                      </a:r>
                      <a:endParaRPr lang="en-GB" sz="1600" dirty="0"/>
                    </a:p>
                  </a:txBody>
                  <a:tcPr/>
                </a:tc>
                <a:tc>
                  <a:txBody>
                    <a:bodyPr/>
                    <a:lstStyle/>
                    <a:p>
                      <a:r>
                        <a:rPr lang="en-GB" sz="1600" dirty="0" smtClean="0"/>
                        <a:t>Co-emulation</a:t>
                      </a:r>
                    </a:p>
                    <a:p>
                      <a:r>
                        <a:rPr lang="en-GB" sz="1600" dirty="0" smtClean="0"/>
                        <a:t>(speed</a:t>
                      </a:r>
                      <a:r>
                        <a:rPr lang="en-GB" sz="1600" baseline="0" dirty="0" smtClean="0"/>
                        <a:t> penalty)</a:t>
                      </a:r>
                      <a:endParaRPr lang="en-GB" sz="1600" dirty="0"/>
                    </a:p>
                  </a:txBody>
                  <a:tcPr/>
                </a:tc>
                <a:tc>
                  <a:txBody>
                    <a:bodyPr/>
                    <a:lstStyle/>
                    <a:p>
                      <a:r>
                        <a:rPr lang="en-GB" sz="1600" dirty="0" smtClean="0"/>
                        <a:t>Co-emulation (speed</a:t>
                      </a:r>
                      <a:r>
                        <a:rPr lang="en-GB" sz="1600" baseline="0" dirty="0" smtClean="0"/>
                        <a:t> penalty)</a:t>
                      </a:r>
                      <a:endParaRPr lang="en-GB" sz="1600" dirty="0"/>
                    </a:p>
                  </a:txBody>
                  <a:tcPr/>
                </a:tc>
                <a:tc>
                  <a:txBody>
                    <a:bodyPr/>
                    <a:lstStyle/>
                    <a:p>
                      <a:r>
                        <a:rPr lang="en-GB" sz="1600" dirty="0" smtClean="0"/>
                        <a:t>No</a:t>
                      </a:r>
                      <a:endParaRPr lang="en-GB" sz="1600" dirty="0"/>
                    </a:p>
                  </a:txBody>
                  <a:tcPr/>
                </a:tc>
              </a:tr>
              <a:tr h="370840">
                <a:tc>
                  <a:txBody>
                    <a:bodyPr/>
                    <a:lstStyle/>
                    <a:p>
                      <a:r>
                        <a:rPr lang="en-GB" sz="1600" dirty="0" smtClean="0"/>
                        <a:t>Test</a:t>
                      </a:r>
                      <a:r>
                        <a:rPr lang="en-GB" sz="1600" baseline="0" dirty="0" smtClean="0"/>
                        <a:t> in ‘r</a:t>
                      </a:r>
                      <a:r>
                        <a:rPr lang="en-GB" sz="1600" dirty="0" smtClean="0"/>
                        <a:t>eal</a:t>
                      </a:r>
                      <a:r>
                        <a:rPr lang="en-GB" sz="1600" baseline="0" dirty="0" smtClean="0"/>
                        <a:t> world’ systems</a:t>
                      </a:r>
                      <a:endParaRPr lang="en-GB" sz="1600" dirty="0"/>
                    </a:p>
                  </a:txBody>
                  <a:tcPr>
                    <a:solidFill>
                      <a:schemeClr val="accent2">
                        <a:lumMod val="20000"/>
                        <a:lumOff val="80000"/>
                      </a:schemeClr>
                    </a:solidFill>
                  </a:tcPr>
                </a:tc>
                <a:tc>
                  <a:txBody>
                    <a:bodyPr/>
                    <a:lstStyle/>
                    <a:p>
                      <a:r>
                        <a:rPr lang="en-GB" sz="1600" dirty="0" smtClean="0"/>
                        <a:t>No</a:t>
                      </a:r>
                      <a:endParaRPr lang="en-GB" sz="1600" dirty="0"/>
                    </a:p>
                  </a:txBody>
                  <a:tcPr/>
                </a:tc>
                <a:tc>
                  <a:txBody>
                    <a:bodyPr/>
                    <a:lstStyle/>
                    <a:p>
                      <a:r>
                        <a:rPr lang="en-GB" sz="1600" dirty="0" smtClean="0"/>
                        <a:t>Host debug + ICE with speed bridges</a:t>
                      </a:r>
                      <a:endParaRPr lang="en-GB" sz="1600" dirty="0"/>
                    </a:p>
                  </a:txBody>
                  <a:tcPr/>
                </a:tc>
                <a:tc>
                  <a:txBody>
                    <a:bodyPr/>
                    <a:lstStyle/>
                    <a:p>
                      <a:r>
                        <a:rPr lang="en-GB" sz="1600" dirty="0" smtClean="0"/>
                        <a:t>Mostly</a:t>
                      </a:r>
                      <a:endParaRPr lang="en-GB" sz="1600" dirty="0"/>
                    </a:p>
                  </a:txBody>
                  <a:tcPr/>
                </a:tc>
                <a:tc>
                  <a:txBody>
                    <a:bodyPr/>
                    <a:lstStyle/>
                    <a:p>
                      <a:r>
                        <a:rPr lang="en-GB" sz="1600" dirty="0" smtClean="0"/>
                        <a:t>Yes</a:t>
                      </a:r>
                      <a:endParaRPr lang="en-GB" sz="1600" dirty="0"/>
                    </a:p>
                  </a:txBody>
                  <a:tcPr/>
                </a:tc>
              </a:tr>
              <a:tr h="370840">
                <a:tc>
                  <a:txBody>
                    <a:bodyPr/>
                    <a:lstStyle/>
                    <a:p>
                      <a:r>
                        <a:rPr lang="en-GB" sz="1600" dirty="0" smtClean="0"/>
                        <a:t>Are</a:t>
                      </a:r>
                      <a:r>
                        <a:rPr lang="en-GB" sz="1600" baseline="0" dirty="0" smtClean="0"/>
                        <a:t> fails easily reproducible in simulation</a:t>
                      </a:r>
                      <a:r>
                        <a:rPr lang="en-GB" sz="1600" dirty="0" smtClean="0"/>
                        <a:t>?</a:t>
                      </a:r>
                      <a:endParaRPr lang="en-GB" sz="1600" dirty="0"/>
                    </a:p>
                  </a:txBody>
                  <a:tcPr>
                    <a:solidFill>
                      <a:schemeClr val="accent2">
                        <a:lumMod val="20000"/>
                        <a:lumOff val="80000"/>
                      </a:schemeClr>
                    </a:solidFill>
                  </a:tcPr>
                </a:tc>
                <a:tc>
                  <a:txBody>
                    <a:bodyPr/>
                    <a:lstStyle/>
                    <a:p>
                      <a:r>
                        <a:rPr lang="en-GB" sz="1600" dirty="0" smtClean="0"/>
                        <a:t>Yes</a:t>
                      </a:r>
                      <a:endParaRPr lang="en-GB" sz="1600" dirty="0"/>
                    </a:p>
                  </a:txBody>
                  <a:tcPr/>
                </a:tc>
                <a:tc>
                  <a:txBody>
                    <a:bodyPr/>
                    <a:lstStyle/>
                    <a:p>
                      <a:r>
                        <a:rPr lang="en-GB" sz="1600" dirty="0" smtClean="0"/>
                        <a:t>Yes</a:t>
                      </a:r>
                      <a:endParaRPr lang="en-GB" sz="1600" dirty="0"/>
                    </a:p>
                  </a:txBody>
                  <a:tcPr/>
                </a:tc>
                <a:tc>
                  <a:txBody>
                    <a:bodyPr/>
                    <a:lstStyle/>
                    <a:p>
                      <a:r>
                        <a:rPr lang="en-GB" sz="1600" dirty="0" smtClean="0"/>
                        <a:t>No</a:t>
                      </a:r>
                      <a:endParaRPr lang="en-GB" sz="1600" dirty="0"/>
                    </a:p>
                  </a:txBody>
                  <a:tcPr/>
                </a:tc>
                <a:tc>
                  <a:txBody>
                    <a:bodyPr/>
                    <a:lstStyle/>
                    <a:p>
                      <a:r>
                        <a:rPr lang="en-GB" sz="1600" dirty="0" smtClean="0"/>
                        <a:t>No</a:t>
                      </a:r>
                      <a:endParaRPr lang="en-GB" sz="1600" dirty="0"/>
                    </a:p>
                  </a:txBody>
                  <a:tcPr/>
                </a:tc>
              </a:tr>
              <a:tr h="370840">
                <a:tc>
                  <a:txBody>
                    <a:bodyPr/>
                    <a:lstStyle/>
                    <a:p>
                      <a:r>
                        <a:rPr lang="en-GB" sz="1600" dirty="0" smtClean="0"/>
                        <a:t>Bring-up</a:t>
                      </a:r>
                      <a:r>
                        <a:rPr lang="en-GB" sz="1600" baseline="0" dirty="0" smtClean="0"/>
                        <a:t> time</a:t>
                      </a:r>
                      <a:endParaRPr lang="en-GB" sz="1600" dirty="0"/>
                    </a:p>
                  </a:txBody>
                  <a:tcPr>
                    <a:solidFill>
                      <a:schemeClr val="accent2">
                        <a:lumMod val="20000"/>
                        <a:lumOff val="80000"/>
                      </a:schemeClr>
                    </a:solidFill>
                  </a:tcPr>
                </a:tc>
                <a:tc>
                  <a:txBody>
                    <a:bodyPr/>
                    <a:lstStyle/>
                    <a:p>
                      <a:r>
                        <a:rPr lang="en-GB" sz="1600" dirty="0" smtClean="0"/>
                        <a:t>Minutes</a:t>
                      </a:r>
                      <a:endParaRPr lang="en-GB" sz="1600" dirty="0"/>
                    </a:p>
                  </a:txBody>
                  <a:tcPr/>
                </a:tc>
                <a:tc>
                  <a:txBody>
                    <a:bodyPr/>
                    <a:lstStyle/>
                    <a:p>
                      <a:r>
                        <a:rPr lang="en-GB" sz="1600" dirty="0" smtClean="0"/>
                        <a:t>Weeks </a:t>
                      </a:r>
                      <a:r>
                        <a:rPr lang="en-GB" sz="1600" dirty="0" smtClean="0">
                          <a:sym typeface="Wingdings" pitchFamily="2" charset="2"/>
                        </a:rPr>
                        <a:t> hours</a:t>
                      </a:r>
                      <a:endParaRPr lang="en-GB" sz="1600" dirty="0"/>
                    </a:p>
                  </a:txBody>
                  <a:tcPr/>
                </a:tc>
                <a:tc>
                  <a:txBody>
                    <a:bodyPr/>
                    <a:lstStyle/>
                    <a:p>
                      <a:r>
                        <a:rPr lang="en-GB" sz="1600" dirty="0" smtClean="0"/>
                        <a:t>Weeks</a:t>
                      </a:r>
                      <a:r>
                        <a:rPr lang="en-GB" sz="1600" baseline="0" dirty="0" smtClean="0"/>
                        <a:t> </a:t>
                      </a:r>
                      <a:r>
                        <a:rPr lang="en-GB" sz="1600" baseline="0" dirty="0" smtClean="0">
                          <a:sym typeface="Wingdings" pitchFamily="2" charset="2"/>
                        </a:rPr>
                        <a:t> Days</a:t>
                      </a:r>
                      <a:endParaRPr lang="en-GB" sz="1600" dirty="0"/>
                    </a:p>
                  </a:txBody>
                  <a:tcPr/>
                </a:tc>
                <a:tc>
                  <a:txBody>
                    <a:bodyPr/>
                    <a:lstStyle/>
                    <a:p>
                      <a:r>
                        <a:rPr lang="en-GB" sz="1600" dirty="0" smtClean="0"/>
                        <a:t>Months</a:t>
                      </a:r>
                      <a:endParaRPr lang="en-GB" sz="1600" dirty="0"/>
                    </a:p>
                  </a:txBody>
                  <a:tcPr/>
                </a:tc>
              </a:tr>
            </a:tbl>
          </a:graphicData>
        </a:graphic>
      </p:graphicFrame>
      <p:sp>
        <p:nvSpPr>
          <p:cNvPr id="5" name="Rounded Rectangular Callout 4"/>
          <p:cNvSpPr/>
          <p:nvPr/>
        </p:nvSpPr>
        <p:spPr bwMode="auto">
          <a:xfrm>
            <a:off x="6300192" y="2348880"/>
            <a:ext cx="2232248" cy="432048"/>
          </a:xfrm>
          <a:prstGeom prst="wedgeRoundRectCallout">
            <a:avLst>
              <a:gd name="adj1" fmla="val -40362"/>
              <a:gd name="adj2" fmla="val -9500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Partitioning!</a:t>
            </a:r>
            <a:endParaRPr kumimoji="0" lang="en-GB" sz="2400" b="1"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0" y="836712"/>
            <a:ext cx="2448272" cy="648072"/>
          </a:xfrm>
          <a:prstGeom prst="wedgeRoundRectCallout">
            <a:avLst>
              <a:gd name="adj1" fmla="val 53585"/>
              <a:gd name="adj2" fmla="val 187189"/>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Favours lots of short tests</a:t>
            </a:r>
            <a:r>
              <a:rPr kumimoji="0" lang="en-GB" sz="2000" b="1" i="0" u="none" strike="noStrike" cap="none" normalizeH="0" baseline="0" dirty="0" smtClean="0">
                <a:ln>
                  <a:noFill/>
                </a:ln>
                <a:solidFill>
                  <a:schemeClr val="tx1"/>
                </a:solidFill>
                <a:effectLst/>
                <a:latin typeface="Arial" charset="0"/>
              </a:rPr>
              <a:t>!</a:t>
            </a:r>
          </a:p>
        </p:txBody>
      </p:sp>
      <p:sp>
        <p:nvSpPr>
          <p:cNvPr id="7" name="Rounded Rectangular Callout 6"/>
          <p:cNvSpPr/>
          <p:nvPr/>
        </p:nvSpPr>
        <p:spPr bwMode="auto">
          <a:xfrm>
            <a:off x="3851920" y="5877272"/>
            <a:ext cx="2736304" cy="792088"/>
          </a:xfrm>
          <a:prstGeom prst="wedgeRoundRectCallout">
            <a:avLst>
              <a:gd name="adj1" fmla="val -11833"/>
              <a:gd name="adj2" fmla="val -5962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Depends on process maturity</a:t>
            </a:r>
            <a:endParaRPr kumimoji="0" lang="en-GB" sz="2000" b="1" i="0" u="none" strike="noStrike" cap="none" normalizeH="0" baseline="0" dirty="0" smtClean="0">
              <a:ln>
                <a:noFill/>
              </a:ln>
              <a:solidFill>
                <a:schemeClr val="tx1"/>
              </a:solidFill>
              <a:effectLst/>
              <a:latin typeface="Arial" charset="0"/>
            </a:endParaRPr>
          </a:p>
        </p:txBody>
      </p:sp>
      <p:sp>
        <p:nvSpPr>
          <p:cNvPr id="8" name="Rounded Rectangular Callout 7"/>
          <p:cNvSpPr/>
          <p:nvPr/>
        </p:nvSpPr>
        <p:spPr bwMode="auto">
          <a:xfrm>
            <a:off x="1979712" y="5085184"/>
            <a:ext cx="3960440" cy="432048"/>
          </a:xfrm>
          <a:prstGeom prst="wedgeRoundRectCallout">
            <a:avLst>
              <a:gd name="adj1" fmla="val 48997"/>
              <a:gd name="adj2" fmla="val -8960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Complex timing dependencies</a:t>
            </a:r>
            <a:endParaRPr kumimoji="0" lang="en-GB" sz="2000" b="1" i="0" u="none" strike="noStrike" cap="none" normalizeH="0" baseline="0" dirty="0" smtClean="0">
              <a:ln>
                <a:noFill/>
              </a:ln>
              <a:solidFill>
                <a:schemeClr val="tx1"/>
              </a:solidFill>
              <a:effectLst/>
              <a:latin typeface="Arial" charset="0"/>
            </a:endParaRPr>
          </a:p>
        </p:txBody>
      </p:sp>
      <p:sp>
        <p:nvSpPr>
          <p:cNvPr id="10" name="Rounded Rectangular Callout 9"/>
          <p:cNvSpPr/>
          <p:nvPr/>
        </p:nvSpPr>
        <p:spPr bwMode="auto">
          <a:xfrm>
            <a:off x="4716016" y="836712"/>
            <a:ext cx="3960440" cy="648072"/>
          </a:xfrm>
          <a:prstGeom prst="wedgeRoundRectCallout">
            <a:avLst>
              <a:gd name="adj1" fmla="val -49497"/>
              <a:gd name="adj2" fmla="val 142890"/>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 but also need to load tests and dump test results!</a:t>
            </a:r>
            <a:endParaRPr kumimoji="0" lang="en-GB" sz="2000" b="1"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8721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23850" y="981075"/>
            <a:ext cx="8424863" cy="5463260"/>
          </a:xfrm>
        </p:spPr>
        <p:txBody>
          <a:bodyPr/>
          <a:lstStyle/>
          <a:p>
            <a:r>
              <a:rPr lang="en-GB" sz="2400" dirty="0" smtClean="0"/>
              <a:t>What is </a:t>
            </a:r>
            <a:r>
              <a:rPr lang="en-GB" sz="2400" dirty="0" err="1" smtClean="0"/>
              <a:t>SoC</a:t>
            </a:r>
            <a:r>
              <a:rPr lang="en-GB" sz="2400" dirty="0" smtClean="0"/>
              <a:t> level verification? (Top v System)</a:t>
            </a:r>
            <a:endParaRPr lang="en-GB" sz="1000" dirty="0" smtClean="0"/>
          </a:p>
          <a:p>
            <a:r>
              <a:rPr lang="en-GB" sz="2400" dirty="0" smtClean="0"/>
              <a:t>Looked at structure of a simple </a:t>
            </a:r>
            <a:r>
              <a:rPr lang="en-GB" sz="2400" dirty="0" err="1" smtClean="0"/>
              <a:t>SoC</a:t>
            </a:r>
            <a:r>
              <a:rPr lang="en-GB" sz="2400" dirty="0" smtClean="0"/>
              <a:t> </a:t>
            </a:r>
            <a:endParaRPr lang="en-GB" sz="1400" dirty="0" smtClean="0"/>
          </a:p>
          <a:p>
            <a:r>
              <a:rPr lang="en-GB" sz="2400" dirty="0" smtClean="0"/>
              <a:t>Why do both ‘</a:t>
            </a:r>
            <a:r>
              <a:rPr lang="en-GB" sz="2400" dirty="0" err="1" smtClean="0"/>
              <a:t>SoC</a:t>
            </a:r>
            <a:r>
              <a:rPr lang="en-GB" sz="2400" dirty="0" smtClean="0"/>
              <a:t> level’ &amp; ’unit level’ verification?</a:t>
            </a:r>
            <a:endParaRPr lang="en-GB" sz="1000" dirty="0" smtClean="0"/>
          </a:p>
          <a:p>
            <a:r>
              <a:rPr lang="en-GB" sz="2400" dirty="0" smtClean="0"/>
              <a:t>A methodology for </a:t>
            </a:r>
            <a:r>
              <a:rPr lang="en-GB" sz="2400" dirty="0" err="1" smtClean="0"/>
              <a:t>SoC</a:t>
            </a:r>
            <a:r>
              <a:rPr lang="en-GB" sz="2400" dirty="0" smtClean="0"/>
              <a:t> level verification</a:t>
            </a:r>
          </a:p>
          <a:p>
            <a:r>
              <a:rPr lang="en-GB" sz="2400" dirty="0" smtClean="0"/>
              <a:t>System level verification</a:t>
            </a:r>
          </a:p>
          <a:p>
            <a:pPr>
              <a:buNone/>
            </a:pPr>
            <a:endParaRPr lang="en-GB" sz="1000" dirty="0" smtClean="0"/>
          </a:p>
          <a:p>
            <a:pPr>
              <a:buNone/>
            </a:pPr>
            <a:endParaRPr lang="en-GB" sz="2400" dirty="0" smtClean="0"/>
          </a:p>
          <a:p>
            <a:pPr>
              <a:buNone/>
            </a:pPr>
            <a:endParaRPr lang="en-GB" sz="2400" dirty="0" smtClean="0"/>
          </a:p>
          <a:p>
            <a:pPr>
              <a:buNone/>
            </a:pPr>
            <a:r>
              <a:rPr lang="en-GB" sz="2400" dirty="0" smtClean="0">
                <a:solidFill>
                  <a:schemeClr val="tx1"/>
                </a:solidFill>
              </a:rPr>
              <a:t>If time permits ….</a:t>
            </a:r>
          </a:p>
          <a:p>
            <a:r>
              <a:rPr lang="en-GB" sz="2400" dirty="0" smtClean="0">
                <a:solidFill>
                  <a:schemeClr val="tx1"/>
                </a:solidFill>
                <a:hlinkClick r:id="" action="ppaction://customshow?id=1&amp;return=true"/>
              </a:rPr>
              <a:t>RIS (Random Instruction Stream) Test Generators</a:t>
            </a:r>
            <a:endParaRPr lang="en-GB" sz="1000" dirty="0" smtClean="0">
              <a:solidFill>
                <a:schemeClr val="tx1"/>
              </a:solidFill>
            </a:endParaRPr>
          </a:p>
          <a:p>
            <a:r>
              <a:rPr lang="en-GB" sz="2400" dirty="0" smtClean="0">
                <a:solidFill>
                  <a:schemeClr val="tx1"/>
                </a:solidFill>
                <a:hlinkClick r:id="" action="ppaction://customshow?id=2&amp;return=true"/>
              </a:rPr>
              <a:t>Looked at IP-XACT</a:t>
            </a:r>
            <a:endParaRPr lang="en-GB" sz="2400" dirty="0" smtClean="0">
              <a:solidFill>
                <a:schemeClr val="tx1"/>
              </a:solidFill>
            </a:endParaRPr>
          </a:p>
          <a:p>
            <a:endParaRPr lang="en-GB" sz="2400" dirty="0"/>
          </a:p>
        </p:txBody>
      </p:sp>
      <p:pic>
        <p:nvPicPr>
          <p:cNvPr id="4" name="Picture 4"/>
          <p:cNvPicPr>
            <a:picLocks noChangeAspect="1" noChangeArrowheads="1"/>
          </p:cNvPicPr>
          <p:nvPr/>
        </p:nvPicPr>
        <p:blipFill>
          <a:blip r:embed="rId2" cstate="print"/>
          <a:srcRect/>
          <a:stretch>
            <a:fillRect/>
          </a:stretch>
        </p:blipFill>
        <p:spPr bwMode="auto">
          <a:xfrm>
            <a:off x="6348753" y="2734468"/>
            <a:ext cx="1101725" cy="1389063"/>
          </a:xfrm>
          <a:prstGeom prst="rect">
            <a:avLst/>
          </a:prstGeom>
          <a:noFill/>
        </p:spPr>
      </p:pic>
    </p:spTree>
    <p:extLst>
      <p:ext uri="{BB962C8B-B14F-4D97-AF65-F5344CB8AC3E}">
        <p14:creationId xmlns:p14="http://schemas.microsoft.com/office/powerpoint/2010/main" xmlns=""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SoC</a:t>
            </a:r>
            <a:r>
              <a:rPr lang="en-GB" dirty="0" smtClean="0"/>
              <a:t> level?</a:t>
            </a:r>
            <a:endParaRPr lang="en-GB" dirty="0"/>
          </a:p>
        </p:txBody>
      </p:sp>
      <p:sp>
        <p:nvSpPr>
          <p:cNvPr id="3" name="Content Placeholder 2"/>
          <p:cNvSpPr>
            <a:spLocks noGrp="1"/>
          </p:cNvSpPr>
          <p:nvPr>
            <p:ph idx="1"/>
          </p:nvPr>
        </p:nvSpPr>
        <p:spPr>
          <a:xfrm>
            <a:off x="107504" y="1052736"/>
            <a:ext cx="8928992" cy="5328592"/>
          </a:xfrm>
        </p:spPr>
        <p:txBody>
          <a:bodyPr/>
          <a:lstStyle/>
          <a:p>
            <a:pPr>
              <a:buNone/>
            </a:pPr>
            <a:endParaRPr lang="en-GB" sz="2400" dirty="0" smtClean="0"/>
          </a:p>
          <a:p>
            <a:pPr lvl="1">
              <a:buNone/>
            </a:pPr>
            <a:endParaRPr lang="en-GB" sz="2000" dirty="0" smtClean="0"/>
          </a:p>
          <a:p>
            <a:pPr lvl="1">
              <a:buNone/>
            </a:pPr>
            <a:endParaRPr lang="en-GB" sz="2000" dirty="0" smtClean="0"/>
          </a:p>
          <a:p>
            <a:pPr lvl="1">
              <a:buNone/>
            </a:pPr>
            <a:endParaRPr lang="en-GB" sz="2000" dirty="0" smtClean="0"/>
          </a:p>
          <a:p>
            <a:pPr lvl="1">
              <a:buNone/>
            </a:pPr>
            <a:endParaRPr lang="en-GB" sz="2000" dirty="0" smtClean="0"/>
          </a:p>
          <a:p>
            <a:pPr>
              <a:buNone/>
            </a:pPr>
            <a:endParaRPr lang="en-GB" sz="2400" dirty="0" smtClean="0"/>
          </a:p>
          <a:p>
            <a:pPr>
              <a:buNone/>
            </a:pPr>
            <a:endParaRPr lang="en-GB" dirty="0"/>
          </a:p>
        </p:txBody>
      </p:sp>
      <p:pic>
        <p:nvPicPr>
          <p:cNvPr id="9" name="Picture 8" descr="U8500_blockdiagram.png"/>
          <p:cNvPicPr>
            <a:picLocks noChangeAspect="1"/>
          </p:cNvPicPr>
          <p:nvPr/>
        </p:nvPicPr>
        <p:blipFill>
          <a:blip r:embed="rId3" cstate="print"/>
          <a:stretch>
            <a:fillRect/>
          </a:stretch>
        </p:blipFill>
        <p:spPr>
          <a:xfrm>
            <a:off x="251520" y="1793012"/>
            <a:ext cx="4499771" cy="3271976"/>
          </a:xfrm>
          <a:prstGeom prst="rect">
            <a:avLst/>
          </a:prstGeom>
        </p:spPr>
      </p:pic>
      <p:sp>
        <p:nvSpPr>
          <p:cNvPr id="10" name="TextBox 9"/>
          <p:cNvSpPr txBox="1"/>
          <p:nvPr/>
        </p:nvSpPr>
        <p:spPr>
          <a:xfrm>
            <a:off x="5264711" y="1358770"/>
            <a:ext cx="3888432" cy="1938992"/>
          </a:xfrm>
          <a:prstGeom prst="rect">
            <a:avLst/>
          </a:prstGeom>
          <a:noFill/>
        </p:spPr>
        <p:txBody>
          <a:bodyPr wrap="square" rtlCol="0">
            <a:spAutoFit/>
          </a:bodyPr>
          <a:lstStyle/>
          <a:p>
            <a:pPr algn="l">
              <a:buFont typeface="Arial" pitchFamily="34" charset="0"/>
              <a:buChar char="•"/>
            </a:pPr>
            <a:r>
              <a:rPr lang="en-GB" dirty="0" smtClean="0"/>
              <a:t>Top level</a:t>
            </a:r>
            <a:r>
              <a:rPr lang="en-GB" sz="1800" dirty="0" smtClean="0"/>
              <a:t/>
            </a:r>
            <a:br>
              <a:rPr lang="en-GB" sz="1800" dirty="0" smtClean="0"/>
            </a:br>
            <a:r>
              <a:rPr lang="en-GB" sz="1800" dirty="0" smtClean="0"/>
              <a:t>  </a:t>
            </a:r>
            <a:r>
              <a:rPr lang="en-GB" sz="1800" b="0" i="1" dirty="0" smtClean="0"/>
              <a:t>Looking at the complete design</a:t>
            </a:r>
          </a:p>
          <a:p>
            <a:pPr algn="l">
              <a:buFont typeface="Arial" pitchFamily="34" charset="0"/>
              <a:buChar char="•"/>
            </a:pPr>
            <a:endParaRPr lang="en-GB" sz="1800" dirty="0" smtClean="0"/>
          </a:p>
          <a:p>
            <a:pPr algn="l">
              <a:buFont typeface="Arial" pitchFamily="34" charset="0"/>
              <a:buChar char="•"/>
            </a:pPr>
            <a:r>
              <a:rPr lang="en-GB" dirty="0" smtClean="0"/>
              <a:t>System Level</a:t>
            </a:r>
            <a:r>
              <a:rPr lang="en-GB" sz="1800" dirty="0" smtClean="0"/>
              <a:t/>
            </a:r>
            <a:br>
              <a:rPr lang="en-GB" sz="1800" dirty="0" smtClean="0"/>
            </a:br>
            <a:r>
              <a:rPr lang="en-GB" sz="1800" dirty="0" smtClean="0"/>
              <a:t>  </a:t>
            </a:r>
            <a:r>
              <a:rPr lang="en-GB" sz="1800" b="0" i="1" dirty="0" smtClean="0"/>
              <a:t>Putting the complete design in a </a:t>
            </a:r>
            <a:br>
              <a:rPr lang="en-GB" sz="1800" b="0" i="1" dirty="0" smtClean="0"/>
            </a:br>
            <a:r>
              <a:rPr lang="en-GB" sz="1800" b="0" i="1" dirty="0" smtClean="0"/>
              <a:t>  wider context …</a:t>
            </a:r>
          </a:p>
        </p:txBody>
      </p:sp>
      <p:sp>
        <p:nvSpPr>
          <p:cNvPr id="14" name="TextBox 13"/>
          <p:cNvSpPr txBox="1"/>
          <p:nvPr/>
        </p:nvSpPr>
        <p:spPr>
          <a:xfrm>
            <a:off x="5447868" y="3890665"/>
            <a:ext cx="3214342" cy="461665"/>
          </a:xfrm>
          <a:prstGeom prst="rect">
            <a:avLst/>
          </a:prstGeom>
          <a:solidFill>
            <a:schemeClr val="bg1"/>
          </a:solidFill>
        </p:spPr>
        <p:txBody>
          <a:bodyPr wrap="none" rtlCol="0">
            <a:spAutoFit/>
          </a:bodyPr>
          <a:lstStyle/>
          <a:p>
            <a:r>
              <a:rPr lang="en-GB" dirty="0" smtClean="0"/>
              <a:t>System architecture</a:t>
            </a:r>
            <a:endParaRPr lang="en-GB" dirty="0"/>
          </a:p>
        </p:txBody>
      </p:sp>
      <p:sp>
        <p:nvSpPr>
          <p:cNvPr id="15" name="TextBox 14"/>
          <p:cNvSpPr txBox="1"/>
          <p:nvPr/>
        </p:nvSpPr>
        <p:spPr>
          <a:xfrm>
            <a:off x="5570337" y="4624940"/>
            <a:ext cx="1638590" cy="461665"/>
          </a:xfrm>
          <a:prstGeom prst="rect">
            <a:avLst/>
          </a:prstGeom>
          <a:solidFill>
            <a:schemeClr val="bg1"/>
          </a:solidFill>
        </p:spPr>
        <p:txBody>
          <a:bodyPr wrap="none" rtlCol="0">
            <a:spAutoFit/>
          </a:bodyPr>
          <a:lstStyle/>
          <a:p>
            <a:r>
              <a:rPr lang="en-GB" dirty="0" smtClean="0"/>
              <a:t>Partner IP</a:t>
            </a:r>
            <a:endParaRPr lang="en-GB" dirty="0"/>
          </a:p>
        </p:txBody>
      </p:sp>
      <p:sp>
        <p:nvSpPr>
          <p:cNvPr id="17" name="TextBox 16"/>
          <p:cNvSpPr txBox="1"/>
          <p:nvPr/>
        </p:nvSpPr>
        <p:spPr>
          <a:xfrm>
            <a:off x="5570337" y="5317437"/>
            <a:ext cx="1484702" cy="461665"/>
          </a:xfrm>
          <a:prstGeom prst="rect">
            <a:avLst/>
          </a:prstGeom>
          <a:solidFill>
            <a:schemeClr val="bg1"/>
          </a:solidFill>
        </p:spPr>
        <p:txBody>
          <a:bodyPr wrap="none" rtlCol="0">
            <a:spAutoFit/>
          </a:bodyPr>
          <a:lstStyle/>
          <a:p>
            <a:r>
              <a:rPr lang="en-GB" dirty="0" smtClean="0"/>
              <a:t>Software</a:t>
            </a:r>
            <a:endParaRPr lang="en-GB" dirty="0"/>
          </a:p>
        </p:txBody>
      </p:sp>
    </p:spTree>
    <p:extLst>
      <p:ext uri="{BB962C8B-B14F-4D97-AF65-F5344CB8AC3E}">
        <p14:creationId xmlns:p14="http://schemas.microsoft.com/office/powerpoint/2010/main" xmlns=""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 Level Test Generation</a:t>
            </a:r>
            <a:endParaRPr lang="en-GB" dirty="0"/>
          </a:p>
        </p:txBody>
      </p:sp>
      <p:sp>
        <p:nvSpPr>
          <p:cNvPr id="3" name="Content Placeholder 2"/>
          <p:cNvSpPr>
            <a:spLocks noGrp="1"/>
          </p:cNvSpPr>
          <p:nvPr>
            <p:ph idx="1"/>
          </p:nvPr>
        </p:nvSpPr>
        <p:spPr>
          <a:xfrm>
            <a:off x="5247075" y="981075"/>
            <a:ext cx="3896924" cy="5508265"/>
          </a:xfrm>
        </p:spPr>
        <p:txBody>
          <a:bodyPr/>
          <a:lstStyle/>
          <a:p>
            <a:r>
              <a:rPr lang="en-GB" sz="1800" dirty="0" smtClean="0"/>
              <a:t>Bias tests to hit interesting corner cases</a:t>
            </a:r>
          </a:p>
          <a:p>
            <a:pPr lvl="1"/>
            <a:r>
              <a:rPr lang="en-GB" sz="1600" dirty="0" smtClean="0"/>
              <a:t>Scenario interleaving</a:t>
            </a:r>
          </a:p>
          <a:p>
            <a:pPr lvl="1"/>
            <a:r>
              <a:rPr lang="en-GB" sz="1600" dirty="0" smtClean="0"/>
              <a:t>Target shared resources/’points of convergence’</a:t>
            </a:r>
          </a:p>
          <a:p>
            <a:r>
              <a:rPr lang="en-GB" sz="1800" dirty="0" smtClean="0"/>
              <a:t>Non-repetitive useful tests</a:t>
            </a:r>
          </a:p>
          <a:p>
            <a:r>
              <a:rPr lang="en-GB" sz="1800" dirty="0" smtClean="0"/>
              <a:t>There should be an efficient workflow</a:t>
            </a:r>
          </a:p>
          <a:p>
            <a:pPr lvl="1"/>
            <a:r>
              <a:rPr lang="en-GB" sz="1800" dirty="0" smtClean="0"/>
              <a:t>Generation performance</a:t>
            </a:r>
          </a:p>
          <a:p>
            <a:pPr lvl="1"/>
            <a:r>
              <a:rPr lang="en-GB" sz="1800" dirty="0" smtClean="0"/>
              <a:t>Target diverse platforms</a:t>
            </a:r>
          </a:p>
          <a:p>
            <a:pPr lvl="1"/>
            <a:r>
              <a:rPr lang="en-GB" sz="1800" dirty="0" smtClean="0"/>
              <a:t>Ease of use</a:t>
            </a:r>
          </a:p>
          <a:p>
            <a:pPr lvl="1"/>
            <a:r>
              <a:rPr lang="en-GB" sz="1800" dirty="0" smtClean="0"/>
              <a:t>Maintainability</a:t>
            </a:r>
          </a:p>
          <a:p>
            <a:pPr lvl="1"/>
            <a:r>
              <a:rPr lang="en-GB" sz="1800" dirty="0" smtClean="0"/>
              <a:t>Reuse (of testing knowledge)</a:t>
            </a:r>
          </a:p>
          <a:p>
            <a:pPr lvl="1"/>
            <a:r>
              <a:rPr lang="en-GB" sz="1800" dirty="0" smtClean="0"/>
              <a:t>Effective result checking:</a:t>
            </a:r>
          </a:p>
          <a:p>
            <a:pPr lvl="2"/>
            <a:r>
              <a:rPr lang="en-GB" sz="1600" dirty="0" smtClean="0"/>
              <a:t>Propagation of results</a:t>
            </a:r>
          </a:p>
          <a:p>
            <a:pPr lvl="2"/>
            <a:r>
              <a:rPr lang="en-GB" sz="1600" dirty="0" smtClean="0"/>
              <a:t>Trace comparison</a:t>
            </a:r>
          </a:p>
        </p:txBody>
      </p:sp>
      <p:grpSp>
        <p:nvGrpSpPr>
          <p:cNvPr id="39" name="Group 38"/>
          <p:cNvGrpSpPr/>
          <p:nvPr/>
        </p:nvGrpSpPr>
        <p:grpSpPr>
          <a:xfrm>
            <a:off x="2396407" y="3233627"/>
            <a:ext cx="2835315" cy="3015335"/>
            <a:chOff x="2396407" y="3233627"/>
            <a:chExt cx="2835315" cy="3015335"/>
          </a:xfrm>
        </p:grpSpPr>
        <p:sp>
          <p:nvSpPr>
            <p:cNvPr id="4" name="Rectangle 3"/>
            <p:cNvSpPr/>
            <p:nvPr/>
          </p:nvSpPr>
          <p:spPr bwMode="auto">
            <a:xfrm>
              <a:off x="2396407" y="3233627"/>
              <a:ext cx="2835315" cy="3015335"/>
            </a:xfrm>
            <a:prstGeom prst="rect">
              <a:avLst/>
            </a:prstGeom>
            <a:solidFill>
              <a:schemeClr val="accent1"/>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Testbench</a:t>
              </a:r>
            </a:p>
          </p:txBody>
        </p:sp>
        <p:sp>
          <p:nvSpPr>
            <p:cNvPr id="5" name="Rectangle 4"/>
            <p:cNvSpPr/>
            <p:nvPr/>
          </p:nvSpPr>
          <p:spPr bwMode="auto">
            <a:xfrm>
              <a:off x="2591780" y="3564016"/>
              <a:ext cx="2385265" cy="1980220"/>
            </a:xfrm>
            <a:prstGeom prst="rect">
              <a:avLst/>
            </a:prstGeom>
            <a:solidFill>
              <a:schemeClr val="accent1">
                <a:lumMod val="75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err="1" smtClean="0">
                  <a:ln>
                    <a:noFill/>
                  </a:ln>
                  <a:solidFill>
                    <a:schemeClr val="tx1"/>
                  </a:solidFill>
                  <a:effectLst/>
                  <a:latin typeface="Arial" charset="0"/>
                </a:rPr>
                <a:t>SoC</a:t>
              </a:r>
              <a:endParaRPr kumimoji="0" lang="en-GB" sz="1600" b="1"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2771800" y="3879050"/>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680740" y="3828927"/>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CPU</a:t>
              </a:r>
            </a:p>
          </p:txBody>
        </p:sp>
        <p:sp>
          <p:nvSpPr>
            <p:cNvPr id="8" name="Rectangle 7"/>
            <p:cNvSpPr/>
            <p:nvPr/>
          </p:nvSpPr>
          <p:spPr bwMode="auto">
            <a:xfrm>
              <a:off x="2771800"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A</a:t>
              </a:r>
            </a:p>
          </p:txBody>
        </p:sp>
        <p:sp>
          <p:nvSpPr>
            <p:cNvPr id="9" name="Rectangle 8"/>
            <p:cNvSpPr/>
            <p:nvPr/>
          </p:nvSpPr>
          <p:spPr bwMode="auto">
            <a:xfrm>
              <a:off x="3814065" y="3879050"/>
              <a:ext cx="75793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chemeClr val="tx1"/>
                  </a:solidFill>
                  <a:effectLst/>
                  <a:latin typeface="Arial" charset="0"/>
                </a:rPr>
                <a:t>Mem</a:t>
              </a:r>
              <a:r>
                <a:rPr kumimoji="0" lang="en-GB" sz="1400" b="1" i="0" u="none" strike="noStrike" cap="none" normalizeH="0" baseline="0" dirty="0" smtClean="0">
                  <a:ln>
                    <a:noFill/>
                  </a:ln>
                  <a:solidFill>
                    <a:schemeClr val="tx1"/>
                  </a:solidFill>
                  <a:effectLst/>
                  <a:latin typeface="Arial" charset="0"/>
                </a:rPr>
                <a:t>.</a:t>
              </a:r>
            </a:p>
          </p:txBody>
        </p:sp>
        <p:sp>
          <p:nvSpPr>
            <p:cNvPr id="10" name="Rectangle 9"/>
            <p:cNvSpPr/>
            <p:nvPr/>
          </p:nvSpPr>
          <p:spPr bwMode="auto">
            <a:xfrm>
              <a:off x="3509265"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B</a:t>
              </a:r>
            </a:p>
          </p:txBody>
        </p:sp>
        <p:sp>
          <p:nvSpPr>
            <p:cNvPr id="11" name="Rectangle 10"/>
            <p:cNvSpPr/>
            <p:nvPr/>
          </p:nvSpPr>
          <p:spPr bwMode="auto">
            <a:xfrm>
              <a:off x="4279467"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a:t>
              </a:r>
            </a:p>
          </p:txBody>
        </p:sp>
        <p:sp>
          <p:nvSpPr>
            <p:cNvPr id="12" name="Rectangle 11"/>
            <p:cNvSpPr/>
            <p:nvPr/>
          </p:nvSpPr>
          <p:spPr bwMode="auto">
            <a:xfrm>
              <a:off x="3076600" y="4512695"/>
              <a:ext cx="1017730" cy="152400"/>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13" name="Rectangle 12"/>
            <p:cNvSpPr/>
            <p:nvPr/>
          </p:nvSpPr>
          <p:spPr bwMode="auto">
            <a:xfrm>
              <a:off x="3737865" y="4741295"/>
              <a:ext cx="1017730" cy="152400"/>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14" name="Rectangle 13"/>
            <p:cNvSpPr/>
            <p:nvPr/>
          </p:nvSpPr>
          <p:spPr bwMode="auto">
            <a:xfrm>
              <a:off x="2771800" y="572425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BFM</a:t>
              </a:r>
              <a:endParaRPr kumimoji="0" lang="en-GB" sz="14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4279467" y="572425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BFM</a:t>
              </a:r>
              <a:endParaRPr kumimoji="0" lang="en-GB" sz="1400" b="1" i="0" u="none" strike="noStrike" cap="none" normalizeH="0" baseline="0" dirty="0" smtClean="0">
                <a:ln>
                  <a:noFill/>
                </a:ln>
                <a:solidFill>
                  <a:schemeClr val="tx1"/>
                </a:solidFill>
                <a:effectLst/>
                <a:latin typeface="Arial" charset="0"/>
              </a:endParaRPr>
            </a:p>
          </p:txBody>
        </p:sp>
        <p:cxnSp>
          <p:nvCxnSpPr>
            <p:cNvPr id="17" name="Straight Connector 16"/>
            <p:cNvCxnSpPr/>
            <p:nvPr/>
          </p:nvCxnSpPr>
          <p:spPr bwMode="auto">
            <a:xfrm>
              <a:off x="3101137" y="4665095"/>
              <a:ext cx="12268"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0" name="Straight Connector 19"/>
            <p:cNvCxnSpPr/>
            <p:nvPr/>
          </p:nvCxnSpPr>
          <p:spPr bwMode="auto">
            <a:xfrm>
              <a:off x="3113405" y="5385175"/>
              <a:ext cx="0"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3" name="Straight Connector 22"/>
            <p:cNvCxnSpPr/>
            <p:nvPr/>
          </p:nvCxnSpPr>
          <p:spPr bwMode="auto">
            <a:xfrm>
              <a:off x="4572000" y="5409220"/>
              <a:ext cx="0"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4" name="Straight Connector 23"/>
            <p:cNvCxnSpPr/>
            <p:nvPr/>
          </p:nvCxnSpPr>
          <p:spPr bwMode="auto">
            <a:xfrm>
              <a:off x="3941930" y="4266955"/>
              <a:ext cx="0" cy="24574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6" name="Straight Connector 25"/>
            <p:cNvCxnSpPr/>
            <p:nvPr/>
          </p:nvCxnSpPr>
          <p:spPr bwMode="auto">
            <a:xfrm>
              <a:off x="3113406" y="4233972"/>
              <a:ext cx="0" cy="278723"/>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4" name="Straight Connector 33"/>
            <p:cNvCxnSpPr/>
            <p:nvPr/>
          </p:nvCxnSpPr>
          <p:spPr bwMode="auto">
            <a:xfrm>
              <a:off x="3941930" y="4875819"/>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7" name="Straight Connector 36"/>
            <p:cNvCxnSpPr/>
            <p:nvPr/>
          </p:nvCxnSpPr>
          <p:spPr bwMode="auto">
            <a:xfrm>
              <a:off x="4572000" y="4893695"/>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8" name="Straight Connector 37"/>
            <p:cNvCxnSpPr/>
            <p:nvPr/>
          </p:nvCxnSpPr>
          <p:spPr bwMode="auto">
            <a:xfrm>
              <a:off x="3941930" y="4612940"/>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grpSp>
      <p:sp>
        <p:nvSpPr>
          <p:cNvPr id="41" name="Flowchart: Document 40"/>
          <p:cNvSpPr/>
          <p:nvPr/>
        </p:nvSpPr>
        <p:spPr bwMode="auto">
          <a:xfrm>
            <a:off x="123655" y="1384866"/>
            <a:ext cx="1035115"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Flowchart: Document 41"/>
          <p:cNvSpPr/>
          <p:nvPr/>
        </p:nvSpPr>
        <p:spPr bwMode="auto">
          <a:xfrm>
            <a:off x="276055" y="1537266"/>
            <a:ext cx="1062735"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Flowchart: Document 42"/>
          <p:cNvSpPr/>
          <p:nvPr/>
        </p:nvSpPr>
        <p:spPr bwMode="auto">
          <a:xfrm>
            <a:off x="428456" y="1691190"/>
            <a:ext cx="1045350"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Scenario</a:t>
            </a:r>
          </a:p>
        </p:txBody>
      </p:sp>
      <p:sp>
        <p:nvSpPr>
          <p:cNvPr id="44" name="Flowchart: Document 43"/>
          <p:cNvSpPr/>
          <p:nvPr/>
        </p:nvSpPr>
        <p:spPr bwMode="auto">
          <a:xfrm>
            <a:off x="3637129" y="1538790"/>
            <a:ext cx="1118465" cy="611124"/>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a:t>
            </a:r>
          </a:p>
        </p:txBody>
      </p:sp>
      <p:sp>
        <p:nvSpPr>
          <p:cNvPr id="54" name="Rectangle 53"/>
          <p:cNvSpPr/>
          <p:nvPr/>
        </p:nvSpPr>
        <p:spPr bwMode="auto">
          <a:xfrm>
            <a:off x="3637131" y="2483895"/>
            <a:ext cx="1118464" cy="431104"/>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Compiler</a:t>
            </a:r>
            <a:br>
              <a:rPr lang="en-GB" sz="1600" dirty="0" smtClean="0"/>
            </a:br>
            <a:r>
              <a:rPr lang="en-GB" sz="1600" dirty="0" smtClean="0"/>
              <a:t>flow</a:t>
            </a:r>
          </a:p>
        </p:txBody>
      </p:sp>
      <p:cxnSp>
        <p:nvCxnSpPr>
          <p:cNvPr id="55" name="Straight Arrow Connector 54"/>
          <p:cNvCxnSpPr>
            <a:stCxn id="54" idx="2"/>
          </p:cNvCxnSpPr>
          <p:nvPr/>
        </p:nvCxnSpPr>
        <p:spPr bwMode="auto">
          <a:xfrm>
            <a:off x="4196363" y="2914999"/>
            <a:ext cx="0" cy="3186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44" idx="2"/>
            <a:endCxn id="54" idx="0"/>
          </p:cNvCxnSpPr>
          <p:nvPr/>
        </p:nvCxnSpPr>
        <p:spPr bwMode="auto">
          <a:xfrm>
            <a:off x="4196362" y="2109512"/>
            <a:ext cx="1" cy="3743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2" name="Straight Arrow Connector 61"/>
          <p:cNvCxnSpPr/>
          <p:nvPr/>
        </p:nvCxnSpPr>
        <p:spPr bwMode="auto">
          <a:xfrm>
            <a:off x="1473806" y="1808820"/>
            <a:ext cx="2163323"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74" name="Picture 4"/>
          <p:cNvPicPr>
            <a:picLocks noChangeAspect="1" noChangeArrowheads="1"/>
          </p:cNvPicPr>
          <p:nvPr/>
        </p:nvPicPr>
        <p:blipFill>
          <a:blip r:embed="rId2" cstate="print"/>
          <a:srcRect/>
          <a:stretch>
            <a:fillRect/>
          </a:stretch>
        </p:blipFill>
        <p:spPr bwMode="auto">
          <a:xfrm>
            <a:off x="1974875" y="1302982"/>
            <a:ext cx="1101725" cy="1389063"/>
          </a:xfrm>
          <a:prstGeom prst="rect">
            <a:avLst/>
          </a:prstGeom>
          <a:noFill/>
        </p:spPr>
      </p:pic>
      <p:grpSp>
        <p:nvGrpSpPr>
          <p:cNvPr id="84" name="Group 83"/>
          <p:cNvGrpSpPr/>
          <p:nvPr/>
        </p:nvGrpSpPr>
        <p:grpSpPr>
          <a:xfrm>
            <a:off x="633046" y="1232429"/>
            <a:ext cx="2632759" cy="4273951"/>
            <a:chOff x="633046" y="1232429"/>
            <a:chExt cx="2632759" cy="4273951"/>
          </a:xfrm>
        </p:grpSpPr>
        <p:sp>
          <p:nvSpPr>
            <p:cNvPr id="47" name="Rectangle 46"/>
            <p:cNvSpPr/>
            <p:nvPr/>
          </p:nvSpPr>
          <p:spPr bwMode="auto">
            <a:xfrm>
              <a:off x="746575" y="3976210"/>
              <a:ext cx="1249906" cy="1530170"/>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Observe</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results</a:t>
              </a:r>
            </a:p>
          </p:txBody>
        </p:sp>
        <p:cxnSp>
          <p:nvCxnSpPr>
            <p:cNvPr id="49" name="Straight Arrow Connector 48"/>
            <p:cNvCxnSpPr>
              <a:endCxn id="43" idx="2"/>
            </p:cNvCxnSpPr>
            <p:nvPr/>
          </p:nvCxnSpPr>
          <p:spPr bwMode="auto">
            <a:xfrm flipH="1" flipV="1">
              <a:off x="951131" y="2263335"/>
              <a:ext cx="20469" cy="171287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0" name="Straight Arrow Connector 49"/>
            <p:cNvCxnSpPr/>
            <p:nvPr/>
          </p:nvCxnSpPr>
          <p:spPr bwMode="auto">
            <a:xfrm flipH="1">
              <a:off x="1826695" y="2762599"/>
              <a:ext cx="1" cy="12136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5" name="Rectangle 44"/>
            <p:cNvSpPr/>
            <p:nvPr/>
          </p:nvSpPr>
          <p:spPr bwMode="auto">
            <a:xfrm>
              <a:off x="1691680" y="1232429"/>
              <a:ext cx="1574125" cy="1530170"/>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Test</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generator</a:t>
              </a:r>
            </a:p>
          </p:txBody>
        </p:sp>
        <p:cxnSp>
          <p:nvCxnSpPr>
            <p:cNvPr id="75" name="Straight Arrow Connector 74"/>
            <p:cNvCxnSpPr/>
            <p:nvPr/>
          </p:nvCxnSpPr>
          <p:spPr bwMode="auto">
            <a:xfrm flipH="1">
              <a:off x="1996481" y="4875819"/>
              <a:ext cx="399926"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9" name="TextBox 78"/>
            <p:cNvSpPr txBox="1"/>
            <p:nvPr/>
          </p:nvSpPr>
          <p:spPr>
            <a:xfrm rot="5400000">
              <a:off x="243515" y="3167799"/>
              <a:ext cx="1117615" cy="338554"/>
            </a:xfrm>
            <a:prstGeom prst="rect">
              <a:avLst/>
            </a:prstGeom>
            <a:noFill/>
          </p:spPr>
          <p:txBody>
            <a:bodyPr wrap="none" rtlCol="0">
              <a:spAutoFit/>
            </a:bodyPr>
            <a:lstStyle/>
            <a:p>
              <a:r>
                <a:rPr lang="en-GB" sz="1600" dirty="0" smtClean="0"/>
                <a:t>Coverage</a:t>
              </a:r>
              <a:endParaRPr lang="en-GB" sz="1600" dirty="0"/>
            </a:p>
          </p:txBody>
        </p:sp>
        <p:sp>
          <p:nvSpPr>
            <p:cNvPr id="80" name="TextBox 79"/>
            <p:cNvSpPr txBox="1"/>
            <p:nvPr/>
          </p:nvSpPr>
          <p:spPr>
            <a:xfrm rot="5400000">
              <a:off x="926219" y="3039077"/>
              <a:ext cx="1095172" cy="584775"/>
            </a:xfrm>
            <a:prstGeom prst="rect">
              <a:avLst/>
            </a:prstGeom>
            <a:noFill/>
          </p:spPr>
          <p:txBody>
            <a:bodyPr wrap="none" rtlCol="0">
              <a:spAutoFit/>
            </a:bodyPr>
            <a:lstStyle/>
            <a:p>
              <a:r>
                <a:rPr lang="en-GB" sz="1600" dirty="0" smtClean="0"/>
                <a:t>Expected</a:t>
              </a:r>
            </a:p>
            <a:p>
              <a:r>
                <a:rPr lang="en-GB" sz="1600" dirty="0" smtClean="0"/>
                <a:t>results</a:t>
              </a:r>
              <a:endParaRPr lang="en-GB" sz="16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solutions’ for test generation</a:t>
            </a:r>
            <a:br>
              <a:rPr lang="en-GB" dirty="0" smtClean="0"/>
            </a:br>
            <a:r>
              <a:rPr lang="en-GB" dirty="0" smtClean="0"/>
              <a:t>Memory Coherence</a:t>
            </a:r>
            <a:endParaRPr lang="en-GB" dirty="0"/>
          </a:p>
        </p:txBody>
      </p:sp>
      <p:sp>
        <p:nvSpPr>
          <p:cNvPr id="3" name="Content Placeholder 2"/>
          <p:cNvSpPr>
            <a:spLocks noGrp="1"/>
          </p:cNvSpPr>
          <p:nvPr>
            <p:ph idx="1"/>
          </p:nvPr>
        </p:nvSpPr>
        <p:spPr>
          <a:xfrm>
            <a:off x="-2" y="1178749"/>
            <a:ext cx="5247077" cy="5175575"/>
          </a:xfrm>
        </p:spPr>
        <p:txBody>
          <a:bodyPr/>
          <a:lstStyle/>
          <a:p>
            <a:r>
              <a:rPr lang="en-GB" sz="2000" dirty="0" smtClean="0"/>
              <a:t>Time sharing a resource (memory)</a:t>
            </a:r>
          </a:p>
          <a:p>
            <a:pPr lvl="1"/>
            <a:r>
              <a:rPr lang="en-GB" sz="1600" dirty="0" smtClean="0"/>
              <a:t>Coherency</a:t>
            </a:r>
          </a:p>
          <a:p>
            <a:pPr lvl="1"/>
            <a:r>
              <a:rPr lang="en-GB" sz="1600" dirty="0" smtClean="0"/>
              <a:t>Memory protection</a:t>
            </a:r>
          </a:p>
          <a:p>
            <a:r>
              <a:rPr lang="en-GB" sz="2000" dirty="0" smtClean="0"/>
              <a:t>Most interesting cases are overlapping accesses</a:t>
            </a:r>
          </a:p>
          <a:p>
            <a:r>
              <a:rPr lang="en-GB" sz="2000" dirty="0" smtClean="0"/>
              <a:t>Colliding access can be:</a:t>
            </a:r>
            <a:br>
              <a:rPr lang="en-GB" sz="2000" dirty="0" smtClean="0"/>
            </a:br>
            <a:r>
              <a:rPr lang="en-GB" sz="2000" dirty="0" smtClean="0"/>
              <a:t> Write||Write, Write||Read, Read|| Read</a:t>
            </a:r>
            <a:br>
              <a:rPr lang="en-GB" sz="2000" dirty="0" smtClean="0"/>
            </a:br>
            <a:r>
              <a:rPr lang="en-GB" sz="1600" b="0" dirty="0" smtClean="0">
                <a:solidFill>
                  <a:schemeClr val="tx1"/>
                </a:solidFill>
              </a:rPr>
              <a:t>eg: PowerPC: ‘store </a:t>
            </a:r>
            <a:r>
              <a:rPr lang="en-GB" sz="1600" b="0" dirty="0" err="1" smtClean="0">
                <a:solidFill>
                  <a:schemeClr val="tx1"/>
                </a:solidFill>
              </a:rPr>
              <a:t>quadword</a:t>
            </a:r>
            <a:r>
              <a:rPr lang="en-GB" sz="1600" b="0" dirty="0" smtClean="0">
                <a:solidFill>
                  <a:schemeClr val="tx1"/>
                </a:solidFill>
              </a:rPr>
              <a:t>’ || ‘load </a:t>
            </a:r>
            <a:r>
              <a:rPr lang="en-GB" sz="1600" b="0" dirty="0" err="1" smtClean="0">
                <a:solidFill>
                  <a:schemeClr val="tx1"/>
                </a:solidFill>
              </a:rPr>
              <a:t>quadword</a:t>
            </a:r>
            <a:r>
              <a:rPr lang="en-GB" sz="1600" dirty="0" smtClean="0"/>
              <a:t>’</a:t>
            </a:r>
            <a:endParaRPr lang="en-GB" sz="1400" dirty="0" smtClean="0"/>
          </a:p>
          <a:p>
            <a:r>
              <a:rPr lang="en-GB" sz="2000" dirty="0" smtClean="0"/>
              <a:t>True sharing: same memory</a:t>
            </a:r>
          </a:p>
          <a:p>
            <a:r>
              <a:rPr lang="en-GB" sz="2000" dirty="0" smtClean="0"/>
              <a:t>False sharing: close enough to interfere </a:t>
            </a:r>
            <a:br>
              <a:rPr lang="en-GB" sz="2000" dirty="0" smtClean="0"/>
            </a:br>
            <a:r>
              <a:rPr lang="en-GB" sz="2000" dirty="0" smtClean="0"/>
              <a:t>(eg: same cache line)</a:t>
            </a:r>
          </a:p>
          <a:p>
            <a:r>
              <a:rPr lang="en-GB" sz="2000" dirty="0" smtClean="0"/>
              <a:t>MP memory model can have weak ordering (with barriers) </a:t>
            </a:r>
            <a:br>
              <a:rPr lang="en-GB" sz="2000" dirty="0" smtClean="0"/>
            </a:br>
            <a:r>
              <a:rPr lang="en-GB" sz="1800" dirty="0" smtClean="0">
                <a:solidFill>
                  <a:schemeClr val="tx1"/>
                </a:solidFill>
              </a:rPr>
              <a:t>(W(a,d1) || W(a,d2)) </a:t>
            </a:r>
            <a:r>
              <a:rPr lang="en-GB" sz="1800" dirty="0" smtClean="0">
                <a:solidFill>
                  <a:schemeClr val="tx1"/>
                </a:solidFill>
                <a:sym typeface="Wingdings" pitchFamily="2" charset="2"/>
              </a:rPr>
              <a:t> M(a) = {d1, d2}</a:t>
            </a:r>
            <a:r>
              <a:rPr lang="en-GB" sz="1800" dirty="0" smtClean="0">
                <a:solidFill>
                  <a:schemeClr val="tx1"/>
                </a:solidFill>
              </a:rPr>
              <a:t>  </a:t>
            </a:r>
            <a:endParaRPr lang="en-GB" sz="2000" dirty="0">
              <a:solidFill>
                <a:schemeClr val="tx1"/>
              </a:solidFill>
            </a:endParaRPr>
          </a:p>
        </p:txBody>
      </p:sp>
      <p:sp>
        <p:nvSpPr>
          <p:cNvPr id="4" name="Rectangle 3"/>
          <p:cNvSpPr/>
          <p:nvPr/>
        </p:nvSpPr>
        <p:spPr bwMode="auto">
          <a:xfrm>
            <a:off x="5652120" y="1178749"/>
            <a:ext cx="1035115" cy="1080121"/>
          </a:xfrm>
          <a:prstGeom prst="rect">
            <a:avLst/>
          </a:prstGeom>
          <a:solidFill>
            <a:schemeClr val="accent2">
              <a:lumMod val="20000"/>
              <a:lumOff val="8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t</a:t>
            </a:r>
            <a:r>
              <a:rPr kumimoji="0" lang="en-GB" sz="1600" b="1" i="0" u="none" strike="noStrike" cap="none" normalizeH="0" baseline="0" dirty="0" smtClean="0">
                <a:ln>
                  <a:noFill/>
                </a:ln>
                <a:solidFill>
                  <a:schemeClr val="tx1"/>
                </a:solidFill>
                <a:effectLst/>
                <a:latin typeface="Arial" charset="0"/>
              </a:rPr>
              <a:t>hread</a:t>
            </a:r>
            <a:r>
              <a:rPr kumimoji="0" lang="en-GB" sz="1600" b="1" i="0" u="none" strike="noStrike" cap="none" normalizeH="0" dirty="0" smtClean="0">
                <a:ln>
                  <a:noFill/>
                </a:ln>
                <a:solidFill>
                  <a:schemeClr val="tx1"/>
                </a:solidFill>
                <a:effectLst/>
                <a:latin typeface="Arial" charset="0"/>
              </a:rPr>
              <a:t> 2</a:t>
            </a:r>
            <a:endParaRPr kumimoji="0" lang="en-GB" sz="1600" b="1"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5804520" y="1493785"/>
            <a:ext cx="1035115" cy="1080121"/>
          </a:xfrm>
          <a:prstGeom prst="rect">
            <a:avLst/>
          </a:prstGeom>
          <a:solidFill>
            <a:schemeClr val="accent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CPU</a:t>
            </a:r>
            <a:r>
              <a:rPr kumimoji="0" lang="en-GB" sz="1600" b="1" i="0" u="none" strike="noStrike" cap="none" normalizeH="0" dirty="0" smtClean="0">
                <a:ln>
                  <a:noFill/>
                </a:ln>
                <a:solidFill>
                  <a:schemeClr val="tx1"/>
                </a:solidFill>
                <a:effectLst/>
                <a:latin typeface="Arial" charset="0"/>
              </a:rPr>
              <a:t> A</a:t>
            </a:r>
            <a:r>
              <a:rPr kumimoji="0" lang="en-GB" sz="1600" b="1" i="0" u="none" strike="noStrike" cap="none" normalizeH="0" baseline="0" dirty="0" smtClean="0">
                <a:ln>
                  <a:noFill/>
                </a:ln>
                <a:solidFill>
                  <a:schemeClr val="tx1"/>
                </a:solidFill>
                <a:effectLst/>
                <a:latin typeface="Arial" charset="0"/>
              </a:rPr>
              <a:t> thread 1</a:t>
            </a:r>
          </a:p>
        </p:txBody>
      </p:sp>
      <p:sp>
        <p:nvSpPr>
          <p:cNvPr id="6" name="Rectangle 5"/>
          <p:cNvSpPr/>
          <p:nvPr/>
        </p:nvSpPr>
        <p:spPr bwMode="auto">
          <a:xfrm>
            <a:off x="7497325" y="1331149"/>
            <a:ext cx="1035115" cy="1080121"/>
          </a:xfrm>
          <a:prstGeom prst="rect">
            <a:avLst/>
          </a:prstGeom>
          <a:solidFill>
            <a:srgbClr val="00B05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CPU B</a:t>
            </a:r>
          </a:p>
        </p:txBody>
      </p:sp>
      <p:sp>
        <p:nvSpPr>
          <p:cNvPr id="7" name="Rectangle 6"/>
          <p:cNvSpPr/>
          <p:nvPr/>
        </p:nvSpPr>
        <p:spPr bwMode="auto">
          <a:xfrm>
            <a:off x="5652120" y="2843935"/>
            <a:ext cx="2880320" cy="280264"/>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8" name="Rectangle 7"/>
          <p:cNvSpPr/>
          <p:nvPr/>
        </p:nvSpPr>
        <p:spPr bwMode="auto">
          <a:xfrm>
            <a:off x="6147175" y="3654024"/>
            <a:ext cx="1760313" cy="675075"/>
          </a:xfrm>
          <a:prstGeom prst="rect">
            <a:avLst/>
          </a:prstGeom>
          <a:solidFill>
            <a:srgbClr val="00B05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Exclusive </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CPU </a:t>
            </a:r>
            <a:r>
              <a:rPr lang="en-GB" sz="1600" dirty="0" smtClean="0"/>
              <a:t>B</a:t>
            </a:r>
            <a:endParaRPr kumimoji="0" lang="en-GB" sz="16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6147175" y="4329099"/>
            <a:ext cx="1760313" cy="675075"/>
          </a:xfrm>
          <a:prstGeom prst="rect">
            <a:avLst/>
          </a:prstGeom>
          <a:solidFill>
            <a:srgbClr val="AAC1EE"/>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Shared</a:t>
            </a:r>
          </a:p>
        </p:txBody>
      </p:sp>
      <p:sp>
        <p:nvSpPr>
          <p:cNvPr id="10" name="Rectangle 9"/>
          <p:cNvSpPr/>
          <p:nvPr/>
        </p:nvSpPr>
        <p:spPr bwMode="auto">
          <a:xfrm>
            <a:off x="6147175" y="5004174"/>
            <a:ext cx="1760313" cy="675075"/>
          </a:xfrm>
          <a:prstGeom prst="rect">
            <a:avLst/>
          </a:prstGeom>
          <a:solidFill>
            <a:schemeClr val="bg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Unchecked</a:t>
            </a:r>
          </a:p>
        </p:txBody>
      </p:sp>
      <p:sp>
        <p:nvSpPr>
          <p:cNvPr id="11" name="Rectangle 10"/>
          <p:cNvSpPr/>
          <p:nvPr/>
        </p:nvSpPr>
        <p:spPr bwMode="auto">
          <a:xfrm>
            <a:off x="6147175" y="5679249"/>
            <a:ext cx="1760313" cy="675075"/>
          </a:xfrm>
          <a:prstGeom prst="rect">
            <a:avLst/>
          </a:prstGeom>
          <a:solidFill>
            <a:schemeClr val="accent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Exclusive </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CPU A,</a:t>
            </a:r>
            <a:r>
              <a:rPr kumimoji="0" lang="en-GB" sz="1600" b="1" i="0" u="none" strike="noStrike" cap="none" normalizeH="0" dirty="0" smtClean="0">
                <a:ln>
                  <a:noFill/>
                </a:ln>
                <a:solidFill>
                  <a:schemeClr val="tx1"/>
                </a:solidFill>
                <a:effectLst/>
                <a:latin typeface="Arial" charset="0"/>
              </a:rPr>
              <a:t> thread 1</a:t>
            </a:r>
            <a:endParaRPr kumimoji="0" lang="en-GB" sz="1600" b="1" i="0" u="none" strike="noStrike" cap="none" normalizeH="0" baseline="0" dirty="0" smtClean="0">
              <a:ln>
                <a:noFill/>
              </a:ln>
              <a:solidFill>
                <a:schemeClr val="tx1"/>
              </a:solidFill>
              <a:effectLst/>
              <a:latin typeface="Arial" charset="0"/>
            </a:endParaRPr>
          </a:p>
        </p:txBody>
      </p:sp>
      <p:cxnSp>
        <p:nvCxnSpPr>
          <p:cNvPr id="13" name="Straight Arrow Connector 12"/>
          <p:cNvCxnSpPr>
            <a:stCxn id="5" idx="2"/>
          </p:cNvCxnSpPr>
          <p:nvPr/>
        </p:nvCxnSpPr>
        <p:spPr bwMode="auto">
          <a:xfrm>
            <a:off x="6322078" y="2573906"/>
            <a:ext cx="0" cy="27002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8037385" y="2411270"/>
            <a:ext cx="0" cy="43266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7137285" y="3148735"/>
            <a:ext cx="0" cy="50528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general purpose test generator for CPUs</a:t>
            </a:r>
            <a:endParaRPr lang="en-GB" dirty="0"/>
          </a:p>
        </p:txBody>
      </p:sp>
      <p:sp>
        <p:nvSpPr>
          <p:cNvPr id="3" name="Content Placeholder 2"/>
          <p:cNvSpPr>
            <a:spLocks noGrp="1"/>
          </p:cNvSpPr>
          <p:nvPr>
            <p:ph idx="1"/>
          </p:nvPr>
        </p:nvSpPr>
        <p:spPr>
          <a:xfrm>
            <a:off x="71352" y="4194085"/>
            <a:ext cx="4698200" cy="2357592"/>
          </a:xfrm>
        </p:spPr>
        <p:txBody>
          <a:bodyPr/>
          <a:lstStyle/>
          <a:p>
            <a:r>
              <a:rPr lang="en-GB" sz="1400" b="0" dirty="0" smtClean="0">
                <a:solidFill>
                  <a:schemeClr val="tx1"/>
                </a:solidFill>
              </a:rPr>
              <a:t>Constraints (relations between attributes)</a:t>
            </a:r>
          </a:p>
          <a:p>
            <a:pPr>
              <a:buNone/>
            </a:pPr>
            <a:r>
              <a:rPr lang="en-GB" sz="1400" b="0" dirty="0" smtClean="0">
                <a:solidFill>
                  <a:schemeClr val="tx1"/>
                </a:solidFill>
              </a:rPr>
              <a:t>	</a:t>
            </a:r>
            <a:r>
              <a:rPr lang="en-GB" sz="1200" b="0" dirty="0" smtClean="0">
                <a:solidFill>
                  <a:schemeClr val="tx1"/>
                </a:solidFill>
              </a:rPr>
              <a:t>eg: </a:t>
            </a:r>
            <a:r>
              <a:rPr lang="en-GB" sz="1200" b="0" dirty="0" err="1" smtClean="0">
                <a:solidFill>
                  <a:schemeClr val="tx1"/>
                </a:solidFill>
              </a:rPr>
              <a:t>source.address</a:t>
            </a:r>
            <a:r>
              <a:rPr lang="en-GB" sz="1200" b="0" dirty="0" smtClean="0">
                <a:solidFill>
                  <a:schemeClr val="tx1"/>
                </a:solidFill>
              </a:rPr>
              <a:t> = </a:t>
            </a:r>
            <a:r>
              <a:rPr lang="en-GB" sz="1200" b="0" dirty="0" err="1" smtClean="0">
                <a:solidFill>
                  <a:schemeClr val="tx1"/>
                </a:solidFill>
              </a:rPr>
              <a:t>base.data+displacement.data</a:t>
            </a:r>
            <a:endParaRPr lang="en-GB" sz="1200" b="0" dirty="0" smtClean="0">
              <a:solidFill>
                <a:schemeClr val="tx1"/>
              </a:solidFill>
            </a:endParaRPr>
          </a:p>
          <a:p>
            <a:pPr>
              <a:buNone/>
            </a:pPr>
            <a:r>
              <a:rPr lang="en-GB" sz="1200" b="0" dirty="0" smtClean="0">
                <a:solidFill>
                  <a:schemeClr val="tx1"/>
                </a:solidFill>
              </a:rPr>
              <a:t>      	       </a:t>
            </a:r>
            <a:r>
              <a:rPr lang="en-GB" sz="1200" b="0" dirty="0" err="1" smtClean="0">
                <a:solidFill>
                  <a:schemeClr val="tx1"/>
                </a:solidFill>
              </a:rPr>
              <a:t>PageCross</a:t>
            </a:r>
            <a:r>
              <a:rPr lang="en-GB" sz="1200" b="0" dirty="0" smtClean="0">
                <a:solidFill>
                  <a:schemeClr val="tx1"/>
                </a:solidFill>
              </a:rPr>
              <a:t>(</a:t>
            </a:r>
            <a:r>
              <a:rPr lang="en-GB" sz="1200" b="0" dirty="0" err="1" smtClean="0">
                <a:solidFill>
                  <a:schemeClr val="tx1"/>
                </a:solidFill>
              </a:rPr>
              <a:t>source.address</a:t>
            </a:r>
            <a:r>
              <a:rPr lang="en-GB" sz="1200" b="0" dirty="0" smtClean="0">
                <a:solidFill>
                  <a:schemeClr val="tx1"/>
                </a:solidFill>
              </a:rPr>
              <a:t>)</a:t>
            </a:r>
          </a:p>
          <a:p>
            <a:pPr lvl="1"/>
            <a:r>
              <a:rPr lang="en-GB" sz="1200" b="0" dirty="0" smtClean="0">
                <a:solidFill>
                  <a:schemeClr val="tx1"/>
                </a:solidFill>
              </a:rPr>
              <a:t>hard or soft?</a:t>
            </a:r>
          </a:p>
          <a:p>
            <a:r>
              <a:rPr lang="en-GB" sz="1400" b="0" dirty="0" smtClean="0">
                <a:solidFill>
                  <a:schemeClr val="tx1"/>
                </a:solidFill>
              </a:rPr>
              <a:t>Typically several weakly coupled constraints </a:t>
            </a:r>
          </a:p>
          <a:p>
            <a:r>
              <a:rPr lang="en-GB" sz="1400" b="0" dirty="0" smtClean="0">
                <a:solidFill>
                  <a:schemeClr val="tx1"/>
                </a:solidFill>
              </a:rPr>
              <a:t>Randomize all other parameters and events</a:t>
            </a:r>
            <a:br>
              <a:rPr lang="en-GB" sz="1400" b="0" dirty="0" smtClean="0">
                <a:solidFill>
                  <a:schemeClr val="tx1"/>
                </a:solidFill>
              </a:rPr>
            </a:br>
            <a:r>
              <a:rPr lang="en-GB" sz="1400" b="0" dirty="0" smtClean="0">
                <a:solidFill>
                  <a:schemeClr val="tx1"/>
                </a:solidFill>
              </a:rPr>
              <a:t>eg: cache event in parallel with load</a:t>
            </a:r>
          </a:p>
          <a:p>
            <a:r>
              <a:rPr lang="en-GB" sz="1400" b="0" dirty="0" smtClean="0">
                <a:solidFill>
                  <a:schemeClr val="tx1"/>
                </a:solidFill>
              </a:rPr>
              <a:t>Huge domains (eg: 2^64 address and data) </a:t>
            </a:r>
          </a:p>
          <a:p>
            <a:r>
              <a:rPr lang="en-GB" sz="1400" b="0" dirty="0" smtClean="0">
                <a:solidFill>
                  <a:schemeClr val="tx1"/>
                </a:solidFill>
              </a:rPr>
              <a:t>Randomly sample solution space</a:t>
            </a:r>
            <a:endParaRPr lang="en-GB" sz="1600" b="0" dirty="0" smtClean="0">
              <a:solidFill>
                <a:schemeClr val="tx1"/>
              </a:solidFill>
            </a:endParaRPr>
          </a:p>
        </p:txBody>
      </p:sp>
      <p:sp>
        <p:nvSpPr>
          <p:cNvPr id="6" name="Content Placeholder 2"/>
          <p:cNvSpPr txBox="1">
            <a:spLocks/>
          </p:cNvSpPr>
          <p:nvPr/>
        </p:nvSpPr>
        <p:spPr bwMode="auto">
          <a:xfrm>
            <a:off x="4698200" y="4194085"/>
            <a:ext cx="4275475" cy="23575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1400" b="0" i="0" u="none" strike="noStrike" kern="0" cap="none" spc="0" normalizeH="0" baseline="0" noProof="0" dirty="0" smtClean="0">
                <a:ln>
                  <a:noFill/>
                </a:ln>
                <a:solidFill>
                  <a:schemeClr val="tx1"/>
                </a:solidFill>
                <a:effectLst/>
                <a:uLnTx/>
                <a:uFillTx/>
                <a:latin typeface="+mn-lt"/>
              </a:rPr>
              <a:t>As</a:t>
            </a:r>
            <a:r>
              <a:rPr kumimoji="0" lang="en-GB" sz="1400" b="0" i="0" u="none" strike="noStrike" kern="0" cap="none" spc="0" normalizeH="0" noProof="0" dirty="0" smtClean="0">
                <a:ln>
                  <a:noFill/>
                </a:ln>
                <a:solidFill>
                  <a:schemeClr val="tx1"/>
                </a:solidFill>
                <a:effectLst/>
                <a:uLnTx/>
                <a:uFillTx/>
                <a:latin typeface="+mn-lt"/>
              </a:rPr>
              <a:t> resources are ‘used up’ it can become harder to solve constraints. Solutions are:</a:t>
            </a:r>
            <a:endParaRPr lang="en-GB" sz="1400" b="0" kern="0" dirty="0" smtClean="0">
              <a:latin typeface="+mn-lt"/>
            </a:endParaRPr>
          </a:p>
          <a:p>
            <a:pPr marL="800100" lvl="1"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Register reloading</a:t>
            </a:r>
          </a:p>
          <a:p>
            <a:pPr marL="800100" lvl="1" indent="-342900" algn="l">
              <a:spcBef>
                <a:spcPct val="20000"/>
              </a:spcBef>
              <a:buClr>
                <a:srgbClr val="4185BD"/>
              </a:buClr>
              <a:buFont typeface="Wingdings" pitchFamily="2" charset="2"/>
              <a:buChar char="§"/>
            </a:pPr>
            <a:r>
              <a:rPr lang="en-GB" sz="1400" b="0" kern="0" dirty="0" smtClean="0">
                <a:latin typeface="+mn-lt"/>
              </a:rPr>
              <a:t>Backtrack and retry</a:t>
            </a:r>
          </a:p>
          <a:p>
            <a:pPr marL="342900"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Generating loops is a challenge:</a:t>
            </a:r>
          </a:p>
          <a:p>
            <a:pPr marL="800100" lvl="1" indent="-342900" algn="l">
              <a:spcBef>
                <a:spcPct val="20000"/>
              </a:spcBef>
              <a:buClr>
                <a:srgbClr val="4185BD"/>
              </a:buClr>
              <a:buFont typeface="Wingdings" pitchFamily="2" charset="2"/>
              <a:buChar char="§"/>
            </a:pPr>
            <a:r>
              <a:rPr lang="en-GB" sz="1400" b="0" kern="0" dirty="0" smtClean="0">
                <a:latin typeface="+mn-lt"/>
              </a:rPr>
              <a:t>Procedure calls</a:t>
            </a:r>
          </a:p>
          <a:p>
            <a:pPr marL="800100" lvl="1"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Recurring interrupts</a:t>
            </a:r>
          </a:p>
          <a:p>
            <a:pPr marL="800100" lvl="1" indent="-342900" algn="l">
              <a:spcBef>
                <a:spcPct val="20000"/>
              </a:spcBef>
              <a:buClr>
                <a:srgbClr val="4185BD"/>
              </a:buClr>
              <a:buFont typeface="Wingdings" pitchFamily="2" charset="2"/>
              <a:buChar char="§"/>
            </a:pPr>
            <a:r>
              <a:rPr lang="en-GB" sz="1400" b="0" kern="0" dirty="0" smtClean="0">
                <a:latin typeface="+mn-lt"/>
              </a:rPr>
              <a:t>Self modifying code</a:t>
            </a:r>
          </a:p>
          <a:p>
            <a:pPr marL="800100" lvl="1" indent="-342900" algn="l">
              <a:spcBef>
                <a:spcPct val="20000"/>
              </a:spcBef>
              <a:buClr>
                <a:srgbClr val="4185BD"/>
              </a:buClr>
            </a:pPr>
            <a:r>
              <a:rPr kumimoji="0" lang="en-GB" sz="1400" b="0" i="0" u="none" strike="noStrike" kern="0" cap="none" spc="0" normalizeH="0" noProof="0" dirty="0" smtClean="0">
                <a:ln>
                  <a:noFill/>
                </a:ln>
                <a:solidFill>
                  <a:schemeClr val="tx1"/>
                </a:solidFill>
                <a:effectLst/>
                <a:uLnTx/>
                <a:uFillTx/>
                <a:latin typeface="+mn-lt"/>
                <a:sym typeface="Wingdings" pitchFamily="2" charset="2"/>
              </a:rPr>
              <a:t> </a:t>
            </a:r>
            <a:r>
              <a:rPr kumimoji="0" lang="en-GB" sz="1400" b="0" i="0" u="none" strike="noStrike" kern="0" cap="none" spc="0" normalizeH="0" noProof="0" dirty="0" smtClean="0">
                <a:ln>
                  <a:noFill/>
                </a:ln>
                <a:solidFill>
                  <a:schemeClr val="tx1"/>
                </a:solidFill>
                <a:effectLst/>
                <a:uLnTx/>
                <a:uFillTx/>
                <a:latin typeface="+mn-lt"/>
              </a:rPr>
              <a:t>Prevent random re-entrant code</a:t>
            </a:r>
            <a:endParaRPr kumimoji="0" lang="en-GB" sz="1600" b="0" i="0" u="none" strike="noStrike" kern="0" cap="none" spc="0" normalizeH="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1400" b="0" i="0" u="none" strike="noStrike" kern="0" cap="none" spc="0" normalizeH="0" noProof="0" dirty="0" smtClean="0">
              <a:ln>
                <a:noFill/>
              </a:ln>
              <a:solidFill>
                <a:schemeClr val="tx1"/>
              </a:solidFill>
              <a:effectLst/>
              <a:uLnTx/>
              <a:uFillTx/>
              <a:latin typeface="+mn-lt"/>
            </a:endParaRPr>
          </a:p>
        </p:txBody>
      </p:sp>
      <p:grpSp>
        <p:nvGrpSpPr>
          <p:cNvPr id="23" name="Group 22"/>
          <p:cNvGrpSpPr/>
          <p:nvPr/>
        </p:nvGrpSpPr>
        <p:grpSpPr>
          <a:xfrm>
            <a:off x="184012" y="1071408"/>
            <a:ext cx="3735415" cy="2970329"/>
            <a:chOff x="656565" y="3429000"/>
            <a:chExt cx="3735415" cy="2970329"/>
          </a:xfrm>
        </p:grpSpPr>
        <p:sp>
          <p:nvSpPr>
            <p:cNvPr id="7" name="Rectangle 6"/>
            <p:cNvSpPr/>
            <p:nvPr/>
          </p:nvSpPr>
          <p:spPr bwMode="auto">
            <a:xfrm>
              <a:off x="1466655" y="3429000"/>
              <a:ext cx="2520280" cy="495055"/>
            </a:xfrm>
            <a:prstGeom prst="rect">
              <a:avLst/>
            </a:prstGeom>
            <a:solidFill>
              <a:srgbClr val="3399FF"/>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Memory access instruction type</a:t>
              </a:r>
              <a:endParaRPr kumimoji="0" lang="en-GB" sz="24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466655" y="4301479"/>
              <a:ext cx="2520280" cy="495055"/>
            </a:xfrm>
            <a:prstGeom prst="rect">
              <a:avLst/>
            </a:prstGeom>
            <a:solidFill>
              <a:srgbClr val="33CCFF"/>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Load word</a:t>
              </a:r>
              <a:endParaRPr kumimoji="0" lang="en-GB" sz="2400" b="1"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56565" y="5814264"/>
              <a:ext cx="1215135" cy="585065"/>
            </a:xfrm>
            <a:prstGeom prst="ellipse">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Base register</a:t>
              </a:r>
            </a:p>
          </p:txBody>
        </p:sp>
        <p:sp>
          <p:nvSpPr>
            <p:cNvPr id="10" name="Oval 9"/>
            <p:cNvSpPr/>
            <p:nvPr/>
          </p:nvSpPr>
          <p:spPr bwMode="auto">
            <a:xfrm>
              <a:off x="2024099" y="5814264"/>
              <a:ext cx="1152746" cy="585065"/>
            </a:xfrm>
            <a:prstGeom prst="ellipse">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Offset</a:t>
              </a:r>
            </a:p>
          </p:txBody>
        </p:sp>
        <p:sp>
          <p:nvSpPr>
            <p:cNvPr id="11" name="Oval 10"/>
            <p:cNvSpPr/>
            <p:nvPr/>
          </p:nvSpPr>
          <p:spPr bwMode="auto">
            <a:xfrm>
              <a:off x="1264132" y="5044062"/>
              <a:ext cx="1215135" cy="585065"/>
            </a:xfrm>
            <a:prstGeom prst="ellipse">
              <a:avLst/>
            </a:prstGeom>
            <a:solidFill>
              <a:srgbClr val="99FFCC"/>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Source</a:t>
              </a:r>
              <a:endParaRPr kumimoji="0" lang="en-GB" sz="1400" b="1"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3176845" y="5044062"/>
              <a:ext cx="1215135" cy="585065"/>
            </a:xfrm>
            <a:prstGeom prst="ellipse">
              <a:avLst/>
            </a:prstGeom>
            <a:solidFill>
              <a:srgbClr val="99FFCC"/>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Target</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register</a:t>
              </a:r>
            </a:p>
          </p:txBody>
        </p:sp>
        <p:cxnSp>
          <p:nvCxnSpPr>
            <p:cNvPr id="14" name="Straight Arrow Connector 13"/>
            <p:cNvCxnSpPr>
              <a:stCxn id="7" idx="2"/>
              <a:endCxn id="8" idx="0"/>
            </p:cNvCxnSpPr>
            <p:nvPr/>
          </p:nvCxnSpPr>
          <p:spPr bwMode="auto">
            <a:xfrm>
              <a:off x="2726795" y="3924055"/>
              <a:ext cx="0" cy="377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1871700" y="4796534"/>
              <a:ext cx="0" cy="2475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3761910" y="4796534"/>
              <a:ext cx="0" cy="2475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a:endCxn id="9" idx="0"/>
            </p:cNvCxnSpPr>
            <p:nvPr/>
          </p:nvCxnSpPr>
          <p:spPr bwMode="auto">
            <a:xfrm flipH="1">
              <a:off x="1264133" y="5589240"/>
              <a:ext cx="337537" cy="2250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endCxn id="10" idx="0"/>
            </p:cNvCxnSpPr>
            <p:nvPr/>
          </p:nvCxnSpPr>
          <p:spPr bwMode="auto">
            <a:xfrm>
              <a:off x="2231740" y="5589240"/>
              <a:ext cx="368732" cy="2250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grpSp>
        <p:nvGrpSpPr>
          <p:cNvPr id="61" name="Group 60"/>
          <p:cNvGrpSpPr/>
          <p:nvPr/>
        </p:nvGrpSpPr>
        <p:grpSpPr>
          <a:xfrm>
            <a:off x="4769552" y="1071409"/>
            <a:ext cx="4204123" cy="3062661"/>
            <a:chOff x="4769552" y="1071409"/>
            <a:chExt cx="4204123" cy="3062661"/>
          </a:xfrm>
        </p:grpSpPr>
        <p:sp>
          <p:nvSpPr>
            <p:cNvPr id="34" name="Rectangle 33"/>
            <p:cNvSpPr/>
            <p:nvPr/>
          </p:nvSpPr>
          <p:spPr bwMode="auto">
            <a:xfrm>
              <a:off x="4769552" y="1071409"/>
              <a:ext cx="3024732" cy="2357592"/>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Test generator</a:t>
              </a:r>
            </a:p>
          </p:txBody>
        </p:sp>
        <p:sp>
          <p:nvSpPr>
            <p:cNvPr id="25" name="TextBox 24"/>
            <p:cNvSpPr txBox="1"/>
            <p:nvPr/>
          </p:nvSpPr>
          <p:spPr>
            <a:xfrm>
              <a:off x="4950561" y="1381797"/>
              <a:ext cx="2655295" cy="276999"/>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Architectural description</a:t>
              </a:r>
              <a:endParaRPr lang="en-GB" sz="1800" dirty="0"/>
            </a:p>
          </p:txBody>
        </p:sp>
        <p:sp>
          <p:nvSpPr>
            <p:cNvPr id="27" name="TextBox 26"/>
            <p:cNvSpPr txBox="1"/>
            <p:nvPr/>
          </p:nvSpPr>
          <p:spPr>
            <a:xfrm>
              <a:off x="4950561" y="1658796"/>
              <a:ext cx="2655295" cy="276999"/>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Architecture specific knowledge</a:t>
              </a:r>
              <a:endParaRPr lang="en-GB" dirty="0"/>
            </a:p>
          </p:txBody>
        </p:sp>
        <p:sp>
          <p:nvSpPr>
            <p:cNvPr id="28" name="TextBox 27"/>
            <p:cNvSpPr txBox="1"/>
            <p:nvPr/>
          </p:nvSpPr>
          <p:spPr>
            <a:xfrm>
              <a:off x="6507215" y="2193010"/>
              <a:ext cx="1098641" cy="461665"/>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Constraint</a:t>
              </a:r>
              <a:br>
                <a:rPr lang="en-GB" sz="1200" dirty="0" smtClean="0"/>
              </a:br>
              <a:r>
                <a:rPr lang="en-GB" sz="1200" dirty="0" smtClean="0"/>
                <a:t>solver</a:t>
              </a:r>
              <a:endParaRPr lang="en-GB" sz="1800" dirty="0"/>
            </a:p>
          </p:txBody>
        </p:sp>
        <p:sp>
          <p:nvSpPr>
            <p:cNvPr id="29" name="TextBox 28"/>
            <p:cNvSpPr txBox="1"/>
            <p:nvPr/>
          </p:nvSpPr>
          <p:spPr>
            <a:xfrm>
              <a:off x="6507215" y="2677650"/>
              <a:ext cx="1098641" cy="646331"/>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Architecture </a:t>
              </a:r>
            </a:p>
            <a:p>
              <a:r>
                <a:rPr lang="en-GB" sz="1200" dirty="0" smtClean="0"/>
                <a:t>independent </a:t>
              </a:r>
            </a:p>
            <a:p>
              <a:r>
                <a:rPr lang="en-GB" sz="1200" dirty="0" smtClean="0"/>
                <a:t>knowledge</a:t>
              </a:r>
              <a:endParaRPr lang="en-GB" sz="1800" dirty="0"/>
            </a:p>
          </p:txBody>
        </p:sp>
        <p:sp>
          <p:nvSpPr>
            <p:cNvPr id="30" name="TextBox 29"/>
            <p:cNvSpPr txBox="1"/>
            <p:nvPr/>
          </p:nvSpPr>
          <p:spPr>
            <a:xfrm>
              <a:off x="5301340" y="2193010"/>
              <a:ext cx="881579" cy="461665"/>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Test</a:t>
              </a:r>
              <a:br>
                <a:rPr lang="en-GB" sz="1200" dirty="0" smtClean="0"/>
              </a:br>
              <a:r>
                <a:rPr lang="en-GB" sz="1200" dirty="0" smtClean="0"/>
                <a:t>template</a:t>
              </a:r>
              <a:endParaRPr lang="en-GB" sz="1800" dirty="0"/>
            </a:p>
          </p:txBody>
        </p:sp>
        <p:sp>
          <p:nvSpPr>
            <p:cNvPr id="31" name="TextBox 30"/>
            <p:cNvSpPr txBox="1"/>
            <p:nvPr/>
          </p:nvSpPr>
          <p:spPr>
            <a:xfrm>
              <a:off x="6507215" y="3672405"/>
              <a:ext cx="1098641" cy="461665"/>
            </a:xfrm>
            <a:prstGeom prst="rect">
              <a:avLst/>
            </a:prstGeom>
            <a:solidFill>
              <a:srgbClr val="FFFF00"/>
            </a:solidFill>
            <a:ln w="19050">
              <a:solidFill>
                <a:schemeClr val="tx1"/>
              </a:solidFill>
            </a:ln>
          </p:spPr>
          <p:txBody>
            <a:bodyPr wrap="square" rtlCol="0">
              <a:spAutoFit/>
            </a:bodyPr>
            <a:lstStyle/>
            <a:p>
              <a:r>
                <a:rPr lang="en-GB" sz="1200" dirty="0" smtClean="0"/>
                <a:t>Test program</a:t>
              </a:r>
              <a:endParaRPr lang="en-GB" sz="1800" dirty="0"/>
            </a:p>
          </p:txBody>
        </p:sp>
        <p:sp>
          <p:nvSpPr>
            <p:cNvPr id="32" name="TextBox 31"/>
            <p:cNvSpPr txBox="1"/>
            <p:nvPr/>
          </p:nvSpPr>
          <p:spPr>
            <a:xfrm>
              <a:off x="7992380" y="2193010"/>
              <a:ext cx="981295" cy="461665"/>
            </a:xfrm>
            <a:prstGeom prst="rect">
              <a:avLst/>
            </a:prstGeom>
            <a:solidFill>
              <a:srgbClr val="FF5050"/>
            </a:solidFill>
            <a:ln w="19050">
              <a:solidFill>
                <a:schemeClr val="tx1"/>
              </a:solidFill>
            </a:ln>
          </p:spPr>
          <p:txBody>
            <a:bodyPr wrap="square" rtlCol="0">
              <a:spAutoFit/>
            </a:bodyPr>
            <a:lstStyle/>
            <a:p>
              <a:r>
                <a:rPr lang="en-GB" sz="1200" dirty="0" smtClean="0"/>
                <a:t>Reference</a:t>
              </a:r>
            </a:p>
            <a:p>
              <a:r>
                <a:rPr lang="en-GB" sz="1200" dirty="0" smtClean="0"/>
                <a:t>Simulator</a:t>
              </a:r>
            </a:p>
          </p:txBody>
        </p:sp>
        <p:sp>
          <p:nvSpPr>
            <p:cNvPr id="35" name="TextBox 34"/>
            <p:cNvSpPr txBox="1"/>
            <p:nvPr/>
          </p:nvSpPr>
          <p:spPr>
            <a:xfrm>
              <a:off x="7992380" y="1381797"/>
              <a:ext cx="906017" cy="461665"/>
            </a:xfrm>
            <a:prstGeom prst="rect">
              <a:avLst/>
            </a:prstGeom>
            <a:solidFill>
              <a:srgbClr val="00FFFF"/>
            </a:solidFill>
            <a:ln w="19050">
              <a:solidFill>
                <a:schemeClr val="tx1"/>
              </a:solidFill>
            </a:ln>
          </p:spPr>
          <p:txBody>
            <a:bodyPr wrap="none" rtlCol="0">
              <a:spAutoFit/>
            </a:bodyPr>
            <a:lstStyle/>
            <a:p>
              <a:r>
                <a:rPr lang="en-GB" sz="1200" dirty="0" smtClean="0"/>
                <a:t>Modelling</a:t>
              </a:r>
              <a:br>
                <a:rPr lang="en-GB" sz="1200" dirty="0" smtClean="0"/>
              </a:br>
              <a:r>
                <a:rPr lang="en-GB" sz="1200" dirty="0" smtClean="0"/>
                <a:t>Engineer</a:t>
              </a:r>
              <a:endParaRPr lang="en-GB" sz="1200" dirty="0"/>
            </a:p>
          </p:txBody>
        </p:sp>
        <p:sp>
          <p:nvSpPr>
            <p:cNvPr id="37" name="TextBox 36"/>
            <p:cNvSpPr txBox="1"/>
            <p:nvPr/>
          </p:nvSpPr>
          <p:spPr>
            <a:xfrm>
              <a:off x="5222624" y="3672405"/>
              <a:ext cx="1014573" cy="461665"/>
            </a:xfrm>
            <a:prstGeom prst="rect">
              <a:avLst/>
            </a:prstGeom>
            <a:solidFill>
              <a:srgbClr val="00FFFF"/>
            </a:solidFill>
            <a:ln w="19050">
              <a:solidFill>
                <a:schemeClr val="tx1"/>
              </a:solidFill>
            </a:ln>
          </p:spPr>
          <p:txBody>
            <a:bodyPr wrap="none" rtlCol="0">
              <a:spAutoFit/>
            </a:bodyPr>
            <a:lstStyle/>
            <a:p>
              <a:r>
                <a:rPr lang="en-GB" sz="1200" dirty="0" smtClean="0"/>
                <a:t>Verification</a:t>
              </a:r>
              <a:br>
                <a:rPr lang="en-GB" sz="1200" dirty="0" smtClean="0"/>
              </a:br>
              <a:r>
                <a:rPr lang="en-GB" sz="1200" dirty="0" smtClean="0"/>
                <a:t>Engineer</a:t>
              </a:r>
              <a:endParaRPr lang="en-GB" sz="1200" dirty="0"/>
            </a:p>
          </p:txBody>
        </p:sp>
        <p:cxnSp>
          <p:nvCxnSpPr>
            <p:cNvPr id="39" name="Straight Arrow Connector 38"/>
            <p:cNvCxnSpPr/>
            <p:nvPr/>
          </p:nvCxnSpPr>
          <p:spPr bwMode="auto">
            <a:xfrm flipV="1">
              <a:off x="5787135" y="2654675"/>
              <a:ext cx="0" cy="101773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2" name="Straight Arrow Connector 41"/>
            <p:cNvCxnSpPr>
              <a:stCxn id="35" idx="1"/>
            </p:cNvCxnSpPr>
            <p:nvPr/>
          </p:nvCxnSpPr>
          <p:spPr bwMode="auto">
            <a:xfrm flipH="1">
              <a:off x="7605856" y="1612630"/>
              <a:ext cx="3865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5" name="Straight Arrow Connector 44"/>
            <p:cNvCxnSpPr>
              <a:stCxn id="30" idx="3"/>
              <a:endCxn id="28" idx="1"/>
            </p:cNvCxnSpPr>
            <p:nvPr/>
          </p:nvCxnSpPr>
          <p:spPr bwMode="auto">
            <a:xfrm>
              <a:off x="6182919" y="2423843"/>
              <a:ext cx="324296"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2" name="Straight Arrow Connector 51"/>
            <p:cNvCxnSpPr>
              <a:stCxn id="32" idx="1"/>
              <a:endCxn id="28" idx="3"/>
            </p:cNvCxnSpPr>
            <p:nvPr/>
          </p:nvCxnSpPr>
          <p:spPr bwMode="auto">
            <a:xfrm flipH="1">
              <a:off x="7605856" y="2423843"/>
              <a:ext cx="3865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p:cNvCxnSpPr>
              <a:endCxn id="28" idx="0"/>
            </p:cNvCxnSpPr>
            <p:nvPr/>
          </p:nvCxnSpPr>
          <p:spPr bwMode="auto">
            <a:xfrm>
              <a:off x="7056536" y="1935795"/>
              <a:ext cx="0" cy="2572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29" idx="2"/>
              <a:endCxn id="31" idx="0"/>
            </p:cNvCxnSpPr>
            <p:nvPr/>
          </p:nvCxnSpPr>
          <p:spPr bwMode="auto">
            <a:xfrm>
              <a:off x="7056536" y="3323981"/>
              <a:ext cx="0" cy="348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Based Test Generation for </a:t>
            </a:r>
            <a:r>
              <a:rPr lang="en-GB" dirty="0" err="1" smtClean="0"/>
              <a:t>SoCs</a:t>
            </a:r>
            <a:r>
              <a:rPr lang="en-GB" dirty="0" smtClean="0"/>
              <a:t>?</a:t>
            </a:r>
            <a:endParaRPr lang="en-GB" dirty="0"/>
          </a:p>
        </p:txBody>
      </p:sp>
      <p:sp>
        <p:nvSpPr>
          <p:cNvPr id="3" name="Content Placeholder 2"/>
          <p:cNvSpPr>
            <a:spLocks noGrp="1"/>
          </p:cNvSpPr>
          <p:nvPr>
            <p:ph idx="1"/>
          </p:nvPr>
        </p:nvSpPr>
        <p:spPr>
          <a:xfrm>
            <a:off x="206516" y="4827540"/>
            <a:ext cx="8622922" cy="1661800"/>
          </a:xfrm>
        </p:spPr>
        <p:txBody>
          <a:bodyPr/>
          <a:lstStyle/>
          <a:p>
            <a:r>
              <a:rPr lang="en-GB" sz="1600" dirty="0" smtClean="0">
                <a:solidFill>
                  <a:schemeClr val="tx1"/>
                </a:solidFill>
              </a:rPr>
              <a:t>Provides ‘system level’ abstraction</a:t>
            </a:r>
          </a:p>
          <a:p>
            <a:r>
              <a:rPr lang="en-GB" sz="1600" dirty="0" smtClean="0">
                <a:solidFill>
                  <a:schemeClr val="tx1"/>
                </a:solidFill>
              </a:rPr>
              <a:t>Aids modelling testing knowledge</a:t>
            </a:r>
          </a:p>
          <a:p>
            <a:r>
              <a:rPr lang="en-GB" sz="1600" dirty="0" smtClean="0">
                <a:solidFill>
                  <a:schemeClr val="tx1"/>
                </a:solidFill>
              </a:rPr>
              <a:t>Test case language</a:t>
            </a:r>
          </a:p>
          <a:p>
            <a:r>
              <a:rPr lang="en-GB" sz="1600" dirty="0" smtClean="0">
                <a:solidFill>
                  <a:schemeClr val="tx1"/>
                </a:solidFill>
              </a:rPr>
              <a:t>Clear separation between system modelling and test description</a:t>
            </a:r>
          </a:p>
          <a:p>
            <a:pPr lvl="1">
              <a:buNone/>
            </a:pPr>
            <a:r>
              <a:rPr lang="en-GB" sz="1200" dirty="0" smtClean="0">
                <a:solidFill>
                  <a:schemeClr val="tx1"/>
                </a:solidFill>
              </a:rPr>
              <a:t>eg: different SMP clusters will have same interactions and components and only the configuration will change</a:t>
            </a:r>
          </a:p>
          <a:p>
            <a:r>
              <a:rPr lang="en-GB" sz="1600" dirty="0" smtClean="0">
                <a:solidFill>
                  <a:schemeClr val="tx1"/>
                </a:solidFill>
              </a:rPr>
              <a:t>Expects a separate checking mechanism</a:t>
            </a:r>
            <a:endParaRPr lang="en-GB" sz="1600" dirty="0">
              <a:solidFill>
                <a:schemeClr val="tx1"/>
              </a:solidFill>
            </a:endParaRPr>
          </a:p>
          <a:p>
            <a:pPr>
              <a:buNone/>
            </a:pPr>
            <a:r>
              <a:rPr lang="en-GB" sz="1600" dirty="0" smtClean="0">
                <a:solidFill>
                  <a:schemeClr val="tx1"/>
                </a:solidFill>
              </a:rPr>
              <a:t>	</a:t>
            </a:r>
            <a:endParaRPr lang="en-GB" sz="1200" dirty="0" smtClean="0">
              <a:solidFill>
                <a:schemeClr val="tx1"/>
              </a:solidFill>
            </a:endParaRPr>
          </a:p>
          <a:p>
            <a:endParaRPr lang="en-GB" sz="1600" dirty="0" smtClean="0">
              <a:solidFill>
                <a:schemeClr val="tx1"/>
              </a:solidFill>
            </a:endParaRPr>
          </a:p>
        </p:txBody>
      </p:sp>
      <p:sp>
        <p:nvSpPr>
          <p:cNvPr id="11" name="Rectangle 10"/>
          <p:cNvSpPr/>
          <p:nvPr/>
        </p:nvSpPr>
        <p:spPr bwMode="auto">
          <a:xfrm>
            <a:off x="2744833" y="1041057"/>
            <a:ext cx="3375375" cy="3786483"/>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XGEN</a:t>
            </a:r>
          </a:p>
        </p:txBody>
      </p:sp>
      <p:sp>
        <p:nvSpPr>
          <p:cNvPr id="4" name="Rectangle 3"/>
          <p:cNvSpPr/>
          <p:nvPr/>
        </p:nvSpPr>
        <p:spPr bwMode="auto">
          <a:xfrm>
            <a:off x="3509918" y="1323094"/>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3284893" y="1463987"/>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59868" y="1614343"/>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Component</a:t>
            </a:r>
            <a:r>
              <a:rPr kumimoji="0" lang="en-GB" sz="1600" b="1" i="0" u="none" strike="noStrike" cap="none" normalizeH="0" dirty="0" smtClean="0">
                <a:ln>
                  <a:noFill/>
                </a:ln>
                <a:solidFill>
                  <a:schemeClr val="tx1"/>
                </a:solidFill>
                <a:effectLst/>
                <a:latin typeface="Arial" charset="0"/>
              </a:rPr>
              <a:t> types</a:t>
            </a:r>
            <a:endParaRPr kumimoji="0" lang="en-GB" sz="16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509918" y="2347196"/>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Configuration</a:t>
            </a:r>
          </a:p>
        </p:txBody>
      </p:sp>
      <p:sp>
        <p:nvSpPr>
          <p:cNvPr id="8" name="Rectangle 7"/>
          <p:cNvSpPr/>
          <p:nvPr/>
        </p:nvSpPr>
        <p:spPr bwMode="auto">
          <a:xfrm>
            <a:off x="3509918" y="3179335"/>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284893" y="3304156"/>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Interactions</a:t>
            </a:r>
          </a:p>
        </p:txBody>
      </p:sp>
      <p:sp>
        <p:nvSpPr>
          <p:cNvPr id="10" name="Rectangle 9"/>
          <p:cNvSpPr/>
          <p:nvPr/>
        </p:nvSpPr>
        <p:spPr bwMode="auto">
          <a:xfrm>
            <a:off x="3509918" y="4094688"/>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Testing knowledge</a:t>
            </a:r>
          </a:p>
        </p:txBody>
      </p:sp>
      <p:grpSp>
        <p:nvGrpSpPr>
          <p:cNvPr id="25" name="Group 24"/>
          <p:cNvGrpSpPr/>
          <p:nvPr/>
        </p:nvGrpSpPr>
        <p:grpSpPr>
          <a:xfrm>
            <a:off x="6345717" y="1223620"/>
            <a:ext cx="2636773" cy="4410760"/>
            <a:chOff x="5607115" y="1133474"/>
            <a:chExt cx="2636773" cy="4410760"/>
          </a:xfrm>
        </p:grpSpPr>
        <p:sp>
          <p:nvSpPr>
            <p:cNvPr id="17" name="Rectangle 16"/>
            <p:cNvSpPr/>
            <p:nvPr/>
          </p:nvSpPr>
          <p:spPr bwMode="auto">
            <a:xfrm>
              <a:off x="5607115" y="2068615"/>
              <a:ext cx="2636773" cy="2530515"/>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5832140" y="1133474"/>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 request</a:t>
              </a:r>
            </a:p>
          </p:txBody>
        </p:sp>
        <p:sp>
          <p:nvSpPr>
            <p:cNvPr id="13" name="Rectangle 12"/>
            <p:cNvSpPr/>
            <p:nvPr/>
          </p:nvSpPr>
          <p:spPr bwMode="auto">
            <a:xfrm>
              <a:off x="5832140" y="4914164"/>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 case</a:t>
              </a:r>
            </a:p>
          </p:txBody>
        </p:sp>
        <p:sp>
          <p:nvSpPr>
            <p:cNvPr id="14" name="Rectangle 13"/>
            <p:cNvSpPr/>
            <p:nvPr/>
          </p:nvSpPr>
          <p:spPr bwMode="auto">
            <a:xfrm>
              <a:off x="5832140" y="3013720"/>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Abstract test</a:t>
              </a:r>
              <a:endParaRPr kumimoji="0" lang="en-GB" sz="16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832140" y="2221015"/>
              <a:ext cx="2160240" cy="630070"/>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Generation Engine</a:t>
              </a:r>
              <a:endParaRPr kumimoji="0" lang="en-GB" sz="16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832140" y="3806425"/>
              <a:ext cx="2160240" cy="630070"/>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Refinement</a:t>
              </a:r>
              <a:endParaRPr kumimoji="0" lang="en-GB" sz="1600" b="1" i="0" u="none" strike="noStrike" cap="none" normalizeH="0" baseline="0" dirty="0" smtClean="0">
                <a:ln>
                  <a:noFill/>
                </a:ln>
                <a:solidFill>
                  <a:schemeClr val="tx1"/>
                </a:solidFill>
                <a:effectLst/>
                <a:latin typeface="Arial" charset="0"/>
              </a:endParaRPr>
            </a:p>
          </p:txBody>
        </p:sp>
        <p:cxnSp>
          <p:nvCxnSpPr>
            <p:cNvPr id="19" name="Straight Arrow Connector 18"/>
            <p:cNvCxnSpPr>
              <a:stCxn id="12" idx="2"/>
              <a:endCxn id="15" idx="0"/>
            </p:cNvCxnSpPr>
            <p:nvPr/>
          </p:nvCxnSpPr>
          <p:spPr bwMode="auto">
            <a:xfrm>
              <a:off x="6912260" y="1763544"/>
              <a:ext cx="0" cy="4574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6912260" y="4436495"/>
              <a:ext cx="0" cy="4574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stCxn id="15" idx="2"/>
            </p:cNvCxnSpPr>
            <p:nvPr/>
          </p:nvCxnSpPr>
          <p:spPr bwMode="auto">
            <a:xfrm>
              <a:off x="6912260" y="2851085"/>
              <a:ext cx="0" cy="1526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stCxn id="14" idx="2"/>
            </p:cNvCxnSpPr>
            <p:nvPr/>
          </p:nvCxnSpPr>
          <p:spPr bwMode="auto">
            <a:xfrm>
              <a:off x="6912260" y="3643790"/>
              <a:ext cx="0" cy="16634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
        <p:nvSpPr>
          <p:cNvPr id="27" name="Rounded Rectangular Callout 26"/>
          <p:cNvSpPr/>
          <p:nvPr/>
        </p:nvSpPr>
        <p:spPr bwMode="auto">
          <a:xfrm>
            <a:off x="206517" y="1136184"/>
            <a:ext cx="2385264" cy="1482725"/>
          </a:xfrm>
          <a:prstGeom prst="wedgeRoundRectCallout">
            <a:avLst>
              <a:gd name="adj1" fmla="val 78859"/>
              <a:gd name="adj2" fmla="val 2462"/>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b="1" i="0" u="none" strike="noStrike" cap="none" normalizeH="0" baseline="0" dirty="0" smtClean="0">
                <a:ln>
                  <a:noFill/>
                </a:ln>
                <a:solidFill>
                  <a:schemeClr val="tx1"/>
                </a:solidFill>
                <a:effectLst/>
                <a:latin typeface="Arial" charset="0"/>
              </a:rPr>
              <a:t> Ports with properties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(eg: address,</a:t>
            </a:r>
            <a:r>
              <a:rPr kumimoji="0" lang="en-GB" sz="1200" b="1" i="0" u="none" strike="noStrike" cap="none" normalizeH="0" dirty="0" smtClean="0">
                <a:ln>
                  <a:noFill/>
                </a:ln>
                <a:solidFill>
                  <a:schemeClr val="tx1"/>
                </a:solidFill>
                <a:effectLst/>
                <a:latin typeface="Arial" charset="0"/>
              </a:rPr>
              <a:t> </a:t>
            </a:r>
            <a:r>
              <a:rPr kumimoji="0" lang="en-GB" sz="1200" b="1" i="0" u="none" strike="noStrike" cap="none" normalizeH="0" baseline="0" dirty="0" smtClean="0">
                <a:ln>
                  <a:noFill/>
                </a:ln>
                <a:solidFill>
                  <a:schemeClr val="tx1"/>
                </a:solidFill>
                <a:effectLst/>
                <a:latin typeface="Arial" charset="0"/>
              </a:rPr>
              <a:t>access</a:t>
            </a:r>
            <a:r>
              <a:rPr kumimoji="0" lang="en-GB" sz="1200" b="1" i="0" u="none" strike="noStrike" cap="none" normalizeH="0" dirty="0" smtClean="0">
                <a:ln>
                  <a:noFill/>
                </a:ln>
                <a:solidFill>
                  <a:schemeClr val="tx1"/>
                </a:solidFill>
                <a:effectLst/>
                <a:latin typeface="Arial" charset="0"/>
              </a:rPr>
              <a:t> size)</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lang="en-GB" sz="1200" baseline="0" dirty="0" smtClean="0"/>
              <a:t> Internal state defined by</a:t>
            </a:r>
            <a:r>
              <a:rPr lang="en-GB" sz="1200" dirty="0" smtClean="0"/>
              <a:t>   </a:t>
            </a:r>
            <a:br>
              <a:rPr lang="en-GB" sz="1200" dirty="0" smtClean="0"/>
            </a:br>
            <a:r>
              <a:rPr lang="en-GB" sz="1200" dirty="0" smtClean="0"/>
              <a:t>  </a:t>
            </a:r>
            <a:r>
              <a:rPr lang="en-GB" sz="1200" baseline="0" dirty="0" smtClean="0"/>
              <a:t>resources </a:t>
            </a:r>
            <a:br>
              <a:rPr lang="en-GB" sz="1200" baseline="0" dirty="0" smtClean="0"/>
            </a:br>
            <a:r>
              <a:rPr lang="en-GB" sz="1200" baseline="0" dirty="0" smtClean="0"/>
              <a:t>(eg: registers, memory,</a:t>
            </a:r>
            <a:r>
              <a:rPr lang="en-GB" sz="1200" dirty="0" smtClean="0"/>
              <a:t> …)</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b="1" i="0" u="none" strike="noStrike" cap="none" normalizeH="0" baseline="0" dirty="0" smtClean="0">
                <a:ln>
                  <a:noFill/>
                </a:ln>
                <a:solidFill>
                  <a:schemeClr val="tx1"/>
                </a:solidFill>
                <a:effectLst/>
                <a:latin typeface="Arial" charset="0"/>
              </a:rPr>
              <a:t> Behaviour defined by constraints between port properties and internal state</a:t>
            </a:r>
          </a:p>
        </p:txBody>
      </p:sp>
      <p:sp>
        <p:nvSpPr>
          <p:cNvPr id="28" name="Rounded Rectangular Callout 27"/>
          <p:cNvSpPr/>
          <p:nvPr/>
        </p:nvSpPr>
        <p:spPr bwMode="auto">
          <a:xfrm>
            <a:off x="206517" y="2907868"/>
            <a:ext cx="2385264" cy="988703"/>
          </a:xfrm>
          <a:prstGeom prst="wedgeRoundRectCallout">
            <a:avLst>
              <a:gd name="adj1" fmla="val 105228"/>
              <a:gd name="adj2" fmla="val -75625"/>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Instantiates components,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defines connections,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sets static component characteristics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eg: address map</a:t>
            </a:r>
          </a:p>
        </p:txBody>
      </p:sp>
      <p:sp>
        <p:nvSpPr>
          <p:cNvPr id="29" name="Rounded Rectangular Callout 28"/>
          <p:cNvSpPr/>
          <p:nvPr/>
        </p:nvSpPr>
        <p:spPr bwMode="auto">
          <a:xfrm>
            <a:off x="206516" y="4094688"/>
            <a:ext cx="2385265" cy="664332"/>
          </a:xfrm>
          <a:prstGeom prst="wedgeRoundRectCallout">
            <a:avLst>
              <a:gd name="adj1" fmla="val 104552"/>
              <a:gd name="adj2" fmla="val -110929"/>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Sequence of transactions possibly involving several components</a:t>
            </a:r>
          </a:p>
        </p:txBody>
      </p:sp>
      <p:sp>
        <p:nvSpPr>
          <p:cNvPr id="30" name="Rounded Rectangular Callout 29"/>
          <p:cNvSpPr/>
          <p:nvPr/>
        </p:nvSpPr>
        <p:spPr bwMode="auto">
          <a:xfrm>
            <a:off x="4140473" y="4984112"/>
            <a:ext cx="2205244" cy="785148"/>
          </a:xfrm>
          <a:prstGeom prst="wedgeRoundRectCallout">
            <a:avLst>
              <a:gd name="adj1" fmla="val -1902"/>
              <a:gd name="adj2" fmla="val -114672"/>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b="0" dirty="0" smtClean="0"/>
              <a:t>eg: a collision mechanism that biases test cases towards reuse of certain system resources</a:t>
            </a:r>
            <a:endParaRPr kumimoji="0" lang="en-GB" sz="1200" b="0" i="0" u="none" strike="noStrike" cap="none" normalizeH="0" baseline="0" dirty="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1" restart="whenNotActive" fill="hold" evtFilter="cancelBubble" nodeType="interactiveSeq">
                <p:stCondLst>
                  <p:cond evt="onClick" delay="0">
                    <p:tgtEl>
                      <p:spTgt spid="6"/>
                    </p:tgtEl>
                  </p:cond>
                </p:stCondLst>
                <p:endSync evt="end" delay="0">
                  <p:rtn val="all"/>
                </p:endSync>
                <p:childTnLst>
                  <p:par>
                    <p:cTn id="52" fill="hold">
                      <p:stCondLst>
                        <p:cond delay="0"/>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56" restart="whenNotActive" fill="hold" evtFilter="cancelBubble" nodeType="interactiveSeq">
                <p:stCondLst>
                  <p:cond evt="onClick" delay="0">
                    <p:tgtEl>
                      <p:spTgt spid="7"/>
                    </p:tgtEl>
                  </p:cond>
                </p:stCondLst>
                <p:endSync evt="end" delay="0">
                  <p:rtn val="all"/>
                </p:endSync>
                <p:childTnLst>
                  <p:par>
                    <p:cTn id="57" fill="hold">
                      <p:stCondLst>
                        <p:cond delay="0"/>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61" restart="whenNotActive" fill="hold" evtFilter="cancelBubble" nodeType="interactiveSeq">
                <p:stCondLst>
                  <p:cond evt="onClick" delay="0">
                    <p:tgtEl>
                      <p:spTgt spid="9"/>
                    </p:tgtEl>
                  </p:cond>
                </p:stCondLst>
                <p:endSync evt="end" delay="0">
                  <p:rtn val="all"/>
                </p:endSync>
                <p:childTnLst>
                  <p:par>
                    <p:cTn id="62" fill="hold">
                      <p:stCondLst>
                        <p:cond delay="0"/>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66" restart="whenNotActive" fill="hold" evtFilter="cancelBubble" nodeType="interactiveSeq">
                <p:stCondLst>
                  <p:cond evt="onClick" delay="0">
                    <p:tgtEl>
                      <p:spTgt spid="10"/>
                    </p:tgtEl>
                  </p:cond>
                </p:stCondLst>
                <p:endSync evt="end" delay="0">
                  <p:rtn val="all"/>
                </p:endSync>
                <p:childTnLst>
                  <p:par>
                    <p:cTn id="67" fill="hold">
                      <p:stCondLst>
                        <p:cond delay="0"/>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childTnLst>
        </p:cTn>
      </p:par>
    </p:tnLst>
    <p:bldLst>
      <p:bldP spid="3" grpId="0" build="p"/>
      <p:bldP spid="11" grpId="0" animBg="1"/>
      <p:bldP spid="4" grpId="0" animBg="1"/>
      <p:bldP spid="5" grpId="0" animBg="1"/>
      <p:bldP spid="6" grpId="0" animBg="1"/>
      <p:bldP spid="7" grpId="0" animBg="1"/>
      <p:bldP spid="8" grpId="0" animBg="1"/>
      <p:bldP spid="9" grpId="0" animBg="1"/>
      <p:bldP spid="10" grpId="0" animBg="1"/>
      <p:bldP spid="27" grpId="0" animBg="1"/>
      <p:bldP spid="28" grpId="0" animBg="1"/>
      <p:bldP spid="29"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a:t>
            </a:r>
            <a:endParaRPr lang="en-GB" dirty="0"/>
          </a:p>
        </p:txBody>
      </p:sp>
      <p:sp>
        <p:nvSpPr>
          <p:cNvPr id="3" name="Content Placeholder 2"/>
          <p:cNvSpPr>
            <a:spLocks noGrp="1"/>
          </p:cNvSpPr>
          <p:nvPr>
            <p:ph idx="1"/>
          </p:nvPr>
        </p:nvSpPr>
        <p:spPr>
          <a:xfrm>
            <a:off x="251520" y="1052736"/>
            <a:ext cx="8784976" cy="5328592"/>
          </a:xfrm>
        </p:spPr>
        <p:txBody>
          <a:bodyPr/>
          <a:lstStyle/>
          <a:p>
            <a:pPr>
              <a:buNone/>
            </a:pPr>
            <a:r>
              <a:rPr lang="en-GB" sz="1800" dirty="0" smtClean="0"/>
              <a:t>IP-XACT is:</a:t>
            </a:r>
          </a:p>
          <a:p>
            <a:r>
              <a:rPr lang="en-GB" sz="1800" dirty="0" smtClean="0"/>
              <a:t> </a:t>
            </a:r>
            <a:r>
              <a:rPr lang="en-GB" sz="1600" dirty="0" smtClean="0"/>
              <a:t>A standard XML scheme for describing components and connections.</a:t>
            </a:r>
          </a:p>
          <a:p>
            <a:r>
              <a:rPr lang="en-GB" sz="1600" dirty="0" smtClean="0"/>
              <a:t>It describes things like interfaces (&lt;</a:t>
            </a:r>
            <a:r>
              <a:rPr lang="en-GB" sz="1600" dirty="0" err="1" smtClean="0"/>
              <a:t>spirit:busInterfaces</a:t>
            </a:r>
            <a:r>
              <a:rPr lang="en-GB" sz="1600" dirty="0" smtClean="0"/>
              <a:t>&gt;) and registers (&lt;</a:t>
            </a:r>
            <a:r>
              <a:rPr lang="en-GB" sz="1600" dirty="0" err="1" smtClean="0"/>
              <a:t>spirit:memoryMaps</a:t>
            </a:r>
            <a:r>
              <a:rPr lang="en-GB" sz="1600" dirty="0" smtClean="0"/>
              <a:t>&gt;) rather than function!</a:t>
            </a:r>
          </a:p>
          <a:p>
            <a:pPr lvl="3"/>
            <a:endParaRPr lang="en-GB" sz="800" dirty="0" smtClean="0"/>
          </a:p>
          <a:p>
            <a:pPr>
              <a:buNone/>
            </a:pPr>
            <a:r>
              <a:rPr lang="en-GB" sz="1800" dirty="0" smtClean="0"/>
              <a:t>Tools can then generate and manipulate the metadata:</a:t>
            </a:r>
          </a:p>
          <a:p>
            <a:r>
              <a:rPr lang="en-GB" sz="1600" dirty="0" smtClean="0"/>
              <a:t>Packagers: Generate ‘sound’ meta data for components</a:t>
            </a:r>
          </a:p>
          <a:p>
            <a:r>
              <a:rPr lang="en-GB" sz="1600" dirty="0" smtClean="0"/>
              <a:t>Generators: Configure components where IP blocks and the design may both have generic parameters</a:t>
            </a:r>
          </a:p>
          <a:p>
            <a:r>
              <a:rPr lang="en-GB" sz="1600" dirty="0" smtClean="0"/>
              <a:t>Assemblers &amp; </a:t>
            </a:r>
            <a:r>
              <a:rPr lang="en-GB" sz="1600" dirty="0" err="1" smtClean="0"/>
              <a:t>SoC</a:t>
            </a:r>
            <a:r>
              <a:rPr lang="en-GB" sz="1600" dirty="0" smtClean="0"/>
              <a:t> design tools: Create an IP-XACT description of the design that can be used to automatically stitch together the components</a:t>
            </a:r>
          </a:p>
          <a:p>
            <a:pPr>
              <a:buNone/>
            </a:pPr>
            <a:r>
              <a:rPr lang="en-GB" sz="800" dirty="0" smtClean="0"/>
              <a:t>				</a:t>
            </a:r>
          </a:p>
          <a:p>
            <a:pPr>
              <a:buNone/>
            </a:pPr>
            <a:r>
              <a:rPr lang="en-GB" sz="1800" dirty="0" smtClean="0"/>
              <a:t>Why is it useful to have a standard for documenting IP?</a:t>
            </a:r>
          </a:p>
        </p:txBody>
      </p:sp>
      <p:sp>
        <p:nvSpPr>
          <p:cNvPr id="4" name="TextBox 3"/>
          <p:cNvSpPr txBox="1"/>
          <p:nvPr/>
        </p:nvSpPr>
        <p:spPr>
          <a:xfrm>
            <a:off x="251520" y="5157192"/>
            <a:ext cx="7693196"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Vendor neutral: exchange libraries and combine components from </a:t>
            </a:r>
            <a:br>
              <a:rPr lang="en-GB" sz="1800" dirty="0" smtClean="0"/>
            </a:br>
            <a:r>
              <a:rPr lang="en-GB" sz="1800" dirty="0" smtClean="0"/>
              <a:t>   multiple sources</a:t>
            </a:r>
            <a:endParaRPr lang="en-GB" sz="2000" dirty="0"/>
          </a:p>
        </p:txBody>
      </p:sp>
      <p:sp>
        <p:nvSpPr>
          <p:cNvPr id="5" name="TextBox 4"/>
          <p:cNvSpPr txBox="1"/>
          <p:nvPr/>
        </p:nvSpPr>
        <p:spPr>
          <a:xfrm>
            <a:off x="251520" y="5733256"/>
            <a:ext cx="8879354"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Allows automation of </a:t>
            </a:r>
            <a:r>
              <a:rPr lang="en-GB" sz="1800" dirty="0" err="1" smtClean="0"/>
              <a:t>SoC</a:t>
            </a:r>
            <a:r>
              <a:rPr lang="en-GB" sz="1800" dirty="0" smtClean="0"/>
              <a:t> and test bench assembly</a:t>
            </a:r>
            <a:br>
              <a:rPr lang="en-GB" sz="1800" dirty="0" smtClean="0"/>
            </a:br>
            <a:r>
              <a:rPr lang="en-GB" sz="1800" dirty="0" smtClean="0"/>
              <a:t>   … a manual process is very error prone as number of components increases!</a:t>
            </a:r>
            <a:endParaRPr lang="en-GB" sz="2000" dirty="0"/>
          </a:p>
        </p:txBody>
      </p:sp>
      <p:sp>
        <p:nvSpPr>
          <p:cNvPr id="6" name="TextBox 5"/>
          <p:cNvSpPr txBox="1"/>
          <p:nvPr/>
        </p:nvSpPr>
        <p:spPr>
          <a:xfrm>
            <a:off x="251520" y="4581128"/>
            <a:ext cx="7244291"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Provides a common specification that can be shared between: </a:t>
            </a:r>
            <a:br>
              <a:rPr lang="en-GB" sz="1800" dirty="0" smtClean="0"/>
            </a:br>
            <a:r>
              <a:rPr lang="en-GB" sz="1800" dirty="0" smtClean="0"/>
              <a:t>      </a:t>
            </a:r>
            <a:r>
              <a:rPr lang="en-GB" sz="1800" dirty="0" err="1" smtClean="0"/>
              <a:t>SoC</a:t>
            </a:r>
            <a:r>
              <a:rPr lang="en-GB" sz="1800" dirty="0" smtClean="0"/>
              <a:t> design, verification, software and documentation teams</a:t>
            </a:r>
            <a:endParaRPr lang="en-GB"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 example: </a:t>
            </a:r>
            <a:r>
              <a:rPr lang="en-GB" dirty="0" smtClean="0">
                <a:hlinkClick r:id="" action="ppaction://customshow?id=0&amp;return=true"/>
              </a:rPr>
              <a:t>IP register description</a:t>
            </a:r>
            <a:endParaRPr lang="en-GB" dirty="0"/>
          </a:p>
        </p:txBody>
      </p:sp>
      <p:sp>
        <p:nvSpPr>
          <p:cNvPr id="7" name="Rectangle 6"/>
          <p:cNvSpPr/>
          <p:nvPr/>
        </p:nvSpPr>
        <p:spPr bwMode="auto">
          <a:xfrm>
            <a:off x="3059832" y="4221088"/>
            <a:ext cx="3456384" cy="914400"/>
          </a:xfrm>
          <a:prstGeom prst="rect">
            <a:avLst/>
          </a:prstGeom>
          <a:solidFill>
            <a:srgbClr val="E7F4F5"/>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reserved</a:t>
            </a:r>
          </a:p>
        </p:txBody>
      </p:sp>
      <p:sp>
        <p:nvSpPr>
          <p:cNvPr id="9" name="Rectangle 8"/>
          <p:cNvSpPr/>
          <p:nvPr/>
        </p:nvSpPr>
        <p:spPr bwMode="auto">
          <a:xfrm>
            <a:off x="6516216" y="4221088"/>
            <a:ext cx="1088504" cy="914400"/>
          </a:xfrm>
          <a:prstGeom prst="rect">
            <a:avLst/>
          </a:prstGeom>
          <a:solidFill>
            <a:srgbClr val="90B7D8"/>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Field</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‘full’</a:t>
            </a:r>
          </a:p>
        </p:txBody>
      </p:sp>
      <p:sp>
        <p:nvSpPr>
          <p:cNvPr id="11" name="Rectangle 10"/>
          <p:cNvSpPr/>
          <p:nvPr/>
        </p:nvSpPr>
        <p:spPr bwMode="auto">
          <a:xfrm>
            <a:off x="7596336" y="4221088"/>
            <a:ext cx="1088504" cy="914400"/>
          </a:xfrm>
          <a:prstGeom prst="rect">
            <a:avLst/>
          </a:prstGeom>
          <a:solidFill>
            <a:srgbClr val="90B7D8"/>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Field</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‘empty’</a:t>
            </a:r>
          </a:p>
        </p:txBody>
      </p:sp>
      <p:sp>
        <p:nvSpPr>
          <p:cNvPr id="12" name="Rectangle 11"/>
          <p:cNvSpPr/>
          <p:nvPr/>
        </p:nvSpPr>
        <p:spPr bwMode="auto">
          <a:xfrm>
            <a:off x="3059832" y="3501008"/>
            <a:ext cx="5616624" cy="554360"/>
          </a:xfrm>
          <a:prstGeom prst="rect">
            <a:avLst/>
          </a:prstGeom>
          <a:solidFill>
            <a:srgbClr val="FF0000">
              <a:alpha val="25000"/>
            </a:srgb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Access</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Read</a:t>
            </a:r>
            <a:r>
              <a:rPr lang="en-GB" dirty="0" smtClean="0"/>
              <a:t>/Write or Read Only</a:t>
            </a:r>
            <a:r>
              <a:rPr kumimoji="0" lang="en-GB" sz="2400" b="1" i="0" u="none" strike="noStrike" cap="none" normalizeH="0" baseline="0" dirty="0" smtClean="0">
                <a:ln>
                  <a:noFill/>
                </a:ln>
                <a:solidFill>
                  <a:schemeClr val="tx1"/>
                </a:solidFill>
                <a:effectLst/>
                <a:latin typeface="Arial" charset="0"/>
              </a:rPr>
              <a:t>?</a:t>
            </a:r>
          </a:p>
        </p:txBody>
      </p:sp>
      <p:sp>
        <p:nvSpPr>
          <p:cNvPr id="13" name="Rectangle 12"/>
          <p:cNvSpPr/>
          <p:nvPr/>
        </p:nvSpPr>
        <p:spPr bwMode="auto">
          <a:xfrm>
            <a:off x="3059832" y="2852936"/>
            <a:ext cx="3456384" cy="482352"/>
          </a:xfrm>
          <a:prstGeom prst="rect">
            <a:avLst/>
          </a:prstGeom>
          <a:solidFill>
            <a:srgbClr val="FFFF00">
              <a:alpha val="25000"/>
            </a:srgb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Width</a:t>
            </a:r>
          </a:p>
          <a:p>
            <a:pPr marL="0" marR="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31</a:t>
            </a:r>
          </a:p>
        </p:txBody>
      </p:sp>
      <p:sp>
        <p:nvSpPr>
          <p:cNvPr id="14" name="Rectangle 13"/>
          <p:cNvSpPr/>
          <p:nvPr/>
        </p:nvSpPr>
        <p:spPr bwMode="auto">
          <a:xfrm>
            <a:off x="6516216" y="2852936"/>
            <a:ext cx="1088504" cy="482352"/>
          </a:xfrm>
          <a:prstGeom prst="rect">
            <a:avLst/>
          </a:prstGeom>
          <a:solidFill>
            <a:srgbClr val="FFFF0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Field offset</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1</a:t>
            </a:r>
            <a:endParaRPr kumimoji="0" lang="en-GB" sz="20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7596336" y="2852936"/>
            <a:ext cx="1088504" cy="482352"/>
          </a:xfrm>
          <a:prstGeom prst="rect">
            <a:avLst/>
          </a:prstGeom>
          <a:solidFill>
            <a:srgbClr val="FFFF0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0</a:t>
            </a:r>
            <a:endParaRPr kumimoji="0" lang="en-GB" sz="20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220072" y="2132856"/>
            <a:ext cx="3456384" cy="482352"/>
          </a:xfrm>
          <a:prstGeom prst="rect">
            <a:avLst/>
          </a:prstGeom>
          <a:solidFill>
            <a:schemeClr val="accent6">
              <a:lumMod val="20000"/>
              <a:lumOff val="8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Name</a:t>
            </a:r>
          </a:p>
          <a:p>
            <a:pPr marL="0" marR="0" indent="0" algn="ctr" defTabSz="914400" rtl="0" eaLnBrk="1" fontAlgn="base" latinLnBrk="0" hangingPunct="1">
              <a:lnSpc>
                <a:spcPct val="100000"/>
              </a:lnSpc>
              <a:spcBef>
                <a:spcPct val="0"/>
              </a:spcBef>
              <a:spcAft>
                <a:spcPct val="0"/>
              </a:spcAft>
              <a:buClrTx/>
              <a:buSzTx/>
              <a:buFontTx/>
              <a:buNone/>
              <a:tabLst/>
            </a:pPr>
            <a:r>
              <a:rPr lang="en-GB" dirty="0" smtClean="0"/>
              <a:t>STATUS FLAGS</a:t>
            </a:r>
            <a:endParaRPr kumimoji="0" lang="en-GB" sz="2400" b="1"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3059832" y="2132856"/>
            <a:ext cx="1088504" cy="482352"/>
          </a:xfrm>
          <a:prstGeom prst="rect">
            <a:avLst/>
          </a:prstGeom>
          <a:solidFill>
            <a:srgbClr val="00B0F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Address</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Ox03</a:t>
            </a:r>
            <a:endParaRPr kumimoji="0" lang="en-GB" sz="2000" b="1"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4139952" y="2132856"/>
            <a:ext cx="1088504" cy="482352"/>
          </a:xfrm>
          <a:prstGeom prst="rect">
            <a:avLst/>
          </a:prstGeom>
          <a:solidFill>
            <a:schemeClr val="accent1">
              <a:lumMod val="9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Reset value</a:t>
            </a:r>
            <a:r>
              <a:rPr lang="en-GB" sz="2000" dirty="0" smtClean="0"/>
              <a:t/>
            </a:r>
            <a:br>
              <a:rPr lang="en-GB" sz="2000" dirty="0" smtClean="0"/>
            </a:br>
            <a:r>
              <a:rPr lang="en-GB" sz="2000" dirty="0" smtClean="0"/>
              <a:t>Ox01</a:t>
            </a:r>
            <a:endParaRPr kumimoji="0" lang="en-GB" sz="2000" b="1"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1115616" y="3573016"/>
            <a:ext cx="1789272"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spirit:access</a:t>
            </a:r>
            <a:endParaRPr lang="en-GB" sz="1600" dirty="0">
              <a:latin typeface="Courier New" pitchFamily="49" charset="0"/>
              <a:cs typeface="Courier New" pitchFamily="49" charset="0"/>
            </a:endParaRPr>
          </a:p>
        </p:txBody>
      </p:sp>
      <p:sp>
        <p:nvSpPr>
          <p:cNvPr id="20" name="TextBox 19"/>
          <p:cNvSpPr txBox="1"/>
          <p:nvPr/>
        </p:nvSpPr>
        <p:spPr>
          <a:xfrm>
            <a:off x="1331640" y="2924944"/>
            <a:ext cx="1542410"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spirit:size</a:t>
            </a:r>
            <a:endParaRPr lang="en-GB" sz="1600" dirty="0">
              <a:latin typeface="Courier New" pitchFamily="49" charset="0"/>
              <a:cs typeface="Courier New" pitchFamily="49" charset="0"/>
            </a:endParaRPr>
          </a:p>
        </p:txBody>
      </p:sp>
      <p:sp>
        <p:nvSpPr>
          <p:cNvPr id="21" name="TextBox 20"/>
          <p:cNvSpPr txBox="1"/>
          <p:nvPr/>
        </p:nvSpPr>
        <p:spPr>
          <a:xfrm>
            <a:off x="130111" y="2204864"/>
            <a:ext cx="2776722"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spirit:address</a:t>
            </a:r>
            <a:r>
              <a:rPr lang="en-GB" sz="1600" dirty="0" smtClean="0">
                <a:latin typeface="Courier New" pitchFamily="49" charset="0"/>
                <a:cs typeface="Courier New" pitchFamily="49" charset="0"/>
              </a:rPr>
              <a:t> offset</a:t>
            </a:r>
            <a:endParaRPr lang="en-GB" sz="1600" dirty="0">
              <a:latin typeface="Courier New" pitchFamily="49" charset="0"/>
              <a:cs typeface="Courier New" pitchFamily="49" charset="0"/>
            </a:endParaRPr>
          </a:p>
        </p:txBody>
      </p:sp>
      <p:sp>
        <p:nvSpPr>
          <p:cNvPr id="22" name="TextBox 21"/>
          <p:cNvSpPr txBox="1"/>
          <p:nvPr/>
        </p:nvSpPr>
        <p:spPr>
          <a:xfrm>
            <a:off x="1331640" y="1268760"/>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spirit:reset</a:t>
            </a:r>
            <a:endParaRPr lang="en-GB" sz="1600" dirty="0">
              <a:latin typeface="Courier New" pitchFamily="49" charset="0"/>
              <a:cs typeface="Courier New" pitchFamily="49" charset="0"/>
            </a:endParaRPr>
          </a:p>
        </p:txBody>
      </p:sp>
      <p:grpSp>
        <p:nvGrpSpPr>
          <p:cNvPr id="44" name="Group 43"/>
          <p:cNvGrpSpPr/>
          <p:nvPr/>
        </p:nvGrpSpPr>
        <p:grpSpPr>
          <a:xfrm>
            <a:off x="2997481" y="1052736"/>
            <a:ext cx="2662313" cy="842610"/>
            <a:chOff x="2997481" y="1052736"/>
            <a:chExt cx="2662313" cy="842610"/>
          </a:xfrm>
        </p:grpSpPr>
        <p:sp>
          <p:nvSpPr>
            <p:cNvPr id="23" name="TextBox 22"/>
            <p:cNvSpPr txBox="1"/>
            <p:nvPr/>
          </p:nvSpPr>
          <p:spPr>
            <a:xfrm>
              <a:off x="3993953" y="1052736"/>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spirit:value</a:t>
              </a:r>
              <a:endParaRPr lang="en-GB" sz="1600" dirty="0">
                <a:latin typeface="Courier New" pitchFamily="49" charset="0"/>
                <a:cs typeface="Courier New" pitchFamily="49" charset="0"/>
              </a:endParaRPr>
            </a:p>
          </p:txBody>
        </p:sp>
        <p:sp>
          <p:nvSpPr>
            <p:cNvPr id="24" name="TextBox 23"/>
            <p:cNvSpPr txBox="1"/>
            <p:nvPr/>
          </p:nvSpPr>
          <p:spPr>
            <a:xfrm>
              <a:off x="3993953" y="1556792"/>
              <a:ext cx="1542410"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spirit:mask</a:t>
              </a:r>
              <a:endParaRPr lang="en-GB" sz="1600" dirty="0">
                <a:latin typeface="Courier New" pitchFamily="49" charset="0"/>
                <a:cs typeface="Courier New" pitchFamily="49" charset="0"/>
              </a:endParaRPr>
            </a:p>
          </p:txBody>
        </p:sp>
        <p:sp>
          <p:nvSpPr>
            <p:cNvPr id="25" name="Diamond 24"/>
            <p:cNvSpPr/>
            <p:nvPr/>
          </p:nvSpPr>
          <p:spPr bwMode="auto">
            <a:xfrm>
              <a:off x="3201865" y="1196752"/>
              <a:ext cx="576064" cy="504056"/>
            </a:xfrm>
            <a:prstGeom prst="diamond">
              <a:avLst/>
            </a:prstGeom>
            <a:solidFill>
              <a:schemeClr val="bg2">
                <a:lumMod val="20000"/>
                <a:lumOff val="8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7" name="Straight Connector 26"/>
            <p:cNvCxnSpPr>
              <a:endCxn id="23" idx="1"/>
            </p:cNvCxnSpPr>
            <p:nvPr/>
          </p:nvCxnSpPr>
          <p:spPr bwMode="auto">
            <a:xfrm flipV="1">
              <a:off x="3633913" y="1222013"/>
              <a:ext cx="360040" cy="118756"/>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cxnSp>
          <p:nvCxnSpPr>
            <p:cNvPr id="28" name="Straight Connector 27"/>
            <p:cNvCxnSpPr>
              <a:endCxn id="24" idx="1"/>
            </p:cNvCxnSpPr>
            <p:nvPr/>
          </p:nvCxnSpPr>
          <p:spPr bwMode="auto">
            <a:xfrm>
              <a:off x="3633913" y="1556792"/>
              <a:ext cx="360040" cy="169277"/>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cxnSp>
          <p:nvCxnSpPr>
            <p:cNvPr id="31" name="Straight Connector 30"/>
            <p:cNvCxnSpPr>
              <a:stCxn id="22" idx="3"/>
              <a:endCxn id="25" idx="1"/>
            </p:cNvCxnSpPr>
            <p:nvPr/>
          </p:nvCxnSpPr>
          <p:spPr bwMode="auto">
            <a:xfrm>
              <a:off x="2997481" y="1438037"/>
              <a:ext cx="204384" cy="10743"/>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grpSp>
      <p:sp>
        <p:nvSpPr>
          <p:cNvPr id="39" name="TextBox 38"/>
          <p:cNvSpPr txBox="1"/>
          <p:nvPr/>
        </p:nvSpPr>
        <p:spPr>
          <a:xfrm>
            <a:off x="1187624" y="4437112"/>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spirit:field</a:t>
            </a:r>
            <a:endParaRPr lang="en-GB" sz="1600" dirty="0">
              <a:latin typeface="Courier New" pitchFamily="49" charset="0"/>
              <a:cs typeface="Courier New" pitchFamily="49" charset="0"/>
            </a:endParaRPr>
          </a:p>
        </p:txBody>
      </p:sp>
      <p:sp>
        <p:nvSpPr>
          <p:cNvPr id="40" name="TextBox 39"/>
          <p:cNvSpPr txBox="1"/>
          <p:nvPr/>
        </p:nvSpPr>
        <p:spPr>
          <a:xfrm>
            <a:off x="6588224" y="1124744"/>
            <a:ext cx="2036135"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spirit:bitWidth</a:t>
            </a:r>
            <a:endParaRPr lang="en-GB" sz="1600" dirty="0">
              <a:latin typeface="Courier New" pitchFamily="49" charset="0"/>
              <a:cs typeface="Courier New" pitchFamily="49" charset="0"/>
            </a:endParaRPr>
          </a:p>
        </p:txBody>
      </p:sp>
      <p:sp>
        <p:nvSpPr>
          <p:cNvPr id="41" name="TextBox 40"/>
          <p:cNvSpPr txBox="1"/>
          <p:nvPr/>
        </p:nvSpPr>
        <p:spPr>
          <a:xfrm>
            <a:off x="6516216" y="1556792"/>
            <a:ext cx="2159566"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spirit:bitOffset</a:t>
            </a:r>
            <a:endParaRPr lang="en-GB" sz="1600" dirty="0">
              <a:latin typeface="Courier New" pitchFamily="49" charset="0"/>
              <a:cs typeface="Courier New" pitchFamily="49" charset="0"/>
            </a:endParaRPr>
          </a:p>
        </p:txBody>
      </p:sp>
      <p:sp>
        <p:nvSpPr>
          <p:cNvPr id="42" name="TextBox 41"/>
          <p:cNvSpPr txBox="1"/>
          <p:nvPr/>
        </p:nvSpPr>
        <p:spPr>
          <a:xfrm>
            <a:off x="5436096" y="5229200"/>
            <a:ext cx="2159566"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enumeratedValues</a:t>
            </a:r>
            <a:endParaRPr lang="en-GB" sz="1600" dirty="0">
              <a:latin typeface="Courier New" pitchFamily="49" charset="0"/>
              <a:cs typeface="Courier New" pitchFamily="49" charset="0"/>
            </a:endParaRPr>
          </a:p>
        </p:txBody>
      </p:sp>
      <p:graphicFrame>
        <p:nvGraphicFramePr>
          <p:cNvPr id="43" name="Table 42"/>
          <p:cNvGraphicFramePr>
            <a:graphicFrameLocks noGrp="1"/>
          </p:cNvGraphicFramePr>
          <p:nvPr/>
        </p:nvGraphicFramePr>
        <p:xfrm>
          <a:off x="5508104" y="5589240"/>
          <a:ext cx="2016224" cy="822960"/>
        </p:xfrm>
        <a:graphic>
          <a:graphicData uri="http://schemas.openxmlformats.org/drawingml/2006/table">
            <a:tbl>
              <a:tblPr firstRow="1" bandRow="1">
                <a:tableStyleId>{5C22544A-7EE6-4342-B048-85BDC9FD1C3A}</a:tableStyleId>
              </a:tblPr>
              <a:tblGrid>
                <a:gridCol w="1008112"/>
                <a:gridCol w="1008112"/>
              </a:tblGrid>
              <a:tr h="201220">
                <a:tc>
                  <a:txBody>
                    <a:bodyPr/>
                    <a:lstStyle/>
                    <a:p>
                      <a:r>
                        <a:rPr lang="en-GB" sz="1200" b="1" dirty="0" smtClean="0"/>
                        <a:t>Value</a:t>
                      </a:r>
                      <a:endParaRPr lang="en-GB" sz="1200" b="1" dirty="0"/>
                    </a:p>
                  </a:txBody>
                  <a:tcPr/>
                </a:tc>
                <a:tc>
                  <a:txBody>
                    <a:bodyPr/>
                    <a:lstStyle/>
                    <a:p>
                      <a:r>
                        <a:rPr lang="en-GB" sz="1200" b="1" dirty="0" smtClean="0"/>
                        <a:t>Name</a:t>
                      </a:r>
                      <a:endParaRPr lang="en-GB" sz="1200" b="1" dirty="0"/>
                    </a:p>
                  </a:txBody>
                  <a:tcPr/>
                </a:tc>
              </a:tr>
              <a:tr h="245632">
                <a:tc>
                  <a:txBody>
                    <a:bodyPr/>
                    <a:lstStyle/>
                    <a:p>
                      <a:r>
                        <a:rPr lang="en-GB" sz="1200" b="1" dirty="0" smtClean="0"/>
                        <a:t>0</a:t>
                      </a:r>
                      <a:endParaRPr lang="en-GB" sz="1200" b="1" dirty="0"/>
                    </a:p>
                  </a:txBody>
                  <a:tcPr/>
                </a:tc>
                <a:tc>
                  <a:txBody>
                    <a:bodyPr/>
                    <a:lstStyle/>
                    <a:p>
                      <a:r>
                        <a:rPr lang="en-GB" sz="1200" b="1" dirty="0" smtClean="0"/>
                        <a:t>NOT_FULL</a:t>
                      </a:r>
                      <a:endParaRPr lang="en-GB" sz="1200" b="1" dirty="0"/>
                    </a:p>
                  </a:txBody>
                  <a:tcPr/>
                </a:tc>
              </a:tr>
              <a:tr h="201220">
                <a:tc>
                  <a:txBody>
                    <a:bodyPr/>
                    <a:lstStyle/>
                    <a:p>
                      <a:r>
                        <a:rPr lang="en-GB" sz="1200" b="1" dirty="0" smtClean="0"/>
                        <a:t>1</a:t>
                      </a:r>
                      <a:endParaRPr lang="en-GB" sz="1200" b="1" dirty="0"/>
                    </a:p>
                  </a:txBody>
                  <a:tcPr/>
                </a:tc>
                <a:tc>
                  <a:txBody>
                    <a:bodyPr/>
                    <a:lstStyle/>
                    <a:p>
                      <a:r>
                        <a:rPr lang="en-GB" sz="1200" b="1" dirty="0" smtClean="0"/>
                        <a:t>FULL</a:t>
                      </a:r>
                      <a:endParaRPr lang="en-GB" sz="1200" b="1" dirty="0"/>
                    </a:p>
                  </a:txBody>
                  <a:tcPr/>
                </a:tc>
              </a:tr>
            </a:tbl>
          </a:graphicData>
        </a:graphic>
      </p:graphicFrame>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7" restart="whenNotActive" fill="hold" evtFilter="cancelBubble" nodeType="interactiveSeq">
                <p:stCondLst>
                  <p:cond evt="onClick" delay="0">
                    <p:tgtEl>
                      <p:spTgt spid="2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12" restart="whenNotActive" fill="hold" evtFilter="cancelBubble" nodeType="interactiveSeq">
                <p:stCondLst>
                  <p:cond evt="onClick" delay="0">
                    <p:tgtEl>
                      <p:spTgt spid="15"/>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nextCondLst>
                <p:cond evt="onClick" delay="0">
                  <p:tgtEl>
                    <p:spTgt spid="15"/>
                  </p:tgtEl>
                </p:cond>
              </p:nextCondLst>
            </p:seq>
            <p:seq concurrent="1" nextAc="seek">
              <p:cTn id="17" restart="whenNotActive" fill="hold" evtFilter="cancelBubble" nodeType="interactiveSeq">
                <p:stCondLst>
                  <p:cond evt="onClick" delay="0">
                    <p:tgtEl>
                      <p:spTgt spid="14"/>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7"/>
                  </p:tgtEl>
                </p:cond>
              </p:nextCondLst>
            </p:seq>
            <p:seq concurrent="1" nextAc="seek">
              <p:cTn id="27" restart="whenNotActive" fill="hold" evtFilter="cancelBubble" nodeType="interactiveSeq">
                <p:stCondLst>
                  <p:cond evt="onClick" delay="0">
                    <p:tgtEl>
                      <p:spTgt spid="13"/>
                    </p:tgtEl>
                  </p:cond>
                </p:stCondLst>
                <p:endSync evt="end" delay="0">
                  <p:rtn val="all"/>
                </p:endSync>
                <p:childTnLst>
                  <p:par>
                    <p:cTn id="28" fill="hold">
                      <p:stCondLst>
                        <p:cond delay="0"/>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seq concurrent="1" nextAc="seek">
              <p:cTn id="37" restart="whenNotActive" fill="hold" evtFilter="cancelBubble" nodeType="interactiveSeq">
                <p:stCondLst>
                  <p:cond evt="onClick" delay="0">
                    <p:tgtEl>
                      <p:spTgt spid="11"/>
                    </p:tgtEl>
                  </p:cond>
                </p:stCondLst>
                <p:endSync evt="end" delay="0">
                  <p:rtn val="all"/>
                </p:endSync>
                <p:childTnLst>
                  <p:par>
                    <p:cTn id="38" fill="hold">
                      <p:stCondLst>
                        <p:cond delay="0"/>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childTnLst>
                          </p:cTn>
                        </p:par>
                      </p:childTnLst>
                    </p:cTn>
                  </p:par>
                </p:childTnLst>
              </p:cTn>
              <p:nextCondLst>
                <p:cond evt="onClick" delay="0">
                  <p:tgtEl>
                    <p:spTgt spid="11"/>
                  </p:tgtEl>
                </p:cond>
              </p:nextCondLst>
            </p:seq>
            <p:seq concurrent="1" nextAc="seek">
              <p:cTn id="42" restart="whenNotActive" fill="hold" evtFilter="cancelBubble" nodeType="interactiveSeq">
                <p:stCondLst>
                  <p:cond evt="onClick" delay="0">
                    <p:tgtEl>
                      <p:spTgt spid="9"/>
                    </p:tgtEl>
                  </p:cond>
                </p:stCondLst>
                <p:endSync evt="end" delay="0">
                  <p:rtn val="all"/>
                </p:endSync>
                <p:childTnLst>
                  <p:par>
                    <p:cTn id="43" fill="hold">
                      <p:stCondLst>
                        <p:cond delay="0"/>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47" restart="whenNotActive" fill="hold" evtFilter="cancelBubble" nodeType="interactiveSeq">
                <p:stCondLst>
                  <p:cond evt="onClick" delay="0">
                    <p:tgtEl>
                      <p:spTgt spid="42"/>
                    </p:tgtEl>
                  </p:cond>
                </p:stCondLst>
                <p:endSync evt="end" delay="0">
                  <p:rtn val="all"/>
                </p:endSync>
                <p:childTnLst>
                  <p:par>
                    <p:cTn id="48" fill="hold">
                      <p:stCondLst>
                        <p:cond delay="0"/>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childTnLst>
              </p:cTn>
              <p:nextCondLst>
                <p:cond evt="onClick" delay="0">
                  <p:tgtEl>
                    <p:spTgt spid="42"/>
                  </p:tgtEl>
                </p:cond>
              </p:nextCondLst>
            </p:seq>
          </p:childTnLst>
        </p:cTn>
      </p:par>
    </p:tnLst>
    <p:bldLst>
      <p:bldP spid="19" grpId="0" animBg="1"/>
      <p:bldP spid="20" grpId="0" animBg="1"/>
      <p:bldP spid="21" grpId="0" animBg="1"/>
      <p:bldP spid="22" grpId="0" animBg="1"/>
      <p:bldP spid="39" grpId="0" animBg="1"/>
      <p:bldP spid="40" grpId="0" animBg="1"/>
      <p:bldP spid="41"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 example: Code</a:t>
            </a:r>
            <a:endParaRPr lang="en-GB" dirty="0"/>
          </a:p>
        </p:txBody>
      </p:sp>
      <p:sp>
        <p:nvSpPr>
          <p:cNvPr id="3" name="Content Placeholder 2"/>
          <p:cNvSpPr>
            <a:spLocks noGrp="1"/>
          </p:cNvSpPr>
          <p:nvPr>
            <p:ph idx="1"/>
          </p:nvPr>
        </p:nvSpPr>
        <p:spPr>
          <a:xfrm>
            <a:off x="179512" y="1052736"/>
            <a:ext cx="8856984" cy="5328592"/>
          </a:xfrm>
        </p:spPr>
        <p:txBody>
          <a:bodyPr/>
          <a:lstStyle/>
          <a:p>
            <a:pPr>
              <a:buNone/>
            </a:pPr>
            <a:r>
              <a:rPr lang="en-GB" sz="1100" dirty="0" smtClean="0">
                <a:solidFill>
                  <a:schemeClr val="tx1"/>
                </a:solidFill>
                <a:latin typeface="Courier New" pitchFamily="49" charset="0"/>
                <a:cs typeface="Courier New" pitchFamily="49" charset="0"/>
              </a:rPr>
              <a:t>&lt;</a:t>
            </a:r>
            <a:r>
              <a:rPr lang="en-GB" sz="1100" dirty="0" err="1" smtClean="0">
                <a:solidFill>
                  <a:schemeClr val="tx1"/>
                </a:solidFill>
                <a:latin typeface="Courier New" pitchFamily="49" charset="0"/>
                <a:cs typeface="Courier New" pitchFamily="49" charset="0"/>
              </a:rPr>
              <a:t>spirit:register</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 STATUS_FLAGS&lt;/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 Register contains flags to report if FIFO empty or full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spirit:dim</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spirit:dim</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spirit:size</a:t>
            </a:r>
            <a:r>
              <a:rPr lang="en-GB" sz="1100" dirty="0" smtClean="0">
                <a:solidFill>
                  <a:schemeClr val="tx1"/>
                </a:solidFill>
                <a:latin typeface="Courier New" pitchFamily="49" charset="0"/>
                <a:cs typeface="Courier New" pitchFamily="49" charset="0"/>
              </a:rPr>
              <a:t>&gt;32&lt;/</a:t>
            </a:r>
            <a:r>
              <a:rPr lang="en-GB" sz="1100" dirty="0" err="1" smtClean="0">
                <a:solidFill>
                  <a:schemeClr val="tx1"/>
                </a:solidFill>
                <a:latin typeface="Courier New" pitchFamily="49" charset="0"/>
                <a:cs typeface="Courier New" pitchFamily="49" charset="0"/>
              </a:rPr>
              <a:t>spirit:size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&gt;read-write&lt;/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spirit:reset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spirit:value</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spirit:value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spirit:mask</a:t>
            </a:r>
            <a:r>
              <a:rPr lang="en-GB" sz="1100" dirty="0" smtClean="0">
                <a:solidFill>
                  <a:schemeClr val="tx1"/>
                </a:solidFill>
                <a:latin typeface="Courier New" pitchFamily="49" charset="0"/>
                <a:cs typeface="Courier New" pitchFamily="49" charset="0"/>
              </a:rPr>
              <a:t>&gt;3&lt;/</a:t>
            </a:r>
            <a:r>
              <a:rPr lang="en-GB" sz="1100" dirty="0" err="1" smtClean="0">
                <a:solidFill>
                  <a:schemeClr val="tx1"/>
                </a:solidFill>
                <a:latin typeface="Courier New" pitchFamily="49" charset="0"/>
                <a:cs typeface="Courier New" pitchFamily="49" charset="0"/>
              </a:rPr>
              <a:t>spirit:mask</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spirit:reset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&gt;EMPTY&lt;/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&gt;FIFO empty flag&lt;/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&gt;0&lt;/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&gt;read-only&lt;/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&gt;FULL&lt;/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&gt;FIFO full flag&lt;/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&gt;read-only&lt;/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&lt;/</a:t>
            </a:r>
            <a:r>
              <a:rPr lang="en-GB" sz="1100" dirty="0" err="1" smtClean="0">
                <a:solidFill>
                  <a:schemeClr val="tx1"/>
                </a:solidFill>
                <a:latin typeface="Courier New" pitchFamily="49" charset="0"/>
                <a:cs typeface="Courier New" pitchFamily="49" charset="0"/>
              </a:rPr>
              <a:t>spirit:register</a:t>
            </a:r>
            <a:r>
              <a:rPr lang="en-GB" sz="1100" dirty="0" smtClean="0">
                <a:solidFill>
                  <a:schemeClr val="tx1"/>
                </a:solidFill>
                <a:latin typeface="Courier New" pitchFamily="49" charset="0"/>
                <a:cs typeface="Courier New" pitchFamily="49" charset="0"/>
              </a:rPr>
              <a:t>&gt;</a:t>
            </a:r>
          </a:p>
          <a:p>
            <a:pPr>
              <a:buNone/>
            </a:pPr>
            <a:endParaRPr lang="en-GB" sz="1000" b="0" dirty="0" smtClean="0">
              <a:solidFill>
                <a:schemeClr val="tx1"/>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
          <p:cNvPicPr>
            <a:picLocks noChangeAspect="1" noChangeArrowheads="1"/>
          </p:cNvPicPr>
          <p:nvPr/>
        </p:nvPicPr>
        <p:blipFill>
          <a:blip r:embed="rId3" cstate="print"/>
          <a:srcRect/>
          <a:stretch>
            <a:fillRect/>
          </a:stretch>
        </p:blipFill>
        <p:spPr bwMode="auto">
          <a:xfrm>
            <a:off x="899592" y="1585633"/>
            <a:ext cx="8244409" cy="486986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GB" dirty="0" smtClean="0"/>
              <a:t>What does a simple </a:t>
            </a:r>
            <a:r>
              <a:rPr lang="en-GB" dirty="0" err="1" smtClean="0"/>
              <a:t>SoC</a:t>
            </a:r>
            <a:r>
              <a:rPr lang="en-GB" dirty="0" smtClean="0"/>
              <a:t> look like?</a:t>
            </a:r>
            <a:endParaRPr lang="en-GB" dirty="0"/>
          </a:p>
        </p:txBody>
      </p:sp>
      <p:grpSp>
        <p:nvGrpSpPr>
          <p:cNvPr id="29" name="Group 28"/>
          <p:cNvGrpSpPr/>
          <p:nvPr/>
        </p:nvGrpSpPr>
        <p:grpSpPr>
          <a:xfrm>
            <a:off x="179512" y="1196752"/>
            <a:ext cx="2952328" cy="1296144"/>
            <a:chOff x="262021" y="1341438"/>
            <a:chExt cx="8424863" cy="4802853"/>
          </a:xfrm>
        </p:grpSpPr>
        <p:sp>
          <p:nvSpPr>
            <p:cNvPr id="6" name="Rectangle 30"/>
            <p:cNvSpPr>
              <a:spLocks noChangeArrowheads="1"/>
            </p:cNvSpPr>
            <p:nvPr/>
          </p:nvSpPr>
          <p:spPr bwMode="auto">
            <a:xfrm>
              <a:off x="1979712" y="1836802"/>
              <a:ext cx="2208459" cy="1486093"/>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7-stages</a:t>
              </a:r>
            </a:p>
            <a:p>
              <a:pPr algn="ctr" eaLnBrk="0" hangingPunct="0"/>
              <a:r>
                <a:rPr lang="sv-SE" sz="600" dirty="0">
                  <a:latin typeface="Arial" charset="0"/>
                </a:rPr>
                <a:t>Integer pipeline</a:t>
              </a:r>
              <a:endParaRPr lang="en-GB" sz="600" dirty="0">
                <a:latin typeface="Arial" charset="0"/>
              </a:endParaRPr>
            </a:p>
          </p:txBody>
        </p:sp>
        <p:sp>
          <p:nvSpPr>
            <p:cNvPr id="7" name="Line 31"/>
            <p:cNvSpPr>
              <a:spLocks noChangeShapeType="1"/>
            </p:cNvSpPr>
            <p:nvPr/>
          </p:nvSpPr>
          <p:spPr bwMode="auto">
            <a:xfrm flipV="1">
              <a:off x="3697402" y="3322895"/>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8" name="Line 32"/>
            <p:cNvSpPr>
              <a:spLocks noChangeShapeType="1"/>
            </p:cNvSpPr>
            <p:nvPr/>
          </p:nvSpPr>
          <p:spPr bwMode="auto">
            <a:xfrm flipV="1">
              <a:off x="2470480" y="3322895"/>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9" name="Rectangle 33"/>
            <p:cNvSpPr>
              <a:spLocks noChangeArrowheads="1"/>
            </p:cNvSpPr>
            <p:nvPr/>
          </p:nvSpPr>
          <p:spPr bwMode="auto">
            <a:xfrm>
              <a:off x="1979712" y="1341438"/>
              <a:ext cx="2208459"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3-Port Register File</a:t>
              </a:r>
              <a:endParaRPr lang="en-GB" sz="600" dirty="0">
                <a:latin typeface="Arial" charset="0"/>
              </a:endParaRPr>
            </a:p>
          </p:txBody>
        </p:sp>
        <p:sp>
          <p:nvSpPr>
            <p:cNvPr id="10" name="Line 34"/>
            <p:cNvSpPr>
              <a:spLocks noChangeShapeType="1"/>
            </p:cNvSpPr>
            <p:nvPr/>
          </p:nvSpPr>
          <p:spPr bwMode="auto">
            <a:xfrm>
              <a:off x="3043044" y="5304352"/>
              <a:ext cx="0" cy="495364"/>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1" name="Line 35"/>
            <p:cNvSpPr>
              <a:spLocks noChangeShapeType="1"/>
            </p:cNvSpPr>
            <p:nvPr/>
          </p:nvSpPr>
          <p:spPr bwMode="auto">
            <a:xfrm>
              <a:off x="5905861" y="2530312"/>
              <a:ext cx="490769" cy="0"/>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2" name="Line 36"/>
            <p:cNvSpPr>
              <a:spLocks noChangeShapeType="1"/>
            </p:cNvSpPr>
            <p:nvPr/>
          </p:nvSpPr>
          <p:spPr bwMode="auto">
            <a:xfrm>
              <a:off x="5905861" y="3025676"/>
              <a:ext cx="490769" cy="0"/>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3" name="Text Box 37"/>
            <p:cNvSpPr txBox="1">
              <a:spLocks noChangeArrowheads="1"/>
            </p:cNvSpPr>
            <p:nvPr/>
          </p:nvSpPr>
          <p:spPr bwMode="auto">
            <a:xfrm>
              <a:off x="6396629" y="2332166"/>
              <a:ext cx="2290255" cy="344575"/>
            </a:xfrm>
            <a:prstGeom prst="rect">
              <a:avLst/>
            </a:prstGeom>
            <a:noFill/>
            <a:ln w="9525">
              <a:noFill/>
              <a:miter lim="800000"/>
              <a:headEnd/>
              <a:tailEnd/>
            </a:ln>
            <a:effectLst/>
          </p:spPr>
          <p:txBody>
            <a:bodyPr>
              <a:spAutoFit/>
            </a:bodyPr>
            <a:lstStyle/>
            <a:p>
              <a:pPr algn="ctr" eaLnBrk="0" hangingPunct="0"/>
              <a:r>
                <a:rPr lang="sv-SE" sz="500" i="1" dirty="0">
                  <a:latin typeface="Arial" charset="0"/>
                </a:rPr>
                <a:t>Debug Support Unit</a:t>
              </a:r>
            </a:p>
          </p:txBody>
        </p:sp>
        <p:sp>
          <p:nvSpPr>
            <p:cNvPr id="14" name="Text Box 38"/>
            <p:cNvSpPr txBox="1">
              <a:spLocks noChangeArrowheads="1"/>
            </p:cNvSpPr>
            <p:nvPr/>
          </p:nvSpPr>
          <p:spPr bwMode="auto">
            <a:xfrm>
              <a:off x="6478425" y="2827530"/>
              <a:ext cx="2126665" cy="344575"/>
            </a:xfrm>
            <a:prstGeom prst="rect">
              <a:avLst/>
            </a:prstGeom>
            <a:noFill/>
            <a:ln w="9525">
              <a:noFill/>
              <a:miter lim="800000"/>
              <a:headEnd/>
              <a:tailEnd/>
            </a:ln>
            <a:effectLst/>
          </p:spPr>
          <p:txBody>
            <a:bodyPr>
              <a:spAutoFit/>
            </a:bodyPr>
            <a:lstStyle/>
            <a:p>
              <a:pPr algn="ctr" eaLnBrk="0" hangingPunct="0"/>
              <a:r>
                <a:rPr lang="sv-SE" sz="500" i="1">
                  <a:latin typeface="Arial" charset="0"/>
                </a:rPr>
                <a:t>Interrupt Controller</a:t>
              </a:r>
            </a:p>
          </p:txBody>
        </p:sp>
        <p:sp>
          <p:nvSpPr>
            <p:cNvPr id="15" name="Text Box 39"/>
            <p:cNvSpPr txBox="1">
              <a:spLocks noChangeArrowheads="1"/>
            </p:cNvSpPr>
            <p:nvPr/>
          </p:nvSpPr>
          <p:spPr bwMode="auto">
            <a:xfrm>
              <a:off x="1652531" y="5799716"/>
              <a:ext cx="2862818" cy="344575"/>
            </a:xfrm>
            <a:prstGeom prst="rect">
              <a:avLst/>
            </a:prstGeom>
            <a:noFill/>
            <a:ln w="9525">
              <a:noFill/>
              <a:miter lim="800000"/>
              <a:headEnd/>
              <a:tailEnd/>
            </a:ln>
            <a:effectLst/>
          </p:spPr>
          <p:txBody>
            <a:bodyPr>
              <a:spAutoFit/>
            </a:bodyPr>
            <a:lstStyle/>
            <a:p>
              <a:pPr algn="ctr" eaLnBrk="0" hangingPunct="0"/>
              <a:r>
                <a:rPr lang="sv-SE" sz="500" i="1" dirty="0">
                  <a:latin typeface="Arial" charset="0"/>
                </a:rPr>
                <a:t>AMB AHB Master (32 bit)</a:t>
              </a:r>
            </a:p>
          </p:txBody>
        </p:sp>
        <p:sp>
          <p:nvSpPr>
            <p:cNvPr id="16" name="Rectangle 40"/>
            <p:cNvSpPr>
              <a:spLocks noChangeArrowheads="1"/>
            </p:cNvSpPr>
            <p:nvPr/>
          </p:nvSpPr>
          <p:spPr bwMode="auto">
            <a:xfrm>
              <a:off x="4188171" y="1836802"/>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Trace Buffer</a:t>
              </a:r>
              <a:endParaRPr lang="en-GB" sz="600">
                <a:latin typeface="Arial" charset="0"/>
              </a:endParaRPr>
            </a:p>
          </p:txBody>
        </p:sp>
        <p:sp>
          <p:nvSpPr>
            <p:cNvPr id="17" name="Rectangle 41"/>
            <p:cNvSpPr>
              <a:spLocks noChangeArrowheads="1"/>
            </p:cNvSpPr>
            <p:nvPr/>
          </p:nvSpPr>
          <p:spPr bwMode="auto">
            <a:xfrm>
              <a:off x="4188171" y="2332166"/>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Debug Support</a:t>
              </a:r>
              <a:endParaRPr lang="en-GB" sz="600">
                <a:latin typeface="Arial" charset="0"/>
              </a:endParaRPr>
            </a:p>
          </p:txBody>
        </p:sp>
        <p:sp>
          <p:nvSpPr>
            <p:cNvPr id="18" name="Rectangle 42"/>
            <p:cNvSpPr>
              <a:spLocks noChangeArrowheads="1"/>
            </p:cNvSpPr>
            <p:nvPr/>
          </p:nvSpPr>
          <p:spPr bwMode="auto">
            <a:xfrm>
              <a:off x="4188171" y="2827531"/>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Interrupt Port</a:t>
              </a:r>
              <a:endParaRPr lang="en-GB" sz="600">
                <a:latin typeface="Arial" charset="0"/>
              </a:endParaRPr>
            </a:p>
          </p:txBody>
        </p:sp>
        <p:sp>
          <p:nvSpPr>
            <p:cNvPr id="19" name="Rectangle 43"/>
            <p:cNvSpPr>
              <a:spLocks noChangeArrowheads="1"/>
            </p:cNvSpPr>
            <p:nvPr/>
          </p:nvSpPr>
          <p:spPr bwMode="auto">
            <a:xfrm>
              <a:off x="262021" y="1836802"/>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IEEE-754 FPU</a:t>
              </a:r>
              <a:endParaRPr lang="en-GB" sz="600">
                <a:latin typeface="Arial" charset="0"/>
              </a:endParaRPr>
            </a:p>
          </p:txBody>
        </p:sp>
        <p:sp>
          <p:nvSpPr>
            <p:cNvPr id="20" name="Rectangle 44"/>
            <p:cNvSpPr>
              <a:spLocks noChangeArrowheads="1"/>
            </p:cNvSpPr>
            <p:nvPr/>
          </p:nvSpPr>
          <p:spPr bwMode="auto">
            <a:xfrm>
              <a:off x="262021" y="2332166"/>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Co-Processor</a:t>
              </a:r>
              <a:endParaRPr lang="en-GB" sz="600">
                <a:latin typeface="Arial" charset="0"/>
              </a:endParaRPr>
            </a:p>
          </p:txBody>
        </p:sp>
        <p:sp>
          <p:nvSpPr>
            <p:cNvPr id="21" name="Rectangle 45"/>
            <p:cNvSpPr>
              <a:spLocks noChangeArrowheads="1"/>
            </p:cNvSpPr>
            <p:nvPr/>
          </p:nvSpPr>
          <p:spPr bwMode="auto">
            <a:xfrm>
              <a:off x="262021" y="2827531"/>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HW Mul/Div</a:t>
              </a:r>
              <a:endParaRPr lang="en-GB" sz="600">
                <a:latin typeface="Arial" charset="0"/>
              </a:endParaRPr>
            </a:p>
          </p:txBody>
        </p:sp>
        <p:sp>
          <p:nvSpPr>
            <p:cNvPr id="22" name="Rectangle 46"/>
            <p:cNvSpPr>
              <a:spLocks noChangeArrowheads="1"/>
            </p:cNvSpPr>
            <p:nvPr/>
          </p:nvSpPr>
          <p:spPr bwMode="auto">
            <a:xfrm>
              <a:off x="262021" y="3818259"/>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Local I-RAM</a:t>
              </a:r>
              <a:endParaRPr lang="en-GB" sz="600">
                <a:latin typeface="Arial" charset="0"/>
              </a:endParaRPr>
            </a:p>
          </p:txBody>
        </p:sp>
        <p:sp>
          <p:nvSpPr>
            <p:cNvPr id="23" name="Rectangle 47"/>
            <p:cNvSpPr>
              <a:spLocks noChangeArrowheads="1"/>
            </p:cNvSpPr>
            <p:nvPr/>
          </p:nvSpPr>
          <p:spPr bwMode="auto">
            <a:xfrm>
              <a:off x="1979712" y="3818259"/>
              <a:ext cx="1063332"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I-Cache</a:t>
              </a:r>
              <a:endParaRPr lang="en-GB" sz="600" dirty="0">
                <a:latin typeface="Arial" charset="0"/>
              </a:endParaRPr>
            </a:p>
          </p:txBody>
        </p:sp>
        <p:sp>
          <p:nvSpPr>
            <p:cNvPr id="24" name="Rectangle 48"/>
            <p:cNvSpPr>
              <a:spLocks noChangeArrowheads="1"/>
            </p:cNvSpPr>
            <p:nvPr/>
          </p:nvSpPr>
          <p:spPr bwMode="auto">
            <a:xfrm>
              <a:off x="4188171" y="3818259"/>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Local D-RAM</a:t>
              </a:r>
              <a:endParaRPr lang="en-GB" sz="600" dirty="0">
                <a:latin typeface="Arial" charset="0"/>
              </a:endParaRPr>
            </a:p>
          </p:txBody>
        </p:sp>
        <p:sp>
          <p:nvSpPr>
            <p:cNvPr id="26" name="Line 50"/>
            <p:cNvSpPr>
              <a:spLocks noChangeShapeType="1"/>
            </p:cNvSpPr>
            <p:nvPr/>
          </p:nvSpPr>
          <p:spPr bwMode="auto">
            <a:xfrm flipV="1">
              <a:off x="3697402" y="4313623"/>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27" name="Line 51"/>
            <p:cNvSpPr>
              <a:spLocks noChangeShapeType="1"/>
            </p:cNvSpPr>
            <p:nvPr/>
          </p:nvSpPr>
          <p:spPr bwMode="auto">
            <a:xfrm flipV="1">
              <a:off x="2470480" y="4313623"/>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28" name="Rectangle 52"/>
            <p:cNvSpPr>
              <a:spLocks noChangeArrowheads="1"/>
            </p:cNvSpPr>
            <p:nvPr/>
          </p:nvSpPr>
          <p:spPr bwMode="auto">
            <a:xfrm>
              <a:off x="2061506" y="4808988"/>
              <a:ext cx="2126664"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AHB Master I/F</a:t>
              </a:r>
              <a:endParaRPr lang="en-GB" sz="600">
                <a:latin typeface="Arial" charset="0"/>
              </a:endParaRPr>
            </a:p>
          </p:txBody>
        </p:sp>
        <p:sp>
          <p:nvSpPr>
            <p:cNvPr id="25" name="Rectangle 49"/>
            <p:cNvSpPr>
              <a:spLocks noChangeArrowheads="1"/>
            </p:cNvSpPr>
            <p:nvPr/>
          </p:nvSpPr>
          <p:spPr bwMode="auto">
            <a:xfrm>
              <a:off x="3124839" y="3818259"/>
              <a:ext cx="1063332"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D-Cache</a:t>
              </a:r>
              <a:endParaRPr lang="en-GB" sz="600" dirty="0">
                <a:latin typeface="Arial" charset="0"/>
              </a:endParaRPr>
            </a:p>
          </p:txBody>
        </p:sp>
      </p:grpSp>
      <p:sp>
        <p:nvSpPr>
          <p:cNvPr id="44" name="TextBox 43"/>
          <p:cNvSpPr txBox="1"/>
          <p:nvPr/>
        </p:nvSpPr>
        <p:spPr>
          <a:xfrm>
            <a:off x="4427984" y="4077072"/>
            <a:ext cx="2202847" cy="461665"/>
          </a:xfrm>
          <a:prstGeom prst="rect">
            <a:avLst/>
          </a:prstGeom>
          <a:noFill/>
        </p:spPr>
        <p:txBody>
          <a:bodyPr wrap="none" rtlCol="0">
            <a:spAutoFit/>
          </a:bodyPr>
          <a:lstStyle/>
          <a:p>
            <a:r>
              <a:rPr lang="en-GB" dirty="0" smtClean="0">
                <a:solidFill>
                  <a:srgbClr val="FF0000"/>
                </a:solidFill>
              </a:rPr>
              <a:t>Interconnects</a:t>
            </a:r>
            <a:endParaRPr lang="en-GB" dirty="0">
              <a:solidFill>
                <a:srgbClr val="FF0000"/>
              </a:solidFill>
            </a:endParaRPr>
          </a:p>
        </p:txBody>
      </p:sp>
      <p:sp>
        <p:nvSpPr>
          <p:cNvPr id="45" name="Oval 44"/>
          <p:cNvSpPr/>
          <p:nvPr/>
        </p:nvSpPr>
        <p:spPr bwMode="auto">
          <a:xfrm>
            <a:off x="7380312" y="4077072"/>
            <a:ext cx="1512168" cy="2088232"/>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TextBox 46"/>
          <p:cNvSpPr txBox="1"/>
          <p:nvPr/>
        </p:nvSpPr>
        <p:spPr>
          <a:xfrm>
            <a:off x="7839865" y="4221088"/>
            <a:ext cx="474810" cy="461665"/>
          </a:xfrm>
          <a:prstGeom prst="rect">
            <a:avLst/>
          </a:prstGeom>
          <a:noFill/>
        </p:spPr>
        <p:txBody>
          <a:bodyPr wrap="none" rtlCol="0">
            <a:spAutoFit/>
          </a:bodyPr>
          <a:lstStyle/>
          <a:p>
            <a:r>
              <a:rPr lang="en-GB" dirty="0" smtClean="0">
                <a:solidFill>
                  <a:srgbClr val="FF0000"/>
                </a:solidFill>
              </a:rPr>
              <a:t>IP</a:t>
            </a:r>
            <a:endParaRPr lang="en-GB" dirty="0">
              <a:solidFill>
                <a:srgbClr val="FF0000"/>
              </a:solidFill>
            </a:endParaRPr>
          </a:p>
        </p:txBody>
      </p:sp>
      <p:sp>
        <p:nvSpPr>
          <p:cNvPr id="48" name="TextBox 47"/>
          <p:cNvSpPr txBox="1"/>
          <p:nvPr/>
        </p:nvSpPr>
        <p:spPr>
          <a:xfrm>
            <a:off x="5076056" y="5661248"/>
            <a:ext cx="2419252" cy="830997"/>
          </a:xfrm>
          <a:prstGeom prst="rect">
            <a:avLst/>
          </a:prstGeom>
          <a:noFill/>
        </p:spPr>
        <p:txBody>
          <a:bodyPr wrap="none" rtlCol="0">
            <a:spAutoFit/>
          </a:bodyPr>
          <a:lstStyle/>
          <a:p>
            <a:pPr algn="l"/>
            <a:r>
              <a:rPr lang="en-GB" dirty="0" smtClean="0">
                <a:solidFill>
                  <a:srgbClr val="FF0000"/>
                </a:solidFill>
              </a:rPr>
              <a:t>Peripherals </a:t>
            </a:r>
            <a:br>
              <a:rPr lang="en-GB" dirty="0" smtClean="0">
                <a:solidFill>
                  <a:srgbClr val="FF0000"/>
                </a:solidFill>
              </a:rPr>
            </a:br>
            <a:r>
              <a:rPr lang="en-GB" dirty="0" smtClean="0">
                <a:solidFill>
                  <a:srgbClr val="FF0000"/>
                </a:solidFill>
                <a:sym typeface="Wingdings" pitchFamily="2" charset="2"/>
              </a:rPr>
              <a:t> register map</a:t>
            </a:r>
            <a:endParaRPr lang="en-GB" dirty="0">
              <a:solidFill>
                <a:srgbClr val="FF0000"/>
              </a:solidFill>
            </a:endParaRPr>
          </a:p>
        </p:txBody>
      </p:sp>
      <p:sp>
        <p:nvSpPr>
          <p:cNvPr id="49" name="TextBox 48"/>
          <p:cNvSpPr txBox="1"/>
          <p:nvPr/>
        </p:nvSpPr>
        <p:spPr>
          <a:xfrm>
            <a:off x="179512" y="5517232"/>
            <a:ext cx="2488182" cy="830997"/>
          </a:xfrm>
          <a:prstGeom prst="rect">
            <a:avLst/>
          </a:prstGeom>
          <a:noFill/>
        </p:spPr>
        <p:txBody>
          <a:bodyPr wrap="none" rtlCol="0">
            <a:spAutoFit/>
          </a:bodyPr>
          <a:lstStyle/>
          <a:p>
            <a:pPr algn="l"/>
            <a:r>
              <a:rPr lang="en-GB" dirty="0" smtClean="0">
                <a:solidFill>
                  <a:srgbClr val="FF0000"/>
                </a:solidFill>
              </a:rPr>
              <a:t>Memory </a:t>
            </a:r>
            <a:br>
              <a:rPr lang="en-GB" dirty="0" smtClean="0">
                <a:solidFill>
                  <a:srgbClr val="FF0000"/>
                </a:solidFill>
              </a:rPr>
            </a:br>
            <a:r>
              <a:rPr lang="en-GB" dirty="0" smtClean="0">
                <a:solidFill>
                  <a:srgbClr val="FF0000"/>
                </a:solidFill>
                <a:sym typeface="Wingdings" pitchFamily="2" charset="2"/>
              </a:rPr>
              <a:t> memory map</a:t>
            </a:r>
            <a:endParaRPr lang="en-GB" dirty="0">
              <a:solidFill>
                <a:srgbClr val="FF0000"/>
              </a:solidFill>
            </a:endParaRPr>
          </a:p>
        </p:txBody>
      </p:sp>
      <p:sp>
        <p:nvSpPr>
          <p:cNvPr id="50" name="TextBox 49"/>
          <p:cNvSpPr txBox="1"/>
          <p:nvPr/>
        </p:nvSpPr>
        <p:spPr>
          <a:xfrm>
            <a:off x="3347864" y="1124744"/>
            <a:ext cx="1329210" cy="830997"/>
          </a:xfrm>
          <a:prstGeom prst="rect">
            <a:avLst/>
          </a:prstGeom>
          <a:noFill/>
        </p:spPr>
        <p:txBody>
          <a:bodyPr wrap="none" rtlCol="0">
            <a:spAutoFit/>
          </a:bodyPr>
          <a:lstStyle/>
          <a:p>
            <a:r>
              <a:rPr lang="en-GB" dirty="0" smtClean="0">
                <a:solidFill>
                  <a:srgbClr val="FF0000"/>
                </a:solidFill>
              </a:rPr>
              <a:t>Debug</a:t>
            </a:r>
          </a:p>
          <a:p>
            <a:r>
              <a:rPr lang="en-GB" dirty="0" smtClean="0">
                <a:solidFill>
                  <a:srgbClr val="FF0000"/>
                </a:solidFill>
              </a:rPr>
              <a:t>support</a:t>
            </a:r>
            <a:endParaRPr lang="en-GB" dirty="0">
              <a:solidFill>
                <a:srgbClr val="FF0000"/>
              </a:solidFill>
            </a:endParaRPr>
          </a:p>
        </p:txBody>
      </p:sp>
      <p:sp>
        <p:nvSpPr>
          <p:cNvPr id="51" name="TextBox 50"/>
          <p:cNvSpPr txBox="1"/>
          <p:nvPr/>
        </p:nvSpPr>
        <p:spPr>
          <a:xfrm>
            <a:off x="6084168" y="1412776"/>
            <a:ext cx="1217001" cy="461665"/>
          </a:xfrm>
          <a:prstGeom prst="rect">
            <a:avLst/>
          </a:prstGeom>
          <a:noFill/>
        </p:spPr>
        <p:txBody>
          <a:bodyPr wrap="none" rtlCol="0">
            <a:spAutoFit/>
          </a:bodyPr>
          <a:lstStyle/>
          <a:p>
            <a:pPr>
              <a:buFont typeface="Arial" pitchFamily="34" charset="0"/>
              <a:buChar char="•"/>
            </a:pPr>
            <a:r>
              <a:rPr lang="en-GB" dirty="0" smtClean="0">
                <a:solidFill>
                  <a:srgbClr val="FF0000"/>
                </a:solidFill>
              </a:rPr>
              <a:t> Reset</a:t>
            </a:r>
            <a:endParaRPr lang="en-GB" dirty="0">
              <a:solidFill>
                <a:srgbClr val="FF0000"/>
              </a:solidFill>
            </a:endParaRPr>
          </a:p>
        </p:txBody>
      </p:sp>
      <p:sp>
        <p:nvSpPr>
          <p:cNvPr id="52" name="TextBox 51"/>
          <p:cNvSpPr txBox="1"/>
          <p:nvPr/>
        </p:nvSpPr>
        <p:spPr>
          <a:xfrm>
            <a:off x="5028220" y="1412776"/>
            <a:ext cx="1194558" cy="461665"/>
          </a:xfrm>
          <a:prstGeom prst="rect">
            <a:avLst/>
          </a:prstGeom>
          <a:noFill/>
        </p:spPr>
        <p:txBody>
          <a:bodyPr wrap="none" rtlCol="0">
            <a:spAutoFit/>
          </a:bodyPr>
          <a:lstStyle/>
          <a:p>
            <a:r>
              <a:rPr lang="en-GB" dirty="0" smtClean="0">
                <a:solidFill>
                  <a:srgbClr val="FF0000"/>
                </a:solidFill>
              </a:rPr>
              <a:t>Clocks</a:t>
            </a:r>
            <a:endParaRPr lang="en-GB" dirty="0">
              <a:solidFill>
                <a:srgbClr val="FF0000"/>
              </a:solidFill>
            </a:endParaRPr>
          </a:p>
        </p:txBody>
      </p:sp>
      <p:sp>
        <p:nvSpPr>
          <p:cNvPr id="53" name="TextBox 52"/>
          <p:cNvSpPr txBox="1"/>
          <p:nvPr/>
        </p:nvSpPr>
        <p:spPr>
          <a:xfrm>
            <a:off x="7164288" y="1412776"/>
            <a:ext cx="1813317" cy="461665"/>
          </a:xfrm>
          <a:prstGeom prst="rect">
            <a:avLst/>
          </a:prstGeom>
          <a:noFill/>
        </p:spPr>
        <p:txBody>
          <a:bodyPr wrap="none" rtlCol="0">
            <a:spAutoFit/>
          </a:bodyPr>
          <a:lstStyle/>
          <a:p>
            <a:pPr>
              <a:buFont typeface="Arial" pitchFamily="34" charset="0"/>
              <a:buChar char="•"/>
            </a:pPr>
            <a:r>
              <a:rPr lang="en-GB" dirty="0" smtClean="0">
                <a:solidFill>
                  <a:srgbClr val="FF0000"/>
                </a:solidFill>
              </a:rPr>
              <a:t> Interrupts</a:t>
            </a:r>
            <a:endParaRPr lang="en-GB" dirty="0">
              <a:solidFill>
                <a:srgbClr val="FF0000"/>
              </a:solidFill>
            </a:endParaRPr>
          </a:p>
        </p:txBody>
      </p:sp>
      <p:sp>
        <p:nvSpPr>
          <p:cNvPr id="55" name="TextBox 54"/>
          <p:cNvSpPr txBox="1"/>
          <p:nvPr/>
        </p:nvSpPr>
        <p:spPr>
          <a:xfrm>
            <a:off x="5076056" y="1052736"/>
            <a:ext cx="2459328" cy="461665"/>
          </a:xfrm>
          <a:prstGeom prst="rect">
            <a:avLst/>
          </a:prstGeom>
          <a:noFill/>
        </p:spPr>
        <p:txBody>
          <a:bodyPr wrap="none" rtlCol="0">
            <a:spAutoFit/>
          </a:bodyPr>
          <a:lstStyle/>
          <a:p>
            <a:r>
              <a:rPr lang="en-GB" dirty="0" smtClean="0">
                <a:solidFill>
                  <a:srgbClr val="FF0000"/>
                </a:solidFill>
              </a:rPr>
              <a:t>‘Infrastructure’</a:t>
            </a:r>
            <a:r>
              <a:rPr lang="en-GB" dirty="0">
                <a:solidFill>
                  <a:srgbClr val="FF0000"/>
                </a:solidFill>
              </a:rPr>
              <a:t>:</a:t>
            </a:r>
            <a:endParaRPr lang="en-GB" dirty="0" smtClean="0">
              <a:solidFill>
                <a:srgbClr val="FF0000"/>
              </a:solidFill>
            </a:endParaRPr>
          </a:p>
        </p:txBody>
      </p:sp>
      <p:grpSp>
        <p:nvGrpSpPr>
          <p:cNvPr id="61" name="Group 60"/>
          <p:cNvGrpSpPr/>
          <p:nvPr/>
        </p:nvGrpSpPr>
        <p:grpSpPr>
          <a:xfrm>
            <a:off x="0" y="692696"/>
            <a:ext cx="3096344" cy="3024336"/>
            <a:chOff x="0" y="692696"/>
            <a:chExt cx="3096344" cy="3024336"/>
          </a:xfrm>
        </p:grpSpPr>
        <p:sp>
          <p:nvSpPr>
            <p:cNvPr id="37" name="Oval 36"/>
            <p:cNvSpPr/>
            <p:nvPr/>
          </p:nvSpPr>
          <p:spPr bwMode="auto">
            <a:xfrm>
              <a:off x="0" y="692696"/>
              <a:ext cx="3096344" cy="2088232"/>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39" name="Straight Connector 38"/>
            <p:cNvCxnSpPr/>
            <p:nvPr/>
          </p:nvCxnSpPr>
          <p:spPr bwMode="auto">
            <a:xfrm>
              <a:off x="2123728" y="2708920"/>
              <a:ext cx="72008" cy="216024"/>
            </a:xfrm>
            <a:prstGeom prst="line">
              <a:avLst/>
            </a:prstGeom>
            <a:solidFill>
              <a:schemeClr val="accent1"/>
            </a:solidFill>
            <a:ln w="38100" cap="flat" cmpd="sng" algn="ctr">
              <a:solidFill>
                <a:srgbClr val="FF0000"/>
              </a:solidFill>
              <a:prstDash val="solid"/>
              <a:round/>
              <a:headEnd type="diamond" w="med" len="med"/>
              <a:tailEnd type="none" w="med" len="med"/>
            </a:ln>
            <a:effectLst/>
          </p:spPr>
        </p:cxnSp>
        <p:sp>
          <p:nvSpPr>
            <p:cNvPr id="43" name="TextBox 42"/>
            <p:cNvSpPr txBox="1"/>
            <p:nvPr/>
          </p:nvSpPr>
          <p:spPr>
            <a:xfrm>
              <a:off x="827584" y="2996952"/>
              <a:ext cx="835485" cy="461665"/>
            </a:xfrm>
            <a:prstGeom prst="rect">
              <a:avLst/>
            </a:prstGeom>
            <a:noFill/>
          </p:spPr>
          <p:txBody>
            <a:bodyPr wrap="none" rtlCol="0">
              <a:spAutoFit/>
            </a:bodyPr>
            <a:lstStyle/>
            <a:p>
              <a:r>
                <a:rPr lang="en-GB" dirty="0" smtClean="0">
                  <a:solidFill>
                    <a:srgbClr val="FF0000"/>
                  </a:solidFill>
                </a:rPr>
                <a:t>CPU</a:t>
              </a:r>
              <a:endParaRPr lang="en-GB" dirty="0">
                <a:solidFill>
                  <a:srgbClr val="FF0000"/>
                </a:solidFill>
              </a:endParaRPr>
            </a:p>
          </p:txBody>
        </p:sp>
        <p:sp>
          <p:nvSpPr>
            <p:cNvPr id="59" name="Oval 58"/>
            <p:cNvSpPr/>
            <p:nvPr/>
          </p:nvSpPr>
          <p:spPr bwMode="auto">
            <a:xfrm>
              <a:off x="1691680" y="2924944"/>
              <a:ext cx="1008112" cy="792088"/>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xmlns=""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 nodeType="click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7" grpId="0"/>
      <p:bldP spid="48" grpId="0"/>
      <p:bldP spid="49" grpId="0"/>
      <p:bldP spid="50" grpId="0"/>
      <p:bldP spid="51" grpId="0"/>
      <p:bldP spid="52" grpId="0"/>
      <p:bldP spid="53" grpId="0"/>
      <p:bldP spid="53" grpId="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write </a:t>
            </a:r>
            <a:r>
              <a:rPr lang="en-GB" dirty="0" err="1" smtClean="0"/>
              <a:t>SoC</a:t>
            </a:r>
            <a:r>
              <a:rPr lang="en-GB" dirty="0" smtClean="0"/>
              <a:t> level tests?</a:t>
            </a:r>
            <a:endParaRPr lang="en-GB" dirty="0"/>
          </a:p>
        </p:txBody>
      </p:sp>
      <p:sp>
        <p:nvSpPr>
          <p:cNvPr id="3" name="Content Placeholder 2"/>
          <p:cNvSpPr>
            <a:spLocks noGrp="1"/>
          </p:cNvSpPr>
          <p:nvPr>
            <p:ph idx="1"/>
          </p:nvPr>
        </p:nvSpPr>
        <p:spPr>
          <a:xfrm>
            <a:off x="323528" y="1052736"/>
            <a:ext cx="8640960" cy="5328592"/>
          </a:xfrm>
        </p:spPr>
        <p:txBody>
          <a:bodyPr/>
          <a:lstStyle/>
          <a:p>
            <a:r>
              <a:rPr lang="en-GB" sz="2400" dirty="0" smtClean="0"/>
              <a:t>Some top level functionality not visible at unit level</a:t>
            </a:r>
          </a:p>
          <a:p>
            <a:pPr lvl="1"/>
            <a:endParaRPr lang="en-GB" dirty="0" smtClean="0"/>
          </a:p>
          <a:p>
            <a:pPr lvl="1"/>
            <a:endParaRPr lang="en-GB" dirty="0" smtClean="0"/>
          </a:p>
          <a:p>
            <a:pPr lvl="1"/>
            <a:endParaRPr lang="en-GB" dirty="0" smtClean="0"/>
          </a:p>
          <a:p>
            <a:pPr lvl="1"/>
            <a:endParaRPr lang="en-GB" dirty="0" smtClean="0"/>
          </a:p>
          <a:p>
            <a:r>
              <a:rPr lang="en-GB" sz="2400" dirty="0" smtClean="0"/>
              <a:t>Allows verification to focus on actual use model</a:t>
            </a:r>
          </a:p>
          <a:p>
            <a:endParaRPr lang="en-GB" sz="2400" dirty="0" smtClean="0"/>
          </a:p>
          <a:p>
            <a:endParaRPr lang="en-GB" sz="2400" dirty="0" smtClean="0"/>
          </a:p>
          <a:p>
            <a:endParaRPr lang="en-GB" sz="2400" dirty="0" smtClean="0"/>
          </a:p>
          <a:p>
            <a:r>
              <a:rPr lang="en-GB" sz="2400" dirty="0" smtClean="0"/>
              <a:t>Missing system level functionality &amp; compliance testing</a:t>
            </a:r>
          </a:p>
          <a:p>
            <a:pPr lvl="1"/>
            <a:endParaRPr lang="en-GB" dirty="0" smtClean="0"/>
          </a:p>
          <a:p>
            <a:pPr lvl="1">
              <a:buNone/>
            </a:pPr>
            <a:endParaRPr lang="en-GB" dirty="0" smtClean="0"/>
          </a:p>
          <a:p>
            <a:pPr lvl="1"/>
            <a:endParaRPr lang="en-GB" sz="2000" dirty="0" smtClean="0"/>
          </a:p>
          <a:p>
            <a:pPr lvl="1"/>
            <a:endParaRPr lang="en-GB" sz="2000" dirty="0"/>
          </a:p>
          <a:p>
            <a:pPr lvl="1"/>
            <a:endParaRPr lang="en-GB" dirty="0"/>
          </a:p>
        </p:txBody>
      </p:sp>
      <p:sp>
        <p:nvSpPr>
          <p:cNvPr id="34" name="TextBox 33"/>
          <p:cNvSpPr txBox="1"/>
          <p:nvPr/>
        </p:nvSpPr>
        <p:spPr>
          <a:xfrm>
            <a:off x="803412" y="1484784"/>
            <a:ext cx="1967206" cy="461665"/>
          </a:xfrm>
          <a:prstGeom prst="rect">
            <a:avLst/>
          </a:prstGeom>
          <a:solidFill>
            <a:schemeClr val="bg1"/>
          </a:solidFill>
        </p:spPr>
        <p:txBody>
          <a:bodyPr wrap="none" rtlCol="0">
            <a:spAutoFit/>
          </a:bodyPr>
          <a:lstStyle/>
          <a:p>
            <a:pPr>
              <a:buFont typeface="Arial" pitchFamily="34" charset="0"/>
              <a:buChar char="•"/>
            </a:pPr>
            <a:r>
              <a:rPr lang="en-GB" b="0" dirty="0" smtClean="0"/>
              <a:t> Imported IP</a:t>
            </a:r>
            <a:endParaRPr lang="en-GB" b="0" dirty="0"/>
          </a:p>
        </p:txBody>
      </p:sp>
      <p:sp>
        <p:nvSpPr>
          <p:cNvPr id="35" name="TextBox 34"/>
          <p:cNvSpPr txBox="1"/>
          <p:nvPr/>
        </p:nvSpPr>
        <p:spPr>
          <a:xfrm>
            <a:off x="1187624" y="1844824"/>
            <a:ext cx="2929007" cy="461665"/>
          </a:xfrm>
          <a:prstGeom prst="rect">
            <a:avLst/>
          </a:prstGeom>
          <a:solidFill>
            <a:schemeClr val="bg1"/>
          </a:solidFill>
        </p:spPr>
        <p:txBody>
          <a:bodyPr wrap="none" rtlCol="0">
            <a:spAutoFit/>
          </a:bodyPr>
          <a:lstStyle/>
          <a:p>
            <a:pPr>
              <a:buFont typeface="Arial" pitchFamily="34" charset="0"/>
              <a:buChar char="•"/>
            </a:pPr>
            <a:r>
              <a:rPr lang="en-GB" b="0" dirty="0" smtClean="0"/>
              <a:t> Signal connectivity</a:t>
            </a:r>
            <a:endParaRPr lang="en-GB" b="0" dirty="0"/>
          </a:p>
        </p:txBody>
      </p:sp>
      <p:sp>
        <p:nvSpPr>
          <p:cNvPr id="36" name="TextBox 35"/>
          <p:cNvSpPr txBox="1"/>
          <p:nvPr/>
        </p:nvSpPr>
        <p:spPr>
          <a:xfrm>
            <a:off x="4067944" y="1484784"/>
            <a:ext cx="4144083" cy="461665"/>
          </a:xfrm>
          <a:prstGeom prst="rect">
            <a:avLst/>
          </a:prstGeom>
          <a:solidFill>
            <a:schemeClr val="bg1"/>
          </a:solidFill>
        </p:spPr>
        <p:txBody>
          <a:bodyPr wrap="none" rtlCol="0">
            <a:spAutoFit/>
          </a:bodyPr>
          <a:lstStyle/>
          <a:p>
            <a:pPr>
              <a:buFont typeface="Arial" pitchFamily="34" charset="0"/>
              <a:buChar char="•"/>
            </a:pPr>
            <a:r>
              <a:rPr lang="en-GB" b="0" dirty="0" smtClean="0"/>
              <a:t> Register / address mapping</a:t>
            </a:r>
            <a:endParaRPr lang="en-GB" b="0" dirty="0"/>
          </a:p>
        </p:txBody>
      </p:sp>
      <p:sp>
        <p:nvSpPr>
          <p:cNvPr id="37" name="TextBox 36"/>
          <p:cNvSpPr txBox="1"/>
          <p:nvPr/>
        </p:nvSpPr>
        <p:spPr>
          <a:xfrm>
            <a:off x="5436096" y="2348880"/>
            <a:ext cx="2618025" cy="461665"/>
          </a:xfrm>
          <a:prstGeom prst="rect">
            <a:avLst/>
          </a:prstGeom>
          <a:solidFill>
            <a:schemeClr val="bg1"/>
          </a:solidFill>
        </p:spPr>
        <p:txBody>
          <a:bodyPr wrap="none" rtlCol="0">
            <a:spAutoFit/>
          </a:bodyPr>
          <a:lstStyle/>
          <a:p>
            <a:pPr>
              <a:buFont typeface="Arial" pitchFamily="34" charset="0"/>
              <a:buChar char="•"/>
            </a:pPr>
            <a:r>
              <a:rPr lang="en-GB" b="0" dirty="0" smtClean="0"/>
              <a:t> Power on / reset</a:t>
            </a:r>
            <a:endParaRPr lang="en-GB" b="0" dirty="0"/>
          </a:p>
        </p:txBody>
      </p:sp>
      <p:sp>
        <p:nvSpPr>
          <p:cNvPr id="38" name="TextBox 37"/>
          <p:cNvSpPr txBox="1"/>
          <p:nvPr/>
        </p:nvSpPr>
        <p:spPr>
          <a:xfrm>
            <a:off x="1619672" y="2276872"/>
            <a:ext cx="3134192" cy="461665"/>
          </a:xfrm>
          <a:prstGeom prst="rect">
            <a:avLst/>
          </a:prstGeom>
          <a:solidFill>
            <a:schemeClr val="bg1"/>
          </a:solidFill>
        </p:spPr>
        <p:txBody>
          <a:bodyPr wrap="none" rtlCol="0">
            <a:spAutoFit/>
          </a:bodyPr>
          <a:lstStyle/>
          <a:p>
            <a:pPr>
              <a:buFont typeface="Arial" pitchFamily="34" charset="0"/>
              <a:buChar char="•"/>
            </a:pPr>
            <a:r>
              <a:rPr lang="en-GB" b="0" dirty="0" smtClean="0"/>
              <a:t> Power management</a:t>
            </a:r>
            <a:endParaRPr lang="en-GB" b="0" dirty="0"/>
          </a:p>
        </p:txBody>
      </p:sp>
      <p:sp>
        <p:nvSpPr>
          <p:cNvPr id="39" name="TextBox 38"/>
          <p:cNvSpPr txBox="1"/>
          <p:nvPr/>
        </p:nvSpPr>
        <p:spPr>
          <a:xfrm>
            <a:off x="2699792" y="2708920"/>
            <a:ext cx="2739853" cy="461665"/>
          </a:xfrm>
          <a:prstGeom prst="rect">
            <a:avLst/>
          </a:prstGeom>
          <a:solidFill>
            <a:schemeClr val="bg1"/>
          </a:solidFill>
        </p:spPr>
        <p:txBody>
          <a:bodyPr wrap="none" rtlCol="0">
            <a:spAutoFit/>
          </a:bodyPr>
          <a:lstStyle/>
          <a:p>
            <a:pPr>
              <a:buFont typeface="Arial" pitchFamily="34" charset="0"/>
              <a:buChar char="•"/>
            </a:pPr>
            <a:r>
              <a:rPr lang="en-GB" b="0" dirty="0" smtClean="0"/>
              <a:t> Clocking strategy</a:t>
            </a:r>
            <a:endParaRPr lang="en-GB" b="0" dirty="0"/>
          </a:p>
        </p:txBody>
      </p:sp>
      <p:sp>
        <p:nvSpPr>
          <p:cNvPr id="40" name="TextBox 39"/>
          <p:cNvSpPr txBox="1"/>
          <p:nvPr/>
        </p:nvSpPr>
        <p:spPr>
          <a:xfrm>
            <a:off x="5004048" y="1916832"/>
            <a:ext cx="3698449" cy="461665"/>
          </a:xfrm>
          <a:prstGeom prst="rect">
            <a:avLst/>
          </a:prstGeom>
          <a:solidFill>
            <a:schemeClr val="bg1"/>
          </a:solidFill>
        </p:spPr>
        <p:txBody>
          <a:bodyPr wrap="none" rtlCol="0">
            <a:spAutoFit/>
          </a:bodyPr>
          <a:lstStyle/>
          <a:p>
            <a:pPr>
              <a:buFont typeface="Arial" pitchFamily="34" charset="0"/>
              <a:buChar char="•"/>
            </a:pPr>
            <a:r>
              <a:rPr lang="en-GB" b="0" dirty="0" smtClean="0"/>
              <a:t> Performance verification</a:t>
            </a:r>
            <a:endParaRPr lang="en-GB" b="0" dirty="0"/>
          </a:p>
        </p:txBody>
      </p:sp>
      <p:sp>
        <p:nvSpPr>
          <p:cNvPr id="41" name="TextBox 40"/>
          <p:cNvSpPr txBox="1"/>
          <p:nvPr/>
        </p:nvSpPr>
        <p:spPr>
          <a:xfrm>
            <a:off x="6084168" y="2780928"/>
            <a:ext cx="2347117" cy="461665"/>
          </a:xfrm>
          <a:prstGeom prst="rect">
            <a:avLst/>
          </a:prstGeom>
          <a:solidFill>
            <a:schemeClr val="bg1"/>
          </a:solidFill>
        </p:spPr>
        <p:txBody>
          <a:bodyPr wrap="none" rtlCol="0">
            <a:spAutoFit/>
          </a:bodyPr>
          <a:lstStyle/>
          <a:p>
            <a:pPr>
              <a:buFont typeface="Arial" pitchFamily="34" charset="0"/>
              <a:buChar char="•"/>
            </a:pPr>
            <a:r>
              <a:rPr lang="en-GB" b="0" dirty="0" smtClean="0"/>
              <a:t> Benchmarking</a:t>
            </a:r>
            <a:endParaRPr lang="en-GB" b="0" dirty="0"/>
          </a:p>
        </p:txBody>
      </p:sp>
      <p:sp>
        <p:nvSpPr>
          <p:cNvPr id="42" name="TextBox 41"/>
          <p:cNvSpPr txBox="1"/>
          <p:nvPr/>
        </p:nvSpPr>
        <p:spPr>
          <a:xfrm>
            <a:off x="323528" y="2708920"/>
            <a:ext cx="2056973" cy="461665"/>
          </a:xfrm>
          <a:prstGeom prst="rect">
            <a:avLst/>
          </a:prstGeom>
          <a:solidFill>
            <a:schemeClr val="bg1"/>
          </a:solidFill>
        </p:spPr>
        <p:txBody>
          <a:bodyPr wrap="none" rtlCol="0">
            <a:spAutoFit/>
          </a:bodyPr>
          <a:lstStyle/>
          <a:p>
            <a:pPr>
              <a:buFont typeface="Arial" pitchFamily="34" charset="0"/>
              <a:buChar char="•"/>
            </a:pPr>
            <a:r>
              <a:rPr lang="en-GB" b="0" dirty="0" smtClean="0"/>
              <a:t> Coherence?</a:t>
            </a:r>
            <a:endParaRPr lang="en-GB" b="0" dirty="0"/>
          </a:p>
        </p:txBody>
      </p:sp>
      <p:sp>
        <p:nvSpPr>
          <p:cNvPr id="43" name="TextBox 42"/>
          <p:cNvSpPr txBox="1"/>
          <p:nvPr/>
        </p:nvSpPr>
        <p:spPr>
          <a:xfrm>
            <a:off x="1187624" y="4077072"/>
            <a:ext cx="7260322" cy="461665"/>
          </a:xfrm>
          <a:prstGeom prst="rect">
            <a:avLst/>
          </a:prstGeom>
          <a:solidFill>
            <a:schemeClr val="bg1"/>
          </a:solidFill>
        </p:spPr>
        <p:txBody>
          <a:bodyPr wrap="none" rtlCol="0">
            <a:spAutoFit/>
          </a:bodyPr>
          <a:lstStyle/>
          <a:p>
            <a:pPr>
              <a:buFont typeface="Arial" pitchFamily="34" charset="0"/>
              <a:buChar char="•"/>
            </a:pPr>
            <a:r>
              <a:rPr lang="en-GB" b="0" dirty="0" smtClean="0"/>
              <a:t> Configurability / parameterized blocks instantiated!</a:t>
            </a:r>
            <a:endParaRPr lang="en-GB" b="0" dirty="0"/>
          </a:p>
        </p:txBody>
      </p:sp>
      <p:sp>
        <p:nvSpPr>
          <p:cNvPr id="44" name="TextBox 43"/>
          <p:cNvSpPr txBox="1"/>
          <p:nvPr/>
        </p:nvSpPr>
        <p:spPr>
          <a:xfrm>
            <a:off x="539552" y="3645024"/>
            <a:ext cx="5146345" cy="461665"/>
          </a:xfrm>
          <a:prstGeom prst="rect">
            <a:avLst/>
          </a:prstGeom>
          <a:solidFill>
            <a:schemeClr val="bg1"/>
          </a:solidFill>
        </p:spPr>
        <p:txBody>
          <a:bodyPr wrap="none" rtlCol="0">
            <a:spAutoFit/>
          </a:bodyPr>
          <a:lstStyle/>
          <a:p>
            <a:pPr>
              <a:buFont typeface="Arial" pitchFamily="34" charset="0"/>
              <a:buChar char="•"/>
            </a:pPr>
            <a:r>
              <a:rPr lang="en-GB" b="0" dirty="0" smtClean="0"/>
              <a:t> Testing restricted to real use model</a:t>
            </a:r>
            <a:endParaRPr lang="en-GB" b="0" dirty="0"/>
          </a:p>
        </p:txBody>
      </p:sp>
      <p:sp>
        <p:nvSpPr>
          <p:cNvPr id="45" name="TextBox 44"/>
          <p:cNvSpPr txBox="1"/>
          <p:nvPr/>
        </p:nvSpPr>
        <p:spPr>
          <a:xfrm>
            <a:off x="406512" y="4509120"/>
            <a:ext cx="8403262" cy="461665"/>
          </a:xfrm>
          <a:prstGeom prst="rect">
            <a:avLst/>
          </a:prstGeom>
          <a:solidFill>
            <a:schemeClr val="bg1"/>
          </a:solidFill>
        </p:spPr>
        <p:txBody>
          <a:bodyPr wrap="none" rtlCol="0">
            <a:spAutoFit/>
          </a:bodyPr>
          <a:lstStyle/>
          <a:p>
            <a:pPr>
              <a:buFont typeface="Arial" pitchFamily="34" charset="0"/>
              <a:buChar char="•"/>
            </a:pPr>
            <a:r>
              <a:rPr lang="en-GB" b="0" dirty="0" smtClean="0"/>
              <a:t> Generate typical/worst case waveforms for power analysis!</a:t>
            </a:r>
            <a:endParaRPr lang="en-GB" b="0" dirty="0"/>
          </a:p>
        </p:txBody>
      </p:sp>
      <p:sp>
        <p:nvSpPr>
          <p:cNvPr id="46" name="TextBox 45"/>
          <p:cNvSpPr txBox="1"/>
          <p:nvPr/>
        </p:nvSpPr>
        <p:spPr>
          <a:xfrm>
            <a:off x="2915816" y="5445224"/>
            <a:ext cx="1762022" cy="461665"/>
          </a:xfrm>
          <a:prstGeom prst="rect">
            <a:avLst/>
          </a:prstGeom>
          <a:solidFill>
            <a:schemeClr val="bg1"/>
          </a:solidFill>
        </p:spPr>
        <p:txBody>
          <a:bodyPr wrap="none" rtlCol="0">
            <a:spAutoFit/>
          </a:bodyPr>
          <a:lstStyle/>
          <a:p>
            <a:pPr>
              <a:buFont typeface="Arial" pitchFamily="34" charset="0"/>
              <a:buChar char="•"/>
            </a:pPr>
            <a:r>
              <a:rPr lang="en-GB" b="0" dirty="0" smtClean="0"/>
              <a:t> Partner IP</a:t>
            </a:r>
            <a:endParaRPr lang="en-GB" b="0" dirty="0"/>
          </a:p>
        </p:txBody>
      </p:sp>
      <p:sp>
        <p:nvSpPr>
          <p:cNvPr id="47" name="TextBox 46"/>
          <p:cNvSpPr txBox="1"/>
          <p:nvPr/>
        </p:nvSpPr>
        <p:spPr>
          <a:xfrm>
            <a:off x="1331640" y="5733256"/>
            <a:ext cx="1592103" cy="461665"/>
          </a:xfrm>
          <a:prstGeom prst="rect">
            <a:avLst/>
          </a:prstGeom>
          <a:solidFill>
            <a:schemeClr val="bg1"/>
          </a:solidFill>
        </p:spPr>
        <p:txBody>
          <a:bodyPr wrap="none" rtlCol="0">
            <a:spAutoFit/>
          </a:bodyPr>
          <a:lstStyle/>
          <a:p>
            <a:pPr>
              <a:buFont typeface="Arial" pitchFamily="34" charset="0"/>
              <a:buChar char="•"/>
            </a:pPr>
            <a:r>
              <a:rPr lang="en-GB" b="0" dirty="0" smtClean="0"/>
              <a:t> Software</a:t>
            </a:r>
            <a:endParaRPr lang="en-GB" b="0" dirty="0"/>
          </a:p>
        </p:txBody>
      </p:sp>
      <p:sp>
        <p:nvSpPr>
          <p:cNvPr id="48" name="TextBox 47"/>
          <p:cNvSpPr txBox="1"/>
          <p:nvPr/>
        </p:nvSpPr>
        <p:spPr>
          <a:xfrm>
            <a:off x="4211960" y="5877272"/>
            <a:ext cx="3097323" cy="461665"/>
          </a:xfrm>
          <a:prstGeom prst="rect">
            <a:avLst/>
          </a:prstGeom>
          <a:solidFill>
            <a:schemeClr val="bg1"/>
          </a:solidFill>
        </p:spPr>
        <p:txBody>
          <a:bodyPr wrap="none" rtlCol="0">
            <a:spAutoFit/>
          </a:bodyPr>
          <a:lstStyle/>
          <a:p>
            <a:pPr>
              <a:buFont typeface="Arial" pitchFamily="34" charset="0"/>
              <a:buChar char="•"/>
            </a:pPr>
            <a:r>
              <a:rPr lang="en-GB" b="0" dirty="0" smtClean="0"/>
              <a:t> System architecture</a:t>
            </a:r>
            <a:endParaRPr lang="en-GB" b="0" dirty="0"/>
          </a:p>
        </p:txBody>
      </p:sp>
    </p:spTree>
    <p:extLst>
      <p:ext uri="{BB962C8B-B14F-4D97-AF65-F5344CB8AC3E}">
        <p14:creationId xmlns:p14="http://schemas.microsoft.com/office/powerpoint/2010/main" xmlns=""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 doing unit level testing?</a:t>
            </a:r>
            <a:endParaRPr lang="en-GB" dirty="0"/>
          </a:p>
        </p:txBody>
      </p:sp>
      <p:sp>
        <p:nvSpPr>
          <p:cNvPr id="3" name="Content Placeholder 2"/>
          <p:cNvSpPr>
            <a:spLocks noGrp="1"/>
          </p:cNvSpPr>
          <p:nvPr>
            <p:ph idx="1"/>
          </p:nvPr>
        </p:nvSpPr>
        <p:spPr>
          <a:xfrm>
            <a:off x="323528" y="1052736"/>
            <a:ext cx="8424863" cy="5400600"/>
          </a:xfrm>
        </p:spPr>
        <p:txBody>
          <a:bodyPr/>
          <a:lstStyle/>
          <a:p>
            <a:pPr lvl="0"/>
            <a:r>
              <a:rPr lang="en-GB" sz="2400" dirty="0" smtClean="0"/>
              <a:t>Controllability at top level v unit level?</a:t>
            </a:r>
          </a:p>
          <a:p>
            <a:pPr lvl="0">
              <a:buNone/>
            </a:pPr>
            <a:r>
              <a:rPr lang="en-GB" sz="2400" dirty="0" smtClean="0"/>
              <a:t>	</a:t>
            </a:r>
            <a:r>
              <a:rPr lang="en-GB" sz="2400" dirty="0" smtClean="0">
                <a:sym typeface="Wingdings" pitchFamily="2" charset="2"/>
              </a:rPr>
              <a:t> </a:t>
            </a:r>
            <a:r>
              <a:rPr lang="en-GB" sz="2400" dirty="0" smtClean="0"/>
              <a:t>REDUCED</a:t>
            </a:r>
            <a:endParaRPr lang="en-GB" sz="2000" dirty="0" smtClean="0"/>
          </a:p>
          <a:p>
            <a:pPr lvl="0">
              <a:buNone/>
            </a:pPr>
            <a:endParaRPr lang="en-GB" sz="2400" dirty="0" smtClean="0"/>
          </a:p>
          <a:p>
            <a:pPr lvl="0"/>
            <a:r>
              <a:rPr lang="en-GB" sz="2400" dirty="0" smtClean="0"/>
              <a:t>Visibility at top level v unit level?</a:t>
            </a:r>
          </a:p>
          <a:p>
            <a:pPr lvl="0">
              <a:buNone/>
            </a:pPr>
            <a:r>
              <a:rPr lang="en-GB" sz="2400" dirty="0" smtClean="0"/>
              <a:t>	</a:t>
            </a:r>
            <a:r>
              <a:rPr lang="en-GB" sz="2400" dirty="0" smtClean="0">
                <a:sym typeface="Wingdings" pitchFamily="2" charset="2"/>
              </a:rPr>
              <a:t> REDUCED</a:t>
            </a:r>
            <a:endParaRPr lang="en-GB" sz="2400" dirty="0" smtClean="0"/>
          </a:p>
          <a:p>
            <a:pPr lvl="0">
              <a:buNone/>
            </a:pPr>
            <a:endParaRPr lang="en-GB" sz="2400" dirty="0" smtClean="0"/>
          </a:p>
          <a:p>
            <a:pPr lvl="0"/>
            <a:r>
              <a:rPr lang="en-GB" sz="2400" dirty="0" smtClean="0"/>
              <a:t>Overhead on testing at top level v unit level?</a:t>
            </a:r>
          </a:p>
          <a:p>
            <a:pPr lvl="0">
              <a:buNone/>
            </a:pPr>
            <a:r>
              <a:rPr lang="en-GB" sz="2400" dirty="0" smtClean="0"/>
              <a:t>	</a:t>
            </a:r>
            <a:r>
              <a:rPr lang="en-GB" sz="2400" dirty="0" smtClean="0">
                <a:sym typeface="Wingdings" pitchFamily="2" charset="2"/>
              </a:rPr>
              <a:t> INCREASED</a:t>
            </a:r>
            <a:endParaRPr lang="en-GB" sz="2400" dirty="0" smtClean="0"/>
          </a:p>
          <a:p>
            <a:pPr lvl="0"/>
            <a:endParaRPr lang="en-GB" sz="2000" b="0" dirty="0"/>
          </a:p>
        </p:txBody>
      </p:sp>
      <p:sp>
        <p:nvSpPr>
          <p:cNvPr id="4" name="TextBox 3"/>
          <p:cNvSpPr txBox="1"/>
          <p:nvPr/>
        </p:nvSpPr>
        <p:spPr>
          <a:xfrm>
            <a:off x="1537461" y="1916832"/>
            <a:ext cx="6099747"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Harder to hit corner case and longer run times</a:t>
            </a:r>
            <a:r>
              <a:rPr lang="en-GB" dirty="0" smtClean="0"/>
              <a:t> </a:t>
            </a:r>
            <a:endParaRPr lang="en-GB" dirty="0"/>
          </a:p>
        </p:txBody>
      </p:sp>
      <p:sp>
        <p:nvSpPr>
          <p:cNvPr id="5" name="TextBox 4"/>
          <p:cNvSpPr txBox="1"/>
          <p:nvPr/>
        </p:nvSpPr>
        <p:spPr>
          <a:xfrm>
            <a:off x="1475656" y="3212976"/>
            <a:ext cx="2940228"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Harder to debug fails</a:t>
            </a:r>
            <a:endParaRPr lang="en-GB" sz="2000" dirty="0"/>
          </a:p>
        </p:txBody>
      </p:sp>
      <p:sp>
        <p:nvSpPr>
          <p:cNvPr id="6" name="TextBox 5"/>
          <p:cNvSpPr txBox="1"/>
          <p:nvPr/>
        </p:nvSpPr>
        <p:spPr>
          <a:xfrm>
            <a:off x="1547664" y="4797152"/>
            <a:ext cx="7344816" cy="769441"/>
          </a:xfrm>
          <a:prstGeom prst="rect">
            <a:avLst/>
          </a:prstGeom>
          <a:noFill/>
        </p:spPr>
        <p:txBody>
          <a:bodyPr wrap="square" rtlCol="0">
            <a:spAutoFit/>
          </a:bodyPr>
          <a:lstStyle/>
          <a:p>
            <a:pPr algn="l">
              <a:buFont typeface="Arial" pitchFamily="34" charset="0"/>
              <a:buChar char="•"/>
            </a:pPr>
            <a:r>
              <a:rPr lang="en-GB" dirty="0" smtClean="0"/>
              <a:t> </a:t>
            </a:r>
            <a:r>
              <a:rPr lang="en-GB" sz="2000" dirty="0" smtClean="0"/>
              <a:t>Need to propagate block level fixes/changes to </a:t>
            </a:r>
            <a:br>
              <a:rPr lang="en-GB" sz="2000" dirty="0" smtClean="0"/>
            </a:br>
            <a:r>
              <a:rPr lang="en-GB" sz="2000" dirty="0" smtClean="0"/>
              <a:t>   top level before they can be tested</a:t>
            </a:r>
            <a:endParaRPr lang="en-GB" dirty="0"/>
          </a:p>
        </p:txBody>
      </p:sp>
      <p:sp>
        <p:nvSpPr>
          <p:cNvPr id="7" name="TextBox 6"/>
          <p:cNvSpPr txBox="1"/>
          <p:nvPr/>
        </p:nvSpPr>
        <p:spPr>
          <a:xfrm>
            <a:off x="1475656" y="5589240"/>
            <a:ext cx="5931432" cy="769441"/>
          </a:xfrm>
          <a:prstGeom prst="rect">
            <a:avLst/>
          </a:prstGeom>
          <a:noFill/>
        </p:spPr>
        <p:txBody>
          <a:bodyPr wrap="none" rtlCol="0">
            <a:spAutoFit/>
          </a:bodyPr>
          <a:lstStyle/>
          <a:p>
            <a:pPr algn="l">
              <a:buFont typeface="Arial" pitchFamily="34" charset="0"/>
              <a:buChar char="•"/>
            </a:pPr>
            <a:r>
              <a:rPr lang="en-GB" dirty="0" smtClean="0"/>
              <a:t> </a:t>
            </a:r>
            <a:r>
              <a:rPr lang="en-GB" sz="2000" dirty="0" smtClean="0"/>
              <a:t>Need to understand the complete </a:t>
            </a:r>
            <a:r>
              <a:rPr lang="en-GB" sz="2000" dirty="0" err="1" smtClean="0"/>
              <a:t>SoC</a:t>
            </a:r>
            <a:r>
              <a:rPr lang="en-GB" sz="2000" dirty="0" smtClean="0"/>
              <a:t> to test </a:t>
            </a:r>
            <a:br>
              <a:rPr lang="en-GB" sz="2000" dirty="0" smtClean="0"/>
            </a:br>
            <a:r>
              <a:rPr lang="en-GB" sz="2000" dirty="0" smtClean="0"/>
              <a:t>   and debug  a single block</a:t>
            </a:r>
            <a:endParaRPr lang="en-GB" dirty="0"/>
          </a:p>
        </p:txBody>
      </p:sp>
      <p:sp>
        <p:nvSpPr>
          <p:cNvPr id="8" name="TextBox 7"/>
          <p:cNvSpPr txBox="1"/>
          <p:nvPr/>
        </p:nvSpPr>
        <p:spPr>
          <a:xfrm>
            <a:off x="1567115" y="4437112"/>
            <a:ext cx="6327373"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Need working top level integration before testing</a:t>
            </a:r>
            <a:endParaRPr lang="en-GB" sz="2000" dirty="0"/>
          </a:p>
        </p:txBody>
      </p:sp>
    </p:spTree>
    <p:extLst>
      <p:ext uri="{BB962C8B-B14F-4D97-AF65-F5344CB8AC3E}">
        <p14:creationId xmlns:p14="http://schemas.microsoft.com/office/powerpoint/2010/main" xmlns=""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Barriers to top level testing </a:t>
            </a:r>
            <a:endParaRPr lang="en-GB" dirty="0"/>
          </a:p>
        </p:txBody>
      </p:sp>
      <p:sp>
        <p:nvSpPr>
          <p:cNvPr id="4" name="Content Placeholder 3"/>
          <p:cNvSpPr>
            <a:spLocks noGrp="1"/>
          </p:cNvSpPr>
          <p:nvPr>
            <p:ph idx="1"/>
          </p:nvPr>
        </p:nvSpPr>
        <p:spPr>
          <a:xfrm>
            <a:off x="323850" y="1268760"/>
            <a:ext cx="8424863" cy="5184576"/>
          </a:xfrm>
          <a:noFill/>
        </p:spPr>
        <p:txBody>
          <a:bodyPr/>
          <a:lstStyle/>
          <a:p>
            <a:r>
              <a:rPr lang="en-GB" sz="1600" dirty="0" smtClean="0"/>
              <a:t>Barriers to top level verification?</a:t>
            </a:r>
          </a:p>
          <a:p>
            <a:endParaRPr lang="en-GB" sz="1600" dirty="0" smtClean="0"/>
          </a:p>
          <a:p>
            <a:endParaRPr lang="en-GB" sz="1600" dirty="0" smtClean="0"/>
          </a:p>
          <a:p>
            <a:endParaRPr lang="en-GB" sz="1600" dirty="0" smtClean="0"/>
          </a:p>
          <a:p>
            <a:endParaRPr lang="en-GB" sz="1600" dirty="0" smtClean="0"/>
          </a:p>
          <a:p>
            <a:pPr>
              <a:buNone/>
            </a:pPr>
            <a:endParaRPr lang="en-GB" sz="1600" dirty="0" smtClean="0"/>
          </a:p>
          <a:p>
            <a:pPr>
              <a:buNone/>
            </a:pPr>
            <a:endParaRPr lang="en-GB" sz="1600" dirty="0" smtClean="0"/>
          </a:p>
          <a:p>
            <a:endParaRPr lang="en-GB" sz="1600" dirty="0" smtClean="0"/>
          </a:p>
          <a:p>
            <a:r>
              <a:rPr lang="en-GB" sz="1600" dirty="0" smtClean="0"/>
              <a:t>Solutions?</a:t>
            </a:r>
          </a:p>
          <a:p>
            <a:pPr lvl="1">
              <a:buNone/>
            </a:pPr>
            <a:endParaRPr lang="en-GB" sz="2000" dirty="0" smtClean="0"/>
          </a:p>
        </p:txBody>
      </p:sp>
      <p:sp>
        <p:nvSpPr>
          <p:cNvPr id="5" name="TextBox 4"/>
          <p:cNvSpPr txBox="1"/>
          <p:nvPr/>
        </p:nvSpPr>
        <p:spPr>
          <a:xfrm>
            <a:off x="1471278" y="1576537"/>
            <a:ext cx="4416594" cy="307777"/>
          </a:xfrm>
          <a:prstGeom prst="rect">
            <a:avLst/>
          </a:prstGeom>
          <a:noFill/>
        </p:spPr>
        <p:txBody>
          <a:bodyPr wrap="none" rtlCol="0">
            <a:spAutoFit/>
          </a:bodyPr>
          <a:lstStyle/>
          <a:p>
            <a:pPr algn="l"/>
            <a:r>
              <a:rPr lang="en-GB" sz="1400" b="0" dirty="0" smtClean="0"/>
              <a:t>Complexity of building the complete top level design</a:t>
            </a:r>
            <a:endParaRPr lang="en-GB" sz="1400" b="0" dirty="0"/>
          </a:p>
        </p:txBody>
      </p:sp>
      <p:sp>
        <p:nvSpPr>
          <p:cNvPr id="6" name="TextBox 5"/>
          <p:cNvSpPr txBox="1"/>
          <p:nvPr/>
        </p:nvSpPr>
        <p:spPr>
          <a:xfrm>
            <a:off x="1471278" y="1854696"/>
            <a:ext cx="3701654" cy="307777"/>
          </a:xfrm>
          <a:prstGeom prst="rect">
            <a:avLst/>
          </a:prstGeom>
          <a:noFill/>
        </p:spPr>
        <p:txBody>
          <a:bodyPr wrap="none" rtlCol="0">
            <a:spAutoFit/>
          </a:bodyPr>
          <a:lstStyle/>
          <a:p>
            <a:pPr algn="l"/>
            <a:r>
              <a:rPr lang="en-GB" sz="1400" b="0" dirty="0" smtClean="0"/>
              <a:t>Late availability of key blocks / functionality</a:t>
            </a:r>
            <a:endParaRPr lang="en-GB" sz="1400" b="0" dirty="0"/>
          </a:p>
        </p:txBody>
      </p:sp>
      <p:sp>
        <p:nvSpPr>
          <p:cNvPr id="7" name="TextBox 6"/>
          <p:cNvSpPr txBox="1"/>
          <p:nvPr/>
        </p:nvSpPr>
        <p:spPr>
          <a:xfrm>
            <a:off x="1496672" y="2453405"/>
            <a:ext cx="2305439" cy="307777"/>
          </a:xfrm>
          <a:prstGeom prst="rect">
            <a:avLst/>
          </a:prstGeom>
          <a:noFill/>
        </p:spPr>
        <p:txBody>
          <a:bodyPr wrap="none" rtlCol="0">
            <a:spAutoFit/>
          </a:bodyPr>
          <a:lstStyle/>
          <a:p>
            <a:pPr algn="l"/>
            <a:r>
              <a:rPr lang="en-GB" sz="1400" b="0" dirty="0" smtClean="0"/>
              <a:t>Size of full top level design</a:t>
            </a:r>
            <a:endParaRPr lang="en-GB" sz="1400" b="0" dirty="0"/>
          </a:p>
        </p:txBody>
      </p:sp>
      <p:sp>
        <p:nvSpPr>
          <p:cNvPr id="8" name="TextBox 7"/>
          <p:cNvSpPr txBox="1"/>
          <p:nvPr/>
        </p:nvSpPr>
        <p:spPr>
          <a:xfrm>
            <a:off x="1471278" y="2761182"/>
            <a:ext cx="4067140" cy="307777"/>
          </a:xfrm>
          <a:prstGeom prst="rect">
            <a:avLst/>
          </a:prstGeom>
          <a:noFill/>
        </p:spPr>
        <p:txBody>
          <a:bodyPr wrap="none" rtlCol="0">
            <a:spAutoFit/>
          </a:bodyPr>
          <a:lstStyle/>
          <a:p>
            <a:pPr algn="l"/>
            <a:r>
              <a:rPr lang="en-GB" sz="1400" b="0" dirty="0" smtClean="0"/>
              <a:t>Limited controllability of the design from outside</a:t>
            </a:r>
            <a:endParaRPr lang="en-GB" sz="1400" b="0" dirty="0"/>
          </a:p>
        </p:txBody>
      </p:sp>
      <p:sp>
        <p:nvSpPr>
          <p:cNvPr id="9" name="TextBox 8"/>
          <p:cNvSpPr txBox="1"/>
          <p:nvPr/>
        </p:nvSpPr>
        <p:spPr>
          <a:xfrm>
            <a:off x="1496672" y="3068959"/>
            <a:ext cx="2525050" cy="307777"/>
          </a:xfrm>
          <a:prstGeom prst="rect">
            <a:avLst/>
          </a:prstGeom>
          <a:noFill/>
        </p:spPr>
        <p:txBody>
          <a:bodyPr wrap="none" rtlCol="0">
            <a:spAutoFit/>
          </a:bodyPr>
          <a:lstStyle/>
          <a:p>
            <a:pPr algn="l"/>
            <a:r>
              <a:rPr lang="en-GB" sz="1400" b="0" dirty="0" smtClean="0"/>
              <a:t>Limited visibility inside design</a:t>
            </a:r>
            <a:endParaRPr lang="en-GB" sz="1400" b="0" dirty="0"/>
          </a:p>
        </p:txBody>
      </p:sp>
      <p:sp>
        <p:nvSpPr>
          <p:cNvPr id="10" name="TextBox 9"/>
          <p:cNvSpPr txBox="1"/>
          <p:nvPr/>
        </p:nvSpPr>
        <p:spPr>
          <a:xfrm>
            <a:off x="1471278" y="2145628"/>
            <a:ext cx="4640950" cy="307777"/>
          </a:xfrm>
          <a:prstGeom prst="rect">
            <a:avLst/>
          </a:prstGeom>
          <a:noFill/>
        </p:spPr>
        <p:txBody>
          <a:bodyPr wrap="none" rtlCol="0">
            <a:spAutoFit/>
          </a:bodyPr>
          <a:lstStyle/>
          <a:p>
            <a:pPr algn="l"/>
            <a:r>
              <a:rPr lang="en-GB" sz="1400" b="0" dirty="0" smtClean="0"/>
              <a:t>Difficulty of anyone understanding the complete design</a:t>
            </a:r>
            <a:endParaRPr lang="en-GB" sz="1400" b="0" dirty="0"/>
          </a:p>
        </p:txBody>
      </p:sp>
      <p:sp>
        <p:nvSpPr>
          <p:cNvPr id="11" name="TextBox 10"/>
          <p:cNvSpPr txBox="1"/>
          <p:nvPr/>
        </p:nvSpPr>
        <p:spPr>
          <a:xfrm>
            <a:off x="983644" y="3969060"/>
            <a:ext cx="463588" cy="307777"/>
          </a:xfrm>
          <a:prstGeom prst="rect">
            <a:avLst/>
          </a:prstGeom>
          <a:noFill/>
        </p:spPr>
        <p:txBody>
          <a:bodyPr wrap="none" rtlCol="0">
            <a:spAutoFit/>
          </a:bodyPr>
          <a:lstStyle/>
          <a:p>
            <a:r>
              <a:rPr lang="en-GB" sz="1400" dirty="0" smtClean="0"/>
              <a:t>S1:</a:t>
            </a:r>
            <a:endParaRPr lang="en-GB" sz="1400" dirty="0"/>
          </a:p>
        </p:txBody>
      </p:sp>
      <p:sp>
        <p:nvSpPr>
          <p:cNvPr id="12" name="TextBox 11"/>
          <p:cNvSpPr txBox="1"/>
          <p:nvPr/>
        </p:nvSpPr>
        <p:spPr>
          <a:xfrm>
            <a:off x="983644" y="4241992"/>
            <a:ext cx="463588" cy="307777"/>
          </a:xfrm>
          <a:prstGeom prst="rect">
            <a:avLst/>
          </a:prstGeom>
          <a:noFill/>
        </p:spPr>
        <p:txBody>
          <a:bodyPr wrap="none" rtlCol="0">
            <a:spAutoFit/>
          </a:bodyPr>
          <a:lstStyle/>
          <a:p>
            <a:r>
              <a:rPr lang="en-GB" sz="1400" dirty="0" smtClean="0"/>
              <a:t>S2:</a:t>
            </a:r>
            <a:endParaRPr lang="en-GB" sz="1400" dirty="0"/>
          </a:p>
        </p:txBody>
      </p:sp>
      <p:sp>
        <p:nvSpPr>
          <p:cNvPr id="13" name="TextBox 12"/>
          <p:cNvSpPr txBox="1"/>
          <p:nvPr/>
        </p:nvSpPr>
        <p:spPr>
          <a:xfrm>
            <a:off x="983644" y="4549769"/>
            <a:ext cx="463588" cy="307777"/>
          </a:xfrm>
          <a:prstGeom prst="rect">
            <a:avLst/>
          </a:prstGeom>
          <a:noFill/>
        </p:spPr>
        <p:txBody>
          <a:bodyPr wrap="none" rtlCol="0">
            <a:spAutoFit/>
          </a:bodyPr>
          <a:lstStyle/>
          <a:p>
            <a:r>
              <a:rPr lang="en-GB" sz="1400" dirty="0" smtClean="0"/>
              <a:t>S3:</a:t>
            </a:r>
            <a:endParaRPr lang="en-GB" sz="1400" dirty="0"/>
          </a:p>
        </p:txBody>
      </p:sp>
      <p:sp>
        <p:nvSpPr>
          <p:cNvPr id="14" name="TextBox 13"/>
          <p:cNvSpPr txBox="1"/>
          <p:nvPr/>
        </p:nvSpPr>
        <p:spPr>
          <a:xfrm>
            <a:off x="983644" y="4857546"/>
            <a:ext cx="463588" cy="307777"/>
          </a:xfrm>
          <a:prstGeom prst="rect">
            <a:avLst/>
          </a:prstGeom>
          <a:noFill/>
        </p:spPr>
        <p:txBody>
          <a:bodyPr wrap="none" rtlCol="0">
            <a:spAutoFit/>
          </a:bodyPr>
          <a:lstStyle/>
          <a:p>
            <a:r>
              <a:rPr lang="en-GB" sz="1400" dirty="0" smtClean="0"/>
              <a:t>S4:</a:t>
            </a:r>
            <a:endParaRPr lang="en-GB" sz="1400" dirty="0"/>
          </a:p>
        </p:txBody>
      </p:sp>
      <p:sp>
        <p:nvSpPr>
          <p:cNvPr id="15" name="TextBox 14"/>
          <p:cNvSpPr txBox="1"/>
          <p:nvPr/>
        </p:nvSpPr>
        <p:spPr>
          <a:xfrm>
            <a:off x="983644" y="5165323"/>
            <a:ext cx="463588" cy="307777"/>
          </a:xfrm>
          <a:prstGeom prst="rect">
            <a:avLst/>
          </a:prstGeom>
          <a:noFill/>
        </p:spPr>
        <p:txBody>
          <a:bodyPr wrap="none" rtlCol="0">
            <a:spAutoFit/>
          </a:bodyPr>
          <a:lstStyle/>
          <a:p>
            <a:r>
              <a:rPr lang="en-GB" sz="1400" dirty="0" smtClean="0"/>
              <a:t>S5:</a:t>
            </a:r>
            <a:endParaRPr lang="en-GB" sz="1400" dirty="0"/>
          </a:p>
        </p:txBody>
      </p:sp>
      <p:sp>
        <p:nvSpPr>
          <p:cNvPr id="16" name="TextBox 15"/>
          <p:cNvSpPr txBox="1"/>
          <p:nvPr/>
        </p:nvSpPr>
        <p:spPr>
          <a:xfrm>
            <a:off x="1007690" y="5473100"/>
            <a:ext cx="463588" cy="307777"/>
          </a:xfrm>
          <a:prstGeom prst="rect">
            <a:avLst/>
          </a:prstGeom>
          <a:noFill/>
        </p:spPr>
        <p:txBody>
          <a:bodyPr wrap="none" rtlCol="0">
            <a:spAutoFit/>
          </a:bodyPr>
          <a:lstStyle/>
          <a:p>
            <a:r>
              <a:rPr lang="en-GB" sz="1400" dirty="0" smtClean="0"/>
              <a:t>S6:</a:t>
            </a:r>
            <a:endParaRPr lang="en-GB" sz="1400" dirty="0"/>
          </a:p>
        </p:txBody>
      </p:sp>
      <p:sp>
        <p:nvSpPr>
          <p:cNvPr id="23" name="TextBox 22"/>
          <p:cNvSpPr txBox="1"/>
          <p:nvPr/>
        </p:nvSpPr>
        <p:spPr>
          <a:xfrm>
            <a:off x="998071" y="1576537"/>
            <a:ext cx="473207" cy="307777"/>
          </a:xfrm>
          <a:prstGeom prst="rect">
            <a:avLst/>
          </a:prstGeom>
          <a:solidFill>
            <a:schemeClr val="bg1"/>
          </a:solidFill>
        </p:spPr>
        <p:txBody>
          <a:bodyPr wrap="none" rtlCol="0">
            <a:spAutoFit/>
          </a:bodyPr>
          <a:lstStyle/>
          <a:p>
            <a:r>
              <a:rPr lang="en-GB" sz="1400" dirty="0" smtClean="0"/>
              <a:t>B1:</a:t>
            </a:r>
            <a:endParaRPr lang="en-GB" sz="1400" dirty="0"/>
          </a:p>
        </p:txBody>
      </p:sp>
      <p:sp>
        <p:nvSpPr>
          <p:cNvPr id="24" name="TextBox 23"/>
          <p:cNvSpPr txBox="1"/>
          <p:nvPr/>
        </p:nvSpPr>
        <p:spPr>
          <a:xfrm>
            <a:off x="1010768" y="1854696"/>
            <a:ext cx="473207" cy="307777"/>
          </a:xfrm>
          <a:prstGeom prst="rect">
            <a:avLst/>
          </a:prstGeom>
          <a:solidFill>
            <a:schemeClr val="bg1"/>
          </a:solidFill>
        </p:spPr>
        <p:txBody>
          <a:bodyPr wrap="square" rtlCol="0">
            <a:spAutoFit/>
          </a:bodyPr>
          <a:lstStyle/>
          <a:p>
            <a:r>
              <a:rPr lang="en-GB" sz="1400" dirty="0" smtClean="0"/>
              <a:t>B2:</a:t>
            </a:r>
            <a:endParaRPr lang="en-GB" sz="1400" dirty="0"/>
          </a:p>
        </p:txBody>
      </p:sp>
      <p:sp>
        <p:nvSpPr>
          <p:cNvPr id="25" name="TextBox 24"/>
          <p:cNvSpPr txBox="1"/>
          <p:nvPr/>
        </p:nvSpPr>
        <p:spPr>
          <a:xfrm>
            <a:off x="1010768" y="2145628"/>
            <a:ext cx="485904" cy="307777"/>
          </a:xfrm>
          <a:prstGeom prst="rect">
            <a:avLst/>
          </a:prstGeom>
          <a:solidFill>
            <a:schemeClr val="bg1"/>
          </a:solidFill>
        </p:spPr>
        <p:txBody>
          <a:bodyPr wrap="square" rtlCol="0">
            <a:spAutoFit/>
          </a:bodyPr>
          <a:lstStyle/>
          <a:p>
            <a:r>
              <a:rPr lang="en-GB" sz="1400" dirty="0" smtClean="0"/>
              <a:t>B3:</a:t>
            </a:r>
            <a:endParaRPr lang="en-GB" sz="1400" dirty="0"/>
          </a:p>
        </p:txBody>
      </p:sp>
      <p:sp>
        <p:nvSpPr>
          <p:cNvPr id="26" name="TextBox 25"/>
          <p:cNvSpPr txBox="1"/>
          <p:nvPr/>
        </p:nvSpPr>
        <p:spPr>
          <a:xfrm>
            <a:off x="998071" y="2453405"/>
            <a:ext cx="473207" cy="307777"/>
          </a:xfrm>
          <a:prstGeom prst="rect">
            <a:avLst/>
          </a:prstGeom>
          <a:solidFill>
            <a:schemeClr val="bg1"/>
          </a:solidFill>
        </p:spPr>
        <p:txBody>
          <a:bodyPr wrap="none" rtlCol="0">
            <a:spAutoFit/>
          </a:bodyPr>
          <a:lstStyle/>
          <a:p>
            <a:r>
              <a:rPr lang="en-GB" sz="1400" dirty="0" smtClean="0"/>
              <a:t>B4:</a:t>
            </a:r>
            <a:endParaRPr lang="en-GB" sz="1400" dirty="0"/>
          </a:p>
        </p:txBody>
      </p:sp>
      <p:sp>
        <p:nvSpPr>
          <p:cNvPr id="27" name="TextBox 26"/>
          <p:cNvSpPr txBox="1"/>
          <p:nvPr/>
        </p:nvSpPr>
        <p:spPr>
          <a:xfrm>
            <a:off x="1010768" y="2761182"/>
            <a:ext cx="473207" cy="307777"/>
          </a:xfrm>
          <a:prstGeom prst="rect">
            <a:avLst/>
          </a:prstGeom>
          <a:solidFill>
            <a:schemeClr val="bg1"/>
          </a:solidFill>
        </p:spPr>
        <p:txBody>
          <a:bodyPr wrap="none" rtlCol="0">
            <a:spAutoFit/>
          </a:bodyPr>
          <a:lstStyle/>
          <a:p>
            <a:r>
              <a:rPr lang="en-GB" sz="1400" dirty="0" smtClean="0"/>
              <a:t>B5:</a:t>
            </a:r>
            <a:endParaRPr lang="en-GB" sz="1400" dirty="0"/>
          </a:p>
        </p:txBody>
      </p:sp>
      <p:sp>
        <p:nvSpPr>
          <p:cNvPr id="28" name="TextBox 27"/>
          <p:cNvSpPr txBox="1"/>
          <p:nvPr/>
        </p:nvSpPr>
        <p:spPr>
          <a:xfrm>
            <a:off x="1010768" y="3068960"/>
            <a:ext cx="473207" cy="307777"/>
          </a:xfrm>
          <a:prstGeom prst="rect">
            <a:avLst/>
          </a:prstGeom>
          <a:solidFill>
            <a:schemeClr val="bg1"/>
          </a:solidFill>
          <a:ln>
            <a:noFill/>
          </a:ln>
        </p:spPr>
        <p:txBody>
          <a:bodyPr wrap="none" rtlCol="0">
            <a:spAutoFit/>
          </a:bodyPr>
          <a:lstStyle/>
          <a:p>
            <a:r>
              <a:rPr lang="en-GB" sz="1400" dirty="0" smtClean="0"/>
              <a:t>B6:</a:t>
            </a:r>
            <a:endParaRPr lang="en-GB" sz="1400" dirty="0"/>
          </a:p>
        </p:txBody>
      </p:sp>
      <p:pic>
        <p:nvPicPr>
          <p:cNvPr id="29" name="Picture 4"/>
          <p:cNvPicPr>
            <a:picLocks noChangeAspect="1" noChangeArrowheads="1"/>
          </p:cNvPicPr>
          <p:nvPr/>
        </p:nvPicPr>
        <p:blipFill>
          <a:blip r:embed="rId3" cstate="print"/>
          <a:srcRect/>
          <a:stretch>
            <a:fillRect/>
          </a:stretch>
        </p:blipFill>
        <p:spPr bwMode="auto">
          <a:xfrm>
            <a:off x="7450478" y="2162473"/>
            <a:ext cx="1101725" cy="1389063"/>
          </a:xfrm>
          <a:prstGeom prst="rect">
            <a:avLst/>
          </a:prstGeom>
          <a:noFill/>
        </p:spPr>
      </p:pic>
      <p:sp>
        <p:nvSpPr>
          <p:cNvPr id="30" name="TextBox 29"/>
          <p:cNvSpPr txBox="1"/>
          <p:nvPr/>
        </p:nvSpPr>
        <p:spPr>
          <a:xfrm>
            <a:off x="983644" y="3969060"/>
            <a:ext cx="5895655" cy="307777"/>
          </a:xfrm>
          <a:prstGeom prst="rect">
            <a:avLst/>
          </a:prstGeom>
          <a:noFill/>
        </p:spPr>
        <p:txBody>
          <a:bodyPr wrap="square" rtlCol="0">
            <a:spAutoFit/>
          </a:bodyPr>
          <a:lstStyle/>
          <a:p>
            <a:pPr lvl="1" algn="l"/>
            <a:r>
              <a:rPr lang="en-GB" sz="1400" b="0" dirty="0" smtClean="0"/>
              <a:t>Require changes to be co-ordinated between dependent blocks</a:t>
            </a:r>
          </a:p>
        </p:txBody>
      </p:sp>
      <p:sp>
        <p:nvSpPr>
          <p:cNvPr id="31" name="TextBox 30"/>
          <p:cNvSpPr txBox="1"/>
          <p:nvPr/>
        </p:nvSpPr>
        <p:spPr>
          <a:xfrm>
            <a:off x="970947" y="4549769"/>
            <a:ext cx="4950551" cy="307777"/>
          </a:xfrm>
          <a:prstGeom prst="rect">
            <a:avLst/>
          </a:prstGeom>
          <a:noFill/>
        </p:spPr>
        <p:txBody>
          <a:bodyPr wrap="square" rtlCol="0">
            <a:spAutoFit/>
          </a:bodyPr>
          <a:lstStyle/>
          <a:p>
            <a:pPr lvl="1" algn="l"/>
            <a:r>
              <a:rPr lang="en-GB" sz="1400" b="0" dirty="0" smtClean="0"/>
              <a:t>A schedule defining milestones for delivering features</a:t>
            </a:r>
          </a:p>
        </p:txBody>
      </p:sp>
      <p:sp>
        <p:nvSpPr>
          <p:cNvPr id="32" name="TextBox 31"/>
          <p:cNvSpPr txBox="1"/>
          <p:nvPr/>
        </p:nvSpPr>
        <p:spPr>
          <a:xfrm>
            <a:off x="970947" y="4241992"/>
            <a:ext cx="4644220" cy="307777"/>
          </a:xfrm>
          <a:prstGeom prst="rect">
            <a:avLst/>
          </a:prstGeom>
          <a:noFill/>
        </p:spPr>
        <p:txBody>
          <a:bodyPr wrap="none" rtlCol="0">
            <a:spAutoFit/>
          </a:bodyPr>
          <a:lstStyle/>
          <a:p>
            <a:pPr lvl="1" algn="l"/>
            <a:r>
              <a:rPr lang="en-GB" sz="1400" b="0" dirty="0" smtClean="0"/>
              <a:t>Regression testing before changes are committed </a:t>
            </a:r>
          </a:p>
        </p:txBody>
      </p:sp>
      <p:sp>
        <p:nvSpPr>
          <p:cNvPr id="33" name="TextBox 32"/>
          <p:cNvSpPr txBox="1"/>
          <p:nvPr/>
        </p:nvSpPr>
        <p:spPr>
          <a:xfrm>
            <a:off x="1420108" y="4857546"/>
            <a:ext cx="4253087" cy="307777"/>
          </a:xfrm>
          <a:prstGeom prst="rect">
            <a:avLst/>
          </a:prstGeom>
          <a:noFill/>
        </p:spPr>
        <p:txBody>
          <a:bodyPr wrap="none" rtlCol="0">
            <a:spAutoFit/>
          </a:bodyPr>
          <a:lstStyle/>
          <a:p>
            <a:pPr marL="0" lvl="1" algn="l"/>
            <a:r>
              <a:rPr lang="en-GB" sz="1400" b="0" dirty="0" smtClean="0"/>
              <a:t>Ensure major interfaces are stable and well defined</a:t>
            </a:r>
          </a:p>
        </p:txBody>
      </p:sp>
      <p:sp>
        <p:nvSpPr>
          <p:cNvPr id="34" name="TextBox 33"/>
          <p:cNvSpPr txBox="1"/>
          <p:nvPr/>
        </p:nvSpPr>
        <p:spPr>
          <a:xfrm>
            <a:off x="970947" y="5165323"/>
            <a:ext cx="2935419" cy="307777"/>
          </a:xfrm>
          <a:prstGeom prst="rect">
            <a:avLst/>
          </a:prstGeom>
          <a:noFill/>
        </p:spPr>
        <p:txBody>
          <a:bodyPr wrap="none" rtlCol="0">
            <a:spAutoFit/>
          </a:bodyPr>
          <a:lstStyle/>
          <a:p>
            <a:pPr lvl="1" algn="l"/>
            <a:r>
              <a:rPr lang="en-GB" sz="1400" b="0" dirty="0" smtClean="0"/>
              <a:t>Black box some components</a:t>
            </a:r>
          </a:p>
        </p:txBody>
      </p:sp>
      <p:sp>
        <p:nvSpPr>
          <p:cNvPr id="35" name="TextBox 34"/>
          <p:cNvSpPr txBox="1"/>
          <p:nvPr/>
        </p:nvSpPr>
        <p:spPr>
          <a:xfrm>
            <a:off x="983644" y="5473100"/>
            <a:ext cx="6466834" cy="307777"/>
          </a:xfrm>
          <a:prstGeom prst="rect">
            <a:avLst/>
          </a:prstGeom>
          <a:noFill/>
        </p:spPr>
        <p:txBody>
          <a:bodyPr wrap="none" rtlCol="0">
            <a:spAutoFit/>
          </a:bodyPr>
          <a:lstStyle/>
          <a:p>
            <a:pPr lvl="1" algn="l"/>
            <a:r>
              <a:rPr lang="en-GB" sz="1400" b="0" dirty="0" smtClean="0"/>
              <a:t>Replace components with abstract models or BFMs (eg: CPU, memories)</a:t>
            </a:r>
            <a:endParaRPr lang="en-GB" sz="1200" b="0" dirty="0" smtClean="0"/>
          </a:p>
        </p:txBody>
      </p:sp>
    </p:spTree>
    <p:extLst>
      <p:ext uri="{BB962C8B-B14F-4D97-AF65-F5344CB8AC3E}">
        <p14:creationId xmlns:p14="http://schemas.microsoft.com/office/powerpoint/2010/main" xmlns=""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27" grpId="0" animBg="1"/>
      <p:bldP spid="28" grpId="0" animBg="1"/>
      <p:bldP spid="30"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Reuse from unit level?</a:t>
            </a:r>
            <a:endParaRPr lang="en-GB" dirty="0"/>
          </a:p>
        </p:txBody>
      </p:sp>
      <p:sp>
        <p:nvSpPr>
          <p:cNvPr id="3" name="Content Placeholder 2"/>
          <p:cNvSpPr>
            <a:spLocks noGrp="1"/>
          </p:cNvSpPr>
          <p:nvPr>
            <p:ph idx="1"/>
          </p:nvPr>
        </p:nvSpPr>
        <p:spPr>
          <a:xfrm>
            <a:off x="323850" y="908720"/>
            <a:ext cx="8712646" cy="5544616"/>
          </a:xfrm>
        </p:spPr>
        <p:txBody>
          <a:bodyPr/>
          <a:lstStyle/>
          <a:p>
            <a:r>
              <a:rPr lang="en-GB" sz="2400" dirty="0" smtClean="0"/>
              <a:t>VIP</a:t>
            </a:r>
          </a:p>
          <a:p>
            <a:pPr lvl="1"/>
            <a:r>
              <a:rPr lang="en-GB" sz="2000" dirty="0" smtClean="0"/>
              <a:t>BFMs</a:t>
            </a:r>
          </a:p>
          <a:p>
            <a:pPr lvl="1"/>
            <a:r>
              <a:rPr lang="en-GB" sz="2000" dirty="0" smtClean="0"/>
              <a:t>Monitors and scoreboards</a:t>
            </a:r>
          </a:p>
          <a:p>
            <a:pPr lvl="1"/>
            <a:r>
              <a:rPr lang="en-GB" sz="2000" dirty="0" smtClean="0"/>
              <a:t>Protocol checkers</a:t>
            </a:r>
          </a:p>
          <a:p>
            <a:r>
              <a:rPr lang="en-GB" sz="2400" dirty="0" smtClean="0"/>
              <a:t>Assertions</a:t>
            </a:r>
          </a:p>
          <a:p>
            <a:r>
              <a:rPr lang="en-GB" sz="2400" dirty="0" smtClean="0"/>
              <a:t>Functional coverage points</a:t>
            </a:r>
          </a:p>
          <a:p>
            <a:r>
              <a:rPr lang="en-GB" sz="2400" dirty="0" smtClean="0"/>
              <a:t>Tests</a:t>
            </a:r>
          </a:p>
          <a:p>
            <a:pPr lvl="1"/>
            <a:r>
              <a:rPr lang="en-GB" sz="2000" dirty="0" smtClean="0"/>
              <a:t>Integration tests</a:t>
            </a:r>
          </a:p>
          <a:p>
            <a:pPr lvl="2"/>
            <a:r>
              <a:rPr lang="en-GB" sz="1600" dirty="0" smtClean="0"/>
              <a:t>Connectivity, address mapping</a:t>
            </a:r>
          </a:p>
          <a:p>
            <a:pPr lvl="1"/>
            <a:r>
              <a:rPr lang="en-GB" sz="2000" dirty="0" smtClean="0"/>
              <a:t>Stress tests</a:t>
            </a:r>
          </a:p>
          <a:p>
            <a:pPr lvl="2"/>
            <a:r>
              <a:rPr lang="en-GB" sz="1600" dirty="0" smtClean="0"/>
              <a:t>Cross cutting concerns such as interrupts or power management</a:t>
            </a:r>
          </a:p>
          <a:p>
            <a:pPr lvl="2"/>
            <a:r>
              <a:rPr lang="en-GB" sz="1600" dirty="0" smtClean="0"/>
              <a:t>Shared resources or ‘convergence points’ (eg: memory synchronisation)</a:t>
            </a:r>
          </a:p>
          <a:p>
            <a:pPr lvl="1"/>
            <a:r>
              <a:rPr lang="en-GB" sz="2000" dirty="0" smtClean="0"/>
              <a:t>Right level of abstraction </a:t>
            </a:r>
          </a:p>
          <a:p>
            <a:pPr lvl="2"/>
            <a:r>
              <a:rPr lang="en-GB" sz="1600" dirty="0" smtClean="0"/>
              <a:t>Transactions and/or bus accesses</a:t>
            </a:r>
          </a:p>
          <a:p>
            <a:pPr lvl="2"/>
            <a:r>
              <a:rPr lang="en-GB" sz="1600" dirty="0" smtClean="0"/>
              <a:t>Relative address map</a:t>
            </a:r>
          </a:p>
        </p:txBody>
      </p:sp>
      <p:sp>
        <p:nvSpPr>
          <p:cNvPr id="4" name="Explosion 2 3"/>
          <p:cNvSpPr/>
          <p:nvPr/>
        </p:nvSpPr>
        <p:spPr bwMode="auto">
          <a:xfrm>
            <a:off x="4932040" y="1124744"/>
            <a:ext cx="3851920" cy="3528392"/>
          </a:xfrm>
          <a:prstGeom prst="irregularSeal2">
            <a:avLst/>
          </a:prstGeom>
          <a:solidFill>
            <a:srgbClr val="FFFFCC"/>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dirty="0" smtClean="0">
                <a:solidFill>
                  <a:srgbClr val="FF0000"/>
                </a:solidFill>
              </a:rPr>
              <a:t>Need to plan for reuse!</a:t>
            </a:r>
            <a:endParaRPr lang="en-GB" dirty="0">
              <a:solidFill>
                <a:srgbClr val="FF0000"/>
              </a:solidFill>
            </a:endParaRPr>
          </a:p>
        </p:txBody>
      </p:sp>
    </p:spTree>
    <p:extLst>
      <p:ext uri="{BB962C8B-B14F-4D97-AF65-F5344CB8AC3E}">
        <p14:creationId xmlns="" xmlns:p14="http://schemas.microsoft.com/office/powerpoint/2010/main" val="3246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our top level tests contain?</a:t>
            </a:r>
            <a:endParaRPr lang="en-GB" dirty="0"/>
          </a:p>
        </p:txBody>
      </p:sp>
      <p:sp>
        <p:nvSpPr>
          <p:cNvPr id="3" name="Content Placeholder 2"/>
          <p:cNvSpPr>
            <a:spLocks noGrp="1"/>
          </p:cNvSpPr>
          <p:nvPr>
            <p:ph idx="1"/>
          </p:nvPr>
        </p:nvSpPr>
        <p:spPr>
          <a:xfrm>
            <a:off x="179512" y="5157192"/>
            <a:ext cx="3131840" cy="648072"/>
          </a:xfrm>
        </p:spPr>
        <p:txBody>
          <a:bodyPr/>
          <a:lstStyle/>
          <a:p>
            <a:r>
              <a:rPr lang="en-GB" sz="2400" dirty="0" smtClean="0">
                <a:solidFill>
                  <a:schemeClr val="tx1"/>
                </a:solidFill>
              </a:rPr>
              <a:t>Halt mechanism</a:t>
            </a:r>
          </a:p>
        </p:txBody>
      </p:sp>
      <p:sp>
        <p:nvSpPr>
          <p:cNvPr id="4" name="TextBox 3"/>
          <p:cNvSpPr txBox="1"/>
          <p:nvPr/>
        </p:nvSpPr>
        <p:spPr>
          <a:xfrm>
            <a:off x="4860032" y="1196752"/>
            <a:ext cx="2723823" cy="1169551"/>
          </a:xfrm>
          <a:prstGeom prst="rect">
            <a:avLst/>
          </a:prstGeom>
          <a:solidFill>
            <a:schemeClr val="bg2">
              <a:lumMod val="20000"/>
              <a:lumOff val="80000"/>
            </a:schemeClr>
          </a:solidFill>
          <a:ln cmpd="sng">
            <a:solidFill>
              <a:schemeClr val="tx1"/>
            </a:solidFill>
          </a:ln>
        </p:spPr>
        <p:txBody>
          <a:bodyPr wrap="none" rtlCol="0">
            <a:spAutoFit/>
          </a:bodyPr>
          <a:lstStyle/>
          <a:p>
            <a:pPr algn="l"/>
            <a:r>
              <a:rPr lang="en-GB" sz="1000" dirty="0" smtClean="0">
                <a:latin typeface="Courier New" pitchFamily="49" charset="0"/>
                <a:cs typeface="Courier New" pitchFamily="49" charset="0"/>
              </a:rPr>
              <a:t>main(){</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report_start</a:t>
            </a:r>
            <a:r>
              <a:rPr lang="en-GB" sz="1000" dirty="0" smtClean="0">
                <a:latin typeface="Courier New" pitchFamily="49" charset="0"/>
                <a:cs typeface="Courier New" pitchFamily="49" charset="0"/>
              </a:rPr>
              <a:t>();</a:t>
            </a:r>
          </a:p>
          <a:p>
            <a:pPr algn="l"/>
            <a:r>
              <a:rPr lang="en-GB" sz="1000" dirty="0" smtClean="0">
                <a:latin typeface="Courier New" pitchFamily="49" charset="0"/>
                <a:cs typeface="Courier New" pitchFamily="49" charset="0"/>
              </a:rPr>
              <a:t>    leon3_test(1, 0x80000200, 0);</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irqtest</a:t>
            </a:r>
            <a:r>
              <a:rPr lang="en-GB" sz="1000" dirty="0" smtClean="0">
                <a:latin typeface="Courier New" pitchFamily="49" charset="0"/>
                <a:cs typeface="Courier New" pitchFamily="49" charset="0"/>
              </a:rPr>
              <a:t>(0x80000200);</a:t>
            </a:r>
          </a:p>
          <a:p>
            <a:pPr algn="l"/>
            <a:r>
              <a:rPr lang="en-GB" sz="1000" dirty="0" smtClean="0">
                <a:solidFill>
                  <a:srgbClr val="FF0000"/>
                </a:solidFill>
                <a:latin typeface="Courier New" pitchFamily="49" charset="0"/>
                <a:cs typeface="Courier New" pitchFamily="49" charset="0"/>
              </a:rPr>
              <a:t>    </a:t>
            </a:r>
            <a:r>
              <a:rPr lang="en-GB" sz="1000" dirty="0" err="1" smtClean="0">
                <a:latin typeface="Courier New" pitchFamily="49" charset="0"/>
                <a:cs typeface="Courier New" pitchFamily="49" charset="0"/>
              </a:rPr>
              <a:t>gptimer_test</a:t>
            </a:r>
            <a:r>
              <a:rPr lang="en-GB" sz="1000" dirty="0" smtClean="0">
                <a:latin typeface="Courier New" pitchFamily="49" charset="0"/>
                <a:cs typeface="Courier New" pitchFamily="49" charset="0"/>
              </a:rPr>
              <a:t>(0x80000300, 8);</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gpio_test</a:t>
            </a:r>
            <a:r>
              <a:rPr lang="en-GB" sz="1000" dirty="0" smtClean="0">
                <a:latin typeface="Courier New" pitchFamily="49" charset="0"/>
                <a:cs typeface="Courier New" pitchFamily="49" charset="0"/>
              </a:rPr>
              <a:t>(0x80000700);</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report_end</a:t>
            </a:r>
            <a:r>
              <a:rPr lang="en-GB" sz="1000" dirty="0" smtClean="0">
                <a:latin typeface="Courier New" pitchFamily="49" charset="0"/>
                <a:cs typeface="Courier New" pitchFamily="49" charset="0"/>
              </a:rPr>
              <a:t>();}</a:t>
            </a:r>
            <a:endParaRPr lang="en-GB" sz="1000" dirty="0">
              <a:latin typeface="Courier New" pitchFamily="49" charset="0"/>
              <a:cs typeface="Courier New" pitchFamily="49" charset="0"/>
            </a:endParaRPr>
          </a:p>
        </p:txBody>
      </p:sp>
      <p:grpSp>
        <p:nvGrpSpPr>
          <p:cNvPr id="7" name="Group 25"/>
          <p:cNvGrpSpPr/>
          <p:nvPr/>
        </p:nvGrpSpPr>
        <p:grpSpPr>
          <a:xfrm>
            <a:off x="4860032" y="1988840"/>
            <a:ext cx="4185761" cy="4433724"/>
            <a:chOff x="4860032" y="1988840"/>
            <a:chExt cx="4185761" cy="4433724"/>
          </a:xfrm>
        </p:grpSpPr>
        <p:sp>
          <p:nvSpPr>
            <p:cNvPr id="5" name="TextBox 4"/>
            <p:cNvSpPr txBox="1"/>
            <p:nvPr/>
          </p:nvSpPr>
          <p:spPr>
            <a:xfrm>
              <a:off x="4860032" y="2636912"/>
              <a:ext cx="4185761" cy="3785652"/>
            </a:xfrm>
            <a:prstGeom prst="rect">
              <a:avLst/>
            </a:prstGeom>
            <a:solidFill>
              <a:schemeClr val="bg2">
                <a:lumMod val="20000"/>
                <a:lumOff val="80000"/>
              </a:schemeClr>
            </a:solidFill>
            <a:ln w="38100">
              <a:solidFill>
                <a:srgbClr val="FF0000"/>
              </a:solidFill>
            </a:ln>
          </p:spPr>
          <p:txBody>
            <a:bodyPr wrap="none" rtlCol="0">
              <a:spAutoFit/>
            </a:bodyPr>
            <a:lstStyle/>
            <a:p>
              <a:pPr algn="l"/>
              <a:r>
                <a:rPr lang="en-GB" sz="1000" dirty="0" smtClean="0">
                  <a:latin typeface="Courier New" pitchFamily="49" charset="0"/>
                  <a:cs typeface="Courier New" pitchFamily="49" charset="0"/>
                </a:rPr>
                <a:t>int </a:t>
              </a:r>
              <a:r>
                <a:rPr lang="en-GB" sz="1000" dirty="0" err="1" smtClean="0">
                  <a:latin typeface="Courier New" pitchFamily="49" charset="0"/>
                  <a:cs typeface="Courier New" pitchFamily="49" charset="0"/>
                </a:rPr>
                <a:t>gpio_test</a:t>
              </a:r>
              <a:r>
                <a:rPr lang="en-GB" sz="1000" dirty="0" smtClean="0">
                  <a:latin typeface="Courier New" pitchFamily="49" charset="0"/>
                  <a:cs typeface="Courier New" pitchFamily="49" charset="0"/>
                </a:rPr>
                <a:t>(int </a:t>
              </a:r>
              <a:r>
                <a:rPr lang="en-GB" sz="1000" dirty="0" err="1" smtClean="0">
                  <a:latin typeface="Courier New" pitchFamily="49" charset="0"/>
                  <a:cs typeface="Courier New" pitchFamily="49" charset="0"/>
                </a:rPr>
                <a:t>addr</a:t>
              </a:r>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 = (int *) </a:t>
              </a:r>
              <a:r>
                <a:rPr lang="en-GB" sz="1000" dirty="0" err="1" smtClean="0">
                  <a:latin typeface="Courier New" pitchFamily="49" charset="0"/>
                  <a:cs typeface="Courier New" pitchFamily="49" charset="0"/>
                </a:rPr>
                <a:t>addr</a:t>
              </a:r>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int mask;</a:t>
              </a:r>
            </a:p>
            <a:p>
              <a:pPr algn="l"/>
              <a:r>
                <a:rPr lang="en-GB" sz="1000" dirty="0" smtClean="0">
                  <a:latin typeface="Courier New" pitchFamily="49" charset="0"/>
                  <a:cs typeface="Courier New" pitchFamily="49" charset="0"/>
                </a:rPr>
                <a:t>int width;</a:t>
              </a:r>
            </a:p>
            <a:p>
              <a:pPr algn="l"/>
              <a:r>
                <a:rPr lang="en-GB" sz="1000" dirty="0" smtClean="0">
                  <a:latin typeface="Courier New" pitchFamily="49" charset="0"/>
                  <a:cs typeface="Courier New" pitchFamily="49" charset="0"/>
                </a:rPr>
                <a:t>        </a:t>
              </a:r>
            </a:p>
            <a:p>
              <a:pPr algn="l"/>
              <a:r>
                <a:rPr lang="en-GB" sz="1000" dirty="0" err="1" smtClean="0">
                  <a:latin typeface="Courier New" pitchFamily="49" charset="0"/>
                  <a:cs typeface="Courier New" pitchFamily="49" charset="0"/>
                </a:rPr>
                <a:t>report_device</a:t>
              </a:r>
              <a:r>
                <a:rPr lang="en-GB" sz="1000" dirty="0" smtClean="0">
                  <a:latin typeface="Courier New" pitchFamily="49" charset="0"/>
                  <a:cs typeface="Courier New" pitchFamily="49" charset="0"/>
                </a:rPr>
                <a:t>(0x0101a000);</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[3] = 0;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[1] = 0;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0xFFFFFFFF;</a:t>
              </a:r>
            </a:p>
            <a:p>
              <a:pPr algn="l"/>
              <a:endParaRPr lang="en-GB" sz="1000" dirty="0" smtClean="0">
                <a:latin typeface="Courier New" pitchFamily="49" charset="0"/>
                <a:cs typeface="Courier New" pitchFamily="49" charset="0"/>
              </a:endParaRPr>
            </a:p>
            <a:p>
              <a:pPr algn="l"/>
              <a:r>
                <a:rPr lang="en-GB" sz="1000" dirty="0" smtClean="0">
                  <a:latin typeface="Courier New" pitchFamily="49" charset="0"/>
                  <a:cs typeface="Courier New" pitchFamily="49" charset="0"/>
                </a:rPr>
                <a:t>/* determine port width and mask */</a:t>
              </a:r>
            </a:p>
            <a:p>
              <a:pPr algn="l"/>
              <a:r>
                <a:rPr lang="en-GB" sz="1000" dirty="0" smtClean="0">
                  <a:latin typeface="Courier New" pitchFamily="49" charset="0"/>
                  <a:cs typeface="Courier New" pitchFamily="49" charset="0"/>
                </a:rPr>
                <a:t>mask = 0; width = 0;</a:t>
              </a:r>
            </a:p>
            <a:p>
              <a:pPr algn="l"/>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while(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&gt;&gt; width) &amp; 1) &amp;&amp; (width &lt;= 32)) {</a:t>
              </a:r>
            </a:p>
            <a:p>
              <a:pPr algn="l"/>
              <a:r>
                <a:rPr lang="en-GB" sz="1000" dirty="0" smtClean="0">
                  <a:latin typeface="Courier New" pitchFamily="49" charset="0"/>
                  <a:cs typeface="Courier New" pitchFamily="49" charset="0"/>
                </a:rPr>
                <a:t>    mask = mask | (1 &lt;&lt; width);</a:t>
              </a:r>
            </a:p>
            <a:p>
              <a:pPr algn="l"/>
              <a:r>
                <a:rPr lang="en-GB" sz="1000" dirty="0" smtClean="0">
                  <a:latin typeface="Courier New" pitchFamily="49" charset="0"/>
                  <a:cs typeface="Courier New" pitchFamily="49" charset="0"/>
                </a:rPr>
                <a:t>    width++;}</a:t>
              </a:r>
            </a:p>
            <a:p>
              <a:pPr algn="l"/>
              <a:r>
                <a:rPr lang="en-GB" sz="1000" dirty="0" smtClean="0">
                  <a:latin typeface="Courier New" pitchFamily="49" charset="0"/>
                  <a:cs typeface="Courier New" pitchFamily="49" charset="0"/>
                </a:rPr>
                <a:t>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mask;</a:t>
              </a:r>
            </a:p>
            <a:p>
              <a:pPr algn="l"/>
              <a:r>
                <a:rPr lang="en-GB" sz="1000" dirty="0" smtClean="0">
                  <a:latin typeface="Courier New" pitchFamily="49" charset="0"/>
                  <a:cs typeface="Courier New" pitchFamily="49" charset="0"/>
                </a:rPr>
                <a:t>if(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[0] &amp; mask) != 0) fail(1);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[1] = 0x89ABCDEF;</a:t>
              </a:r>
            </a:p>
            <a:p>
              <a:pPr algn="l"/>
              <a:r>
                <a:rPr lang="en-GB" sz="1000" dirty="0" smtClean="0">
                  <a:latin typeface="Courier New" pitchFamily="49" charset="0"/>
                  <a:cs typeface="Courier New" pitchFamily="49" charset="0"/>
                </a:rPr>
                <a:t>if(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[0] &amp; mask) != (0x89ABCDEF &amp; mask)) fail(2);</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a:t>
              </a:r>
            </a:p>
            <a:p>
              <a:pPr algn="l"/>
              <a:endParaRPr lang="en-GB" sz="1000" dirty="0" smtClean="0">
                <a:latin typeface="Courier New" pitchFamily="49" charset="0"/>
                <a:cs typeface="Courier New" pitchFamily="49" charset="0"/>
              </a:endParaRPr>
            </a:p>
            <a:p>
              <a:pPr algn="l"/>
              <a:r>
                <a:rPr lang="en-GB" sz="1000" dirty="0" smtClean="0">
                  <a:latin typeface="Courier New" pitchFamily="49" charset="0"/>
                  <a:cs typeface="Courier New" pitchFamily="49" charset="0"/>
                </a:rPr>
                <a:t>return width;}</a:t>
              </a:r>
              <a:endParaRPr lang="en-GB" sz="1100" dirty="0">
                <a:latin typeface="Courier New" pitchFamily="49" charset="0"/>
                <a:cs typeface="Courier New" pitchFamily="49" charset="0"/>
              </a:endParaRPr>
            </a:p>
          </p:txBody>
        </p:sp>
        <p:sp>
          <p:nvSpPr>
            <p:cNvPr id="6" name="Rounded Rectangle 5"/>
            <p:cNvSpPr/>
            <p:nvPr/>
          </p:nvSpPr>
          <p:spPr bwMode="auto">
            <a:xfrm>
              <a:off x="5148064" y="1988840"/>
              <a:ext cx="2304256" cy="144016"/>
            </a:xfrm>
            <a:prstGeom prst="roundRect">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8" name="Straight Connector 7"/>
            <p:cNvCxnSpPr/>
            <p:nvPr/>
          </p:nvCxnSpPr>
          <p:spPr bwMode="auto">
            <a:xfrm>
              <a:off x="7236296" y="2132856"/>
              <a:ext cx="0" cy="504056"/>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9" name="Rounded Rectangle 8"/>
          <p:cNvSpPr/>
          <p:nvPr/>
        </p:nvSpPr>
        <p:spPr bwMode="auto">
          <a:xfrm>
            <a:off x="4932040" y="5733256"/>
            <a:ext cx="3312368" cy="144016"/>
          </a:xfrm>
          <a:prstGeom prst="roundRect">
            <a:avLst/>
          </a:prstGeom>
          <a:noFill/>
          <a:ln w="38100" cap="flat" cmpd="sng" algn="ctr">
            <a:solidFill>
              <a:srgbClr val="00B05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8244408" y="5733256"/>
            <a:ext cx="648072" cy="144016"/>
          </a:xfrm>
          <a:prstGeom prst="roundRect">
            <a:avLst/>
          </a:prstGeom>
          <a:noFill/>
          <a:ln w="38100" cap="flat" cmpd="sng" algn="ctr">
            <a:solidFill>
              <a:srgbClr val="CF45CF"/>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 name="Rounded Rectangle 10"/>
          <p:cNvSpPr/>
          <p:nvPr/>
        </p:nvSpPr>
        <p:spPr bwMode="auto">
          <a:xfrm>
            <a:off x="5076056" y="2132856"/>
            <a:ext cx="1440160" cy="216024"/>
          </a:xfrm>
          <a:prstGeom prst="roundRect">
            <a:avLst/>
          </a:prstGeom>
          <a:no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5796136" y="1700808"/>
            <a:ext cx="1008112" cy="144016"/>
          </a:xfrm>
          <a:prstGeom prst="roundRect">
            <a:avLst/>
          </a:prstGeom>
          <a:noFill/>
          <a:ln w="38100" cap="flat" cmpd="sng" algn="ctr">
            <a:solidFill>
              <a:srgbClr val="4465D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Content Placeholder 2"/>
          <p:cNvSpPr txBox="1">
            <a:spLocks/>
          </p:cNvSpPr>
          <p:nvPr/>
        </p:nvSpPr>
        <p:spPr bwMode="auto">
          <a:xfrm>
            <a:off x="179512" y="4653136"/>
            <a:ext cx="453650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rgbClr val="CF45CF"/>
                </a:solidFill>
                <a:effectLst/>
                <a:uLnTx/>
                <a:uFillTx/>
                <a:latin typeface="+mn-lt"/>
                <a:ea typeface="+mn-ea"/>
                <a:cs typeface="+mn-cs"/>
              </a:rPr>
              <a:t>Trace and error reporting</a:t>
            </a: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2800" b="1" i="0" u="none" strike="noStrike" kern="0" cap="none" spc="0" normalizeH="0" baseline="0" noProof="0" dirty="0">
              <a:ln>
                <a:noFill/>
              </a:ln>
              <a:solidFill>
                <a:srgbClr val="4185BD"/>
              </a:solidFill>
              <a:effectLst/>
              <a:uLnTx/>
              <a:uFillTx/>
              <a:latin typeface="+mn-lt"/>
              <a:ea typeface="+mn-ea"/>
              <a:cs typeface="+mn-cs"/>
            </a:endParaRPr>
          </a:p>
        </p:txBody>
      </p:sp>
      <p:sp>
        <p:nvSpPr>
          <p:cNvPr id="22" name="Content Placeholder 2"/>
          <p:cNvSpPr txBox="1">
            <a:spLocks/>
          </p:cNvSpPr>
          <p:nvPr/>
        </p:nvSpPr>
        <p:spPr bwMode="auto">
          <a:xfrm>
            <a:off x="179512" y="5589240"/>
            <a:ext cx="381642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chemeClr val="bg1">
                    <a:lumMod val="65000"/>
                  </a:schemeClr>
                </a:solidFill>
                <a:effectLst/>
                <a:uLnTx/>
                <a:uFillTx/>
                <a:latin typeface="+mn-lt"/>
                <a:ea typeface="+mn-ea"/>
                <a:cs typeface="+mn-cs"/>
              </a:rPr>
              <a:t>Interrupt handling</a:t>
            </a:r>
            <a:endParaRPr kumimoji="0" lang="en-GB" sz="2800" b="1" i="0" u="none" strike="noStrike" kern="0" cap="none" spc="0" normalizeH="0" baseline="0" noProof="0" dirty="0">
              <a:ln>
                <a:noFill/>
              </a:ln>
              <a:solidFill>
                <a:schemeClr val="bg1">
                  <a:lumMod val="65000"/>
                </a:schemeClr>
              </a:solidFill>
              <a:effectLst/>
              <a:uLnTx/>
              <a:uFillTx/>
              <a:latin typeface="+mn-lt"/>
              <a:ea typeface="+mn-ea"/>
              <a:cs typeface="+mn-cs"/>
            </a:endParaRPr>
          </a:p>
        </p:txBody>
      </p:sp>
      <p:sp>
        <p:nvSpPr>
          <p:cNvPr id="23" name="Content Placeholder 2"/>
          <p:cNvSpPr txBox="1">
            <a:spLocks/>
          </p:cNvSpPr>
          <p:nvPr/>
        </p:nvSpPr>
        <p:spPr bwMode="auto">
          <a:xfrm>
            <a:off x="179512" y="4149080"/>
            <a:ext cx="4392488"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noProof="0" dirty="0" smtClean="0">
                <a:ln>
                  <a:noFill/>
                </a:ln>
                <a:solidFill>
                  <a:srgbClr val="00B050"/>
                </a:solidFill>
                <a:effectLst/>
                <a:uLnTx/>
                <a:uFillTx/>
                <a:latin typeface="+mn-lt"/>
                <a:ea typeface="+mn-ea"/>
                <a:cs typeface="+mn-cs"/>
              </a:rPr>
              <a:t>Result checking</a:t>
            </a: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2800" b="1" i="0" u="none" strike="noStrike" kern="0" cap="none" spc="0" normalizeH="0" baseline="0" noProof="0" dirty="0">
              <a:ln>
                <a:noFill/>
              </a:ln>
              <a:solidFill>
                <a:srgbClr val="4185BD"/>
              </a:solidFill>
              <a:effectLst/>
              <a:uLnTx/>
              <a:uFillTx/>
              <a:latin typeface="+mn-lt"/>
              <a:ea typeface="+mn-ea"/>
              <a:cs typeface="+mn-cs"/>
            </a:endParaRPr>
          </a:p>
        </p:txBody>
      </p:sp>
      <p:sp>
        <p:nvSpPr>
          <p:cNvPr id="24" name="Content Placeholder 2"/>
          <p:cNvSpPr txBox="1">
            <a:spLocks/>
          </p:cNvSpPr>
          <p:nvPr/>
        </p:nvSpPr>
        <p:spPr bwMode="auto">
          <a:xfrm>
            <a:off x="179512" y="3717032"/>
            <a:ext cx="460851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rgbClr val="4465D0"/>
                </a:solidFill>
                <a:effectLst/>
                <a:uLnTx/>
                <a:uFillTx/>
                <a:latin typeface="+mn-lt"/>
                <a:ea typeface="+mn-ea"/>
                <a:cs typeface="+mn-cs"/>
              </a:rPr>
              <a:t>Register / address map</a:t>
            </a:r>
          </a:p>
        </p:txBody>
      </p:sp>
      <p:sp>
        <p:nvSpPr>
          <p:cNvPr id="25" name="Content Placeholder 2"/>
          <p:cNvSpPr txBox="1">
            <a:spLocks/>
          </p:cNvSpPr>
          <p:nvPr/>
        </p:nvSpPr>
        <p:spPr bwMode="auto">
          <a:xfrm>
            <a:off x="179512" y="3212976"/>
            <a:ext cx="4608512" cy="648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lang="en-GB" kern="0" dirty="0" smtClean="0">
                <a:solidFill>
                  <a:srgbClr val="FF0000"/>
                </a:solidFill>
                <a:latin typeface="+mn-lt"/>
              </a:rPr>
              <a:t>Component tests</a:t>
            </a:r>
            <a:endParaRPr kumimoji="0" lang="en-GB" sz="2400" b="1" i="0" u="none" strike="noStrike" kern="0" cap="none" spc="0" normalizeH="0" baseline="0" noProof="0" dirty="0" smtClean="0">
              <a:ln>
                <a:noFill/>
              </a:ln>
              <a:solidFill>
                <a:srgbClr val="FF0000"/>
              </a:solidFill>
              <a:effectLst/>
              <a:uLnTx/>
              <a:uFillTx/>
              <a:latin typeface="+mn-lt"/>
              <a:ea typeface="+mn-ea"/>
              <a:cs typeface="+mn-cs"/>
            </a:endParaRPr>
          </a:p>
        </p:txBody>
      </p:sp>
      <p:sp>
        <p:nvSpPr>
          <p:cNvPr id="18" name="Rectangle 17"/>
          <p:cNvSpPr/>
          <p:nvPr/>
        </p:nvSpPr>
        <p:spPr>
          <a:xfrm>
            <a:off x="251520" y="1124744"/>
            <a:ext cx="4320480" cy="1938992"/>
          </a:xfrm>
          <a:prstGeom prst="rect">
            <a:avLst/>
          </a:prstGeom>
        </p:spPr>
        <p:txBody>
          <a:bodyPr wrap="square">
            <a:spAutoFit/>
          </a:bodyPr>
          <a:lstStyle/>
          <a:p>
            <a:pPr algn="l">
              <a:buFont typeface="Wingdings" pitchFamily="2" charset="2"/>
              <a:buChar char="§"/>
            </a:pPr>
            <a:r>
              <a:rPr lang="en-GB" dirty="0" smtClean="0"/>
              <a:t> Tests are typically C programs running on an </a:t>
            </a:r>
            <a:r>
              <a:rPr lang="en-GB" dirty="0" err="1" smtClean="0"/>
              <a:t>SoC</a:t>
            </a:r>
            <a:r>
              <a:rPr lang="en-GB" dirty="0" smtClean="0"/>
              <a:t> CPU</a:t>
            </a:r>
          </a:p>
          <a:p>
            <a:pPr algn="l"/>
            <a:endParaRPr lang="en-GB" dirty="0" smtClean="0"/>
          </a:p>
          <a:p>
            <a:pPr algn="l">
              <a:buFont typeface="Wingdings" pitchFamily="2" charset="2"/>
              <a:buChar char="§"/>
            </a:pPr>
            <a:r>
              <a:rPr lang="en-GB" dirty="0" smtClean="0"/>
              <a:t> Loaded into </a:t>
            </a:r>
            <a:r>
              <a:rPr lang="en-GB" dirty="0" err="1" smtClean="0"/>
              <a:t>SoC</a:t>
            </a:r>
            <a:r>
              <a:rPr lang="en-GB" dirty="0" smtClean="0"/>
              <a:t> memory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P spid="12" grpId="0" animBg="1"/>
      <p:bldP spid="21"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check the test results</a:t>
            </a:r>
            <a:endParaRPr lang="en-GB" dirty="0"/>
          </a:p>
        </p:txBody>
      </p:sp>
      <p:sp>
        <p:nvSpPr>
          <p:cNvPr id="3" name="Content Placeholder 2"/>
          <p:cNvSpPr>
            <a:spLocks noGrp="1"/>
          </p:cNvSpPr>
          <p:nvPr>
            <p:ph idx="1"/>
          </p:nvPr>
        </p:nvSpPr>
        <p:spPr>
          <a:xfrm>
            <a:off x="323850" y="980728"/>
            <a:ext cx="8424863" cy="5544616"/>
          </a:xfrm>
        </p:spPr>
        <p:txBody>
          <a:bodyPr/>
          <a:lstStyle/>
          <a:p>
            <a:r>
              <a:rPr lang="en-GB" dirty="0" smtClean="0"/>
              <a:t>Fail causes test to hang</a:t>
            </a:r>
          </a:p>
          <a:p>
            <a:r>
              <a:rPr lang="en-GB" dirty="0" smtClean="0"/>
              <a:t>Dump results to memory and compare to reference results from model </a:t>
            </a:r>
          </a:p>
          <a:p>
            <a:pPr lvl="1"/>
            <a:r>
              <a:rPr lang="en-GB" dirty="0" smtClean="0"/>
              <a:t>mpeg decoder video stream </a:t>
            </a:r>
          </a:p>
          <a:p>
            <a:pPr lvl="1"/>
            <a:r>
              <a:rPr lang="en-GB" dirty="0" smtClean="0"/>
              <a:t>reference simulator</a:t>
            </a:r>
          </a:p>
          <a:p>
            <a:r>
              <a:rPr lang="en-GB" dirty="0" smtClean="0"/>
              <a:t>Explicit checks in the test</a:t>
            </a:r>
          </a:p>
          <a:p>
            <a:pPr lvl="1"/>
            <a:r>
              <a:rPr lang="en-GB" dirty="0" smtClean="0"/>
              <a:t>Observe and count interrupts</a:t>
            </a:r>
          </a:p>
          <a:p>
            <a:pPr lvl="1"/>
            <a:r>
              <a:rPr lang="en-GB" dirty="0" smtClean="0"/>
              <a:t>Check data values</a:t>
            </a:r>
          </a:p>
          <a:p>
            <a:r>
              <a:rPr lang="en-GB" dirty="0" smtClean="0"/>
              <a:t>Trace comparison</a:t>
            </a:r>
          </a:p>
          <a:p>
            <a:pPr lvl="1"/>
            <a:r>
              <a:rPr lang="en-GB" dirty="0" smtClean="0"/>
              <a:t>Compare simulation state to a reference model cycle by cycle during the simulation</a:t>
            </a:r>
          </a:p>
          <a:p>
            <a:r>
              <a:rPr lang="en-GB" dirty="0" smtClean="0"/>
              <a:t>Use of monitors, scoreboards or assertions</a:t>
            </a:r>
          </a:p>
        </p:txBody>
      </p:sp>
      <p:sp>
        <p:nvSpPr>
          <p:cNvPr id="4" name="Rounded Rectangular Callout 3"/>
          <p:cNvSpPr/>
          <p:nvPr/>
        </p:nvSpPr>
        <p:spPr bwMode="auto">
          <a:xfrm>
            <a:off x="5868144" y="3717032"/>
            <a:ext cx="2808312" cy="1008112"/>
          </a:xfrm>
          <a:prstGeom prst="wedgeRoundRectCallout">
            <a:avLst>
              <a:gd name="adj1" fmla="val -57937"/>
              <a:gd name="adj2" fmla="val 98360"/>
              <a:gd name="adj3" fmla="val 16667"/>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t>S</a:t>
            </a:r>
            <a:r>
              <a:rPr kumimoji="0" lang="en-GB" sz="2000" b="0" i="0" u="none" strike="noStrike" cap="none" normalizeH="0" baseline="0" dirty="0" smtClean="0">
                <a:ln>
                  <a:noFill/>
                </a:ln>
                <a:solidFill>
                  <a:schemeClr val="tx1"/>
                </a:solidFill>
                <a:effectLst/>
                <a:latin typeface="Arial" charset="0"/>
              </a:rPr>
              <a:t>ensitive to accuracy of reference model (especially timing)</a:t>
            </a:r>
          </a:p>
        </p:txBody>
      </p:sp>
      <p:sp>
        <p:nvSpPr>
          <p:cNvPr id="5" name="Rounded Rectangular Callout 4"/>
          <p:cNvSpPr/>
          <p:nvPr/>
        </p:nvSpPr>
        <p:spPr bwMode="auto">
          <a:xfrm>
            <a:off x="5796136" y="2132856"/>
            <a:ext cx="3024336" cy="792088"/>
          </a:xfrm>
          <a:prstGeom prst="wedgeRoundRectCallout">
            <a:avLst>
              <a:gd name="adj1" fmla="val -56423"/>
              <a:gd name="adj2" fmla="val -48243"/>
              <a:gd name="adj3" fmla="val 16667"/>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t>Need error propagated to end of test</a:t>
            </a:r>
            <a:endParaRPr kumimoji="0" lang="en-GB"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heme/theme1.xml><?xml version="1.0" encoding="utf-8"?>
<a:theme xmlns:a="http://schemas.openxmlformats.org/drawingml/2006/main" name="MDK road map">
  <a:themeElements>
    <a:clrScheme name="MDK road ma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DK road m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triangle" w="med" len="med"/>
          <a:tailEnd type="triangl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triangle" w="med" len="med"/>
          <a:tailEnd type="triangl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MDK road ma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DK road ma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DK road ma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DK road ma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DK road ma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DK road ma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DK road ma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DK road ma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DK road ma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DK road ma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DK road ma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DK road ma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14043</TotalTime>
  <Words>1965</Words>
  <Application>Microsoft Office PowerPoint</Application>
  <PresentationFormat>On-screen Show (4:3)</PresentationFormat>
  <Paragraphs>563</Paragraphs>
  <Slides>26</Slides>
  <Notes>14</Notes>
  <HiddenSlides>7</HiddenSlides>
  <MMClips>0</MMClips>
  <ScaleCrop>false</ScaleCrop>
  <HeadingPairs>
    <vt:vector size="6" baseType="variant">
      <vt:variant>
        <vt:lpstr>Theme</vt:lpstr>
      </vt:variant>
      <vt:variant>
        <vt:i4>1</vt:i4>
      </vt:variant>
      <vt:variant>
        <vt:lpstr>Slide Titles</vt:lpstr>
      </vt:variant>
      <vt:variant>
        <vt:i4>26</vt:i4>
      </vt:variant>
      <vt:variant>
        <vt:lpstr>Custom Shows</vt:lpstr>
      </vt:variant>
      <vt:variant>
        <vt:i4>3</vt:i4>
      </vt:variant>
    </vt:vector>
  </HeadingPairs>
  <TitlesOfParts>
    <vt:vector size="30" baseType="lpstr">
      <vt:lpstr>MDK road map</vt:lpstr>
      <vt:lpstr>SoC Verification</vt:lpstr>
      <vt:lpstr>What is SoC level?</vt:lpstr>
      <vt:lpstr>What does a simple SoC look like?</vt:lpstr>
      <vt:lpstr>Why write SoC level tests?</vt:lpstr>
      <vt:lpstr>Why bother doing unit level testing?</vt:lpstr>
      <vt:lpstr>Barriers to top level testing </vt:lpstr>
      <vt:lpstr>Reuse from unit level?</vt:lpstr>
      <vt:lpstr>What do our top level tests contain?</vt:lpstr>
      <vt:lpstr>How to check the test results</vt:lpstr>
      <vt:lpstr>Methodology for top level testing </vt:lpstr>
      <vt:lpstr>Adding Coverage</vt:lpstr>
      <vt:lpstr>How to further increase the ‘stress’</vt:lpstr>
      <vt:lpstr>Being pro-active to improve verification</vt:lpstr>
      <vt:lpstr>Cost of bugs over time (revisited)</vt:lpstr>
      <vt:lpstr>Is block and top level verification sufficient?</vt:lpstr>
      <vt:lpstr>What goes wrong at system level?</vt:lpstr>
      <vt:lpstr>How to go faster! Compute Farm, Emulators, FPGA and test chips</vt:lpstr>
      <vt:lpstr>The ‘tradeoffs’ for different platforms </vt:lpstr>
      <vt:lpstr>Summary</vt:lpstr>
      <vt:lpstr>Top Level Test Generation</vt:lpstr>
      <vt:lpstr>‘Point solutions’ for test generation Memory Coherence</vt:lpstr>
      <vt:lpstr>A general purpose test generator for CPUs</vt:lpstr>
      <vt:lpstr>Model Based Test Generation for SoCs?</vt:lpstr>
      <vt:lpstr>IP-XACT</vt:lpstr>
      <vt:lpstr>IP-XACT example: IP register description</vt:lpstr>
      <vt:lpstr>IP-XACT example: Code</vt:lpstr>
      <vt:lpstr>Custom Show XML Code</vt:lpstr>
      <vt:lpstr>Test Generation</vt:lpstr>
      <vt:lpstr>IP-XACT</vt:lpstr>
    </vt:vector>
  </TitlesOfParts>
  <Company>ClearSpeed Technology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Bartley</dc:creator>
  <cp:lastModifiedBy>Mike</cp:lastModifiedBy>
  <cp:revision>236</cp:revision>
  <dcterms:created xsi:type="dcterms:W3CDTF">2008-03-16T07:14:25Z</dcterms:created>
  <dcterms:modified xsi:type="dcterms:W3CDTF">2012-11-27T13:00:06Z</dcterms:modified>
</cp:coreProperties>
</file>