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diagrams/colors1.xml" ContentType="application/vnd.openxmlformats-officedocument.drawingml.diagramColor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tags/tag11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02" r:id="rId2"/>
    <p:sldId id="305" r:id="rId3"/>
    <p:sldId id="306" r:id="rId4"/>
    <p:sldId id="307" r:id="rId5"/>
    <p:sldId id="308" r:id="rId6"/>
    <p:sldId id="353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51" r:id="rId18"/>
    <p:sldId id="320" r:id="rId19"/>
    <p:sldId id="321" r:id="rId20"/>
    <p:sldId id="322" r:id="rId21"/>
    <p:sldId id="323" r:id="rId22"/>
    <p:sldId id="324" r:id="rId23"/>
    <p:sldId id="347" r:id="rId24"/>
    <p:sldId id="325" r:id="rId25"/>
    <p:sldId id="326" r:id="rId26"/>
    <p:sldId id="343" r:id="rId27"/>
    <p:sldId id="352" r:id="rId28"/>
    <p:sldId id="327" r:id="rId29"/>
    <p:sldId id="328" r:id="rId30"/>
    <p:sldId id="329" r:id="rId31"/>
    <p:sldId id="333" r:id="rId32"/>
    <p:sldId id="330" r:id="rId33"/>
    <p:sldId id="350" r:id="rId34"/>
    <p:sldId id="331" r:id="rId35"/>
    <p:sldId id="344" r:id="rId36"/>
    <p:sldId id="341" r:id="rId37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FDC7D3"/>
    <a:srgbClr val="3366FF"/>
    <a:srgbClr val="339966"/>
    <a:srgbClr val="993300"/>
    <a:srgbClr val="FF9900"/>
    <a:srgbClr val="FF66CC"/>
    <a:srgbClr val="0000CC"/>
    <a:srgbClr val="00CC99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19" autoAdjust="0"/>
    <p:restoredTop sz="84050" autoAdjust="0"/>
  </p:normalViewPr>
  <p:slideViewPr>
    <p:cSldViewPr snapToGrid="0" showGuides="1">
      <p:cViewPr varScale="1">
        <p:scale>
          <a:sx n="61" d="100"/>
          <a:sy n="61" d="100"/>
        </p:scale>
        <p:origin x="-22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008"/>
    </p:cViewPr>
  </p:sorterViewPr>
  <p:notesViewPr>
    <p:cSldViewPr snapToGrid="0" showGuides="1">
      <p:cViewPr varScale="1">
        <p:scale>
          <a:sx n="56" d="100"/>
          <a:sy n="56" d="100"/>
        </p:scale>
        <p:origin x="-1728" y="-90"/>
      </p:cViewPr>
      <p:guideLst>
        <p:guide orient="horz" pos="3024"/>
        <p:guide pos="2304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A601BA-B6F0-4D36-9A59-04B3894C23B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8C3574D-58BF-4A3A-AAB6-7FAADD8F3120}">
      <dgm:prSet phldrT="[Text]"/>
      <dgm:spPr>
        <a:solidFill>
          <a:srgbClr val="AFCBE3"/>
        </a:solidFill>
      </dgm:spPr>
      <dgm:t>
        <a:bodyPr/>
        <a:lstStyle/>
        <a:p>
          <a:r>
            <a:rPr lang="en-GB" b="1" dirty="0" smtClean="0">
              <a:solidFill>
                <a:srgbClr val="002060"/>
              </a:solidFill>
            </a:rPr>
            <a:t>Activation</a:t>
          </a:r>
          <a:endParaRPr lang="en-GB" b="1" dirty="0">
            <a:solidFill>
              <a:srgbClr val="002060"/>
            </a:solidFill>
          </a:endParaRPr>
        </a:p>
      </dgm:t>
    </dgm:pt>
    <dgm:pt modelId="{91BC76CC-7DD8-4475-AEDC-7F302660CF92}" type="parTrans" cxnId="{58462819-B5B9-4593-87E2-2E24B8E2B5BB}">
      <dgm:prSet/>
      <dgm:spPr/>
      <dgm:t>
        <a:bodyPr/>
        <a:lstStyle/>
        <a:p>
          <a:endParaRPr lang="en-GB"/>
        </a:p>
      </dgm:t>
    </dgm:pt>
    <dgm:pt modelId="{8A1DB766-8427-49BE-8302-6A10172AF009}" type="sibTrans" cxnId="{58462819-B5B9-4593-87E2-2E24B8E2B5BB}">
      <dgm:prSet/>
      <dgm:spPr/>
      <dgm:t>
        <a:bodyPr/>
        <a:lstStyle/>
        <a:p>
          <a:endParaRPr lang="en-GB"/>
        </a:p>
      </dgm:t>
    </dgm:pt>
    <dgm:pt modelId="{E2E09FFE-9EAC-4D48-9894-CC6C64AA15CF}">
      <dgm:prSet phldrT="[Text]"/>
      <dgm:spPr>
        <a:solidFill>
          <a:srgbClr val="85B1D5"/>
        </a:solidFill>
      </dgm:spPr>
      <dgm:t>
        <a:bodyPr/>
        <a:lstStyle/>
        <a:p>
          <a:r>
            <a:rPr lang="en-GB" b="1" dirty="0" smtClean="0">
              <a:solidFill>
                <a:srgbClr val="002060"/>
              </a:solidFill>
            </a:rPr>
            <a:t>Propagation</a:t>
          </a:r>
          <a:endParaRPr lang="en-GB" b="1" dirty="0">
            <a:solidFill>
              <a:srgbClr val="002060"/>
            </a:solidFill>
          </a:endParaRPr>
        </a:p>
      </dgm:t>
    </dgm:pt>
    <dgm:pt modelId="{CA5AE026-41CA-4903-98AD-DE7C6A31E0B3}" type="parTrans" cxnId="{3DED9220-BE16-42D8-99DC-1A4DDBAFBF12}">
      <dgm:prSet/>
      <dgm:spPr/>
      <dgm:t>
        <a:bodyPr/>
        <a:lstStyle/>
        <a:p>
          <a:endParaRPr lang="en-GB"/>
        </a:p>
      </dgm:t>
    </dgm:pt>
    <dgm:pt modelId="{DC1A4E53-7479-4076-9B06-B8BBCA12C76E}" type="sibTrans" cxnId="{3DED9220-BE16-42D8-99DC-1A4DDBAFBF12}">
      <dgm:prSet/>
      <dgm:spPr/>
      <dgm:t>
        <a:bodyPr/>
        <a:lstStyle/>
        <a:p>
          <a:endParaRPr lang="en-GB"/>
        </a:p>
      </dgm:t>
    </dgm:pt>
    <dgm:pt modelId="{FF6D31E2-D0A2-4A58-BBB7-F1F3EE8A9681}">
      <dgm:prSet phldrT="[Text]"/>
      <dgm:spPr>
        <a:solidFill>
          <a:srgbClr val="4185BD"/>
        </a:solidFill>
      </dgm:spPr>
      <dgm:t>
        <a:bodyPr/>
        <a:lstStyle/>
        <a:p>
          <a:r>
            <a:rPr lang="en-GB" b="1" dirty="0" smtClean="0">
              <a:solidFill>
                <a:srgbClr val="002060"/>
              </a:solidFill>
            </a:rPr>
            <a:t>Detection</a:t>
          </a:r>
          <a:endParaRPr lang="en-GB" b="1" dirty="0">
            <a:solidFill>
              <a:srgbClr val="002060"/>
            </a:solidFill>
          </a:endParaRPr>
        </a:p>
      </dgm:t>
    </dgm:pt>
    <dgm:pt modelId="{B977AC0B-8B2D-4526-BF8A-289B32F4F604}" type="parTrans" cxnId="{3A6B8DCE-6014-41BC-B85E-6D6FFF138C6C}">
      <dgm:prSet/>
      <dgm:spPr/>
      <dgm:t>
        <a:bodyPr/>
        <a:lstStyle/>
        <a:p>
          <a:endParaRPr lang="en-GB"/>
        </a:p>
      </dgm:t>
    </dgm:pt>
    <dgm:pt modelId="{EF06B1BA-CC05-45AE-8772-311A27DEE22B}" type="sibTrans" cxnId="{3A6B8DCE-6014-41BC-B85E-6D6FFF138C6C}">
      <dgm:prSet/>
      <dgm:spPr/>
      <dgm:t>
        <a:bodyPr/>
        <a:lstStyle/>
        <a:p>
          <a:endParaRPr lang="en-GB"/>
        </a:p>
      </dgm:t>
    </dgm:pt>
    <dgm:pt modelId="{07921B88-38D6-4DD8-A25B-07903D0DE7AD}" type="pres">
      <dgm:prSet presAssocID="{45A601BA-B6F0-4D36-9A59-04B3894C23BA}" presName="Name0" presStyleCnt="0">
        <dgm:presLayoutVars>
          <dgm:dir/>
          <dgm:animLvl val="lvl"/>
          <dgm:resizeHandles val="exact"/>
        </dgm:presLayoutVars>
      </dgm:prSet>
      <dgm:spPr/>
    </dgm:pt>
    <dgm:pt modelId="{5D926239-E9D0-47C0-865D-EDC7D27167E8}" type="pres">
      <dgm:prSet presAssocID="{A8C3574D-58BF-4A3A-AAB6-7FAADD8F312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298B5FF-C179-4B25-A9D4-A9D2D6F94337}" type="pres">
      <dgm:prSet presAssocID="{8A1DB766-8427-49BE-8302-6A10172AF009}" presName="parTxOnlySpace" presStyleCnt="0"/>
      <dgm:spPr/>
    </dgm:pt>
    <dgm:pt modelId="{CE63A804-5BE9-4063-9F28-C64560307908}" type="pres">
      <dgm:prSet presAssocID="{E2E09FFE-9EAC-4D48-9894-CC6C64AA15C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FAAAAF2-2476-4FEB-BD20-FEA57B4D703E}" type="pres">
      <dgm:prSet presAssocID="{DC1A4E53-7479-4076-9B06-B8BBCA12C76E}" presName="parTxOnlySpace" presStyleCnt="0"/>
      <dgm:spPr/>
    </dgm:pt>
    <dgm:pt modelId="{195F7280-D813-4382-8E68-FC22E1E23B71}" type="pres">
      <dgm:prSet presAssocID="{FF6D31E2-D0A2-4A58-BBB7-F1F3EE8A968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8462819-B5B9-4593-87E2-2E24B8E2B5BB}" srcId="{45A601BA-B6F0-4D36-9A59-04B3894C23BA}" destId="{A8C3574D-58BF-4A3A-AAB6-7FAADD8F3120}" srcOrd="0" destOrd="0" parTransId="{91BC76CC-7DD8-4475-AEDC-7F302660CF92}" sibTransId="{8A1DB766-8427-49BE-8302-6A10172AF009}"/>
    <dgm:cxn modelId="{C2FC35B3-56B8-44B6-AAE9-BA0DA964BEAF}" type="presOf" srcId="{45A601BA-B6F0-4D36-9A59-04B3894C23BA}" destId="{07921B88-38D6-4DD8-A25B-07903D0DE7AD}" srcOrd="0" destOrd="0" presId="urn:microsoft.com/office/officeart/2005/8/layout/chevron1"/>
    <dgm:cxn modelId="{BE744374-B114-46E3-8E46-A021314AE9B9}" type="presOf" srcId="{A8C3574D-58BF-4A3A-AAB6-7FAADD8F3120}" destId="{5D926239-E9D0-47C0-865D-EDC7D27167E8}" srcOrd="0" destOrd="0" presId="urn:microsoft.com/office/officeart/2005/8/layout/chevron1"/>
    <dgm:cxn modelId="{3A6B8DCE-6014-41BC-B85E-6D6FFF138C6C}" srcId="{45A601BA-B6F0-4D36-9A59-04B3894C23BA}" destId="{FF6D31E2-D0A2-4A58-BBB7-F1F3EE8A9681}" srcOrd="2" destOrd="0" parTransId="{B977AC0B-8B2D-4526-BF8A-289B32F4F604}" sibTransId="{EF06B1BA-CC05-45AE-8772-311A27DEE22B}"/>
    <dgm:cxn modelId="{0BDFE8E5-B781-4A02-8698-3B406ADB7910}" type="presOf" srcId="{FF6D31E2-D0A2-4A58-BBB7-F1F3EE8A9681}" destId="{195F7280-D813-4382-8E68-FC22E1E23B71}" srcOrd="0" destOrd="0" presId="urn:microsoft.com/office/officeart/2005/8/layout/chevron1"/>
    <dgm:cxn modelId="{34F813CD-962D-4939-A294-2C678102B00E}" type="presOf" srcId="{E2E09FFE-9EAC-4D48-9894-CC6C64AA15CF}" destId="{CE63A804-5BE9-4063-9F28-C64560307908}" srcOrd="0" destOrd="0" presId="urn:microsoft.com/office/officeart/2005/8/layout/chevron1"/>
    <dgm:cxn modelId="{3DED9220-BE16-42D8-99DC-1A4DDBAFBF12}" srcId="{45A601BA-B6F0-4D36-9A59-04B3894C23BA}" destId="{E2E09FFE-9EAC-4D48-9894-CC6C64AA15CF}" srcOrd="1" destOrd="0" parTransId="{CA5AE026-41CA-4903-98AD-DE7C6A31E0B3}" sibTransId="{DC1A4E53-7479-4076-9B06-B8BBCA12C76E}"/>
    <dgm:cxn modelId="{34313FE0-EDA1-4DB9-B7F8-D95973BC9F40}" type="presParOf" srcId="{07921B88-38D6-4DD8-A25B-07903D0DE7AD}" destId="{5D926239-E9D0-47C0-865D-EDC7D27167E8}" srcOrd="0" destOrd="0" presId="urn:microsoft.com/office/officeart/2005/8/layout/chevron1"/>
    <dgm:cxn modelId="{F3E9F357-CB55-4CFD-A877-02A735DB5570}" type="presParOf" srcId="{07921B88-38D6-4DD8-A25B-07903D0DE7AD}" destId="{F298B5FF-C179-4B25-A9D4-A9D2D6F94337}" srcOrd="1" destOrd="0" presId="urn:microsoft.com/office/officeart/2005/8/layout/chevron1"/>
    <dgm:cxn modelId="{78FBDC65-3F66-4AA6-ADE7-F34F9A282683}" type="presParOf" srcId="{07921B88-38D6-4DD8-A25B-07903D0DE7AD}" destId="{CE63A804-5BE9-4063-9F28-C64560307908}" srcOrd="2" destOrd="0" presId="urn:microsoft.com/office/officeart/2005/8/layout/chevron1"/>
    <dgm:cxn modelId="{4236FCDA-1792-4FF8-8B22-1F61309E801D}" type="presParOf" srcId="{07921B88-38D6-4DD8-A25B-07903D0DE7AD}" destId="{3FAAAAF2-2476-4FEB-BD20-FEA57B4D703E}" srcOrd="3" destOrd="0" presId="urn:microsoft.com/office/officeart/2005/8/layout/chevron1"/>
    <dgm:cxn modelId="{4B71EAB3-CFFF-4978-9B20-00313375503F}" type="presParOf" srcId="{07921B88-38D6-4DD8-A25B-07903D0DE7AD}" destId="{195F7280-D813-4382-8E68-FC22E1E23B7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D926239-E9D0-47C0-865D-EDC7D27167E8}">
      <dsp:nvSpPr>
        <dsp:cNvPr id="0" name=""/>
        <dsp:cNvSpPr/>
      </dsp:nvSpPr>
      <dsp:spPr>
        <a:xfrm>
          <a:off x="2236" y="219088"/>
          <a:ext cx="2724419" cy="1089767"/>
        </a:xfrm>
        <a:prstGeom prst="chevron">
          <a:avLst/>
        </a:prstGeom>
        <a:solidFill>
          <a:srgbClr val="AFCB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>
              <a:solidFill>
                <a:srgbClr val="002060"/>
              </a:solidFill>
            </a:rPr>
            <a:t>Activation</a:t>
          </a:r>
          <a:endParaRPr lang="en-GB" sz="2000" b="1" kern="1200" dirty="0">
            <a:solidFill>
              <a:srgbClr val="002060"/>
            </a:solidFill>
          </a:endParaRPr>
        </a:p>
      </dsp:txBody>
      <dsp:txXfrm>
        <a:off x="2236" y="219088"/>
        <a:ext cx="2724419" cy="1089767"/>
      </dsp:txXfrm>
    </dsp:sp>
    <dsp:sp modelId="{CE63A804-5BE9-4063-9F28-C64560307908}">
      <dsp:nvSpPr>
        <dsp:cNvPr id="0" name=""/>
        <dsp:cNvSpPr/>
      </dsp:nvSpPr>
      <dsp:spPr>
        <a:xfrm>
          <a:off x="2454214" y="219088"/>
          <a:ext cx="2724419" cy="1089767"/>
        </a:xfrm>
        <a:prstGeom prst="chevron">
          <a:avLst/>
        </a:prstGeom>
        <a:solidFill>
          <a:srgbClr val="85B1D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>
              <a:solidFill>
                <a:srgbClr val="002060"/>
              </a:solidFill>
            </a:rPr>
            <a:t>Propagation</a:t>
          </a:r>
          <a:endParaRPr lang="en-GB" sz="2000" b="1" kern="1200" dirty="0">
            <a:solidFill>
              <a:srgbClr val="002060"/>
            </a:solidFill>
          </a:endParaRPr>
        </a:p>
      </dsp:txBody>
      <dsp:txXfrm>
        <a:off x="2454214" y="219088"/>
        <a:ext cx="2724419" cy="1089767"/>
      </dsp:txXfrm>
    </dsp:sp>
    <dsp:sp modelId="{195F7280-D813-4382-8E68-FC22E1E23B71}">
      <dsp:nvSpPr>
        <dsp:cNvPr id="0" name=""/>
        <dsp:cNvSpPr/>
      </dsp:nvSpPr>
      <dsp:spPr>
        <a:xfrm>
          <a:off x="4906191" y="219088"/>
          <a:ext cx="2724419" cy="1089767"/>
        </a:xfrm>
        <a:prstGeom prst="chevron">
          <a:avLst/>
        </a:prstGeom>
        <a:solidFill>
          <a:srgbClr val="4185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>
              <a:solidFill>
                <a:srgbClr val="002060"/>
              </a:solidFill>
            </a:rPr>
            <a:t>Detection</a:t>
          </a:r>
          <a:endParaRPr lang="en-GB" sz="2000" b="1" kern="1200" dirty="0">
            <a:solidFill>
              <a:srgbClr val="002060"/>
            </a:solidFill>
          </a:endParaRPr>
        </a:p>
      </dsp:txBody>
      <dsp:txXfrm>
        <a:off x="4906191" y="219088"/>
        <a:ext cx="2724419" cy="1089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D4E0972-AAA1-43BA-A832-E97738E73B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6F3E6F6-03E7-4185-83D7-15FA44D302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B5B716-0A9B-4C85-A040-E9DE44E0496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Point out that Equivalence Checking is the most common form of Formal Verification now routinely used in practice.</a:t>
            </a:r>
          </a:p>
          <a:p>
            <a:r>
              <a:rPr lang="en-GB" smtClean="0"/>
              <a:t>Point out that it should not be confused with Property Checking.</a:t>
            </a:r>
          </a:p>
          <a:p>
            <a:r>
              <a:rPr lang="en-GB" smtClean="0"/>
              <a:t>Point out that Property Checking is also called Model Checking.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E33011-3FBA-4064-BE06-B867C4AB3E40}" type="slidenum">
              <a:rPr lang="en-GB" smtClean="0"/>
              <a:pPr/>
              <a:t>2</a:t>
            </a:fld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Do we need reference models and monitors etc here? Probably</a:t>
            </a:r>
            <a:r>
              <a:rPr lang="en-GB" baseline="0" dirty="0" smtClean="0"/>
              <a:t> not for “Directed Testing”.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Typical bug finding curve</a:t>
            </a:r>
            <a:r>
              <a:rPr lang="en-GB" baseline="0" dirty="0" smtClean="0"/>
              <a:t> using only directed tests? (How would it look like?)</a:t>
            </a:r>
          </a:p>
          <a:p>
            <a:r>
              <a:rPr lang="en-GB" baseline="0" dirty="0" smtClean="0"/>
              <a:t>What does Coverage mean?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Need to find bugs early 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Why use Directed Testing?</a:t>
            </a:r>
            <a:r>
              <a:rPr lang="en-GB" baseline="0" dirty="0" smtClean="0"/>
              <a:t> [to sanity check whether the TB works – before using random generation ;) or for coverage closure]</a:t>
            </a:r>
            <a:endParaRPr lang="en-GB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F3E6F6-03E7-4185-83D7-15FA44D3023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33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85727"/>
            <a:ext cx="7772400" cy="231278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00788"/>
            <a:ext cx="6400800" cy="938011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BA72C51-34FF-4350-8A13-02A9917C7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978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5978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4638"/>
            <a:ext cx="91440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296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104900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7134225" y="6338888"/>
            <a:ext cx="1819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434" tIns="51719" rIns="103434" bIns="51719" anchor="b"/>
          <a:lstStyle/>
          <a:p>
            <a:pPr algn="r" defTabSz="1035050">
              <a:defRPr/>
            </a:pPr>
            <a:fld id="{40F99652-5B01-4D72-8BE2-4D2E8751BF9A}" type="slidenum">
              <a:rPr lang="en-GB" sz="1600">
                <a:cs typeface="Times New Roman" pitchFamily="18" charset="0"/>
              </a:rPr>
              <a:pPr algn="r" defTabSz="1035050">
                <a:defRPr/>
              </a:pPr>
              <a:t>‹#›</a:t>
            </a:fld>
            <a:endParaRPr lang="en-US" sz="1600"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739775"/>
            <a:ext cx="7772400" cy="277653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COMS31700 Design Verification: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1000" dirty="0" smtClean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4800" b="1" dirty="0" smtClean="0"/>
              <a:t>Verification </a:t>
            </a:r>
            <a:r>
              <a:rPr lang="en-US" sz="4800" b="1" dirty="0" smtClean="0"/>
              <a:t>Tools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Directed Testing with </a:t>
            </a:r>
            <a:r>
              <a:rPr lang="en-US" sz="3200" dirty="0" smtClean="0"/>
              <a:t>M</a:t>
            </a:r>
            <a:r>
              <a:rPr lang="en-US" sz="3200" dirty="0" smtClean="0"/>
              <a:t>anual Checking</a:t>
            </a:r>
            <a:endParaRPr lang="en-US" sz="3200" b="1" dirty="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021388"/>
            <a:ext cx="22479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159375" y="6115050"/>
            <a:ext cx="32416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Department of 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400">
                <a:solidFill>
                  <a:schemeClr val="tx2"/>
                </a:solidFill>
                <a:latin typeface="Times New Roman" pitchFamily="18" charset="0"/>
              </a:rPr>
              <a:t>COMPUTER SCIENCE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0" y="5843588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5127" name="Picture 7" descr="CS6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74063" y="6091238"/>
            <a:ext cx="6350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3936569"/>
            <a:ext cx="9144000" cy="183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Kerstin Eder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r>
              <a:rPr lang="en-GB" sz="3600" kern="0" dirty="0" smtClean="0">
                <a:latin typeface="+mn-lt"/>
              </a:rPr>
              <a:t>Design Automation and Verification</a:t>
            </a:r>
            <a:endParaRPr kumimoji="0" lang="en-GB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(Acknowledgement: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Avi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Ziv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from the IBM Research Labs in Haifa has kindly permitted the re-use of some of his slides.)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 HDL Simulators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Most Popular Simulators in Industry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>
                <a:solidFill>
                  <a:srgbClr val="3366FF"/>
                </a:solidFill>
              </a:rPr>
              <a:t>Mentor Graphics ModelSim - MTI VSIM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>
                <a:solidFill>
                  <a:srgbClr val="3366FF"/>
                </a:solidFill>
              </a:rPr>
              <a:t>Cadence NCSim - Verilog XL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Synopsys VCS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Support for full language coverage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"EVENT DRIVEN" algorithms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VHDL's execution model is defined in detail in the IEEE LRM (Language Reference Manual)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Verilog's execution model is defined by Cadence's Verilog-XL simulator ("reference implementation")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dirty="0" smtClean="0"/>
              <a:t>Simulation based on Compiled Code</a:t>
            </a:r>
            <a:endParaRPr lang="en-US" sz="320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013" y="1341438"/>
            <a:ext cx="6819900" cy="1495425"/>
          </a:xfrm>
        </p:spPr>
        <p:txBody>
          <a:bodyPr/>
          <a:lstStyle/>
          <a:p>
            <a:pPr eaLnBrk="1" hangingPunct="1"/>
            <a:r>
              <a:rPr lang="en-US" sz="2800" smtClean="0"/>
              <a:t>To simulate with </a:t>
            </a:r>
            <a:r>
              <a:rPr lang="en-US" sz="2800" b="1" smtClean="0"/>
              <a:t>ModelSim:</a:t>
            </a:r>
          </a:p>
          <a:p>
            <a:pPr lvl="1" eaLnBrk="1" hangingPunct="1"/>
            <a:r>
              <a:rPr lang="en-US" sz="2400" smtClean="0"/>
              <a:t>Compile HDL source code into a library.</a:t>
            </a:r>
          </a:p>
          <a:p>
            <a:pPr lvl="1" eaLnBrk="1" hangingPunct="1"/>
            <a:r>
              <a:rPr lang="en-US" sz="2400" smtClean="0"/>
              <a:t>Compiled design can be simulated.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74700" y="3492500"/>
            <a:ext cx="965200" cy="101566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/>
              <a:t>Write HDL code</a:t>
            </a:r>
            <a:endParaRPr lang="en-US" sz="2000" dirty="0"/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736600" y="3441700"/>
            <a:ext cx="1016000" cy="11049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3824288" y="3417888"/>
            <a:ext cx="1016000" cy="11049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3811588" y="3494088"/>
            <a:ext cx="1066800" cy="83099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dirty="0"/>
              <a:t>Compile HDL code</a:t>
            </a:r>
            <a:endParaRPr lang="en-US" sz="1600" dirty="0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138988" y="3455988"/>
            <a:ext cx="1130300" cy="92333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Simulate the </a:t>
            </a:r>
            <a:r>
              <a:rPr lang="en-GB" dirty="0" smtClean="0"/>
              <a:t>design</a:t>
            </a:r>
            <a:endParaRPr lang="en-US" dirty="0"/>
          </a:p>
        </p:txBody>
      </p:sp>
      <p:sp>
        <p:nvSpPr>
          <p:cNvPr id="10249" name="AutoShape 9"/>
          <p:cNvSpPr>
            <a:spLocks noChangeArrowheads="1"/>
          </p:cNvSpPr>
          <p:nvPr/>
        </p:nvSpPr>
        <p:spPr bwMode="auto">
          <a:xfrm>
            <a:off x="7204075" y="3406775"/>
            <a:ext cx="1016000" cy="11049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2298700" y="4940300"/>
            <a:ext cx="1193800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dirty="0"/>
              <a:t>HDL files</a:t>
            </a:r>
            <a:endParaRPr lang="en-US" sz="1800" dirty="0"/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5308600" y="4787900"/>
            <a:ext cx="1562100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dirty="0"/>
              <a:t>HDL library</a:t>
            </a:r>
            <a:endParaRPr lang="en-US" sz="1800" dirty="0"/>
          </a:p>
        </p:txBody>
      </p:sp>
      <p:sp>
        <p:nvSpPr>
          <p:cNvPr id="10252" name="AutoShape 12"/>
          <p:cNvSpPr>
            <a:spLocks noChangeArrowheads="1"/>
          </p:cNvSpPr>
          <p:nvPr/>
        </p:nvSpPr>
        <p:spPr bwMode="auto">
          <a:xfrm>
            <a:off x="2298700" y="4787900"/>
            <a:ext cx="1168400" cy="698500"/>
          </a:xfrm>
          <a:prstGeom prst="wave">
            <a:avLst>
              <a:gd name="adj1" fmla="val 13005"/>
              <a:gd name="adj2" fmla="val 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253" name="AutoShape 13"/>
          <p:cNvSpPr>
            <a:spLocks noChangeArrowheads="1"/>
          </p:cNvSpPr>
          <p:nvPr/>
        </p:nvSpPr>
        <p:spPr bwMode="auto">
          <a:xfrm>
            <a:off x="5334000" y="4597400"/>
            <a:ext cx="1511300" cy="762000"/>
          </a:xfrm>
          <a:prstGeom prst="wave">
            <a:avLst>
              <a:gd name="adj1" fmla="val 13005"/>
              <a:gd name="adj2" fmla="val 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254" name="Freeform 14"/>
          <p:cNvSpPr>
            <a:spLocks/>
          </p:cNvSpPr>
          <p:nvPr/>
        </p:nvSpPr>
        <p:spPr bwMode="auto">
          <a:xfrm>
            <a:off x="1689100" y="2978150"/>
            <a:ext cx="2171700" cy="514350"/>
          </a:xfrm>
          <a:custGeom>
            <a:avLst/>
            <a:gdLst>
              <a:gd name="T0" fmla="*/ 0 w 1368"/>
              <a:gd name="T1" fmla="*/ 816530516 h 324"/>
              <a:gd name="T2" fmla="*/ 1713706432 w 1368"/>
              <a:gd name="T3" fmla="*/ 10080624 h 324"/>
              <a:gd name="T4" fmla="*/ 2147483647 w 1368"/>
              <a:gd name="T5" fmla="*/ 756046789 h 324"/>
              <a:gd name="T6" fmla="*/ 0 60000 65536"/>
              <a:gd name="T7" fmla="*/ 0 60000 65536"/>
              <a:gd name="T8" fmla="*/ 0 60000 65536"/>
              <a:gd name="T9" fmla="*/ 0 w 1368"/>
              <a:gd name="T10" fmla="*/ 0 h 324"/>
              <a:gd name="T11" fmla="*/ 1368 w 1368"/>
              <a:gd name="T12" fmla="*/ 324 h 3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8" h="324">
                <a:moveTo>
                  <a:pt x="0" y="324"/>
                </a:moveTo>
                <a:cubicBezTo>
                  <a:pt x="226" y="166"/>
                  <a:pt x="452" y="8"/>
                  <a:pt x="680" y="4"/>
                </a:cubicBezTo>
                <a:cubicBezTo>
                  <a:pt x="908" y="0"/>
                  <a:pt x="1138" y="150"/>
                  <a:pt x="1368" y="300"/>
                </a:cubicBezTo>
              </a:path>
            </a:pathLst>
          </a:custGeom>
          <a:noFill/>
          <a:ln w="19050" cap="flat" cmpd="sng">
            <a:solidFill>
              <a:srgbClr val="3366FF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0255" name="Freeform 15"/>
          <p:cNvSpPr>
            <a:spLocks/>
          </p:cNvSpPr>
          <p:nvPr/>
        </p:nvSpPr>
        <p:spPr bwMode="auto">
          <a:xfrm>
            <a:off x="4775200" y="3054350"/>
            <a:ext cx="2438400" cy="438150"/>
          </a:xfrm>
          <a:custGeom>
            <a:avLst/>
            <a:gdLst>
              <a:gd name="T0" fmla="*/ 0 w 1536"/>
              <a:gd name="T1" fmla="*/ 635079293 h 276"/>
              <a:gd name="T2" fmla="*/ 1834673961 w 1536"/>
              <a:gd name="T3" fmla="*/ 10080624 h 276"/>
              <a:gd name="T4" fmla="*/ 2147483647 w 1536"/>
              <a:gd name="T5" fmla="*/ 695563016 h 276"/>
              <a:gd name="T6" fmla="*/ 0 60000 65536"/>
              <a:gd name="T7" fmla="*/ 0 60000 65536"/>
              <a:gd name="T8" fmla="*/ 0 60000 65536"/>
              <a:gd name="T9" fmla="*/ 0 w 1536"/>
              <a:gd name="T10" fmla="*/ 0 h 276"/>
              <a:gd name="T11" fmla="*/ 1536 w 1536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276">
                <a:moveTo>
                  <a:pt x="0" y="252"/>
                </a:moveTo>
                <a:cubicBezTo>
                  <a:pt x="236" y="126"/>
                  <a:pt x="472" y="0"/>
                  <a:pt x="728" y="4"/>
                </a:cubicBezTo>
                <a:cubicBezTo>
                  <a:pt x="984" y="8"/>
                  <a:pt x="1260" y="142"/>
                  <a:pt x="1536" y="276"/>
                </a:cubicBezTo>
              </a:path>
            </a:pathLst>
          </a:custGeom>
          <a:noFill/>
          <a:ln w="19050" cap="flat" cmpd="sng">
            <a:solidFill>
              <a:srgbClr val="3366FF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1727200" y="4483100"/>
            <a:ext cx="5588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4813300" y="4470400"/>
            <a:ext cx="5207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 flipV="1">
            <a:off x="3467100" y="4483100"/>
            <a:ext cx="39370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 flipV="1">
            <a:off x="6832600" y="4432300"/>
            <a:ext cx="393700" cy="317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2235200" y="3136900"/>
            <a:ext cx="1028700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dirty="0">
                <a:solidFill>
                  <a:srgbClr val="3366FF"/>
                </a:solidFill>
              </a:rPr>
              <a:t>Compile</a:t>
            </a:r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5322888" y="3214688"/>
            <a:ext cx="1206500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dirty="0">
                <a:solidFill>
                  <a:srgbClr val="3366FF"/>
                </a:solidFill>
              </a:rPr>
              <a:t>Simulate</a:t>
            </a:r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381974" name="Text Box 22"/>
          <p:cNvSpPr txBox="1">
            <a:spLocks noChangeArrowheads="1"/>
          </p:cNvSpPr>
          <p:nvPr/>
        </p:nvSpPr>
        <p:spPr bwMode="auto">
          <a:xfrm>
            <a:off x="2058988" y="3684588"/>
            <a:ext cx="1409700" cy="58102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>
                <a:solidFill>
                  <a:srgbClr val="A50021"/>
                </a:solidFill>
              </a:rPr>
              <a:t>Correct syntax errors</a:t>
            </a:r>
            <a:endParaRPr lang="en-US" sz="1600">
              <a:solidFill>
                <a:srgbClr val="A50021"/>
              </a:solidFill>
            </a:endParaRPr>
          </a:p>
        </p:txBody>
      </p:sp>
      <p:sp>
        <p:nvSpPr>
          <p:cNvPr id="381975" name="Text Box 23"/>
          <p:cNvSpPr txBox="1">
            <a:spLocks noChangeArrowheads="1"/>
          </p:cNvSpPr>
          <p:nvPr/>
        </p:nvSpPr>
        <p:spPr bwMode="auto">
          <a:xfrm>
            <a:off x="3914775" y="5476875"/>
            <a:ext cx="1028700" cy="8255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>
                <a:solidFill>
                  <a:srgbClr val="A50021"/>
                </a:solidFill>
              </a:rPr>
              <a:t>Debug the design</a:t>
            </a:r>
            <a:endParaRPr lang="en-US" sz="1600">
              <a:solidFill>
                <a:srgbClr val="A50021"/>
              </a:solidFill>
            </a:endParaRPr>
          </a:p>
        </p:txBody>
      </p:sp>
      <p:sp>
        <p:nvSpPr>
          <p:cNvPr id="381976" name="Freeform 24"/>
          <p:cNvSpPr>
            <a:spLocks/>
          </p:cNvSpPr>
          <p:nvPr/>
        </p:nvSpPr>
        <p:spPr bwMode="auto">
          <a:xfrm>
            <a:off x="1727200" y="3924300"/>
            <a:ext cx="2082800" cy="703263"/>
          </a:xfrm>
          <a:custGeom>
            <a:avLst/>
            <a:gdLst>
              <a:gd name="T0" fmla="*/ 2147483647 w 1312"/>
              <a:gd name="T1" fmla="*/ 161290120 h 443"/>
              <a:gd name="T2" fmla="*/ 1633061039 w 1312"/>
              <a:gd name="T3" fmla="*/ 1088708371 h 443"/>
              <a:gd name="T4" fmla="*/ 0 w 1312"/>
              <a:gd name="T5" fmla="*/ 0 h 443"/>
              <a:gd name="T6" fmla="*/ 0 60000 65536"/>
              <a:gd name="T7" fmla="*/ 0 60000 65536"/>
              <a:gd name="T8" fmla="*/ 0 60000 65536"/>
              <a:gd name="T9" fmla="*/ 0 w 1312"/>
              <a:gd name="T10" fmla="*/ 0 h 443"/>
              <a:gd name="T11" fmla="*/ 1312 w 1312"/>
              <a:gd name="T12" fmla="*/ 443 h 4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2" h="443">
                <a:moveTo>
                  <a:pt x="1312" y="64"/>
                </a:moveTo>
                <a:cubicBezTo>
                  <a:pt x="1089" y="253"/>
                  <a:pt x="867" y="443"/>
                  <a:pt x="648" y="432"/>
                </a:cubicBezTo>
                <a:cubicBezTo>
                  <a:pt x="429" y="421"/>
                  <a:pt x="214" y="210"/>
                  <a:pt x="0" y="0"/>
                </a:cubicBezTo>
              </a:path>
            </a:pathLst>
          </a:custGeom>
          <a:noFill/>
          <a:ln w="12700" cap="flat" cmpd="sng">
            <a:solidFill>
              <a:srgbClr val="A50021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81977" name="Freeform 25"/>
          <p:cNvSpPr>
            <a:spLocks/>
          </p:cNvSpPr>
          <p:nvPr/>
        </p:nvSpPr>
        <p:spPr bwMode="auto">
          <a:xfrm>
            <a:off x="4813300" y="4483100"/>
            <a:ext cx="2908300" cy="1663700"/>
          </a:xfrm>
          <a:custGeom>
            <a:avLst/>
            <a:gdLst>
              <a:gd name="T0" fmla="*/ 2147483647 w 1992"/>
              <a:gd name="T1" fmla="*/ 0 h 1128"/>
              <a:gd name="T2" fmla="*/ 2147483647 w 1992"/>
              <a:gd name="T3" fmla="*/ 2053542516 h 1128"/>
              <a:gd name="T4" fmla="*/ 0 w 1992"/>
              <a:gd name="T5" fmla="*/ 2147483647 h 1128"/>
              <a:gd name="T6" fmla="*/ 0 60000 65536"/>
              <a:gd name="T7" fmla="*/ 0 60000 65536"/>
              <a:gd name="T8" fmla="*/ 0 60000 65536"/>
              <a:gd name="T9" fmla="*/ 0 w 1992"/>
              <a:gd name="T10" fmla="*/ 0 h 1128"/>
              <a:gd name="T11" fmla="*/ 1992 w 1992"/>
              <a:gd name="T12" fmla="*/ 1128 h 11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2" h="1128">
                <a:moveTo>
                  <a:pt x="1992" y="0"/>
                </a:moveTo>
                <a:cubicBezTo>
                  <a:pt x="1774" y="380"/>
                  <a:pt x="1556" y="760"/>
                  <a:pt x="1224" y="944"/>
                </a:cubicBezTo>
                <a:cubicBezTo>
                  <a:pt x="892" y="1128"/>
                  <a:pt x="446" y="1116"/>
                  <a:pt x="0" y="1104"/>
                </a:cubicBezTo>
              </a:path>
            </a:pathLst>
          </a:custGeom>
          <a:noFill/>
          <a:ln w="19050" cap="flat" cmpd="sng">
            <a:solidFill>
              <a:srgbClr val="A50021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81978" name="Freeform 26"/>
          <p:cNvSpPr>
            <a:spLocks/>
          </p:cNvSpPr>
          <p:nvPr/>
        </p:nvSpPr>
        <p:spPr bwMode="auto">
          <a:xfrm flipH="1">
            <a:off x="1208088" y="4522788"/>
            <a:ext cx="2882900" cy="1612900"/>
          </a:xfrm>
          <a:custGeom>
            <a:avLst/>
            <a:gdLst>
              <a:gd name="T0" fmla="*/ 2147483647 w 1992"/>
              <a:gd name="T1" fmla="*/ 0 h 1128"/>
              <a:gd name="T2" fmla="*/ 2147483647 w 1992"/>
              <a:gd name="T3" fmla="*/ 1930050641 h 1128"/>
              <a:gd name="T4" fmla="*/ 0 w 1992"/>
              <a:gd name="T5" fmla="*/ 2147483647 h 1128"/>
              <a:gd name="T6" fmla="*/ 0 60000 65536"/>
              <a:gd name="T7" fmla="*/ 0 60000 65536"/>
              <a:gd name="T8" fmla="*/ 0 60000 65536"/>
              <a:gd name="T9" fmla="*/ 0 w 1992"/>
              <a:gd name="T10" fmla="*/ 0 h 1128"/>
              <a:gd name="T11" fmla="*/ 1992 w 1992"/>
              <a:gd name="T12" fmla="*/ 1128 h 11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2" h="1128">
                <a:moveTo>
                  <a:pt x="1992" y="0"/>
                </a:moveTo>
                <a:cubicBezTo>
                  <a:pt x="1774" y="380"/>
                  <a:pt x="1556" y="760"/>
                  <a:pt x="1224" y="944"/>
                </a:cubicBezTo>
                <a:cubicBezTo>
                  <a:pt x="892" y="1128"/>
                  <a:pt x="446" y="1116"/>
                  <a:pt x="0" y="1104"/>
                </a:cubicBezTo>
              </a:path>
            </a:pathLst>
          </a:custGeom>
          <a:noFill/>
          <a:ln w="19050" cap="flat" cmpd="sng">
            <a:solidFill>
              <a:srgbClr val="A50021"/>
            </a:solidFill>
            <a:prstDash val="solid"/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74" grpId="0"/>
      <p:bldP spid="381975" grpId="0"/>
      <p:bldP spid="381976" grpId="0" animBg="1"/>
      <p:bldP spid="381977" grpId="0" animBg="1"/>
      <p:bldP spid="38197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Event Flow Example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401763" y="1655763"/>
            <a:ext cx="6623050" cy="40322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727075" y="2462213"/>
            <a:ext cx="6810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727075" y="4881563"/>
            <a:ext cx="6794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727075" y="5284788"/>
            <a:ext cx="6794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7993063" y="2192338"/>
            <a:ext cx="4238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7993063" y="3067050"/>
            <a:ext cx="4238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7994650" y="4276725"/>
            <a:ext cx="422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7994650" y="5083175"/>
            <a:ext cx="422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92138" y="5754688"/>
            <a:ext cx="1111250" cy="430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2800">
                <a:solidFill>
                  <a:srgbClr val="464646"/>
                </a:solidFill>
                <a:latin typeface="Comic Sans MS" pitchFamily="66" charset="0"/>
                <a:cs typeface="Arial" charset="0"/>
              </a:rPr>
              <a:t>Inputs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6999288" y="5688013"/>
            <a:ext cx="1368425" cy="4286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2800">
                <a:solidFill>
                  <a:srgbClr val="464646"/>
                </a:solidFill>
                <a:latin typeface="Comic Sans MS" pitchFamily="66" charset="0"/>
                <a:cs typeface="Arial" charset="0"/>
              </a:rPr>
              <a:t>Outputs</a:t>
            </a: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1671638" y="1857375"/>
            <a:ext cx="2225675" cy="3695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endParaRPr lang="en-US" sz="1600">
              <a:cs typeface="Arial" charset="0"/>
            </a:endParaRP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4437063" y="1857375"/>
            <a:ext cx="2630487" cy="3695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1671638" y="1857375"/>
            <a:ext cx="849312" cy="322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>
                <a:solidFill>
                  <a:srgbClr val="464646"/>
                </a:solidFill>
                <a:cs typeface="Arial" charset="0"/>
              </a:rPr>
              <a:t>Block B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4572000" y="1857375"/>
            <a:ext cx="860425" cy="322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>
                <a:solidFill>
                  <a:srgbClr val="464646"/>
                </a:solidFill>
                <a:cs typeface="Arial" charset="0"/>
              </a:rPr>
              <a:t>Block C</a:t>
            </a: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1874838" y="2393950"/>
            <a:ext cx="808037" cy="11430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B1</a:t>
            </a: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3021013" y="3805238"/>
            <a:ext cx="606425" cy="16129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B2</a:t>
            </a:r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>
            <a:off x="1401763" y="5284788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>
            <a:off x="1401763" y="4881563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>
            <a:off x="1401763" y="2462213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1671638" y="2462213"/>
            <a:ext cx="20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727075" y="3294063"/>
            <a:ext cx="1147763" cy="0"/>
            <a:chOff x="518" y="2334"/>
            <a:chExt cx="816" cy="0"/>
          </a:xfrm>
        </p:grpSpPr>
        <p:sp>
          <p:nvSpPr>
            <p:cNvPr id="12408" name="Line 24"/>
            <p:cNvSpPr>
              <a:spLocks noChangeShapeType="1"/>
            </p:cNvSpPr>
            <p:nvPr/>
          </p:nvSpPr>
          <p:spPr bwMode="auto">
            <a:xfrm>
              <a:off x="518" y="2334"/>
              <a:ext cx="4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2409" name="Line 25"/>
            <p:cNvSpPr>
              <a:spLocks noChangeShapeType="1"/>
            </p:cNvSpPr>
            <p:nvPr/>
          </p:nvSpPr>
          <p:spPr bwMode="auto">
            <a:xfrm>
              <a:off x="998" y="233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10" name="Line 26"/>
            <p:cNvSpPr>
              <a:spLocks noChangeShapeType="1"/>
            </p:cNvSpPr>
            <p:nvPr/>
          </p:nvSpPr>
          <p:spPr bwMode="auto">
            <a:xfrm>
              <a:off x="1190" y="233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2312" name="Line 27"/>
          <p:cNvSpPr>
            <a:spLocks noChangeShapeType="1"/>
          </p:cNvSpPr>
          <p:nvPr/>
        </p:nvSpPr>
        <p:spPr bwMode="auto">
          <a:xfrm>
            <a:off x="1671638" y="4881563"/>
            <a:ext cx="134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13" name="Line 28"/>
          <p:cNvSpPr>
            <a:spLocks noChangeShapeType="1"/>
          </p:cNvSpPr>
          <p:nvPr/>
        </p:nvSpPr>
        <p:spPr bwMode="auto">
          <a:xfrm>
            <a:off x="1671638" y="5284788"/>
            <a:ext cx="134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14" name="Line 29"/>
          <p:cNvSpPr>
            <a:spLocks noChangeShapeType="1"/>
          </p:cNvSpPr>
          <p:nvPr/>
        </p:nvSpPr>
        <p:spPr bwMode="auto">
          <a:xfrm>
            <a:off x="2682875" y="2462213"/>
            <a:ext cx="1214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15" name="Line 30"/>
          <p:cNvSpPr>
            <a:spLocks noChangeShapeType="1"/>
          </p:cNvSpPr>
          <p:nvPr/>
        </p:nvSpPr>
        <p:spPr bwMode="auto">
          <a:xfrm>
            <a:off x="2886075" y="2865438"/>
            <a:ext cx="0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16" name="Line 31"/>
          <p:cNvSpPr>
            <a:spLocks noChangeShapeType="1"/>
          </p:cNvSpPr>
          <p:nvPr/>
        </p:nvSpPr>
        <p:spPr bwMode="auto">
          <a:xfrm>
            <a:off x="2886075" y="4141788"/>
            <a:ext cx="134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17" name="Rectangle 32"/>
          <p:cNvSpPr>
            <a:spLocks noChangeArrowheads="1"/>
          </p:cNvSpPr>
          <p:nvPr/>
        </p:nvSpPr>
        <p:spPr bwMode="auto">
          <a:xfrm>
            <a:off x="4841875" y="2998788"/>
            <a:ext cx="606425" cy="16129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C1</a:t>
            </a:r>
          </a:p>
        </p:txBody>
      </p:sp>
      <p:sp>
        <p:nvSpPr>
          <p:cNvPr id="12318" name="Rectangle 33"/>
          <p:cNvSpPr>
            <a:spLocks noChangeArrowheads="1"/>
          </p:cNvSpPr>
          <p:nvPr/>
        </p:nvSpPr>
        <p:spPr bwMode="auto">
          <a:xfrm>
            <a:off x="6056313" y="2058988"/>
            <a:ext cx="606425" cy="1411287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C2</a:t>
            </a:r>
          </a:p>
        </p:txBody>
      </p:sp>
      <p:sp>
        <p:nvSpPr>
          <p:cNvPr id="12319" name="Rectangle 34"/>
          <p:cNvSpPr>
            <a:spLocks noChangeArrowheads="1"/>
          </p:cNvSpPr>
          <p:nvPr/>
        </p:nvSpPr>
        <p:spPr bwMode="auto">
          <a:xfrm>
            <a:off x="6056313" y="3873500"/>
            <a:ext cx="606425" cy="1411288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C3</a:t>
            </a:r>
          </a:p>
        </p:txBody>
      </p:sp>
      <p:sp>
        <p:nvSpPr>
          <p:cNvPr id="12320" name="Line 35"/>
          <p:cNvSpPr>
            <a:spLocks noChangeShapeType="1"/>
          </p:cNvSpPr>
          <p:nvPr/>
        </p:nvSpPr>
        <p:spPr bwMode="auto">
          <a:xfrm>
            <a:off x="2682875" y="2865438"/>
            <a:ext cx="1214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1" name="Line 36"/>
          <p:cNvSpPr>
            <a:spLocks noChangeShapeType="1"/>
          </p:cNvSpPr>
          <p:nvPr/>
        </p:nvSpPr>
        <p:spPr bwMode="auto">
          <a:xfrm>
            <a:off x="3897313" y="24622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2" name="Line 37"/>
          <p:cNvSpPr>
            <a:spLocks noChangeShapeType="1"/>
          </p:cNvSpPr>
          <p:nvPr/>
        </p:nvSpPr>
        <p:spPr bwMode="auto">
          <a:xfrm>
            <a:off x="4437063" y="2462213"/>
            <a:ext cx="161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3" name="Line 38"/>
          <p:cNvSpPr>
            <a:spLocks noChangeShapeType="1"/>
          </p:cNvSpPr>
          <p:nvPr/>
        </p:nvSpPr>
        <p:spPr bwMode="auto">
          <a:xfrm>
            <a:off x="3897313" y="2865438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4" name="Line 39"/>
          <p:cNvSpPr>
            <a:spLocks noChangeShapeType="1"/>
          </p:cNvSpPr>
          <p:nvPr/>
        </p:nvSpPr>
        <p:spPr bwMode="auto">
          <a:xfrm>
            <a:off x="4437063" y="2865438"/>
            <a:ext cx="161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5" name="Line 40"/>
          <p:cNvSpPr>
            <a:spLocks noChangeShapeType="1"/>
          </p:cNvSpPr>
          <p:nvPr/>
        </p:nvSpPr>
        <p:spPr bwMode="auto">
          <a:xfrm>
            <a:off x="4706938" y="2865438"/>
            <a:ext cx="0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6" name="Line 41"/>
          <p:cNvSpPr>
            <a:spLocks noChangeShapeType="1"/>
          </p:cNvSpPr>
          <p:nvPr/>
        </p:nvSpPr>
        <p:spPr bwMode="auto">
          <a:xfrm>
            <a:off x="4706938" y="3133725"/>
            <a:ext cx="134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7" name="Line 42"/>
          <p:cNvSpPr>
            <a:spLocks noChangeShapeType="1"/>
          </p:cNvSpPr>
          <p:nvPr/>
        </p:nvSpPr>
        <p:spPr bwMode="auto">
          <a:xfrm>
            <a:off x="6662738" y="4276725"/>
            <a:ext cx="404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8" name="Line 43"/>
          <p:cNvSpPr>
            <a:spLocks noChangeShapeType="1"/>
          </p:cNvSpPr>
          <p:nvPr/>
        </p:nvSpPr>
        <p:spPr bwMode="auto">
          <a:xfrm>
            <a:off x="7067550" y="4276725"/>
            <a:ext cx="33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9" name="Line 44"/>
          <p:cNvSpPr>
            <a:spLocks noChangeShapeType="1"/>
          </p:cNvSpPr>
          <p:nvPr/>
        </p:nvSpPr>
        <p:spPr bwMode="auto">
          <a:xfrm>
            <a:off x="6662738" y="2192338"/>
            <a:ext cx="404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0" name="Line 45"/>
          <p:cNvSpPr>
            <a:spLocks noChangeShapeType="1"/>
          </p:cNvSpPr>
          <p:nvPr/>
        </p:nvSpPr>
        <p:spPr bwMode="auto">
          <a:xfrm>
            <a:off x="7067550" y="2192338"/>
            <a:ext cx="944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1" name="Line 46"/>
          <p:cNvSpPr>
            <a:spLocks noChangeShapeType="1"/>
          </p:cNvSpPr>
          <p:nvPr/>
        </p:nvSpPr>
        <p:spPr bwMode="auto">
          <a:xfrm>
            <a:off x="6662738" y="3067050"/>
            <a:ext cx="404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2" name="Line 47"/>
          <p:cNvSpPr>
            <a:spLocks noChangeShapeType="1"/>
          </p:cNvSpPr>
          <p:nvPr/>
        </p:nvSpPr>
        <p:spPr bwMode="auto">
          <a:xfrm>
            <a:off x="7067550" y="3067050"/>
            <a:ext cx="944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448" name="Line 48"/>
          <p:cNvSpPr>
            <a:spLocks noChangeShapeType="1"/>
          </p:cNvSpPr>
          <p:nvPr/>
        </p:nvSpPr>
        <p:spPr bwMode="auto">
          <a:xfrm>
            <a:off x="5448300" y="4235450"/>
            <a:ext cx="608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4" name="Line 49"/>
          <p:cNvSpPr>
            <a:spLocks noChangeShapeType="1"/>
          </p:cNvSpPr>
          <p:nvPr/>
        </p:nvSpPr>
        <p:spPr bwMode="auto">
          <a:xfrm flipV="1">
            <a:off x="6797675" y="3671888"/>
            <a:ext cx="0" cy="60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5" name="Line 50"/>
          <p:cNvSpPr>
            <a:spLocks noChangeShapeType="1"/>
          </p:cNvSpPr>
          <p:nvPr/>
        </p:nvSpPr>
        <p:spPr bwMode="auto">
          <a:xfrm flipH="1">
            <a:off x="5853113" y="3671888"/>
            <a:ext cx="944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6" name="Line 51"/>
          <p:cNvSpPr>
            <a:spLocks noChangeShapeType="1"/>
          </p:cNvSpPr>
          <p:nvPr/>
        </p:nvSpPr>
        <p:spPr bwMode="auto">
          <a:xfrm flipH="1" flipV="1">
            <a:off x="5853113" y="3268663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7" name="Line 52"/>
          <p:cNvSpPr>
            <a:spLocks noChangeShapeType="1"/>
          </p:cNvSpPr>
          <p:nvPr/>
        </p:nvSpPr>
        <p:spPr bwMode="auto">
          <a:xfrm>
            <a:off x="5853113" y="3268663"/>
            <a:ext cx="20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8" name="Rectangle 53"/>
          <p:cNvSpPr>
            <a:spLocks noChangeArrowheads="1"/>
          </p:cNvSpPr>
          <p:nvPr/>
        </p:nvSpPr>
        <p:spPr bwMode="auto">
          <a:xfrm>
            <a:off x="7404100" y="4141788"/>
            <a:ext cx="404813" cy="10747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9" name="Line 54"/>
          <p:cNvSpPr>
            <a:spLocks noChangeShapeType="1"/>
          </p:cNvSpPr>
          <p:nvPr/>
        </p:nvSpPr>
        <p:spPr bwMode="auto">
          <a:xfrm>
            <a:off x="7808913" y="4276725"/>
            <a:ext cx="20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40" name="Line 55"/>
          <p:cNvSpPr>
            <a:spLocks noChangeShapeType="1"/>
          </p:cNvSpPr>
          <p:nvPr/>
        </p:nvSpPr>
        <p:spPr bwMode="auto">
          <a:xfrm>
            <a:off x="7808913" y="5083175"/>
            <a:ext cx="20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41" name="Rectangle 56"/>
          <p:cNvSpPr>
            <a:spLocks noChangeArrowheads="1"/>
          </p:cNvSpPr>
          <p:nvPr/>
        </p:nvSpPr>
        <p:spPr bwMode="auto">
          <a:xfrm>
            <a:off x="7404100" y="4478338"/>
            <a:ext cx="309563" cy="322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>
                <a:solidFill>
                  <a:srgbClr val="464646"/>
                </a:solidFill>
                <a:cs typeface="Arial" charset="0"/>
              </a:rPr>
              <a:t>D</a:t>
            </a:r>
          </a:p>
        </p:txBody>
      </p:sp>
      <p:sp>
        <p:nvSpPr>
          <p:cNvPr id="12342" name="Text Box 57"/>
          <p:cNvSpPr txBox="1">
            <a:spLocks noChangeArrowheads="1"/>
          </p:cNvSpPr>
          <p:nvPr/>
        </p:nvSpPr>
        <p:spPr bwMode="auto">
          <a:xfrm>
            <a:off x="1368425" y="2152650"/>
            <a:ext cx="361950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s1</a:t>
            </a:r>
          </a:p>
        </p:txBody>
      </p:sp>
      <p:sp>
        <p:nvSpPr>
          <p:cNvPr id="12343" name="Text Box 58"/>
          <p:cNvSpPr txBox="1">
            <a:spLocks noChangeArrowheads="1"/>
          </p:cNvSpPr>
          <p:nvPr/>
        </p:nvSpPr>
        <p:spPr bwMode="auto">
          <a:xfrm>
            <a:off x="1651000" y="2146300"/>
            <a:ext cx="361950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s2</a:t>
            </a:r>
          </a:p>
        </p:txBody>
      </p:sp>
      <p:sp>
        <p:nvSpPr>
          <p:cNvPr id="12344" name="Line 59"/>
          <p:cNvSpPr>
            <a:spLocks noChangeShapeType="1"/>
          </p:cNvSpPr>
          <p:nvPr/>
        </p:nvSpPr>
        <p:spPr bwMode="auto">
          <a:xfrm>
            <a:off x="1874838" y="2462213"/>
            <a:ext cx="134937" cy="66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45" name="Text Box 60"/>
          <p:cNvSpPr txBox="1">
            <a:spLocks noChangeArrowheads="1"/>
          </p:cNvSpPr>
          <p:nvPr/>
        </p:nvSpPr>
        <p:spPr bwMode="auto">
          <a:xfrm>
            <a:off x="1895475" y="2379663"/>
            <a:ext cx="361950" cy="296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s3</a:t>
            </a:r>
          </a:p>
        </p:txBody>
      </p:sp>
      <p:sp>
        <p:nvSpPr>
          <p:cNvPr id="12346" name="Text Box 61"/>
          <p:cNvSpPr txBox="1">
            <a:spLocks noChangeArrowheads="1"/>
          </p:cNvSpPr>
          <p:nvPr/>
        </p:nvSpPr>
        <p:spPr bwMode="auto">
          <a:xfrm>
            <a:off x="2965450" y="2146300"/>
            <a:ext cx="363538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s4</a:t>
            </a:r>
          </a:p>
        </p:txBody>
      </p:sp>
      <p:sp>
        <p:nvSpPr>
          <p:cNvPr id="12347" name="Text Box 62"/>
          <p:cNvSpPr txBox="1">
            <a:spLocks noChangeArrowheads="1"/>
          </p:cNvSpPr>
          <p:nvPr/>
        </p:nvSpPr>
        <p:spPr bwMode="auto">
          <a:xfrm>
            <a:off x="2965450" y="2616200"/>
            <a:ext cx="363538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s5</a:t>
            </a:r>
          </a:p>
        </p:txBody>
      </p:sp>
      <p:sp>
        <p:nvSpPr>
          <p:cNvPr id="12348" name="Text Box 63"/>
          <p:cNvSpPr txBox="1">
            <a:spLocks noChangeArrowheads="1"/>
          </p:cNvSpPr>
          <p:nvPr/>
        </p:nvSpPr>
        <p:spPr bwMode="auto">
          <a:xfrm>
            <a:off x="2965450" y="3087688"/>
            <a:ext cx="363538" cy="296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s6</a:t>
            </a:r>
          </a:p>
        </p:txBody>
      </p:sp>
      <p:sp>
        <p:nvSpPr>
          <p:cNvPr id="358464" name="Oval 64"/>
          <p:cNvSpPr>
            <a:spLocks noChangeArrowheads="1"/>
          </p:cNvSpPr>
          <p:nvPr/>
        </p:nvSpPr>
        <p:spPr bwMode="auto">
          <a:xfrm>
            <a:off x="1031875" y="2865438"/>
            <a:ext cx="336550" cy="334962"/>
          </a:xfrm>
          <a:prstGeom prst="ellipse">
            <a:avLst/>
          </a:prstGeom>
          <a:gradFill rotWithShape="1">
            <a:gsLst>
              <a:gs pos="0">
                <a:srgbClr val="6C6C6C"/>
              </a:gs>
              <a:gs pos="50000">
                <a:srgbClr val="EAEAEA"/>
              </a:gs>
              <a:gs pos="100000">
                <a:srgbClr val="6C6C6C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1</a:t>
            </a:r>
          </a:p>
        </p:txBody>
      </p:sp>
      <p:sp>
        <p:nvSpPr>
          <p:cNvPr id="358465" name="Oval 65"/>
          <p:cNvSpPr>
            <a:spLocks noChangeArrowheads="1"/>
          </p:cNvSpPr>
          <p:nvPr/>
        </p:nvSpPr>
        <p:spPr bwMode="auto">
          <a:xfrm>
            <a:off x="2346325" y="4006850"/>
            <a:ext cx="336550" cy="336550"/>
          </a:xfrm>
          <a:prstGeom prst="ellipse">
            <a:avLst/>
          </a:prstGeom>
          <a:gradFill rotWithShape="1">
            <a:gsLst>
              <a:gs pos="0">
                <a:srgbClr val="6C6C6C"/>
              </a:gs>
              <a:gs pos="50000">
                <a:srgbClr val="EAEAEA"/>
              </a:gs>
              <a:gs pos="100000">
                <a:srgbClr val="6C6C6C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2</a:t>
            </a:r>
          </a:p>
        </p:txBody>
      </p:sp>
      <p:sp>
        <p:nvSpPr>
          <p:cNvPr id="358466" name="Oval 66"/>
          <p:cNvSpPr>
            <a:spLocks noChangeArrowheads="1"/>
          </p:cNvSpPr>
          <p:nvPr/>
        </p:nvSpPr>
        <p:spPr bwMode="auto">
          <a:xfrm>
            <a:off x="3425825" y="2998788"/>
            <a:ext cx="336550" cy="336550"/>
          </a:xfrm>
          <a:prstGeom prst="ellipse">
            <a:avLst/>
          </a:prstGeom>
          <a:gradFill rotWithShape="1">
            <a:gsLst>
              <a:gs pos="0">
                <a:srgbClr val="6C6C6C"/>
              </a:gs>
              <a:gs pos="50000">
                <a:srgbClr val="EAEAEA"/>
              </a:gs>
              <a:gs pos="100000">
                <a:srgbClr val="6C6C6C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3</a:t>
            </a:r>
          </a:p>
        </p:txBody>
      </p:sp>
      <p:sp>
        <p:nvSpPr>
          <p:cNvPr id="358467" name="Oval 67"/>
          <p:cNvSpPr>
            <a:spLocks noChangeArrowheads="1"/>
          </p:cNvSpPr>
          <p:nvPr/>
        </p:nvSpPr>
        <p:spPr bwMode="auto">
          <a:xfrm>
            <a:off x="5516563" y="3873500"/>
            <a:ext cx="336550" cy="334963"/>
          </a:xfrm>
          <a:prstGeom prst="ellipse">
            <a:avLst/>
          </a:prstGeom>
          <a:gradFill rotWithShape="1">
            <a:gsLst>
              <a:gs pos="0">
                <a:srgbClr val="6C6C6C"/>
              </a:gs>
              <a:gs pos="50000">
                <a:srgbClr val="EAEAEA"/>
              </a:gs>
              <a:gs pos="100000">
                <a:srgbClr val="6C6C6C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4</a:t>
            </a:r>
          </a:p>
        </p:txBody>
      </p:sp>
      <p:sp>
        <p:nvSpPr>
          <p:cNvPr id="358468" name="Oval 68"/>
          <p:cNvSpPr>
            <a:spLocks noChangeArrowheads="1"/>
          </p:cNvSpPr>
          <p:nvPr/>
        </p:nvSpPr>
        <p:spPr bwMode="auto">
          <a:xfrm>
            <a:off x="7067550" y="5284788"/>
            <a:ext cx="336550" cy="334962"/>
          </a:xfrm>
          <a:prstGeom prst="ellipse">
            <a:avLst/>
          </a:prstGeom>
          <a:gradFill rotWithShape="1">
            <a:gsLst>
              <a:gs pos="0">
                <a:srgbClr val="6C6C6C"/>
              </a:gs>
              <a:gs pos="50000">
                <a:srgbClr val="EAEAEA"/>
              </a:gs>
              <a:gs pos="100000">
                <a:srgbClr val="6C6C6C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5</a:t>
            </a:r>
          </a:p>
        </p:txBody>
      </p:sp>
      <p:grpSp>
        <p:nvGrpSpPr>
          <p:cNvPr id="3" name="Group 69"/>
          <p:cNvGrpSpPr>
            <a:grpSpLocks/>
          </p:cNvGrpSpPr>
          <p:nvPr/>
        </p:nvGrpSpPr>
        <p:grpSpPr bwMode="auto">
          <a:xfrm>
            <a:off x="4505325" y="4370388"/>
            <a:ext cx="2898775" cy="1085850"/>
            <a:chOff x="3206" y="3108"/>
            <a:chExt cx="2064" cy="776"/>
          </a:xfrm>
        </p:grpSpPr>
        <p:sp>
          <p:nvSpPr>
            <p:cNvPr id="12402" name="Line 70"/>
            <p:cNvSpPr>
              <a:spLocks noChangeShapeType="1"/>
            </p:cNvSpPr>
            <p:nvPr/>
          </p:nvSpPr>
          <p:spPr bwMode="auto">
            <a:xfrm>
              <a:off x="4742" y="3630"/>
              <a:ext cx="288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03" name="Line 71"/>
            <p:cNvSpPr>
              <a:spLocks noChangeShapeType="1"/>
            </p:cNvSpPr>
            <p:nvPr/>
          </p:nvSpPr>
          <p:spPr bwMode="auto">
            <a:xfrm>
              <a:off x="5030" y="3630"/>
              <a:ext cx="24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04" name="Line 72"/>
            <p:cNvSpPr>
              <a:spLocks noChangeShapeType="1"/>
            </p:cNvSpPr>
            <p:nvPr/>
          </p:nvSpPr>
          <p:spPr bwMode="auto">
            <a:xfrm flipV="1">
              <a:off x="3215" y="3108"/>
              <a:ext cx="0" cy="76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05" name="Line 73"/>
            <p:cNvSpPr>
              <a:spLocks noChangeShapeType="1"/>
            </p:cNvSpPr>
            <p:nvPr/>
          </p:nvSpPr>
          <p:spPr bwMode="auto">
            <a:xfrm>
              <a:off x="3206" y="3108"/>
              <a:ext cx="24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06" name="Line 74"/>
            <p:cNvSpPr>
              <a:spLocks noChangeShapeType="1"/>
            </p:cNvSpPr>
            <p:nvPr/>
          </p:nvSpPr>
          <p:spPr bwMode="auto">
            <a:xfrm>
              <a:off x="3206" y="3884"/>
              <a:ext cx="163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07" name="Line 75"/>
            <p:cNvSpPr>
              <a:spLocks noChangeShapeType="1"/>
            </p:cNvSpPr>
            <p:nvPr/>
          </p:nvSpPr>
          <p:spPr bwMode="auto">
            <a:xfrm flipV="1">
              <a:off x="4846" y="3630"/>
              <a:ext cx="0" cy="25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2682875" y="3351213"/>
            <a:ext cx="2159000" cy="1152525"/>
            <a:chOff x="1910" y="2382"/>
            <a:chExt cx="1536" cy="824"/>
          </a:xfrm>
        </p:grpSpPr>
        <p:sp>
          <p:nvSpPr>
            <p:cNvPr id="12397" name="Line 77"/>
            <p:cNvSpPr>
              <a:spLocks noChangeShapeType="1"/>
            </p:cNvSpPr>
            <p:nvPr/>
          </p:nvSpPr>
          <p:spPr bwMode="auto">
            <a:xfrm>
              <a:off x="1910" y="238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98" name="Line 78"/>
            <p:cNvSpPr>
              <a:spLocks noChangeShapeType="1"/>
            </p:cNvSpPr>
            <p:nvPr/>
          </p:nvSpPr>
          <p:spPr bwMode="auto">
            <a:xfrm>
              <a:off x="2774" y="238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99" name="Line 79"/>
            <p:cNvSpPr>
              <a:spLocks noChangeShapeType="1"/>
            </p:cNvSpPr>
            <p:nvPr/>
          </p:nvSpPr>
          <p:spPr bwMode="auto">
            <a:xfrm>
              <a:off x="3158" y="238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00" name="Line 80"/>
            <p:cNvSpPr>
              <a:spLocks noChangeShapeType="1"/>
            </p:cNvSpPr>
            <p:nvPr/>
          </p:nvSpPr>
          <p:spPr bwMode="auto">
            <a:xfrm flipV="1">
              <a:off x="1967" y="2382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01" name="Line 81"/>
            <p:cNvSpPr>
              <a:spLocks noChangeShapeType="1"/>
            </p:cNvSpPr>
            <p:nvPr/>
          </p:nvSpPr>
          <p:spPr bwMode="auto">
            <a:xfrm>
              <a:off x="1958" y="320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2356" name="Text Box 82"/>
          <p:cNvSpPr txBox="1">
            <a:spLocks noChangeArrowheads="1"/>
          </p:cNvSpPr>
          <p:nvPr/>
        </p:nvSpPr>
        <p:spPr bwMode="auto">
          <a:xfrm>
            <a:off x="755650" y="2120900"/>
            <a:ext cx="331788" cy="323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 b="1">
                <a:cs typeface="Arial" charset="0"/>
              </a:rPr>
              <a:t>i1</a:t>
            </a:r>
          </a:p>
        </p:txBody>
      </p:sp>
      <p:sp>
        <p:nvSpPr>
          <p:cNvPr id="12357" name="Text Box 83"/>
          <p:cNvSpPr txBox="1">
            <a:spLocks noChangeArrowheads="1"/>
          </p:cNvSpPr>
          <p:nvPr/>
        </p:nvSpPr>
        <p:spPr bwMode="auto">
          <a:xfrm>
            <a:off x="727075" y="2944813"/>
            <a:ext cx="331788" cy="323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 b="1">
                <a:cs typeface="Arial" charset="0"/>
              </a:rPr>
              <a:t>i2</a:t>
            </a:r>
          </a:p>
        </p:txBody>
      </p:sp>
      <p:sp>
        <p:nvSpPr>
          <p:cNvPr id="12358" name="Text Box 84"/>
          <p:cNvSpPr txBox="1">
            <a:spLocks noChangeArrowheads="1"/>
          </p:cNvSpPr>
          <p:nvPr/>
        </p:nvSpPr>
        <p:spPr bwMode="auto">
          <a:xfrm>
            <a:off x="755650" y="4478338"/>
            <a:ext cx="331788" cy="322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 b="1">
                <a:cs typeface="Arial" charset="0"/>
              </a:rPr>
              <a:t>i3</a:t>
            </a:r>
          </a:p>
        </p:txBody>
      </p:sp>
      <p:sp>
        <p:nvSpPr>
          <p:cNvPr id="12359" name="Text Box 85"/>
          <p:cNvSpPr txBox="1">
            <a:spLocks noChangeArrowheads="1"/>
          </p:cNvSpPr>
          <p:nvPr/>
        </p:nvSpPr>
        <p:spPr bwMode="auto">
          <a:xfrm>
            <a:off x="755650" y="4959350"/>
            <a:ext cx="331788" cy="323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 b="1">
                <a:cs typeface="Arial" charset="0"/>
              </a:rPr>
              <a:t>i4</a:t>
            </a:r>
          </a:p>
        </p:txBody>
      </p:sp>
      <p:sp>
        <p:nvSpPr>
          <p:cNvPr id="12360" name="Text Box 86"/>
          <p:cNvSpPr txBox="1">
            <a:spLocks noChangeArrowheads="1"/>
          </p:cNvSpPr>
          <p:nvPr/>
        </p:nvSpPr>
        <p:spPr bwMode="auto">
          <a:xfrm>
            <a:off x="1381125" y="2924175"/>
            <a:ext cx="361950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s7</a:t>
            </a:r>
          </a:p>
        </p:txBody>
      </p:sp>
      <p:sp>
        <p:nvSpPr>
          <p:cNvPr id="12361" name="Text Box 87"/>
          <p:cNvSpPr txBox="1">
            <a:spLocks noChangeArrowheads="1"/>
          </p:cNvSpPr>
          <p:nvPr/>
        </p:nvSpPr>
        <p:spPr bwMode="auto">
          <a:xfrm>
            <a:off x="4075113" y="2998788"/>
            <a:ext cx="361950" cy="296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s9</a:t>
            </a:r>
          </a:p>
        </p:txBody>
      </p:sp>
      <p:sp>
        <p:nvSpPr>
          <p:cNvPr id="12362" name="Text Box 88"/>
          <p:cNvSpPr txBox="1">
            <a:spLocks noChangeArrowheads="1"/>
          </p:cNvSpPr>
          <p:nvPr/>
        </p:nvSpPr>
        <p:spPr bwMode="auto">
          <a:xfrm>
            <a:off x="4387850" y="3321050"/>
            <a:ext cx="461963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s10</a:t>
            </a:r>
          </a:p>
        </p:txBody>
      </p:sp>
      <p:sp>
        <p:nvSpPr>
          <p:cNvPr id="12363" name="Text Box 89"/>
          <p:cNvSpPr txBox="1">
            <a:spLocks noChangeArrowheads="1"/>
          </p:cNvSpPr>
          <p:nvPr/>
        </p:nvSpPr>
        <p:spPr bwMode="auto">
          <a:xfrm>
            <a:off x="5467350" y="4276725"/>
            <a:ext cx="461963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s11</a:t>
            </a:r>
          </a:p>
        </p:txBody>
      </p:sp>
      <p:sp>
        <p:nvSpPr>
          <p:cNvPr id="12364" name="Text Box 90"/>
          <p:cNvSpPr txBox="1">
            <a:spLocks noChangeArrowheads="1"/>
          </p:cNvSpPr>
          <p:nvPr/>
        </p:nvSpPr>
        <p:spPr bwMode="auto">
          <a:xfrm>
            <a:off x="6662738" y="4732338"/>
            <a:ext cx="461962" cy="296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s12</a:t>
            </a:r>
          </a:p>
        </p:txBody>
      </p:sp>
      <p:sp>
        <p:nvSpPr>
          <p:cNvPr id="12365" name="Text Box 91"/>
          <p:cNvSpPr txBox="1">
            <a:spLocks noChangeArrowheads="1"/>
          </p:cNvSpPr>
          <p:nvPr/>
        </p:nvSpPr>
        <p:spPr bwMode="auto">
          <a:xfrm>
            <a:off x="6999288" y="5068888"/>
            <a:ext cx="463550" cy="296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s13</a:t>
            </a:r>
          </a:p>
        </p:txBody>
      </p:sp>
      <p:sp>
        <p:nvSpPr>
          <p:cNvPr id="12366" name="Text Box 92"/>
          <p:cNvSpPr txBox="1">
            <a:spLocks noChangeArrowheads="1"/>
          </p:cNvSpPr>
          <p:nvPr/>
        </p:nvSpPr>
        <p:spPr bwMode="auto">
          <a:xfrm>
            <a:off x="1608138" y="3295650"/>
            <a:ext cx="361950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s8</a:t>
            </a:r>
          </a:p>
        </p:txBody>
      </p: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727075" y="3295650"/>
            <a:ext cx="1147763" cy="0"/>
            <a:chOff x="518" y="2334"/>
            <a:chExt cx="816" cy="0"/>
          </a:xfrm>
        </p:grpSpPr>
        <p:sp>
          <p:nvSpPr>
            <p:cNvPr id="12394" name="Line 94"/>
            <p:cNvSpPr>
              <a:spLocks noChangeShapeType="1"/>
            </p:cNvSpPr>
            <p:nvPr/>
          </p:nvSpPr>
          <p:spPr bwMode="auto">
            <a:xfrm>
              <a:off x="518" y="2334"/>
              <a:ext cx="483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2395" name="Line 95"/>
            <p:cNvSpPr>
              <a:spLocks noChangeShapeType="1"/>
            </p:cNvSpPr>
            <p:nvPr/>
          </p:nvSpPr>
          <p:spPr bwMode="auto">
            <a:xfrm>
              <a:off x="998" y="2334"/>
              <a:ext cx="19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96" name="Line 96"/>
            <p:cNvSpPr>
              <a:spLocks noChangeShapeType="1"/>
            </p:cNvSpPr>
            <p:nvPr/>
          </p:nvSpPr>
          <p:spPr bwMode="auto">
            <a:xfrm>
              <a:off x="1190" y="2334"/>
              <a:ext cx="144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6" name="Group 97"/>
          <p:cNvGrpSpPr>
            <a:grpSpLocks/>
          </p:cNvGrpSpPr>
          <p:nvPr/>
        </p:nvGrpSpPr>
        <p:grpSpPr bwMode="auto">
          <a:xfrm>
            <a:off x="3627438" y="4033838"/>
            <a:ext cx="1214437" cy="1143000"/>
            <a:chOff x="2582" y="2881"/>
            <a:chExt cx="864" cy="816"/>
          </a:xfrm>
        </p:grpSpPr>
        <p:sp>
          <p:nvSpPr>
            <p:cNvPr id="12389" name="Line 98"/>
            <p:cNvSpPr>
              <a:spLocks noChangeShapeType="1"/>
            </p:cNvSpPr>
            <p:nvPr/>
          </p:nvSpPr>
          <p:spPr bwMode="auto">
            <a:xfrm>
              <a:off x="2582" y="369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90" name="Line 99"/>
            <p:cNvSpPr>
              <a:spLocks noChangeShapeType="1"/>
            </p:cNvSpPr>
            <p:nvPr/>
          </p:nvSpPr>
          <p:spPr bwMode="auto">
            <a:xfrm flipV="1">
              <a:off x="2966" y="288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91" name="Line 100"/>
            <p:cNvSpPr>
              <a:spLocks noChangeShapeType="1"/>
            </p:cNvSpPr>
            <p:nvPr/>
          </p:nvSpPr>
          <p:spPr bwMode="auto">
            <a:xfrm>
              <a:off x="3158" y="288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92" name="Line 101"/>
            <p:cNvSpPr>
              <a:spLocks noChangeShapeType="1"/>
            </p:cNvSpPr>
            <p:nvPr/>
          </p:nvSpPr>
          <p:spPr bwMode="auto">
            <a:xfrm>
              <a:off x="2966" y="2881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93" name="Line 102"/>
            <p:cNvSpPr>
              <a:spLocks noChangeShapeType="1"/>
            </p:cNvSpPr>
            <p:nvPr/>
          </p:nvSpPr>
          <p:spPr bwMode="auto">
            <a:xfrm flipV="1">
              <a:off x="2774" y="369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7" name="Group 103"/>
          <p:cNvGrpSpPr>
            <a:grpSpLocks/>
          </p:cNvGrpSpPr>
          <p:nvPr/>
        </p:nvGrpSpPr>
        <p:grpSpPr bwMode="auto">
          <a:xfrm>
            <a:off x="2682875" y="3349625"/>
            <a:ext cx="2159000" cy="1152525"/>
            <a:chOff x="1910" y="2382"/>
            <a:chExt cx="1536" cy="824"/>
          </a:xfrm>
        </p:grpSpPr>
        <p:sp>
          <p:nvSpPr>
            <p:cNvPr id="12384" name="Line 104"/>
            <p:cNvSpPr>
              <a:spLocks noChangeShapeType="1"/>
            </p:cNvSpPr>
            <p:nvPr/>
          </p:nvSpPr>
          <p:spPr bwMode="auto">
            <a:xfrm>
              <a:off x="1910" y="2382"/>
              <a:ext cx="864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5" name="Line 105"/>
            <p:cNvSpPr>
              <a:spLocks noChangeShapeType="1"/>
            </p:cNvSpPr>
            <p:nvPr/>
          </p:nvSpPr>
          <p:spPr bwMode="auto">
            <a:xfrm>
              <a:off x="2774" y="2382"/>
              <a:ext cx="384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6" name="Line 106"/>
            <p:cNvSpPr>
              <a:spLocks noChangeShapeType="1"/>
            </p:cNvSpPr>
            <p:nvPr/>
          </p:nvSpPr>
          <p:spPr bwMode="auto">
            <a:xfrm>
              <a:off x="3158" y="2382"/>
              <a:ext cx="288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7" name="Line 107"/>
            <p:cNvSpPr>
              <a:spLocks noChangeShapeType="1"/>
            </p:cNvSpPr>
            <p:nvPr/>
          </p:nvSpPr>
          <p:spPr bwMode="auto">
            <a:xfrm flipV="1">
              <a:off x="1967" y="2382"/>
              <a:ext cx="0" cy="81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8" name="Line 108"/>
            <p:cNvSpPr>
              <a:spLocks noChangeShapeType="1"/>
            </p:cNvSpPr>
            <p:nvPr/>
          </p:nvSpPr>
          <p:spPr bwMode="auto">
            <a:xfrm>
              <a:off x="1958" y="3206"/>
              <a:ext cx="19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3627438" y="4033838"/>
            <a:ext cx="1214437" cy="1143000"/>
            <a:chOff x="2582" y="2881"/>
            <a:chExt cx="864" cy="816"/>
          </a:xfrm>
        </p:grpSpPr>
        <p:sp>
          <p:nvSpPr>
            <p:cNvPr id="12379" name="Line 110"/>
            <p:cNvSpPr>
              <a:spLocks noChangeShapeType="1"/>
            </p:cNvSpPr>
            <p:nvPr/>
          </p:nvSpPr>
          <p:spPr bwMode="auto">
            <a:xfrm>
              <a:off x="2582" y="3697"/>
              <a:ext cx="192" cy="0"/>
            </a:xfrm>
            <a:prstGeom prst="line">
              <a:avLst/>
            </a:prstGeom>
            <a:noFill/>
            <a:ln w="38100" cap="rnd" cmpd="dbl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0" name="Line 111"/>
            <p:cNvSpPr>
              <a:spLocks noChangeShapeType="1"/>
            </p:cNvSpPr>
            <p:nvPr/>
          </p:nvSpPr>
          <p:spPr bwMode="auto">
            <a:xfrm flipV="1">
              <a:off x="2966" y="2881"/>
              <a:ext cx="192" cy="0"/>
            </a:xfrm>
            <a:prstGeom prst="line">
              <a:avLst/>
            </a:prstGeom>
            <a:noFill/>
            <a:ln w="38100" cap="rnd" cmpd="dbl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1" name="Line 112"/>
            <p:cNvSpPr>
              <a:spLocks noChangeShapeType="1"/>
            </p:cNvSpPr>
            <p:nvPr/>
          </p:nvSpPr>
          <p:spPr bwMode="auto">
            <a:xfrm>
              <a:off x="3158" y="2881"/>
              <a:ext cx="288" cy="0"/>
            </a:xfrm>
            <a:prstGeom prst="line">
              <a:avLst/>
            </a:prstGeom>
            <a:noFill/>
            <a:ln w="38100" cap="rnd" cmpd="dbl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2" name="Line 113"/>
            <p:cNvSpPr>
              <a:spLocks noChangeShapeType="1"/>
            </p:cNvSpPr>
            <p:nvPr/>
          </p:nvSpPr>
          <p:spPr bwMode="auto">
            <a:xfrm>
              <a:off x="2966" y="2881"/>
              <a:ext cx="0" cy="816"/>
            </a:xfrm>
            <a:prstGeom prst="line">
              <a:avLst/>
            </a:prstGeom>
            <a:noFill/>
            <a:ln w="38100" cap="rnd" cmpd="dbl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3" name="Line 114"/>
            <p:cNvSpPr>
              <a:spLocks noChangeShapeType="1"/>
            </p:cNvSpPr>
            <p:nvPr/>
          </p:nvSpPr>
          <p:spPr bwMode="auto">
            <a:xfrm flipV="1">
              <a:off x="2774" y="3697"/>
              <a:ext cx="192" cy="0"/>
            </a:xfrm>
            <a:prstGeom prst="line">
              <a:avLst/>
            </a:prstGeom>
            <a:noFill/>
            <a:ln w="38100" cap="rnd" cmpd="dbl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58515" name="Line 115"/>
          <p:cNvSpPr>
            <a:spLocks noChangeShapeType="1"/>
          </p:cNvSpPr>
          <p:nvPr/>
        </p:nvSpPr>
        <p:spPr bwMode="auto">
          <a:xfrm>
            <a:off x="5448300" y="4235450"/>
            <a:ext cx="608013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4505325" y="4370388"/>
            <a:ext cx="2898775" cy="1085850"/>
            <a:chOff x="3206" y="3108"/>
            <a:chExt cx="2064" cy="776"/>
          </a:xfrm>
        </p:grpSpPr>
        <p:sp>
          <p:nvSpPr>
            <p:cNvPr id="12373" name="Line 117"/>
            <p:cNvSpPr>
              <a:spLocks noChangeShapeType="1"/>
            </p:cNvSpPr>
            <p:nvPr/>
          </p:nvSpPr>
          <p:spPr bwMode="auto">
            <a:xfrm>
              <a:off x="4742" y="363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74" name="Line 118"/>
            <p:cNvSpPr>
              <a:spLocks noChangeShapeType="1"/>
            </p:cNvSpPr>
            <p:nvPr/>
          </p:nvSpPr>
          <p:spPr bwMode="auto">
            <a:xfrm>
              <a:off x="5030" y="363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75" name="Line 119"/>
            <p:cNvSpPr>
              <a:spLocks noChangeShapeType="1"/>
            </p:cNvSpPr>
            <p:nvPr/>
          </p:nvSpPr>
          <p:spPr bwMode="auto">
            <a:xfrm flipV="1">
              <a:off x="3215" y="3108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76" name="Line 120"/>
            <p:cNvSpPr>
              <a:spLocks noChangeShapeType="1"/>
            </p:cNvSpPr>
            <p:nvPr/>
          </p:nvSpPr>
          <p:spPr bwMode="auto">
            <a:xfrm>
              <a:off x="3206" y="310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77" name="Line 121"/>
            <p:cNvSpPr>
              <a:spLocks noChangeShapeType="1"/>
            </p:cNvSpPr>
            <p:nvPr/>
          </p:nvSpPr>
          <p:spPr bwMode="auto">
            <a:xfrm>
              <a:off x="3206" y="3884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78" name="Line 122"/>
            <p:cNvSpPr>
              <a:spLocks noChangeShapeType="1"/>
            </p:cNvSpPr>
            <p:nvPr/>
          </p:nvSpPr>
          <p:spPr bwMode="auto">
            <a:xfrm flipV="1">
              <a:off x="4846" y="3630"/>
              <a:ext cx="0" cy="2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8" grpId="0" animBg="1"/>
      <p:bldP spid="358464" grpId="0" animBg="1"/>
      <p:bldP spid="358465" grpId="0" animBg="1"/>
      <p:bldP spid="358466" grpId="0" animBg="1"/>
      <p:bldP spid="358467" grpId="0" animBg="1"/>
      <p:bldP spid="358468" grpId="0" animBg="1"/>
      <p:bldP spid="3585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Event-based Simulators</a:t>
            </a:r>
            <a:endParaRPr 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Event-based simulators are driven based on </a:t>
            </a:r>
            <a:r>
              <a:rPr lang="en-US" sz="2800" b="1" smtClean="0">
                <a:solidFill>
                  <a:srgbClr val="A50021"/>
                </a:solidFill>
              </a:rPr>
              <a:t>events. </a:t>
            </a:r>
            <a:r>
              <a:rPr lang="en-US" sz="2800" smtClean="0">
                <a:solidFill>
                  <a:srgbClr val="A50021"/>
                </a:solidFill>
                <a:sym typeface="Wingdings" pitchFamily="2" charset="2"/>
              </a:rPr>
              <a:t></a:t>
            </a:r>
            <a:endParaRPr lang="en-US" sz="2800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Outputs are a function of inputs: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outputs change only when the inputs do.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smtClean="0"/>
              <a:t>The event is the input changing.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An event causes the simulator to re-evaluate and calculate new output.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Outputs (of one block) may be used as inputs (of another) ...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smtClean="0"/>
              <a:t>Re-evaluation happens until no more changes propagate through the design.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Zero delay cycles are called </a:t>
            </a:r>
            <a:r>
              <a:rPr lang="en-US" sz="2800" b="1" smtClean="0">
                <a:solidFill>
                  <a:srgbClr val="A50021"/>
                </a:solidFill>
              </a:rPr>
              <a:t>delta cycles!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Delta Cycles</a:t>
            </a:r>
            <a:endParaRPr 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15192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b="1" smtClean="0"/>
              <a:t>Event propagation </a:t>
            </a:r>
            <a:r>
              <a:rPr lang="en-US" sz="2000" smtClean="0"/>
              <a:t>may cause new values being assigned after </a:t>
            </a:r>
            <a:r>
              <a:rPr lang="en-US" sz="2000" b="1" smtClean="0"/>
              <a:t>zero </a:t>
            </a:r>
            <a:r>
              <a:rPr lang="en-US" sz="2000" smtClean="0"/>
              <a:t>delays.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(Remember, this is only a </a:t>
            </a:r>
            <a:r>
              <a:rPr lang="en-US" sz="1800" b="1" smtClean="0"/>
              <a:t>model </a:t>
            </a:r>
            <a:r>
              <a:rPr lang="en-US" sz="1800" smtClean="0"/>
              <a:t>of the physical circuit.)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Although </a:t>
            </a:r>
            <a:r>
              <a:rPr lang="en-US" sz="2000" b="1" smtClean="0">
                <a:solidFill>
                  <a:srgbClr val="3366FF"/>
                </a:solidFill>
              </a:rPr>
              <a:t>simulation time</a:t>
            </a:r>
            <a:r>
              <a:rPr lang="en-US" sz="2000" b="1" smtClean="0"/>
              <a:t> </a:t>
            </a:r>
            <a:r>
              <a:rPr lang="en-US" sz="2000" smtClean="0"/>
              <a:t>does </a:t>
            </a:r>
            <a:r>
              <a:rPr lang="en-US" sz="2000" b="1" smtClean="0">
                <a:solidFill>
                  <a:srgbClr val="3366FF"/>
                </a:solidFill>
              </a:rPr>
              <a:t>not advance</a:t>
            </a:r>
            <a:r>
              <a:rPr lang="en-US" sz="2000" smtClean="0"/>
              <a:t>, the </a:t>
            </a:r>
            <a:r>
              <a:rPr lang="en-US" sz="2000" b="1" smtClean="0">
                <a:solidFill>
                  <a:srgbClr val="3366FF"/>
                </a:solidFill>
              </a:rPr>
              <a:t>simulation makes progress</a:t>
            </a:r>
            <a:r>
              <a:rPr lang="en-US" sz="2000" b="1" smtClean="0"/>
              <a:t>.</a:t>
            </a: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522288" y="5514975"/>
            <a:ext cx="82296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Char char="§"/>
            </a:pPr>
            <a:r>
              <a:rPr lang="en-US" sz="2000" dirty="0"/>
              <a:t>NOTE: Simulation progress is first along the zero/delta-time axis and then along the simulation time axis.</a:t>
            </a:r>
          </a:p>
        </p:txBody>
      </p:sp>
      <p:sp>
        <p:nvSpPr>
          <p:cNvPr id="14341" name="Text Box 7"/>
          <p:cNvSpPr txBox="1">
            <a:spLocks noChangeArrowheads="1"/>
          </p:cNvSpPr>
          <p:nvPr/>
        </p:nvSpPr>
        <p:spPr bwMode="auto">
          <a:xfrm rot="-5400000">
            <a:off x="502295" y="3767559"/>
            <a:ext cx="1693863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Delta Time</a:t>
            </a:r>
            <a:endParaRPr lang="en-US" sz="2000"/>
          </a:p>
        </p:txBody>
      </p:sp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7180114" y="4462090"/>
            <a:ext cx="14859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Simulation Time</a:t>
            </a:r>
            <a:endParaRPr lang="en-US" sz="200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547664" y="2780928"/>
            <a:ext cx="5438775" cy="2233612"/>
            <a:chOff x="585" y="1814"/>
            <a:chExt cx="3426" cy="1407"/>
          </a:xfrm>
        </p:grpSpPr>
        <p:sp>
          <p:nvSpPr>
            <p:cNvPr id="14346" name="Line 4"/>
            <p:cNvSpPr>
              <a:spLocks noChangeShapeType="1"/>
            </p:cNvSpPr>
            <p:nvPr/>
          </p:nvSpPr>
          <p:spPr bwMode="auto">
            <a:xfrm>
              <a:off x="604" y="1814"/>
              <a:ext cx="0" cy="14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47" name="Line 5"/>
            <p:cNvSpPr>
              <a:spLocks noChangeShapeType="1"/>
            </p:cNvSpPr>
            <p:nvPr/>
          </p:nvSpPr>
          <p:spPr bwMode="auto">
            <a:xfrm>
              <a:off x="585" y="3199"/>
              <a:ext cx="3426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48" name="Line 9"/>
            <p:cNvSpPr>
              <a:spLocks noChangeShapeType="1"/>
            </p:cNvSpPr>
            <p:nvPr/>
          </p:nvSpPr>
          <p:spPr bwMode="auto">
            <a:xfrm flipV="1">
              <a:off x="869" y="2974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49" name="Line 10"/>
            <p:cNvSpPr>
              <a:spLocks noChangeShapeType="1"/>
            </p:cNvSpPr>
            <p:nvPr/>
          </p:nvSpPr>
          <p:spPr bwMode="auto">
            <a:xfrm flipV="1">
              <a:off x="868" y="2751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50" name="Line 11"/>
            <p:cNvSpPr>
              <a:spLocks noChangeShapeType="1"/>
            </p:cNvSpPr>
            <p:nvPr/>
          </p:nvSpPr>
          <p:spPr bwMode="auto">
            <a:xfrm flipV="1">
              <a:off x="1098" y="2970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1998" y="2318"/>
              <a:ext cx="0" cy="879"/>
              <a:chOff x="1331" y="2342"/>
              <a:chExt cx="0" cy="879"/>
            </a:xfrm>
          </p:grpSpPr>
          <p:sp>
            <p:nvSpPr>
              <p:cNvPr id="14376" name="Line 12"/>
              <p:cNvSpPr>
                <a:spLocks noChangeShapeType="1"/>
              </p:cNvSpPr>
              <p:nvPr/>
            </p:nvSpPr>
            <p:spPr bwMode="auto">
              <a:xfrm flipV="1">
                <a:off x="1331" y="2994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7" name="Line 13"/>
              <p:cNvSpPr>
                <a:spLocks noChangeShapeType="1"/>
              </p:cNvSpPr>
              <p:nvPr/>
            </p:nvSpPr>
            <p:spPr bwMode="auto">
              <a:xfrm flipV="1">
                <a:off x="1331" y="2796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8" name="Line 14"/>
              <p:cNvSpPr>
                <a:spLocks noChangeShapeType="1"/>
              </p:cNvSpPr>
              <p:nvPr/>
            </p:nvSpPr>
            <p:spPr bwMode="auto">
              <a:xfrm flipV="1">
                <a:off x="1331" y="2569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9" name="Line 15"/>
              <p:cNvSpPr>
                <a:spLocks noChangeShapeType="1"/>
              </p:cNvSpPr>
              <p:nvPr/>
            </p:nvSpPr>
            <p:spPr bwMode="auto">
              <a:xfrm flipV="1">
                <a:off x="1331" y="2342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4352" name="Line 16"/>
            <p:cNvSpPr>
              <a:spLocks noChangeShapeType="1"/>
            </p:cNvSpPr>
            <p:nvPr/>
          </p:nvSpPr>
          <p:spPr bwMode="auto">
            <a:xfrm flipV="1">
              <a:off x="2470" y="2982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2238" y="2755"/>
              <a:ext cx="0" cy="446"/>
              <a:chOff x="1776" y="2751"/>
              <a:chExt cx="0" cy="446"/>
            </a:xfrm>
          </p:grpSpPr>
          <p:sp>
            <p:nvSpPr>
              <p:cNvPr id="14374" name="Line 17"/>
              <p:cNvSpPr>
                <a:spLocks noChangeShapeType="1"/>
              </p:cNvSpPr>
              <p:nvPr/>
            </p:nvSpPr>
            <p:spPr bwMode="auto">
              <a:xfrm flipV="1">
                <a:off x="1776" y="2970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5" name="Line 18"/>
              <p:cNvSpPr>
                <a:spLocks noChangeShapeType="1"/>
              </p:cNvSpPr>
              <p:nvPr/>
            </p:nvSpPr>
            <p:spPr bwMode="auto">
              <a:xfrm flipV="1">
                <a:off x="1776" y="2751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4354" name="Line 19"/>
            <p:cNvSpPr>
              <a:spLocks noChangeShapeType="1"/>
            </p:cNvSpPr>
            <p:nvPr/>
          </p:nvSpPr>
          <p:spPr bwMode="auto">
            <a:xfrm flipV="1">
              <a:off x="2696" y="2765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1313" y="2311"/>
              <a:ext cx="0" cy="879"/>
              <a:chOff x="1331" y="2342"/>
              <a:chExt cx="0" cy="879"/>
            </a:xfrm>
          </p:grpSpPr>
          <p:sp>
            <p:nvSpPr>
              <p:cNvPr id="14370" name="Line 22"/>
              <p:cNvSpPr>
                <a:spLocks noChangeShapeType="1"/>
              </p:cNvSpPr>
              <p:nvPr/>
            </p:nvSpPr>
            <p:spPr bwMode="auto">
              <a:xfrm flipV="1">
                <a:off x="1331" y="2994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1" name="Line 23"/>
              <p:cNvSpPr>
                <a:spLocks noChangeShapeType="1"/>
              </p:cNvSpPr>
              <p:nvPr/>
            </p:nvSpPr>
            <p:spPr bwMode="auto">
              <a:xfrm flipV="1">
                <a:off x="1331" y="2796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2" name="Line 24"/>
              <p:cNvSpPr>
                <a:spLocks noChangeShapeType="1"/>
              </p:cNvSpPr>
              <p:nvPr/>
            </p:nvSpPr>
            <p:spPr bwMode="auto">
              <a:xfrm flipV="1">
                <a:off x="1331" y="2569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3" name="Line 25"/>
              <p:cNvSpPr>
                <a:spLocks noChangeShapeType="1"/>
              </p:cNvSpPr>
              <p:nvPr/>
            </p:nvSpPr>
            <p:spPr bwMode="auto">
              <a:xfrm flipV="1">
                <a:off x="1331" y="2342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1787" y="2759"/>
              <a:ext cx="0" cy="446"/>
              <a:chOff x="1776" y="2751"/>
              <a:chExt cx="0" cy="446"/>
            </a:xfrm>
          </p:grpSpPr>
          <p:sp>
            <p:nvSpPr>
              <p:cNvPr id="14368" name="Line 28"/>
              <p:cNvSpPr>
                <a:spLocks noChangeShapeType="1"/>
              </p:cNvSpPr>
              <p:nvPr/>
            </p:nvSpPr>
            <p:spPr bwMode="auto">
              <a:xfrm flipV="1">
                <a:off x="1776" y="2970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69" name="Line 29"/>
              <p:cNvSpPr>
                <a:spLocks noChangeShapeType="1"/>
              </p:cNvSpPr>
              <p:nvPr/>
            </p:nvSpPr>
            <p:spPr bwMode="auto">
              <a:xfrm flipV="1">
                <a:off x="1776" y="2751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4357" name="Line 30"/>
            <p:cNvSpPr>
              <a:spLocks noChangeShapeType="1"/>
            </p:cNvSpPr>
            <p:nvPr/>
          </p:nvSpPr>
          <p:spPr bwMode="auto">
            <a:xfrm flipV="1">
              <a:off x="2696" y="2982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58" name="Line 31"/>
            <p:cNvSpPr>
              <a:spLocks noChangeShapeType="1"/>
            </p:cNvSpPr>
            <p:nvPr/>
          </p:nvSpPr>
          <p:spPr bwMode="auto">
            <a:xfrm flipV="1">
              <a:off x="2924" y="2986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59" name="Line 32"/>
            <p:cNvSpPr>
              <a:spLocks noChangeShapeType="1"/>
            </p:cNvSpPr>
            <p:nvPr/>
          </p:nvSpPr>
          <p:spPr bwMode="auto">
            <a:xfrm flipV="1">
              <a:off x="3169" y="2974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0" name="Line 33"/>
            <p:cNvSpPr>
              <a:spLocks noChangeShapeType="1"/>
            </p:cNvSpPr>
            <p:nvPr/>
          </p:nvSpPr>
          <p:spPr bwMode="auto">
            <a:xfrm flipV="1">
              <a:off x="1548" y="2972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1" name="Line 34"/>
            <p:cNvSpPr>
              <a:spLocks noChangeShapeType="1"/>
            </p:cNvSpPr>
            <p:nvPr/>
          </p:nvSpPr>
          <p:spPr bwMode="auto">
            <a:xfrm flipV="1">
              <a:off x="2693" y="2091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2" name="Line 35"/>
            <p:cNvSpPr>
              <a:spLocks noChangeShapeType="1"/>
            </p:cNvSpPr>
            <p:nvPr/>
          </p:nvSpPr>
          <p:spPr bwMode="auto">
            <a:xfrm flipV="1">
              <a:off x="2696" y="2311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3" name="Line 36"/>
            <p:cNvSpPr>
              <a:spLocks noChangeShapeType="1"/>
            </p:cNvSpPr>
            <p:nvPr/>
          </p:nvSpPr>
          <p:spPr bwMode="auto">
            <a:xfrm flipV="1">
              <a:off x="2696" y="2545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4" name="Line 37"/>
            <p:cNvSpPr>
              <a:spLocks noChangeShapeType="1"/>
            </p:cNvSpPr>
            <p:nvPr/>
          </p:nvSpPr>
          <p:spPr bwMode="auto">
            <a:xfrm flipV="1">
              <a:off x="3399" y="2970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5" name="Line 38"/>
            <p:cNvSpPr>
              <a:spLocks noChangeShapeType="1"/>
            </p:cNvSpPr>
            <p:nvPr/>
          </p:nvSpPr>
          <p:spPr bwMode="auto">
            <a:xfrm flipV="1">
              <a:off x="3399" y="2569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6" name="Line 39"/>
            <p:cNvSpPr>
              <a:spLocks noChangeShapeType="1"/>
            </p:cNvSpPr>
            <p:nvPr/>
          </p:nvSpPr>
          <p:spPr bwMode="auto">
            <a:xfrm flipV="1">
              <a:off x="3399" y="2772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7" name="Line 40"/>
            <p:cNvSpPr>
              <a:spLocks noChangeShapeType="1"/>
            </p:cNvSpPr>
            <p:nvPr/>
          </p:nvSpPr>
          <p:spPr bwMode="auto">
            <a:xfrm flipV="1">
              <a:off x="3618" y="2982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87787" name="AutoShape 43"/>
          <p:cNvSpPr>
            <a:spLocks noChangeArrowheads="1"/>
          </p:cNvSpPr>
          <p:nvPr/>
        </p:nvSpPr>
        <p:spPr bwMode="auto">
          <a:xfrm>
            <a:off x="3330427" y="2898403"/>
            <a:ext cx="919162" cy="439737"/>
          </a:xfrm>
          <a:prstGeom prst="wedgeRoundRectCallout">
            <a:avLst>
              <a:gd name="adj1" fmla="val 102157"/>
              <a:gd name="adj2" fmla="val 69495"/>
              <a:gd name="adj3" fmla="val 16667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GB"/>
              <a:t>event</a:t>
            </a:r>
            <a:endParaRPr lang="en-US"/>
          </a:p>
        </p:txBody>
      </p:sp>
      <p:sp>
        <p:nvSpPr>
          <p:cNvPr id="287788" name="AutoShape 44"/>
          <p:cNvSpPr>
            <a:spLocks noChangeArrowheads="1"/>
          </p:cNvSpPr>
          <p:nvPr/>
        </p:nvSpPr>
        <p:spPr bwMode="auto">
          <a:xfrm>
            <a:off x="6205389" y="2493590"/>
            <a:ext cx="2528888" cy="1558925"/>
          </a:xfrm>
          <a:prstGeom prst="wedgeRoundRectCallout">
            <a:avLst>
              <a:gd name="adj1" fmla="val -42593"/>
              <a:gd name="adj2" fmla="val 78718"/>
              <a:gd name="adj3" fmla="val 16667"/>
            </a:avLst>
          </a:prstGeom>
          <a:noFill/>
          <a:ln w="19050" algn="ctr">
            <a:solidFill>
              <a:srgbClr val="A50021"/>
            </a:solidFill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1800" dirty="0">
                <a:solidFill>
                  <a:srgbClr val="A50021"/>
                </a:solidFill>
              </a:rPr>
              <a:t>It is possible to write models that unintentionally get stuck in</a:t>
            </a:r>
          </a:p>
          <a:p>
            <a:r>
              <a:rPr lang="en-US" sz="1800" dirty="0">
                <a:solidFill>
                  <a:srgbClr val="A50021"/>
                </a:solidFill>
              </a:rPr>
              <a:t>delta cycles!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87" grpId="0" animBg="1"/>
      <p:bldP spid="28778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Event Driven Principles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event simulator maintains many lists: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A50021"/>
                </a:solidFill>
              </a:rPr>
              <a:t>A list of all </a:t>
            </a:r>
            <a:r>
              <a:rPr lang="en-US" sz="2400" b="1" smtClean="0">
                <a:solidFill>
                  <a:srgbClr val="A50021"/>
                </a:solidFill>
              </a:rPr>
              <a:t>atomic</a:t>
            </a:r>
            <a:r>
              <a:rPr lang="en-US" sz="2400" smtClean="0">
                <a:solidFill>
                  <a:srgbClr val="A50021"/>
                </a:solidFill>
              </a:rPr>
              <a:t> executable blocks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A50021"/>
                </a:solidFill>
              </a:rPr>
              <a:t>Fanout lists: A data structure that represents the interconnect of the blocks via signals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3366FF"/>
                </a:solidFill>
              </a:rPr>
              <a:t>A time queue</a:t>
            </a:r>
            <a:r>
              <a:rPr lang="en-US" sz="2400" smtClean="0"/>
              <a:t> – points in time when events happen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3366FF"/>
                </a:solidFill>
              </a:rPr>
              <a:t>Event queues</a:t>
            </a:r>
            <a:r>
              <a:rPr lang="en-US" sz="2400" smtClean="0"/>
              <a:t> – one queue pair for each entry in the time queue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Signal update queue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Computation queue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simulator needs to process all these queues at simulation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80727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Core Algorithm of an Event-Driven Simulation Engine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952625" y="1655763"/>
            <a:ext cx="1795463" cy="612775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144713" y="1744663"/>
            <a:ext cx="1289050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808038"/>
            <a:r>
              <a:rPr lang="en-US" sz="150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Activate next </a:t>
            </a:r>
            <a:endParaRPr lang="en-US">
              <a:cs typeface="Arial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144713" y="1974850"/>
            <a:ext cx="1414462" cy="2270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808038"/>
            <a:r>
              <a:rPr lang="en-US" sz="150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scheduled block</a:t>
            </a:r>
            <a:endParaRPr lang="en-US">
              <a:cs typeface="Arial" charset="0"/>
            </a:endParaRPr>
          </a:p>
        </p:txBody>
      </p:sp>
      <p:sp>
        <p:nvSpPr>
          <p:cNvPr id="16390" name="Freeform 6"/>
          <p:cNvSpPr>
            <a:spLocks/>
          </p:cNvSpPr>
          <p:nvPr/>
        </p:nvSpPr>
        <p:spPr bwMode="auto">
          <a:xfrm>
            <a:off x="2190750" y="2500313"/>
            <a:ext cx="1428750" cy="700087"/>
          </a:xfrm>
          <a:custGeom>
            <a:avLst/>
            <a:gdLst>
              <a:gd name="T0" fmla="*/ 2027838 w 1419"/>
              <a:gd name="T1" fmla="*/ 490061 h 1000"/>
              <a:gd name="T2" fmla="*/ 0 w 1419"/>
              <a:gd name="T3" fmla="*/ 354848198 h 1000"/>
              <a:gd name="T4" fmla="*/ 708638864 w 1419"/>
              <a:gd name="T5" fmla="*/ 490121863 h 1000"/>
              <a:gd name="T6" fmla="*/ 1438567001 w 1419"/>
              <a:gd name="T7" fmla="*/ 352397894 h 1000"/>
              <a:gd name="T8" fmla="*/ 1436539163 w 1419"/>
              <a:gd name="T9" fmla="*/ 0 h 1000"/>
              <a:gd name="T10" fmla="*/ 2027838 w 1419"/>
              <a:gd name="T11" fmla="*/ 490061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19"/>
              <a:gd name="T19" fmla="*/ 0 h 1000"/>
              <a:gd name="T20" fmla="*/ 1419 w 1419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19" h="1000">
                <a:moveTo>
                  <a:pt x="2" y="1"/>
                </a:moveTo>
                <a:lnTo>
                  <a:pt x="0" y="724"/>
                </a:lnTo>
                <a:lnTo>
                  <a:pt x="699" y="1000"/>
                </a:lnTo>
                <a:lnTo>
                  <a:pt x="1419" y="719"/>
                </a:lnTo>
                <a:lnTo>
                  <a:pt x="1417" y="0"/>
                </a:lnTo>
                <a:lnTo>
                  <a:pt x="2" y="1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2346325" y="2574925"/>
            <a:ext cx="1095375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defTabSz="808038"/>
            <a:r>
              <a:rPr lang="en-US" sz="14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More Blocks </a:t>
            </a:r>
            <a:endParaRPr lang="en-US" sz="2000" dirty="0">
              <a:cs typeface="Arial" charset="0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2346325" y="2776538"/>
            <a:ext cx="1028700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808038"/>
            <a:r>
              <a:rPr lang="en-US" sz="150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Scheduled?</a:t>
            </a:r>
            <a:endParaRPr lang="en-US">
              <a:cs typeface="Arial" charset="0"/>
            </a:endParaRP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2009775" y="3608388"/>
            <a:ext cx="2308225" cy="361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2106613" y="3684588"/>
            <a:ext cx="2128837" cy="2270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808038"/>
            <a:r>
              <a:rPr lang="en-US" sz="150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Perform Signal Updates</a:t>
            </a:r>
            <a:endParaRPr lang="en-US">
              <a:cs typeface="Arial" charset="0"/>
            </a:endParaRPr>
          </a:p>
        </p:txBody>
      </p:sp>
      <p:sp>
        <p:nvSpPr>
          <p:cNvPr id="16395" name="Freeform 11"/>
          <p:cNvSpPr>
            <a:spLocks/>
          </p:cNvSpPr>
          <p:nvPr/>
        </p:nvSpPr>
        <p:spPr bwMode="auto">
          <a:xfrm>
            <a:off x="3529013" y="5251450"/>
            <a:ext cx="1270000" cy="752475"/>
          </a:xfrm>
          <a:custGeom>
            <a:avLst/>
            <a:gdLst>
              <a:gd name="T0" fmla="*/ 2403066 w 1419"/>
              <a:gd name="T1" fmla="*/ 491141 h 1074"/>
              <a:gd name="T2" fmla="*/ 0 w 1419"/>
              <a:gd name="T3" fmla="*/ 381904885 h 1074"/>
              <a:gd name="T4" fmla="*/ 559912512 w 1419"/>
              <a:gd name="T5" fmla="*/ 527205360 h 1074"/>
              <a:gd name="T6" fmla="*/ 1136645581 w 1419"/>
              <a:gd name="T7" fmla="*/ 378468304 h 1074"/>
              <a:gd name="T8" fmla="*/ 1135043538 w 1419"/>
              <a:gd name="T9" fmla="*/ 0 h 1074"/>
              <a:gd name="T10" fmla="*/ 2403066 w 1419"/>
              <a:gd name="T11" fmla="*/ 491141 h 10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19"/>
              <a:gd name="T19" fmla="*/ 0 h 1074"/>
              <a:gd name="T20" fmla="*/ 1419 w 1419"/>
              <a:gd name="T21" fmla="*/ 1074 h 10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19" h="1074">
                <a:moveTo>
                  <a:pt x="3" y="1"/>
                </a:moveTo>
                <a:lnTo>
                  <a:pt x="0" y="778"/>
                </a:lnTo>
                <a:lnTo>
                  <a:pt x="699" y="1074"/>
                </a:lnTo>
                <a:lnTo>
                  <a:pt x="1419" y="771"/>
                </a:lnTo>
                <a:lnTo>
                  <a:pt x="1417" y="0"/>
                </a:lnTo>
                <a:lnTo>
                  <a:pt x="3" y="1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396" name="Oval 12"/>
          <p:cNvSpPr>
            <a:spLocks noChangeArrowheads="1"/>
          </p:cNvSpPr>
          <p:nvPr/>
        </p:nvSpPr>
        <p:spPr bwMode="auto">
          <a:xfrm>
            <a:off x="3349625" y="1439863"/>
            <a:ext cx="303213" cy="234950"/>
          </a:xfrm>
          <a:prstGeom prst="ellipse">
            <a:avLst/>
          </a:prstGeom>
          <a:solidFill>
            <a:srgbClr val="B2B2B2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80798" tIns="40399" rIns="80798" bIns="40399" anchor="ctr"/>
          <a:lstStyle/>
          <a:p>
            <a:pPr defTabSz="808038"/>
            <a:r>
              <a:rPr lang="en-US" sz="900">
                <a:solidFill>
                  <a:srgbClr val="000000"/>
                </a:solidFill>
                <a:cs typeface="Arial" charset="0"/>
              </a:rPr>
              <a:t>1</a:t>
            </a:r>
            <a:endParaRPr lang="en-US" sz="1600">
              <a:cs typeface="Arial" charset="0"/>
            </a:endParaRPr>
          </a:p>
        </p:txBody>
      </p:sp>
      <p:sp>
        <p:nvSpPr>
          <p:cNvPr id="16397" name="Oval 13"/>
          <p:cNvSpPr>
            <a:spLocks noChangeArrowheads="1"/>
          </p:cNvSpPr>
          <p:nvPr/>
        </p:nvSpPr>
        <p:spPr bwMode="auto">
          <a:xfrm>
            <a:off x="4003675" y="3373438"/>
            <a:ext cx="303213" cy="234950"/>
          </a:xfrm>
          <a:prstGeom prst="ellipse">
            <a:avLst/>
          </a:prstGeom>
          <a:solidFill>
            <a:srgbClr val="B2B2B2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80798" tIns="40399" rIns="80798" bIns="40399" anchor="ctr"/>
          <a:lstStyle/>
          <a:p>
            <a:pPr defTabSz="808038"/>
            <a:r>
              <a:rPr lang="en-US" sz="900">
                <a:solidFill>
                  <a:srgbClr val="000000"/>
                </a:solidFill>
                <a:cs typeface="Arial" charset="0"/>
              </a:rPr>
              <a:t>2</a:t>
            </a:r>
            <a:endParaRPr lang="en-US" sz="1600">
              <a:cs typeface="Arial" charset="0"/>
            </a:endParaRPr>
          </a:p>
        </p:txBody>
      </p:sp>
      <p:sp>
        <p:nvSpPr>
          <p:cNvPr id="16398" name="Oval 14"/>
          <p:cNvSpPr>
            <a:spLocks noChangeArrowheads="1"/>
          </p:cNvSpPr>
          <p:nvPr/>
        </p:nvSpPr>
        <p:spPr bwMode="auto">
          <a:xfrm>
            <a:off x="4159250" y="4986338"/>
            <a:ext cx="303213" cy="234950"/>
          </a:xfrm>
          <a:prstGeom prst="ellipse">
            <a:avLst/>
          </a:prstGeom>
          <a:solidFill>
            <a:srgbClr val="B2B2B2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80798" tIns="40399" rIns="80798" bIns="40399" anchor="ctr"/>
          <a:lstStyle/>
          <a:p>
            <a:pPr defTabSz="808038"/>
            <a:r>
              <a:rPr lang="en-US" sz="900">
                <a:solidFill>
                  <a:srgbClr val="000000"/>
                </a:solidFill>
                <a:cs typeface="Arial" charset="0"/>
              </a:rPr>
              <a:t>3</a:t>
            </a:r>
            <a:endParaRPr lang="en-US" sz="1600">
              <a:cs typeface="Arial" charset="0"/>
            </a:endParaRPr>
          </a:p>
        </p:txBody>
      </p:sp>
      <p:sp>
        <p:nvSpPr>
          <p:cNvPr id="16399" name="Oval 15"/>
          <p:cNvSpPr>
            <a:spLocks noChangeArrowheads="1"/>
          </p:cNvSpPr>
          <p:nvPr/>
        </p:nvSpPr>
        <p:spPr bwMode="auto">
          <a:xfrm>
            <a:off x="5600700" y="4062413"/>
            <a:ext cx="3219450" cy="1247775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400" u="sng">
                <a:latin typeface="Comic Sans MS" pitchFamily="66" charset="0"/>
                <a:cs typeface="Arial" charset="0"/>
              </a:rPr>
              <a:t>Scheduling Data</a:t>
            </a:r>
          </a:p>
          <a:p>
            <a:pPr defTabSz="808038"/>
            <a:endParaRPr lang="en-US" sz="1100" u="sng"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400">
                <a:latin typeface="Comic Sans MS" pitchFamily="66" charset="0"/>
                <a:cs typeface="Arial" charset="0"/>
              </a:rPr>
              <a:t>Block/Signal Interconnect Topology</a:t>
            </a:r>
          </a:p>
          <a:p>
            <a:pPr defTabSz="808038"/>
            <a:r>
              <a:rPr lang="en-US" sz="1400">
                <a:latin typeface="Comic Sans MS" pitchFamily="66" charset="0"/>
                <a:cs typeface="Arial" charset="0"/>
              </a:rPr>
              <a:t>Event Data</a:t>
            </a:r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6965950" y="2660650"/>
            <a:ext cx="0" cy="137953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01" name="Freeform 17"/>
          <p:cNvSpPr>
            <a:spLocks/>
          </p:cNvSpPr>
          <p:nvPr/>
        </p:nvSpPr>
        <p:spPr bwMode="auto">
          <a:xfrm>
            <a:off x="2451100" y="4322763"/>
            <a:ext cx="1430338" cy="700087"/>
          </a:xfrm>
          <a:custGeom>
            <a:avLst/>
            <a:gdLst>
              <a:gd name="T0" fmla="*/ 2032108 w 1419"/>
              <a:gd name="T1" fmla="*/ 490061 h 1000"/>
              <a:gd name="T2" fmla="*/ 0 w 1419"/>
              <a:gd name="T3" fmla="*/ 354848198 h 1000"/>
              <a:gd name="T4" fmla="*/ 710214736 w 1419"/>
              <a:gd name="T5" fmla="*/ 490121863 h 1000"/>
              <a:gd name="T6" fmla="*/ 1441766600 w 1419"/>
              <a:gd name="T7" fmla="*/ 352397894 h 1000"/>
              <a:gd name="T8" fmla="*/ 1439734493 w 1419"/>
              <a:gd name="T9" fmla="*/ 0 h 1000"/>
              <a:gd name="T10" fmla="*/ 2032108 w 1419"/>
              <a:gd name="T11" fmla="*/ 490061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19"/>
              <a:gd name="T19" fmla="*/ 0 h 1000"/>
              <a:gd name="T20" fmla="*/ 1419 w 1419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19" h="1000">
                <a:moveTo>
                  <a:pt x="2" y="1"/>
                </a:moveTo>
                <a:lnTo>
                  <a:pt x="0" y="724"/>
                </a:lnTo>
                <a:lnTo>
                  <a:pt x="699" y="1000"/>
                </a:lnTo>
                <a:lnTo>
                  <a:pt x="1419" y="719"/>
                </a:lnTo>
                <a:lnTo>
                  <a:pt x="1417" y="0"/>
                </a:lnTo>
                <a:lnTo>
                  <a:pt x="2" y="1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2878138" y="2268538"/>
            <a:ext cx="0" cy="231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3349625" y="3094038"/>
            <a:ext cx="269875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3619500" y="3373438"/>
            <a:ext cx="0" cy="234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3584575" y="3178175"/>
            <a:ext cx="350838" cy="2968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algn="l" defTabSz="808038"/>
            <a:r>
              <a:rPr lang="en-US" sz="1400">
                <a:latin typeface="Comic Sans MS" pitchFamily="66" charset="0"/>
                <a:cs typeface="Arial" charset="0"/>
              </a:rPr>
              <a:t>no</a:t>
            </a: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2051050" y="4865688"/>
            <a:ext cx="442913" cy="2968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algn="l" defTabSz="808038"/>
            <a:r>
              <a:rPr lang="en-US" sz="1400">
                <a:latin typeface="Comic Sans MS" pitchFamily="66" charset="0"/>
                <a:cs typeface="Arial" charset="0"/>
              </a:rPr>
              <a:t>yes</a:t>
            </a:r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 flipH="1">
            <a:off x="2255838" y="3103563"/>
            <a:ext cx="260350" cy="269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 flipH="1">
            <a:off x="1401763" y="3373438"/>
            <a:ext cx="854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 flipV="1">
            <a:off x="1401763" y="1412875"/>
            <a:ext cx="0" cy="1960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>
            <a:off x="1401763" y="1412875"/>
            <a:ext cx="1476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2878138" y="1412875"/>
            <a:ext cx="0" cy="242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1816100" y="3081338"/>
            <a:ext cx="441325" cy="2968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algn="l" defTabSz="808038"/>
            <a:r>
              <a:rPr lang="en-US" sz="1400">
                <a:latin typeface="Comic Sans MS" pitchFamily="66" charset="0"/>
                <a:cs typeface="Arial" charset="0"/>
              </a:rPr>
              <a:t>yes</a:t>
            </a:r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3087688" y="3970338"/>
            <a:ext cx="0" cy="352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2616200" y="4437063"/>
            <a:ext cx="1093788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defTabSz="808038"/>
            <a:r>
              <a:rPr lang="en-US" sz="14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More Blocks </a:t>
            </a:r>
            <a:endParaRPr lang="en-US" sz="2000" dirty="0">
              <a:cs typeface="Arial" charset="0"/>
            </a:endParaRPr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2616200" y="4638675"/>
            <a:ext cx="1028700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808038"/>
            <a:r>
              <a:rPr lang="en-US" sz="150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Scheduled?</a:t>
            </a:r>
            <a:endParaRPr lang="en-US">
              <a:cs typeface="Arial" charset="0"/>
            </a:endParaRPr>
          </a:p>
        </p:txBody>
      </p:sp>
      <p:sp>
        <p:nvSpPr>
          <p:cNvPr id="16416" name="Line 32"/>
          <p:cNvSpPr>
            <a:spLocks noChangeShapeType="1"/>
          </p:cNvSpPr>
          <p:nvPr/>
        </p:nvSpPr>
        <p:spPr bwMode="auto">
          <a:xfrm>
            <a:off x="3532188" y="4913313"/>
            <a:ext cx="471487" cy="338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3727450" y="4829175"/>
            <a:ext cx="350838" cy="2968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algn="l" defTabSz="808038"/>
            <a:r>
              <a:rPr lang="en-US" sz="1400">
                <a:latin typeface="Comic Sans MS" pitchFamily="66" charset="0"/>
                <a:cs typeface="Arial" charset="0"/>
              </a:rPr>
              <a:t>no</a:t>
            </a:r>
          </a:p>
        </p:txBody>
      </p:sp>
      <p:sp>
        <p:nvSpPr>
          <p:cNvPr id="16418" name="Line 34"/>
          <p:cNvSpPr>
            <a:spLocks noChangeShapeType="1"/>
          </p:cNvSpPr>
          <p:nvPr/>
        </p:nvSpPr>
        <p:spPr bwMode="auto">
          <a:xfrm flipH="1">
            <a:off x="2438400" y="4913313"/>
            <a:ext cx="282575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19" name="Line 35"/>
          <p:cNvSpPr>
            <a:spLocks noChangeShapeType="1"/>
          </p:cNvSpPr>
          <p:nvPr/>
        </p:nvSpPr>
        <p:spPr bwMode="auto">
          <a:xfrm flipH="1">
            <a:off x="1401763" y="5221288"/>
            <a:ext cx="10493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20" name="Line 36"/>
          <p:cNvSpPr>
            <a:spLocks noChangeShapeType="1"/>
          </p:cNvSpPr>
          <p:nvPr/>
        </p:nvSpPr>
        <p:spPr bwMode="auto">
          <a:xfrm flipV="1">
            <a:off x="1401763" y="3373438"/>
            <a:ext cx="0" cy="1847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3573463" y="5310188"/>
            <a:ext cx="113347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808038"/>
            <a:r>
              <a:rPr lang="en-US" sz="150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  Increment</a:t>
            </a:r>
          </a:p>
          <a:p>
            <a:pPr algn="l" defTabSz="808038"/>
            <a:r>
              <a:rPr lang="en-US" sz="150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Model Time?</a:t>
            </a:r>
            <a:endParaRPr lang="en-US">
              <a:cs typeface="Arial" charset="0"/>
            </a:endParaRPr>
          </a:p>
        </p:txBody>
      </p:sp>
      <p:sp>
        <p:nvSpPr>
          <p:cNvPr id="16422" name="Oval 38"/>
          <p:cNvSpPr>
            <a:spLocks noChangeArrowheads="1"/>
          </p:cNvSpPr>
          <p:nvPr/>
        </p:nvSpPr>
        <p:spPr bwMode="auto">
          <a:xfrm>
            <a:off x="2682875" y="6003925"/>
            <a:ext cx="809625" cy="403225"/>
          </a:xfrm>
          <a:prstGeom prst="ellipse">
            <a:avLst/>
          </a:prstGeom>
          <a:solidFill>
            <a:srgbClr val="FF99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Done</a:t>
            </a:r>
          </a:p>
        </p:txBody>
      </p:sp>
      <p:sp>
        <p:nvSpPr>
          <p:cNvPr id="16423" name="Line 39"/>
          <p:cNvSpPr>
            <a:spLocks noChangeShapeType="1"/>
          </p:cNvSpPr>
          <p:nvPr/>
        </p:nvSpPr>
        <p:spPr bwMode="auto">
          <a:xfrm flipH="1">
            <a:off x="3467100" y="5900738"/>
            <a:ext cx="390525" cy="242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24" name="Line 40"/>
          <p:cNvSpPr>
            <a:spLocks noChangeShapeType="1"/>
          </p:cNvSpPr>
          <p:nvPr/>
        </p:nvSpPr>
        <p:spPr bwMode="auto">
          <a:xfrm>
            <a:off x="4551363" y="5900738"/>
            <a:ext cx="560387" cy="350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25" name="Line 41"/>
          <p:cNvSpPr>
            <a:spLocks noChangeShapeType="1"/>
          </p:cNvSpPr>
          <p:nvPr/>
        </p:nvSpPr>
        <p:spPr bwMode="auto">
          <a:xfrm flipV="1">
            <a:off x="5111750" y="3765550"/>
            <a:ext cx="0" cy="2486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26" name="Line 42"/>
          <p:cNvSpPr>
            <a:spLocks noChangeShapeType="1"/>
          </p:cNvSpPr>
          <p:nvPr/>
        </p:nvSpPr>
        <p:spPr bwMode="auto">
          <a:xfrm flipH="1">
            <a:off x="4344988" y="3765550"/>
            <a:ext cx="766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27" name="AutoShape 43"/>
          <p:cNvSpPr>
            <a:spLocks noChangeArrowheads="1"/>
          </p:cNvSpPr>
          <p:nvPr/>
        </p:nvSpPr>
        <p:spPr bwMode="auto">
          <a:xfrm>
            <a:off x="5729288" y="1479550"/>
            <a:ext cx="2417762" cy="1181100"/>
          </a:xfrm>
          <a:prstGeom prst="foldedCorner">
            <a:avLst>
              <a:gd name="adj" fmla="val 12500"/>
            </a:avLst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/>
          <a:lstStyle/>
          <a:p>
            <a:pPr defTabSz="808038"/>
            <a:r>
              <a:rPr lang="en-US" u="sng">
                <a:latin typeface="Comic Sans MS" pitchFamily="66" charset="0"/>
                <a:cs typeface="Arial" charset="0"/>
              </a:rPr>
              <a:t>Block Code</a:t>
            </a:r>
          </a:p>
          <a:p>
            <a:pPr defTabSz="808038"/>
            <a:r>
              <a:rPr lang="en-US" sz="1400">
                <a:latin typeface="Comic Sans MS" pitchFamily="66" charset="0"/>
                <a:cs typeface="Arial" charset="0"/>
              </a:rPr>
              <a:t>Block Function Execution</a:t>
            </a:r>
          </a:p>
          <a:p>
            <a:pPr defTabSz="808038"/>
            <a:endParaRPr lang="en-US" sz="1400"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400">
                <a:latin typeface="Comic Sans MS" pitchFamily="66" charset="0"/>
                <a:cs typeface="Arial" charset="0"/>
              </a:rPr>
              <a:t>Schedule Signal Updates</a:t>
            </a:r>
            <a:endParaRPr lang="en-US" u="sng">
              <a:latin typeface="Comic Sans MS" pitchFamily="66" charset="0"/>
              <a:cs typeface="Arial" charset="0"/>
            </a:endParaRPr>
          </a:p>
        </p:txBody>
      </p:sp>
      <p:sp>
        <p:nvSpPr>
          <p:cNvPr id="16428" name="Line 44"/>
          <p:cNvSpPr>
            <a:spLocks noChangeShapeType="1"/>
          </p:cNvSpPr>
          <p:nvPr/>
        </p:nvSpPr>
        <p:spPr bwMode="auto">
          <a:xfrm>
            <a:off x="3748088" y="1744663"/>
            <a:ext cx="198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29" name="Line 45"/>
          <p:cNvSpPr>
            <a:spLocks noChangeShapeType="1"/>
          </p:cNvSpPr>
          <p:nvPr/>
        </p:nvSpPr>
        <p:spPr bwMode="auto">
          <a:xfrm flipH="1" flipV="1">
            <a:off x="3748088" y="2176463"/>
            <a:ext cx="1981200" cy="398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30" name="Text Box 46"/>
          <p:cNvSpPr txBox="1">
            <a:spLocks noChangeArrowheads="1"/>
          </p:cNvSpPr>
          <p:nvPr/>
        </p:nvSpPr>
        <p:spPr bwMode="auto">
          <a:xfrm>
            <a:off x="4386263" y="1666875"/>
            <a:ext cx="447675" cy="2968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algn="l" defTabSz="808038"/>
            <a:r>
              <a:rPr lang="en-US" sz="1400">
                <a:latin typeface="Comic Sans MS" pitchFamily="66" charset="0"/>
                <a:cs typeface="Arial" charset="0"/>
              </a:rPr>
              <a:t>call</a:t>
            </a:r>
          </a:p>
        </p:txBody>
      </p:sp>
      <p:sp>
        <p:nvSpPr>
          <p:cNvPr id="16431" name="Text Box 47"/>
          <p:cNvSpPr txBox="1">
            <a:spLocks noChangeArrowheads="1"/>
          </p:cNvSpPr>
          <p:nvPr/>
        </p:nvSpPr>
        <p:spPr bwMode="auto">
          <a:xfrm>
            <a:off x="4344988" y="2343150"/>
            <a:ext cx="708025" cy="2968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algn="l" defTabSz="808038"/>
            <a:r>
              <a:rPr lang="en-US" sz="1400">
                <a:latin typeface="Comic Sans MS" pitchFamily="66" charset="0"/>
                <a:cs typeface="Arial" charset="0"/>
              </a:rPr>
              <a:t>return</a:t>
            </a:r>
          </a:p>
        </p:txBody>
      </p:sp>
      <p:sp>
        <p:nvSpPr>
          <p:cNvPr id="16432" name="Line 48"/>
          <p:cNvSpPr>
            <a:spLocks noChangeShapeType="1"/>
          </p:cNvSpPr>
          <p:nvPr/>
        </p:nvSpPr>
        <p:spPr bwMode="auto">
          <a:xfrm flipH="1" flipV="1">
            <a:off x="3652838" y="2268538"/>
            <a:ext cx="2925762" cy="179387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33" name="Line 49"/>
          <p:cNvSpPr>
            <a:spLocks noChangeShapeType="1"/>
          </p:cNvSpPr>
          <p:nvPr/>
        </p:nvSpPr>
        <p:spPr bwMode="auto">
          <a:xfrm flipH="1" flipV="1">
            <a:off x="3625850" y="2776538"/>
            <a:ext cx="2590800" cy="140176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34" name="Line 50"/>
          <p:cNvSpPr>
            <a:spLocks noChangeShapeType="1"/>
          </p:cNvSpPr>
          <p:nvPr/>
        </p:nvSpPr>
        <p:spPr bwMode="auto">
          <a:xfrm flipH="1" flipV="1">
            <a:off x="4318000" y="3886200"/>
            <a:ext cx="1411288" cy="43656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35" name="Line 51"/>
          <p:cNvSpPr>
            <a:spLocks noChangeShapeType="1"/>
          </p:cNvSpPr>
          <p:nvPr/>
        </p:nvSpPr>
        <p:spPr bwMode="auto">
          <a:xfrm flipH="1">
            <a:off x="3913188" y="4638675"/>
            <a:ext cx="1687512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060849"/>
            <a:ext cx="7920880" cy="1368151"/>
          </a:xfrm>
        </p:spPr>
        <p:txBody>
          <a:bodyPr/>
          <a:lstStyle/>
          <a:p>
            <a:pPr algn="ctr"/>
            <a:r>
              <a:rPr lang="en-GB" sz="6000" dirty="0" smtClean="0"/>
              <a:t>Simulation Speed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442" y="3704095"/>
            <a:ext cx="7524124" cy="1944216"/>
          </a:xfrm>
        </p:spPr>
        <p:txBody>
          <a:bodyPr/>
          <a:lstStyle/>
          <a:p>
            <a:pPr algn="r"/>
            <a:r>
              <a:rPr lang="en-GB" sz="3200" dirty="0" smtClean="0">
                <a:solidFill>
                  <a:srgbClr val="0070C0"/>
                </a:solidFill>
              </a:rPr>
              <a:t>What is holding us back?</a:t>
            </a:r>
          </a:p>
          <a:p>
            <a:pPr algn="r"/>
            <a:r>
              <a:rPr lang="en-GB" dirty="0" smtClean="0">
                <a:solidFill>
                  <a:srgbClr val="0070C0"/>
                </a:solidFill>
              </a:rPr>
              <a:t>Speedup strategies</a:t>
            </a:r>
            <a:endParaRPr lang="en-GB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Improving Simulation Speed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most obvious </a:t>
            </a:r>
            <a:r>
              <a:rPr lang="en-US" sz="2800" smtClean="0">
                <a:solidFill>
                  <a:srgbClr val="A50021"/>
                </a:solidFill>
              </a:rPr>
              <a:t>bottle-neck</a:t>
            </a:r>
            <a:r>
              <a:rPr lang="en-US" sz="2800" smtClean="0"/>
              <a:t> for functional verification is </a:t>
            </a:r>
            <a:r>
              <a:rPr lang="en-US" sz="2800" smtClean="0">
                <a:solidFill>
                  <a:srgbClr val="A50021"/>
                </a:solidFill>
              </a:rPr>
              <a:t>simulation  throughput</a:t>
            </a:r>
          </a:p>
          <a:p>
            <a:pPr eaLnBrk="1" hangingPunct="1">
              <a:lnSpc>
                <a:spcPct val="90000"/>
              </a:lnSpc>
            </a:pPr>
            <a:endParaRPr lang="en-US" sz="2800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There are several ways to improve throughput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Parallelization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Compiler optimization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Changing the level of abstraction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Methodology-based subsets of HDL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3366FF"/>
                </a:solidFill>
              </a:rPr>
              <a:t>Cycle-based simulation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Special simulation machines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Parallelization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Efficient parallel simulation algorithms are hard to develop</a:t>
            </a:r>
          </a:p>
          <a:p>
            <a:pPr lvl="1" eaLnBrk="1" hangingPunct="1"/>
            <a:r>
              <a:rPr lang="en-US" sz="2400" smtClean="0"/>
              <a:t>Much parallel event-driven simulation research</a:t>
            </a:r>
          </a:p>
          <a:p>
            <a:pPr lvl="1" eaLnBrk="1" hangingPunct="1"/>
            <a:r>
              <a:rPr lang="en-US" sz="2400" smtClean="0"/>
              <a:t>Has not yielded a breakthrough</a:t>
            </a:r>
          </a:p>
          <a:p>
            <a:pPr lvl="1" eaLnBrk="1" hangingPunct="1"/>
            <a:r>
              <a:rPr lang="en-US" sz="2400" smtClean="0"/>
              <a:t>Hard to compete against "trivial parallelization"</a:t>
            </a:r>
          </a:p>
          <a:p>
            <a:pPr eaLnBrk="1" hangingPunct="1"/>
            <a:r>
              <a:rPr lang="en-US" sz="2800" smtClean="0"/>
              <a:t>Simple solution – run independent testcases on separate machines</a:t>
            </a:r>
          </a:p>
          <a:p>
            <a:pPr lvl="1" eaLnBrk="1" hangingPunct="1"/>
            <a:r>
              <a:rPr lang="en-US" sz="2400" smtClean="0"/>
              <a:t>Workstation "</a:t>
            </a:r>
            <a:r>
              <a:rPr lang="en-US" sz="2400" smtClean="0">
                <a:solidFill>
                  <a:srgbClr val="A50021"/>
                </a:solidFill>
              </a:rPr>
              <a:t>SimFarms</a:t>
            </a:r>
            <a:r>
              <a:rPr lang="en-US" sz="2400" smtClean="0"/>
              <a:t>" </a:t>
            </a:r>
          </a:p>
          <a:p>
            <a:pPr lvl="1" eaLnBrk="1" hangingPunct="1"/>
            <a:r>
              <a:rPr lang="en-US" sz="2400" smtClean="0"/>
              <a:t>100s - 1000s of engineer's workstations run simulation in the background</a:t>
            </a:r>
            <a:endParaRPr lang="en-US" sz="2400" smtClean="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Verification Approaches</a:t>
            </a:r>
            <a:endParaRPr lang="en-GB" smtClean="0"/>
          </a:p>
        </p:txBody>
      </p:sp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3910013" y="1317625"/>
            <a:ext cx="1843087" cy="4619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Verification</a:t>
            </a:r>
          </a:p>
        </p:txBody>
      </p:sp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258763" y="3297238"/>
            <a:ext cx="1417637" cy="460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Reviews</a:t>
            </a: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6356350" y="2351088"/>
            <a:ext cx="1468438" cy="461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Dynamic</a:t>
            </a:r>
          </a:p>
        </p:txBody>
      </p:sp>
      <p:sp>
        <p:nvSpPr>
          <p:cNvPr id="5126" name="TextBox 7"/>
          <p:cNvSpPr txBox="1">
            <a:spLocks noChangeArrowheads="1"/>
          </p:cNvSpPr>
          <p:nvPr/>
        </p:nvSpPr>
        <p:spPr bwMode="auto">
          <a:xfrm>
            <a:off x="2046288" y="2351088"/>
            <a:ext cx="1022350" cy="461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Static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094538" y="3325813"/>
            <a:ext cx="1909762" cy="460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Prototyping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283200" y="3338513"/>
            <a:ext cx="1755775" cy="460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Simulation</a:t>
            </a:r>
          </a:p>
        </p:txBody>
      </p:sp>
      <p:sp>
        <p:nvSpPr>
          <p:cNvPr id="5129" name="TextBox 10"/>
          <p:cNvSpPr txBox="1">
            <a:spLocks noChangeArrowheads="1"/>
          </p:cNvSpPr>
          <p:nvPr/>
        </p:nvSpPr>
        <p:spPr bwMode="auto">
          <a:xfrm>
            <a:off x="3621088" y="3325813"/>
            <a:ext cx="1209675" cy="460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Formal</a:t>
            </a:r>
          </a:p>
        </p:txBody>
      </p:sp>
      <p:sp>
        <p:nvSpPr>
          <p:cNvPr id="5130" name="TextBox 11"/>
          <p:cNvSpPr txBox="1">
            <a:spLocks noChangeArrowheads="1"/>
          </p:cNvSpPr>
          <p:nvPr/>
        </p:nvSpPr>
        <p:spPr bwMode="auto">
          <a:xfrm>
            <a:off x="1855788" y="3297238"/>
            <a:ext cx="1450975" cy="8302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Code </a:t>
            </a:r>
          </a:p>
          <a:p>
            <a:r>
              <a:rPr lang="en-GB"/>
              <a:t>Analysis</a:t>
            </a:r>
          </a:p>
        </p:txBody>
      </p:sp>
      <p:sp>
        <p:nvSpPr>
          <p:cNvPr id="5131" name="TextBox 12"/>
          <p:cNvSpPr txBox="1">
            <a:spLocks noChangeArrowheads="1"/>
          </p:cNvSpPr>
          <p:nvPr/>
        </p:nvSpPr>
        <p:spPr bwMode="auto">
          <a:xfrm>
            <a:off x="4356100" y="4110038"/>
            <a:ext cx="2579688" cy="461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Dynamic Formal</a:t>
            </a:r>
          </a:p>
        </p:txBody>
      </p:sp>
      <p:cxnSp>
        <p:nvCxnSpPr>
          <p:cNvPr id="14" name="Straight Connector 13"/>
          <p:cNvCxnSpPr>
            <a:stCxn id="5123" idx="2"/>
          </p:cNvCxnSpPr>
          <p:nvPr/>
        </p:nvCxnSpPr>
        <p:spPr bwMode="auto">
          <a:xfrm>
            <a:off x="4830763" y="1779587"/>
            <a:ext cx="0" cy="288000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 bwMode="auto">
          <a:xfrm rot="5400000" flipH="1" flipV="1">
            <a:off x="4829176" y="79375"/>
            <a:ext cx="4762" cy="4548187"/>
          </a:xfrm>
          <a:prstGeom prst="bentConnector3">
            <a:avLst>
              <a:gd name="adj1" fmla="val 6550339"/>
            </a:avLst>
          </a:prstGeom>
          <a:solidFill>
            <a:schemeClr val="accent1"/>
          </a:solidFill>
          <a:ln w="25400" cap="flat" cmpd="sng" algn="ctr">
            <a:solidFill>
              <a:schemeClr val="dk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968375" y="2813050"/>
            <a:ext cx="3257550" cy="512763"/>
            <a:chOff x="968086" y="2980360"/>
            <a:chExt cx="3258018" cy="511698"/>
          </a:xfrm>
        </p:grpSpPr>
        <p:cxnSp>
          <p:nvCxnSpPr>
            <p:cNvPr id="5154" name="Elbow Connector 15"/>
            <p:cNvCxnSpPr>
              <a:cxnSpLocks noChangeShapeType="1"/>
              <a:stCxn id="5124" idx="0"/>
              <a:endCxn id="5129" idx="0"/>
            </p:cNvCxnSpPr>
            <p:nvPr/>
          </p:nvCxnSpPr>
          <p:spPr bwMode="auto">
            <a:xfrm rot="16200000" flipH="1">
              <a:off x="2582918" y="1848872"/>
              <a:ext cx="28354" cy="3258018"/>
            </a:xfrm>
            <a:prstGeom prst="bentConnector3">
              <a:avLst>
                <a:gd name="adj1" fmla="val -806236"/>
              </a:avLst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2557402" y="2980360"/>
              <a:ext cx="0" cy="483182"/>
            </a:xfrm>
            <a:prstGeom prst="line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161088" y="2813050"/>
            <a:ext cx="1887537" cy="525463"/>
            <a:chOff x="6160712" y="2980360"/>
            <a:chExt cx="1888564" cy="524398"/>
          </a:xfrm>
        </p:grpSpPr>
        <p:cxnSp>
          <p:nvCxnSpPr>
            <p:cNvPr id="5152" name="Elbow Connector 17"/>
            <p:cNvCxnSpPr>
              <a:cxnSpLocks noChangeShapeType="1"/>
            </p:cNvCxnSpPr>
            <p:nvPr/>
          </p:nvCxnSpPr>
          <p:spPr bwMode="auto">
            <a:xfrm rot="5400000" flipH="1" flipV="1">
              <a:off x="7098644" y="2554126"/>
              <a:ext cx="12700" cy="1888564"/>
            </a:xfrm>
            <a:prstGeom prst="bentConnector3">
              <a:avLst>
                <a:gd name="adj1" fmla="val 1800000"/>
              </a:avLst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Straight Connector 18"/>
            <p:cNvCxnSpPr/>
            <p:nvPr/>
          </p:nvCxnSpPr>
          <p:spPr bwMode="auto">
            <a:xfrm flipV="1">
              <a:off x="7105788" y="2980360"/>
              <a:ext cx="0" cy="266159"/>
            </a:xfrm>
            <a:prstGeom prst="line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 bwMode="auto">
          <a:xfrm flipV="1">
            <a:off x="5753100" y="3798888"/>
            <a:ext cx="0" cy="306387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976438" y="4449763"/>
            <a:ext cx="1211262" cy="461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Linters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 flipH="1" flipV="1">
            <a:off x="2557463" y="4110038"/>
            <a:ext cx="0" cy="339725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39" name="TextBox 23"/>
          <p:cNvSpPr txBox="1">
            <a:spLocks noChangeArrowheads="1"/>
          </p:cNvSpPr>
          <p:nvPr/>
        </p:nvSpPr>
        <p:spPr bwMode="auto">
          <a:xfrm>
            <a:off x="5219700" y="5349875"/>
            <a:ext cx="1484313" cy="831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Theorem</a:t>
            </a:r>
          </a:p>
          <a:p>
            <a:r>
              <a:rPr lang="en-GB"/>
              <a:t>Proving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419475" y="5349875"/>
            <a:ext cx="1570038" cy="831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Property</a:t>
            </a:r>
          </a:p>
          <a:p>
            <a:r>
              <a:rPr lang="en-GB"/>
              <a:t>Checking</a:t>
            </a:r>
          </a:p>
        </p:txBody>
      </p:sp>
      <p:sp>
        <p:nvSpPr>
          <p:cNvPr id="5141" name="TextBox 25"/>
          <p:cNvSpPr txBox="1">
            <a:spLocks noChangeArrowheads="1"/>
          </p:cNvSpPr>
          <p:nvPr/>
        </p:nvSpPr>
        <p:spPr bwMode="auto">
          <a:xfrm>
            <a:off x="1258888" y="5349875"/>
            <a:ext cx="1981200" cy="831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Equivalence</a:t>
            </a:r>
          </a:p>
          <a:p>
            <a:r>
              <a:rPr lang="en-GB"/>
              <a:t>Checking</a:t>
            </a:r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2255838" y="3786188"/>
            <a:ext cx="3713162" cy="1570037"/>
            <a:chOff x="2255997" y="3953723"/>
            <a:chExt cx="3712776" cy="1569859"/>
          </a:xfrm>
        </p:grpSpPr>
        <p:cxnSp>
          <p:nvCxnSpPr>
            <p:cNvPr id="21" name="Straight Connector 20"/>
            <p:cNvCxnSpPr>
              <a:endCxn id="5129" idx="2"/>
            </p:cNvCxnSpPr>
            <p:nvPr/>
          </p:nvCxnSpPr>
          <p:spPr bwMode="auto">
            <a:xfrm flipV="1">
              <a:off x="4211594" y="3953723"/>
              <a:ext cx="14286" cy="1563510"/>
            </a:xfrm>
            <a:prstGeom prst="line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51" name="Elbow Connector 26"/>
            <p:cNvCxnSpPr>
              <a:cxnSpLocks noChangeShapeType="1"/>
              <a:stCxn id="5141" idx="0"/>
              <a:endCxn id="5139" idx="0"/>
            </p:cNvCxnSpPr>
            <p:nvPr/>
          </p:nvCxnSpPr>
          <p:spPr bwMode="auto">
            <a:xfrm rot="5400000" flipH="1" flipV="1">
              <a:off x="4106035" y="3660844"/>
              <a:ext cx="12700" cy="3712776"/>
            </a:xfrm>
            <a:prstGeom prst="bentConnector3">
              <a:avLst>
                <a:gd name="adj1" fmla="val 1800000"/>
              </a:avLst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35" name="Straight Connector 34"/>
          <p:cNvCxnSpPr/>
          <p:nvPr/>
        </p:nvCxnSpPr>
        <p:spPr bwMode="auto">
          <a:xfrm flipV="1">
            <a:off x="4572000" y="3784600"/>
            <a:ext cx="0" cy="323850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7491413" y="4046538"/>
            <a:ext cx="1190625" cy="461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Silicon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7634288" y="4738688"/>
            <a:ext cx="1039812" cy="461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FPGA</a:t>
            </a:r>
          </a:p>
        </p:txBody>
      </p:sp>
      <p:cxnSp>
        <p:nvCxnSpPr>
          <p:cNvPr id="5146" name="Straight Connector 33"/>
          <p:cNvCxnSpPr>
            <a:cxnSpLocks noChangeShapeType="1"/>
          </p:cNvCxnSpPr>
          <p:nvPr/>
        </p:nvCxnSpPr>
        <p:spPr bwMode="auto">
          <a:xfrm>
            <a:off x="7273925" y="3779838"/>
            <a:ext cx="0" cy="1649412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7" name="Straight Connector 40"/>
          <p:cNvCxnSpPr>
            <a:cxnSpLocks noChangeShapeType="1"/>
          </p:cNvCxnSpPr>
          <p:nvPr/>
        </p:nvCxnSpPr>
        <p:spPr bwMode="auto">
          <a:xfrm>
            <a:off x="7259638" y="4281488"/>
            <a:ext cx="231775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8" name="Straight Connector 41"/>
          <p:cNvCxnSpPr>
            <a:cxnSpLocks noChangeShapeType="1"/>
          </p:cNvCxnSpPr>
          <p:nvPr/>
        </p:nvCxnSpPr>
        <p:spPr bwMode="auto">
          <a:xfrm flipV="1">
            <a:off x="7273925" y="4956175"/>
            <a:ext cx="347663" cy="317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7051675" y="5413375"/>
            <a:ext cx="1773238" cy="460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Emulation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Compiler Optimization Techniques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Treat sequential code constructs like general programming language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All optimizations for language compilers apply: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Data/control-flow analysis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Global optimizations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Local optimizations (loop unrolling, constant propagation)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Register allocation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Pipeline optimizations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etc.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Global optimizations are limited because of model-build turn-around time requirements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Example: modern microprocessor is designed </a:t>
            </a:r>
            <a:r>
              <a:rPr lang="en-US" sz="2000" dirty="0" smtClean="0"/>
              <a:t>with </a:t>
            </a:r>
            <a:r>
              <a:rPr lang="en-US" sz="2000" dirty="0" smtClean="0"/>
              <a:t>~1Million lines of HDL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Imagine the compile time for a C-program </a:t>
            </a:r>
            <a:r>
              <a:rPr lang="en-US" sz="1800" dirty="0" smtClean="0"/>
              <a:t>with ~1M </a:t>
            </a:r>
            <a:r>
              <a:rPr lang="en-US" sz="1800" dirty="0" smtClean="0"/>
              <a:t>lines!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Changing the Level of Abstraction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Common theme: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3366FF"/>
                </a:solidFill>
              </a:rPr>
              <a:t>Cut down of number of scheduled events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Create larger sections of un-interrupted sequential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Use less fine-grain granularity for model structure</a:t>
            </a:r>
          </a:p>
          <a:p>
            <a:pPr lvl="2" eaLnBrk="1" hangingPunct="1">
              <a:lnSpc>
                <a:spcPct val="90000"/>
              </a:lnSpc>
              <a:buFont typeface="Times New Roman" pitchFamily="18" charset="0"/>
              <a:buChar char="→"/>
            </a:pPr>
            <a:r>
              <a:rPr lang="en-US" sz="2000" smtClean="0"/>
              <a:t>Smaller number of schedulable blocks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Use higher-level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Use zero-delay wherever possible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Data abstractions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Use binary over multi-value bit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Use word-level operations over bit-level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Changing the Level of Abstraction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00213" y="1693863"/>
            <a:ext cx="5830887" cy="4422775"/>
            <a:chOff x="891" y="1221"/>
            <a:chExt cx="4579" cy="3068"/>
          </a:xfrm>
        </p:grpSpPr>
        <p:sp>
          <p:nvSpPr>
            <p:cNvPr id="21508" name="Rectangle 4"/>
            <p:cNvSpPr>
              <a:spLocks noChangeArrowheads="1"/>
            </p:cNvSpPr>
            <p:nvPr/>
          </p:nvSpPr>
          <p:spPr bwMode="auto">
            <a:xfrm>
              <a:off x="891" y="3092"/>
              <a:ext cx="4579" cy="1197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59051" tIns="0" rIns="0" bIns="0" anchor="ctr"/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process (a, b)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begin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   s(2 to 0) &lt;= ('0' &amp; a (1 to 0)) +  ('0' &amp; b(1 to 0) 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   sum_out(1 to 0) &lt;= s(1 to 0);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   carry_out &lt;= s(2);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end process</a:t>
              </a:r>
            </a:p>
          </p:txBody>
        </p:sp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891" y="1221"/>
              <a:ext cx="4579" cy="1190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59051" tIns="0" rIns="0" bIns="0" anchor="ctr"/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s(0) &lt;= a(0) xor b(0);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c(0) &lt;= a(0) and b(0);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s(1) &lt;=  a(1) xor b(1) xor c(0);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c(1) &lt;= (a(1) and b(1)) or (b(1) and c(0)) or (c(0) and a(1));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sum_out(1 to 0) &lt;= s(1 to 0);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carry_out &lt;= c(1);</a:t>
              </a: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891" y="2429"/>
              <a:ext cx="4579" cy="645"/>
            </a:xfrm>
            <a:prstGeom prst="rect">
              <a:avLst/>
            </a:prstGeom>
            <a:solidFill>
              <a:srgbClr val="FFAD2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59051" tIns="0" rIns="0" bIns="0" anchor="ctr"/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s(2 to 0) &lt;= ('0' &amp; a (1 to 0)) +  ('0' &amp; b(1 to 0) 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sum_out(1 to 0) &lt;= s(1 to 0);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carry_out &lt;= s(2);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400" dirty="0" smtClean="0"/>
              <a:t>Verification Languages</a:t>
            </a:r>
            <a:endParaRPr lang="en-GB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70C0"/>
                </a:solidFill>
              </a:rPr>
              <a:t>Raising the level of abstraction </a:t>
            </a:r>
            <a:endParaRPr lang="en-GB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Verification Languages</a:t>
            </a:r>
            <a:endParaRPr 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685" y="1413727"/>
            <a:ext cx="8568630" cy="525054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Need to be designed to address </a:t>
            </a:r>
            <a:r>
              <a:rPr lang="en-US" sz="2400" b="1" dirty="0" smtClean="0">
                <a:solidFill>
                  <a:srgbClr val="C00000"/>
                </a:solidFill>
              </a:rPr>
              <a:t>verification </a:t>
            </a:r>
            <a:r>
              <a:rPr lang="en-US" sz="2400" dirty="0" smtClean="0">
                <a:solidFill>
                  <a:srgbClr val="C00000"/>
                </a:solidFill>
              </a:rPr>
              <a:t>principles.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Deficiencies in RTL languages (HDLs such as </a:t>
            </a:r>
            <a:r>
              <a:rPr lang="en-US" sz="2400" dirty="0" err="1" smtClean="0"/>
              <a:t>Verilog</a:t>
            </a:r>
            <a:r>
              <a:rPr lang="en-US" sz="2400" dirty="0" smtClean="0"/>
              <a:t> and VHDL):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dirty="0" err="1" smtClean="0"/>
              <a:t>Verilog</a:t>
            </a:r>
            <a:r>
              <a:rPr lang="en-US" sz="2000" b="1" dirty="0" smtClean="0"/>
              <a:t> </a:t>
            </a:r>
            <a:r>
              <a:rPr lang="en-US" sz="2000" dirty="0" smtClean="0"/>
              <a:t>was designed with focus on describing low-level hardware structures.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No support for </a:t>
            </a:r>
            <a:r>
              <a:rPr lang="en-US" sz="1800" b="1" dirty="0" smtClean="0"/>
              <a:t>data structures </a:t>
            </a:r>
            <a:r>
              <a:rPr lang="en-US" sz="1800" dirty="0" smtClean="0"/>
              <a:t>(records, linked lists, etc).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Not object/aspect-oriented. </a:t>
            </a:r>
          </a:p>
          <a:p>
            <a:pPr lvl="3">
              <a:lnSpc>
                <a:spcPct val="80000"/>
              </a:lnSpc>
            </a:pPr>
            <a:r>
              <a:rPr lang="en-US" sz="1400" dirty="0" smtClean="0"/>
              <a:t>Useful when several team members develop </a:t>
            </a:r>
            <a:r>
              <a:rPr lang="en-US" sz="1400" dirty="0" err="1" smtClean="0"/>
              <a:t>testbenches</a:t>
            </a:r>
            <a:r>
              <a:rPr lang="en-US" sz="1400" dirty="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VHDL was designed for large design teams.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Limitations inhibit </a:t>
            </a:r>
            <a:r>
              <a:rPr lang="en-US" sz="2400" b="1" dirty="0" smtClean="0"/>
              <a:t>efficient </a:t>
            </a:r>
            <a:r>
              <a:rPr lang="en-US" sz="2400" dirty="0" smtClean="0"/>
              <a:t>implementation of verification strategy.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High-level verification languages are (currently):</a:t>
            </a:r>
          </a:p>
          <a:p>
            <a:pPr lvl="1">
              <a:lnSpc>
                <a:spcPct val="80000"/>
              </a:lnSpc>
            </a:pPr>
            <a:r>
              <a:rPr lang="en-US" sz="2000" b="1" dirty="0" smtClean="0"/>
              <a:t>System </a:t>
            </a:r>
            <a:r>
              <a:rPr lang="en-US" sz="2000" b="1" dirty="0" err="1" smtClean="0"/>
              <a:t>Verilog</a:t>
            </a:r>
            <a:r>
              <a:rPr lang="en-US" sz="2000" b="1" dirty="0" smtClean="0"/>
              <a:t> </a:t>
            </a:r>
          </a:p>
          <a:p>
            <a:pPr lvl="2">
              <a:lnSpc>
                <a:spcPct val="80000"/>
              </a:lnSpc>
            </a:pPr>
            <a:r>
              <a:rPr lang="en-GB" sz="1400" dirty="0" smtClean="0"/>
              <a:t>IEEE 1800 [2005] Standard for System </a:t>
            </a:r>
            <a:r>
              <a:rPr lang="en-GB" sz="1400" dirty="0" err="1" smtClean="0"/>
              <a:t>Verilog</a:t>
            </a:r>
            <a:r>
              <a:rPr lang="en-GB" sz="1400" dirty="0" smtClean="0"/>
              <a:t>- Unified Hardware Design, Specification, and Verification Language</a:t>
            </a:r>
            <a:endParaRPr 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e-language used for Cadence’s </a:t>
            </a:r>
            <a:r>
              <a:rPr lang="en-US" sz="2000" dirty="0" err="1" smtClean="0"/>
              <a:t>Specman</a:t>
            </a:r>
            <a:r>
              <a:rPr lang="en-US" sz="2000" dirty="0" smtClean="0"/>
              <a:t> Elite [IEEE P1647]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(Synopsys’ Vera, System C)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Features of High-Level Verification Languages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326222"/>
            <a:ext cx="8424863" cy="5184576"/>
          </a:xfrm>
        </p:spPr>
        <p:txBody>
          <a:bodyPr/>
          <a:lstStyle/>
          <a:p>
            <a:r>
              <a:rPr lang="en-GB" sz="2400" dirty="0" smtClean="0"/>
              <a:t>Raising the level of abstraction:</a:t>
            </a:r>
          </a:p>
          <a:p>
            <a:pPr lvl="1"/>
            <a:r>
              <a:rPr lang="en-GB" sz="2000" dirty="0" smtClean="0"/>
              <a:t>From bits/vectors to high-level data types/structures</a:t>
            </a:r>
          </a:p>
          <a:p>
            <a:pPr lvl="2"/>
            <a:r>
              <a:rPr lang="en-GB" sz="1600" dirty="0" smtClean="0"/>
              <a:t>lists, </a:t>
            </a:r>
            <a:r>
              <a:rPr lang="en-GB" sz="1600" dirty="0" err="1" smtClean="0"/>
              <a:t>structs</a:t>
            </a:r>
            <a:r>
              <a:rPr lang="en-GB" sz="1600" dirty="0" smtClean="0"/>
              <a:t>, scoreboards including ready made functions to access these</a:t>
            </a:r>
          </a:p>
          <a:p>
            <a:r>
              <a:rPr lang="en-GB" sz="2400" dirty="0" smtClean="0"/>
              <a:t>Support for building the verification environment</a:t>
            </a:r>
          </a:p>
          <a:p>
            <a:pPr lvl="1"/>
            <a:r>
              <a:rPr lang="en-GB" sz="2000" dirty="0" smtClean="0"/>
              <a:t>Enable </a:t>
            </a:r>
            <a:r>
              <a:rPr lang="en-GB" sz="2000" dirty="0" err="1" smtClean="0"/>
              <a:t>testbench</a:t>
            </a:r>
            <a:r>
              <a:rPr lang="en-GB" sz="2000" dirty="0" smtClean="0"/>
              <a:t> automation</a:t>
            </a:r>
          </a:p>
          <a:p>
            <a:pPr lvl="1"/>
            <a:r>
              <a:rPr lang="en-GB" sz="2000" dirty="0" smtClean="0"/>
              <a:t>Modularity </a:t>
            </a:r>
          </a:p>
          <a:p>
            <a:pPr lvl="2"/>
            <a:r>
              <a:rPr lang="en-GB" sz="1600" dirty="0" smtClean="0"/>
              <a:t>Object/aspect oriented languages</a:t>
            </a:r>
          </a:p>
          <a:p>
            <a:pPr lvl="2"/>
            <a:r>
              <a:rPr lang="en-GB" sz="1800" dirty="0" smtClean="0"/>
              <a:t>Libraries (VIP) to enable re-use </a:t>
            </a:r>
          </a:p>
          <a:p>
            <a:r>
              <a:rPr lang="en-GB" sz="2400" dirty="0" smtClean="0"/>
              <a:t>Support for test generation</a:t>
            </a:r>
          </a:p>
          <a:p>
            <a:pPr lvl="1"/>
            <a:r>
              <a:rPr lang="en-GB" sz="2000" dirty="0" smtClean="0"/>
              <a:t>Constrained random test generation features</a:t>
            </a:r>
          </a:p>
          <a:p>
            <a:pPr lvl="2"/>
            <a:r>
              <a:rPr lang="en-GB" sz="1600" dirty="0" smtClean="0"/>
              <a:t>Control over randomization to achieve the target values</a:t>
            </a:r>
          </a:p>
          <a:p>
            <a:pPr lvl="2"/>
            <a:r>
              <a:rPr lang="en-GB" sz="1600" dirty="0" smtClean="0"/>
              <a:t>Advanced: Connection to DUV to generate stimulus depending on DUV state</a:t>
            </a:r>
          </a:p>
          <a:p>
            <a:r>
              <a:rPr lang="en-GB" sz="2400" dirty="0" smtClean="0"/>
              <a:t>Support for coverage</a:t>
            </a:r>
          </a:p>
          <a:p>
            <a:pPr lvl="1"/>
            <a:r>
              <a:rPr lang="en-GB" sz="2000" dirty="0" smtClean="0"/>
              <a:t>Language constructs to implement  functional coverage models</a:t>
            </a:r>
          </a:p>
          <a:p>
            <a:pPr lvl="2"/>
            <a:endParaRPr lang="en-GB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dirty="0" smtClean="0"/>
              <a:t>Any other *verification* Languages?</a:t>
            </a:r>
            <a:endParaRPr lang="en-US" sz="4000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9"/>
            <a:ext cx="8229600" cy="219325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Tommy Kelly, CEO of </a:t>
            </a:r>
            <a:r>
              <a:rPr lang="en-US" dirty="0" err="1" smtClean="0"/>
              <a:t>Verilab</a:t>
            </a:r>
            <a:r>
              <a:rPr lang="en-US" dirty="0" smtClean="0"/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“Above all else, the Ideal Verification Engineer will know how to construct software</a:t>
            </a:r>
            <a:r>
              <a:rPr lang="en-US" b="1" dirty="0" smtClean="0">
                <a:solidFill>
                  <a:srgbClr val="C00000"/>
                </a:solidFill>
              </a:rPr>
              <a:t>.”</a:t>
            </a:r>
            <a:endParaRPr lang="en-US" dirty="0" smtClean="0"/>
          </a:p>
        </p:txBody>
      </p:sp>
      <p:pic>
        <p:nvPicPr>
          <p:cNvPr id="1026" name="Picture 2" descr="C:\Users\cskie\AppData\Local\Microsoft\Windows\Temporary Internet Files\Content.IE5\QDOB3W71\MP900448493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149080"/>
            <a:ext cx="3452094" cy="2301396"/>
          </a:xfrm>
          <a:prstGeom prst="rect">
            <a:avLst/>
          </a:prstGeom>
          <a:noFill/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5216" y="3719592"/>
            <a:ext cx="4447232" cy="2882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Toolkit contains not only </a:t>
            </a:r>
            <a:r>
              <a:rPr kumimoji="0" lang="en-US" sz="2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Verilog</a:t>
            </a:r>
            <a:r>
              <a:rPr kumimoji="0" 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VHDL,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SystemVerilog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e, but also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Python, Lisp,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mySQL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Java, ...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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060849"/>
            <a:ext cx="7920880" cy="1368151"/>
          </a:xfrm>
        </p:spPr>
        <p:txBody>
          <a:bodyPr/>
          <a:lstStyle/>
          <a:p>
            <a:pPr algn="ctr"/>
            <a:r>
              <a:rPr lang="en-GB" sz="6000" dirty="0" smtClean="0"/>
              <a:t>Directed Testing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5855" y="3688596"/>
            <a:ext cx="4356757" cy="1684619"/>
          </a:xfrm>
        </p:spPr>
        <p:txBody>
          <a:bodyPr/>
          <a:lstStyle/>
          <a:p>
            <a:pPr algn="r"/>
            <a:r>
              <a:rPr lang="en-GB" dirty="0" smtClean="0">
                <a:solidFill>
                  <a:srgbClr val="0070C0"/>
                </a:solidFill>
              </a:rPr>
              <a:t>Focus on c</a:t>
            </a:r>
            <a:r>
              <a:rPr lang="en-GB" sz="3200" dirty="0" smtClean="0">
                <a:solidFill>
                  <a:srgbClr val="0070C0"/>
                </a:solidFill>
              </a:rPr>
              <a:t>hecking</a:t>
            </a:r>
            <a:endParaRPr lang="en-GB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The Importance of Driving and </a:t>
            </a:r>
            <a:r>
              <a:rPr lang="en-GB" b="1" dirty="0" smtClean="0"/>
              <a:t>Checking</a:t>
            </a:r>
            <a:endParaRPr lang="en-GB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2996952"/>
            <a:ext cx="8424863" cy="3240336"/>
          </a:xfrm>
        </p:spPr>
        <p:txBody>
          <a:bodyPr/>
          <a:lstStyle/>
          <a:p>
            <a:r>
              <a:rPr lang="en-GB" b="0" dirty="0" smtClean="0">
                <a:solidFill>
                  <a:schemeClr val="tx1"/>
                </a:solidFill>
              </a:rPr>
              <a:t>Drivers </a:t>
            </a:r>
            <a:r>
              <a:rPr lang="en-GB" dirty="0" smtClean="0"/>
              <a:t>activate</a:t>
            </a:r>
            <a:r>
              <a:rPr lang="en-GB" b="0" dirty="0" smtClean="0">
                <a:solidFill>
                  <a:schemeClr val="tx1"/>
                </a:solidFill>
              </a:rPr>
              <a:t> the bug.</a:t>
            </a:r>
          </a:p>
          <a:p>
            <a:r>
              <a:rPr lang="en-GB" b="0" dirty="0" smtClean="0">
                <a:solidFill>
                  <a:schemeClr val="tx1"/>
                </a:solidFill>
              </a:rPr>
              <a:t>The observable effects of the bug then need to </a:t>
            </a:r>
            <a:r>
              <a:rPr lang="en-GB" dirty="0" smtClean="0"/>
              <a:t>propagate</a:t>
            </a:r>
            <a:r>
              <a:rPr lang="en-GB" b="0" dirty="0" smtClean="0">
                <a:solidFill>
                  <a:schemeClr val="tx1"/>
                </a:solidFill>
              </a:rPr>
              <a:t> to a checker.</a:t>
            </a:r>
          </a:p>
          <a:p>
            <a:r>
              <a:rPr lang="en-GB" b="0" dirty="0" smtClean="0">
                <a:solidFill>
                  <a:schemeClr val="tx1"/>
                </a:solidFill>
              </a:rPr>
              <a:t>A checker needs to be in place to </a:t>
            </a:r>
            <a:r>
              <a:rPr lang="en-GB" dirty="0" smtClean="0"/>
              <a:t>detect</a:t>
            </a:r>
            <a:r>
              <a:rPr lang="en-GB" b="0" dirty="0" smtClean="0">
                <a:solidFill>
                  <a:schemeClr val="tx1"/>
                </a:solidFill>
              </a:rPr>
              <a:t> the incorrect behaviour.</a:t>
            </a:r>
          </a:p>
          <a:p>
            <a:pPr>
              <a:spcBef>
                <a:spcPts val="2400"/>
              </a:spcBef>
              <a:buNone/>
            </a:pPr>
            <a:r>
              <a:rPr lang="en-GB" dirty="0" smtClean="0">
                <a:solidFill>
                  <a:srgbClr val="C00000"/>
                </a:solidFill>
              </a:rPr>
              <a:t>All three are needed to find bugs!</a:t>
            </a:r>
            <a:endParaRPr lang="en-GB" dirty="0">
              <a:solidFill>
                <a:srgbClr val="C00000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755576" y="1340768"/>
          <a:ext cx="7632848" cy="1527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="" xmlns:p14="http://schemas.microsoft.com/office/powerpoint/2010/main" val="45369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926239-E9D0-47C0-865D-EDC7D27167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>
                                            <p:graphicEl>
                                              <a:dgm id="{5D926239-E9D0-47C0-865D-EDC7D27167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63A804-5BE9-4063-9F28-C645603079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graphicEl>
                                              <a:dgm id="{CE63A804-5BE9-4063-9F28-C645603079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5F7280-D813-4382-8E68-FC22E1E23B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graphicEl>
                                              <a:dgm id="{195F7280-D813-4382-8E68-FC22E1E23B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Checking: How to predict expected results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248730"/>
            <a:ext cx="8424863" cy="5400600"/>
          </a:xfrm>
        </p:spPr>
        <p:txBody>
          <a:bodyPr/>
          <a:lstStyle/>
          <a:p>
            <a:pPr lvl="0"/>
            <a:r>
              <a:rPr lang="en-GB" sz="2400" dirty="0" smtClean="0"/>
              <a:t>Methods for checking:</a:t>
            </a:r>
          </a:p>
          <a:p>
            <a:pPr lvl="1">
              <a:spcBef>
                <a:spcPts val="0"/>
              </a:spcBef>
            </a:pPr>
            <a:r>
              <a:rPr lang="en-GB" sz="2000" b="1" dirty="0" smtClean="0"/>
              <a:t>Directed testing: </a:t>
            </a:r>
          </a:p>
          <a:p>
            <a:pPr lvl="2">
              <a:spcBef>
                <a:spcPts val="0"/>
              </a:spcBef>
            </a:pPr>
            <a:r>
              <a:rPr lang="en-GB" sz="2000" dirty="0" smtClean="0"/>
              <a:t>Because we know what will be driven, a checker can be developed for each test case individually.</a:t>
            </a:r>
          </a:p>
          <a:p>
            <a:r>
              <a:rPr lang="en-GB" sz="2400" dirty="0" smtClean="0"/>
              <a:t>Sources for checking:</a:t>
            </a:r>
          </a:p>
          <a:p>
            <a:pPr lvl="1"/>
            <a:r>
              <a:rPr lang="en-GB" sz="1800" dirty="0" smtClean="0"/>
              <a:t>Understanding of the inputs, outputs and the transfer function of the DUV.</a:t>
            </a:r>
          </a:p>
          <a:p>
            <a:pPr lvl="1"/>
            <a:r>
              <a:rPr lang="en-GB" sz="1800" dirty="0" smtClean="0"/>
              <a:t>Understanding of the design context.</a:t>
            </a:r>
          </a:p>
          <a:p>
            <a:pPr lvl="1"/>
            <a:r>
              <a:rPr lang="en-GB" sz="1800" dirty="0" smtClean="0"/>
              <a:t>Understanding of the internal structures and algorithms (</a:t>
            </a:r>
            <a:r>
              <a:rPr lang="en-GB" sz="1800" dirty="0" err="1" smtClean="0"/>
              <a:t>uarch</a:t>
            </a:r>
            <a:r>
              <a:rPr lang="en-GB" sz="1800" dirty="0" smtClean="0"/>
              <a:t>).</a:t>
            </a:r>
          </a:p>
          <a:p>
            <a:pPr lvl="1"/>
            <a:r>
              <a:rPr lang="en-GB" sz="1800" dirty="0" smtClean="0"/>
              <a:t>Understanding of the top-level design description (arch).</a:t>
            </a:r>
          </a:p>
          <a:p>
            <a:pPr lvl="1">
              <a:buClr>
                <a:srgbClr val="C00000"/>
              </a:buClr>
            </a:pPr>
            <a:r>
              <a:rPr lang="en-GB" sz="2000" b="1" dirty="0" smtClean="0">
                <a:solidFill>
                  <a:srgbClr val="C00000"/>
                </a:solidFill>
              </a:rPr>
              <a:t>Understanding of the specification.</a:t>
            </a:r>
          </a:p>
          <a:p>
            <a:pPr>
              <a:spcBef>
                <a:spcPts val="1200"/>
              </a:spcBef>
            </a:pPr>
            <a:r>
              <a:rPr lang="en-GB" sz="2000" b="1" dirty="0" smtClean="0"/>
              <a:t>Beware:</a:t>
            </a:r>
          </a:p>
          <a:p>
            <a:pPr lvl="1"/>
            <a:r>
              <a:rPr lang="en-GB" sz="1600" dirty="0" smtClean="0">
                <a:solidFill>
                  <a:schemeClr val="tx1"/>
                </a:solidFill>
              </a:rPr>
              <a:t>Often, all outputs of the design must be checked at every clock cycle!</a:t>
            </a:r>
          </a:p>
          <a:p>
            <a:pPr lvl="2"/>
            <a:r>
              <a:rPr lang="en-GB" sz="1600" dirty="0" smtClean="0">
                <a:solidFill>
                  <a:schemeClr val="tx1"/>
                </a:solidFill>
              </a:rPr>
              <a:t>However, if the outputs are not specified clock-cycle for clock-cycle, then verification should not be done clock-cycle for clock cycle!</a:t>
            </a:r>
          </a:p>
          <a:p>
            <a:pPr lvl="1"/>
            <a:r>
              <a:rPr lang="en-GB" sz="1600" dirty="0" smtClean="0">
                <a:solidFill>
                  <a:schemeClr val="tx1"/>
                </a:solidFill>
              </a:rPr>
              <a:t>Response verification should not enforce, expect, </a:t>
            </a:r>
            <a:r>
              <a:rPr lang="en-GB" sz="1600" dirty="0" smtClean="0"/>
              <a:t>nor rely on an output being produced at a specific clock cycle.</a:t>
            </a:r>
            <a:endParaRPr lang="en-GB" sz="16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45369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Achieving Automation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438" y="1377950"/>
            <a:ext cx="8229600" cy="4906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/>
              <a:t>Task of Verification Engineer: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Ensure product </a:t>
            </a:r>
            <a:r>
              <a:rPr lang="en-US" sz="2400" dirty="0" smtClean="0"/>
              <a:t>does not contain bugs - </a:t>
            </a:r>
            <a:r>
              <a:rPr lang="en-US" sz="2400" dirty="0" smtClean="0"/>
              <a:t>as fast and as cost-effective as possible.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(... and of Verification Team Leader):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Select/Provide appropriate tools.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Select a verification team.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Decide when cost of finding next bug violates </a:t>
            </a:r>
            <a:r>
              <a:rPr lang="en-US" sz="2000" b="1" dirty="0" smtClean="0"/>
              <a:t>law of diminishing returns.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Parallelism, Abstraction and </a:t>
            </a:r>
            <a:r>
              <a:rPr lang="en-US" sz="2400" b="1" dirty="0" smtClean="0">
                <a:solidFill>
                  <a:srgbClr val="3366FF"/>
                </a:solidFill>
              </a:rPr>
              <a:t>Automation</a:t>
            </a:r>
            <a:r>
              <a:rPr lang="en-US" sz="2400" b="1" dirty="0" smtClean="0"/>
              <a:t> </a:t>
            </a:r>
            <a:r>
              <a:rPr lang="en-US" sz="2400" dirty="0" smtClean="0"/>
              <a:t>can reduce the duration of verification. (Automation is currently the least applicable!)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Automation reduces human factor, improves efficiency and reliability.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rgbClr val="3366FF"/>
                </a:solidFill>
              </a:rPr>
              <a:t>Verification TOOLS </a:t>
            </a:r>
            <a:r>
              <a:rPr lang="en-US" sz="2400" dirty="0" smtClean="0">
                <a:solidFill>
                  <a:srgbClr val="3366FF"/>
                </a:solidFill>
              </a:rPr>
              <a:t>are used to achieve automation.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Tool providers: Electronic Design Automation (EDA) industry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 dirty="0" smtClean="0"/>
              <a:t>Limitations of Using Waveform Viewers as Checkers</a:t>
            </a:r>
            <a:endParaRPr lang="en-US" sz="2800" dirty="0" smtClean="0"/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39242"/>
            <a:ext cx="8675687" cy="443461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Often come as part of a simulator.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/>
              <a:t>Most common verification tools used...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Used to </a:t>
            </a:r>
            <a:r>
              <a:rPr lang="en-US" sz="2000" b="1" dirty="0" smtClean="0"/>
              <a:t>visually inspect </a:t>
            </a:r>
            <a:r>
              <a:rPr lang="en-US" sz="2000" dirty="0" smtClean="0"/>
              <a:t>design/</a:t>
            </a:r>
            <a:r>
              <a:rPr lang="en-US" sz="2000" dirty="0" err="1" smtClean="0"/>
              <a:t>testbench</a:t>
            </a:r>
            <a:r>
              <a:rPr lang="en-US" sz="2000" dirty="0" smtClean="0"/>
              <a:t>/verification environment.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Recording waves decreases performance of simulator. (Why?)</a:t>
            </a:r>
          </a:p>
          <a:p>
            <a:pPr>
              <a:lnSpc>
                <a:spcPct val="80000"/>
              </a:lnSpc>
              <a:buClr>
                <a:srgbClr val="C00000"/>
              </a:buClr>
            </a:pPr>
            <a:endParaRPr lang="en-US" sz="2400" b="1" dirty="0" smtClean="0">
              <a:solidFill>
                <a:srgbClr val="A50021"/>
              </a:solidFill>
            </a:endParaRPr>
          </a:p>
          <a:p>
            <a:pPr>
              <a:lnSpc>
                <a:spcPct val="80000"/>
              </a:lnSpc>
              <a:buClr>
                <a:srgbClr val="C00000"/>
              </a:buClr>
            </a:pPr>
            <a:r>
              <a:rPr lang="en-US" sz="2400" b="1" dirty="0" smtClean="0">
                <a:solidFill>
                  <a:srgbClr val="A50021"/>
                </a:solidFill>
              </a:rPr>
              <a:t>Don’t use viewer to determine if </a:t>
            </a:r>
            <a:r>
              <a:rPr lang="en-US" sz="2400" dirty="0" smtClean="0">
                <a:solidFill>
                  <a:srgbClr val="A50021"/>
                </a:solidFill>
              </a:rPr>
              <a:t>DUV</a:t>
            </a:r>
            <a:r>
              <a:rPr lang="en-US" sz="2400" b="1" dirty="0" smtClean="0">
                <a:solidFill>
                  <a:srgbClr val="A50021"/>
                </a:solidFill>
              </a:rPr>
              <a:t> passes/fails a test.</a:t>
            </a:r>
          </a:p>
          <a:p>
            <a:pPr lvl="1">
              <a:lnSpc>
                <a:spcPct val="80000"/>
              </a:lnSpc>
              <a:buClr>
                <a:srgbClr val="C00000"/>
              </a:buClr>
            </a:pPr>
            <a:r>
              <a:rPr lang="en-US" sz="2000" b="1" dirty="0" smtClean="0">
                <a:solidFill>
                  <a:srgbClr val="A50021"/>
                </a:solidFill>
              </a:rPr>
              <a:t>Why not?</a:t>
            </a:r>
          </a:p>
          <a:p>
            <a:pPr lvl="1">
              <a:lnSpc>
                <a:spcPct val="80000"/>
              </a:lnSpc>
              <a:buClr>
                <a:srgbClr val="C00000"/>
              </a:buClr>
            </a:pPr>
            <a:endParaRPr lang="en-US" sz="2000" b="1" dirty="0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/>
              <a:t>Can use waveform viewer for debugging.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Consider costs and alternatives.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Benefits of automation.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Need to increase productivity.</a:t>
            </a:r>
            <a:endParaRPr lang="en-US" sz="2400" dirty="0" smtClean="0"/>
          </a:p>
        </p:txBody>
      </p:sp>
      <p:pic>
        <p:nvPicPr>
          <p:cNvPr id="4" name="Picture 3" descr="wav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2139" y="4607593"/>
            <a:ext cx="3244994" cy="195430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3600" dirty="0" smtClean="0"/>
              <a:t>Limitations of Directed Testing: Coverage 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9" y="4437112"/>
            <a:ext cx="3024336" cy="1944216"/>
          </a:xfrm>
        </p:spPr>
        <p:txBody>
          <a:bodyPr/>
          <a:lstStyle/>
          <a:p>
            <a:pPr lvl="0">
              <a:buNone/>
            </a:pPr>
            <a:r>
              <a:rPr lang="en-GB" sz="2400" dirty="0" smtClean="0"/>
              <a:t>Criteria:</a:t>
            </a:r>
          </a:p>
          <a:p>
            <a:pPr lvl="0"/>
            <a:r>
              <a:rPr lang="en-GB" sz="2000" b="0" dirty="0" smtClean="0">
                <a:solidFill>
                  <a:schemeClr val="tx1"/>
                </a:solidFill>
              </a:rPr>
              <a:t>Effectiveness</a:t>
            </a:r>
          </a:p>
          <a:p>
            <a:pPr lvl="0"/>
            <a:r>
              <a:rPr lang="en-GB" sz="2000" b="0" dirty="0" smtClean="0">
                <a:solidFill>
                  <a:schemeClr val="tx1"/>
                </a:solidFill>
              </a:rPr>
              <a:t>Efficiency</a:t>
            </a:r>
          </a:p>
          <a:p>
            <a:pPr lvl="0"/>
            <a:r>
              <a:rPr lang="en-GB" sz="2000" b="0" dirty="0" smtClean="0">
                <a:solidFill>
                  <a:schemeClr val="tx1"/>
                </a:solidFill>
              </a:rPr>
              <a:t>Maintainability</a:t>
            </a:r>
          </a:p>
          <a:p>
            <a:pPr lvl="0"/>
            <a:r>
              <a:rPr lang="en-GB" sz="2000" b="0" dirty="0" smtClean="0">
                <a:solidFill>
                  <a:schemeClr val="tx1"/>
                </a:solidFill>
              </a:rPr>
              <a:t>Re-usability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1259632" y="1205536"/>
            <a:ext cx="0" cy="29523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1259632" y="4157864"/>
            <a:ext cx="5608240" cy="83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" name="TextBox 12"/>
          <p:cNvSpPr txBox="1"/>
          <p:nvPr/>
        </p:nvSpPr>
        <p:spPr>
          <a:xfrm rot="16200000">
            <a:off x="50305" y="2630887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Coverage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020272" y="401384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Time</a:t>
            </a:r>
            <a:endParaRPr lang="en-GB" dirty="0"/>
          </a:p>
        </p:txBody>
      </p:sp>
      <p:grpSp>
        <p:nvGrpSpPr>
          <p:cNvPr id="4" name="Group 62"/>
          <p:cNvGrpSpPr/>
          <p:nvPr/>
        </p:nvGrpSpPr>
        <p:grpSpPr>
          <a:xfrm>
            <a:off x="1259632" y="1772816"/>
            <a:ext cx="4680520" cy="2385048"/>
            <a:chOff x="1043608" y="1476000"/>
            <a:chExt cx="3240360" cy="2385048"/>
          </a:xfrm>
        </p:grpSpPr>
        <p:cxnSp>
          <p:nvCxnSpPr>
            <p:cNvPr id="16" name="Elbow Connector 15"/>
            <p:cNvCxnSpPr/>
            <p:nvPr/>
          </p:nvCxnSpPr>
          <p:spPr bwMode="auto">
            <a:xfrm flipV="1">
              <a:off x="1043608" y="3645024"/>
              <a:ext cx="432048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Elbow Connector 29"/>
            <p:cNvCxnSpPr/>
            <p:nvPr/>
          </p:nvCxnSpPr>
          <p:spPr bwMode="auto">
            <a:xfrm flipV="1">
              <a:off x="1259632" y="3429000"/>
              <a:ext cx="432048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Elbow Connector 30"/>
            <p:cNvCxnSpPr/>
            <p:nvPr/>
          </p:nvCxnSpPr>
          <p:spPr bwMode="auto">
            <a:xfrm flipV="1">
              <a:off x="1547664" y="3212976"/>
              <a:ext cx="432048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Elbow Connector 31"/>
            <p:cNvCxnSpPr/>
            <p:nvPr/>
          </p:nvCxnSpPr>
          <p:spPr bwMode="auto">
            <a:xfrm flipV="1">
              <a:off x="1835696" y="2988000"/>
              <a:ext cx="432048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Elbow Connector 32"/>
            <p:cNvCxnSpPr/>
            <p:nvPr/>
          </p:nvCxnSpPr>
          <p:spPr bwMode="auto">
            <a:xfrm flipV="1">
              <a:off x="2123728" y="2780928"/>
              <a:ext cx="315728" cy="20709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Elbow Connector 33"/>
            <p:cNvCxnSpPr/>
            <p:nvPr/>
          </p:nvCxnSpPr>
          <p:spPr bwMode="auto">
            <a:xfrm flipV="1">
              <a:off x="2439457" y="2492897"/>
              <a:ext cx="260335" cy="28803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Elbow Connector 34"/>
            <p:cNvCxnSpPr/>
            <p:nvPr/>
          </p:nvCxnSpPr>
          <p:spPr bwMode="auto">
            <a:xfrm flipV="1">
              <a:off x="2699792" y="2276872"/>
              <a:ext cx="432048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Elbow Connector 36"/>
            <p:cNvCxnSpPr/>
            <p:nvPr/>
          </p:nvCxnSpPr>
          <p:spPr bwMode="auto">
            <a:xfrm flipV="1">
              <a:off x="3275856" y="1908000"/>
              <a:ext cx="432048" cy="15284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Elbow Connector 37"/>
            <p:cNvCxnSpPr/>
            <p:nvPr/>
          </p:nvCxnSpPr>
          <p:spPr bwMode="auto">
            <a:xfrm flipV="1">
              <a:off x="3563888" y="1692000"/>
              <a:ext cx="432048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Elbow Connector 38"/>
            <p:cNvCxnSpPr/>
            <p:nvPr/>
          </p:nvCxnSpPr>
          <p:spPr bwMode="auto">
            <a:xfrm flipV="1">
              <a:off x="2987824" y="2060848"/>
              <a:ext cx="504056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Elbow Connector 39"/>
            <p:cNvCxnSpPr/>
            <p:nvPr/>
          </p:nvCxnSpPr>
          <p:spPr bwMode="auto">
            <a:xfrm flipV="1">
              <a:off x="3851920" y="1476000"/>
              <a:ext cx="432048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1" name="Straight Connector 80"/>
          <p:cNvCxnSpPr/>
          <p:nvPr/>
        </p:nvCxnSpPr>
        <p:spPr bwMode="auto">
          <a:xfrm>
            <a:off x="1259632" y="1565576"/>
            <a:ext cx="511256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6444208" y="134955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dirty="0" smtClean="0"/>
              <a:t>100%</a:t>
            </a:r>
            <a:endParaRPr lang="en-GB" sz="1800" b="0" dirty="0"/>
          </a:p>
        </p:txBody>
      </p:sp>
      <p:sp>
        <p:nvSpPr>
          <p:cNvPr id="88" name="TextBox 87"/>
          <p:cNvSpPr txBox="1"/>
          <p:nvPr/>
        </p:nvSpPr>
        <p:spPr>
          <a:xfrm>
            <a:off x="6300192" y="1709592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 smtClean="0">
                <a:solidFill>
                  <a:srgbClr val="4185BD"/>
                </a:solidFill>
              </a:rPr>
              <a:t>Directed Approach</a:t>
            </a:r>
            <a:endParaRPr lang="en-GB" sz="1800" dirty="0">
              <a:solidFill>
                <a:srgbClr val="4185BD"/>
              </a:solidFill>
            </a:endParaRPr>
          </a:p>
        </p:txBody>
      </p:sp>
      <p:cxnSp>
        <p:nvCxnSpPr>
          <p:cNvPr id="90" name="Elbow Connector 89"/>
          <p:cNvCxnSpPr/>
          <p:nvPr/>
        </p:nvCxnSpPr>
        <p:spPr bwMode="auto">
          <a:xfrm flipV="1">
            <a:off x="1259632" y="3140816"/>
            <a:ext cx="1584176" cy="1008112"/>
          </a:xfrm>
          <a:prstGeom prst="bentConnector3">
            <a:avLst>
              <a:gd name="adj1" fmla="val 79291"/>
            </a:avLst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Elbow Connector 94"/>
          <p:cNvCxnSpPr/>
          <p:nvPr/>
        </p:nvCxnSpPr>
        <p:spPr bwMode="auto">
          <a:xfrm rot="5400000" flipH="1" flipV="1">
            <a:off x="2607406" y="2522058"/>
            <a:ext cx="832844" cy="360040"/>
          </a:xfrm>
          <a:prstGeom prst="bentConnector3">
            <a:avLst>
              <a:gd name="adj1" fmla="val 84413"/>
            </a:avLst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Elbow Connector 106"/>
          <p:cNvCxnSpPr/>
          <p:nvPr/>
        </p:nvCxnSpPr>
        <p:spPr bwMode="auto">
          <a:xfrm flipV="1">
            <a:off x="3203848" y="1916816"/>
            <a:ext cx="432048" cy="3600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Elbow Connector 107"/>
          <p:cNvCxnSpPr/>
          <p:nvPr/>
        </p:nvCxnSpPr>
        <p:spPr bwMode="auto">
          <a:xfrm flipV="1">
            <a:off x="3635896" y="1637584"/>
            <a:ext cx="432048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>
            <a:off x="3635896" y="1781600"/>
            <a:ext cx="0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TextBox 118"/>
          <p:cNvSpPr txBox="1"/>
          <p:nvPr/>
        </p:nvSpPr>
        <p:spPr>
          <a:xfrm>
            <a:off x="6300192" y="2357664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 smtClean="0">
                <a:solidFill>
                  <a:srgbClr val="C00000"/>
                </a:solidFill>
              </a:rPr>
              <a:t>Constrained Pseudo-random Coverage Driven Approach</a:t>
            </a:r>
            <a:endParaRPr lang="en-GB" sz="1800" dirty="0">
              <a:solidFill>
                <a:srgbClr val="C00000"/>
              </a:solidFill>
            </a:endParaRPr>
          </a:p>
        </p:txBody>
      </p:sp>
      <p:sp>
        <p:nvSpPr>
          <p:cNvPr id="120" name="Content Placeholder 2"/>
          <p:cNvSpPr txBox="1">
            <a:spLocks/>
          </p:cNvSpPr>
          <p:nvPr/>
        </p:nvSpPr>
        <p:spPr bwMode="auto">
          <a:xfrm>
            <a:off x="6354305" y="4649492"/>
            <a:ext cx="2325008" cy="1425844"/>
          </a:xfrm>
          <a:prstGeom prst="rect">
            <a:avLst/>
          </a:prstGeom>
          <a:solidFill>
            <a:srgbClr val="FDC7D3">
              <a:alpha val="64706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Need</a:t>
            </a:r>
            <a:r>
              <a:rPr kumimoji="0" lang="en-GB" sz="28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increase</a:t>
            </a:r>
            <a:r>
              <a:rPr lang="en-GB" sz="2800" b="0" kern="0" dirty="0" smtClean="0">
                <a:solidFill>
                  <a:srgbClr val="C00000"/>
                </a:solidFill>
                <a:latin typeface="+mn-lt"/>
              </a:rPr>
              <a:t> productivity!</a:t>
            </a:r>
            <a:endParaRPr kumimoji="0" lang="en-GB" sz="28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Rounded Rectangular Callout 35"/>
          <p:cNvSpPr/>
          <p:nvPr/>
        </p:nvSpPr>
        <p:spPr bwMode="auto">
          <a:xfrm>
            <a:off x="3277891" y="4572000"/>
            <a:ext cx="2588217" cy="1766807"/>
          </a:xfrm>
          <a:prstGeom prst="wedgeRoundRectCallout">
            <a:avLst>
              <a:gd name="adj1" fmla="val -95678"/>
              <a:gd name="adj2" fmla="val -50301"/>
              <a:gd name="adj3" fmla="val 16667"/>
            </a:avLst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Directed testing has many shortfalls </a:t>
            </a:r>
            <a:r>
              <a:rPr kumimoji="0" lang="en-GB" sz="18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wrt</a:t>
            </a: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 these criteria.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  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i="1" dirty="0" smtClean="0">
                <a:solidFill>
                  <a:schemeClr val="accent2">
                    <a:lumMod val="75000"/>
                  </a:schemeClr>
                </a:solidFill>
              </a:rPr>
              <a:t>Why would one use Directed Testing?</a:t>
            </a:r>
            <a:endParaRPr kumimoji="0" lang="en-GB" sz="1800" b="0" i="1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40234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9" grpId="0"/>
      <p:bldP spid="120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Impact of Increasing Verification Productivity</a:t>
            </a:r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1450975" y="2133600"/>
            <a:ext cx="0" cy="37004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1450975" y="5834063"/>
            <a:ext cx="7286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7769459" y="5949280"/>
            <a:ext cx="777952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2000" dirty="0">
                <a:cs typeface="Arial" charset="0"/>
              </a:rPr>
              <a:t>Time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39725" y="2360613"/>
            <a:ext cx="1289050" cy="13234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1431" tIns="45716" rIns="91431" bIns="45716">
            <a:spAutoFit/>
          </a:bodyPr>
          <a:lstStyle/>
          <a:p>
            <a:pPr algn="l"/>
            <a:r>
              <a:rPr lang="en-US" sz="2000" dirty="0">
                <a:cs typeface="Arial" charset="0"/>
              </a:rPr>
              <a:t>Total </a:t>
            </a:r>
          </a:p>
          <a:p>
            <a:pPr algn="l"/>
            <a:r>
              <a:rPr lang="en-US" sz="2000" dirty="0">
                <a:cs typeface="Arial" charset="0"/>
              </a:rPr>
              <a:t>Number</a:t>
            </a:r>
          </a:p>
          <a:p>
            <a:pPr algn="l"/>
            <a:r>
              <a:rPr lang="en-US" sz="2000" dirty="0">
                <a:cs typeface="Arial" charset="0"/>
              </a:rPr>
              <a:t>of Bugs</a:t>
            </a:r>
          </a:p>
          <a:p>
            <a:pPr algn="l"/>
            <a:r>
              <a:rPr lang="en-GB" sz="2000" dirty="0">
                <a:cs typeface="Arial" charset="0"/>
              </a:rPr>
              <a:t>found</a:t>
            </a:r>
            <a:endParaRPr lang="en-US" sz="2000" dirty="0">
              <a:cs typeface="Arial" charset="0"/>
            </a:endParaRPr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1436688" y="2613025"/>
            <a:ext cx="7213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6067425" y="2466975"/>
            <a:ext cx="0" cy="3556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37" name="Text Box 12"/>
          <p:cNvSpPr txBox="1">
            <a:spLocks noChangeArrowheads="1"/>
          </p:cNvSpPr>
          <p:nvPr/>
        </p:nvSpPr>
        <p:spPr bwMode="auto">
          <a:xfrm>
            <a:off x="6456363" y="3316288"/>
            <a:ext cx="6540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b="1">
                <a:solidFill>
                  <a:srgbClr val="CC3300"/>
                </a:solidFill>
                <a:cs typeface="Arial" charset="0"/>
              </a:rPr>
              <a:t>Test</a:t>
            </a:r>
          </a:p>
        </p:txBody>
      </p:sp>
      <p:sp>
        <p:nvSpPr>
          <p:cNvPr id="22538" name="Text Box 13"/>
          <p:cNvSpPr txBox="1">
            <a:spLocks noChangeArrowheads="1"/>
          </p:cNvSpPr>
          <p:nvPr/>
        </p:nvSpPr>
        <p:spPr bwMode="auto">
          <a:xfrm>
            <a:off x="3446463" y="3956050"/>
            <a:ext cx="1492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b="1">
                <a:solidFill>
                  <a:srgbClr val="339966"/>
                </a:solidFill>
                <a:cs typeface="Arial" charset="0"/>
              </a:rPr>
              <a:t>Verification</a:t>
            </a:r>
            <a:r>
              <a:rPr lang="en-US" b="1">
                <a:solidFill>
                  <a:srgbClr val="00CC99"/>
                </a:solidFill>
                <a:cs typeface="Arial" charset="0"/>
              </a:rPr>
              <a:t> </a:t>
            </a:r>
          </a:p>
        </p:txBody>
      </p:sp>
      <p:sp>
        <p:nvSpPr>
          <p:cNvPr id="258062" name="AutoShape 14"/>
          <p:cNvSpPr>
            <a:spLocks noChangeArrowheads="1"/>
          </p:cNvSpPr>
          <p:nvPr/>
        </p:nvSpPr>
        <p:spPr bwMode="auto">
          <a:xfrm>
            <a:off x="4572000" y="2522538"/>
            <a:ext cx="2176463" cy="304800"/>
          </a:xfrm>
          <a:prstGeom prst="leftArrow">
            <a:avLst>
              <a:gd name="adj1" fmla="val 50000"/>
              <a:gd name="adj2" fmla="val 178516"/>
            </a:avLst>
          </a:prstGeom>
          <a:gradFill rotWithShape="1">
            <a:gsLst>
              <a:gs pos="0">
                <a:srgbClr val="CCCC00"/>
              </a:gs>
              <a:gs pos="100000">
                <a:srgbClr val="FF9900"/>
              </a:gs>
            </a:gsLst>
            <a:lin ang="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GB">
              <a:cs typeface="Arial" charset="0"/>
            </a:endParaRPr>
          </a:p>
        </p:txBody>
      </p:sp>
      <p:sp>
        <p:nvSpPr>
          <p:cNvPr id="22540" name="Text Box 15"/>
          <p:cNvSpPr txBox="1">
            <a:spLocks noChangeArrowheads="1"/>
          </p:cNvSpPr>
          <p:nvPr/>
        </p:nvSpPr>
        <p:spPr bwMode="auto">
          <a:xfrm>
            <a:off x="2054225" y="1447800"/>
            <a:ext cx="4926013" cy="822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2400" b="1" dirty="0">
                <a:cs typeface="Arial" charset="0"/>
              </a:rPr>
              <a:t>Productivity improvements drive</a:t>
            </a:r>
          </a:p>
          <a:p>
            <a:r>
              <a:rPr lang="en-US" sz="2400" b="1" dirty="0">
                <a:cs typeface="Arial" charset="0"/>
              </a:rPr>
              <a:t>early problem discovery</a:t>
            </a:r>
          </a:p>
        </p:txBody>
      </p:sp>
      <p:sp>
        <p:nvSpPr>
          <p:cNvPr id="258064" name="AutoShape 16"/>
          <p:cNvSpPr>
            <a:spLocks noChangeArrowheads="1"/>
          </p:cNvSpPr>
          <p:nvPr/>
        </p:nvSpPr>
        <p:spPr bwMode="auto">
          <a:xfrm>
            <a:off x="3295650" y="2552700"/>
            <a:ext cx="652463" cy="261938"/>
          </a:xfrm>
          <a:prstGeom prst="leftArrow">
            <a:avLst>
              <a:gd name="adj1" fmla="val 50000"/>
              <a:gd name="adj2" fmla="val 62273"/>
            </a:avLst>
          </a:prstGeom>
          <a:gradFill rotWithShape="1">
            <a:gsLst>
              <a:gs pos="0">
                <a:srgbClr val="339966"/>
              </a:gs>
              <a:gs pos="100000">
                <a:srgbClr val="CCCC00"/>
              </a:gs>
            </a:gsLst>
            <a:lin ang="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58073" name="Freeform 25"/>
          <p:cNvSpPr>
            <a:spLocks/>
          </p:cNvSpPr>
          <p:nvPr/>
        </p:nvSpPr>
        <p:spPr bwMode="auto">
          <a:xfrm>
            <a:off x="1508125" y="2684463"/>
            <a:ext cx="1717675" cy="3087687"/>
          </a:xfrm>
          <a:custGeom>
            <a:avLst/>
            <a:gdLst>
              <a:gd name="T0" fmla="*/ 0 w 1142"/>
              <a:gd name="T1" fmla="*/ 3087687 h 1984"/>
              <a:gd name="T2" fmla="*/ 136873 w 1142"/>
              <a:gd name="T3" fmla="*/ 2619243 h 1984"/>
              <a:gd name="T4" fmla="*/ 385048 w 1142"/>
              <a:gd name="T5" fmla="*/ 2021626 h 1984"/>
              <a:gd name="T6" fmla="*/ 700908 w 1142"/>
              <a:gd name="T7" fmla="*/ 1338413 h 1984"/>
              <a:gd name="T8" fmla="*/ 1085956 w 1142"/>
              <a:gd name="T9" fmla="*/ 583610 h 1984"/>
              <a:gd name="T10" fmla="*/ 1332627 w 1142"/>
              <a:gd name="T11" fmla="*/ 256789 h 1984"/>
              <a:gd name="T12" fmla="*/ 1553729 w 1142"/>
              <a:gd name="T13" fmla="*/ 71590 h 1984"/>
              <a:gd name="T14" fmla="*/ 1717675 w 1142"/>
              <a:gd name="T15" fmla="*/ 0 h 19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42"/>
              <a:gd name="T25" fmla="*/ 0 h 1984"/>
              <a:gd name="T26" fmla="*/ 1142 w 1142"/>
              <a:gd name="T27" fmla="*/ 1984 h 19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42" h="1984">
                <a:moveTo>
                  <a:pt x="0" y="1984"/>
                </a:moveTo>
                <a:cubicBezTo>
                  <a:pt x="24" y="1890"/>
                  <a:pt x="48" y="1797"/>
                  <a:pt x="91" y="1683"/>
                </a:cubicBezTo>
                <a:cubicBezTo>
                  <a:pt x="134" y="1569"/>
                  <a:pt x="194" y="1436"/>
                  <a:pt x="256" y="1299"/>
                </a:cubicBezTo>
                <a:cubicBezTo>
                  <a:pt x="318" y="1162"/>
                  <a:pt x="388" y="1014"/>
                  <a:pt x="466" y="860"/>
                </a:cubicBezTo>
                <a:cubicBezTo>
                  <a:pt x="544" y="706"/>
                  <a:pt x="652" y="491"/>
                  <a:pt x="722" y="375"/>
                </a:cubicBezTo>
                <a:cubicBezTo>
                  <a:pt x="792" y="259"/>
                  <a:pt x="834" y="220"/>
                  <a:pt x="886" y="165"/>
                </a:cubicBezTo>
                <a:cubicBezTo>
                  <a:pt x="938" y="110"/>
                  <a:pt x="990" y="73"/>
                  <a:pt x="1033" y="46"/>
                </a:cubicBezTo>
                <a:cubicBezTo>
                  <a:pt x="1076" y="19"/>
                  <a:pt x="1122" y="9"/>
                  <a:pt x="1142" y="0"/>
                </a:cubicBezTo>
              </a:path>
            </a:pathLst>
          </a:custGeom>
          <a:noFill/>
          <a:ln w="25400">
            <a:solidFill>
              <a:srgbClr val="0066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58074" name="Freeform 26"/>
          <p:cNvSpPr>
            <a:spLocks/>
          </p:cNvSpPr>
          <p:nvPr/>
        </p:nvSpPr>
        <p:spPr bwMode="auto">
          <a:xfrm>
            <a:off x="1508125" y="2678113"/>
            <a:ext cx="2968625" cy="3081337"/>
          </a:xfrm>
          <a:custGeom>
            <a:avLst/>
            <a:gdLst>
              <a:gd name="T0" fmla="*/ 0 w 1874"/>
              <a:gd name="T1" fmla="*/ 3081337 h 1995"/>
              <a:gd name="T2" fmla="*/ 202766 w 1874"/>
              <a:gd name="T3" fmla="*/ 2685937 h 1995"/>
              <a:gd name="T4" fmla="*/ 521173 w 1874"/>
              <a:gd name="T5" fmla="*/ 2163887 h 1995"/>
              <a:gd name="T6" fmla="*/ 882350 w 1874"/>
              <a:gd name="T7" fmla="*/ 1570787 h 1995"/>
              <a:gd name="T8" fmla="*/ 1245112 w 1874"/>
              <a:gd name="T9" fmla="*/ 1090438 h 1995"/>
              <a:gd name="T10" fmla="*/ 1650645 w 1874"/>
              <a:gd name="T11" fmla="*/ 596189 h 1995"/>
              <a:gd name="T12" fmla="*/ 1983308 w 1874"/>
              <a:gd name="T13" fmla="*/ 299639 h 1995"/>
              <a:gd name="T14" fmla="*/ 2315971 w 1874"/>
              <a:gd name="T15" fmla="*/ 101939 h 1995"/>
              <a:gd name="T16" fmla="*/ 2707247 w 1874"/>
              <a:gd name="T17" fmla="*/ 16990 h 1995"/>
              <a:gd name="T18" fmla="*/ 2968625 w 1874"/>
              <a:gd name="T19" fmla="*/ 3089 h 199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74"/>
              <a:gd name="T31" fmla="*/ 0 h 1995"/>
              <a:gd name="T32" fmla="*/ 1874 w 1874"/>
              <a:gd name="T33" fmla="*/ 1995 h 199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74" h="1995">
                <a:moveTo>
                  <a:pt x="0" y="1995"/>
                </a:moveTo>
                <a:cubicBezTo>
                  <a:pt x="36" y="1916"/>
                  <a:pt x="73" y="1838"/>
                  <a:pt x="128" y="1739"/>
                </a:cubicBezTo>
                <a:cubicBezTo>
                  <a:pt x="183" y="1640"/>
                  <a:pt x="257" y="1521"/>
                  <a:pt x="329" y="1401"/>
                </a:cubicBezTo>
                <a:cubicBezTo>
                  <a:pt x="401" y="1281"/>
                  <a:pt x="481" y="1133"/>
                  <a:pt x="557" y="1017"/>
                </a:cubicBezTo>
                <a:cubicBezTo>
                  <a:pt x="633" y="901"/>
                  <a:pt x="705" y="811"/>
                  <a:pt x="786" y="706"/>
                </a:cubicBezTo>
                <a:cubicBezTo>
                  <a:pt x="867" y="601"/>
                  <a:pt x="964" y="471"/>
                  <a:pt x="1042" y="386"/>
                </a:cubicBezTo>
                <a:cubicBezTo>
                  <a:pt x="1120" y="301"/>
                  <a:pt x="1182" y="247"/>
                  <a:pt x="1252" y="194"/>
                </a:cubicBezTo>
                <a:cubicBezTo>
                  <a:pt x="1322" y="141"/>
                  <a:pt x="1386" y="97"/>
                  <a:pt x="1462" y="66"/>
                </a:cubicBezTo>
                <a:cubicBezTo>
                  <a:pt x="1538" y="35"/>
                  <a:pt x="1640" y="22"/>
                  <a:pt x="1709" y="11"/>
                </a:cubicBezTo>
                <a:cubicBezTo>
                  <a:pt x="1778" y="0"/>
                  <a:pt x="1826" y="1"/>
                  <a:pt x="1874" y="2"/>
                </a:cubicBezTo>
              </a:path>
            </a:pathLst>
          </a:custGeom>
          <a:noFill/>
          <a:ln w="25400">
            <a:solidFill>
              <a:srgbClr val="CCCC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44" name="Freeform 27"/>
          <p:cNvSpPr>
            <a:spLocks/>
          </p:cNvSpPr>
          <p:nvPr/>
        </p:nvSpPr>
        <p:spPr bwMode="auto">
          <a:xfrm>
            <a:off x="1533525" y="2703513"/>
            <a:ext cx="5900738" cy="3065462"/>
          </a:xfrm>
          <a:custGeom>
            <a:avLst/>
            <a:gdLst>
              <a:gd name="T0" fmla="*/ 0 w 3474"/>
              <a:gd name="T1" fmla="*/ 3065462 h 1929"/>
              <a:gd name="T2" fmla="*/ 402555 w 3474"/>
              <a:gd name="T3" fmla="*/ 2412323 h 1929"/>
              <a:gd name="T4" fmla="*/ 884941 w 3474"/>
              <a:gd name="T5" fmla="*/ 1816394 h 1929"/>
              <a:gd name="T6" fmla="*/ 1630601 w 3474"/>
              <a:gd name="T7" fmla="*/ 1177557 h 1929"/>
              <a:gd name="T8" fmla="*/ 2282842 w 3474"/>
              <a:gd name="T9" fmla="*/ 754844 h 1929"/>
              <a:gd name="T10" fmla="*/ 3120223 w 3474"/>
              <a:gd name="T11" fmla="*/ 378217 h 1929"/>
              <a:gd name="T12" fmla="*/ 3835310 w 3474"/>
              <a:gd name="T13" fmla="*/ 203411 h 1929"/>
              <a:gd name="T14" fmla="*/ 4456977 w 3474"/>
              <a:gd name="T15" fmla="*/ 87403 h 1929"/>
              <a:gd name="T16" fmla="*/ 5200939 w 3474"/>
              <a:gd name="T17" fmla="*/ 28605 h 1929"/>
              <a:gd name="T18" fmla="*/ 5900738 w 3474"/>
              <a:gd name="T19" fmla="*/ 0 h 19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474"/>
              <a:gd name="T31" fmla="*/ 0 h 1929"/>
              <a:gd name="T32" fmla="*/ 3474 w 3474"/>
              <a:gd name="T33" fmla="*/ 1929 h 19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474" h="1929">
                <a:moveTo>
                  <a:pt x="0" y="1929"/>
                </a:moveTo>
                <a:cubicBezTo>
                  <a:pt x="75" y="1789"/>
                  <a:pt x="150" y="1649"/>
                  <a:pt x="237" y="1518"/>
                </a:cubicBezTo>
                <a:cubicBezTo>
                  <a:pt x="324" y="1387"/>
                  <a:pt x="401" y="1272"/>
                  <a:pt x="521" y="1143"/>
                </a:cubicBezTo>
                <a:cubicBezTo>
                  <a:pt x="641" y="1014"/>
                  <a:pt x="823" y="852"/>
                  <a:pt x="960" y="741"/>
                </a:cubicBezTo>
                <a:cubicBezTo>
                  <a:pt x="1097" y="630"/>
                  <a:pt x="1198" y="559"/>
                  <a:pt x="1344" y="475"/>
                </a:cubicBezTo>
                <a:cubicBezTo>
                  <a:pt x="1490" y="391"/>
                  <a:pt x="1685" y="296"/>
                  <a:pt x="1837" y="238"/>
                </a:cubicBezTo>
                <a:cubicBezTo>
                  <a:pt x="1989" y="180"/>
                  <a:pt x="2127" y="158"/>
                  <a:pt x="2258" y="128"/>
                </a:cubicBezTo>
                <a:cubicBezTo>
                  <a:pt x="2389" y="98"/>
                  <a:pt x="2490" y="73"/>
                  <a:pt x="2624" y="55"/>
                </a:cubicBezTo>
                <a:cubicBezTo>
                  <a:pt x="2758" y="37"/>
                  <a:pt x="2920" y="27"/>
                  <a:pt x="3062" y="18"/>
                </a:cubicBezTo>
                <a:cubicBezTo>
                  <a:pt x="3204" y="9"/>
                  <a:pt x="3405" y="2"/>
                  <a:pt x="3474" y="0"/>
                </a:cubicBezTo>
              </a:path>
            </a:pathLst>
          </a:custGeom>
          <a:noFill/>
          <a:ln w="254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2350386" y="5242302"/>
            <a:ext cx="3584617" cy="46165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  <a:cs typeface="Arial" charset="0"/>
              </a:rPr>
              <a:t>Need to find bugs early</a:t>
            </a:r>
            <a:endParaRPr lang="en-US" sz="2400" b="1" dirty="0">
              <a:solidFill>
                <a:srgbClr val="3366FF"/>
              </a:solidFill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62" grpId="0" animBg="1"/>
      <p:bldP spid="258064" grpId="0" animBg="1"/>
      <p:bldP spid="258073" grpId="0" animBg="1"/>
      <p:bldP spid="25807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060849"/>
            <a:ext cx="7920880" cy="1368151"/>
          </a:xfrm>
        </p:spPr>
        <p:txBody>
          <a:bodyPr/>
          <a:lstStyle/>
          <a:p>
            <a:pPr algn="ctr"/>
            <a:r>
              <a:rPr lang="en-GB" sz="6000" dirty="0" smtClean="0"/>
              <a:t>Verification Tools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5855" y="3429000"/>
            <a:ext cx="4356757" cy="1944216"/>
          </a:xfrm>
        </p:spPr>
        <p:txBody>
          <a:bodyPr/>
          <a:lstStyle/>
          <a:p>
            <a:pPr algn="r"/>
            <a:r>
              <a:rPr lang="en-GB" sz="3200" dirty="0" smtClean="0">
                <a:solidFill>
                  <a:srgbClr val="0070C0"/>
                </a:solidFill>
              </a:rPr>
              <a:t>Third Party Models</a:t>
            </a:r>
          </a:p>
          <a:p>
            <a:pPr algn="r"/>
            <a:r>
              <a:rPr lang="en-GB" dirty="0" smtClean="0">
                <a:solidFill>
                  <a:srgbClr val="0070C0"/>
                </a:solidFill>
              </a:rPr>
              <a:t>Metrics</a:t>
            </a:r>
            <a:endParaRPr lang="en-GB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Third Party Models</a:t>
            </a:r>
            <a:endParaRPr 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Chip needs to be verified in its </a:t>
            </a:r>
            <a:r>
              <a:rPr lang="en-US" sz="2400" b="1" smtClean="0"/>
              <a:t>target environment.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Board/SoC Verification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Do you develop or purchase behavioural models (specs) for board parts?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Buying them may seem expensive!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Ask yourself: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3366FF"/>
                </a:solidFill>
              </a:rPr>
              <a:t>“If it was not worth designing on your own to begin with, why is writing your own model now justified?”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model you develop is not as reliable as the one you buy.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one you buy is used by many others - not just yourself.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Remember: In practice, it is often more expensive to develop your own model to the </a:t>
            </a:r>
            <a:r>
              <a:rPr lang="en-US" sz="2400" b="1" smtClean="0"/>
              <a:t>same degree of confidence </a:t>
            </a:r>
            <a:r>
              <a:rPr lang="en-US" sz="2400" smtClean="0"/>
              <a:t>than licensing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Metrics</a:t>
            </a:r>
            <a:endParaRPr lang="en-US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Not </a:t>
            </a:r>
            <a:r>
              <a:rPr lang="en-US" sz="2800" dirty="0" smtClean="0"/>
              <a:t>really </a:t>
            </a:r>
            <a:r>
              <a:rPr lang="en-US" sz="2800" dirty="0" smtClean="0"/>
              <a:t>verification </a:t>
            </a:r>
            <a:r>
              <a:rPr lang="en-US" sz="2800" dirty="0" smtClean="0"/>
              <a:t>tools </a:t>
            </a:r>
            <a:r>
              <a:rPr lang="en-US" sz="2800" dirty="0" smtClean="0"/>
              <a:t>- but managers love metrics and measurements!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Managers often have little time to personally assess progress.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They want something measurable.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rgbClr val="A50021"/>
                </a:solidFill>
              </a:rPr>
              <a:t>Coverage </a:t>
            </a:r>
            <a:r>
              <a:rPr lang="en-US" sz="2800" dirty="0" smtClean="0"/>
              <a:t>is one metric - will be introduced later.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Others metrics include: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Number of lines of </a:t>
            </a:r>
            <a:r>
              <a:rPr lang="en-US" sz="2400" dirty="0" smtClean="0"/>
              <a:t>code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Ratio of lines of code 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(</a:t>
            </a:r>
            <a:r>
              <a:rPr lang="en-US" sz="2400" dirty="0" smtClean="0"/>
              <a:t>between design and verifier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Drop of source code </a:t>
            </a:r>
            <a:r>
              <a:rPr lang="en-US" sz="2400" dirty="0" smtClean="0"/>
              <a:t>changes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Number of outstanding </a:t>
            </a:r>
            <a:r>
              <a:rPr lang="en-US" sz="2400" dirty="0" smtClean="0"/>
              <a:t>issues</a:t>
            </a:r>
            <a:endParaRPr lang="en-US" sz="2400" dirty="0" smtClean="0"/>
          </a:p>
        </p:txBody>
      </p:sp>
      <p:pic>
        <p:nvPicPr>
          <p:cNvPr id="52229" name="Picture 5" descr="C:\Users\cskie\AppData\Local\Microsoft\Windows\Temporary Internet Files\Content.IE5\M9D3CMCJ\MP900422114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4854" y="4064950"/>
            <a:ext cx="2651309" cy="25373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3816"/>
            <a:ext cx="8229600" cy="4928461"/>
          </a:xfrm>
        </p:spPr>
        <p:txBody>
          <a:bodyPr/>
          <a:lstStyle/>
          <a:p>
            <a:pPr lvl="0">
              <a:buNone/>
            </a:pPr>
            <a:r>
              <a:rPr lang="en-GB" b="1" dirty="0" smtClean="0">
                <a:solidFill>
                  <a:srgbClr val="0070C0"/>
                </a:solidFill>
              </a:rPr>
              <a:t>We </a:t>
            </a:r>
            <a:r>
              <a:rPr lang="en-GB" b="1" dirty="0" smtClean="0">
                <a:solidFill>
                  <a:srgbClr val="0070C0"/>
                </a:solidFill>
              </a:rPr>
              <a:t>have covered:</a:t>
            </a:r>
          </a:p>
          <a:p>
            <a:pPr lvl="0"/>
            <a:r>
              <a:rPr lang="en-GB" sz="2800" b="0" dirty="0" smtClean="0"/>
              <a:t>Verification Tools &amp; Languages</a:t>
            </a:r>
            <a:endParaRPr lang="en-GB" sz="2000" b="0" dirty="0" smtClean="0"/>
          </a:p>
          <a:p>
            <a:pPr lvl="0"/>
            <a:r>
              <a:rPr lang="en-GB" sz="2800" b="0" dirty="0" smtClean="0"/>
              <a:t>Basic </a:t>
            </a:r>
            <a:r>
              <a:rPr lang="en-GB" sz="2800" b="0" dirty="0" err="1" smtClean="0"/>
              <a:t>testbench</a:t>
            </a:r>
            <a:r>
              <a:rPr lang="en-GB" sz="2800" b="0" dirty="0" smtClean="0"/>
              <a:t> components</a:t>
            </a:r>
            <a:endParaRPr lang="en-GB" sz="2000" b="0" dirty="0" smtClean="0"/>
          </a:p>
          <a:p>
            <a:pPr lvl="0"/>
            <a:r>
              <a:rPr lang="en-GB" sz="2800" b="0" dirty="0" smtClean="0"/>
              <a:t>Writing </a:t>
            </a:r>
            <a:r>
              <a:rPr lang="en-GB" sz="2800" b="0" dirty="0" smtClean="0"/>
              <a:t>directed tests </a:t>
            </a:r>
            <a:endParaRPr lang="en-GB" sz="2000" b="0" dirty="0" smtClean="0"/>
          </a:p>
          <a:p>
            <a:pPr lvl="0"/>
            <a:r>
              <a:rPr lang="en-GB" sz="2800" b="0" dirty="0" smtClean="0"/>
              <a:t>The importance of Driving and Checking </a:t>
            </a:r>
            <a:endParaRPr lang="en-GB" sz="2800" b="0" dirty="0" smtClean="0"/>
          </a:p>
          <a:p>
            <a:pPr lvl="0"/>
            <a:r>
              <a:rPr lang="en-GB" sz="2800" dirty="0" smtClean="0"/>
              <a:t>Checking when we use directed testing</a:t>
            </a:r>
            <a:r>
              <a:rPr lang="en-GB" sz="2800" b="0" dirty="0" smtClean="0"/>
              <a:t> </a:t>
            </a:r>
            <a:endParaRPr lang="en-GB" sz="1800" b="0" dirty="0" smtClean="0"/>
          </a:p>
          <a:p>
            <a:pPr lvl="0"/>
            <a:r>
              <a:rPr lang="en-GB" sz="2800" b="0" dirty="0" smtClean="0"/>
              <a:t>Limitations </a:t>
            </a:r>
            <a:r>
              <a:rPr lang="en-GB" sz="2800" b="0" dirty="0" smtClean="0"/>
              <a:t>of directed testing</a:t>
            </a:r>
          </a:p>
          <a:p>
            <a:pPr lvl="0"/>
            <a:r>
              <a:rPr lang="en-GB" sz="2800" b="0" dirty="0" smtClean="0"/>
              <a:t>Cost of debug using </a:t>
            </a:r>
            <a:r>
              <a:rPr lang="en-GB" sz="2800" b="0" dirty="0" smtClean="0"/>
              <a:t>waveforms</a:t>
            </a:r>
            <a:endParaRPr lang="en-GB" sz="1800" b="0" dirty="0" smtClean="0"/>
          </a:p>
        </p:txBody>
      </p:sp>
    </p:spTree>
    <p:extLst>
      <p:ext uri="{BB962C8B-B14F-4D97-AF65-F5344CB8AC3E}">
        <p14:creationId xmlns="" xmlns:p14="http://schemas.microsoft.com/office/powerpoint/2010/main" val="95240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for Verification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224308"/>
            <a:ext cx="8424863" cy="5328592"/>
          </a:xfrm>
        </p:spPr>
        <p:txBody>
          <a:bodyPr/>
          <a:lstStyle/>
          <a:p>
            <a:r>
              <a:rPr lang="en-GB" sz="1800" dirty="0" smtClean="0"/>
              <a:t>Dynamic </a:t>
            </a:r>
            <a:r>
              <a:rPr lang="en-GB" sz="1800" dirty="0" smtClean="0"/>
              <a:t>Verification:</a:t>
            </a:r>
          </a:p>
          <a:p>
            <a:pPr lvl="1"/>
            <a:r>
              <a:rPr lang="en-GB" sz="1400" dirty="0" smtClean="0"/>
              <a:t>Hardware Verification Languages (HVL)</a:t>
            </a:r>
          </a:p>
          <a:p>
            <a:pPr lvl="1"/>
            <a:r>
              <a:rPr lang="en-GB" sz="1400" dirty="0" err="1" smtClean="0"/>
              <a:t>Testbench</a:t>
            </a:r>
            <a:r>
              <a:rPr lang="en-GB" sz="1400" dirty="0" smtClean="0"/>
              <a:t> automation</a:t>
            </a:r>
          </a:p>
          <a:p>
            <a:pPr lvl="1"/>
            <a:r>
              <a:rPr lang="en-GB" sz="1400" dirty="0" smtClean="0"/>
              <a:t>Test generators</a:t>
            </a:r>
          </a:p>
          <a:p>
            <a:pPr lvl="1"/>
            <a:r>
              <a:rPr lang="en-GB" sz="1400" dirty="0" smtClean="0"/>
              <a:t>Coverage collection and analysis</a:t>
            </a:r>
          </a:p>
          <a:p>
            <a:pPr lvl="1"/>
            <a:r>
              <a:rPr lang="en-GB" sz="1400" dirty="0" smtClean="0"/>
              <a:t>General purpose HDL Simulators</a:t>
            </a:r>
          </a:p>
          <a:p>
            <a:pPr lvl="2"/>
            <a:r>
              <a:rPr lang="en-GB" sz="1200" dirty="0" smtClean="0"/>
              <a:t>Event-driven simulation</a:t>
            </a:r>
          </a:p>
          <a:p>
            <a:pPr lvl="2"/>
            <a:r>
              <a:rPr lang="en-GB" sz="1200" dirty="0" smtClean="0"/>
              <a:t>Cycle-based simulation (improved performance)</a:t>
            </a:r>
          </a:p>
          <a:p>
            <a:pPr lvl="2"/>
            <a:r>
              <a:rPr lang="en-GB" sz="1200" dirty="0" smtClean="0"/>
              <a:t>Waveform viewers (for debug)</a:t>
            </a:r>
          </a:p>
          <a:p>
            <a:pPr lvl="1"/>
            <a:r>
              <a:rPr lang="en-GB" sz="1400" dirty="0" smtClean="0"/>
              <a:t>Hardware accelerators/emulators, FPGAs</a:t>
            </a:r>
          </a:p>
          <a:p>
            <a:r>
              <a:rPr lang="en-GB" sz="1800" dirty="0" smtClean="0"/>
              <a:t>Static </a:t>
            </a:r>
            <a:r>
              <a:rPr lang="en-GB" sz="1800" dirty="0" smtClean="0"/>
              <a:t>Analysis / Verification </a:t>
            </a:r>
            <a:r>
              <a:rPr lang="en-GB" sz="1800" dirty="0" smtClean="0"/>
              <a:t>Methods (Formal Methods):</a:t>
            </a:r>
          </a:p>
          <a:p>
            <a:pPr lvl="1"/>
            <a:r>
              <a:rPr lang="en-GB" sz="1400" dirty="0" err="1" smtClean="0"/>
              <a:t>Linting</a:t>
            </a:r>
            <a:r>
              <a:rPr lang="en-GB" sz="1400" dirty="0" smtClean="0"/>
              <a:t> Tools</a:t>
            </a:r>
          </a:p>
          <a:p>
            <a:pPr lvl="1"/>
            <a:r>
              <a:rPr lang="en-GB" sz="1400" dirty="0" smtClean="0"/>
              <a:t>Equivalence </a:t>
            </a:r>
            <a:r>
              <a:rPr lang="en-GB" sz="1400" dirty="0" smtClean="0"/>
              <a:t>checkers</a:t>
            </a:r>
          </a:p>
          <a:p>
            <a:pPr lvl="1"/>
            <a:r>
              <a:rPr lang="en-GB" sz="1400" dirty="0" smtClean="0"/>
              <a:t>Model checkers</a:t>
            </a:r>
          </a:p>
          <a:p>
            <a:pPr lvl="2"/>
            <a:r>
              <a:rPr lang="en-GB" sz="1200" dirty="0" smtClean="0"/>
              <a:t>Property Specification Languages  (ABV)</a:t>
            </a:r>
            <a:endParaRPr lang="en-GB" sz="1200" dirty="0" smtClean="0"/>
          </a:p>
          <a:p>
            <a:pPr lvl="1"/>
            <a:r>
              <a:rPr lang="en-GB" sz="1400" dirty="0" smtClean="0"/>
              <a:t>Theorem </a:t>
            </a:r>
            <a:r>
              <a:rPr lang="en-GB" sz="1400" dirty="0" err="1" smtClean="0"/>
              <a:t>provers</a:t>
            </a:r>
            <a:endParaRPr lang="en-GB" sz="1400" dirty="0" smtClean="0"/>
          </a:p>
          <a:p>
            <a:r>
              <a:rPr lang="en-GB" sz="1800" dirty="0" smtClean="0"/>
              <a:t>Administration:</a:t>
            </a:r>
          </a:p>
          <a:p>
            <a:pPr lvl="1"/>
            <a:r>
              <a:rPr lang="en-GB" sz="1400" dirty="0" smtClean="0"/>
              <a:t>Version Control and Issue </a:t>
            </a:r>
            <a:r>
              <a:rPr lang="en-GB" sz="1400" dirty="0" smtClean="0"/>
              <a:t>Tracking</a:t>
            </a:r>
          </a:p>
          <a:p>
            <a:pPr lvl="1"/>
            <a:r>
              <a:rPr lang="en-GB" sz="1400" dirty="0" smtClean="0"/>
              <a:t>Metrics</a:t>
            </a:r>
            <a:endParaRPr lang="en-GB" sz="1400" dirty="0" smtClean="0"/>
          </a:p>
          <a:p>
            <a:pPr lvl="1"/>
            <a:r>
              <a:rPr lang="en-GB" sz="1400" dirty="0" smtClean="0"/>
              <a:t>Data Management and Data Mining related to Metrics</a:t>
            </a:r>
          </a:p>
          <a:p>
            <a:r>
              <a:rPr lang="en-GB" sz="1800" dirty="0" smtClean="0"/>
              <a:t>Third Party Models</a:t>
            </a:r>
          </a:p>
          <a:p>
            <a:endParaRPr lang="en-GB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35159" t="-2050" r="30253" b="-1458"/>
          <a:stretch>
            <a:fillRect/>
          </a:stretch>
        </p:blipFill>
        <p:spPr>
          <a:xfrm rot="16200000">
            <a:off x="6065368" y="575740"/>
            <a:ext cx="2223988" cy="3482532"/>
          </a:xfrm>
          <a:prstGeom prst="rect">
            <a:avLst/>
          </a:prstGeom>
        </p:spPr>
      </p:pic>
      <p:pic>
        <p:nvPicPr>
          <p:cNvPr id="5" name="Picture 4" descr="wav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11091" y="4328391"/>
            <a:ext cx="3244994" cy="195430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Linting</a:t>
            </a:r>
            <a:r>
              <a:rPr lang="en-GB" dirty="0" smtClean="0"/>
              <a:t> Tools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Linters are </a:t>
            </a:r>
            <a:r>
              <a:rPr lang="en-US" sz="2800" b="1" smtClean="0">
                <a:solidFill>
                  <a:srgbClr val="A50021"/>
                </a:solidFill>
              </a:rPr>
              <a:t>static</a:t>
            </a:r>
            <a:r>
              <a:rPr lang="en-US" sz="2800" smtClean="0"/>
              <a:t> checkers.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Assist in finding common coding mistakes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Linters exist for software and also for hardware.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gcc -Wall</a:t>
            </a:r>
            <a:r>
              <a:rPr lang="en-US" sz="2000" smtClean="0"/>
              <a:t>			(Did you know this existed?)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Only identify certain classes of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Many false negatives are reported.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Use a </a:t>
            </a:r>
            <a:r>
              <a:rPr lang="en-US" sz="2400" b="1" smtClean="0"/>
              <a:t>filter</a:t>
            </a:r>
            <a:r>
              <a:rPr lang="en-US" sz="2400" smtClean="0"/>
              <a:t> program to reduce false negatives.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Careful - don’t filter true negatives though!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Does assist in enforcing </a:t>
            </a:r>
            <a:r>
              <a:rPr lang="en-US" sz="2800" b="1" smtClean="0"/>
              <a:t>coding guidelines!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Rules for coding guidelines can be added to linter.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060849"/>
            <a:ext cx="7920880" cy="1368151"/>
          </a:xfrm>
        </p:spPr>
        <p:txBody>
          <a:bodyPr/>
          <a:lstStyle/>
          <a:p>
            <a:pPr algn="ctr"/>
            <a:r>
              <a:rPr lang="en-GB" sz="6000" dirty="0" smtClean="0"/>
              <a:t>Simulation-Based Verification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5855" y="3828081"/>
            <a:ext cx="4356757" cy="1944216"/>
          </a:xfrm>
        </p:spPr>
        <p:txBody>
          <a:bodyPr/>
          <a:lstStyle/>
          <a:p>
            <a:pPr algn="r"/>
            <a:r>
              <a:rPr lang="en-GB" sz="3200" dirty="0" smtClean="0">
                <a:solidFill>
                  <a:srgbClr val="0070C0"/>
                </a:solidFill>
              </a:rPr>
              <a:t>Directed testing with </a:t>
            </a:r>
            <a:r>
              <a:rPr lang="en-GB" sz="3200" dirty="0" smtClean="0">
                <a:solidFill>
                  <a:srgbClr val="0070C0"/>
                </a:solidFill>
              </a:rPr>
              <a:t>manual checking</a:t>
            </a:r>
            <a:endParaRPr lang="en-GB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539552" y="3212976"/>
            <a:ext cx="6120680" cy="43204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39552" y="1916832"/>
            <a:ext cx="6120680" cy="43204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Fundamentals of Simulation-based Verification</a:t>
            </a:r>
            <a:endParaRPr lang="en-GB" sz="3200" dirty="0"/>
          </a:p>
        </p:txBody>
      </p:sp>
      <p:grpSp>
        <p:nvGrpSpPr>
          <p:cNvPr id="4" name="Group 7"/>
          <p:cNvGrpSpPr/>
          <p:nvPr/>
        </p:nvGrpSpPr>
        <p:grpSpPr>
          <a:xfrm>
            <a:off x="5868144" y="4293096"/>
            <a:ext cx="2100218" cy="2073275"/>
            <a:chOff x="5292725" y="3527425"/>
            <a:chExt cx="1956202" cy="2073275"/>
          </a:xfrm>
        </p:grpSpPr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5292725" y="3527425"/>
            <a:ext cx="1956202" cy="2073275"/>
          </p:xfrm>
          <a:graphic>
            <a:graphicData uri="http://schemas.openxmlformats.org/presentationml/2006/ole">
              <p:oleObj spid="_x0000_s51202" name="Drawing" r:id="rId4" imgW="3045600" imgH="2926800" progId="">
                <p:embed/>
              </p:oleObj>
            </a:graphicData>
          </a:graphic>
        </p:graphicFrame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5508104" y="4581128"/>
              <a:ext cx="918328" cy="39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1" tIns="45716" rIns="91431" bIns="45716">
              <a:spAutoFit/>
            </a:bodyPr>
            <a:lstStyle/>
            <a:p>
              <a:pPr algn="l"/>
              <a:r>
                <a:rPr lang="en-US" sz="2000" b="1" dirty="0">
                  <a:solidFill>
                    <a:schemeClr val="bg1"/>
                  </a:solidFill>
                  <a:cs typeface="Arial" charset="0"/>
                </a:rPr>
                <a:t>Driver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6012160" y="4149080"/>
              <a:ext cx="1187306" cy="39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1" tIns="45716" rIns="91431" bIns="45716">
              <a:spAutoFit/>
            </a:bodyPr>
            <a:lstStyle/>
            <a:p>
              <a:pPr algn="l"/>
              <a:r>
                <a:rPr lang="en-US" sz="2000" b="1" dirty="0">
                  <a:cs typeface="Arial" charset="0"/>
                </a:rPr>
                <a:t>Checker</a:t>
              </a:r>
            </a:p>
          </p:txBody>
        </p:sp>
      </p:grpSp>
      <p:sp>
        <p:nvSpPr>
          <p:cNvPr id="10" name="Rounded Rectangular Callout 9"/>
          <p:cNvSpPr/>
          <p:nvPr/>
        </p:nvSpPr>
        <p:spPr bwMode="auto">
          <a:xfrm>
            <a:off x="7308304" y="2852936"/>
            <a:ext cx="1728192" cy="864096"/>
          </a:xfrm>
          <a:prstGeom prst="wedgeRoundRectCallout">
            <a:avLst>
              <a:gd name="adj1" fmla="val -124743"/>
              <a:gd name="adj2" fmla="val -49414"/>
              <a:gd name="adj3" fmla="val 16667"/>
            </a:avLst>
          </a:prstGeom>
          <a:solidFill>
            <a:srgbClr val="FFCCCC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How do I know when I’m done?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328592"/>
          </a:xfrm>
        </p:spPr>
        <p:txBody>
          <a:bodyPr/>
          <a:lstStyle/>
          <a:p>
            <a:pPr marL="533400" indent="-533400"/>
            <a:r>
              <a:rPr lang="en-US" sz="2400" dirty="0" smtClean="0"/>
              <a:t>Verification can be divided into two separate tasks</a:t>
            </a:r>
          </a:p>
          <a:p>
            <a:pPr marL="914400" lvl="1" indent="-457200" eaLnBrk="1" hangingPunct="1"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2000" dirty="0" smtClean="0"/>
              <a:t>Driving the design - Controllability</a:t>
            </a:r>
          </a:p>
          <a:p>
            <a:pPr marL="914400" lvl="1" indent="-457200" eaLnBrk="1" hangingPunct="1">
              <a:buClr>
                <a:schemeClr val="bg1"/>
              </a:buClr>
              <a:buFont typeface="Wingdings" pitchFamily="2" charset="2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Checking its behavior - </a:t>
            </a:r>
            <a:r>
              <a:rPr lang="en-US" sz="2000" dirty="0" err="1" smtClean="0">
                <a:solidFill>
                  <a:schemeClr val="bg1"/>
                </a:solidFill>
              </a:rPr>
              <a:t>Observability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33400" indent="-533400">
              <a:spcBef>
                <a:spcPts val="1800"/>
              </a:spcBef>
            </a:pPr>
            <a:r>
              <a:rPr lang="en-US" sz="2400" dirty="0" smtClean="0"/>
              <a:t>Basic questions a verification engineer must ask</a:t>
            </a:r>
          </a:p>
          <a:p>
            <a:pPr marL="914400" lvl="1" indent="-457200" eaLnBrk="1" hangingPunct="1"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2000" dirty="0" smtClean="0"/>
              <a:t>Am I driving </a:t>
            </a:r>
            <a:r>
              <a:rPr lang="en-US" sz="2000" i="1" dirty="0" smtClean="0"/>
              <a:t>all possible </a:t>
            </a:r>
            <a:r>
              <a:rPr lang="en-US" sz="2000" dirty="0" smtClean="0"/>
              <a:t>input scenarios?</a:t>
            </a:r>
          </a:p>
          <a:p>
            <a:pPr marL="914400" lvl="1" indent="-457200" eaLnBrk="1" hangingPunct="1">
              <a:buClr>
                <a:schemeClr val="bg1"/>
              </a:buClr>
              <a:buFont typeface="Wingdings" pitchFamily="2" charset="2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How will I know when a failure has occurred?</a:t>
            </a:r>
            <a:endParaRPr lang="en-GB" sz="20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Driving and checking are the yin and yang of verification</a:t>
            </a:r>
            <a:endParaRPr lang="en-US" sz="900" dirty="0" smtClean="0"/>
          </a:p>
          <a:p>
            <a:pPr lvl="1" eaLnBrk="1" hangingPunct="1"/>
            <a:r>
              <a:rPr lang="en-US" sz="2000" dirty="0" smtClean="0"/>
              <a:t>We cannot find bugs without </a:t>
            </a:r>
            <a:br>
              <a:rPr lang="en-US" sz="2000" dirty="0" smtClean="0"/>
            </a:br>
            <a:r>
              <a:rPr lang="en-US" sz="2000" dirty="0" smtClean="0"/>
              <a:t>creating the failing conditions</a:t>
            </a:r>
          </a:p>
          <a:p>
            <a:pPr lvl="2" eaLnBrk="1" hangingPunct="1"/>
            <a:r>
              <a:rPr lang="en-GB" sz="2000" dirty="0" smtClean="0">
                <a:solidFill>
                  <a:srgbClr val="A50021"/>
                </a:solidFill>
              </a:rPr>
              <a:t>Drivers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We cannot find bugs without </a:t>
            </a:r>
            <a:br>
              <a:rPr lang="en-US" sz="2000" dirty="0" smtClean="0"/>
            </a:br>
            <a:r>
              <a:rPr lang="en-US" sz="2000" dirty="0" smtClean="0"/>
              <a:t>detecting the incorrect behavior</a:t>
            </a:r>
          </a:p>
          <a:p>
            <a:pPr lvl="2" eaLnBrk="1" hangingPunct="1"/>
            <a:r>
              <a:rPr lang="en-GB" sz="2000" dirty="0" smtClean="0">
                <a:solidFill>
                  <a:srgbClr val="A50021"/>
                </a:solidFill>
              </a:rPr>
              <a:t>Checkers</a:t>
            </a:r>
            <a:endParaRPr lang="en-US" sz="2000" dirty="0" smtClean="0">
              <a:solidFill>
                <a:srgbClr val="A50021"/>
              </a:solidFill>
            </a:endParaRPr>
          </a:p>
          <a:p>
            <a:endParaRPr lang="en-GB" dirty="0" smtClean="0"/>
          </a:p>
          <a:p>
            <a:r>
              <a:rPr lang="en-GB" dirty="0" smtClean="0"/>
              <a:t>Driving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Checking</a:t>
            </a:r>
            <a:endParaRPr lang="en-GB" dirty="0"/>
          </a:p>
        </p:txBody>
      </p:sp>
    </p:spTree>
    <p:custDataLst>
      <p:tags r:id="rId2"/>
    </p:custDataLst>
    <p:extLst>
      <p:ext uri="{BB962C8B-B14F-4D97-AF65-F5344CB8AC3E}">
        <p14:creationId xmlns="" xmlns:p14="http://schemas.microsoft.com/office/powerpoint/2010/main" val="284317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 is a Testbench?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50133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b="1" i="1" dirty="0" smtClean="0">
                <a:solidFill>
                  <a:srgbClr val="3366FF"/>
                </a:solidFill>
              </a:rPr>
              <a:t>“Code </a:t>
            </a:r>
            <a:r>
              <a:rPr lang="en-GB" sz="2400" i="1" dirty="0" smtClean="0">
                <a:solidFill>
                  <a:srgbClr val="3366FF"/>
                </a:solidFill>
              </a:rPr>
              <a:t>used to create a predetermined </a:t>
            </a:r>
            <a:r>
              <a:rPr lang="en-GB" sz="2400" b="1" i="1" dirty="0" smtClean="0">
                <a:solidFill>
                  <a:srgbClr val="3366FF"/>
                </a:solidFill>
              </a:rPr>
              <a:t>input sequence </a:t>
            </a:r>
            <a:r>
              <a:rPr lang="en-GB" sz="2400" i="1" dirty="0" smtClean="0">
                <a:solidFill>
                  <a:srgbClr val="3366FF"/>
                </a:solidFill>
              </a:rPr>
              <a:t>to a design, and to then observe the </a:t>
            </a:r>
            <a:r>
              <a:rPr lang="en-GB" sz="2400" b="1" i="1" dirty="0" smtClean="0">
                <a:solidFill>
                  <a:srgbClr val="3366FF"/>
                </a:solidFill>
              </a:rPr>
              <a:t>response</a:t>
            </a:r>
            <a:r>
              <a:rPr lang="en-GB" sz="2400" i="1" dirty="0" smtClean="0">
                <a:solidFill>
                  <a:srgbClr val="3366FF"/>
                </a:solidFill>
              </a:rPr>
              <a:t>.”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600" i="1" dirty="0" smtClean="0">
              <a:solidFill>
                <a:srgbClr val="0000CC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sz="1800" dirty="0" smtClean="0"/>
              <a:t>Generic term used differently across the industry.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dirty="0" smtClean="0"/>
              <a:t>Always refers to a test case/scenario.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dirty="0" smtClean="0"/>
              <a:t>Traditionally, a </a:t>
            </a:r>
            <a:r>
              <a:rPr lang="en-GB" sz="1800" dirty="0" err="1" smtClean="0"/>
              <a:t>testbench</a:t>
            </a:r>
            <a:r>
              <a:rPr lang="en-GB" sz="1800" dirty="0" smtClean="0"/>
              <a:t> refers to code </a:t>
            </a:r>
            <a:r>
              <a:rPr lang="en-GB" sz="1800" b="1" dirty="0" smtClean="0"/>
              <a:t>written in a Hardware Description Language (VHDL, </a:t>
            </a:r>
            <a:r>
              <a:rPr lang="en-GB" sz="1800" b="1" dirty="0" err="1" smtClean="0"/>
              <a:t>Verilog</a:t>
            </a:r>
            <a:r>
              <a:rPr lang="en-GB" sz="1800" b="1" dirty="0" smtClean="0"/>
              <a:t>) at the top level of the design hierarchy</a:t>
            </a:r>
            <a:r>
              <a:rPr lang="en-GB" sz="1800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b="1" dirty="0" smtClean="0">
                <a:solidFill>
                  <a:srgbClr val="A50021"/>
                </a:solidFill>
              </a:rPr>
              <a:t>A </a:t>
            </a:r>
            <a:r>
              <a:rPr lang="en-GB" sz="1800" dirty="0" err="1" smtClean="0">
                <a:solidFill>
                  <a:srgbClr val="A50021"/>
                </a:solidFill>
              </a:rPr>
              <a:t>t</a:t>
            </a:r>
            <a:r>
              <a:rPr lang="en-GB" sz="1800" b="1" dirty="0" err="1" smtClean="0">
                <a:solidFill>
                  <a:srgbClr val="A50021"/>
                </a:solidFill>
              </a:rPr>
              <a:t>estbench</a:t>
            </a:r>
            <a:r>
              <a:rPr lang="en-GB" sz="1800" b="1" dirty="0" smtClean="0">
                <a:solidFill>
                  <a:srgbClr val="A50021"/>
                </a:solidFill>
              </a:rPr>
              <a:t> is a “completely closed” system:</a:t>
            </a:r>
          </a:p>
          <a:p>
            <a:pPr lvl="2">
              <a:lnSpc>
                <a:spcPct val="90000"/>
              </a:lnSpc>
            </a:pPr>
            <a:r>
              <a:rPr lang="en-GB" sz="1600" dirty="0" smtClean="0"/>
              <a:t>No inputs or outputs.</a:t>
            </a:r>
          </a:p>
          <a:p>
            <a:pPr lvl="2">
              <a:lnSpc>
                <a:spcPct val="90000"/>
              </a:lnSpc>
            </a:pPr>
            <a:r>
              <a:rPr lang="en-GB" sz="1600" dirty="0" smtClean="0"/>
              <a:t>Effectively a model of the universe as far as the design is concerned.</a:t>
            </a:r>
            <a:endParaRPr lang="en-GB" sz="1600" b="1" dirty="0" smtClean="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1763688" y="4293096"/>
            <a:ext cx="525542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763688" y="4293096"/>
            <a:ext cx="0" cy="171898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1768331" y="5996639"/>
            <a:ext cx="1569199" cy="77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5451073" y="5993744"/>
            <a:ext cx="1569199" cy="77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3328244" y="4892618"/>
            <a:ext cx="0" cy="11040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5454555" y="4889723"/>
            <a:ext cx="0" cy="11040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323602" y="4892618"/>
            <a:ext cx="213095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7015630" y="4293097"/>
            <a:ext cx="4642" cy="17093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829845" y="4495981"/>
            <a:ext cx="1326359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dirty="0" err="1">
                <a:solidFill>
                  <a:srgbClr val="0070C0"/>
                </a:solidFill>
              </a:rPr>
              <a:t>Testbench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3611443" y="5085628"/>
            <a:ext cx="1624910" cy="779763"/>
          </a:xfrm>
          <a:prstGeom prst="rect">
            <a:avLst/>
          </a:prstGeom>
          <a:solidFill>
            <a:srgbClr val="0070C0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25"/>
          <p:cNvGrpSpPr/>
          <p:nvPr/>
        </p:nvGrpSpPr>
        <p:grpSpPr>
          <a:xfrm>
            <a:off x="1957357" y="5141075"/>
            <a:ext cx="1644801" cy="617634"/>
            <a:chOff x="1597317" y="5148795"/>
            <a:chExt cx="1644801" cy="617634"/>
          </a:xfrm>
        </p:grpSpPr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1597317" y="5336366"/>
              <a:ext cx="1215517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Driver</a:t>
              </a:r>
              <a:endParaRPr lang="en-US" sz="1800" dirty="0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654348" y="5148795"/>
              <a:ext cx="1095654" cy="617634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2750002" y="5458314"/>
              <a:ext cx="492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26"/>
          <p:cNvGrpSpPr/>
          <p:nvPr/>
        </p:nvGrpSpPr>
        <p:grpSpPr>
          <a:xfrm>
            <a:off x="5228228" y="5141338"/>
            <a:ext cx="1578485" cy="617634"/>
            <a:chOff x="4868188" y="5149058"/>
            <a:chExt cx="1578485" cy="617634"/>
          </a:xfrm>
        </p:grpSpPr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5379138" y="5321540"/>
              <a:ext cx="1044532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 dirty="0"/>
                <a:t>Checker</a:t>
              </a:r>
              <a:endParaRPr lang="en-US" sz="1600" dirty="0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5351019" y="5149058"/>
              <a:ext cx="1095654" cy="617634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4868188" y="5465596"/>
              <a:ext cx="492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3927140" y="5259338"/>
            <a:ext cx="1035300" cy="52322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b="1" dirty="0"/>
              <a:t>DUV</a:t>
            </a:r>
            <a:endParaRPr lang="en-US" sz="3600" b="1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5436096" y="5993904"/>
            <a:ext cx="3456384" cy="3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3" algn="l">
              <a:spcBef>
                <a:spcPts val="0"/>
              </a:spcBef>
              <a:buClr>
                <a:srgbClr val="4185BD"/>
              </a:buClr>
              <a:defRPr/>
            </a:pPr>
            <a:r>
              <a:rPr lang="en-GB" sz="1600" kern="0" noProof="0" dirty="0" smtClean="0">
                <a:solidFill>
                  <a:srgbClr val="4185BD"/>
                </a:solidFill>
                <a:latin typeface="+mn-lt"/>
              </a:rPr>
              <a:t>collect the response and check</a:t>
            </a:r>
            <a:endParaRPr lang="en-GB" sz="1600" kern="0" dirty="0" smtClean="0">
              <a:solidFill>
                <a:srgbClr val="4185BD"/>
              </a:solidFill>
              <a:latin typeface="+mn-lt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611560" y="6021288"/>
            <a:ext cx="3312368" cy="3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3" algn="l">
              <a:spcBef>
                <a:spcPts val="0"/>
              </a:spcBef>
              <a:buClr>
                <a:srgbClr val="4185BD"/>
              </a:buClr>
              <a:defRPr/>
            </a:pPr>
            <a:r>
              <a:rPr lang="en-GB" sz="1600" kern="0" dirty="0" smtClean="0">
                <a:solidFill>
                  <a:srgbClr val="4185BD"/>
                </a:solidFill>
                <a:latin typeface="+mn-lt"/>
              </a:rPr>
              <a:t>drive stimulus into the DUV</a:t>
            </a:r>
          </a:p>
        </p:txBody>
      </p:sp>
      <p:sp>
        <p:nvSpPr>
          <p:cNvPr id="31" name="Rounded Rectangular Callout 30"/>
          <p:cNvSpPr/>
          <p:nvPr/>
        </p:nvSpPr>
        <p:spPr bwMode="auto">
          <a:xfrm>
            <a:off x="395536" y="4437112"/>
            <a:ext cx="1152128" cy="623331"/>
          </a:xfrm>
          <a:prstGeom prst="wedgeRoundRectCallout">
            <a:avLst>
              <a:gd name="adj1" fmla="val 86243"/>
              <a:gd name="adj2" fmla="val 35399"/>
              <a:gd name="adj3" fmla="val 16667"/>
            </a:avLst>
          </a:prstGeom>
          <a:solidFill>
            <a:srgbClr val="FFCCCC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Bugs in the TB</a:t>
            </a:r>
          </a:p>
        </p:txBody>
      </p:sp>
      <p:sp>
        <p:nvSpPr>
          <p:cNvPr id="32" name="Rounded Rectangular Callout 31"/>
          <p:cNvSpPr/>
          <p:nvPr/>
        </p:nvSpPr>
        <p:spPr bwMode="auto">
          <a:xfrm>
            <a:off x="7236296" y="4221088"/>
            <a:ext cx="1296145" cy="779097"/>
          </a:xfrm>
          <a:prstGeom prst="wedgeRoundRectCallout">
            <a:avLst>
              <a:gd name="adj1" fmla="val -221239"/>
              <a:gd name="adj2" fmla="val 70906"/>
              <a:gd name="adj3" fmla="val 16667"/>
            </a:avLst>
          </a:prstGeom>
          <a:solidFill>
            <a:srgbClr val="FFCCCC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dirty="0" smtClean="0">
                <a:solidFill>
                  <a:srgbClr val="C00000"/>
                </a:solidFill>
              </a:rPr>
              <a:t>Bugs in DUV</a:t>
            </a: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pic>
        <p:nvPicPr>
          <p:cNvPr id="33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3805918" flipH="1">
            <a:off x="3099688" y="5465265"/>
            <a:ext cx="322616" cy="449520"/>
          </a:xfrm>
          <a:prstGeom prst="rect">
            <a:avLst/>
          </a:prstGeom>
          <a:noFill/>
        </p:spPr>
      </p:pic>
      <p:pic>
        <p:nvPicPr>
          <p:cNvPr id="43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274772" flipH="1">
            <a:off x="3713093" y="5517415"/>
            <a:ext cx="240905" cy="335667"/>
          </a:xfrm>
          <a:prstGeom prst="rect">
            <a:avLst/>
          </a:prstGeom>
          <a:noFill/>
        </p:spPr>
      </p:pic>
      <p:pic>
        <p:nvPicPr>
          <p:cNvPr id="44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1970871" flipH="1">
            <a:off x="3025019" y="4820307"/>
            <a:ext cx="182322" cy="254040"/>
          </a:xfrm>
          <a:prstGeom prst="rect">
            <a:avLst/>
          </a:prstGeom>
          <a:noFill/>
        </p:spPr>
      </p:pic>
      <p:pic>
        <p:nvPicPr>
          <p:cNvPr id="45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030582" flipH="1">
            <a:off x="3764529" y="4599828"/>
            <a:ext cx="158392" cy="220697"/>
          </a:xfrm>
          <a:prstGeom prst="rect">
            <a:avLst/>
          </a:prstGeom>
          <a:noFill/>
        </p:spPr>
      </p:pic>
      <p:pic>
        <p:nvPicPr>
          <p:cNvPr id="46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3989759" flipH="1">
            <a:off x="2105002" y="5235449"/>
            <a:ext cx="157503" cy="219459"/>
          </a:xfrm>
          <a:prstGeom prst="rect">
            <a:avLst/>
          </a:prstGeom>
          <a:noFill/>
        </p:spPr>
      </p:pic>
      <p:pic>
        <p:nvPicPr>
          <p:cNvPr id="47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5056492" flipH="1">
            <a:off x="6290658" y="5157853"/>
            <a:ext cx="194164" cy="270540"/>
          </a:xfrm>
          <a:prstGeom prst="rect">
            <a:avLst/>
          </a:prstGeom>
          <a:noFill/>
        </p:spPr>
      </p:pic>
      <p:pic>
        <p:nvPicPr>
          <p:cNvPr id="48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1279192" flipH="1">
            <a:off x="5600993" y="4595371"/>
            <a:ext cx="227108" cy="316443"/>
          </a:xfrm>
          <a:prstGeom prst="rect">
            <a:avLst/>
          </a:prstGeom>
          <a:noFill/>
        </p:spPr>
      </p:pic>
      <p:pic>
        <p:nvPicPr>
          <p:cNvPr id="50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9148520" flipH="1" flipV="1">
            <a:off x="4837560" y="5473638"/>
            <a:ext cx="186672" cy="260101"/>
          </a:xfrm>
          <a:prstGeom prst="rect">
            <a:avLst/>
          </a:prstGeom>
          <a:noFill/>
        </p:spPr>
      </p:pic>
      <p:pic>
        <p:nvPicPr>
          <p:cNvPr id="51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9148520" flipH="1">
            <a:off x="4339897" y="4537040"/>
            <a:ext cx="183428" cy="255581"/>
          </a:xfrm>
          <a:prstGeom prst="rect">
            <a:avLst/>
          </a:prstGeom>
          <a:noFill/>
        </p:spPr>
      </p:pic>
      <p:pic>
        <p:nvPicPr>
          <p:cNvPr id="52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9148520" flipH="1">
            <a:off x="3756579" y="5185112"/>
            <a:ext cx="183428" cy="255581"/>
          </a:xfrm>
          <a:prstGeom prst="rect">
            <a:avLst/>
          </a:prstGeom>
          <a:noFill/>
        </p:spPr>
      </p:pic>
      <p:pic>
        <p:nvPicPr>
          <p:cNvPr id="53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6489861" flipH="1">
            <a:off x="1377744" y="4724505"/>
            <a:ext cx="145056" cy="202115"/>
          </a:xfrm>
          <a:prstGeom prst="rect">
            <a:avLst/>
          </a:prstGeom>
          <a:noFill/>
        </p:spPr>
      </p:pic>
      <p:pic>
        <p:nvPicPr>
          <p:cNvPr id="54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5056492" flipH="1">
            <a:off x="8162865" y="4653797"/>
            <a:ext cx="194164" cy="27054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dirty="0" smtClean="0"/>
              <a:t>Simulation-based Design Verification</a:t>
            </a:r>
            <a:endParaRPr lang="en-US" sz="32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75721"/>
            <a:ext cx="8229600" cy="48307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Simulate the design (not the implementation) </a:t>
            </a:r>
            <a:r>
              <a:rPr lang="en-US" sz="2000" b="1" dirty="0" smtClean="0"/>
              <a:t>before </a:t>
            </a:r>
            <a:r>
              <a:rPr lang="en-US" sz="2000" dirty="0" smtClean="0"/>
              <a:t>fabrication.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Simulating the design relies on simplifications: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Functional correctness/accuracy can be a problem.</a:t>
            </a:r>
          </a:p>
          <a:p>
            <a:pPr lvl="1" eaLnBrk="1" hangingPunct="1">
              <a:lnSpc>
                <a:spcPct val="10000"/>
              </a:lnSpc>
              <a:buFontTx/>
              <a:buNone/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A50021"/>
                </a:solidFill>
              </a:rPr>
              <a:t>Verification Challenge: </a:t>
            </a:r>
            <a:r>
              <a:rPr lang="en-US" sz="2000" i="1" dirty="0" smtClean="0">
                <a:solidFill>
                  <a:srgbClr val="A50021"/>
                </a:solidFill>
              </a:rPr>
              <a:t>”What input patterns to supply to the Design Under Verification (DUV) ...”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Simulation requires </a:t>
            </a:r>
            <a:r>
              <a:rPr lang="en-US" sz="2000" b="1" dirty="0" smtClean="0"/>
              <a:t>stimulus. </a:t>
            </a:r>
            <a:r>
              <a:rPr lang="en-US" sz="2000" dirty="0" smtClean="0"/>
              <a:t>It is dynamic, not just static!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Requires to reproduce environment in which design will be used.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b="1" dirty="0" err="1" smtClean="0">
                <a:solidFill>
                  <a:srgbClr val="A50021"/>
                </a:solidFill>
              </a:rPr>
              <a:t>Testbench</a:t>
            </a:r>
            <a:r>
              <a:rPr lang="en-US" sz="1800" b="1" dirty="0" smtClean="0"/>
              <a:t> </a:t>
            </a:r>
            <a:r>
              <a:rPr lang="en-US" sz="1800" dirty="0" smtClean="0"/>
              <a:t>(Remember: Verification </a:t>
            </a:r>
            <a:r>
              <a:rPr lang="en-US" sz="1800" dirty="0" err="1" smtClean="0"/>
              <a:t>vs</a:t>
            </a:r>
            <a:r>
              <a:rPr lang="en-US" sz="1800" dirty="0" smtClean="0"/>
              <a:t> Testing!)</a:t>
            </a:r>
          </a:p>
          <a:p>
            <a:pPr eaLnBrk="1" hangingPunct="1">
              <a:lnSpc>
                <a:spcPct val="30000"/>
              </a:lnSpc>
              <a:buFont typeface="Wingdings" pitchFamily="2" charset="2"/>
              <a:buNone/>
            </a:pPr>
            <a:endParaRPr lang="en-US" sz="2000" b="1" dirty="0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A50021"/>
                </a:solidFill>
              </a:rPr>
              <a:t>Verification Challenge: </a:t>
            </a:r>
            <a:r>
              <a:rPr lang="en-US" sz="2000" i="1" dirty="0" smtClean="0">
                <a:solidFill>
                  <a:srgbClr val="A50021"/>
                </a:solidFill>
              </a:rPr>
              <a:t>”... and knowing what is expected for the output for a properly working design.”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Simulation outputs are validated externally </a:t>
            </a:r>
            <a:r>
              <a:rPr lang="en-US" sz="2000" dirty="0" smtClean="0"/>
              <a:t>against design intent (specification)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Errors cannot be proven not to exist!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Two types of simulators: </a:t>
            </a:r>
            <a:r>
              <a:rPr lang="en-US" sz="2000" b="1" dirty="0" smtClean="0">
                <a:solidFill>
                  <a:srgbClr val="3366FF"/>
                </a:solidFill>
              </a:rPr>
              <a:t>event-based </a:t>
            </a:r>
            <a:r>
              <a:rPr lang="en-US" sz="2000" dirty="0" smtClean="0">
                <a:solidFill>
                  <a:srgbClr val="3366FF"/>
                </a:solidFill>
              </a:rPr>
              <a:t>and </a:t>
            </a:r>
            <a:r>
              <a:rPr lang="en-US" sz="2000" b="1" dirty="0" smtClean="0">
                <a:solidFill>
                  <a:srgbClr val="3366FF"/>
                </a:solidFill>
              </a:rPr>
              <a:t>cycle-based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1:02:418" val="Functional Verification Approache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11:4823" val="Directed Testing:Coverag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05:2410" val="Verification:Tool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08:2913" val="Driving"/>
  <p:tag name="INDEXITEMTAG01/06/2012 14:08:3514" val="Checki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09:0215" val="Testbench:What is a Testbench?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05:4111" val="Verification:Languag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06:2612" val="High-Level Verification Languag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10:1018" val="Driving and Checki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10:2519" val="Checking:Methods"/>
  <p:tag name="INDEXITEMTAG01/06/2012 14:10:3920" val="Checking:Sources for Checker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11:0421" val="Limitations:Waveform Viewers as Checkers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5497</TotalTime>
  <Words>2324</Words>
  <Application>Microsoft Office PowerPoint</Application>
  <PresentationFormat>On-screen Show (4:3)</PresentationFormat>
  <Paragraphs>447</Paragraphs>
  <Slides>36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Default Design</vt:lpstr>
      <vt:lpstr>Drawing</vt:lpstr>
      <vt:lpstr>COMS31700 Design Verification:    Verification Tools Directed Testing with Manual Checking</vt:lpstr>
      <vt:lpstr>Functional Verification Approaches</vt:lpstr>
      <vt:lpstr>Achieving Automation</vt:lpstr>
      <vt:lpstr>Tools used for Verification</vt:lpstr>
      <vt:lpstr>Linting Tools</vt:lpstr>
      <vt:lpstr>Simulation-Based Verification</vt:lpstr>
      <vt:lpstr>Fundamentals of Simulation-based Verification</vt:lpstr>
      <vt:lpstr>What is a Testbench?</vt:lpstr>
      <vt:lpstr>Simulation-based Design Verification</vt:lpstr>
      <vt:lpstr>General HDL Simulators</vt:lpstr>
      <vt:lpstr>Simulation based on Compiled Code</vt:lpstr>
      <vt:lpstr>Event Flow Example</vt:lpstr>
      <vt:lpstr>Event-based Simulators</vt:lpstr>
      <vt:lpstr>Delta Cycles</vt:lpstr>
      <vt:lpstr>Event Driven Principles</vt:lpstr>
      <vt:lpstr>Core Algorithm of an Event-Driven Simulation Engine</vt:lpstr>
      <vt:lpstr>Simulation Speed</vt:lpstr>
      <vt:lpstr>Improving Simulation Speed</vt:lpstr>
      <vt:lpstr>Parallelization</vt:lpstr>
      <vt:lpstr>Compiler Optimization Techniques</vt:lpstr>
      <vt:lpstr>Changing the Level of Abstraction</vt:lpstr>
      <vt:lpstr>Changing the Level of Abstraction</vt:lpstr>
      <vt:lpstr>Verification Languages</vt:lpstr>
      <vt:lpstr>Verification Languages</vt:lpstr>
      <vt:lpstr>Features of High-Level Verification Languages</vt:lpstr>
      <vt:lpstr>Any other *verification* Languages?</vt:lpstr>
      <vt:lpstr>Directed Testing</vt:lpstr>
      <vt:lpstr>The Importance of Driving and Checking</vt:lpstr>
      <vt:lpstr>Checking: How to predict expected results</vt:lpstr>
      <vt:lpstr>Limitations of Using Waveform Viewers as Checkers</vt:lpstr>
      <vt:lpstr>Limitations of Directed Testing: Coverage </vt:lpstr>
      <vt:lpstr>Impact of Increasing Verification Productivity</vt:lpstr>
      <vt:lpstr>Verification Tools</vt:lpstr>
      <vt:lpstr>Third Party Models</vt:lpstr>
      <vt:lpstr>Metrics</vt:lpstr>
      <vt:lpstr>Summary</vt:lpstr>
    </vt:vector>
  </TitlesOfParts>
  <Company>University of Bristol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LSF Interview Presentation</dc:title>
  <dc:creator>Kerstin Eder</dc:creator>
  <cp:lastModifiedBy>Kerstin Eder</cp:lastModifiedBy>
  <cp:revision>150</cp:revision>
  <dcterms:created xsi:type="dcterms:W3CDTF">2006-05-11T10:00:56Z</dcterms:created>
  <dcterms:modified xsi:type="dcterms:W3CDTF">2012-10-26T16:19:34Z</dcterms:modified>
</cp:coreProperties>
</file>